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0"/>
  </p:notesMasterIdLst>
  <p:handoutMasterIdLst>
    <p:handoutMasterId r:id="rId31"/>
  </p:handoutMasterIdLst>
  <p:sldIdLst>
    <p:sldId id="287" r:id="rId3"/>
    <p:sldId id="324" r:id="rId4"/>
    <p:sldId id="325" r:id="rId5"/>
    <p:sldId id="326" r:id="rId6"/>
    <p:sldId id="289" r:id="rId7"/>
    <p:sldId id="304" r:id="rId8"/>
    <p:sldId id="305" r:id="rId9"/>
    <p:sldId id="306" r:id="rId10"/>
    <p:sldId id="307" r:id="rId11"/>
    <p:sldId id="308" r:id="rId12"/>
    <p:sldId id="309" r:id="rId13"/>
    <p:sldId id="312" r:id="rId14"/>
    <p:sldId id="313" r:id="rId15"/>
    <p:sldId id="310" r:id="rId16"/>
    <p:sldId id="314" r:id="rId17"/>
    <p:sldId id="302" r:id="rId18"/>
    <p:sldId id="315" r:id="rId19"/>
    <p:sldId id="316" r:id="rId20"/>
    <p:sldId id="317" r:id="rId21"/>
    <p:sldId id="321" r:id="rId22"/>
    <p:sldId id="322" r:id="rId23"/>
    <p:sldId id="327" r:id="rId24"/>
    <p:sldId id="328" r:id="rId25"/>
    <p:sldId id="329" r:id="rId26"/>
    <p:sldId id="330" r:id="rId27"/>
    <p:sldId id="319"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16" y="-318"/>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darkreading.com/cloud/mobile-banking-malware-up-50--in-first-half-of-2019/d/d-id/133683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8" name="CorelDRAW" r:id="rId3" imgW="2169000" imgH="2169360" progId="">
                  <p:embed/>
                </p:oleObj>
              </mc:Choice>
              <mc:Fallback>
                <p:oleObj name="CorelDRAW" r:id="rId3" imgW="2169000" imgH="2169360" progId="">
                  <p:embed/>
                  <p:pic>
                    <p:nvPicPr>
                      <p:cNvPr id="0" name="Picture 7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064795" y="1657807"/>
            <a:ext cx="9063318" cy="459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a:t>
            </a:r>
            <a:r>
              <a:rPr lang="en-US" sz="2800" dirty="0">
                <a:latin typeface="Times New Roman" panose="02020603050405020304" pitchFamily="18" charset="0"/>
                <a:ea typeface="Calibri" panose="020F0502020204030204" pitchFamily="34" charset="0"/>
                <a:cs typeface="Times New Roman" panose="02020603050405020304" pitchFamily="18" charset="0"/>
              </a:rPr>
              <a:t>of Engineering (Computer Science &amp; Engineering) </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4060909" y="3778041"/>
            <a:ext cx="643204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Prepared by: </a:t>
            </a:r>
            <a:r>
              <a:rPr lang="en-US" sz="2400" b="1" dirty="0" err="1" smtClean="0">
                <a:latin typeface="Times New Roman" pitchFamily="18" charset="0"/>
                <a:cs typeface="Times New Roman" pitchFamily="18" charset="0"/>
              </a:rPr>
              <a:t>Er</a:t>
            </a:r>
            <a:r>
              <a:rPr lang="en-US" sz="2400" b="1" dirty="0" smtClean="0">
                <a:latin typeface="Times New Roman" pitchFamily="18" charset="0"/>
                <a:cs typeface="Times New Roman" pitchFamily="18" charset="0"/>
              </a:rPr>
              <a:t> Pooja Kaplesh</a:t>
            </a:r>
          </a:p>
          <a:p>
            <a:r>
              <a:rPr lang="en-US" sz="2000" b="1" dirty="0" smtClean="0">
                <a:latin typeface="Times New Roman" pitchFamily="18" charset="0"/>
                <a:cs typeface="Times New Roman" pitchFamily="18" charset="0"/>
              </a:rPr>
              <a:t>(Master Subject Coordinator)</a:t>
            </a:r>
          </a:p>
          <a:p>
            <a:r>
              <a:rPr lang="en-US" sz="2000" b="1" dirty="0" smtClean="0">
                <a:latin typeface="Times New Roman" pitchFamily="18" charset="0"/>
                <a:cs typeface="Times New Roman" pitchFamily="18" charset="0"/>
              </a:rPr>
              <a:t>Odd Semester- July-Dec, 2022</a:t>
            </a:r>
            <a:endParaRPr lang="en-US" sz="2000" dirty="0" smtClean="0">
              <a:latin typeface="Times New Roman" pitchFamily="18" charset="0"/>
              <a:cs typeface="Times New Roman" pitchFamily="18" charset="0"/>
            </a:endParaRPr>
          </a:p>
          <a:p>
            <a:pPr eaLnBrk="1" hangingPunct="1"/>
            <a:endParaRPr lang="en-US" sz="2000" dirty="0">
              <a:latin typeface="Raleway ExtraBold" pitchFamily="34" charset="-52"/>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Program Outcomes (POs)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04800" y="1316421"/>
            <a:ext cx="11277600" cy="4983163"/>
          </a:xfrm>
        </p:spPr>
        <p:txBody>
          <a:bodyPr>
            <a:noAutofit/>
          </a:bodyPr>
          <a:lstStyle/>
          <a:p>
            <a:pPr algn="just"/>
            <a:r>
              <a:rPr lang="en-US" sz="2400" dirty="0" smtClean="0">
                <a:latin typeface="Times New Roman" pitchFamily="18" charset="0"/>
                <a:cs typeface="Times New Roman" pitchFamily="18" charset="0"/>
              </a:rPr>
              <a:t>PO10: Communication: Communicate effectively on complex computer science engineering activities with the engineering community like CSI society at large, such as, being able to comprehend and write effective reports and design documentation, make effective presentations, and give and receive clear instructions.</a:t>
            </a:r>
          </a:p>
          <a:p>
            <a:pPr algn="just"/>
            <a:r>
              <a:rPr lang="en-US" sz="2400" dirty="0" smtClean="0">
                <a:latin typeface="Times New Roman" pitchFamily="18" charset="0"/>
                <a:cs typeface="Times New Roman" pitchFamily="18" charset="0"/>
              </a:rPr>
              <a:t>PO11: Project management and finance: Demonstrate knowledge and understanding of the computer science engineering and management principles and apply these to one’s own work, as a member and leader in a team, to manage projects and in multidisciplinary environments.</a:t>
            </a:r>
          </a:p>
          <a:p>
            <a:pPr algn="just"/>
            <a:r>
              <a:rPr lang="en-US" sz="2400" dirty="0" smtClean="0">
                <a:latin typeface="Times New Roman" pitchFamily="18" charset="0"/>
                <a:cs typeface="Times New Roman" pitchFamily="18" charset="0"/>
              </a:rPr>
              <a:t>PO12: Life-long learning: Recognize the need for, and have the preparation and ability to engage in independent and life- long learning in the broadest context of computer science engineering changes</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CSE</a:t>
            </a:r>
            <a:endParaRPr lang="en-US" dirty="0"/>
          </a:p>
        </p:txBody>
      </p:sp>
      <p:sp>
        <p:nvSpPr>
          <p:cNvPr id="6" name="Slide Number Placeholder 5"/>
          <p:cNvSpPr>
            <a:spLocks noGrp="1"/>
          </p:cNvSpPr>
          <p:nvPr>
            <p:ph type="sldNum" sz="quarter" idx="12"/>
          </p:nvPr>
        </p:nvSpPr>
        <p:spPr/>
        <p:txBody>
          <a:bodyPr/>
          <a:lstStyle/>
          <a:p>
            <a:fld id="{0FD9B02D-30DA-4306-A281-F3D99E0F94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Program Specific Outcomes (PSOs)</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88428" y="1702677"/>
            <a:ext cx="10972800" cy="4754563"/>
          </a:xfrm>
        </p:spPr>
        <p:txBody>
          <a:bodyPr>
            <a:normAutofit/>
          </a:bodyPr>
          <a:lstStyle/>
          <a:p>
            <a:pPr algn="just"/>
            <a:r>
              <a:rPr lang="en-US" dirty="0" smtClean="0">
                <a:latin typeface="Times New Roman" pitchFamily="18" charset="0"/>
                <a:cs typeface="Times New Roman" pitchFamily="18" charset="0"/>
              </a:rPr>
              <a:t>A Graduate of Computer Science and Engineering Program will be able:</a:t>
            </a:r>
          </a:p>
          <a:p>
            <a:pPr algn="just"/>
            <a:r>
              <a:rPr lang="en-US" dirty="0" smtClean="0">
                <a:latin typeface="Times New Roman" pitchFamily="18" charset="0"/>
                <a:cs typeface="Times New Roman" pitchFamily="18" charset="0"/>
              </a:rPr>
              <a:t>PSO1. To acquire proficiency in developing and implementing efficient solutions using emerging technologies, platforms and Free and Open-Source Software (FOSS).</a:t>
            </a:r>
          </a:p>
          <a:p>
            <a:pPr algn="just"/>
            <a:r>
              <a:rPr lang="en-US" dirty="0" smtClean="0">
                <a:latin typeface="Times New Roman" pitchFamily="18" charset="0"/>
                <a:cs typeface="Times New Roman" pitchFamily="18" charset="0"/>
              </a:rPr>
              <a:t>PSO2. To gain critical understanding of hardware and software tools catering to the contemporary needs of IT industry.</a:t>
            </a:r>
          </a:p>
          <a:p>
            <a:endParaRPr lang="en-US" sz="3200" dirty="0"/>
          </a:p>
        </p:txBody>
      </p:sp>
      <p:sp>
        <p:nvSpPr>
          <p:cNvPr id="4" name="Date Placeholder 3"/>
          <p:cNvSpPr>
            <a:spLocks noGrp="1"/>
          </p:cNvSpPr>
          <p:nvPr>
            <p:ph type="dt" sz="half" idx="10"/>
          </p:nvPr>
        </p:nvSpPr>
        <p:spPr/>
        <p:txBody>
          <a:bodyPr/>
          <a:lstStyle/>
          <a:p>
            <a:r>
              <a:rPr lang="en-US" smtClean="0"/>
              <a:t>CSE</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To understand the basic concepts of web server architecture and protocols</a:t>
            </a:r>
          </a:p>
          <a:p>
            <a:pPr algn="just"/>
            <a:r>
              <a:rPr lang="en-US" sz="2400" dirty="0" smtClean="0">
                <a:latin typeface="Times New Roman" pitchFamily="18" charset="0"/>
                <a:cs typeface="Times New Roman" pitchFamily="18" charset="0"/>
              </a:rPr>
              <a:t>To learn basic security techniques used in web and mobile architecture</a:t>
            </a:r>
          </a:p>
          <a:p>
            <a:pPr algn="just"/>
            <a:r>
              <a:rPr lang="en-US" sz="2400" dirty="0" smtClean="0">
                <a:latin typeface="Times New Roman" pitchFamily="18" charset="0"/>
                <a:cs typeface="Times New Roman" pitchFamily="18" charset="0"/>
              </a:rPr>
              <a:t>To understand threats impact and mitigations in web security</a:t>
            </a:r>
          </a:p>
          <a:p>
            <a:pPr algn="just"/>
            <a:r>
              <a:rPr lang="en-US" sz="2400" dirty="0" smtClean="0">
                <a:latin typeface="Times New Roman" pitchFamily="18" charset="0"/>
                <a:cs typeface="Times New Roman" pitchFamily="18" charset="0"/>
              </a:rPr>
              <a:t>To design basic mobile applications along with graphical features</a:t>
            </a:r>
          </a:p>
          <a:p>
            <a:pPr algn="just"/>
            <a:r>
              <a:rPr lang="en-US" sz="2400" dirty="0" smtClean="0">
                <a:latin typeface="Times New Roman" pitchFamily="18" charset="0"/>
                <a:cs typeface="Times New Roman" pitchFamily="18" charset="0"/>
              </a:rPr>
              <a:t>To learn various tools and techniques likely to face the domain of ethical hacking and ethical responsibilities</a:t>
            </a:r>
          </a:p>
          <a:p>
            <a:pPr algn="just"/>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1" dirty="0" smtClean="0">
                <a:latin typeface="Times New Roman" pitchFamily="18" charset="0"/>
                <a:cs typeface="Times New Roman" pitchFamily="18" charset="0"/>
              </a:rPr>
              <a:t>Course</a:t>
            </a:r>
            <a:r>
              <a:rPr lang="en-US" b="1" dirty="0" smtClean="0"/>
              <a:t> </a:t>
            </a:r>
            <a:r>
              <a:rPr lang="en-US" b="1" dirty="0" smtClean="0">
                <a:latin typeface="Times New Roman" pitchFamily="18" charset="0"/>
                <a:cs typeface="Times New Roman" pitchFamily="18" charset="0"/>
              </a:rPr>
              <a:t>Objectives</a:t>
            </a:r>
            <a:r>
              <a:rPr lang="en-US" b="1" dirty="0" smtClean="0"/>
              <a:t/>
            </a:r>
            <a:br>
              <a:rPr lang="en-US" b="1" dirty="0" smtClean="0"/>
            </a:br>
            <a:endParaRPr lang="en-US" b="1" dirty="0"/>
          </a:p>
        </p:txBody>
      </p:sp>
      <p:sp>
        <p:nvSpPr>
          <p:cNvPr id="4" name="TextBox 3"/>
          <p:cNvSpPr txBox="1"/>
          <p:nvPr/>
        </p:nvSpPr>
        <p:spPr>
          <a:xfrm>
            <a:off x="6936828" y="409904"/>
            <a:ext cx="3626069" cy="830997"/>
          </a:xfrm>
          <a:prstGeom prst="rect">
            <a:avLst/>
          </a:prstGeom>
          <a:noFill/>
        </p:spPr>
        <p:txBody>
          <a:bodyPr wrap="square" rtlCol="0">
            <a:spAutoFit/>
          </a:bodyPr>
          <a:lstStyle/>
          <a:p>
            <a:r>
              <a:rPr lang="en-US" sz="2400" b="1" dirty="0" smtClean="0"/>
              <a:t>Web and Mobile Security</a:t>
            </a:r>
          </a:p>
          <a:p>
            <a:r>
              <a:rPr lang="en-US" sz="2400" b="1" dirty="0" smtClean="0"/>
              <a:t>20CST-333/CSP-338</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36439"/>
            <a:ext cx="10515600" cy="4351338"/>
          </a:xfrm>
        </p:spPr>
        <p:txBody>
          <a:bodyPr>
            <a:noAutofit/>
          </a:bodyPr>
          <a:lstStyle/>
          <a:p>
            <a:pPr algn="just">
              <a:buNone/>
            </a:pPr>
            <a:r>
              <a:rPr lang="en-US" sz="2400" dirty="0" smtClean="0">
                <a:latin typeface="Times New Roman" pitchFamily="18" charset="0"/>
                <a:cs typeface="Times New Roman" pitchFamily="18" charset="0"/>
              </a:rPr>
              <a:t>1. Understand the modern concept and foundation of web and Mobile security</a:t>
            </a:r>
          </a:p>
          <a:p>
            <a:pPr algn="just">
              <a:buNone/>
            </a:pPr>
            <a:r>
              <a:rPr lang="en-US" sz="2400" dirty="0" smtClean="0">
                <a:latin typeface="Times New Roman" pitchFamily="18" charset="0"/>
                <a:cs typeface="Times New Roman" pitchFamily="18" charset="0"/>
              </a:rPr>
              <a:t>2. Familiarize with the issues and technologies involved in designing a wireless and mobile system that is robust against various attacks</a:t>
            </a:r>
          </a:p>
          <a:p>
            <a:pPr algn="just">
              <a:buNone/>
            </a:pPr>
            <a:r>
              <a:rPr lang="en-US" sz="2400" dirty="0" smtClean="0">
                <a:latin typeface="Times New Roman" pitchFamily="18" charset="0"/>
                <a:cs typeface="Times New Roman" pitchFamily="18" charset="0"/>
              </a:rPr>
              <a:t>3. Identify network vulnerability, emphasis on ethics, social engineering vulnerabilities and training</a:t>
            </a:r>
          </a:p>
          <a:p>
            <a:pPr algn="just">
              <a:buNone/>
            </a:pPr>
            <a:r>
              <a:rPr lang="en-US" sz="2400" dirty="0" smtClean="0">
                <a:latin typeface="Times New Roman" pitchFamily="18" charset="0"/>
                <a:cs typeface="Times New Roman" pitchFamily="18" charset="0"/>
              </a:rPr>
              <a:t>4. Understand principles of web security and to guarantee a secure network by monitoring and analyzing the nature of attacks through cyber/computer forensics software/tools</a:t>
            </a:r>
          </a:p>
          <a:p>
            <a:pPr algn="just">
              <a:buNone/>
            </a:pPr>
            <a:r>
              <a:rPr lang="en-US" sz="2400" dirty="0" smtClean="0">
                <a:latin typeface="Times New Roman" pitchFamily="18" charset="0"/>
                <a:cs typeface="Times New Roman" pitchFamily="18" charset="0"/>
              </a:rPr>
              <a:t>5. To gain knowledge of the tools, techniques and ethical issues likely to face the domain of ethical hacking and ethical responsibilities</a:t>
            </a:r>
          </a:p>
          <a:p>
            <a:pPr algn="just"/>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t>Course Outcomes</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 of Teaching</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5" name="Picture 2"/>
          <p:cNvPicPr>
            <a:picLocks noGrp="1" noChangeAspect="1" noChangeArrowheads="1"/>
          </p:cNvPicPr>
          <p:nvPr>
            <p:ph idx="1"/>
          </p:nvPr>
        </p:nvPicPr>
        <p:blipFill>
          <a:blip r:embed="rId2" cstate="print"/>
          <a:srcRect l="40534" t="20203" r="20656" b="17503"/>
          <a:stretch>
            <a:fillRect/>
          </a:stretch>
        </p:blipFill>
        <p:spPr bwMode="auto">
          <a:xfrm>
            <a:off x="1072056" y="1305363"/>
            <a:ext cx="8860220" cy="520579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Assessment Model(Lab)</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Picture 2"/>
          <p:cNvPicPr>
            <a:picLocks noGrp="1" noChangeAspect="1" noChangeArrowheads="1"/>
          </p:cNvPicPr>
          <p:nvPr>
            <p:ph idx="1"/>
          </p:nvPr>
        </p:nvPicPr>
        <p:blipFill>
          <a:blip r:embed="rId2" cstate="print"/>
          <a:srcRect l="39588" t="24373" r="18763" b="14135"/>
          <a:stretch>
            <a:fillRect/>
          </a:stretch>
        </p:blipFill>
        <p:spPr bwMode="auto">
          <a:xfrm>
            <a:off x="1608083" y="1434662"/>
            <a:ext cx="8655269" cy="517109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Assessment Model(Theory)</a:t>
            </a:r>
            <a:endParaRPr lang="en-US" dirty="0"/>
          </a:p>
        </p:txBody>
      </p:sp>
      <p:pic>
        <p:nvPicPr>
          <p:cNvPr id="24578" name="Picture 2" descr="C:\Users\admin1\Desktop\MSC\assessment theory.PNG"/>
          <p:cNvPicPr>
            <a:picLocks noGrp="1" noChangeAspect="1" noChangeArrowheads="1"/>
          </p:cNvPicPr>
          <p:nvPr>
            <p:ph idx="1"/>
          </p:nvPr>
        </p:nvPicPr>
        <p:blipFill>
          <a:blip r:embed="rId2"/>
          <a:srcRect/>
          <a:stretch>
            <a:fillRect/>
          </a:stretch>
        </p:blipFill>
        <p:spPr bwMode="auto">
          <a:xfrm>
            <a:off x="1702675" y="1308101"/>
            <a:ext cx="8854965" cy="512643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Syllabus(Theory)</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graphicFrame>
        <p:nvGraphicFramePr>
          <p:cNvPr id="6" name="Table 5"/>
          <p:cNvGraphicFramePr>
            <a:graphicFrameLocks noGrp="1"/>
          </p:cNvGraphicFramePr>
          <p:nvPr/>
        </p:nvGraphicFramePr>
        <p:xfrm>
          <a:off x="660400" y="1418897"/>
          <a:ext cx="10160001" cy="4679507"/>
        </p:xfrm>
        <a:graphic>
          <a:graphicData uri="http://schemas.openxmlformats.org/drawingml/2006/table">
            <a:tbl>
              <a:tblPr/>
              <a:tblGrid>
                <a:gridCol w="1294524"/>
                <a:gridCol w="5478810"/>
                <a:gridCol w="3386667"/>
              </a:tblGrid>
              <a:tr h="276006">
                <a:tc>
                  <a:txBody>
                    <a:bodyPr/>
                    <a:lstStyle/>
                    <a:p>
                      <a:pPr marL="0" marR="53975" algn="ctr">
                        <a:lnSpc>
                          <a:spcPct val="115000"/>
                        </a:lnSpc>
                        <a:spcBef>
                          <a:spcPts val="0"/>
                        </a:spcBef>
                        <a:spcAft>
                          <a:spcPts val="0"/>
                        </a:spcAft>
                      </a:pPr>
                      <a:r>
                        <a:rPr lang="en-US" sz="1600" b="1" dirty="0">
                          <a:solidFill>
                            <a:srgbClr val="000000"/>
                          </a:solidFill>
                          <a:latin typeface="Times New Roman"/>
                          <a:ea typeface="Times New Roman"/>
                          <a:cs typeface="Times New Roman"/>
                        </a:rPr>
                        <a:t>Unit-1</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3975" algn="ctr">
                        <a:lnSpc>
                          <a:spcPct val="115000"/>
                        </a:lnSpc>
                        <a:spcBef>
                          <a:spcPts val="0"/>
                        </a:spcBef>
                        <a:spcAft>
                          <a:spcPts val="0"/>
                        </a:spcAft>
                      </a:pPr>
                      <a:r>
                        <a:rPr lang="en-US" sz="1600" b="1">
                          <a:solidFill>
                            <a:srgbClr val="000000"/>
                          </a:solidFill>
                          <a:latin typeface="Times New Roman"/>
                          <a:ea typeface="Times New Roman"/>
                          <a:cs typeface="Times New Roman"/>
                        </a:rPr>
                        <a:t>Web Architecture and Mobile Security Fundamentals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3975" algn="ctr">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273">
                <a:tc>
                  <a:txBody>
                    <a:bodyPr/>
                    <a:lstStyle/>
                    <a:p>
                      <a:pPr marL="0" marR="53975" algn="just">
                        <a:lnSpc>
                          <a:spcPct val="115000"/>
                        </a:lnSpc>
                        <a:spcBef>
                          <a:spcPts val="0"/>
                        </a:spcBef>
                        <a:spcAft>
                          <a:spcPts val="0"/>
                        </a:spcAft>
                      </a:pPr>
                      <a:r>
                        <a:rPr lang="en-US" sz="1600">
                          <a:solidFill>
                            <a:srgbClr val="000000"/>
                          </a:solidFill>
                          <a:latin typeface="Times New Roman"/>
                          <a:ea typeface="Times New Roman"/>
                          <a:cs typeface="Times New Roman"/>
                        </a:rPr>
                        <a:t>Ch-1.1</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715" marR="0">
                        <a:lnSpc>
                          <a:spcPct val="115000"/>
                        </a:lnSpc>
                        <a:spcBef>
                          <a:spcPts val="0"/>
                        </a:spcBef>
                        <a:spcAft>
                          <a:spcPts val="0"/>
                        </a:spcAft>
                      </a:pPr>
                      <a:r>
                        <a:rPr lang="en-US" sz="1600">
                          <a:solidFill>
                            <a:srgbClr val="000000"/>
                          </a:solidFill>
                          <a:latin typeface="Times New Roman"/>
                          <a:ea typeface="Times New Roman"/>
                          <a:cs typeface="Times New Roman"/>
                        </a:rPr>
                        <a:t>Web Fundamentals – HTML, HTTP, Client-side scripting, Server-side scripting.</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3273">
                <a:tc>
                  <a:txBody>
                    <a:bodyPr/>
                    <a:lstStyle/>
                    <a:p>
                      <a:pPr marL="0" marR="53975" algn="just">
                        <a:lnSpc>
                          <a:spcPct val="115000"/>
                        </a:lnSpc>
                        <a:spcBef>
                          <a:spcPts val="0"/>
                        </a:spcBef>
                        <a:spcAft>
                          <a:spcPts val="0"/>
                        </a:spcAft>
                      </a:pPr>
                      <a:r>
                        <a:rPr lang="en-US" sz="1600">
                          <a:solidFill>
                            <a:srgbClr val="000000"/>
                          </a:solidFill>
                          <a:latin typeface="Times New Roman"/>
                          <a:ea typeface="Times New Roman"/>
                          <a:cs typeface="Times New Roman"/>
                        </a:rPr>
                        <a:t>Ch-1.2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715" marR="0">
                        <a:lnSpc>
                          <a:spcPct val="115000"/>
                        </a:lnSpc>
                        <a:spcBef>
                          <a:spcPts val="15"/>
                        </a:spcBef>
                        <a:spcAft>
                          <a:spcPts val="0"/>
                        </a:spcAft>
                      </a:pPr>
                      <a:r>
                        <a:rPr lang="en-US" sz="1600">
                          <a:solidFill>
                            <a:srgbClr val="000000"/>
                          </a:solidFill>
                          <a:latin typeface="Times New Roman"/>
                          <a:ea typeface="Times New Roman"/>
                          <a:cs typeface="Times New Roman"/>
                        </a:rPr>
                        <a:t>Web server architecture - Windows &amp; Linux, IIS and LAMP servers, Network topologies and DMZ.</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86545">
                <a:tc>
                  <a:txBody>
                    <a:bodyPr/>
                    <a:lstStyle/>
                    <a:p>
                      <a:pPr marL="0" marR="53975" algn="just">
                        <a:lnSpc>
                          <a:spcPct val="115000"/>
                        </a:lnSpc>
                        <a:spcBef>
                          <a:spcPts val="0"/>
                        </a:spcBef>
                        <a:spcAft>
                          <a:spcPts val="0"/>
                        </a:spcAft>
                      </a:pPr>
                      <a:r>
                        <a:rPr lang="en-US" sz="1600">
                          <a:solidFill>
                            <a:srgbClr val="000000"/>
                          </a:solidFill>
                          <a:latin typeface="Times New Roman"/>
                          <a:ea typeface="Times New Roman"/>
                          <a:cs typeface="Times New Roman"/>
                        </a:rPr>
                        <a:t>Ch-1.3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53975" algn="just">
                        <a:lnSpc>
                          <a:spcPct val="115000"/>
                        </a:lnSpc>
                        <a:spcBef>
                          <a:spcPts val="0"/>
                        </a:spcBef>
                        <a:spcAft>
                          <a:spcPts val="0"/>
                        </a:spcAft>
                      </a:pPr>
                      <a:r>
                        <a:rPr lang="en-US" sz="1600" dirty="0">
                          <a:solidFill>
                            <a:srgbClr val="000000"/>
                          </a:solidFill>
                          <a:latin typeface="Times New Roman"/>
                          <a:ea typeface="Times New Roman"/>
                          <a:cs typeface="Times New Roman"/>
                        </a:rPr>
                        <a:t>Mobile Security Fundamentals- Introduction to Mobile Security, Building Blocks – Basic security and cryptographic techniques.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3273">
                <a:tc>
                  <a:txBody>
                    <a:bodyPr/>
                    <a:lstStyle/>
                    <a:p>
                      <a:pPr marL="0" marR="53975" algn="ctr">
                        <a:lnSpc>
                          <a:spcPct val="115000"/>
                        </a:lnSpc>
                        <a:spcBef>
                          <a:spcPts val="0"/>
                        </a:spcBef>
                        <a:spcAft>
                          <a:spcPts val="0"/>
                        </a:spcAft>
                      </a:pPr>
                      <a:r>
                        <a:rPr lang="en-US" sz="1600" b="1">
                          <a:solidFill>
                            <a:srgbClr val="000000"/>
                          </a:solidFill>
                          <a:latin typeface="Times New Roman"/>
                          <a:ea typeface="Times New Roman"/>
                          <a:cs typeface="Times New Roman"/>
                        </a:rPr>
                        <a:t>Unit-2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3975" algn="ctr">
                        <a:lnSpc>
                          <a:spcPct val="115000"/>
                        </a:lnSpc>
                        <a:spcBef>
                          <a:spcPts val="0"/>
                        </a:spcBef>
                        <a:spcAft>
                          <a:spcPts val="0"/>
                        </a:spcAft>
                      </a:pPr>
                      <a:r>
                        <a:rPr lang="en-US" sz="1600" b="1">
                          <a:latin typeface="Times New Roman"/>
                          <a:ea typeface="Times New Roman"/>
                          <a:cs typeface="Times New Roman"/>
                        </a:rPr>
                        <a:t>Security Models, Attacks and Countermeasures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3975" algn="ctr">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3091">
                <a:tc>
                  <a:txBody>
                    <a:bodyPr/>
                    <a:lstStyle/>
                    <a:p>
                      <a:pPr marL="0" marR="53975" algn="just">
                        <a:lnSpc>
                          <a:spcPct val="115000"/>
                        </a:lnSpc>
                        <a:spcBef>
                          <a:spcPts val="0"/>
                        </a:spcBef>
                        <a:spcAft>
                          <a:spcPts val="0"/>
                        </a:spcAft>
                      </a:pPr>
                      <a:r>
                        <a:rPr lang="en-US" sz="1600">
                          <a:solidFill>
                            <a:srgbClr val="000000"/>
                          </a:solidFill>
                          <a:latin typeface="Times New Roman"/>
                          <a:ea typeface="Times New Roman"/>
                          <a:cs typeface="Times New Roman"/>
                        </a:rPr>
                        <a:t>Ch-2.1</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715" marR="0">
                        <a:lnSpc>
                          <a:spcPct val="115000"/>
                        </a:lnSpc>
                        <a:spcBef>
                          <a:spcPts val="0"/>
                        </a:spcBef>
                        <a:spcAft>
                          <a:spcPts val="0"/>
                        </a:spcAft>
                      </a:pPr>
                      <a:r>
                        <a:rPr lang="en-US" sz="1600" dirty="0">
                          <a:solidFill>
                            <a:srgbClr val="000000"/>
                          </a:solidFill>
                          <a:latin typeface="Times New Roman"/>
                          <a:ea typeface="Times New Roman"/>
                          <a:cs typeface="Times New Roman"/>
                        </a:rPr>
                        <a:t>Web applications: Introduction to web applications, Web application hacking, Overview of browsers, extensions, and platforms.</a:t>
                      </a:r>
                      <a:endParaRPr lang="en-US" sz="1600" dirty="0">
                        <a:latin typeface="Calibri"/>
                        <a:ea typeface="Calibri"/>
                        <a:cs typeface="Times New Roman"/>
                      </a:endParaRPr>
                    </a:p>
                    <a:p>
                      <a:pPr marL="0" marR="53975" algn="just">
                        <a:lnSpc>
                          <a:spcPct val="115000"/>
                        </a:lnSpc>
                        <a:spcBef>
                          <a:spcPts val="0"/>
                        </a:spcBef>
                        <a:spcAft>
                          <a:spcPts val="0"/>
                        </a:spcAft>
                      </a:pPr>
                      <a:r>
                        <a:rPr lang="en-US" sz="1600" dirty="0">
                          <a:solidFill>
                            <a:srgbClr val="000000"/>
                          </a:solidFill>
                          <a:latin typeface="Times New Roman"/>
                          <a:ea typeface="Times New Roman"/>
                          <a:cs typeface="Times New Roman"/>
                        </a:rPr>
                        <a:t>Mobile applications and Models: Mobile Malware and App Security, Android Security Model , IOS Security Model , Security Model of the Windows Phone</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173091">
                <a:tc>
                  <a:txBody>
                    <a:bodyPr/>
                    <a:lstStyle/>
                    <a:p>
                      <a:pPr marL="0" marR="53975" algn="just">
                        <a:lnSpc>
                          <a:spcPct val="115000"/>
                        </a:lnSpc>
                        <a:spcBef>
                          <a:spcPts val="0"/>
                        </a:spcBef>
                        <a:spcAft>
                          <a:spcPts val="0"/>
                        </a:spcAft>
                      </a:pPr>
                      <a:r>
                        <a:rPr lang="en-US" sz="1600">
                          <a:solidFill>
                            <a:srgbClr val="000000"/>
                          </a:solidFill>
                          <a:latin typeface="Times New Roman"/>
                          <a:ea typeface="Times New Roman"/>
                          <a:cs typeface="Times New Roman"/>
                        </a:rPr>
                        <a:t>Ch-2.2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715" marR="0" algn="just">
                        <a:lnSpc>
                          <a:spcPct val="115000"/>
                        </a:lnSpc>
                        <a:spcBef>
                          <a:spcPts val="0"/>
                        </a:spcBef>
                        <a:spcAft>
                          <a:spcPts val="0"/>
                        </a:spcAft>
                      </a:pPr>
                      <a:r>
                        <a:rPr lang="en-US" sz="1600">
                          <a:solidFill>
                            <a:srgbClr val="000000"/>
                          </a:solidFill>
                          <a:latin typeface="Times New Roman"/>
                          <a:ea typeface="Times New Roman"/>
                          <a:cs typeface="Times New Roman"/>
                        </a:rPr>
                        <a:t>Web Security-Attacks, detection evasion techniques, and countermeasures for the most popular web platforms, including IIS, Apache, PHP, and ASP.NET</a:t>
                      </a:r>
                      <a:endParaRPr lang="en-US" sz="1600">
                        <a:latin typeface="Calibri"/>
                        <a:ea typeface="Calibri"/>
                        <a:cs typeface="Times New Roman"/>
                      </a:endParaRPr>
                    </a:p>
                    <a:p>
                      <a:pPr marL="5715" marR="2540" algn="just">
                        <a:lnSpc>
                          <a:spcPct val="115000"/>
                        </a:lnSpc>
                        <a:spcBef>
                          <a:spcPts val="0"/>
                        </a:spcBef>
                        <a:spcAft>
                          <a:spcPts val="0"/>
                        </a:spcAft>
                      </a:pPr>
                      <a:r>
                        <a:rPr lang="en-US" sz="1600">
                          <a:solidFill>
                            <a:srgbClr val="000000"/>
                          </a:solidFill>
                          <a:latin typeface="Times New Roman"/>
                          <a:ea typeface="Times New Roman"/>
                          <a:cs typeface="Times New Roman"/>
                        </a:rPr>
                        <a:t>Attacks and countermeasures for common web authentication mechanisms, including password-based, multifactor (e.g., CAPTCHA), and online authentication services like Windows Live ID.</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86545">
                <a:tc>
                  <a:txBody>
                    <a:bodyPr/>
                    <a:lstStyle/>
                    <a:p>
                      <a:pPr marL="0" marR="53975" algn="just">
                        <a:lnSpc>
                          <a:spcPct val="115000"/>
                        </a:lnSpc>
                        <a:spcBef>
                          <a:spcPts val="0"/>
                        </a:spcBef>
                        <a:spcAft>
                          <a:spcPts val="0"/>
                        </a:spcAft>
                      </a:pPr>
                      <a:r>
                        <a:rPr lang="en-US" sz="1600">
                          <a:solidFill>
                            <a:srgbClr val="000000"/>
                          </a:solidFill>
                          <a:latin typeface="Times New Roman"/>
                          <a:ea typeface="Times New Roman"/>
                          <a:cs typeface="Times New Roman"/>
                        </a:rPr>
                        <a:t>Ch-2.3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600" dirty="0">
                          <a:solidFill>
                            <a:srgbClr val="000000"/>
                          </a:solidFill>
                          <a:latin typeface="Times New Roman"/>
                          <a:ea typeface="Times New Roman"/>
                          <a:cs typeface="Times New Roman"/>
                        </a:rPr>
                        <a:t>Mobile Security-Security of GSM Networks, Security of UMTS Networks, LTE Security, Wi-Fi and Bluetooth Security, SIM/UICC Security.</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55297"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Syllabus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graphicFrame>
        <p:nvGraphicFramePr>
          <p:cNvPr id="5" name="Table 4"/>
          <p:cNvGraphicFramePr>
            <a:graphicFrameLocks noGrp="1"/>
          </p:cNvGraphicFramePr>
          <p:nvPr/>
        </p:nvGraphicFramePr>
        <p:xfrm>
          <a:off x="1007242" y="1224717"/>
          <a:ext cx="10012854" cy="3364992"/>
        </p:xfrm>
        <a:graphic>
          <a:graphicData uri="http://schemas.openxmlformats.org/drawingml/2006/table">
            <a:tbl>
              <a:tblPr/>
              <a:tblGrid>
                <a:gridCol w="963447"/>
                <a:gridCol w="5711789"/>
                <a:gridCol w="3337618"/>
              </a:tblGrid>
              <a:tr h="0">
                <a:tc>
                  <a:txBody>
                    <a:bodyPr/>
                    <a:lstStyle/>
                    <a:p>
                      <a:pPr marL="0" marR="53975" algn="ctr">
                        <a:lnSpc>
                          <a:spcPct val="115000"/>
                        </a:lnSpc>
                        <a:spcBef>
                          <a:spcPts val="0"/>
                        </a:spcBef>
                        <a:spcAft>
                          <a:spcPts val="0"/>
                        </a:spcAft>
                      </a:pPr>
                      <a:r>
                        <a:rPr lang="en-US" sz="1600" b="1" dirty="0">
                          <a:solidFill>
                            <a:srgbClr val="000000"/>
                          </a:solidFill>
                          <a:latin typeface="Times New Roman"/>
                          <a:ea typeface="Times New Roman"/>
                          <a:cs typeface="Times New Roman"/>
                        </a:rPr>
                        <a:t>Unit-3</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3975" algn="ctr">
                        <a:lnSpc>
                          <a:spcPct val="115000"/>
                        </a:lnSpc>
                        <a:spcBef>
                          <a:spcPts val="0"/>
                        </a:spcBef>
                        <a:spcAft>
                          <a:spcPts val="0"/>
                        </a:spcAft>
                      </a:pPr>
                      <a:r>
                        <a:rPr lang="en-US" sz="1600" b="1">
                          <a:latin typeface="Times New Roman"/>
                          <a:ea typeface="Times New Roman"/>
                          <a:cs typeface="Times New Roman"/>
                        </a:rPr>
                        <a:t>Advanced Security and Ethical Hacking Concepts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3975" algn="ctr">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53975" algn="just">
                        <a:lnSpc>
                          <a:spcPct val="115000"/>
                        </a:lnSpc>
                        <a:spcBef>
                          <a:spcPts val="0"/>
                        </a:spcBef>
                        <a:spcAft>
                          <a:spcPts val="0"/>
                        </a:spcAft>
                      </a:pPr>
                      <a:r>
                        <a:rPr lang="en-US" sz="1600">
                          <a:solidFill>
                            <a:srgbClr val="000000"/>
                          </a:solidFill>
                          <a:latin typeface="Times New Roman"/>
                          <a:ea typeface="Times New Roman"/>
                          <a:cs typeface="Times New Roman"/>
                        </a:rPr>
                        <a:t>Ch-3.1</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715" marR="0" algn="just">
                        <a:lnSpc>
                          <a:spcPct val="115000"/>
                        </a:lnSpc>
                        <a:spcBef>
                          <a:spcPts val="0"/>
                        </a:spcBef>
                        <a:spcAft>
                          <a:spcPts val="0"/>
                        </a:spcAft>
                      </a:pPr>
                      <a:r>
                        <a:rPr lang="en-US" sz="1600" dirty="0">
                          <a:solidFill>
                            <a:srgbClr val="000000"/>
                          </a:solidFill>
                          <a:latin typeface="Times New Roman"/>
                          <a:ea typeface="Times New Roman"/>
                          <a:cs typeface="Times New Roman"/>
                        </a:rPr>
                        <a:t>Advanced session analysis, hijacking, and fixation techniques, cross-site scripting, SQL injection, classic categories of malicious input, Overlong input (like buffer overflows), canonicalization attacks (like the infamous dot-dot-slash), and meta characters (including angle brackets, quotes, single quote, double dashes, percent, asterisk, underscore, newline, ampersand, pipe, and semicolon), beginner-to-advanced SQL injection tools and techniques, stealth-encoding techniques and input validation/ output-encoding countermeasures.</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53975" algn="just">
                        <a:lnSpc>
                          <a:spcPct val="115000"/>
                        </a:lnSpc>
                        <a:spcBef>
                          <a:spcPts val="0"/>
                        </a:spcBef>
                        <a:spcAft>
                          <a:spcPts val="0"/>
                        </a:spcAft>
                      </a:pPr>
                      <a:r>
                        <a:rPr lang="en-US" sz="1600">
                          <a:solidFill>
                            <a:srgbClr val="000000"/>
                          </a:solidFill>
                          <a:latin typeface="Times New Roman"/>
                          <a:ea typeface="Times New Roman"/>
                          <a:cs typeface="Times New Roman"/>
                        </a:rPr>
                        <a:t>Ch-3.2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600">
                          <a:solidFill>
                            <a:srgbClr val="000000"/>
                          </a:solidFill>
                          <a:latin typeface="Times New Roman"/>
                          <a:ea typeface="Times New Roman"/>
                          <a:cs typeface="Times New Roman"/>
                        </a:rPr>
                        <a:t>Emerging Trends in Mobile Security-Mobile Geo-location and Mobile Web Security, Security of Mobile VoIP Communications.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53975" algn="just">
                        <a:lnSpc>
                          <a:spcPct val="115000"/>
                        </a:lnSpc>
                        <a:spcBef>
                          <a:spcPts val="0"/>
                        </a:spcBef>
                        <a:spcAft>
                          <a:spcPts val="0"/>
                        </a:spcAft>
                      </a:pPr>
                      <a:r>
                        <a:rPr lang="en-US" sz="1600">
                          <a:solidFill>
                            <a:srgbClr val="000000"/>
                          </a:solidFill>
                          <a:latin typeface="Times New Roman"/>
                          <a:ea typeface="Times New Roman"/>
                          <a:cs typeface="Times New Roman"/>
                        </a:rPr>
                        <a:t>Ch-3.3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715" marR="0" algn="just">
                        <a:lnSpc>
                          <a:spcPct val="115000"/>
                        </a:lnSpc>
                        <a:spcBef>
                          <a:spcPts val="0"/>
                        </a:spcBef>
                        <a:spcAft>
                          <a:spcPts val="0"/>
                        </a:spcAft>
                      </a:pPr>
                      <a:r>
                        <a:rPr lang="en-US" sz="1600" dirty="0">
                          <a:solidFill>
                            <a:srgbClr val="000000"/>
                          </a:solidFill>
                          <a:latin typeface="Times New Roman"/>
                          <a:ea typeface="Times New Roman"/>
                          <a:cs typeface="Times New Roman"/>
                        </a:rPr>
                        <a:t>Web services vulnerabilities discovery and XSS Attack, input injection, external entity injection, and </a:t>
                      </a:r>
                      <a:r>
                        <a:rPr lang="en-US" sz="1600" dirty="0" err="1">
                          <a:solidFill>
                            <a:srgbClr val="000000"/>
                          </a:solidFill>
                          <a:latin typeface="Times New Roman"/>
                          <a:ea typeface="Times New Roman"/>
                          <a:cs typeface="Times New Roman"/>
                        </a:rPr>
                        <a:t>XPath</a:t>
                      </a:r>
                      <a:r>
                        <a:rPr lang="en-US" sz="1600" dirty="0">
                          <a:solidFill>
                            <a:srgbClr val="000000"/>
                          </a:solidFill>
                          <a:latin typeface="Times New Roman"/>
                          <a:ea typeface="Times New Roman"/>
                          <a:cs typeface="Times New Roman"/>
                        </a:rPr>
                        <a:t> injection. Web application management attacks against remote server management, web content management/authoring, admin </a:t>
                      </a:r>
                      <a:r>
                        <a:rPr lang="en-US" sz="1600" dirty="0" err="1">
                          <a:solidFill>
                            <a:srgbClr val="000000"/>
                          </a:solidFill>
                          <a:latin typeface="Times New Roman"/>
                          <a:ea typeface="Times New Roman"/>
                          <a:cs typeface="Times New Roman"/>
                        </a:rPr>
                        <a:t>misconfigurations</a:t>
                      </a:r>
                      <a:r>
                        <a:rPr lang="en-US" sz="1600" dirty="0">
                          <a:solidFill>
                            <a:srgbClr val="000000"/>
                          </a:solidFill>
                          <a:latin typeface="Times New Roman"/>
                          <a:ea typeface="Times New Roman"/>
                          <a:cs typeface="Times New Roman"/>
                        </a:rPr>
                        <a:t>, and developer-driven mistakes. Web browser exploits.</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72705"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0090" y="343665"/>
            <a:ext cx="10515600" cy="5946775"/>
          </a:xfrm>
        </p:spPr>
        <p:txBody>
          <a:bodyPr>
            <a:noAutofit/>
          </a:bodyPr>
          <a:lstStyle/>
          <a:p>
            <a:pPr algn="just">
              <a:buNone/>
            </a:pPr>
            <a:r>
              <a:rPr lang="en-US" sz="2200" b="1" dirty="0" smtClean="0">
                <a:latin typeface="Times New Roman" pitchFamily="18" charset="0"/>
                <a:cs typeface="Times New Roman" pitchFamily="18" charset="0"/>
              </a:rPr>
              <a:t>Textbooks Books</a:t>
            </a:r>
            <a:endParaRPr lang="en-US" sz="2200" dirty="0" smtClean="0">
              <a:latin typeface="Times New Roman" pitchFamily="18" charset="0"/>
              <a:cs typeface="Times New Roman" pitchFamily="18" charset="0"/>
            </a:endParaRPr>
          </a:p>
          <a:p>
            <a:pPr lvl="0" algn="just" fontAlgn="base"/>
            <a:r>
              <a:rPr lang="en-US" sz="2200" dirty="0" smtClean="0">
                <a:latin typeface="Times New Roman" pitchFamily="18" charset="0"/>
                <a:cs typeface="Times New Roman" pitchFamily="18" charset="0"/>
              </a:rPr>
              <a:t>Hacking Exposed Web Applications, 3rd edition, Joel Scambray, Vincent Liu, Caleb </a:t>
            </a:r>
            <a:r>
              <a:rPr lang="en-US" sz="2200" dirty="0" err="1" smtClean="0">
                <a:latin typeface="Times New Roman" pitchFamily="18" charset="0"/>
                <a:cs typeface="Times New Roman" pitchFamily="18" charset="0"/>
              </a:rPr>
              <a:t>Sima</a:t>
            </a:r>
            <a:endParaRPr lang="en-US" sz="2200" dirty="0" smtClean="0">
              <a:latin typeface="Times New Roman" pitchFamily="18" charset="0"/>
              <a:cs typeface="Times New Roman" pitchFamily="18" charset="0"/>
            </a:endParaRPr>
          </a:p>
          <a:p>
            <a:pPr lvl="0" algn="just" fontAlgn="base"/>
            <a:r>
              <a:rPr lang="en-US" sz="2200" dirty="0" smtClean="0">
                <a:latin typeface="Times New Roman" pitchFamily="18" charset="0"/>
                <a:cs typeface="Times New Roman" pitchFamily="18" charset="0"/>
              </a:rPr>
              <a:t>Hacking Exposed Mobile: Security Secrets &amp; Solutions 1st Edition, Kindle Edition, by Neil Bergman, Mike Stanfield, Jason Rouse, and Joel Scambray</a:t>
            </a:r>
          </a:p>
          <a:p>
            <a:pPr algn="just" fontAlgn="base">
              <a:buNone/>
            </a:pPr>
            <a:endParaRPr lang="en-US" sz="2200" b="1" dirty="0" smtClean="0">
              <a:latin typeface="Times New Roman" pitchFamily="18" charset="0"/>
              <a:cs typeface="Times New Roman" pitchFamily="18" charset="0"/>
            </a:endParaRPr>
          </a:p>
          <a:p>
            <a:pPr algn="just" fontAlgn="base">
              <a:buNone/>
            </a:pPr>
            <a:r>
              <a:rPr lang="en-US" sz="2200" b="1" dirty="0" smtClean="0">
                <a:latin typeface="Times New Roman" pitchFamily="18" charset="0"/>
                <a:cs typeface="Times New Roman" pitchFamily="18" charset="0"/>
              </a:rPr>
              <a:t>Reference Books</a:t>
            </a:r>
            <a:endParaRPr lang="en-US" sz="2200" dirty="0" smtClean="0">
              <a:latin typeface="Times New Roman" pitchFamily="18" charset="0"/>
              <a:cs typeface="Times New Roman" pitchFamily="18" charset="0"/>
            </a:endParaRPr>
          </a:p>
          <a:p>
            <a:pPr lvl="0" algn="just" fontAlgn="base"/>
            <a:r>
              <a:rPr lang="en-US" sz="2200" dirty="0" smtClean="0">
                <a:latin typeface="Times New Roman" pitchFamily="18" charset="0"/>
                <a:cs typeface="Times New Roman" pitchFamily="18" charset="0"/>
              </a:rPr>
              <a:t>The Web Application Hacker's Handbook Discovering and Exploiting Security Flaws By </a:t>
            </a:r>
            <a:r>
              <a:rPr lang="en-US" sz="2200" dirty="0" err="1" smtClean="0">
                <a:latin typeface="Times New Roman" pitchFamily="18" charset="0"/>
                <a:cs typeface="Times New Roman" pitchFamily="18" charset="0"/>
              </a:rPr>
              <a:t>Dafydd</a:t>
            </a:r>
            <a:r>
              <a:rPr lang="en-US" sz="2200" dirty="0" smtClean="0">
                <a:latin typeface="Times New Roman" pitchFamily="18" charset="0"/>
                <a:cs typeface="Times New Roman" pitchFamily="18" charset="0"/>
              </a:rPr>
              <a:t> Stuttard, Marcus Pinto, Published by Wiley Publishing, Inc.</a:t>
            </a:r>
          </a:p>
          <a:p>
            <a:pPr lvl="0" algn="just" fontAlgn="base"/>
            <a:r>
              <a:rPr lang="en-US" sz="2200" dirty="0" smtClean="0">
                <a:latin typeface="Times New Roman" pitchFamily="18" charset="0"/>
                <a:cs typeface="Times New Roman" pitchFamily="18" charset="0"/>
              </a:rPr>
              <a:t>Web Application Security, Exploitation and Countermeasures for Modern Web Applications by Andrew Hoffman, Publisher(s): O'Reilly Media, Inc.</a:t>
            </a:r>
          </a:p>
          <a:p>
            <a:pPr lvl="0" algn="just" fontAlgn="base"/>
            <a:r>
              <a:rPr lang="en-US" sz="2200" dirty="0" err="1" smtClean="0">
                <a:latin typeface="Times New Roman" pitchFamily="18" charset="0"/>
                <a:cs typeface="Times New Roman" pitchFamily="18" charset="0"/>
              </a:rPr>
              <a:t>Pallapa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Venkataram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Satish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Babu</a:t>
            </a:r>
            <a:r>
              <a:rPr lang="en-US" sz="2200" dirty="0" smtClean="0">
                <a:latin typeface="Times New Roman" pitchFamily="18" charset="0"/>
                <a:cs typeface="Times New Roman" pitchFamily="18" charset="0"/>
              </a:rPr>
              <a:t>: “Wireless and Mobile Network Security”, 1st Edition, Tata McGraw Hill,2010.</a:t>
            </a:r>
          </a:p>
          <a:p>
            <a:pPr lvl="0" algn="just" fontAlgn="base"/>
            <a:r>
              <a:rPr lang="en-US" sz="2200" dirty="0" smtClean="0">
                <a:latin typeface="Times New Roman" pitchFamily="18" charset="0"/>
                <a:cs typeface="Times New Roman" pitchFamily="18" charset="0"/>
              </a:rPr>
              <a:t>Open Web Application Security Project. A Guide to Building Secure Web Applications and Web Services. http://www.owasp.org/index.php/Category:OWASP_Guide_Project</a:t>
            </a:r>
          </a:p>
          <a:p>
            <a:pPr algn="just" fontAlgn="base"/>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                           University Vision</a:t>
            </a:r>
            <a:endParaRPr lang="en-US" sz="3600" b="1" dirty="0"/>
          </a:p>
        </p:txBody>
      </p:sp>
      <p:sp>
        <p:nvSpPr>
          <p:cNvPr id="3" name="Content Placeholder 2"/>
          <p:cNvSpPr>
            <a:spLocks noGrp="1"/>
          </p:cNvSpPr>
          <p:nvPr>
            <p:ph idx="1"/>
          </p:nvPr>
        </p:nvSpPr>
        <p:spPr>
          <a:xfrm>
            <a:off x="352096" y="2151994"/>
            <a:ext cx="11277600" cy="4525963"/>
          </a:xfrm>
        </p:spPr>
        <p:txBody>
          <a:bodyPr>
            <a:normAutofit/>
          </a:bodyPr>
          <a:lstStyle/>
          <a:p>
            <a:pPr algn="just">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To be globally recognized as a Centre of Excellence for Research, Innovation, Entrepreneurship and disseminating knowledge by providing inspirational learning to produce professional leaders for serving the society</a:t>
            </a:r>
          </a:p>
          <a:p>
            <a:pPr algn="just">
              <a:buNone/>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dirty="0" smtClean="0"/>
              <a:t>Web and Mobile Security</a:t>
            </a:r>
            <a:endParaRPr lang="en-US" dirty="0"/>
          </a:p>
        </p:txBody>
      </p:sp>
      <p:sp>
        <p:nvSpPr>
          <p:cNvPr id="6" name="Slide Number Placeholder 5"/>
          <p:cNvSpPr>
            <a:spLocks noGrp="1"/>
          </p:cNvSpPr>
          <p:nvPr>
            <p:ph type="sldNum" sz="quarter" idx="12"/>
          </p:nvPr>
        </p:nvSpPr>
        <p:spPr/>
        <p:txBody>
          <a:bodyPr/>
          <a:lstStyle/>
          <a:p>
            <a:fld id="{0FD9B02D-30DA-4306-A281-F3D99E0F94F5}"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List of Experiments</a:t>
            </a:r>
            <a:endParaRPr lang="en-US" sz="3600" b="1" i="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graphicFrame>
        <p:nvGraphicFramePr>
          <p:cNvPr id="5" name="Table 4"/>
          <p:cNvGraphicFramePr>
            <a:graphicFrameLocks noGrp="1"/>
          </p:cNvGraphicFramePr>
          <p:nvPr/>
        </p:nvGraphicFramePr>
        <p:xfrm>
          <a:off x="4650828" y="395714"/>
          <a:ext cx="6574220" cy="5815904"/>
        </p:xfrm>
        <a:graphic>
          <a:graphicData uri="http://schemas.openxmlformats.org/drawingml/2006/table">
            <a:tbl>
              <a:tblPr/>
              <a:tblGrid>
                <a:gridCol w="1064234"/>
                <a:gridCol w="4527316"/>
                <a:gridCol w="982670"/>
              </a:tblGrid>
              <a:tr h="505012">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Experiment No</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latin typeface="Times New Roman"/>
                          <a:ea typeface="Times New Roman"/>
                          <a:cs typeface="Times New Roman"/>
                        </a:rPr>
                        <a:t>Experiment Name</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Times New Roman"/>
                          <a:ea typeface="Times New Roman"/>
                          <a:cs typeface="Times New Roman"/>
                        </a:rPr>
                        <a:t>Mapped with CO</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012">
                <a:tc>
                  <a:txBody>
                    <a:bodyPr/>
                    <a:lstStyle/>
                    <a:p>
                      <a:pPr marL="0" marR="0" algn="ctr">
                        <a:lnSpc>
                          <a:spcPct val="115000"/>
                        </a:lnSpc>
                        <a:spcBef>
                          <a:spcPts val="0"/>
                        </a:spcBef>
                        <a:spcAft>
                          <a:spcPts val="0"/>
                        </a:spcAft>
                      </a:pPr>
                      <a:r>
                        <a:rPr lang="en-US" sz="1400" dirty="0">
                          <a:latin typeface="Times New Roman"/>
                          <a:ea typeface="Times New Roman"/>
                          <a:cs typeface="Times New Roman"/>
                        </a:rPr>
                        <a:t>1</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262626"/>
                          </a:solidFill>
                          <a:latin typeface="Times New Roman"/>
                          <a:ea typeface="Times New Roman"/>
                          <a:cs typeface="Times New Roman"/>
                        </a:rPr>
                        <a:t>Open any website on computer system and identify http packet on monitoring tool like Wireshark.</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CO1</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012">
                <a:tc>
                  <a:txBody>
                    <a:bodyPr/>
                    <a:lstStyle/>
                    <a:p>
                      <a:pPr marL="0" marR="0" algn="ctr">
                        <a:lnSpc>
                          <a:spcPct val="115000"/>
                        </a:lnSpc>
                        <a:spcBef>
                          <a:spcPts val="0"/>
                        </a:spcBef>
                        <a:spcAft>
                          <a:spcPts val="0"/>
                        </a:spcAft>
                      </a:pPr>
                      <a:r>
                        <a:rPr lang="en-US" sz="1400">
                          <a:latin typeface="Times New Roman"/>
                          <a:ea typeface="Times New Roman"/>
                          <a:cs typeface="Times New Roman"/>
                        </a:rPr>
                        <a:t>2</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262626"/>
                          </a:solidFill>
                          <a:latin typeface="Times New Roman"/>
                          <a:ea typeface="Times New Roman"/>
                          <a:cs typeface="Times New Roman"/>
                        </a:rPr>
                        <a:t>Design a method to simulate the HTML injections and cross-site scripting (XSS) to exploit the attackers.</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CO2</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012">
                <a:tc>
                  <a:txBody>
                    <a:bodyPr/>
                    <a:lstStyle/>
                    <a:p>
                      <a:pPr marL="0" marR="0" algn="ctr">
                        <a:lnSpc>
                          <a:spcPct val="115000"/>
                        </a:lnSpc>
                        <a:spcBef>
                          <a:spcPts val="0"/>
                        </a:spcBef>
                        <a:spcAft>
                          <a:spcPts val="0"/>
                        </a:spcAft>
                      </a:pPr>
                      <a:r>
                        <a:rPr lang="en-US" sz="1400">
                          <a:latin typeface="Times New Roman"/>
                          <a:ea typeface="Times New Roman"/>
                          <a:cs typeface="Times New Roman"/>
                        </a:rPr>
                        <a:t>3</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262626"/>
                          </a:solidFill>
                          <a:latin typeface="Times New Roman"/>
                          <a:ea typeface="Times New Roman"/>
                          <a:cs typeface="Times New Roman"/>
                        </a:rPr>
                        <a:t>Implementation of Cross site request forgery (XSRF) attack.</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CO2</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012">
                <a:tc>
                  <a:txBody>
                    <a:bodyPr/>
                    <a:lstStyle/>
                    <a:p>
                      <a:pPr marL="0" marR="0" algn="ctr">
                        <a:lnSpc>
                          <a:spcPct val="115000"/>
                        </a:lnSpc>
                        <a:spcBef>
                          <a:spcPts val="0"/>
                        </a:spcBef>
                        <a:spcAft>
                          <a:spcPts val="0"/>
                        </a:spcAft>
                      </a:pPr>
                      <a:r>
                        <a:rPr lang="en-US" sz="1400">
                          <a:latin typeface="Times New Roman"/>
                          <a:ea typeface="Times New Roman"/>
                          <a:cs typeface="Times New Roman"/>
                        </a:rPr>
                        <a:t>4</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262626"/>
                          </a:solidFill>
                          <a:latin typeface="Times New Roman"/>
                          <a:ea typeface="Times New Roman"/>
                          <a:cs typeface="Times New Roman"/>
                        </a:rPr>
                        <a:t>Implementation of Design methods to break authentication schemes (SQL Injection attack).</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CO2</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784">
                <a:tc>
                  <a:txBody>
                    <a:bodyPr/>
                    <a:lstStyle/>
                    <a:p>
                      <a:pPr marL="0" marR="0" algn="ctr">
                        <a:lnSpc>
                          <a:spcPct val="115000"/>
                        </a:lnSpc>
                        <a:spcBef>
                          <a:spcPts val="0"/>
                        </a:spcBef>
                        <a:spcAft>
                          <a:spcPts val="0"/>
                        </a:spcAft>
                      </a:pPr>
                      <a:r>
                        <a:rPr lang="en-US" sz="1400">
                          <a:latin typeface="Times New Roman"/>
                          <a:ea typeface="Times New Roman"/>
                          <a:cs typeface="Times New Roman"/>
                        </a:rPr>
                        <a:t>5</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dirty="0">
                          <a:solidFill>
                            <a:srgbClr val="262626"/>
                          </a:solidFill>
                          <a:latin typeface="Times New Roman"/>
                          <a:ea typeface="Times New Roman"/>
                          <a:cs typeface="Times New Roman"/>
                        </a:rPr>
                        <a:t>Write a program to generate message digest for the given message using the SHA/MD5 algorithm and verify the integrity of message.</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CO3</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012">
                <a:tc>
                  <a:txBody>
                    <a:bodyPr/>
                    <a:lstStyle/>
                    <a:p>
                      <a:pPr marL="0" marR="0" algn="ctr">
                        <a:lnSpc>
                          <a:spcPct val="115000"/>
                        </a:lnSpc>
                        <a:spcBef>
                          <a:spcPts val="0"/>
                        </a:spcBef>
                        <a:spcAft>
                          <a:spcPts val="0"/>
                        </a:spcAft>
                      </a:pPr>
                      <a:r>
                        <a:rPr lang="en-US" sz="1400">
                          <a:latin typeface="Times New Roman"/>
                          <a:ea typeface="Times New Roman"/>
                          <a:cs typeface="Times New Roman"/>
                        </a:rPr>
                        <a:t>6</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dirty="0">
                          <a:solidFill>
                            <a:srgbClr val="262626"/>
                          </a:solidFill>
                          <a:latin typeface="Times New Roman"/>
                          <a:ea typeface="Times New Roman"/>
                          <a:cs typeface="Times New Roman"/>
                        </a:rPr>
                        <a:t>Perform Penetration testing on a web application to gather information about the system (Foot Printing).</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CO2</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012">
                <a:tc>
                  <a:txBody>
                    <a:bodyPr/>
                    <a:lstStyle/>
                    <a:p>
                      <a:pPr marL="0" marR="0" algn="ctr">
                        <a:lnSpc>
                          <a:spcPct val="115000"/>
                        </a:lnSpc>
                        <a:spcBef>
                          <a:spcPts val="0"/>
                        </a:spcBef>
                        <a:spcAft>
                          <a:spcPts val="0"/>
                        </a:spcAft>
                      </a:pPr>
                      <a:r>
                        <a:rPr lang="en-US" sz="1400">
                          <a:latin typeface="Times New Roman"/>
                          <a:ea typeface="Times New Roman"/>
                          <a:cs typeface="Times New Roman"/>
                        </a:rPr>
                        <a:t>7</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dirty="0">
                          <a:solidFill>
                            <a:srgbClr val="262626"/>
                          </a:solidFill>
                          <a:latin typeface="Times New Roman"/>
                          <a:ea typeface="Times New Roman"/>
                          <a:cs typeface="Times New Roman"/>
                        </a:rPr>
                        <a:t>Implementation of Session hijacking attack on http enabled website.</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CO2</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012">
                <a:tc>
                  <a:txBody>
                    <a:bodyPr/>
                    <a:lstStyle/>
                    <a:p>
                      <a:pPr marL="0" marR="0" algn="ctr">
                        <a:lnSpc>
                          <a:spcPct val="115000"/>
                        </a:lnSpc>
                        <a:spcBef>
                          <a:spcPts val="0"/>
                        </a:spcBef>
                        <a:spcAft>
                          <a:spcPts val="0"/>
                        </a:spcAft>
                      </a:pPr>
                      <a:r>
                        <a:rPr lang="en-US" sz="1400">
                          <a:latin typeface="Times New Roman"/>
                          <a:ea typeface="Times New Roman"/>
                          <a:cs typeface="Times New Roman"/>
                        </a:rPr>
                        <a:t>8</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dirty="0">
                          <a:solidFill>
                            <a:srgbClr val="262626"/>
                          </a:solidFill>
                          <a:latin typeface="Times New Roman"/>
                          <a:ea typeface="Times New Roman"/>
                          <a:cs typeface="Times New Roman"/>
                        </a:rPr>
                        <a:t>Write a program to sign and verify a document using DSA algorithm.</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CO3</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012">
                <a:tc>
                  <a:txBody>
                    <a:bodyPr/>
                    <a:lstStyle/>
                    <a:p>
                      <a:pPr marL="0" marR="0" algn="ctr">
                        <a:lnSpc>
                          <a:spcPct val="115000"/>
                        </a:lnSpc>
                        <a:spcBef>
                          <a:spcPts val="0"/>
                        </a:spcBef>
                        <a:spcAft>
                          <a:spcPts val="0"/>
                        </a:spcAft>
                      </a:pPr>
                      <a:r>
                        <a:rPr lang="en-US" sz="1400">
                          <a:latin typeface="Times New Roman"/>
                          <a:ea typeface="Times New Roman"/>
                          <a:cs typeface="Times New Roman"/>
                        </a:rPr>
                        <a:t>9</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dirty="0">
                          <a:solidFill>
                            <a:srgbClr val="262626"/>
                          </a:solidFill>
                          <a:latin typeface="Times New Roman"/>
                          <a:ea typeface="Times New Roman"/>
                          <a:cs typeface="Times New Roman"/>
                        </a:rPr>
                        <a:t>Develop a Mobile application to create a notification in Android.</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CO4</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012">
                <a:tc>
                  <a:txBody>
                    <a:bodyPr/>
                    <a:lstStyle/>
                    <a:p>
                      <a:pPr marL="0" marR="0" algn="ctr">
                        <a:lnSpc>
                          <a:spcPct val="115000"/>
                        </a:lnSpc>
                        <a:spcBef>
                          <a:spcPts val="0"/>
                        </a:spcBef>
                        <a:spcAft>
                          <a:spcPts val="0"/>
                        </a:spcAft>
                      </a:pPr>
                      <a:r>
                        <a:rPr lang="en-US" sz="1400">
                          <a:latin typeface="Times New Roman"/>
                          <a:ea typeface="Times New Roman"/>
                          <a:cs typeface="Times New Roman"/>
                        </a:rPr>
                        <a:t>10</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b="1" dirty="0">
                          <a:solidFill>
                            <a:srgbClr val="262626"/>
                          </a:solidFill>
                          <a:latin typeface="Times New Roman"/>
                          <a:ea typeface="Times New Roman"/>
                          <a:cs typeface="Times New Roman"/>
                        </a:rPr>
                        <a:t>Create animations and graphical primitives in Android environment.</a:t>
                      </a:r>
                      <a:endParaRPr lang="en-US" sz="14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a:ea typeface="Times New Roman"/>
                          <a:cs typeface="Times New Roman"/>
                        </a:rPr>
                        <a:t>CO5</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6082" name="Picture 2"/>
          <p:cNvPicPr>
            <a:picLocks noChangeAspect="1" noChangeArrowheads="1"/>
          </p:cNvPicPr>
          <p:nvPr/>
        </p:nvPicPr>
        <p:blipFill>
          <a:blip r:embed="rId2"/>
          <a:srcRect/>
          <a:stretch>
            <a:fillRect/>
          </a:stretch>
        </p:blipFill>
        <p:spPr bwMode="auto">
          <a:xfrm>
            <a:off x="727021" y="1387365"/>
            <a:ext cx="3895725" cy="200222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Importance of Subject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Many businesses have moved online and as a result web application security is now more crucial than ever. The global nature of the internet exposes applications and </a:t>
            </a:r>
            <a:r>
              <a:rPr lang="en-US" dirty="0" smtClean="0">
                <a:solidFill>
                  <a:srgbClr val="FF0000"/>
                </a:solidFill>
                <a:latin typeface="Times New Roman" panose="02020603050405020304" pitchFamily="18" charset="0"/>
                <a:cs typeface="Times New Roman" panose="02020603050405020304" pitchFamily="18" charset="0"/>
              </a:rPr>
              <a:t>websites to external attacks </a:t>
            </a:r>
            <a:r>
              <a:rPr lang="en-US" dirty="0" smtClean="0">
                <a:latin typeface="Times New Roman" panose="02020603050405020304" pitchFamily="18" charset="0"/>
                <a:cs typeface="Times New Roman" panose="02020603050405020304" pitchFamily="18" charset="0"/>
              </a:rPr>
              <a:t>by hackers. Securing web application has become more important.</a:t>
            </a:r>
          </a:p>
          <a:p>
            <a:pPr algn="just"/>
            <a:r>
              <a:rPr lang="en-US" dirty="0" smtClean="0">
                <a:latin typeface="Times New Roman" panose="02020603050405020304" pitchFamily="18" charset="0"/>
                <a:cs typeface="Times New Roman" panose="02020603050405020304" pitchFamily="18" charset="0"/>
              </a:rPr>
              <a:t>Web security is important to </a:t>
            </a:r>
            <a:r>
              <a:rPr lang="en-US" b="1" dirty="0" smtClean="0">
                <a:solidFill>
                  <a:srgbClr val="FF0000"/>
                </a:solidFill>
                <a:latin typeface="Times New Roman" panose="02020603050405020304" pitchFamily="18" charset="0"/>
                <a:cs typeface="Times New Roman" panose="02020603050405020304" pitchFamily="18" charset="0"/>
              </a:rPr>
              <a:t>keeping hackers and cyber-thieves from accessing sensitive information</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Without security, businesses risk the spread of malware, attacks on other websites, networks, and other IT infrastructures.</a:t>
            </a:r>
          </a:p>
          <a:p>
            <a:pPr algn="just"/>
            <a:r>
              <a:rPr lang="en-US" dirty="0" smtClean="0">
                <a:latin typeface="Times New Roman" panose="02020603050405020304" pitchFamily="18" charset="0"/>
                <a:cs typeface="Times New Roman" panose="02020603050405020304" pitchFamily="18" charset="0"/>
              </a:rPr>
              <a:t>Reducing the risk of data breaches and attacks in IT systems. Applying security controls to prevent unauthorized access to sensitive information. Preventing disruption of services, e.g., denial-of-service attacks. Protecting IT systems and networks from exploitation by outsiders.</a:t>
            </a:r>
          </a:p>
          <a:p>
            <a:pPr algn="just"/>
            <a:endParaRPr lang="en-US" b="1"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Importance of Subject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600" dirty="0" smtClean="0">
                <a:latin typeface="Times New Roman" panose="02020603050405020304" pitchFamily="18" charset="0"/>
                <a:cs typeface="Times New Roman" panose="02020603050405020304" pitchFamily="18" charset="0"/>
              </a:rPr>
              <a:t>Mobile security prevents your phone from becoming vulnerable to malware.</a:t>
            </a:r>
          </a:p>
          <a:p>
            <a:pPr algn="just" fontAlgn="base"/>
            <a:r>
              <a:rPr lang="en-US" sz="2600" dirty="0" smtClean="0">
                <a:latin typeface="Times New Roman" panose="02020603050405020304" pitchFamily="18" charset="0"/>
                <a:cs typeface="Times New Roman" panose="02020603050405020304" pitchFamily="18" charset="0"/>
              </a:rPr>
              <a:t>Mobile security provides constant mobile patching services.</a:t>
            </a:r>
          </a:p>
          <a:p>
            <a:pPr algn="just" fontAlgn="base">
              <a:buNone/>
            </a:pPr>
            <a:r>
              <a:rPr lang="en-US" sz="2600" dirty="0" smtClean="0">
                <a:latin typeface="Times New Roman" panose="02020603050405020304" pitchFamily="18" charset="0"/>
                <a:cs typeface="Times New Roman" panose="02020603050405020304" pitchFamily="18" charset="0"/>
              </a:rPr>
              <a:t>   In any cybersecurity strategy, software patching plays a crucial role. Software updates mostly include software patches that are responsible for covering security holes to keep hackers out.</a:t>
            </a:r>
          </a:p>
          <a:p>
            <a:pPr algn="just" fontAlgn="base"/>
            <a:r>
              <a:rPr lang="en-US" sz="2600" dirty="0" smtClean="0">
                <a:latin typeface="Times New Roman" panose="02020603050405020304" pitchFamily="18" charset="0"/>
                <a:cs typeface="Times New Roman" panose="02020603050405020304" pitchFamily="18" charset="0"/>
              </a:rPr>
              <a:t>Mobile security protects your private data.</a:t>
            </a:r>
          </a:p>
          <a:p>
            <a:pPr algn="just"/>
            <a:r>
              <a:rPr lang="en-US" sz="2600" dirty="0" smtClean="0">
                <a:latin typeface="Times New Roman" panose="02020603050405020304" pitchFamily="18" charset="0"/>
                <a:cs typeface="Times New Roman" panose="02020603050405020304" pitchFamily="18" charset="0"/>
              </a:rPr>
              <a:t>Mobile security protects you against malvertisers.</a:t>
            </a:r>
          </a:p>
          <a:p>
            <a:pPr algn="just"/>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smtClean="0"/>
              <a:t>Top Web Security Trends</a:t>
            </a:r>
            <a:endParaRPr lang="en-US" b="1" dirty="0"/>
          </a:p>
        </p:txBody>
      </p:sp>
      <p:sp>
        <p:nvSpPr>
          <p:cNvPr id="3" name="Content Placeholder 2"/>
          <p:cNvSpPr>
            <a:spLocks noGrp="1"/>
          </p:cNvSpPr>
          <p:nvPr>
            <p:ph idx="1"/>
          </p:nvPr>
        </p:nvSpPr>
        <p:spPr>
          <a:xfrm>
            <a:off x="838200" y="1308537"/>
            <a:ext cx="10515600" cy="4934607"/>
          </a:xfrm>
        </p:spPr>
        <p:txBody>
          <a:bodyPr>
            <a:noAutofit/>
          </a:bodyPr>
          <a:lstStyle/>
          <a:p>
            <a:pPr>
              <a:buNone/>
            </a:pPr>
            <a:r>
              <a:rPr lang="en-US" sz="2400" b="1" dirty="0" smtClean="0">
                <a:latin typeface="Times New Roman" pitchFamily="18" charset="0"/>
                <a:cs typeface="Times New Roman" pitchFamily="18" charset="0"/>
              </a:rPr>
              <a:t>1.)  Rise of Automotive Hacking </a:t>
            </a:r>
          </a:p>
          <a:p>
            <a:pPr algn="just">
              <a:buNone/>
            </a:pPr>
            <a:r>
              <a:rPr lang="en-US" sz="2400" dirty="0" smtClean="0">
                <a:latin typeface="Times New Roman" pitchFamily="18" charset="0"/>
                <a:cs typeface="Times New Roman" pitchFamily="18" charset="0"/>
              </a:rPr>
              <a:t>Modern vehicles nowadays come packed with automated software creating seamless connectivity for drivers in cruise control, engine timing, door lock, airbags and advanced systems for driver assistance. These </a:t>
            </a:r>
            <a:r>
              <a:rPr lang="en-US" sz="2400" dirty="0" smtClean="0">
                <a:solidFill>
                  <a:srgbClr val="FF0000"/>
                </a:solidFill>
                <a:latin typeface="Times New Roman" pitchFamily="18" charset="0"/>
                <a:cs typeface="Times New Roman" pitchFamily="18" charset="0"/>
              </a:rPr>
              <a:t>vehicles use Bluetooth and </a:t>
            </a:r>
            <a:r>
              <a:rPr lang="en-US" sz="2400" dirty="0" err="1" smtClean="0">
                <a:solidFill>
                  <a:srgbClr val="FF0000"/>
                </a:solidFill>
                <a:latin typeface="Times New Roman" pitchFamily="18" charset="0"/>
                <a:cs typeface="Times New Roman" pitchFamily="18" charset="0"/>
              </a:rPr>
              <a:t>WiFi</a:t>
            </a:r>
            <a:r>
              <a:rPr lang="en-US" sz="2400" dirty="0" smtClean="0">
                <a:solidFill>
                  <a:srgbClr val="FF0000"/>
                </a:solidFill>
                <a:latin typeface="Times New Roman" pitchFamily="18" charset="0"/>
                <a:cs typeface="Times New Roman" pitchFamily="18" charset="0"/>
              </a:rPr>
              <a:t> technologies to communicate </a:t>
            </a:r>
            <a:r>
              <a:rPr lang="en-US" sz="2400" dirty="0" smtClean="0">
                <a:latin typeface="Times New Roman" pitchFamily="18" charset="0"/>
                <a:cs typeface="Times New Roman" pitchFamily="18" charset="0"/>
              </a:rPr>
              <a:t>that also opens them to several vulnerabilities or threats from hackers. Gaining control of the vehicle or using microphones for eavesdropping is expected to rise in 2022 with more use of automated vehicles. </a:t>
            </a:r>
          </a:p>
          <a:p>
            <a:pPr algn="just">
              <a:buNone/>
            </a:pPr>
            <a:r>
              <a:rPr lang="en-US" sz="2400" b="1" dirty="0" smtClean="0">
                <a:latin typeface="Times New Roman" pitchFamily="18" charset="0"/>
                <a:cs typeface="Times New Roman" pitchFamily="18" charset="0"/>
              </a:rPr>
              <a:t>2.) Potential of Artificial Intelligence (AI) </a:t>
            </a:r>
          </a:p>
          <a:p>
            <a:pPr algn="just">
              <a:buNone/>
            </a:pPr>
            <a:r>
              <a:rPr lang="en-US" sz="2400" dirty="0" smtClean="0">
                <a:latin typeface="Times New Roman" pitchFamily="18" charset="0"/>
                <a:cs typeface="Times New Roman" pitchFamily="18" charset="0"/>
              </a:rPr>
              <a:t>With AI being introduced in all market segments, this technology with a combination of machine learning has brought tremendous changes in cybersecurity. AI has been paramount in building automated security systems, natural language processing, face detection, and automatic threat detection. Although, it is also being used to develop smart malware and attacks to bypass the latest security protocols in controlling data. AI enabled threat detection systems can predict new attacks and notify </a:t>
            </a:r>
            <a:r>
              <a:rPr lang="en-US" sz="2400" dirty="0" err="1" smtClean="0">
                <a:latin typeface="Times New Roman" pitchFamily="18" charset="0"/>
                <a:cs typeface="Times New Roman" pitchFamily="18" charset="0"/>
              </a:rPr>
              <a:t>admins</a:t>
            </a:r>
            <a:r>
              <a:rPr lang="en-US" sz="2400" dirty="0" smtClean="0">
                <a:latin typeface="Times New Roman" pitchFamily="18" charset="0"/>
                <a:cs typeface="Times New Roman" pitchFamily="18" charset="0"/>
              </a:rPr>
              <a:t> for any data breach instantly.</a:t>
            </a:r>
          </a:p>
          <a:p>
            <a:pPr algn="just">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7916"/>
            <a:ext cx="10515600" cy="5912069"/>
          </a:xfrm>
        </p:spPr>
        <p:txBody>
          <a:bodyPr>
            <a:normAutofit/>
          </a:bodyPr>
          <a:lstStyle/>
          <a:p>
            <a:pPr>
              <a:buNone/>
            </a:pP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3</a:t>
            </a:r>
            <a:r>
              <a:rPr lang="en-US" sz="2400" b="1" dirty="0">
                <a:latin typeface="Times New Roman" pitchFamily="18" charset="0"/>
                <a:cs typeface="Times New Roman" pitchFamily="18" charset="0"/>
              </a:rPr>
              <a:t>) Mobile is the New Target </a:t>
            </a:r>
          </a:p>
          <a:p>
            <a:pPr marL="0" indent="0" algn="just">
              <a:buNone/>
            </a:pPr>
            <a:r>
              <a:rPr lang="en-US" sz="2400" dirty="0">
                <a:latin typeface="Times New Roman" pitchFamily="18" charset="0"/>
                <a:cs typeface="Times New Roman" pitchFamily="18" charset="0"/>
              </a:rPr>
              <a:t>Cybersecurity trends provide a considerable increase </a:t>
            </a:r>
            <a:r>
              <a:rPr lang="en-US" sz="2400" dirty="0">
                <a:latin typeface="Times New Roman" pitchFamily="18" charset="0"/>
                <a:cs typeface="Times New Roman" pitchFamily="18" charset="0"/>
                <a:hlinkClick r:id="rId2" tooltip="(50 percent)"/>
              </a:rPr>
              <a:t>(50 percent)</a:t>
            </a:r>
            <a:r>
              <a:rPr lang="en-US" sz="2400" dirty="0">
                <a:latin typeface="Times New Roman" pitchFamily="18" charset="0"/>
                <a:cs typeface="Times New Roman" pitchFamily="18" charset="0"/>
              </a:rPr>
              <a:t> for mobile banking malware or attacks in 2019, making our handheld devices a potential prospect for hackers. All our photos, financial transactions, emails, and messages possess more threats to individuals. Smartphone's virus or malware may capture the attention of cybersecurity trends in 2022.</a:t>
            </a:r>
          </a:p>
          <a:p>
            <a:pPr>
              <a:buNone/>
            </a:pP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4) Cloud is Also Potentially Vulnerable </a:t>
            </a:r>
          </a:p>
          <a:p>
            <a:pPr algn="just">
              <a:buNone/>
            </a:pPr>
            <a:r>
              <a:rPr lang="en-US" sz="2400" dirty="0" smtClean="0">
                <a:latin typeface="Times New Roman" pitchFamily="18" charset="0"/>
                <a:cs typeface="Times New Roman" pitchFamily="18" charset="0"/>
              </a:rPr>
              <a:t>With more and more organizations now established on clouds, security measures need to be continuously monitored and updated to safeguard the data from leaks. Although cloud applications such as Google or Microsoft are well equipped with security from their end still, it's the user end that acts as a significant source for erroneous errors, malicious software, and phishing attacks.</a:t>
            </a:r>
          </a:p>
          <a:p>
            <a:pPr algn="just">
              <a:buNone/>
            </a:pPr>
            <a:endParaRPr lang="en-US" sz="2400" dirty="0" smtClean="0"/>
          </a:p>
          <a:p>
            <a:pPr>
              <a:buNone/>
            </a:pPr>
            <a:endParaRPr lang="en-US" sz="2400" dirty="0" smtClean="0"/>
          </a:p>
          <a:p>
            <a:endParaRPr lang="en-US" sz="24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6290" y="551793"/>
            <a:ext cx="10297510" cy="5625170"/>
          </a:xfrm>
        </p:spPr>
        <p:txBody>
          <a:bodyPr>
            <a:normAutofit fontScale="92500" lnSpcReduction="20000"/>
          </a:bodyPr>
          <a:lstStyle/>
          <a:p>
            <a:pPr algn="just">
              <a:buNone/>
            </a:pPr>
            <a:r>
              <a:rPr lang="en-US" b="1" dirty="0">
                <a:latin typeface="Times New Roman" pitchFamily="18" charset="0"/>
                <a:cs typeface="Times New Roman" pitchFamily="18" charset="0"/>
              </a:rPr>
              <a:t>5) IoT with 5G Network: The New Era of Technology and Risks</a:t>
            </a:r>
            <a:r>
              <a:rPr lang="en-US" dirty="0">
                <a:latin typeface="Times New Roman" pitchFamily="18" charset="0"/>
                <a:cs typeface="Times New Roman" pitchFamily="18" charset="0"/>
              </a:rPr>
              <a:t> </a:t>
            </a:r>
          </a:p>
          <a:p>
            <a:pPr algn="just">
              <a:buNone/>
            </a:pPr>
            <a:r>
              <a:rPr lang="en-US" dirty="0">
                <a:latin typeface="Times New Roman" pitchFamily="18" charset="0"/>
                <a:cs typeface="Times New Roman" pitchFamily="18" charset="0"/>
              </a:rPr>
              <a:t>This communication between multiple devices also opens them to vulnerabilities from outside influence, attacks or an unknown software bug. Even the world's most used browser supported by Google, Chrome was found to have serious bugs. 5G architecture is comparatively new in the industry and requires a lot of research to find loopholes to make the system secure from external attack. Every step of the 5G network might bring a plethora of network attacks that we might not be aware of. Here manufacturers need to be very strict in building sophisticated 5G hardware and software to control data breaches. </a:t>
            </a:r>
          </a:p>
          <a:p>
            <a:pPr algn="just">
              <a:buNone/>
            </a:pPr>
            <a:r>
              <a:rPr lang="en-US" b="1" dirty="0">
                <a:latin typeface="Times New Roman" pitchFamily="18" charset="0"/>
                <a:cs typeface="Times New Roman" pitchFamily="18" charset="0"/>
              </a:rPr>
              <a:t>6)  Insider Threats</a:t>
            </a:r>
          </a:p>
          <a:p>
            <a:pPr algn="just">
              <a:buNone/>
            </a:pPr>
            <a:r>
              <a:rPr lang="en-US" dirty="0">
                <a:latin typeface="Times New Roman" pitchFamily="18" charset="0"/>
                <a:cs typeface="Times New Roman" pitchFamily="18" charset="0"/>
              </a:rPr>
              <a:t>Human error is still one of the primary reasons for the data breach. Any bad day or intentional loophole can bring down a whole organization with millions of stolen data. Report by Verizon in data breach gives strategic insights on cybersecurity trends that 34 percent of total attacks were directly or indirectly made by the employees. So make sure you create more awareness within premises to safeguard data in every way possible.</a:t>
            </a:r>
          </a:p>
          <a:p>
            <a:pPr algn="just">
              <a:buNone/>
            </a:pPr>
            <a:r>
              <a:rPr lang="en-US" dirty="0">
                <a:solidFill>
                  <a:srgbClr val="FF0000"/>
                </a:solidFill>
                <a:latin typeface="Times New Roman" pitchFamily="18" charset="0"/>
                <a:cs typeface="Times New Roman" pitchFamily="18" charset="0"/>
              </a:rPr>
              <a:t>Refer the link: https://www.simplilearn.com/top-cybersecurity-trends-article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718445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20762"/>
          </a:xfrm>
        </p:spPr>
        <p:txBody>
          <a:bodyPr>
            <a:normAutofit/>
          </a:bodyPr>
          <a:lstStyle/>
          <a:p>
            <a:r>
              <a:rPr lang="en-US" sz="3600" dirty="0" smtClean="0">
                <a:latin typeface="Times New Roman" pitchFamily="18" charset="0"/>
                <a:cs typeface="Times New Roman" pitchFamily="18" charset="0"/>
              </a:rPr>
              <a:t>Target Companies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95401"/>
            <a:ext cx="10972800" cy="4830763"/>
          </a:xfrm>
        </p:spPr>
        <p:txBody>
          <a:bodyPr>
            <a:normAutofit/>
          </a:bodyPr>
          <a:lstStyle/>
          <a:p>
            <a:endParaRPr lang="it-IT" sz="2400" dirty="0" smtClean="0">
              <a:solidFill>
                <a:srgbClr val="000000"/>
              </a:solidFill>
              <a:latin typeface="Times New Roman" pitchFamily="18" charset="0"/>
              <a:cs typeface="Times New Roman" pitchFamily="18" charset="0"/>
            </a:endParaRPr>
          </a:p>
          <a:p>
            <a:r>
              <a:rPr lang="en-US" sz="2400" dirty="0" smtClean="0"/>
              <a:t>HCL Technologies Ltd.</a:t>
            </a:r>
          </a:p>
          <a:p>
            <a:r>
              <a:rPr lang="en-US" sz="2400" dirty="0" smtClean="0"/>
              <a:t>FICO India Pvt. Ltd. (Fair Isaac India Pvt. Ltd)</a:t>
            </a:r>
          </a:p>
          <a:p>
            <a:r>
              <a:rPr lang="en-US" sz="2400" dirty="0" smtClean="0"/>
              <a:t>Tata </a:t>
            </a:r>
            <a:r>
              <a:rPr lang="en-US" sz="2400" dirty="0" err="1" smtClean="0"/>
              <a:t>Elxsi</a:t>
            </a:r>
            <a:r>
              <a:rPr lang="en-US" sz="2400" dirty="0" smtClean="0"/>
              <a:t> Limited</a:t>
            </a:r>
          </a:p>
          <a:p>
            <a:r>
              <a:rPr lang="en-US" sz="2400" dirty="0" err="1" smtClean="0"/>
              <a:t>Resec</a:t>
            </a:r>
            <a:r>
              <a:rPr lang="en-US" sz="2400" dirty="0" smtClean="0"/>
              <a:t> Systems Pvt. Ltd</a:t>
            </a:r>
          </a:p>
          <a:p>
            <a:r>
              <a:rPr lang="en-US" sz="2400" dirty="0" smtClean="0"/>
              <a:t>Infinite Computer Solutions</a:t>
            </a:r>
          </a:p>
          <a:p>
            <a:r>
              <a:rPr lang="en-US" sz="2400" dirty="0" smtClean="0"/>
              <a:t>KPMG Global Services Private Limited</a:t>
            </a:r>
          </a:p>
          <a:p>
            <a:r>
              <a:rPr lang="en-US" sz="2400" dirty="0" smtClean="0"/>
              <a:t>Birla Soft India Ltd</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5" name="Footer Placeholder 4"/>
          <p:cNvSpPr>
            <a:spLocks noGrp="1"/>
          </p:cNvSpPr>
          <p:nvPr>
            <p:ph type="ftr" sz="quarter" idx="11"/>
          </p:nvPr>
        </p:nvSpPr>
        <p:spPr/>
        <p:txBody>
          <a:bodyPr/>
          <a:lstStyle/>
          <a:p>
            <a:r>
              <a:rPr lang="en-US" smtClean="0"/>
              <a:t>Competitive Coding-I</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72" name="CorelDRAW" r:id="rId3" imgW="2169000" imgH="2169360" progId="">
                    <p:embed/>
                  </p:oleObj>
                </mc:Choice>
                <mc:Fallback>
                  <p:oleObj name="CorelDRAW" r:id="rId3" imgW="2169000" imgH="2169360" progId="">
                    <p:embed/>
                    <p:pic>
                      <p:nvPicPr>
                        <p:cNvPr id="0" name="Picture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University Mission</a:t>
            </a:r>
            <a:endParaRPr lang="en-US" sz="3600" b="1" dirty="0"/>
          </a:p>
        </p:txBody>
      </p:sp>
      <p:sp>
        <p:nvSpPr>
          <p:cNvPr id="3" name="Content Placeholder 2"/>
          <p:cNvSpPr>
            <a:spLocks noGrp="1"/>
          </p:cNvSpPr>
          <p:nvPr>
            <p:ph idx="1"/>
          </p:nvPr>
        </p:nvSpPr>
        <p:spPr>
          <a:xfrm>
            <a:off x="609600" y="1600200"/>
            <a:ext cx="10972800" cy="4648200"/>
          </a:xfrm>
        </p:spPr>
        <p:txBody>
          <a:bodyPr>
            <a:noAutofit/>
          </a:bodyPr>
          <a:lstStyle/>
          <a:p>
            <a:pPr algn="just"/>
            <a:r>
              <a:rPr lang="en-US" dirty="0" smtClean="0">
                <a:latin typeface="Times New Roman" pitchFamily="18" charset="0"/>
                <a:cs typeface="Times New Roman" pitchFamily="18" charset="0"/>
              </a:rPr>
              <a:t>Providing world class infrastructure, renowned academicians and ideal environment for Research, Innovation, Consultancy and Entrepreneurship relevant to the society.</a:t>
            </a:r>
          </a:p>
          <a:p>
            <a:pPr algn="just"/>
            <a:r>
              <a:rPr lang="en-US" dirty="0" smtClean="0">
                <a:latin typeface="Times New Roman" pitchFamily="18" charset="0"/>
                <a:cs typeface="Times New Roman" pitchFamily="18" charset="0"/>
              </a:rPr>
              <a:t>Offering programs &amp; courses in consonance with National policies for nation building and meeting global challenges.</a:t>
            </a:r>
          </a:p>
          <a:p>
            <a:pPr algn="just"/>
            <a:r>
              <a:rPr lang="en-US" dirty="0" smtClean="0">
                <a:latin typeface="Times New Roman" pitchFamily="18" charset="0"/>
                <a:cs typeface="Times New Roman" pitchFamily="18" charset="0"/>
              </a:rPr>
              <a:t>Designing Curriculum to match International standards, needs of Industry, civil society and for inculcation of traits of Creative Thinking and Critical Analysis as well as Human and Ethical values.</a:t>
            </a:r>
          </a:p>
          <a:p>
            <a:pPr algn="just"/>
            <a:r>
              <a:rPr lang="en-US" dirty="0" smtClean="0">
                <a:latin typeface="Times New Roman" pitchFamily="18" charset="0"/>
                <a:cs typeface="Times New Roman" pitchFamily="18" charset="0"/>
              </a:rPr>
              <a:t>Ensuring students delight by meeting their aspirations through blended learning, corporate mentoring, professional grooming, flexible curriculum and healthy atmosphere based on co-curricular and extra-curricular activities.</a:t>
            </a:r>
          </a:p>
          <a:p>
            <a:endParaRPr lang="en-US" sz="2400" dirty="0"/>
          </a:p>
        </p:txBody>
      </p:sp>
      <p:sp>
        <p:nvSpPr>
          <p:cNvPr id="4" name="Date Placeholder 3"/>
          <p:cNvSpPr>
            <a:spLocks noGrp="1"/>
          </p:cNvSpPr>
          <p:nvPr>
            <p:ph type="dt" sz="half" idx="10"/>
          </p:nvPr>
        </p:nvSpPr>
        <p:spPr/>
        <p:txBody>
          <a:bodyPr/>
          <a:lstStyle/>
          <a:p>
            <a:r>
              <a:rPr lang="en-US" smtClean="0"/>
              <a:t>CSE</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274638"/>
            <a:ext cx="10464800" cy="1143000"/>
          </a:xfrm>
        </p:spPr>
        <p:txBody>
          <a:bodyPr>
            <a:normAutofit/>
          </a:bodyPr>
          <a:lstStyle/>
          <a:p>
            <a:r>
              <a:rPr lang="en-US" sz="3600" b="1" dirty="0" smtClean="0">
                <a:latin typeface="Times New Roman" pitchFamily="18" charset="0"/>
                <a:cs typeface="Times New Roman" pitchFamily="18" charset="0"/>
              </a:rPr>
              <a:t>University Mission</a:t>
            </a:r>
            <a:endParaRPr lang="en-US" sz="3600" b="1"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Creating a scientific, transparent and objective examination/evaluation system to ensure an ideal certification.</a:t>
            </a:r>
          </a:p>
          <a:p>
            <a:pPr algn="just"/>
            <a:r>
              <a:rPr lang="en-US" dirty="0" smtClean="0">
                <a:latin typeface="Times New Roman" pitchFamily="18" charset="0"/>
                <a:cs typeface="Times New Roman" pitchFamily="18" charset="0"/>
              </a:rPr>
              <a:t>Establishing strategic relationships with leading National and International corporate and universities for academic as well as research collaborations.</a:t>
            </a:r>
          </a:p>
          <a:p>
            <a:pPr algn="just"/>
            <a:r>
              <a:rPr lang="en-US" dirty="0" smtClean="0">
                <a:latin typeface="Times New Roman" pitchFamily="18" charset="0"/>
                <a:cs typeface="Times New Roman" pitchFamily="18" charset="0"/>
              </a:rPr>
              <a:t>Contributing for creation of healthy, vibrant and sustainable society by involving in Institutional Social Responsibility (ISR) activities like rural development, welfare of senior citizens, women empowerment, community service, health and hygiene awareness and environmental protection</a:t>
            </a:r>
          </a:p>
          <a:p>
            <a:endParaRPr lang="en-US" sz="3200" dirty="0"/>
          </a:p>
        </p:txBody>
      </p:sp>
      <p:sp>
        <p:nvSpPr>
          <p:cNvPr id="4" name="Date Placeholder 3"/>
          <p:cNvSpPr>
            <a:spLocks noGrp="1"/>
          </p:cNvSpPr>
          <p:nvPr>
            <p:ph type="dt" sz="half" idx="10"/>
          </p:nvPr>
        </p:nvSpPr>
        <p:spPr/>
        <p:txBody>
          <a:bodyPr/>
          <a:lstStyle/>
          <a:p>
            <a:r>
              <a:rPr lang="en-US" smtClean="0"/>
              <a:t>CSE</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19351" y="1066801"/>
            <a:ext cx="10510345" cy="4608785"/>
          </a:xfrm>
        </p:spPr>
        <p:txBody>
          <a:bodyPr>
            <a:noAutofit/>
          </a:bodyPr>
          <a:lstStyle/>
          <a:p>
            <a:pPr>
              <a:buNone/>
            </a:pPr>
            <a:r>
              <a:rPr lang="en-US" sz="2000" b="1" dirty="0" smtClean="0">
                <a:latin typeface="Times New Roman" pitchFamily="18" charset="0"/>
                <a:cs typeface="Times New Roman" pitchFamily="18" charset="0"/>
              </a:rPr>
              <a:t>Vision</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be recognized as a leading Computer Science and Engineering department through effective teaching practices and excellence in research and innovation for creating competent professionals with ethics, values and entrepreneurial attitude to deliver service to society and to meet the current industry standards at the global level.</a:t>
            </a:r>
          </a:p>
          <a:p>
            <a:pPr algn="just">
              <a:buNone/>
            </a:pPr>
            <a:r>
              <a:rPr lang="en-US" sz="2000" b="1" dirty="0" smtClean="0">
                <a:latin typeface="Times New Roman" pitchFamily="18" charset="0"/>
                <a:cs typeface="Times New Roman" pitchFamily="18" charset="0"/>
              </a:rPr>
              <a:t>Mission</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M1: To provide practical knowledge using state-of-the-art technological support for the experiential learning of our students.</a:t>
            </a:r>
          </a:p>
          <a:p>
            <a:pPr algn="just"/>
            <a:r>
              <a:rPr lang="en-US" sz="2000" dirty="0" smtClean="0">
                <a:latin typeface="Times New Roman" pitchFamily="18" charset="0"/>
                <a:cs typeface="Times New Roman" pitchFamily="18" charset="0"/>
              </a:rPr>
              <a:t>M2: To provide industry recommended curriculum and transparent assessment for quality learning experiences.</a:t>
            </a:r>
          </a:p>
          <a:p>
            <a:pPr algn="just"/>
            <a:r>
              <a:rPr lang="en-US" sz="2000" dirty="0" smtClean="0">
                <a:latin typeface="Times New Roman" pitchFamily="18" charset="0"/>
                <a:cs typeface="Times New Roman" pitchFamily="18" charset="0"/>
              </a:rPr>
              <a:t>M3: To create global linkages for interdisciplinary collaborative learning and research.</a:t>
            </a:r>
          </a:p>
          <a:p>
            <a:pPr algn="just"/>
            <a:r>
              <a:rPr lang="en-US" sz="2000" dirty="0" smtClean="0">
                <a:latin typeface="Times New Roman" pitchFamily="18" charset="0"/>
                <a:cs typeface="Times New Roman" pitchFamily="18" charset="0"/>
              </a:rPr>
              <a:t>M4: To nurture advanced learning platform for research and innovation for students’ profound future growth.</a:t>
            </a:r>
          </a:p>
          <a:p>
            <a:pPr algn="just"/>
            <a:r>
              <a:rPr lang="en-US" sz="2000" dirty="0" smtClean="0">
                <a:latin typeface="Times New Roman" pitchFamily="18" charset="0"/>
                <a:cs typeface="Times New Roman" pitchFamily="18" charset="0"/>
              </a:rPr>
              <a:t>M5: To inculcate leadership qualities and strong ethical values through value based education.</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609600" y="457200"/>
            <a:ext cx="10972800" cy="868362"/>
          </a:xfrm>
        </p:spPr>
        <p:txBody>
          <a:bodyPr>
            <a:normAutofit fontScale="90000"/>
          </a:bodyPr>
          <a:lstStyle/>
          <a:p>
            <a:pPr lvl="0"/>
            <a:r>
              <a:rPr lang="en-US" b="1" dirty="0" smtClean="0"/>
              <a:t>Department-Vision and Mission</a:t>
            </a:r>
            <a:br>
              <a:rPr lang="en-US" b="1" dirty="0" smtClean="0"/>
            </a:b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PEO’s(Program Educational Objectives )</a:t>
            </a:r>
            <a:endParaRPr lang="en-US" dirty="0"/>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The statements of PEOs (revised from 2022) are given below:</a:t>
            </a:r>
          </a:p>
          <a:p>
            <a:pPr algn="just"/>
            <a:r>
              <a:rPr lang="en-US" sz="2400" b="1" dirty="0" smtClean="0">
                <a:latin typeface="Times New Roman" pitchFamily="18" charset="0"/>
                <a:cs typeface="Times New Roman" pitchFamily="18" charset="0"/>
              </a:rPr>
              <a:t>PEO 1.</a:t>
            </a:r>
            <a:r>
              <a:rPr lang="en-US" sz="2400" dirty="0" smtClean="0">
                <a:latin typeface="Times New Roman" pitchFamily="18" charset="0"/>
                <a:cs typeface="Times New Roman" pitchFamily="18" charset="0"/>
              </a:rPr>
              <a:t>    Graduates of the Computer Science and Engineering can contribute to the Nation’s growth through their ability to solve diverse and complex computer science &amp; engineering problems across a broad range of application areas.</a:t>
            </a:r>
          </a:p>
          <a:p>
            <a:pPr algn="just"/>
            <a:r>
              <a:rPr lang="en-US" sz="2400" b="1" dirty="0" smtClean="0">
                <a:latin typeface="Times New Roman" pitchFamily="18" charset="0"/>
                <a:cs typeface="Times New Roman" pitchFamily="18" charset="0"/>
              </a:rPr>
              <a:t>PEO 2.</a:t>
            </a:r>
            <a:r>
              <a:rPr lang="en-US" sz="2400" dirty="0" smtClean="0">
                <a:latin typeface="Times New Roman" pitchFamily="18" charset="0"/>
                <a:cs typeface="Times New Roman" pitchFamily="18" charset="0"/>
              </a:rPr>
              <a:t>    Graduates of the Computer Science and Engineering can be successful professionals, designing and implementing Products &amp; Services of global standards in the field of Computer Science &amp; Engineering, becoming entrepreneurs, pursuing higher studies &amp; research.</a:t>
            </a:r>
          </a:p>
          <a:p>
            <a:pPr algn="just"/>
            <a:r>
              <a:rPr lang="en-US" sz="2400" b="1" dirty="0" smtClean="0">
                <a:latin typeface="Times New Roman" pitchFamily="18" charset="0"/>
                <a:cs typeface="Times New Roman" pitchFamily="18" charset="0"/>
              </a:rPr>
              <a:t>PEO 3.</a:t>
            </a:r>
            <a:r>
              <a:rPr lang="en-US" sz="2400" dirty="0" smtClean="0">
                <a:latin typeface="Times New Roman" pitchFamily="18" charset="0"/>
                <a:cs typeface="Times New Roman" pitchFamily="18" charset="0"/>
              </a:rPr>
              <a:t>    Graduates of the Computer Science and Engineering Program can be able to adapt to changing scenario of dynamic technology with an ability to solve larger societal problems using logical and flexible approach in decision making. </a:t>
            </a:r>
          </a:p>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Program Outcomes (POs)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1"/>
            <a:ext cx="11582400" cy="4830763"/>
          </a:xfrm>
        </p:spPr>
        <p:txBody>
          <a:bodyPr>
            <a:noAutofit/>
          </a:bodyPr>
          <a:lstStyle/>
          <a:p>
            <a:pPr algn="just"/>
            <a:r>
              <a:rPr lang="en-US" sz="2600" b="1" dirty="0" smtClean="0">
                <a:latin typeface="Times New Roman" pitchFamily="18" charset="0"/>
                <a:cs typeface="Times New Roman" pitchFamily="18" charset="0"/>
              </a:rPr>
              <a:t>PO1</a:t>
            </a:r>
            <a:r>
              <a:rPr lang="en-US" sz="2600" dirty="0" smtClean="0">
                <a:latin typeface="Times New Roman" pitchFamily="18" charset="0"/>
                <a:cs typeface="Times New Roman" pitchFamily="18" charset="0"/>
              </a:rPr>
              <a:t>: Engineering knowledge: Apply the knowledge of Mathematics, Science, Engineering fundamentals and computer science fundamental and strategies which have the solution of complex computer science engineering problems.</a:t>
            </a:r>
          </a:p>
          <a:p>
            <a:pPr algn="just"/>
            <a:r>
              <a:rPr lang="en-US" sz="2600" b="1" dirty="0" smtClean="0">
                <a:latin typeface="Times New Roman" pitchFamily="18" charset="0"/>
                <a:cs typeface="Times New Roman" pitchFamily="18" charset="0"/>
              </a:rPr>
              <a:t>PO2</a:t>
            </a:r>
            <a:r>
              <a:rPr lang="en-US" sz="2600" dirty="0" smtClean="0">
                <a:latin typeface="Times New Roman" pitchFamily="18" charset="0"/>
                <a:cs typeface="Times New Roman" pitchFamily="18" charset="0"/>
              </a:rPr>
              <a:t>: Problem analysis: Identify, formulate, research literature, and analyze complex computer science engineering problems reaching substantiated conclusions using first principles of mathematics, natural sciences, and engineering sciences.</a:t>
            </a:r>
          </a:p>
          <a:p>
            <a:pPr algn="just"/>
            <a:r>
              <a:rPr lang="en-US" sz="2600" b="1" dirty="0" smtClean="0">
                <a:latin typeface="Times New Roman" pitchFamily="18" charset="0"/>
                <a:cs typeface="Times New Roman" pitchFamily="18" charset="0"/>
              </a:rPr>
              <a:t>PO3</a:t>
            </a:r>
            <a:r>
              <a:rPr lang="en-US" sz="2600" dirty="0" smtClean="0">
                <a:latin typeface="Times New Roman" pitchFamily="18" charset="0"/>
                <a:cs typeface="Times New Roman" pitchFamily="18" charset="0"/>
              </a:rPr>
              <a:t>: Design/development of solutions: Design solutions for complex database and software engineering problems and design system components or processes that meet the specified needs with appropriate considerations for the public health and safety, and the cultural, societal, and environmental considerations.</a:t>
            </a:r>
          </a:p>
          <a:p>
            <a:pPr algn="just"/>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Program Outcomes (POs)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04800" y="1600201"/>
            <a:ext cx="11277600" cy="4525963"/>
          </a:xfrm>
        </p:spPr>
        <p:txBody>
          <a:bodyPr>
            <a:normAutofit fontScale="92500" lnSpcReduction="10000"/>
          </a:bodyPr>
          <a:lstStyle/>
          <a:p>
            <a:pPr algn="just"/>
            <a:r>
              <a:rPr lang="en-US" dirty="0" smtClean="0">
                <a:latin typeface="Times New Roman" pitchFamily="18" charset="0"/>
                <a:cs typeface="Times New Roman" pitchFamily="18" charset="0"/>
              </a:rPr>
              <a:t>PO4: Conduct investigations of complex problems: Use research-based knowledge and research methods including design of software engineering &amp; networking based experiments, analysis and Interpretation of data, and synthesis of the information to provide valid conclusions.</a:t>
            </a:r>
          </a:p>
          <a:p>
            <a:pPr algn="just"/>
            <a:r>
              <a:rPr lang="en-US" dirty="0" smtClean="0">
                <a:latin typeface="Times New Roman" pitchFamily="18" charset="0"/>
                <a:cs typeface="Times New Roman" pitchFamily="18" charset="0"/>
              </a:rPr>
              <a:t>PO5: Modern tool usage: Create, select, and apply appropriate techniques, resources, and modern Computer science engineering and IT tools including prediction and modeling to complex database or software engineering activities with an understanding of the limitations.</a:t>
            </a:r>
          </a:p>
          <a:p>
            <a:pPr algn="just"/>
            <a:r>
              <a:rPr lang="en-US" dirty="0" smtClean="0">
                <a:latin typeface="Times New Roman" pitchFamily="18" charset="0"/>
                <a:cs typeface="Times New Roman" pitchFamily="18" charset="0"/>
              </a:rPr>
              <a:t>PO6: The engineer and society: Apply reasoning informed by the contextual knowledge to assess social, health, safety, legal and cultural issues and the consequent responsibilities relevant to the Professional Computer Science &amp; Engineering practice.</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CSE</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Program Outcomes (POs)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lgn="just"/>
            <a:r>
              <a:rPr lang="en-US" sz="2600" dirty="0" smtClean="0">
                <a:latin typeface="Times New Roman" pitchFamily="18" charset="0"/>
                <a:cs typeface="Times New Roman" pitchFamily="18" charset="0"/>
              </a:rPr>
              <a:t>PO7: Environment and sustainability: Understand the impact of the professional computer science and engineering solutions in social and environmental contexts, and demonstrate the knowledge of, and need for sustainable development goals.</a:t>
            </a:r>
          </a:p>
          <a:p>
            <a:pPr algn="just"/>
            <a:r>
              <a:rPr lang="en-US" sz="2600" dirty="0" smtClean="0">
                <a:latin typeface="Times New Roman" pitchFamily="18" charset="0"/>
                <a:cs typeface="Times New Roman" pitchFamily="18" charset="0"/>
              </a:rPr>
              <a:t>PO8: Ethics: Apply ethical principles and commit to professional ethics and responsibilities and norms of computer science engineering practice</a:t>
            </a:r>
          </a:p>
          <a:p>
            <a:pPr algn="just"/>
            <a:r>
              <a:rPr lang="en-US" sz="2600" dirty="0" smtClean="0">
                <a:latin typeface="Times New Roman" pitchFamily="18" charset="0"/>
                <a:cs typeface="Times New Roman" pitchFamily="18" charset="0"/>
              </a:rPr>
              <a:t>PO9: Individual and team work: Function effectively as an individual, and as a member or leader in diverse teams, and in multidisciplinary settings</a:t>
            </a:r>
            <a:r>
              <a:rPr lang="en-US" sz="2600" dirty="0" smtClean="0"/>
              <a:t>.</a:t>
            </a:r>
          </a:p>
          <a:p>
            <a:endParaRPr lang="en-US" sz="2600" dirty="0"/>
          </a:p>
        </p:txBody>
      </p:sp>
      <p:sp>
        <p:nvSpPr>
          <p:cNvPr id="4" name="Date Placeholder 3"/>
          <p:cNvSpPr>
            <a:spLocks noGrp="1"/>
          </p:cNvSpPr>
          <p:nvPr>
            <p:ph type="dt" sz="half" idx="10"/>
          </p:nvPr>
        </p:nvSpPr>
        <p:spPr/>
        <p:txBody>
          <a:bodyPr/>
          <a:lstStyle/>
          <a:p>
            <a:r>
              <a:rPr lang="en-US" smtClean="0"/>
              <a:t>CSE</a:t>
            </a:r>
            <a:endParaRPr lang="en-US"/>
          </a:p>
        </p:txBody>
      </p:sp>
      <p:sp>
        <p:nvSpPr>
          <p:cNvPr id="6" name="Slide Number Placeholder 5"/>
          <p:cNvSpPr>
            <a:spLocks noGrp="1"/>
          </p:cNvSpPr>
          <p:nvPr>
            <p:ph type="sldNum" sz="quarter" idx="12"/>
          </p:nvPr>
        </p:nvSpPr>
        <p:spPr/>
        <p:txBody>
          <a:bodyPr/>
          <a:lstStyle/>
          <a:p>
            <a:fld id="{0FD9B02D-30DA-4306-A281-F3D99E0F94F5}"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767</TotalTime>
  <Words>1812</Words>
  <Application>Microsoft Office PowerPoint</Application>
  <PresentationFormat>Custom</PresentationFormat>
  <Paragraphs>214</Paragraphs>
  <Slides>27</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0" baseType="lpstr">
      <vt:lpstr>1_Office Theme</vt:lpstr>
      <vt:lpstr>Contents Slide Master</vt:lpstr>
      <vt:lpstr>CorelDRAW</vt:lpstr>
      <vt:lpstr>PowerPoint Presentation</vt:lpstr>
      <vt:lpstr>                           University Vision</vt:lpstr>
      <vt:lpstr>University Mission</vt:lpstr>
      <vt:lpstr>University Mission</vt:lpstr>
      <vt:lpstr>Department-Vision and Mission </vt:lpstr>
      <vt:lpstr>PEO’s(Program Educational Objectives )</vt:lpstr>
      <vt:lpstr> Program Outcomes (POs) </vt:lpstr>
      <vt:lpstr> Program Outcomes (POs) </vt:lpstr>
      <vt:lpstr>Program Outcomes (POs) </vt:lpstr>
      <vt:lpstr>Program Outcomes (POs) </vt:lpstr>
      <vt:lpstr>Program Specific Outcomes (PSOs) </vt:lpstr>
      <vt:lpstr>Course Objectives </vt:lpstr>
      <vt:lpstr>Course Outcomes</vt:lpstr>
      <vt:lpstr>Method of Teaching</vt:lpstr>
      <vt:lpstr>Assessment Model(Lab)</vt:lpstr>
      <vt:lpstr>Assessment Model(Theory)</vt:lpstr>
      <vt:lpstr>Syllabus(Theory)</vt:lpstr>
      <vt:lpstr>PowerPoint Presentation</vt:lpstr>
      <vt:lpstr>PowerPoint Presentation</vt:lpstr>
      <vt:lpstr>List of Experiments</vt:lpstr>
      <vt:lpstr>Importance of Subject</vt:lpstr>
      <vt:lpstr>Importance of Subject</vt:lpstr>
      <vt:lpstr>Top Web Security Trends</vt:lpstr>
      <vt:lpstr>PowerPoint Presentation</vt:lpstr>
      <vt:lpstr>PowerPoint Presentation</vt:lpstr>
      <vt:lpstr>Target Companies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158</cp:revision>
  <dcterms:created xsi:type="dcterms:W3CDTF">2019-01-09T10:33:58Z</dcterms:created>
  <dcterms:modified xsi:type="dcterms:W3CDTF">2022-08-01T07:05:36Z</dcterms:modified>
</cp:coreProperties>
</file>