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02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EB2D308-FC8D-407E-85CA-1E5CEEAE3C7E}" type="datetimeFigureOut">
              <a:rPr lang="en-IN" smtClean="0"/>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CB0C66-F0CD-4121-A0C1-AC07FF1E0F93}" type="slidenum">
              <a:rPr lang="en-IN" smtClean="0"/>
              <a:t>‹#›</a:t>
            </a:fld>
            <a:endParaRPr lang="en-IN"/>
          </a:p>
        </p:txBody>
      </p:sp>
    </p:spTree>
    <p:extLst>
      <p:ext uri="{BB962C8B-B14F-4D97-AF65-F5344CB8AC3E}">
        <p14:creationId xmlns:p14="http://schemas.microsoft.com/office/powerpoint/2010/main" val="3768575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EB2D308-FC8D-407E-85CA-1E5CEEAE3C7E}" type="datetimeFigureOut">
              <a:rPr lang="en-IN" smtClean="0"/>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CB0C66-F0CD-4121-A0C1-AC07FF1E0F93}" type="slidenum">
              <a:rPr lang="en-IN" smtClean="0"/>
              <a:t>‹#›</a:t>
            </a:fld>
            <a:endParaRPr lang="en-IN"/>
          </a:p>
        </p:txBody>
      </p:sp>
    </p:spTree>
    <p:extLst>
      <p:ext uri="{BB962C8B-B14F-4D97-AF65-F5344CB8AC3E}">
        <p14:creationId xmlns:p14="http://schemas.microsoft.com/office/powerpoint/2010/main" val="48996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EB2D308-FC8D-407E-85CA-1E5CEEAE3C7E}" type="datetimeFigureOut">
              <a:rPr lang="en-IN" smtClean="0"/>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CB0C66-F0CD-4121-A0C1-AC07FF1E0F93}" type="slidenum">
              <a:rPr lang="en-IN" smtClean="0"/>
              <a:t>‹#›</a:t>
            </a:fld>
            <a:endParaRPr lang="en-IN"/>
          </a:p>
        </p:txBody>
      </p:sp>
    </p:spTree>
    <p:extLst>
      <p:ext uri="{BB962C8B-B14F-4D97-AF65-F5344CB8AC3E}">
        <p14:creationId xmlns:p14="http://schemas.microsoft.com/office/powerpoint/2010/main" val="684513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EB2D308-FC8D-407E-85CA-1E5CEEAE3C7E}" type="datetimeFigureOut">
              <a:rPr lang="en-IN" smtClean="0"/>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CB0C66-F0CD-4121-A0C1-AC07FF1E0F93}" type="slidenum">
              <a:rPr lang="en-IN" smtClean="0"/>
              <a:t>‹#›</a:t>
            </a:fld>
            <a:endParaRPr lang="en-IN"/>
          </a:p>
        </p:txBody>
      </p:sp>
    </p:spTree>
    <p:extLst>
      <p:ext uri="{BB962C8B-B14F-4D97-AF65-F5344CB8AC3E}">
        <p14:creationId xmlns:p14="http://schemas.microsoft.com/office/powerpoint/2010/main" val="3811115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B2D308-FC8D-407E-85CA-1E5CEEAE3C7E}" type="datetimeFigureOut">
              <a:rPr lang="en-IN" smtClean="0"/>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CB0C66-F0CD-4121-A0C1-AC07FF1E0F93}" type="slidenum">
              <a:rPr lang="en-IN" smtClean="0"/>
              <a:t>‹#›</a:t>
            </a:fld>
            <a:endParaRPr lang="en-IN"/>
          </a:p>
        </p:txBody>
      </p:sp>
    </p:spTree>
    <p:extLst>
      <p:ext uri="{BB962C8B-B14F-4D97-AF65-F5344CB8AC3E}">
        <p14:creationId xmlns:p14="http://schemas.microsoft.com/office/powerpoint/2010/main" val="22102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EB2D308-FC8D-407E-85CA-1E5CEEAE3C7E}" type="datetimeFigureOut">
              <a:rPr lang="en-IN" smtClean="0"/>
              <a:t>31-08-2022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CB0C66-F0CD-4121-A0C1-AC07FF1E0F93}" type="slidenum">
              <a:rPr lang="en-IN" smtClean="0"/>
              <a:t>‹#›</a:t>
            </a:fld>
            <a:endParaRPr lang="en-IN"/>
          </a:p>
        </p:txBody>
      </p:sp>
    </p:spTree>
    <p:extLst>
      <p:ext uri="{BB962C8B-B14F-4D97-AF65-F5344CB8AC3E}">
        <p14:creationId xmlns:p14="http://schemas.microsoft.com/office/powerpoint/2010/main" val="3203799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EB2D308-FC8D-407E-85CA-1E5CEEAE3C7E}" type="datetimeFigureOut">
              <a:rPr lang="en-IN" smtClean="0"/>
              <a:t>31-08-2022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CB0C66-F0CD-4121-A0C1-AC07FF1E0F93}" type="slidenum">
              <a:rPr lang="en-IN" smtClean="0"/>
              <a:t>‹#›</a:t>
            </a:fld>
            <a:endParaRPr lang="en-IN"/>
          </a:p>
        </p:txBody>
      </p:sp>
    </p:spTree>
    <p:extLst>
      <p:ext uri="{BB962C8B-B14F-4D97-AF65-F5344CB8AC3E}">
        <p14:creationId xmlns:p14="http://schemas.microsoft.com/office/powerpoint/2010/main" val="1933232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EB2D308-FC8D-407E-85CA-1E5CEEAE3C7E}" type="datetimeFigureOut">
              <a:rPr lang="en-IN" smtClean="0"/>
              <a:t>31-08-2022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CB0C66-F0CD-4121-A0C1-AC07FF1E0F93}" type="slidenum">
              <a:rPr lang="en-IN" smtClean="0"/>
              <a:t>‹#›</a:t>
            </a:fld>
            <a:endParaRPr lang="en-IN"/>
          </a:p>
        </p:txBody>
      </p:sp>
    </p:spTree>
    <p:extLst>
      <p:ext uri="{BB962C8B-B14F-4D97-AF65-F5344CB8AC3E}">
        <p14:creationId xmlns:p14="http://schemas.microsoft.com/office/powerpoint/2010/main" val="193654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B2D308-FC8D-407E-85CA-1E5CEEAE3C7E}" type="datetimeFigureOut">
              <a:rPr lang="en-IN" smtClean="0"/>
              <a:t>31-08-2022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CB0C66-F0CD-4121-A0C1-AC07FF1E0F93}" type="slidenum">
              <a:rPr lang="en-IN" smtClean="0"/>
              <a:t>‹#›</a:t>
            </a:fld>
            <a:endParaRPr lang="en-IN"/>
          </a:p>
        </p:txBody>
      </p:sp>
    </p:spTree>
    <p:extLst>
      <p:ext uri="{BB962C8B-B14F-4D97-AF65-F5344CB8AC3E}">
        <p14:creationId xmlns:p14="http://schemas.microsoft.com/office/powerpoint/2010/main" val="2228415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B2D308-FC8D-407E-85CA-1E5CEEAE3C7E}" type="datetimeFigureOut">
              <a:rPr lang="en-IN" smtClean="0"/>
              <a:t>31-08-2022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CB0C66-F0CD-4121-A0C1-AC07FF1E0F93}" type="slidenum">
              <a:rPr lang="en-IN" smtClean="0"/>
              <a:t>‹#›</a:t>
            </a:fld>
            <a:endParaRPr lang="en-IN"/>
          </a:p>
        </p:txBody>
      </p:sp>
    </p:spTree>
    <p:extLst>
      <p:ext uri="{BB962C8B-B14F-4D97-AF65-F5344CB8AC3E}">
        <p14:creationId xmlns:p14="http://schemas.microsoft.com/office/powerpoint/2010/main" val="2022210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B2D308-FC8D-407E-85CA-1E5CEEAE3C7E}" type="datetimeFigureOut">
              <a:rPr lang="en-IN" smtClean="0"/>
              <a:t>31-08-2022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CB0C66-F0CD-4121-A0C1-AC07FF1E0F93}" type="slidenum">
              <a:rPr lang="en-IN" smtClean="0"/>
              <a:t>‹#›</a:t>
            </a:fld>
            <a:endParaRPr lang="en-IN"/>
          </a:p>
        </p:txBody>
      </p:sp>
    </p:spTree>
    <p:extLst>
      <p:ext uri="{BB962C8B-B14F-4D97-AF65-F5344CB8AC3E}">
        <p14:creationId xmlns:p14="http://schemas.microsoft.com/office/powerpoint/2010/main" val="3638353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B2D308-FC8D-407E-85CA-1E5CEEAE3C7E}" type="datetimeFigureOut">
              <a:rPr lang="en-IN" smtClean="0"/>
              <a:t>31-08-2022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CB0C66-F0CD-4121-A0C1-AC07FF1E0F93}" type="slidenum">
              <a:rPr lang="en-IN" smtClean="0"/>
              <a:t>‹#›</a:t>
            </a:fld>
            <a:endParaRPr lang="en-IN"/>
          </a:p>
        </p:txBody>
      </p:sp>
    </p:spTree>
    <p:extLst>
      <p:ext uri="{BB962C8B-B14F-4D97-AF65-F5344CB8AC3E}">
        <p14:creationId xmlns:p14="http://schemas.microsoft.com/office/powerpoint/2010/main" val="1336252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differencebetween.net/technology/software-technology/difference-between-goback-and-stop-run-in-cobol/" TargetMode="External"/><Relationship Id="rId2" Type="http://schemas.openxmlformats.org/officeDocument/2006/relationships/hyperlink" Target="http://www.differencebetween.net/technology/difference-between-apache-and-tomca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proofpoint.com/us/products/cloud-security/ztna/always-on-vpn-alternativ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proofpoint.com/us/threat-reference/phish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roofpoint.com/us/threat-reference/keyloggers" TargetMode="External"/><Relationship Id="rId2" Type="http://schemas.openxmlformats.org/officeDocument/2006/relationships/hyperlink" Target="https://www.proofpoint.com/us/threat-reference/malwar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IN" dirty="0" smtClean="0"/>
              <a:t>Difference between </a:t>
            </a:r>
            <a:r>
              <a:rPr lang="en-IN" dirty="0" err="1" smtClean="0"/>
              <a:t>linux</a:t>
            </a:r>
            <a:r>
              <a:rPr lang="en-IN" dirty="0" smtClean="0"/>
              <a:t> and window</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55687923"/>
              </p:ext>
            </p:extLst>
          </p:nvPr>
        </p:nvGraphicFramePr>
        <p:xfrm>
          <a:off x="1835696" y="908720"/>
          <a:ext cx="5462664" cy="5771068"/>
        </p:xfrm>
        <a:graphic>
          <a:graphicData uri="http://schemas.openxmlformats.org/drawingml/2006/table">
            <a:tbl>
              <a:tblPr/>
              <a:tblGrid>
                <a:gridCol w="508196"/>
                <a:gridCol w="999000"/>
                <a:gridCol w="1793929"/>
                <a:gridCol w="2161539"/>
              </a:tblGrid>
              <a:tr h="887196">
                <a:tc>
                  <a:txBody>
                    <a:bodyPr/>
                    <a:lstStyle/>
                    <a:p>
                      <a:pPr algn="ctr" fontAlgn="ctr"/>
                      <a:r>
                        <a:rPr lang="en-IN" sz="1600">
                          <a:effectLst/>
                        </a:rPr>
                        <a:t>1</a:t>
                      </a:r>
                    </a:p>
                  </a:txBody>
                  <a:tcPr marL="69312" marR="69312" marT="69312" marB="693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dirty="0">
                          <a:effectLst/>
                        </a:rPr>
                        <a:t>Open Source</a:t>
                      </a:r>
                    </a:p>
                  </a:txBody>
                  <a:tcPr marL="69312" marR="69312" marT="69312" marB="693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Linux is Open Source and is free to use.</a:t>
                      </a:r>
                    </a:p>
                  </a:txBody>
                  <a:tcPr marL="69312" marR="69312" marT="69312" marB="693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Windows is not open source and is not free to use.</a:t>
                      </a:r>
                    </a:p>
                  </a:txBody>
                  <a:tcPr marL="69312" marR="69312" marT="69312" marB="693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87196">
                <a:tc>
                  <a:txBody>
                    <a:bodyPr/>
                    <a:lstStyle/>
                    <a:p>
                      <a:pPr algn="ctr" fontAlgn="ctr"/>
                      <a:r>
                        <a:rPr lang="en-IN" sz="1600">
                          <a:effectLst/>
                        </a:rPr>
                        <a:t>2</a:t>
                      </a:r>
                    </a:p>
                  </a:txBody>
                  <a:tcPr marL="69312" marR="69312" marT="69312" marB="693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Case sensitivity</a:t>
                      </a:r>
                    </a:p>
                  </a:txBody>
                  <a:tcPr marL="69312" marR="69312" marT="69312" marB="693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Linux file system is case sensitive.</a:t>
                      </a:r>
                    </a:p>
                  </a:txBody>
                  <a:tcPr marL="69312" marR="69312" marT="69312" marB="693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Windows file system is case insensitive.</a:t>
                      </a:r>
                    </a:p>
                  </a:txBody>
                  <a:tcPr marL="69312" marR="69312" marT="69312" marB="693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37672">
                <a:tc>
                  <a:txBody>
                    <a:bodyPr/>
                    <a:lstStyle/>
                    <a:p>
                      <a:pPr algn="ctr" fontAlgn="ctr"/>
                      <a:r>
                        <a:rPr lang="en-IN" sz="1600">
                          <a:effectLst/>
                        </a:rPr>
                        <a:t>3</a:t>
                      </a:r>
                    </a:p>
                  </a:txBody>
                  <a:tcPr marL="69312" marR="69312" marT="69312" marB="693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kernel type</a:t>
                      </a:r>
                    </a:p>
                  </a:txBody>
                  <a:tcPr marL="69312" marR="69312" marT="69312" marB="693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Linux uses monolithic kernel.</a:t>
                      </a:r>
                    </a:p>
                  </a:txBody>
                  <a:tcPr marL="69312" marR="69312" marT="69312" marB="693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Windows uses micro kernel.</a:t>
                      </a:r>
                    </a:p>
                  </a:txBody>
                  <a:tcPr marL="69312" marR="69312" marT="69312" marB="693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87196">
                <a:tc>
                  <a:txBody>
                    <a:bodyPr/>
                    <a:lstStyle/>
                    <a:p>
                      <a:pPr algn="ctr" fontAlgn="ctr"/>
                      <a:r>
                        <a:rPr lang="en-IN" sz="1600">
                          <a:effectLst/>
                        </a:rPr>
                        <a:t>4</a:t>
                      </a:r>
                    </a:p>
                  </a:txBody>
                  <a:tcPr marL="69312" marR="69312" marT="69312" marB="693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Efficiency</a:t>
                      </a:r>
                    </a:p>
                  </a:txBody>
                  <a:tcPr marL="69312" marR="69312" marT="69312" marB="693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Linux is more efficient in operations as compared to Windows.</a:t>
                      </a:r>
                    </a:p>
                  </a:txBody>
                  <a:tcPr marL="69312" marR="69312" marT="69312" marB="693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Windows is less efficient in operations.</a:t>
                      </a:r>
                    </a:p>
                  </a:txBody>
                  <a:tcPr marL="69312" marR="69312" marT="69312" marB="693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87196">
                <a:tc>
                  <a:txBody>
                    <a:bodyPr/>
                    <a:lstStyle/>
                    <a:p>
                      <a:pPr algn="ctr" fontAlgn="ctr"/>
                      <a:r>
                        <a:rPr lang="en-IN" sz="1600">
                          <a:effectLst/>
                        </a:rPr>
                        <a:t>5</a:t>
                      </a:r>
                    </a:p>
                  </a:txBody>
                  <a:tcPr marL="69312" marR="69312" marT="69312" marB="693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Path Seperator</a:t>
                      </a:r>
                    </a:p>
                  </a:txBody>
                  <a:tcPr marL="69312" marR="69312" marT="69312" marB="693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Linux uses forward slash as path seperator between directorioes.</a:t>
                      </a:r>
                    </a:p>
                  </a:txBody>
                  <a:tcPr marL="69312" marR="69312" marT="69312" marB="693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Windows uses backward slash as a path seperator.</a:t>
                      </a:r>
                    </a:p>
                  </a:txBody>
                  <a:tcPr marL="69312" marR="69312" marT="69312" marB="693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87196">
                <a:tc>
                  <a:txBody>
                    <a:bodyPr/>
                    <a:lstStyle/>
                    <a:p>
                      <a:pPr algn="ctr" fontAlgn="ctr"/>
                      <a:r>
                        <a:rPr lang="en-IN" sz="1600">
                          <a:effectLst/>
                        </a:rPr>
                        <a:t>6</a:t>
                      </a:r>
                    </a:p>
                  </a:txBody>
                  <a:tcPr marL="69312" marR="69312" marT="69312" marB="693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Security</a:t>
                      </a:r>
                    </a:p>
                  </a:txBody>
                  <a:tcPr marL="69312" marR="69312" marT="69312" marB="693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Linux is highly secure as compared to Windows.</a:t>
                      </a:r>
                    </a:p>
                  </a:txBody>
                  <a:tcPr marL="69312" marR="69312" marT="69312" marB="693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Windows provides less security as compared to Linux.</a:t>
                      </a:r>
                    </a:p>
                  </a:txBody>
                  <a:tcPr marL="69312" marR="69312" marT="69312" marB="693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82579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WEB BASED AND END POINT THREATS</a:t>
            </a:r>
            <a:endParaRPr lang="en-IN" dirty="0"/>
          </a:p>
        </p:txBody>
      </p:sp>
      <p:sp>
        <p:nvSpPr>
          <p:cNvPr id="3" name="Content Placeholder 2"/>
          <p:cNvSpPr>
            <a:spLocks noGrp="1"/>
          </p:cNvSpPr>
          <p:nvPr>
            <p:ph idx="1"/>
          </p:nvPr>
        </p:nvSpPr>
        <p:spPr/>
        <p:txBody>
          <a:bodyPr>
            <a:normAutofit fontScale="70000" lnSpcReduction="20000"/>
          </a:bodyPr>
          <a:lstStyle/>
          <a:p>
            <a:pPr fontAlgn="base"/>
            <a:r>
              <a:rPr lang="en-US" dirty="0"/>
              <a:t>Mobile apps connect to data and internal applications using endpoints. These endpoints receive and process data, and then return a response to the mobile device. The endpoints and any web-based application add threats to the organization.</a:t>
            </a:r>
          </a:p>
          <a:p>
            <a:pPr fontAlgn="base"/>
            <a:r>
              <a:rPr lang="en-US" dirty="0"/>
              <a:t> Endpoints used by the application must be properly coded with authentication and authentication controls to stop attackers. Incorrectly secured endpoints could be the target of an attacker who can use them to compromise the application and steal data.</a:t>
            </a:r>
          </a:p>
          <a:p>
            <a:pPr fontAlgn="base"/>
            <a:r>
              <a:rPr lang="en-US" dirty="0"/>
              <a:t>Because mobile devices have been increasingly more popular, some web-based attacks target these users. Attackers use sites that look like official websites tricking users into uploading sensitive data or downloading malicious applications. </a:t>
            </a:r>
          </a:p>
          <a:p>
            <a:pPr marL="0" indent="0">
              <a:buNone/>
            </a:pPr>
            <a:r>
              <a:rPr lang="en-US" dirty="0"/>
              <a:t/>
            </a:r>
            <a:br>
              <a:rPr lang="en-US" dirty="0"/>
            </a:br>
            <a:endParaRPr lang="en-IN" dirty="0"/>
          </a:p>
        </p:txBody>
      </p:sp>
    </p:spTree>
    <p:extLst>
      <p:ext uri="{BB962C8B-B14F-4D97-AF65-F5344CB8AC3E}">
        <p14:creationId xmlns:p14="http://schemas.microsoft.com/office/powerpoint/2010/main" val="37081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Difference between apache and IIS</a:t>
            </a:r>
            <a:endParaRPr lang="en-IN" dirty="0"/>
          </a:p>
        </p:txBody>
      </p:sp>
      <p:sp>
        <p:nvSpPr>
          <p:cNvPr id="3" name="Content Placeholder 2"/>
          <p:cNvSpPr>
            <a:spLocks noGrp="1"/>
          </p:cNvSpPr>
          <p:nvPr>
            <p:ph idx="1"/>
          </p:nvPr>
        </p:nvSpPr>
        <p:spPr/>
        <p:txBody>
          <a:bodyPr>
            <a:normAutofit fontScale="85000" lnSpcReduction="20000"/>
          </a:bodyPr>
          <a:lstStyle/>
          <a:p>
            <a:r>
              <a:rPr lang="en-US" smtClean="0">
                <a:hlinkClick r:id="rId2" tooltip="difference between apache and tomcat"/>
              </a:rPr>
              <a:t>1.Apache</a:t>
            </a:r>
            <a:r>
              <a:rPr lang="en-US" dirty="0"/>
              <a:t> is free while IIS is packaged with Windows.</a:t>
            </a:r>
            <a:r>
              <a:rPr lang="en-US" dirty="0" smtClean="0"/>
              <a:t/>
            </a:r>
            <a:br>
              <a:rPr lang="en-US" dirty="0" smtClean="0"/>
            </a:br>
            <a:r>
              <a:rPr lang="en-US" dirty="0"/>
              <a:t>2. IIS only runs on Windows while Apache can </a:t>
            </a:r>
            <a:r>
              <a:rPr lang="en-US" dirty="0">
                <a:hlinkClick r:id="rId3" tooltip="DIFFERENCE BETWEEN GOBACK AND STOP RUN IN COBOL"/>
              </a:rPr>
              <a:t>run</a:t>
            </a:r>
            <a:r>
              <a:rPr lang="en-US" dirty="0"/>
              <a:t> on almost any OS including UNIX, Apple’s OS X, and on most Linux Distributions.</a:t>
            </a:r>
            <a:r>
              <a:rPr lang="en-US" dirty="0" smtClean="0"/>
              <a:t/>
            </a:r>
            <a:br>
              <a:rPr lang="en-US" dirty="0" smtClean="0"/>
            </a:br>
            <a:r>
              <a:rPr lang="en-US" dirty="0"/>
              <a:t>3. ASPX runs only in IIS.</a:t>
            </a:r>
            <a:r>
              <a:rPr lang="en-US" dirty="0" smtClean="0"/>
              <a:t/>
            </a:r>
            <a:br>
              <a:rPr lang="en-US" dirty="0" smtClean="0"/>
            </a:br>
            <a:r>
              <a:rPr lang="en-US" dirty="0"/>
              <a:t>4. IIS has a dedicated staff to answer most problems while support for Apache comes from the community itself.</a:t>
            </a:r>
            <a:r>
              <a:rPr lang="en-US" dirty="0" smtClean="0"/>
              <a:t/>
            </a:r>
            <a:br>
              <a:rPr lang="en-US" dirty="0" smtClean="0"/>
            </a:br>
            <a:r>
              <a:rPr lang="en-US" dirty="0"/>
              <a:t>5. IIS is optimized for Windows because they are from the same company.</a:t>
            </a:r>
            <a:br>
              <a:rPr lang="en-US" dirty="0"/>
            </a:br>
            <a:r>
              <a:rPr lang="en-US" dirty="0"/>
              <a:t/>
            </a:r>
            <a:br>
              <a:rPr lang="en-US" dirty="0"/>
            </a:br>
            <a:endParaRPr lang="en-IN" dirty="0"/>
          </a:p>
        </p:txBody>
      </p:sp>
    </p:spTree>
    <p:extLst>
      <p:ext uri="{BB962C8B-B14F-4D97-AF65-F5344CB8AC3E}">
        <p14:creationId xmlns:p14="http://schemas.microsoft.com/office/powerpoint/2010/main" val="4276523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Mobile security best practices</a:t>
            </a:r>
            <a:endParaRPr lang="en-IN" dirty="0"/>
          </a:p>
        </p:txBody>
      </p:sp>
      <p:sp>
        <p:nvSpPr>
          <p:cNvPr id="3" name="Content Placeholder 2"/>
          <p:cNvSpPr>
            <a:spLocks noGrp="1"/>
          </p:cNvSpPr>
          <p:nvPr>
            <p:ph idx="1"/>
          </p:nvPr>
        </p:nvSpPr>
        <p:spPr/>
        <p:txBody>
          <a:bodyPr/>
          <a:lstStyle/>
          <a:p>
            <a:pPr fontAlgn="base"/>
            <a:r>
              <a:rPr lang="en-US" sz="2000" dirty="0"/>
              <a:t>Establish, share, and enforce clear policies and processes</a:t>
            </a:r>
          </a:p>
          <a:p>
            <a:pPr fontAlgn="base"/>
            <a:r>
              <a:rPr lang="en-US" sz="2000" dirty="0"/>
              <a:t>Password protection</a:t>
            </a:r>
          </a:p>
          <a:p>
            <a:pPr fontAlgn="base"/>
            <a:r>
              <a:rPr lang="en-US" sz="2000" dirty="0"/>
              <a:t>Leverage biometrics</a:t>
            </a:r>
          </a:p>
          <a:p>
            <a:pPr fontAlgn="base"/>
            <a:r>
              <a:rPr lang="en-US" sz="2000" dirty="0"/>
              <a:t>Avoid public Wi-Fi</a:t>
            </a:r>
          </a:p>
          <a:p>
            <a:pPr fontAlgn="base"/>
            <a:r>
              <a:rPr lang="en-US" sz="2000" dirty="0"/>
              <a:t>Beware of apps</a:t>
            </a:r>
          </a:p>
          <a:p>
            <a:pPr fontAlgn="base"/>
            <a:r>
              <a:rPr lang="en-US" sz="2000" dirty="0"/>
              <a:t>Mobile device encryption</a:t>
            </a:r>
          </a:p>
          <a:p>
            <a:pPr marL="0" indent="0">
              <a:buNone/>
            </a:pPr>
            <a:endParaRPr lang="en-IN" dirty="0"/>
          </a:p>
        </p:txBody>
      </p:sp>
    </p:spTree>
    <p:extLst>
      <p:ext uri="{BB962C8B-B14F-4D97-AF65-F5344CB8AC3E}">
        <p14:creationId xmlns:p14="http://schemas.microsoft.com/office/powerpoint/2010/main" val="335246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Components of mobile security</a:t>
            </a:r>
            <a:endParaRPr lang="en-IN" dirty="0"/>
          </a:p>
        </p:txBody>
      </p:sp>
      <p:sp>
        <p:nvSpPr>
          <p:cNvPr id="3" name="Content Placeholder 2"/>
          <p:cNvSpPr>
            <a:spLocks noGrp="1"/>
          </p:cNvSpPr>
          <p:nvPr>
            <p:ph idx="1"/>
          </p:nvPr>
        </p:nvSpPr>
        <p:spPr/>
        <p:txBody>
          <a:bodyPr>
            <a:normAutofit fontScale="77500" lnSpcReduction="20000"/>
          </a:bodyPr>
          <a:lstStyle/>
          <a:p>
            <a:pPr fontAlgn="base"/>
            <a:r>
              <a:rPr lang="en-US" b="1" dirty="0"/>
              <a:t>Penetration scanners:</a:t>
            </a:r>
            <a:r>
              <a:rPr lang="en-US" dirty="0"/>
              <a:t> Automated scanning services can be used to find vulnerabilities in endpoints. While this is not the only </a:t>
            </a:r>
            <a:r>
              <a:rPr lang="en-US" dirty="0" err="1"/>
              <a:t>cybersecurity</a:t>
            </a:r>
            <a:r>
              <a:rPr lang="en-US" dirty="0"/>
              <a:t> that should be used on endpoints, it’s the first step in finding authentication and authorization issues that could be used to compromise data.</a:t>
            </a:r>
            <a:endParaRPr lang="en-US" b="1" dirty="0"/>
          </a:p>
          <a:p>
            <a:pPr fontAlgn="base"/>
            <a:r>
              <a:rPr lang="en-US" b="1" dirty="0"/>
              <a:t>VPN:</a:t>
            </a:r>
            <a:r>
              <a:rPr lang="en-US" dirty="0"/>
              <a:t> Users connecting to the network from a remote location should always use VPN. VPN services and </a:t>
            </a:r>
            <a:r>
              <a:rPr lang="en-US" u="sng" dirty="0">
                <a:hlinkClick r:id="rId2"/>
              </a:rPr>
              <a:t>always on VPN alternatives</a:t>
            </a:r>
            <a:r>
              <a:rPr lang="en-US" dirty="0"/>
              <a:t> installed on a mobile device will encrypt data from the device to the endpoint or from the device to the internal network. Plenty of third-party services are set up specifically for protecting corporate traffic from a mobile device to the internal network.</a:t>
            </a:r>
            <a:endParaRPr lang="en-US" b="1" dirty="0"/>
          </a:p>
          <a:p>
            <a:endParaRPr lang="en-IN" dirty="0"/>
          </a:p>
        </p:txBody>
      </p:sp>
    </p:spTree>
    <p:extLst>
      <p:ext uri="{BB962C8B-B14F-4D97-AF65-F5344CB8AC3E}">
        <p14:creationId xmlns:p14="http://schemas.microsoft.com/office/powerpoint/2010/main" val="50970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endParaRPr lang="en-IN" dirty="0"/>
          </a:p>
        </p:txBody>
      </p:sp>
      <p:sp>
        <p:nvSpPr>
          <p:cNvPr id="3" name="Content Placeholder 2"/>
          <p:cNvSpPr>
            <a:spLocks noGrp="1"/>
          </p:cNvSpPr>
          <p:nvPr>
            <p:ph idx="1"/>
          </p:nvPr>
        </p:nvSpPr>
        <p:spPr>
          <a:xfrm>
            <a:off x="457200" y="1268760"/>
            <a:ext cx="8229600" cy="4857403"/>
          </a:xfrm>
        </p:spPr>
        <p:txBody>
          <a:bodyPr>
            <a:normAutofit fontScale="85000" lnSpcReduction="20000"/>
          </a:bodyPr>
          <a:lstStyle/>
          <a:p>
            <a:pPr fontAlgn="base"/>
            <a:r>
              <a:rPr lang="en-US" b="1" dirty="0"/>
              <a:t>Auditing and device control:</a:t>
            </a:r>
            <a:r>
              <a:rPr lang="en-US" dirty="0"/>
              <a:t> While administrators can’t remote control a smartphone or tablet, they can require users to install remote wiping capabilities and tracking services. GPS can be used to locate a stolen device, and remote wiping software will remove all critical data should it be stolen.</a:t>
            </a:r>
            <a:endParaRPr lang="en-US" b="1" dirty="0"/>
          </a:p>
          <a:p>
            <a:r>
              <a:rPr lang="en-US" b="1" dirty="0"/>
              <a:t>Email security:</a:t>
            </a:r>
            <a:r>
              <a:rPr lang="en-US" dirty="0"/>
              <a:t> </a:t>
            </a:r>
            <a:r>
              <a:rPr lang="en-US" u="sng" dirty="0">
                <a:hlinkClick r:id="rId2"/>
              </a:rPr>
              <a:t>Phishing</a:t>
            </a:r>
            <a:r>
              <a:rPr lang="en-US" dirty="0"/>
              <a:t> is one of the biggest threats to all organizations. Email services are usually added to a mobile device so that users can obtain their email messages. Any phishing messages could target mobile devices with malicious links or attachments. Email filters should block messages that contain suspicious links and attachments</a:t>
            </a:r>
            <a:endParaRPr lang="en-IN" dirty="0"/>
          </a:p>
        </p:txBody>
      </p:sp>
    </p:spTree>
    <p:extLst>
      <p:ext uri="{BB962C8B-B14F-4D97-AF65-F5344CB8AC3E}">
        <p14:creationId xmlns:p14="http://schemas.microsoft.com/office/powerpoint/2010/main" val="2407146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Mobile security</a:t>
            </a:r>
            <a:endParaRPr lang="en-IN" dirty="0"/>
          </a:p>
        </p:txBody>
      </p:sp>
      <p:sp>
        <p:nvSpPr>
          <p:cNvPr id="3" name="Content Placeholder 2"/>
          <p:cNvSpPr>
            <a:spLocks noGrp="1"/>
          </p:cNvSpPr>
          <p:nvPr>
            <p:ph idx="1"/>
          </p:nvPr>
        </p:nvSpPr>
        <p:spPr/>
        <p:txBody>
          <a:bodyPr>
            <a:normAutofit fontScale="85000" lnSpcReduction="20000"/>
          </a:bodyPr>
          <a:lstStyle/>
          <a:p>
            <a:pPr fontAlgn="base"/>
            <a:r>
              <a:rPr lang="en-US" b="1" dirty="0"/>
              <a:t>Mobile Device Security</a:t>
            </a:r>
            <a:r>
              <a:rPr lang="en-US" dirty="0"/>
              <a:t> refers to the measures designed to protect sensitive information stored on and transmitted by laptops, smartphones, tablets, </a:t>
            </a:r>
            <a:r>
              <a:rPr lang="en-US" dirty="0" err="1"/>
              <a:t>wearables</a:t>
            </a:r>
            <a:r>
              <a:rPr lang="en-US" dirty="0"/>
              <a:t>, and other portable devices. </a:t>
            </a:r>
            <a:endParaRPr lang="en-US" b="1" dirty="0"/>
          </a:p>
          <a:p>
            <a:pPr fontAlgn="base"/>
            <a:r>
              <a:rPr lang="en-US" dirty="0"/>
              <a:t>At the root of mobile device security is the goal of keeping unauthorized users from accessing the enterprise network.</a:t>
            </a:r>
          </a:p>
          <a:p>
            <a:pPr fontAlgn="base"/>
            <a:r>
              <a:rPr lang="en-US" dirty="0"/>
              <a:t> Users carry mobile devices with them wherever they go, so administrators must worry about more physical attacks (e.g., theft and loss) and virtual threats from third-party applications and Wi-Fi hotspots (e.g., man-in-the-middle attacks).</a:t>
            </a:r>
          </a:p>
          <a:p>
            <a:endParaRPr lang="en-IN" dirty="0"/>
          </a:p>
        </p:txBody>
      </p:sp>
    </p:spTree>
    <p:extLst>
      <p:ext uri="{BB962C8B-B14F-4D97-AF65-F5344CB8AC3E}">
        <p14:creationId xmlns:p14="http://schemas.microsoft.com/office/powerpoint/2010/main" val="3278563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Physical threats</a:t>
            </a:r>
            <a:endParaRPr lang="en-IN" dirty="0"/>
          </a:p>
        </p:txBody>
      </p:sp>
      <p:sp>
        <p:nvSpPr>
          <p:cNvPr id="3" name="Content Placeholder 2"/>
          <p:cNvSpPr>
            <a:spLocks noGrp="1"/>
          </p:cNvSpPr>
          <p:nvPr>
            <p:ph idx="1"/>
          </p:nvPr>
        </p:nvSpPr>
        <p:spPr/>
        <p:txBody>
          <a:bodyPr>
            <a:normAutofit fontScale="70000" lnSpcReduction="20000"/>
          </a:bodyPr>
          <a:lstStyle/>
          <a:p>
            <a:pPr fontAlgn="base"/>
            <a:r>
              <a:rPr lang="en-US" dirty="0"/>
              <a:t>There are two main physical threats to a mobile device: data loss and theft. Natural disasters are also an issue, which would be the cause of data loss but not data theft. Lost data can be recovered, but data theft is an expensive issue for organizations. </a:t>
            </a:r>
          </a:p>
          <a:p>
            <a:pPr fontAlgn="base"/>
            <a:r>
              <a:rPr lang="en-US" dirty="0"/>
              <a:t>Mobile devices have lock screens to help stop data theft after a device is stolen, but the technology must be strong enough to prevent an attacker from bypassing the screen lock by removing the storage device and extracting the information.</a:t>
            </a:r>
          </a:p>
          <a:p>
            <a:pPr fontAlgn="base"/>
            <a:r>
              <a:rPr lang="en-US" dirty="0"/>
              <a:t>If device be stolen, it should request a few PIN attempts to get only to the home screen before locking the phone. This security feature stops brute-force home screen PIN attacks.</a:t>
            </a:r>
          </a:p>
          <a:p>
            <a:pPr fontAlgn="base"/>
            <a:r>
              <a:rPr lang="en-US" dirty="0"/>
              <a:t> For devices with sensitive data, the company should use wipe applications that delete all data on the phone after several incorrect home screen PIN attempts. </a:t>
            </a:r>
          </a:p>
          <a:p>
            <a:endParaRPr lang="en-IN" dirty="0"/>
          </a:p>
        </p:txBody>
      </p:sp>
    </p:spTree>
    <p:extLst>
      <p:ext uri="{BB962C8B-B14F-4D97-AF65-F5344CB8AC3E}">
        <p14:creationId xmlns:p14="http://schemas.microsoft.com/office/powerpoint/2010/main" val="1485431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 threats</a:t>
            </a:r>
            <a:endParaRPr lang="en-IN" dirty="0"/>
          </a:p>
        </p:txBody>
      </p:sp>
      <p:sp>
        <p:nvSpPr>
          <p:cNvPr id="3" name="Content Placeholder 2"/>
          <p:cNvSpPr>
            <a:spLocks noGrp="1"/>
          </p:cNvSpPr>
          <p:nvPr>
            <p:ph idx="1"/>
          </p:nvPr>
        </p:nvSpPr>
        <p:spPr/>
        <p:txBody>
          <a:bodyPr>
            <a:normAutofit fontScale="70000" lnSpcReduction="20000"/>
          </a:bodyPr>
          <a:lstStyle/>
          <a:p>
            <a:pPr fontAlgn="base"/>
            <a:r>
              <a:rPr lang="en-US" dirty="0"/>
              <a:t>Administrators can block applications from being installed on a desktop, but a user with a mobile device can install anything. Third-party applications introduce several issues to mobile device security.</a:t>
            </a:r>
          </a:p>
          <a:p>
            <a:pPr fontAlgn="base"/>
            <a:r>
              <a:rPr lang="en-US" dirty="0"/>
              <a:t>Corporations must create a policy surrounding mobile devices to help users understand the dangers of installing unapproved third-party apps.</a:t>
            </a:r>
          </a:p>
          <a:p>
            <a:pPr fontAlgn="base"/>
            <a:r>
              <a:rPr lang="en-US" dirty="0"/>
              <a:t>Third-party applications can also have hidden </a:t>
            </a:r>
            <a:r>
              <a:rPr lang="en-US" u="sng" dirty="0">
                <a:hlinkClick r:id="rId2"/>
              </a:rPr>
              <a:t>malware</a:t>
            </a:r>
            <a:r>
              <a:rPr lang="en-US" dirty="0"/>
              <a:t> and </a:t>
            </a:r>
            <a:r>
              <a:rPr lang="en-US" u="sng" dirty="0" err="1">
                <a:hlinkClick r:id="rId3"/>
              </a:rPr>
              <a:t>keyloggers</a:t>
            </a:r>
            <a:r>
              <a:rPr lang="en-US" dirty="0"/>
              <a:t> embedded in the code. Anti-malware programs can be installed, but rooted devices leave even these applications open to malware manipulation.</a:t>
            </a:r>
          </a:p>
          <a:p>
            <a:pPr marL="0" indent="0">
              <a:buNone/>
            </a:pPr>
            <a:r>
              <a:rPr lang="en-US" dirty="0"/>
              <a:t/>
            </a:r>
            <a:br>
              <a:rPr lang="en-US" dirty="0"/>
            </a:br>
            <a:endParaRPr lang="en-IN" dirty="0"/>
          </a:p>
        </p:txBody>
      </p:sp>
    </p:spTree>
    <p:extLst>
      <p:ext uri="{BB962C8B-B14F-4D97-AF65-F5344CB8AC3E}">
        <p14:creationId xmlns:p14="http://schemas.microsoft.com/office/powerpoint/2010/main" val="3584495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Network threats</a:t>
            </a:r>
            <a:endParaRPr lang="en-IN" dirty="0"/>
          </a:p>
        </p:txBody>
      </p:sp>
      <p:sp>
        <p:nvSpPr>
          <p:cNvPr id="3" name="Content Placeholder 2"/>
          <p:cNvSpPr>
            <a:spLocks noGrp="1"/>
          </p:cNvSpPr>
          <p:nvPr>
            <p:ph idx="1"/>
          </p:nvPr>
        </p:nvSpPr>
        <p:spPr/>
        <p:txBody>
          <a:bodyPr>
            <a:normAutofit lnSpcReduction="10000"/>
          </a:bodyPr>
          <a:lstStyle/>
          <a:p>
            <a:pPr fontAlgn="base"/>
            <a:r>
              <a:rPr lang="en-US" dirty="0"/>
              <a:t>T</a:t>
            </a:r>
            <a:r>
              <a:rPr lang="en-US" dirty="0" smtClean="0"/>
              <a:t>he </a:t>
            </a:r>
            <a:r>
              <a:rPr lang="en-US" dirty="0"/>
              <a:t>corporation offers public Wi-Fi hotspots for customers and employees, this too can be a point of concern. </a:t>
            </a:r>
          </a:p>
          <a:p>
            <a:pPr fontAlgn="base"/>
            <a:r>
              <a:rPr lang="en-US" dirty="0"/>
              <a:t>When If employees connect to public Wi-Fi and transfer data where other users can read data, it leaves the network vulnerable to man-in-the-middle (</a:t>
            </a:r>
            <a:r>
              <a:rPr lang="en-US" dirty="0" err="1"/>
              <a:t>MitM</a:t>
            </a:r>
            <a:r>
              <a:rPr lang="en-US" dirty="0"/>
              <a:t>) attacks and possible account takeover if the attacker steals credentials.</a:t>
            </a:r>
          </a:p>
          <a:p>
            <a:endParaRPr lang="en-IN" dirty="0"/>
          </a:p>
        </p:txBody>
      </p:sp>
    </p:spTree>
    <p:extLst>
      <p:ext uri="{BB962C8B-B14F-4D97-AF65-F5344CB8AC3E}">
        <p14:creationId xmlns:p14="http://schemas.microsoft.com/office/powerpoint/2010/main" val="1939886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313</Words>
  <Application>Microsoft Office PowerPoint</Application>
  <PresentationFormat>On-screen Show (4:3)</PresentationFormat>
  <Paragraphs>61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Difference between linux and window</vt:lpstr>
      <vt:lpstr>Difference between apache and IIS</vt:lpstr>
      <vt:lpstr>Mobile security best practices</vt:lpstr>
      <vt:lpstr>Components of mobile security</vt:lpstr>
      <vt:lpstr>PowerPoint Presentation</vt:lpstr>
      <vt:lpstr>Mobile security</vt:lpstr>
      <vt:lpstr>Physical threats</vt:lpstr>
      <vt:lpstr>Application threats</vt:lpstr>
      <vt:lpstr>Network threats</vt:lpstr>
      <vt:lpstr>WEB BASED AND END POINT THREATS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9</cp:revision>
  <dcterms:created xsi:type="dcterms:W3CDTF">2022-08-26T14:25:52Z</dcterms:created>
  <dcterms:modified xsi:type="dcterms:W3CDTF">2022-08-31T06:18:55Z</dcterms:modified>
</cp:coreProperties>
</file>