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embeddedFontLst>
    <p:embeddedFont>
      <p:font typeface="Calibri" pitchFamily="34" charset="0"/>
      <p:regular r:id="rId20"/>
      <p:bold r:id="rId21"/>
      <p:italic r:id="rId22"/>
      <p:boldItalic r:id="rId23"/>
    </p:embeddedFont>
    <p:embeddedFont>
      <p:font typeface="Garamond" pitchFamily="18" charset="0"/>
      <p:regular r:id="rId24"/>
      <p:bold r:id="rId25"/>
      <p:italic r:id="rId26"/>
    </p:embeddedFont>
    <p:embeddedFont>
      <p:font typeface="Arial Black" pitchFamily="34" charset="0"/>
      <p:bold r:id="rId27"/>
    </p:embeddedFont>
    <p:embeddedFont>
      <p:font typeface="Raleway ExtraBold" charset="0"/>
      <p:bold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gL2b3f4enn5n6a4VbMtLb12EGW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720" y="-3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customschemas.google.com/relationships/presentationmetadata" Target="meta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719058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40156d0b52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40156d0b52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g140156d0b52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 name="Google Shape;11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40156d0b5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40156d0b5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140156d0b5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5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53"/>
          <p:cNvSpPr>
            <a:spLocks noGrp="1"/>
          </p:cNvSpPr>
          <p:nvPr>
            <p:ph type="pic" idx="2"/>
          </p:nvPr>
        </p:nvSpPr>
        <p:spPr>
          <a:xfrm>
            <a:off x="5183188" y="987425"/>
            <a:ext cx="6172200" cy="4873625"/>
          </a:xfrm>
          <a:prstGeom prst="rect">
            <a:avLst/>
          </a:prstGeom>
          <a:noFill/>
          <a:ln>
            <a:noFill/>
          </a:ln>
        </p:spPr>
      </p:sp>
      <p:sp>
        <p:nvSpPr>
          <p:cNvPr id="72" name="Google Shape;72;p5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5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5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5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8"/>
        <p:cNvGrpSpPr/>
        <p:nvPr/>
      </p:nvGrpSpPr>
      <p:grpSpPr>
        <a:xfrm>
          <a:off x="0" y="0"/>
          <a:ext cx="0" cy="0"/>
          <a:chOff x="0" y="0"/>
          <a:chExt cx="0" cy="0"/>
        </a:xfrm>
      </p:grpSpPr>
      <p:sp>
        <p:nvSpPr>
          <p:cNvPr id="89" name="Google Shape;89;p56"/>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0" name="Google Shape;90;p56"/>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1" name="Google Shape;91;p56"/>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2" name="Google Shape;92;p56"/>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4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4" name="Google Shape;24;p4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5" name="Google Shape;25;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8"/>
        <p:cNvGrpSpPr/>
        <p:nvPr/>
      </p:nvGrpSpPr>
      <p:grpSpPr>
        <a:xfrm>
          <a:off x="0" y="0"/>
          <a:ext cx="0" cy="0"/>
          <a:chOff x="0" y="0"/>
          <a:chExt cx="0" cy="0"/>
        </a:xfrm>
      </p:grpSpPr>
      <p:sp>
        <p:nvSpPr>
          <p:cNvPr id="29" name="Google Shape;29;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
        <p:cNvGrpSpPr/>
        <p:nvPr/>
      </p:nvGrpSpPr>
      <p:grpSpPr>
        <a:xfrm>
          <a:off x="0" y="0"/>
          <a:ext cx="0" cy="0"/>
          <a:chOff x="0" y="0"/>
          <a:chExt cx="0" cy="0"/>
        </a:xfrm>
      </p:grpSpPr>
      <p:sp>
        <p:nvSpPr>
          <p:cNvPr id="33" name="Google Shape;33;p4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5" name="Google Shape;35;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4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4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4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5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5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5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5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m5okAKeD184" TargetMode="External"/><Relationship Id="rId7" Type="http://schemas.openxmlformats.org/officeDocument/2006/relationships/hyperlink" Target="https://www.javatpoint.com/computer-network-http"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www.w3schools.com/whatis/whatis_http.asp" TargetMode="External"/><Relationship Id="rId5" Type="http://schemas.openxmlformats.org/officeDocument/2006/relationships/hyperlink" Target="https://www.geeksforgeeks.org/web-development/" TargetMode="External"/><Relationship Id="rId4" Type="http://schemas.openxmlformats.org/officeDocument/2006/relationships/hyperlink" Target="https://www.w3schools.com/whatis/"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9.png"/><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html-introductio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p:nvPr/>
        </p:nvSpPr>
        <p:spPr>
          <a:xfrm>
            <a:off x="-4421" y="5427341"/>
            <a:ext cx="12196420"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Google Shape;98;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9" name="Google Shape;99;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100" name="Google Shape;100;p1"/>
          <p:cNvSpPr/>
          <p:nvPr/>
        </p:nvSpPr>
        <p:spPr>
          <a:xfrm rot="10800000" flipH="1">
            <a:off x="9506857" y="5939880"/>
            <a:ext cx="1291772" cy="1157606"/>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01" name="Google Shape;101;p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28" r:id="rId4" imgW="3303056" imgH="3148059" progId="">
                  <p:embed/>
                </p:oleObj>
              </mc:Choice>
              <mc:Fallback>
                <p:oleObj r:id="rId4" imgW="3303056" imgH="3148059" progId="">
                  <p:embed/>
                  <p:pic>
                    <p:nvPicPr>
                      <p:cNvPr id="101" name="Google Shape;101;p1"/>
                      <p:cNvPicPr preferRelativeResize="0"/>
                      <p:nvPr/>
                    </p:nvPicPr>
                    <p:blipFill rotWithShape="1">
                      <a:blip r:embed="rId5">
                        <a:alphaModFix/>
                      </a:blip>
                      <a:srcRect/>
                      <a:stretch/>
                    </p:blipFill>
                    <p:spPr>
                      <a:xfrm>
                        <a:off x="76788" y="3121720"/>
                        <a:ext cx="3303056" cy="3148059"/>
                      </a:xfrm>
                      <a:prstGeom prst="rect">
                        <a:avLst/>
                      </a:prstGeom>
                      <a:noFill/>
                      <a:ln>
                        <a:noFill/>
                      </a:ln>
                    </p:spPr>
                  </p:pic>
                </p:oleObj>
              </mc:Fallback>
            </mc:AlternateContent>
          </a:graphicData>
        </a:graphic>
      </p:graphicFrame>
      <p:sp>
        <p:nvSpPr>
          <p:cNvPr id="102" name="Google Shape;102;p1"/>
          <p:cNvSpPr/>
          <p:nvPr/>
        </p:nvSpPr>
        <p:spPr>
          <a:xfrm flipH="1">
            <a:off x="7045437" y="-64960"/>
            <a:ext cx="5146562" cy="5852440"/>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3" name="Google Shape;103;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333"/>
                </a:srgbClr>
              </a:gs>
              <a:gs pos="51000">
                <a:schemeClr val="lt1"/>
              </a:gs>
              <a:gs pos="94000">
                <a:srgbClr val="FFFFFF">
                  <a:alpha val="33333"/>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4" name="Google Shape;104;p1"/>
          <p:cNvPicPr preferRelativeResize="0"/>
          <p:nvPr/>
        </p:nvPicPr>
        <p:blipFill rotWithShape="1">
          <a:blip r:embed="rId6">
            <a:alphaModFix/>
          </a:blip>
          <a:srcRect/>
          <a:stretch/>
        </p:blipFill>
        <p:spPr>
          <a:xfrm>
            <a:off x="12104" y="24501"/>
            <a:ext cx="3859753" cy="1538254"/>
          </a:xfrm>
          <a:prstGeom prst="rect">
            <a:avLst/>
          </a:prstGeom>
          <a:noFill/>
          <a:ln>
            <a:noFill/>
          </a:ln>
        </p:spPr>
      </p:pic>
      <p:sp>
        <p:nvSpPr>
          <p:cNvPr id="105" name="Google Shape;105;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6" name="Google Shape;106;p1"/>
          <p:cNvSpPr txBox="1"/>
          <p:nvPr/>
        </p:nvSpPr>
        <p:spPr>
          <a:xfrm>
            <a:off x="6881359" y="6029085"/>
            <a:ext cx="492860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Arial"/>
              <a:ea typeface="Arial"/>
              <a:cs typeface="Arial"/>
              <a:sym typeface="Arial"/>
            </a:endParaRPr>
          </a:p>
        </p:txBody>
      </p:sp>
      <p:sp>
        <p:nvSpPr>
          <p:cNvPr id="107" name="Google Shape;107;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8" name="Google Shape;108;p1"/>
          <p:cNvSpPr txBox="1"/>
          <p:nvPr/>
        </p:nvSpPr>
        <p:spPr>
          <a:xfrm>
            <a:off x="2127857" y="2051945"/>
            <a:ext cx="9063318" cy="4921347"/>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3200"/>
              <a:buFont typeface="Arial"/>
              <a:buNone/>
            </a:pPr>
            <a:r>
              <a:rPr lang="en-US" sz="3200" b="1" i="0" u="none" strike="noStrike" cap="none">
                <a:solidFill>
                  <a:schemeClr val="dk1"/>
                </a:solidFill>
                <a:latin typeface="Arial Black"/>
                <a:ea typeface="Arial Black"/>
                <a:cs typeface="Arial Black"/>
                <a:sym typeface="Arial Black"/>
              </a:rPr>
              <a:t>INSTITUTE : UIE</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1120"/>
              </a:spcBef>
              <a:spcAft>
                <a:spcPts val="0"/>
              </a:spcAft>
              <a:buClr>
                <a:srgbClr val="000000"/>
              </a:buClr>
              <a:buSzPts val="3200"/>
              <a:buFont typeface="Arial"/>
              <a:buNone/>
            </a:pPr>
            <a:r>
              <a:rPr lang="en-US" sz="3200" b="1" i="0" u="none" strike="noStrike" cap="none">
                <a:solidFill>
                  <a:schemeClr val="dk1"/>
                </a:solidFill>
                <a:latin typeface="Arial Black"/>
                <a:ea typeface="Arial Black"/>
                <a:cs typeface="Arial Black"/>
                <a:sym typeface="Arial Black"/>
              </a:rPr>
              <a:t>DEPARTMENT : CSE</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1120"/>
              </a:spcBef>
              <a:spcAft>
                <a:spcPts val="0"/>
              </a:spcAft>
              <a:buClr>
                <a:srgbClr val="000000"/>
              </a:buClr>
              <a:buSzPts val="2800"/>
              <a:buFont typeface="Arial"/>
              <a:buNone/>
            </a:pPr>
            <a:r>
              <a:rPr lang="en-US" sz="2800" b="0" i="0" u="none" strike="noStrike" cap="none">
                <a:solidFill>
                  <a:schemeClr val="dk1"/>
                </a:solidFill>
                <a:latin typeface="Times New Roman"/>
                <a:ea typeface="Times New Roman"/>
                <a:cs typeface="Times New Roman"/>
                <a:sym typeface="Times New Roman"/>
              </a:rPr>
              <a:t>Bachelor of Engineering (Computer Science &amp; Engineering) </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980"/>
              </a:spcBef>
              <a:spcAft>
                <a:spcPts val="0"/>
              </a:spcAft>
              <a:buClr>
                <a:srgbClr val="000000"/>
              </a:buClr>
              <a:buSzPts val="2000"/>
              <a:buFont typeface="Arial"/>
              <a:buNone/>
            </a:pPr>
            <a:r>
              <a:rPr lang="en-US" sz="2000" b="1" i="0" u="none" strike="noStrike" cap="none">
                <a:solidFill>
                  <a:srgbClr val="262626"/>
                </a:solidFill>
                <a:latin typeface="Times New Roman"/>
                <a:ea typeface="Times New Roman"/>
                <a:cs typeface="Times New Roman"/>
                <a:sym typeface="Times New Roman"/>
              </a:rPr>
              <a:t>WEB AND MOBILE SECURITY (Professional Elective-I)</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700"/>
              </a:spcBef>
              <a:spcAft>
                <a:spcPts val="0"/>
              </a:spcAft>
              <a:buClr>
                <a:srgbClr val="000000"/>
              </a:buClr>
              <a:buSzPts val="2000"/>
              <a:buFont typeface="Arial"/>
              <a:buNone/>
            </a:pPr>
            <a:r>
              <a:rPr lang="en-US" sz="2000" b="1" i="0" u="none" strike="noStrike" cap="none">
                <a:solidFill>
                  <a:srgbClr val="262626"/>
                </a:solidFill>
                <a:latin typeface="Times New Roman"/>
                <a:ea typeface="Times New Roman"/>
                <a:cs typeface="Times New Roman"/>
                <a:sym typeface="Times New Roman"/>
              </a:rPr>
              <a:t>(20CST/IT-333)</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700"/>
              </a:spcBef>
              <a:spcAft>
                <a:spcPts val="0"/>
              </a:spcAft>
              <a:buClr>
                <a:srgbClr val="000000"/>
              </a:buClr>
              <a:buSzPts val="3200"/>
              <a:buFont typeface="Arial"/>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Clr>
                <a:srgbClr val="000000"/>
              </a:buClr>
              <a:buSzPts val="3200"/>
              <a:buFont typeface="Arial"/>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Clr>
                <a:srgbClr val="000000"/>
              </a:buClr>
              <a:buSzPts val="3200"/>
              <a:buFont typeface="Arial"/>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Clr>
                <a:srgbClr val="000000"/>
              </a:buClr>
              <a:buSzPts val="3200"/>
              <a:buFont typeface="Arial"/>
              <a:buNone/>
            </a:pPr>
            <a:endParaRPr sz="3200" b="1" i="0" u="none" strike="noStrike" cap="none">
              <a:solidFill>
                <a:srgbClr val="262626"/>
              </a:solidFill>
              <a:latin typeface="Times New Roman"/>
              <a:ea typeface="Times New Roman"/>
              <a:cs typeface="Times New Roman"/>
              <a:sym typeface="Times New Roman"/>
            </a:endParaRPr>
          </a:p>
        </p:txBody>
      </p:sp>
      <p:sp>
        <p:nvSpPr>
          <p:cNvPr id="109" name="Google Shape;109;p1"/>
          <p:cNvSpPr txBox="1"/>
          <p:nvPr/>
        </p:nvSpPr>
        <p:spPr>
          <a:xfrm>
            <a:off x="3178041" y="4566315"/>
            <a:ext cx="6432043" cy="800219"/>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2400"/>
              <a:buFont typeface="Arial"/>
              <a:buNone/>
            </a:pPr>
            <a:r>
              <a:rPr lang="en-US" sz="2400" b="0" i="0" u="none" strike="noStrike" cap="none">
                <a:solidFill>
                  <a:srgbClr val="262626"/>
                </a:solidFill>
                <a:latin typeface="Times New Roman"/>
                <a:ea typeface="Times New Roman"/>
                <a:cs typeface="Times New Roman"/>
                <a:sym typeface="Times New Roman"/>
              </a:rPr>
              <a:t>TOPIC OF PRESENTATION: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840"/>
              </a:spcBef>
              <a:spcAft>
                <a:spcPts val="0"/>
              </a:spcAft>
              <a:buClr>
                <a:srgbClr val="000000"/>
              </a:buClr>
              <a:buSzPts val="1600"/>
              <a:buFont typeface="Arial"/>
              <a:buNone/>
            </a:pPr>
            <a:endParaRPr sz="1600" b="0" i="0" u="none" strike="noStrike" cap="none">
              <a:solidFill>
                <a:schemeClr val="dk1"/>
              </a:solidFill>
              <a:latin typeface="Raleway ExtraBold"/>
              <a:ea typeface="Raleway ExtraBold"/>
              <a:cs typeface="Raleway ExtraBold"/>
              <a:sym typeface="Raleway ExtraBold"/>
            </a:endParaRPr>
          </a:p>
        </p:txBody>
      </p:sp>
      <p:sp>
        <p:nvSpPr>
          <p:cNvPr id="110" name="Google Shape;110;p1"/>
          <p:cNvSpPr txBox="1"/>
          <p:nvPr/>
        </p:nvSpPr>
        <p:spPr>
          <a:xfrm>
            <a:off x="3206107" y="4985847"/>
            <a:ext cx="7047166"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Web Fundamentals – HTML, HTTP.</a:t>
            </a: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9"/>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US" sz="1200">
                <a:solidFill>
                  <a:srgbClr val="888888"/>
                </a:solidFill>
                <a:latin typeface="Calibri"/>
                <a:ea typeface="Calibri"/>
                <a:cs typeface="Calibri"/>
                <a:sym typeface="Calibri"/>
              </a:rPr>
              <a:t>HTTP</a:t>
            </a:r>
            <a:endParaRPr/>
          </a:p>
        </p:txBody>
      </p:sp>
      <p:sp>
        <p:nvSpPr>
          <p:cNvPr id="180" name="Google Shape;180;p9"/>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200"/>
              <a:buNone/>
            </a:pPr>
            <a:fld id="{00000000-1234-1234-1234-123412341234}" type="slidenum">
              <a:rPr lang="en-US" sz="1200">
                <a:solidFill>
                  <a:srgbClr val="888888"/>
                </a:solidFill>
                <a:latin typeface="Calibri"/>
                <a:ea typeface="Calibri"/>
                <a:cs typeface="Calibri"/>
                <a:sym typeface="Calibri"/>
              </a:rPr>
              <a:t>10</a:t>
            </a:fld>
            <a:endParaRPr sz="1200">
              <a:solidFill>
                <a:schemeClr val="dk1"/>
              </a:solidFill>
              <a:latin typeface="Calibri"/>
              <a:ea typeface="Calibri"/>
              <a:cs typeface="Calibri"/>
              <a:sym typeface="Calibri"/>
            </a:endParaRPr>
          </a:p>
        </p:txBody>
      </p:sp>
      <p:sp>
        <p:nvSpPr>
          <p:cNvPr id="181" name="Google Shape;18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URL</a:t>
            </a:r>
            <a:endParaRPr/>
          </a:p>
        </p:txBody>
      </p:sp>
      <p:sp>
        <p:nvSpPr>
          <p:cNvPr id="182" name="Google Shape;182;p9"/>
          <p:cNvSpPr txBox="1">
            <a:spLocks noGrp="1"/>
          </p:cNvSpPr>
          <p:nvPr>
            <p:ph type="body" idx="1"/>
          </p:nvPr>
        </p:nvSpPr>
        <p:spPr>
          <a:xfrm>
            <a:off x="838200" y="1423350"/>
            <a:ext cx="10515600" cy="4351200"/>
          </a:xfrm>
          <a:prstGeom prst="rect">
            <a:avLst/>
          </a:prstGeom>
          <a:noFill/>
          <a:ln>
            <a:noFill/>
          </a:ln>
        </p:spPr>
        <p:txBody>
          <a:bodyPr spcFirstLastPara="1" wrap="square" lIns="91425" tIns="45700" rIns="91425" bIns="45700" anchor="t" anchorCtr="0">
            <a:noAutofit/>
          </a:bodyPr>
          <a:lstStyle/>
          <a:p>
            <a:pPr marL="685800" lvl="1" indent="-222250" algn="l" rtl="0">
              <a:lnSpc>
                <a:spcPct val="90000"/>
              </a:lnSpc>
              <a:spcBef>
                <a:spcPts val="500"/>
              </a:spcBef>
              <a:spcAft>
                <a:spcPts val="0"/>
              </a:spcAft>
              <a:buClr>
                <a:schemeClr val="dk1"/>
              </a:buClr>
              <a:buSzPts val="2300"/>
              <a:buChar char="•"/>
            </a:pPr>
            <a:r>
              <a:rPr lang="en-US" sz="2300">
                <a:latin typeface="Times New Roman"/>
                <a:ea typeface="Times New Roman"/>
                <a:cs typeface="Times New Roman"/>
                <a:sym typeface="Times New Roman"/>
              </a:rPr>
              <a:t>Uniform Resource Locator</a:t>
            </a:r>
            <a:endParaRPr sz="2300">
              <a:latin typeface="Times New Roman"/>
              <a:ea typeface="Times New Roman"/>
              <a:cs typeface="Times New Roman"/>
              <a:sym typeface="Times New Roman"/>
            </a:endParaRPr>
          </a:p>
          <a:p>
            <a:pPr marL="685800" lvl="1" indent="-222250" algn="l" rtl="0">
              <a:lnSpc>
                <a:spcPct val="90000"/>
              </a:lnSpc>
              <a:spcBef>
                <a:spcPts val="500"/>
              </a:spcBef>
              <a:spcAft>
                <a:spcPts val="0"/>
              </a:spcAft>
              <a:buClr>
                <a:schemeClr val="dk1"/>
              </a:buClr>
              <a:buSzPts val="2300"/>
              <a:buChar char="•"/>
            </a:pPr>
            <a:r>
              <a:rPr lang="en-US" sz="2300">
                <a:latin typeface="Times New Roman"/>
                <a:ea typeface="Times New Roman"/>
                <a:cs typeface="Times New Roman"/>
                <a:sym typeface="Times New Roman"/>
              </a:rPr>
              <a:t>Refers to an existing protocol</a:t>
            </a:r>
            <a:endParaRPr sz="2300">
              <a:latin typeface="Times New Roman"/>
              <a:ea typeface="Times New Roman"/>
              <a:cs typeface="Times New Roman"/>
              <a:sym typeface="Times New Roman"/>
            </a:endParaRPr>
          </a:p>
          <a:p>
            <a:pPr marL="1143000" lvl="2" indent="-247650" algn="l" rtl="0">
              <a:lnSpc>
                <a:spcPct val="90000"/>
              </a:lnSpc>
              <a:spcBef>
                <a:spcPts val="500"/>
              </a:spcBef>
              <a:spcAft>
                <a:spcPts val="0"/>
              </a:spcAft>
              <a:buClr>
                <a:schemeClr val="dk1"/>
              </a:buClr>
              <a:buSzPts val="2300"/>
              <a:buChar char="•"/>
            </a:pPr>
            <a:r>
              <a:rPr lang="en-US" sz="2300">
                <a:latin typeface="Times New Roman"/>
                <a:ea typeface="Times New Roman"/>
                <a:cs typeface="Times New Roman"/>
                <a:sym typeface="Times New Roman"/>
              </a:rPr>
              <a:t>http:, wais:, ftp:, mailto:, gopher:, news:</a:t>
            </a:r>
            <a:endParaRPr sz="2300">
              <a:latin typeface="Times New Roman"/>
              <a:ea typeface="Times New Roman"/>
              <a:cs typeface="Times New Roman"/>
              <a:sym typeface="Times New Roman"/>
            </a:endParaRPr>
          </a:p>
          <a:p>
            <a:pPr marL="685800" lvl="1" indent="-222250" algn="l" rtl="0">
              <a:lnSpc>
                <a:spcPct val="90000"/>
              </a:lnSpc>
              <a:spcBef>
                <a:spcPts val="500"/>
              </a:spcBef>
              <a:spcAft>
                <a:spcPts val="0"/>
              </a:spcAft>
              <a:buClr>
                <a:schemeClr val="dk1"/>
              </a:buClr>
              <a:buSzPts val="2300"/>
              <a:buChar char="•"/>
            </a:pPr>
            <a:r>
              <a:rPr lang="en-US" sz="2300">
                <a:latin typeface="Times New Roman"/>
                <a:ea typeface="Times New Roman"/>
                <a:cs typeface="Times New Roman"/>
                <a:sym typeface="Times New Roman"/>
              </a:rPr>
              <a:t>Points to a document on a specific server</a:t>
            </a:r>
            <a:endParaRPr sz="2300"/>
          </a:p>
          <a:p>
            <a:pPr marL="228600" lvl="0" indent="-196850" algn="l" rtl="0">
              <a:lnSpc>
                <a:spcPct val="80000"/>
              </a:lnSpc>
              <a:spcBef>
                <a:spcPts val="0"/>
              </a:spcBef>
              <a:spcAft>
                <a:spcPts val="0"/>
              </a:spcAft>
              <a:buSzPts val="2300"/>
              <a:buChar char="•"/>
            </a:pPr>
            <a:r>
              <a:rPr lang="en-US" sz="2300" i="1">
                <a:latin typeface="Times New Roman"/>
                <a:ea typeface="Times New Roman"/>
                <a:cs typeface="Times New Roman"/>
                <a:sym typeface="Times New Roman"/>
              </a:rPr>
              <a:t>&lt;scheme&gt; : //&lt;host&gt; :&lt;port&gt; /&lt;path&gt; ;&lt;parameters&gt; ?&lt;query&gt; #&lt;fragment&gt;</a:t>
            </a:r>
            <a:endParaRPr sz="2300" u="sng">
              <a:latin typeface="Times New Roman"/>
              <a:ea typeface="Times New Roman"/>
              <a:cs typeface="Times New Roman"/>
              <a:sym typeface="Times New Roman"/>
            </a:endParaRPr>
          </a:p>
          <a:p>
            <a:pPr marL="685800" lvl="1" indent="-222250" algn="l" rtl="0">
              <a:lnSpc>
                <a:spcPct val="80000"/>
              </a:lnSpc>
              <a:spcBef>
                <a:spcPts val="500"/>
              </a:spcBef>
              <a:spcAft>
                <a:spcPts val="0"/>
              </a:spcAft>
              <a:buSzPts val="2300"/>
              <a:buChar char="•"/>
            </a:pPr>
            <a:r>
              <a:rPr lang="en-US" sz="2300">
                <a:latin typeface="Times New Roman"/>
                <a:ea typeface="Times New Roman"/>
                <a:cs typeface="Times New Roman"/>
                <a:sym typeface="Times New Roman"/>
              </a:rPr>
              <a:t>scheme</a:t>
            </a:r>
            <a:endParaRPr sz="2300"/>
          </a:p>
          <a:p>
            <a:pPr marL="1143000" lvl="2" indent="-247650" algn="l" rtl="0">
              <a:lnSpc>
                <a:spcPct val="80000"/>
              </a:lnSpc>
              <a:spcBef>
                <a:spcPts val="500"/>
              </a:spcBef>
              <a:spcAft>
                <a:spcPts val="0"/>
              </a:spcAft>
              <a:buSzPts val="2300"/>
              <a:buChar char="•"/>
            </a:pPr>
            <a:r>
              <a:rPr lang="en-US" sz="2300">
                <a:latin typeface="Times New Roman"/>
                <a:ea typeface="Times New Roman"/>
                <a:cs typeface="Times New Roman"/>
                <a:sym typeface="Times New Roman"/>
              </a:rPr>
              <a:t>The protocol you are using</a:t>
            </a:r>
            <a:endParaRPr sz="2300"/>
          </a:p>
          <a:p>
            <a:pPr marL="685800" lvl="1" indent="-222250" algn="l" rtl="0">
              <a:lnSpc>
                <a:spcPct val="80000"/>
              </a:lnSpc>
              <a:spcBef>
                <a:spcPts val="500"/>
              </a:spcBef>
              <a:spcAft>
                <a:spcPts val="0"/>
              </a:spcAft>
              <a:buSzPts val="2300"/>
              <a:buChar char="•"/>
            </a:pPr>
            <a:r>
              <a:rPr lang="en-US" sz="2300">
                <a:latin typeface="Times New Roman"/>
                <a:ea typeface="Times New Roman"/>
                <a:cs typeface="Times New Roman"/>
                <a:sym typeface="Times New Roman"/>
              </a:rPr>
              <a:t>host</a:t>
            </a:r>
            <a:endParaRPr sz="2300"/>
          </a:p>
          <a:p>
            <a:pPr marL="1143000" lvl="2" indent="-247650" algn="l" rtl="0">
              <a:lnSpc>
                <a:spcPct val="80000"/>
              </a:lnSpc>
              <a:spcBef>
                <a:spcPts val="500"/>
              </a:spcBef>
              <a:spcAft>
                <a:spcPts val="0"/>
              </a:spcAft>
              <a:buSzPts val="2300"/>
              <a:buChar char="•"/>
            </a:pPr>
            <a:r>
              <a:rPr lang="en-US" sz="2300">
                <a:latin typeface="Times New Roman"/>
                <a:ea typeface="Times New Roman"/>
                <a:cs typeface="Times New Roman"/>
                <a:sym typeface="Times New Roman"/>
              </a:rPr>
              <a:t>Host name or ip number</a:t>
            </a:r>
            <a:endParaRPr sz="2300"/>
          </a:p>
          <a:p>
            <a:pPr marL="685800" lvl="1" indent="-222250" algn="l" rtl="0">
              <a:lnSpc>
                <a:spcPct val="80000"/>
              </a:lnSpc>
              <a:spcBef>
                <a:spcPts val="500"/>
              </a:spcBef>
              <a:spcAft>
                <a:spcPts val="0"/>
              </a:spcAft>
              <a:buSzPts val="2300"/>
              <a:buChar char="•"/>
            </a:pPr>
            <a:r>
              <a:rPr lang="en-US" sz="2300">
                <a:latin typeface="Times New Roman"/>
                <a:ea typeface="Times New Roman"/>
                <a:cs typeface="Times New Roman"/>
                <a:sym typeface="Times New Roman"/>
              </a:rPr>
              <a:t>port</a:t>
            </a:r>
            <a:endParaRPr sz="2300"/>
          </a:p>
          <a:p>
            <a:pPr marL="1143000" lvl="2" indent="-247650" algn="l" rtl="0">
              <a:lnSpc>
                <a:spcPct val="80000"/>
              </a:lnSpc>
              <a:spcBef>
                <a:spcPts val="500"/>
              </a:spcBef>
              <a:spcAft>
                <a:spcPts val="0"/>
              </a:spcAft>
              <a:buSzPts val="2300"/>
              <a:buChar char="•"/>
            </a:pPr>
            <a:r>
              <a:rPr lang="en-US" sz="2300">
                <a:latin typeface="Times New Roman"/>
                <a:ea typeface="Times New Roman"/>
                <a:cs typeface="Times New Roman"/>
                <a:sym typeface="Times New Roman"/>
              </a:rPr>
              <a:t>TCP port number that protocol server is using</a:t>
            </a:r>
            <a:endParaRPr sz="2300"/>
          </a:p>
          <a:p>
            <a:pPr marL="685800" lvl="1" indent="-222250" algn="l" rtl="0">
              <a:lnSpc>
                <a:spcPct val="80000"/>
              </a:lnSpc>
              <a:spcBef>
                <a:spcPts val="500"/>
              </a:spcBef>
              <a:spcAft>
                <a:spcPts val="0"/>
              </a:spcAft>
              <a:buSzPts val="2300"/>
              <a:buChar char="•"/>
            </a:pPr>
            <a:r>
              <a:rPr lang="en-US" sz="2300">
                <a:latin typeface="Times New Roman"/>
                <a:ea typeface="Times New Roman"/>
                <a:cs typeface="Times New Roman"/>
                <a:sym typeface="Times New Roman"/>
              </a:rPr>
              <a:t>path</a:t>
            </a:r>
            <a:endParaRPr sz="2300"/>
          </a:p>
          <a:p>
            <a:pPr marL="1143000" lvl="2" indent="-247650" algn="l" rtl="0">
              <a:lnSpc>
                <a:spcPct val="80000"/>
              </a:lnSpc>
              <a:spcBef>
                <a:spcPts val="500"/>
              </a:spcBef>
              <a:spcAft>
                <a:spcPts val="0"/>
              </a:spcAft>
              <a:buSzPts val="2300"/>
              <a:buChar char="•"/>
            </a:pPr>
            <a:r>
              <a:rPr lang="en-US" sz="2300">
                <a:latin typeface="Times New Roman"/>
                <a:ea typeface="Times New Roman"/>
                <a:cs typeface="Times New Roman"/>
                <a:sym typeface="Times New Roman"/>
              </a:rPr>
              <a:t>Path and filename reference of object on server</a:t>
            </a:r>
            <a:endParaRPr sz="2300"/>
          </a:p>
          <a:p>
            <a:pPr marL="457200" lvl="1" indent="0" algn="l" rtl="0">
              <a:lnSpc>
                <a:spcPct val="90000"/>
              </a:lnSpc>
              <a:spcBef>
                <a:spcPts val="500"/>
              </a:spcBef>
              <a:spcAft>
                <a:spcPts val="0"/>
              </a:spcAft>
              <a:buClr>
                <a:schemeClr val="dk1"/>
              </a:buClr>
              <a:buSzPts val="2400"/>
              <a:buNone/>
            </a:pPr>
            <a:endParaRPr sz="23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140156d0b52_0_8"/>
          <p:cNvSpPr txBox="1">
            <a:spLocks noGrp="1"/>
          </p:cNvSpPr>
          <p:nvPr>
            <p:ph type="body" idx="1"/>
          </p:nvPr>
        </p:nvSpPr>
        <p:spPr>
          <a:xfrm>
            <a:off x="1072750" y="344825"/>
            <a:ext cx="10281000" cy="58320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sp>
        <p:nvSpPr>
          <p:cNvPr id="189" name="Google Shape;189;g140156d0b52_0_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pic>
        <p:nvPicPr>
          <p:cNvPr id="190" name="Google Shape;190;g140156d0b52_0_8"/>
          <p:cNvPicPr preferRelativeResize="0"/>
          <p:nvPr/>
        </p:nvPicPr>
        <p:blipFill>
          <a:blip r:embed="rId3">
            <a:alphaModFix/>
          </a:blip>
          <a:stretch>
            <a:fillRect/>
          </a:stretch>
        </p:blipFill>
        <p:spPr>
          <a:xfrm>
            <a:off x="1218825" y="491950"/>
            <a:ext cx="9662026" cy="2458150"/>
          </a:xfrm>
          <a:prstGeom prst="rect">
            <a:avLst/>
          </a:prstGeom>
          <a:noFill/>
          <a:ln>
            <a:noFill/>
          </a:ln>
        </p:spPr>
      </p:pic>
      <p:pic>
        <p:nvPicPr>
          <p:cNvPr id="191" name="Google Shape;191;g140156d0b52_0_8"/>
          <p:cNvPicPr preferRelativeResize="0"/>
          <p:nvPr/>
        </p:nvPicPr>
        <p:blipFill>
          <a:blip r:embed="rId4">
            <a:alphaModFix/>
          </a:blip>
          <a:stretch>
            <a:fillRect/>
          </a:stretch>
        </p:blipFill>
        <p:spPr>
          <a:xfrm>
            <a:off x="1497125" y="3218275"/>
            <a:ext cx="8406750" cy="3045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9"/>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US" sz="1200">
                <a:solidFill>
                  <a:srgbClr val="888888"/>
                </a:solidFill>
                <a:latin typeface="Calibri"/>
                <a:ea typeface="Calibri"/>
                <a:cs typeface="Calibri"/>
                <a:sym typeface="Calibri"/>
              </a:rPr>
              <a:t>HTTP</a:t>
            </a:r>
            <a:endParaRPr/>
          </a:p>
        </p:txBody>
      </p:sp>
      <p:sp>
        <p:nvSpPr>
          <p:cNvPr id="197" name="Google Shape;197;p19"/>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200"/>
              <a:buNone/>
            </a:pPr>
            <a:fld id="{00000000-1234-1234-1234-123412341234}" type="slidenum">
              <a:rPr lang="en-US" sz="1200">
                <a:solidFill>
                  <a:srgbClr val="888888"/>
                </a:solidFill>
                <a:latin typeface="Calibri"/>
                <a:ea typeface="Calibri"/>
                <a:cs typeface="Calibri"/>
                <a:sym typeface="Calibri"/>
              </a:rPr>
              <a:t>12</a:t>
            </a:fld>
            <a:endParaRPr sz="1200">
              <a:solidFill>
                <a:schemeClr val="dk1"/>
              </a:solidFill>
              <a:latin typeface="Calibri"/>
              <a:ea typeface="Calibri"/>
              <a:cs typeface="Calibri"/>
              <a:sym typeface="Calibri"/>
            </a:endParaRPr>
          </a:p>
        </p:txBody>
      </p:sp>
      <p:sp>
        <p:nvSpPr>
          <p:cNvPr id="198" name="Google Shape;198;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a:latin typeface="Times New Roman"/>
                <a:ea typeface="Times New Roman"/>
                <a:cs typeface="Times New Roman"/>
                <a:sym typeface="Times New Roman"/>
              </a:rPr>
              <a:t>HTTP evolution</a:t>
            </a:r>
            <a:endParaRPr sz="4000">
              <a:latin typeface="Times New Roman"/>
              <a:ea typeface="Times New Roman"/>
              <a:cs typeface="Times New Roman"/>
              <a:sym typeface="Times New Roman"/>
            </a:endParaRPr>
          </a:p>
        </p:txBody>
      </p:sp>
      <p:sp>
        <p:nvSpPr>
          <p:cNvPr id="199" name="Google Shape;199;p19"/>
          <p:cNvSpPr txBox="1">
            <a:spLocks noGrp="1"/>
          </p:cNvSpPr>
          <p:nvPr>
            <p:ph type="body" idx="1"/>
          </p:nvPr>
        </p:nvSpPr>
        <p:spPr>
          <a:xfrm>
            <a:off x="813148" y="1625209"/>
            <a:ext cx="10515600" cy="4351338"/>
          </a:xfrm>
          <a:prstGeom prst="rect">
            <a:avLst/>
          </a:prstGeom>
          <a:noFill/>
          <a:ln>
            <a:noFill/>
          </a:ln>
        </p:spPr>
        <p:txBody>
          <a:bodyPr spcFirstLastPara="1" wrap="square" lIns="91425" tIns="45700" rIns="91425" bIns="45700" anchor="t" anchorCtr="0">
            <a:noAutofit/>
          </a:bodyPr>
          <a:lstStyle/>
          <a:p>
            <a:pPr marL="457200" lvl="0" indent="-361950" algn="l" rtl="0">
              <a:lnSpc>
                <a:spcPct val="70000"/>
              </a:lnSpc>
              <a:spcBef>
                <a:spcPts val="1000"/>
              </a:spcBef>
              <a:spcAft>
                <a:spcPts val="0"/>
              </a:spcAft>
              <a:buSzPts val="2100"/>
              <a:buChar char="•"/>
            </a:pPr>
            <a:r>
              <a:rPr lang="en-US" sz="2260" b="1">
                <a:latin typeface="Times New Roman"/>
                <a:ea typeface="Times New Roman"/>
                <a:cs typeface="Times New Roman"/>
                <a:sym typeface="Times New Roman"/>
              </a:rPr>
              <a:t>HTTP version 0.9 –</a:t>
            </a:r>
            <a:r>
              <a:rPr lang="en-US" sz="2260">
                <a:latin typeface="Times New Roman"/>
                <a:ea typeface="Times New Roman"/>
                <a:cs typeface="Times New Roman"/>
                <a:sym typeface="Times New Roman"/>
              </a:rPr>
              <a:t> </a:t>
            </a:r>
            <a:br>
              <a:rPr lang="en-US" sz="2260">
                <a:latin typeface="Times New Roman"/>
                <a:ea typeface="Times New Roman"/>
                <a:cs typeface="Times New Roman"/>
                <a:sym typeface="Times New Roman"/>
              </a:rPr>
            </a:br>
            <a:r>
              <a:rPr lang="en-US" sz="2260">
                <a:latin typeface="Times New Roman"/>
                <a:ea typeface="Times New Roman"/>
                <a:cs typeface="Times New Roman"/>
                <a:sym typeface="Times New Roman"/>
              </a:rPr>
              <a:t>This was first version of HTTP which was introduced in 1991. </a:t>
            </a:r>
            <a:br>
              <a:rPr lang="en-US" sz="2260">
                <a:latin typeface="Times New Roman"/>
                <a:ea typeface="Times New Roman"/>
                <a:cs typeface="Times New Roman"/>
                <a:sym typeface="Times New Roman"/>
              </a:rPr>
            </a:br>
            <a:r>
              <a:rPr lang="en-US" sz="2260">
                <a:latin typeface="Times New Roman"/>
                <a:ea typeface="Times New Roman"/>
                <a:cs typeface="Times New Roman"/>
                <a:sym typeface="Times New Roman"/>
              </a:rPr>
              <a:t> </a:t>
            </a:r>
            <a:endParaRPr sz="2260">
              <a:latin typeface="Times New Roman"/>
              <a:ea typeface="Times New Roman"/>
              <a:cs typeface="Times New Roman"/>
              <a:sym typeface="Times New Roman"/>
            </a:endParaRPr>
          </a:p>
          <a:p>
            <a:pPr marL="457200" lvl="0" indent="-361950" algn="l" rtl="0">
              <a:lnSpc>
                <a:spcPct val="70000"/>
              </a:lnSpc>
              <a:spcBef>
                <a:spcPts val="1000"/>
              </a:spcBef>
              <a:spcAft>
                <a:spcPts val="0"/>
              </a:spcAft>
              <a:buSzPts val="2100"/>
              <a:buChar char="•"/>
            </a:pPr>
            <a:r>
              <a:rPr lang="en-US" sz="2260" b="1">
                <a:latin typeface="Times New Roman"/>
                <a:ea typeface="Times New Roman"/>
                <a:cs typeface="Times New Roman"/>
                <a:sym typeface="Times New Roman"/>
              </a:rPr>
              <a:t>HTTP version 1.0 –</a:t>
            </a:r>
            <a:r>
              <a:rPr lang="en-US" sz="2260">
                <a:latin typeface="Times New Roman"/>
                <a:ea typeface="Times New Roman"/>
                <a:cs typeface="Times New Roman"/>
                <a:sym typeface="Times New Roman"/>
              </a:rPr>
              <a:t> </a:t>
            </a:r>
            <a:br>
              <a:rPr lang="en-US" sz="2260">
                <a:latin typeface="Times New Roman"/>
                <a:ea typeface="Times New Roman"/>
                <a:cs typeface="Times New Roman"/>
                <a:sym typeface="Times New Roman"/>
              </a:rPr>
            </a:br>
            <a:r>
              <a:rPr lang="en-US" sz="2260">
                <a:latin typeface="Times New Roman"/>
                <a:ea typeface="Times New Roman"/>
                <a:cs typeface="Times New Roman"/>
                <a:sym typeface="Times New Roman"/>
              </a:rPr>
              <a:t>In 1996, RFC 1945 (Request For Comments) was introduced in HTTP version 1.0. </a:t>
            </a:r>
            <a:br>
              <a:rPr lang="en-US" sz="2260">
                <a:latin typeface="Times New Roman"/>
                <a:ea typeface="Times New Roman"/>
                <a:cs typeface="Times New Roman"/>
                <a:sym typeface="Times New Roman"/>
              </a:rPr>
            </a:br>
            <a:r>
              <a:rPr lang="en-US" sz="2260">
                <a:latin typeface="Times New Roman"/>
                <a:ea typeface="Times New Roman"/>
                <a:cs typeface="Times New Roman"/>
                <a:sym typeface="Times New Roman"/>
              </a:rPr>
              <a:t> </a:t>
            </a:r>
            <a:endParaRPr sz="2260">
              <a:latin typeface="Times New Roman"/>
              <a:ea typeface="Times New Roman"/>
              <a:cs typeface="Times New Roman"/>
              <a:sym typeface="Times New Roman"/>
            </a:endParaRPr>
          </a:p>
          <a:p>
            <a:pPr marL="457200" lvl="0" indent="-361950" algn="l" rtl="0">
              <a:lnSpc>
                <a:spcPct val="70000"/>
              </a:lnSpc>
              <a:spcBef>
                <a:spcPts val="1000"/>
              </a:spcBef>
              <a:spcAft>
                <a:spcPts val="0"/>
              </a:spcAft>
              <a:buSzPts val="2100"/>
              <a:buChar char="•"/>
            </a:pPr>
            <a:r>
              <a:rPr lang="en-US" sz="2260" b="1">
                <a:latin typeface="Times New Roman"/>
                <a:ea typeface="Times New Roman"/>
                <a:cs typeface="Times New Roman"/>
                <a:sym typeface="Times New Roman"/>
              </a:rPr>
              <a:t>HTTP version 1.1 –</a:t>
            </a:r>
            <a:r>
              <a:rPr lang="en-US" sz="2260">
                <a:latin typeface="Times New Roman"/>
                <a:ea typeface="Times New Roman"/>
                <a:cs typeface="Times New Roman"/>
                <a:sym typeface="Times New Roman"/>
              </a:rPr>
              <a:t> </a:t>
            </a:r>
            <a:br>
              <a:rPr lang="en-US" sz="2260">
                <a:latin typeface="Times New Roman"/>
                <a:ea typeface="Times New Roman"/>
                <a:cs typeface="Times New Roman"/>
                <a:sym typeface="Times New Roman"/>
              </a:rPr>
            </a:br>
            <a:r>
              <a:rPr lang="en-US" sz="2260">
                <a:latin typeface="Times New Roman"/>
                <a:ea typeface="Times New Roman"/>
                <a:cs typeface="Times New Roman"/>
                <a:sym typeface="Times New Roman"/>
              </a:rPr>
              <a:t>In January 1997, RFC 2068 was introduced in HTTP version 1.1. Improvements and updates to HTTP version 1.1 standard were released under RFC 2616 in June 1999. </a:t>
            </a:r>
            <a:br>
              <a:rPr lang="en-US" sz="2260">
                <a:latin typeface="Times New Roman"/>
                <a:ea typeface="Times New Roman"/>
                <a:cs typeface="Times New Roman"/>
                <a:sym typeface="Times New Roman"/>
              </a:rPr>
            </a:br>
            <a:r>
              <a:rPr lang="en-US" sz="2260">
                <a:latin typeface="Times New Roman"/>
                <a:ea typeface="Times New Roman"/>
                <a:cs typeface="Times New Roman"/>
                <a:sym typeface="Times New Roman"/>
              </a:rPr>
              <a:t> </a:t>
            </a:r>
            <a:endParaRPr sz="2260">
              <a:latin typeface="Times New Roman"/>
              <a:ea typeface="Times New Roman"/>
              <a:cs typeface="Times New Roman"/>
              <a:sym typeface="Times New Roman"/>
            </a:endParaRPr>
          </a:p>
          <a:p>
            <a:pPr marL="457200" lvl="0" indent="-361950" algn="l" rtl="0">
              <a:lnSpc>
                <a:spcPct val="70000"/>
              </a:lnSpc>
              <a:spcBef>
                <a:spcPts val="1000"/>
              </a:spcBef>
              <a:spcAft>
                <a:spcPts val="0"/>
              </a:spcAft>
              <a:buSzPts val="2100"/>
              <a:buChar char="•"/>
            </a:pPr>
            <a:r>
              <a:rPr lang="en-US" sz="2260" b="1">
                <a:latin typeface="Times New Roman"/>
                <a:ea typeface="Times New Roman"/>
                <a:cs typeface="Times New Roman"/>
                <a:sym typeface="Times New Roman"/>
              </a:rPr>
              <a:t>HTTP version 2.0 –</a:t>
            </a:r>
            <a:r>
              <a:rPr lang="en-US" sz="2260">
                <a:latin typeface="Times New Roman"/>
                <a:ea typeface="Times New Roman"/>
                <a:cs typeface="Times New Roman"/>
                <a:sym typeface="Times New Roman"/>
              </a:rPr>
              <a:t> </a:t>
            </a:r>
            <a:br>
              <a:rPr lang="en-US" sz="2260">
                <a:latin typeface="Times New Roman"/>
                <a:ea typeface="Times New Roman"/>
                <a:cs typeface="Times New Roman"/>
                <a:sym typeface="Times New Roman"/>
              </a:rPr>
            </a:br>
            <a:r>
              <a:rPr lang="en-US" sz="2260">
                <a:latin typeface="Times New Roman"/>
                <a:ea typeface="Times New Roman"/>
                <a:cs typeface="Times New Roman"/>
                <a:sym typeface="Times New Roman"/>
              </a:rPr>
              <a:t>The HTTP version 2.0 specification was published as RFC 7540 on May 14, 2015. </a:t>
            </a:r>
            <a:br>
              <a:rPr lang="en-US" sz="2260">
                <a:latin typeface="Times New Roman"/>
                <a:ea typeface="Times New Roman"/>
                <a:cs typeface="Times New Roman"/>
                <a:sym typeface="Times New Roman"/>
              </a:rPr>
            </a:br>
            <a:r>
              <a:rPr lang="en-US" sz="2260">
                <a:latin typeface="Times New Roman"/>
                <a:ea typeface="Times New Roman"/>
                <a:cs typeface="Times New Roman"/>
                <a:sym typeface="Times New Roman"/>
              </a:rPr>
              <a:t> </a:t>
            </a:r>
            <a:endParaRPr sz="2260">
              <a:latin typeface="Times New Roman"/>
              <a:ea typeface="Times New Roman"/>
              <a:cs typeface="Times New Roman"/>
              <a:sym typeface="Times New Roman"/>
            </a:endParaRPr>
          </a:p>
          <a:p>
            <a:pPr marL="457200" lvl="0" indent="-361950" algn="l" rtl="0">
              <a:lnSpc>
                <a:spcPct val="70000"/>
              </a:lnSpc>
              <a:spcBef>
                <a:spcPts val="1000"/>
              </a:spcBef>
              <a:spcAft>
                <a:spcPts val="0"/>
              </a:spcAft>
              <a:buSzPts val="2100"/>
              <a:buChar char="•"/>
            </a:pPr>
            <a:r>
              <a:rPr lang="en-US" sz="2260" b="1">
                <a:latin typeface="Times New Roman"/>
                <a:ea typeface="Times New Roman"/>
                <a:cs typeface="Times New Roman"/>
                <a:sym typeface="Times New Roman"/>
              </a:rPr>
              <a:t>HTTP version 3.0 –</a:t>
            </a:r>
            <a:r>
              <a:rPr lang="en-US" sz="2260">
                <a:latin typeface="Times New Roman"/>
                <a:ea typeface="Times New Roman"/>
                <a:cs typeface="Times New Roman"/>
                <a:sym typeface="Times New Roman"/>
              </a:rPr>
              <a:t> </a:t>
            </a:r>
            <a:br>
              <a:rPr lang="en-US" sz="2260">
                <a:latin typeface="Times New Roman"/>
                <a:ea typeface="Times New Roman"/>
                <a:cs typeface="Times New Roman"/>
                <a:sym typeface="Times New Roman"/>
              </a:rPr>
            </a:br>
            <a:r>
              <a:rPr lang="en-US" sz="2260">
                <a:latin typeface="Times New Roman"/>
                <a:ea typeface="Times New Roman"/>
                <a:cs typeface="Times New Roman"/>
                <a:sym typeface="Times New Roman"/>
              </a:rPr>
              <a:t>HTTP version 3.0 is based on previous RFC draft. It is renamed as HyperText Transfer Protocol QUIC which is a transport layer network protocol developed by Google. </a:t>
            </a:r>
            <a:endParaRPr sz="226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0"/>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US" sz="1200">
                <a:solidFill>
                  <a:srgbClr val="888888"/>
                </a:solidFill>
                <a:latin typeface="Calibri"/>
                <a:ea typeface="Calibri"/>
                <a:cs typeface="Calibri"/>
                <a:sym typeface="Calibri"/>
              </a:rPr>
              <a:t>HTTP</a:t>
            </a:r>
            <a:endParaRPr/>
          </a:p>
        </p:txBody>
      </p:sp>
      <p:sp>
        <p:nvSpPr>
          <p:cNvPr id="205" name="Google Shape;205;p40"/>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200"/>
              <a:buNone/>
            </a:pPr>
            <a:fld id="{00000000-1234-1234-1234-123412341234}" type="slidenum">
              <a:rPr lang="en-US" sz="1200">
                <a:solidFill>
                  <a:srgbClr val="888888"/>
                </a:solidFill>
                <a:latin typeface="Calibri"/>
                <a:ea typeface="Calibri"/>
                <a:cs typeface="Calibri"/>
                <a:sym typeface="Calibri"/>
              </a:rPr>
              <a:t>13</a:t>
            </a:fld>
            <a:endParaRPr sz="1200">
              <a:solidFill>
                <a:schemeClr val="dk1"/>
              </a:solidFill>
              <a:latin typeface="Calibri"/>
              <a:ea typeface="Calibri"/>
              <a:cs typeface="Calibri"/>
              <a:sym typeface="Calibri"/>
            </a:endParaRPr>
          </a:p>
        </p:txBody>
      </p:sp>
      <p:sp>
        <p:nvSpPr>
          <p:cNvPr id="206" name="Google Shape;206;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Features of HTTP</a:t>
            </a:r>
            <a:endParaRPr>
              <a:latin typeface="Times New Roman"/>
              <a:ea typeface="Times New Roman"/>
              <a:cs typeface="Times New Roman"/>
              <a:sym typeface="Times New Roman"/>
            </a:endParaRPr>
          </a:p>
        </p:txBody>
      </p:sp>
      <p:sp>
        <p:nvSpPr>
          <p:cNvPr id="207" name="Google Shape;207;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55600" algn="just" rtl="0">
              <a:lnSpc>
                <a:spcPct val="90000"/>
              </a:lnSpc>
              <a:spcBef>
                <a:spcPts val="1000"/>
              </a:spcBef>
              <a:spcAft>
                <a:spcPts val="0"/>
              </a:spcAft>
              <a:buSzPts val="2000"/>
              <a:buChar char="•"/>
            </a:pPr>
            <a:r>
              <a:rPr lang="en-US" sz="2200" b="1">
                <a:latin typeface="Times New Roman"/>
                <a:ea typeface="Times New Roman"/>
                <a:cs typeface="Times New Roman"/>
                <a:sym typeface="Times New Roman"/>
              </a:rPr>
              <a:t>Connectionless protocol:</a:t>
            </a:r>
            <a:r>
              <a:rPr lang="en-US" sz="2200">
                <a:latin typeface="Times New Roman"/>
                <a:ea typeface="Times New Roman"/>
                <a:cs typeface="Times New Roman"/>
                <a:sym typeface="Times New Roman"/>
              </a:rPr>
              <a:t> HTTP is a connectionless protocol. HTTP client initiates a request and waits for a response from the server. When the server receives the request, the server processes the request and sends back the response to the HTTP client after which the client disconnects the connection. The connection between client and server exist only during the current request and response time only.</a:t>
            </a:r>
            <a:endParaRPr sz="3000"/>
          </a:p>
          <a:p>
            <a:pPr marL="457200" lvl="0" indent="-355600" algn="just" rtl="0">
              <a:lnSpc>
                <a:spcPct val="90000"/>
              </a:lnSpc>
              <a:spcBef>
                <a:spcPts val="1000"/>
              </a:spcBef>
              <a:spcAft>
                <a:spcPts val="0"/>
              </a:spcAft>
              <a:buSzPts val="2000"/>
              <a:buChar char="•"/>
            </a:pPr>
            <a:r>
              <a:rPr lang="en-US" sz="2200" b="1">
                <a:latin typeface="Times New Roman"/>
                <a:ea typeface="Times New Roman"/>
                <a:cs typeface="Times New Roman"/>
                <a:sym typeface="Times New Roman"/>
              </a:rPr>
              <a:t>Media independent:</a:t>
            </a:r>
            <a:r>
              <a:rPr lang="en-US" sz="2200">
                <a:latin typeface="Times New Roman"/>
                <a:ea typeface="Times New Roman"/>
                <a:cs typeface="Times New Roman"/>
                <a:sym typeface="Times New Roman"/>
              </a:rPr>
              <a:t> HTTP protocol is a media independent as data can be sent as long as both the client and server know how to handle the data content. It is required for both the client and server to specify the content type in MIME-type header.</a:t>
            </a:r>
            <a:endParaRPr sz="3000"/>
          </a:p>
          <a:p>
            <a:pPr marL="457200" lvl="0" indent="-355600" algn="just" rtl="0">
              <a:lnSpc>
                <a:spcPct val="90000"/>
              </a:lnSpc>
              <a:spcBef>
                <a:spcPts val="1000"/>
              </a:spcBef>
              <a:spcAft>
                <a:spcPts val="0"/>
              </a:spcAft>
              <a:buSzPts val="2000"/>
              <a:buChar char="•"/>
            </a:pPr>
            <a:r>
              <a:rPr lang="en-US" sz="2200" b="1">
                <a:latin typeface="Times New Roman"/>
                <a:ea typeface="Times New Roman"/>
                <a:cs typeface="Times New Roman"/>
                <a:sym typeface="Times New Roman"/>
              </a:rPr>
              <a:t>Stateless:</a:t>
            </a:r>
            <a:r>
              <a:rPr lang="en-US" sz="2200">
                <a:latin typeface="Times New Roman"/>
                <a:ea typeface="Times New Roman"/>
                <a:cs typeface="Times New Roman"/>
                <a:sym typeface="Times New Roman"/>
              </a:rPr>
              <a:t> HTTP is a stateless protocol as both the client and server know each other only during the current request. Due to this nature of the protocol, both the client and server do not retain the information between various requests of the web pages.</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4"/>
          <p:cNvSpPr txBox="1">
            <a:spLocks noGrp="1"/>
          </p:cNvSpPr>
          <p:nvPr>
            <p:ph type="body" idx="1"/>
          </p:nvPr>
        </p:nvSpPr>
        <p:spPr>
          <a:xfrm>
            <a:off x="1164921" y="987425"/>
            <a:ext cx="10190467" cy="4873625"/>
          </a:xfrm>
          <a:prstGeom prst="rect">
            <a:avLst/>
          </a:prstGeom>
          <a:noFill/>
          <a:ln>
            <a:noFill/>
          </a:ln>
        </p:spPr>
        <p:txBody>
          <a:bodyPr spcFirstLastPara="1" wrap="square" lIns="91425" tIns="45700" rIns="91425" bIns="45700" anchor="t" anchorCtr="0">
            <a:noAutofit/>
          </a:bodyPr>
          <a:lstStyle/>
          <a:p>
            <a:pPr marL="457200" lvl="0" indent="-438150" algn="just" rtl="0">
              <a:lnSpc>
                <a:spcPct val="90000"/>
              </a:lnSpc>
              <a:spcBef>
                <a:spcPts val="1000"/>
              </a:spcBef>
              <a:spcAft>
                <a:spcPts val="0"/>
              </a:spcAft>
              <a:buSzPts val="3300"/>
              <a:buChar char="•"/>
            </a:pPr>
            <a:r>
              <a:rPr lang="en-US" sz="2100" b="1">
                <a:latin typeface="Times New Roman"/>
                <a:ea typeface="Times New Roman"/>
                <a:cs typeface="Times New Roman"/>
                <a:sym typeface="Times New Roman"/>
              </a:rPr>
              <a:t>HTTP can use both non-persistent connections and persistent connections</a:t>
            </a:r>
            <a:r>
              <a:rPr lang="en-US" sz="2100">
                <a:latin typeface="Times New Roman"/>
                <a:ea typeface="Times New Roman"/>
                <a:cs typeface="Times New Roman"/>
                <a:sym typeface="Times New Roman"/>
              </a:rPr>
              <a:t>. A non-persistent connection is the one that is closed after the server sends the requested object to the client. In other words, the connection is used exactly for one request and one response.</a:t>
            </a:r>
            <a:endParaRPr sz="3300"/>
          </a:p>
          <a:p>
            <a:pPr marL="457200" lvl="0" indent="-438150" algn="just" rtl="0">
              <a:lnSpc>
                <a:spcPct val="90000"/>
              </a:lnSpc>
              <a:spcBef>
                <a:spcPts val="1000"/>
              </a:spcBef>
              <a:spcAft>
                <a:spcPts val="0"/>
              </a:spcAft>
              <a:buSzPts val="3300"/>
              <a:buChar char="•"/>
            </a:pPr>
            <a:r>
              <a:rPr lang="en-US" sz="2100">
                <a:latin typeface="Times New Roman"/>
                <a:ea typeface="Times New Roman"/>
                <a:cs typeface="Times New Roman"/>
                <a:sym typeface="Times New Roman"/>
              </a:rPr>
              <a:t>The non-persistent connection has connection type 1.0, while the persistent connection has connection type 1.1.</a:t>
            </a:r>
            <a:endParaRPr sz="3300"/>
          </a:p>
          <a:p>
            <a:pPr marL="457200" lvl="0" indent="-438150" algn="just" rtl="0">
              <a:lnSpc>
                <a:spcPct val="90000"/>
              </a:lnSpc>
              <a:spcBef>
                <a:spcPts val="1000"/>
              </a:spcBef>
              <a:spcAft>
                <a:spcPts val="0"/>
              </a:spcAft>
              <a:buSzPts val="3300"/>
              <a:buChar char="•"/>
            </a:pPr>
            <a:r>
              <a:rPr lang="en-US" sz="2100">
                <a:latin typeface="Times New Roman"/>
                <a:ea typeface="Times New Roman"/>
                <a:cs typeface="Times New Roman"/>
                <a:sym typeface="Times New Roman"/>
              </a:rPr>
              <a:t>HTTP is similar to the FTP as it also transfers the files from one host to another host. But, HTTP is simpler than FTP as HTTP uses only one connection, i.e., no control connection to transfer the files.</a:t>
            </a:r>
            <a:endParaRPr sz="3300"/>
          </a:p>
          <a:p>
            <a:pPr marL="457200" lvl="0" indent="-438150" algn="just" rtl="0">
              <a:lnSpc>
                <a:spcPct val="90000"/>
              </a:lnSpc>
              <a:spcBef>
                <a:spcPts val="1000"/>
              </a:spcBef>
              <a:spcAft>
                <a:spcPts val="0"/>
              </a:spcAft>
              <a:buSzPts val="3300"/>
              <a:buChar char="•"/>
            </a:pPr>
            <a:r>
              <a:rPr lang="en-US" sz="2100">
                <a:latin typeface="Times New Roman"/>
                <a:ea typeface="Times New Roman"/>
                <a:cs typeface="Times New Roman"/>
                <a:sym typeface="Times New Roman"/>
              </a:rPr>
              <a:t>HTTP is used to carry the data in the form of MIME-like format.</a:t>
            </a:r>
            <a:endParaRPr sz="3300"/>
          </a:p>
          <a:p>
            <a:pPr marL="457200" lvl="0" indent="-438150" algn="just" rtl="0">
              <a:lnSpc>
                <a:spcPct val="90000"/>
              </a:lnSpc>
              <a:spcBef>
                <a:spcPts val="1000"/>
              </a:spcBef>
              <a:spcAft>
                <a:spcPts val="0"/>
              </a:spcAft>
              <a:buSzPts val="3300"/>
              <a:buChar char="•"/>
            </a:pPr>
            <a:r>
              <a:rPr lang="en-US" sz="2100">
                <a:latin typeface="Times New Roman"/>
                <a:ea typeface="Times New Roman"/>
                <a:cs typeface="Times New Roman"/>
                <a:sym typeface="Times New Roman"/>
              </a:rPr>
              <a:t>HTTP is similar to SMTP as the data is transferred between client and server. The HTTP differs from the SMTP in the way the messages are sent from the client to the server and from server to the client. SMTP messages are stored and forwarded while HTTP messages are delivered immediately.</a:t>
            </a:r>
            <a:endParaRPr sz="3300"/>
          </a:p>
        </p:txBody>
      </p:sp>
      <p:sp>
        <p:nvSpPr>
          <p:cNvPr id="213" name="Google Shape;21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5"/>
          <p:cNvSpPr txBox="1">
            <a:spLocks noGrp="1"/>
          </p:cNvSpPr>
          <p:nvPr>
            <p:ph type="title"/>
          </p:nvPr>
        </p:nvSpPr>
        <p:spPr>
          <a:xfrm>
            <a:off x="839787" y="457200"/>
            <a:ext cx="8717571" cy="114613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200"/>
              <a:buFont typeface="Calibri"/>
              <a:buNone/>
            </a:pPr>
            <a:r>
              <a:rPr lang="en-US" b="1">
                <a:latin typeface="Times New Roman"/>
                <a:ea typeface="Times New Roman"/>
                <a:cs typeface="Times New Roman"/>
                <a:sym typeface="Times New Roman"/>
              </a:rPr>
              <a:t>Differences between HTTP and HTTPS</a:t>
            </a:r>
            <a:r>
              <a:rPr lang="en-US">
                <a:latin typeface="Times New Roman"/>
                <a:ea typeface="Times New Roman"/>
                <a:cs typeface="Times New Roman"/>
                <a:sym typeface="Times New Roman"/>
              </a:rPr>
              <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219" name="Google Shape;219;p15"/>
          <p:cNvSpPr txBox="1">
            <a:spLocks noGrp="1"/>
          </p:cNvSpPr>
          <p:nvPr>
            <p:ph type="body" idx="2"/>
          </p:nvPr>
        </p:nvSpPr>
        <p:spPr>
          <a:xfrm>
            <a:off x="764632" y="1618989"/>
            <a:ext cx="10846996" cy="4727220"/>
          </a:xfrm>
          <a:prstGeom prst="rect">
            <a:avLst/>
          </a:prstGeom>
          <a:noFill/>
          <a:ln>
            <a:noFill/>
          </a:ln>
        </p:spPr>
        <p:txBody>
          <a:bodyPr spcFirstLastPara="1" wrap="square" lIns="91425" tIns="45700" rIns="91425" bIns="45700" anchor="t" anchorCtr="0">
            <a:noAutofit/>
          </a:bodyPr>
          <a:lstStyle/>
          <a:p>
            <a:pPr marL="457200" lvl="0" indent="-228600" algn="l" rtl="0">
              <a:lnSpc>
                <a:spcPct val="90000"/>
              </a:lnSpc>
              <a:spcBef>
                <a:spcPts val="1000"/>
              </a:spcBef>
              <a:spcAft>
                <a:spcPts val="0"/>
              </a:spcAft>
              <a:buSzPts val="1600"/>
              <a:buNone/>
            </a:pPr>
            <a:r>
              <a:rPr lang="en-US" sz="2000" dirty="0">
                <a:latin typeface="Times New Roman"/>
                <a:ea typeface="Times New Roman"/>
                <a:cs typeface="Times New Roman"/>
                <a:sym typeface="Times New Roman"/>
              </a:rPr>
              <a:t>HTTP stands for </a:t>
            </a:r>
            <a:r>
              <a:rPr lang="en-US" sz="2000" dirty="0" err="1">
                <a:latin typeface="Times New Roman"/>
                <a:ea typeface="Times New Roman"/>
                <a:cs typeface="Times New Roman"/>
                <a:sym typeface="Times New Roman"/>
              </a:rPr>
              <a:t>HyperText</a:t>
            </a:r>
            <a:r>
              <a:rPr lang="en-US" sz="2000" dirty="0">
                <a:latin typeface="Times New Roman"/>
                <a:ea typeface="Times New Roman"/>
                <a:cs typeface="Times New Roman"/>
                <a:sym typeface="Times New Roman"/>
              </a:rPr>
              <a:t> Transfer Protocol and HTTPS stands for </a:t>
            </a:r>
            <a:r>
              <a:rPr lang="en-US" sz="2000" dirty="0" err="1">
                <a:latin typeface="Times New Roman"/>
                <a:ea typeface="Times New Roman"/>
                <a:cs typeface="Times New Roman"/>
                <a:sym typeface="Times New Roman"/>
              </a:rPr>
              <a:t>HyperText</a:t>
            </a:r>
            <a:r>
              <a:rPr lang="en-US" sz="2000" dirty="0">
                <a:latin typeface="Times New Roman"/>
                <a:ea typeface="Times New Roman"/>
                <a:cs typeface="Times New Roman"/>
                <a:sym typeface="Times New Roman"/>
              </a:rPr>
              <a:t> Transfer Protocol Secure.</a:t>
            </a:r>
            <a:endParaRPr dirty="0"/>
          </a:p>
          <a:p>
            <a:pPr marL="457200" lvl="0" indent="-228600" algn="l" rtl="0">
              <a:lnSpc>
                <a:spcPct val="90000"/>
              </a:lnSpc>
              <a:spcBef>
                <a:spcPts val="1000"/>
              </a:spcBef>
              <a:spcAft>
                <a:spcPts val="0"/>
              </a:spcAft>
              <a:buSzPts val="1600"/>
              <a:buNone/>
            </a:pPr>
            <a:r>
              <a:rPr lang="en-US" sz="2000" dirty="0">
                <a:latin typeface="Times New Roman"/>
                <a:ea typeface="Times New Roman"/>
                <a:cs typeface="Times New Roman"/>
                <a:sym typeface="Times New Roman"/>
              </a:rPr>
              <a:t>In HTTP, URL begins with “http://” whereas URL starts with “https://”</a:t>
            </a:r>
            <a:endParaRPr dirty="0"/>
          </a:p>
          <a:p>
            <a:pPr marL="457200" lvl="0" indent="-228600" algn="l" rtl="0">
              <a:lnSpc>
                <a:spcPct val="90000"/>
              </a:lnSpc>
              <a:spcBef>
                <a:spcPts val="1000"/>
              </a:spcBef>
              <a:spcAft>
                <a:spcPts val="0"/>
              </a:spcAft>
              <a:buSzPts val="1600"/>
              <a:buNone/>
            </a:pPr>
            <a:r>
              <a:rPr lang="en-US" sz="2000" dirty="0">
                <a:latin typeface="Times New Roman"/>
                <a:ea typeface="Times New Roman"/>
                <a:cs typeface="Times New Roman"/>
                <a:sym typeface="Times New Roman"/>
              </a:rPr>
              <a:t>HTTP uses port number 80 for communication and HTTPS uses 443</a:t>
            </a:r>
            <a:endParaRPr dirty="0"/>
          </a:p>
          <a:p>
            <a:pPr marL="457200" lvl="0" indent="-228600" algn="l" rtl="0">
              <a:lnSpc>
                <a:spcPct val="90000"/>
              </a:lnSpc>
              <a:spcBef>
                <a:spcPts val="1000"/>
              </a:spcBef>
              <a:spcAft>
                <a:spcPts val="0"/>
              </a:spcAft>
              <a:buSzPts val="1600"/>
              <a:buNone/>
            </a:pPr>
            <a:r>
              <a:rPr lang="en-US" sz="2000" dirty="0">
                <a:latin typeface="Times New Roman"/>
                <a:ea typeface="Times New Roman"/>
                <a:cs typeface="Times New Roman"/>
                <a:sym typeface="Times New Roman"/>
              </a:rPr>
              <a:t>HTTP is considered to be insecure and HTTPS is secure</a:t>
            </a:r>
            <a:endParaRPr dirty="0"/>
          </a:p>
          <a:p>
            <a:pPr marL="457200" lvl="0" indent="-228600" algn="l" rtl="0">
              <a:lnSpc>
                <a:spcPct val="90000"/>
              </a:lnSpc>
              <a:spcBef>
                <a:spcPts val="1000"/>
              </a:spcBef>
              <a:spcAft>
                <a:spcPts val="0"/>
              </a:spcAft>
              <a:buSzPts val="1600"/>
              <a:buNone/>
            </a:pPr>
            <a:r>
              <a:rPr lang="en-US" sz="2000" dirty="0">
                <a:latin typeface="Times New Roman"/>
                <a:ea typeface="Times New Roman"/>
                <a:cs typeface="Times New Roman"/>
                <a:sym typeface="Times New Roman"/>
              </a:rPr>
              <a:t>HTTP Works at Application Layer and HTTPS works at Transport Layer</a:t>
            </a:r>
            <a:endParaRPr dirty="0"/>
          </a:p>
          <a:p>
            <a:pPr marL="457200" lvl="0" indent="-228600" algn="l" rtl="0">
              <a:lnSpc>
                <a:spcPct val="90000"/>
              </a:lnSpc>
              <a:spcBef>
                <a:spcPts val="1000"/>
              </a:spcBef>
              <a:spcAft>
                <a:spcPts val="0"/>
              </a:spcAft>
              <a:buSzPts val="1600"/>
              <a:buNone/>
            </a:pPr>
            <a:r>
              <a:rPr lang="en-US" sz="2000" dirty="0">
                <a:latin typeface="Times New Roman"/>
                <a:ea typeface="Times New Roman"/>
                <a:cs typeface="Times New Roman"/>
                <a:sym typeface="Times New Roman"/>
              </a:rPr>
              <a:t>In HTTP, Encryption is absent and Encryption is present in HTTPS as discussed above</a:t>
            </a:r>
            <a:endParaRPr dirty="0"/>
          </a:p>
          <a:p>
            <a:pPr marL="457200" lvl="0" indent="-228600" algn="l" rtl="0">
              <a:lnSpc>
                <a:spcPct val="90000"/>
              </a:lnSpc>
              <a:spcBef>
                <a:spcPts val="1000"/>
              </a:spcBef>
              <a:spcAft>
                <a:spcPts val="0"/>
              </a:spcAft>
              <a:buSzPts val="1600"/>
              <a:buNone/>
            </a:pPr>
            <a:r>
              <a:rPr lang="en-US" sz="2000" dirty="0">
                <a:latin typeface="Times New Roman"/>
                <a:ea typeface="Times New Roman"/>
                <a:cs typeface="Times New Roman"/>
                <a:sym typeface="Times New Roman"/>
              </a:rPr>
              <a:t>HTTP does not require any certificates and HTTPS needs SSL Certificates</a:t>
            </a:r>
            <a:endParaRPr dirty="0"/>
          </a:p>
          <a:p>
            <a:pPr marL="457200" lvl="0" indent="-228600" algn="l" rtl="0">
              <a:lnSpc>
                <a:spcPct val="90000"/>
              </a:lnSpc>
              <a:spcBef>
                <a:spcPts val="1000"/>
              </a:spcBef>
              <a:spcAft>
                <a:spcPts val="0"/>
              </a:spcAft>
              <a:buSzPts val="1600"/>
              <a:buNone/>
            </a:pPr>
            <a:r>
              <a:rPr lang="en-US" sz="2000" dirty="0">
                <a:latin typeface="Times New Roman"/>
                <a:ea typeface="Times New Roman"/>
                <a:cs typeface="Times New Roman"/>
                <a:sym typeface="Times New Roman"/>
              </a:rPr>
              <a:t>HTTP speed is faster than HTTPS and HTTPS speed is slower than HTTP</a:t>
            </a:r>
            <a:endParaRPr dirty="0"/>
          </a:p>
          <a:p>
            <a:pPr marL="457200" lvl="0" indent="-228600" algn="l" rtl="0">
              <a:lnSpc>
                <a:spcPct val="90000"/>
              </a:lnSpc>
              <a:spcBef>
                <a:spcPts val="1000"/>
              </a:spcBef>
              <a:spcAft>
                <a:spcPts val="0"/>
              </a:spcAft>
              <a:buSzPts val="1600"/>
              <a:buNone/>
            </a:pPr>
            <a:r>
              <a:rPr lang="en-US" sz="2000" dirty="0">
                <a:latin typeface="Times New Roman"/>
                <a:ea typeface="Times New Roman"/>
                <a:cs typeface="Times New Roman"/>
                <a:sym typeface="Times New Roman"/>
              </a:rPr>
              <a:t>HTTP does not improve search ranking while HTTPS improves search ranking.</a:t>
            </a:r>
            <a:endParaRPr dirty="0"/>
          </a:p>
          <a:p>
            <a:pPr marL="457200" lvl="0" indent="-228600" algn="l" rtl="0">
              <a:lnSpc>
                <a:spcPct val="90000"/>
              </a:lnSpc>
              <a:spcBef>
                <a:spcPts val="1000"/>
              </a:spcBef>
              <a:spcAft>
                <a:spcPts val="0"/>
              </a:spcAft>
              <a:buSzPts val="1600"/>
              <a:buNone/>
            </a:pPr>
            <a:endParaRPr sz="2000" dirty="0">
              <a:latin typeface="Times New Roman"/>
              <a:ea typeface="Times New Roman"/>
              <a:cs typeface="Times New Roman"/>
              <a:sym typeface="Times New Roman"/>
            </a:endParaRPr>
          </a:p>
        </p:txBody>
      </p:sp>
      <p:sp>
        <p:nvSpPr>
          <p:cNvPr id="220" name="Google Shape;22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1"/>
          <p:cNvSpPr txBox="1">
            <a:spLocks noGrp="1"/>
          </p:cNvSpPr>
          <p:nvPr>
            <p:ph type="title"/>
          </p:nvPr>
        </p:nvSpPr>
        <p:spPr>
          <a:xfrm>
            <a:off x="1116330" y="524398"/>
            <a:ext cx="10515600" cy="77600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References: </a:t>
            </a:r>
            <a:endParaRPr sz="2000">
              <a:latin typeface="Times New Roman"/>
              <a:ea typeface="Times New Roman"/>
              <a:cs typeface="Times New Roman"/>
              <a:sym typeface="Times New Roman"/>
            </a:endParaRPr>
          </a:p>
        </p:txBody>
      </p:sp>
      <p:sp>
        <p:nvSpPr>
          <p:cNvPr id="227" name="Google Shape;227;p41"/>
          <p:cNvSpPr txBox="1"/>
          <p:nvPr/>
        </p:nvSpPr>
        <p:spPr>
          <a:xfrm>
            <a:off x="561051" y="1391654"/>
            <a:ext cx="7575551" cy="48012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Books: </a:t>
            </a:r>
            <a:endParaRPr sz="1800" b="1"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dk1"/>
              </a:buClr>
              <a:buSzPts val="1800"/>
              <a:buFont typeface="Times New Roman"/>
              <a:buAutoNum type="arabicPeriod"/>
            </a:pPr>
            <a:r>
              <a:rPr lang="en-US" sz="1800" b="0" i="0" u="none" strike="noStrike" cap="none">
                <a:solidFill>
                  <a:schemeClr val="dk1"/>
                </a:solidFill>
                <a:latin typeface="Times New Roman"/>
                <a:ea typeface="Times New Roman"/>
                <a:cs typeface="Times New Roman"/>
                <a:sym typeface="Times New Roman"/>
              </a:rPr>
              <a:t>Web Design With HTML, CSS, JavaScript and jQuery Set, 1st Edition, by Jon Duckett.</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800"/>
              <a:buFont typeface="Times New Roman"/>
              <a:buAutoNum type="arabicPeriod"/>
            </a:pPr>
            <a:r>
              <a:rPr lang="en-US" sz="1800" b="0" i="0" u="none" strike="noStrike" cap="none">
                <a:solidFill>
                  <a:schemeClr val="dk1"/>
                </a:solidFill>
                <a:latin typeface="Times New Roman"/>
                <a:ea typeface="Times New Roman"/>
                <a:cs typeface="Times New Roman"/>
                <a:sym typeface="Times New Roman"/>
              </a:rPr>
              <a:t>Hacking Exposed Web Applications, 3rd edition, Joel Scambray, Vincent Liu, Caleb Sima, Released October 2010, Publisher(s): McGraw-Hill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Video Lectures : </a:t>
            </a:r>
            <a:endParaRPr sz="18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1.  </a:t>
            </a:r>
            <a:r>
              <a:rPr lang="en-US" sz="1800" b="0" i="0" u="sng" strike="noStrike" cap="none">
                <a:solidFill>
                  <a:schemeClr val="dk1"/>
                </a:solidFill>
                <a:latin typeface="Times New Roman"/>
                <a:ea typeface="Times New Roman"/>
                <a:cs typeface="Times New Roman"/>
                <a:sym typeface="Times New Roman"/>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https://www.youtube.com/watch?v=m5okAKeD184</a:t>
            </a: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Reference Links:</a:t>
            </a:r>
            <a:endParaRPr sz="1400" b="0" i="0" u="none" strike="noStrike" cap="none">
              <a:solidFill>
                <a:srgbClr val="000000"/>
              </a:solidFill>
              <a:latin typeface="Arial"/>
              <a:ea typeface="Arial"/>
              <a:cs typeface="Arial"/>
              <a:sym typeface="Arial"/>
            </a:endParaRPr>
          </a:p>
          <a:p>
            <a:pPr marL="514350" marR="0" lvl="0" indent="-514350" algn="l" rtl="0">
              <a:lnSpc>
                <a:spcPct val="100000"/>
              </a:lnSpc>
              <a:spcBef>
                <a:spcPts val="0"/>
              </a:spcBef>
              <a:spcAft>
                <a:spcPts val="0"/>
              </a:spcAft>
              <a:buClr>
                <a:schemeClr val="dk1"/>
              </a:buClr>
              <a:buSzPts val="1800"/>
              <a:buFont typeface="Calibri"/>
              <a:buAutoNum type="arabicPeriod"/>
            </a:pPr>
            <a:r>
              <a:rPr lang="en-US" sz="1800" b="0" i="0" u="sng" strike="noStrike" cap="none">
                <a:solidFill>
                  <a:schemeClr val="dk1"/>
                </a:solidFill>
                <a:latin typeface="Times New Roman"/>
                <a:ea typeface="Times New Roman"/>
                <a:cs typeface="Times New Roman"/>
                <a:sym typeface="Times New Roman"/>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https://www.w3schools.com/whatis/</a:t>
            </a:r>
            <a:endParaRPr sz="1800" b="0" i="0" u="none" strike="noStrike" cap="none">
              <a:solidFill>
                <a:schemeClr val="dk1"/>
              </a:solidFill>
              <a:latin typeface="Times New Roman"/>
              <a:ea typeface="Times New Roman"/>
              <a:cs typeface="Times New Roman"/>
              <a:sym typeface="Times New Roman"/>
            </a:endParaRPr>
          </a:p>
          <a:p>
            <a:pPr marL="514350" marR="0" lvl="0" indent="-514350" algn="l" rtl="0">
              <a:lnSpc>
                <a:spcPct val="100000"/>
              </a:lnSpc>
              <a:spcBef>
                <a:spcPts val="0"/>
              </a:spcBef>
              <a:spcAft>
                <a:spcPts val="0"/>
              </a:spcAft>
              <a:buClr>
                <a:schemeClr val="dk1"/>
              </a:buClr>
              <a:buSzPts val="1800"/>
              <a:buFont typeface="Calibri"/>
              <a:buAutoNum type="arabicPeriod"/>
            </a:pPr>
            <a:r>
              <a:rPr lang="en-US" sz="1800" b="0" i="0" u="sng" strike="noStrike" cap="none">
                <a:solidFill>
                  <a:schemeClr val="dk1"/>
                </a:solidFill>
                <a:latin typeface="Times New Roman"/>
                <a:ea typeface="Times New Roman"/>
                <a:cs typeface="Times New Roman"/>
                <a:sym typeface="Times New Roman"/>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https://www.geeksforgeeks.org/web-development/</a:t>
            </a:r>
            <a:endParaRPr sz="1800" b="0" i="0" u="none" strike="noStrike" cap="none">
              <a:solidFill>
                <a:schemeClr val="dk1"/>
              </a:solidFill>
              <a:latin typeface="Times New Roman"/>
              <a:ea typeface="Times New Roman"/>
              <a:cs typeface="Times New Roman"/>
              <a:sym typeface="Times New Roman"/>
            </a:endParaRPr>
          </a:p>
          <a:p>
            <a:pPr marL="514350" marR="0" lvl="0" indent="-514350" algn="l" rtl="0">
              <a:lnSpc>
                <a:spcPct val="100000"/>
              </a:lnSpc>
              <a:spcBef>
                <a:spcPts val="0"/>
              </a:spcBef>
              <a:spcAft>
                <a:spcPts val="0"/>
              </a:spcAft>
              <a:buClr>
                <a:schemeClr val="dk1"/>
              </a:buClr>
              <a:buSzPts val="1800"/>
              <a:buFont typeface="Calibri"/>
              <a:buAutoNum type="arabicPeriod"/>
            </a:pPr>
            <a:r>
              <a:rPr lang="en-US" sz="1800" b="0" i="0" u="sng" strike="noStrike" cap="none">
                <a:solidFill>
                  <a:schemeClr val="dk1"/>
                </a:solidFill>
                <a:latin typeface="Times New Roman"/>
                <a:ea typeface="Times New Roman"/>
                <a:cs typeface="Times New Roman"/>
                <a:sym typeface="Times New Roman"/>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https://www.w3schools.com/whatis/whatis_http.asp</a:t>
            </a:r>
            <a:endParaRPr sz="1800" b="0" i="0" u="sng" strike="noStrike" cap="none">
              <a:solidFill>
                <a:schemeClr val="dk1"/>
              </a:solidFill>
              <a:latin typeface="Times New Roman"/>
              <a:ea typeface="Times New Roman"/>
              <a:cs typeface="Times New Roman"/>
              <a:sym typeface="Times New Roman"/>
            </a:endParaRPr>
          </a:p>
          <a:p>
            <a:pPr marL="514350" marR="0" lvl="0" indent="-514350" algn="l" rtl="0">
              <a:lnSpc>
                <a:spcPct val="100000"/>
              </a:lnSpc>
              <a:spcBef>
                <a:spcPts val="0"/>
              </a:spcBef>
              <a:spcAft>
                <a:spcPts val="0"/>
              </a:spcAft>
              <a:buClr>
                <a:schemeClr val="dk1"/>
              </a:buClr>
              <a:buSzPts val="1800"/>
              <a:buFont typeface="Calibri"/>
              <a:buAutoNum type="arabicPeriod"/>
            </a:pPr>
            <a:r>
              <a:rPr lang="en-US" sz="1800" b="0" i="0" u="sng" strike="noStrike" cap="none">
                <a:solidFill>
                  <a:schemeClr val="dk1"/>
                </a:solidFill>
                <a:latin typeface="Times New Roman"/>
                <a:ea typeface="Times New Roman"/>
                <a:cs typeface="Times New Roman"/>
                <a:sym typeface="Times New Roman"/>
                <a:hlinkClick r:id="rId7">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https://www.javatpoint.com/computer-network-http</a:t>
            </a: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grpSp>
        <p:nvGrpSpPr>
          <p:cNvPr id="228" name="Google Shape;228;p41"/>
          <p:cNvGrpSpPr/>
          <p:nvPr/>
        </p:nvGrpSpPr>
        <p:grpSpPr>
          <a:xfrm>
            <a:off x="9858375" y="2028825"/>
            <a:ext cx="1900238" cy="1893887"/>
            <a:chOff x="1259" y="3082"/>
            <a:chExt cx="884" cy="884"/>
          </a:xfrm>
        </p:grpSpPr>
        <p:sp>
          <p:nvSpPr>
            <p:cNvPr id="229" name="Google Shape;229;p41"/>
            <p:cNvSpPr/>
            <p:nvPr/>
          </p:nvSpPr>
          <p:spPr>
            <a:xfrm flipH="1">
              <a:off x="1681" y="3824"/>
              <a:ext cx="110" cy="107"/>
            </a:xfrm>
            <a:custGeom>
              <a:avLst/>
              <a:gdLst/>
              <a:ahLst/>
              <a:cxnLst/>
              <a:rect l="l" t="t" r="r" b="b"/>
              <a:pathLst>
                <a:path w="110" h="107" extrusionOk="0">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0" name="Google Shape;230;p41"/>
            <p:cNvSpPr/>
            <p:nvPr/>
          </p:nvSpPr>
          <p:spPr>
            <a:xfrm flipH="1">
              <a:off x="1786" y="3762"/>
              <a:ext cx="35" cy="88"/>
            </a:xfrm>
            <a:custGeom>
              <a:avLst/>
              <a:gdLst/>
              <a:ahLst/>
              <a:cxnLst/>
              <a:rect l="l" t="t" r="r" b="b"/>
              <a:pathLst>
                <a:path w="35" h="88" extrusionOk="0">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1" name="Google Shape;231;p41"/>
            <p:cNvSpPr/>
            <p:nvPr/>
          </p:nvSpPr>
          <p:spPr>
            <a:xfrm flipH="1">
              <a:off x="1587" y="3719"/>
              <a:ext cx="54" cy="29"/>
            </a:xfrm>
            <a:custGeom>
              <a:avLst/>
              <a:gdLst/>
              <a:ahLst/>
              <a:cxnLst/>
              <a:rect l="l" t="t" r="r" b="b"/>
              <a:pathLst>
                <a:path w="54" h="29" extrusionOk="0">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2" name="Google Shape;232;p41"/>
            <p:cNvSpPr/>
            <p:nvPr/>
          </p:nvSpPr>
          <p:spPr>
            <a:xfrm flipH="1">
              <a:off x="1259" y="3082"/>
              <a:ext cx="884" cy="884"/>
            </a:xfrm>
            <a:custGeom>
              <a:avLst/>
              <a:gdLst/>
              <a:ahLst/>
              <a:cxnLst/>
              <a:rect l="l" t="t" r="r" b="b"/>
              <a:pathLst>
                <a:path w="884" h="884" extrusionOk="0">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3" name="Google Shape;233;p41"/>
            <p:cNvSpPr/>
            <p:nvPr/>
          </p:nvSpPr>
          <p:spPr>
            <a:xfrm flipH="1">
              <a:off x="1517" y="3611"/>
              <a:ext cx="102" cy="78"/>
            </a:xfrm>
            <a:custGeom>
              <a:avLst/>
              <a:gdLst/>
              <a:ahLst/>
              <a:cxnLst/>
              <a:rect l="l" t="t" r="r" b="b"/>
              <a:pathLst>
                <a:path w="102" h="78" extrusionOk="0">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2"/>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239" name="Google Shape;239;p42"/>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240" name="Google Shape;240;p42"/>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241" name="Google Shape;241;p42"/>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242" name="Google Shape;242;p42"/>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243" name="Google Shape;243;p42"/>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sz="1400" b="0" i="0" u="none" strike="noStrike" cap="none">
              <a:solidFill>
                <a:srgbClr val="000000"/>
              </a:solidFill>
              <a:latin typeface="Arial"/>
              <a:ea typeface="Arial"/>
              <a:cs typeface="Arial"/>
              <a:sym typeface="Arial"/>
            </a:endParaRPr>
          </a:p>
        </p:txBody>
      </p:sp>
      <p:sp>
        <p:nvSpPr>
          <p:cNvPr id="244" name="Google Shape;244;p42"/>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45" name="Google Shape;245;p42"/>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246" name="Google Shape;246;p42"/>
          <p:cNvGrpSpPr/>
          <p:nvPr/>
        </p:nvGrpSpPr>
        <p:grpSpPr>
          <a:xfrm>
            <a:off x="222054" y="94089"/>
            <a:ext cx="410563" cy="1538089"/>
            <a:chOff x="83821" y="0"/>
            <a:chExt cx="219636" cy="903079"/>
          </a:xfrm>
        </p:grpSpPr>
        <p:sp>
          <p:nvSpPr>
            <p:cNvPr id="247" name="Google Shape;247;p42"/>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8" name="Google Shape;248;p42"/>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9" name="Google Shape;249;p42"/>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aphicFrame>
          <p:nvGraphicFramePr>
            <p:cNvPr id="250" name="Google Shape;250;p42"/>
            <p:cNvGraphicFramePr/>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3076" r:id="rId4" imgW="183878" imgH="183422" progId="">
                    <p:embed/>
                  </p:oleObj>
                </mc:Choice>
                <mc:Fallback>
                  <p:oleObj r:id="rId4" imgW="183878" imgH="183422" progId="">
                    <p:embed/>
                    <p:pic>
                      <p:nvPicPr>
                        <p:cNvPr id="250" name="Google Shape;250;p42"/>
                        <p:cNvPicPr preferRelativeResize="0"/>
                        <p:nvPr/>
                      </p:nvPicPr>
                      <p:blipFill rotWithShape="1">
                        <a:blip r:embed="rId5">
                          <a:alphaModFix/>
                        </a:blip>
                        <a:srcRect/>
                        <a:stretch/>
                      </p:blipFill>
                      <p:spPr>
                        <a:xfrm>
                          <a:off x="100850" y="246475"/>
                          <a:ext cx="183878" cy="183422"/>
                        </a:xfrm>
                        <a:prstGeom prst="rect">
                          <a:avLst/>
                        </a:prstGeom>
                        <a:noFill/>
                        <a:ln>
                          <a:noFill/>
                        </a:ln>
                      </p:spPr>
                    </p:pic>
                  </p:oleObj>
                </mc:Fallback>
              </mc:AlternateContent>
            </a:graphicData>
          </a:graphic>
        </p:graphicFrame>
      </p:grpSp>
      <p:pic>
        <p:nvPicPr>
          <p:cNvPr id="251" name="Google Shape;251;p42" descr="rId1"/>
          <p:cNvPicPr preferRelativeResize="0"/>
          <p:nvPr/>
        </p:nvPicPr>
        <p:blipFill rotWithShape="1">
          <a:blip r:embed="rId5">
            <a:alphaModFix/>
          </a:blip>
          <a:srcRect/>
          <a:stretch/>
        </p:blipFill>
        <p:spPr>
          <a:xfrm>
            <a:off x="88900" y="241300"/>
            <a:ext cx="177800" cy="177800"/>
          </a:xfrm>
          <a:prstGeom prst="rect">
            <a:avLst/>
          </a:prstGeom>
          <a:noFill/>
          <a:ln>
            <a:noFill/>
          </a:ln>
        </p:spPr>
      </p:pic>
      <p:pic>
        <p:nvPicPr>
          <p:cNvPr id="3073" name="Picture 1" descr="rId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 y="241300"/>
            <a:ext cx="177800" cy="177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
          <p:cNvSpPr txBox="1">
            <a:spLocks noGrp="1"/>
          </p:cNvSpPr>
          <p:nvPr>
            <p:ph type="body" idx="2"/>
          </p:nvPr>
        </p:nvSpPr>
        <p:spPr>
          <a:xfrm>
            <a:off x="449263" y="1840230"/>
            <a:ext cx="4322762" cy="451612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In this lecture, we will discuss:</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rgbClr val="000000"/>
              </a:buClr>
              <a:buSzPts val="2400"/>
              <a:buFont typeface="Arial"/>
              <a:buChar char="•"/>
            </a:pPr>
            <a:r>
              <a:rPr lang="en-US" sz="2400">
                <a:solidFill>
                  <a:srgbClr val="000000"/>
                </a:solidFill>
                <a:latin typeface="Times New Roman"/>
                <a:ea typeface="Times New Roman"/>
                <a:cs typeface="Times New Roman"/>
                <a:sym typeface="Times New Roman"/>
              </a:rPr>
              <a:t>Introduction to Web development. Difference between HTML and HTTP.</a:t>
            </a:r>
            <a:endParaRPr sz="2400">
              <a:solidFill>
                <a:srgbClr val="000000"/>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6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6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600"/>
              <a:buNone/>
            </a:pPr>
            <a:endParaRPr>
              <a:latin typeface="Times New Roman"/>
              <a:ea typeface="Times New Roman"/>
              <a:cs typeface="Times New Roman"/>
              <a:sym typeface="Times New Roman"/>
            </a:endParaRPr>
          </a:p>
        </p:txBody>
      </p:sp>
      <p:sp>
        <p:nvSpPr>
          <p:cNvPr id="117" name="Google Shape;117;p2"/>
          <p:cNvSpPr txBox="1">
            <a:spLocks noGrp="1"/>
          </p:cNvSpPr>
          <p:nvPr>
            <p:ph type="sldNum" idx="12"/>
          </p:nvPr>
        </p:nvSpPr>
        <p:spPr>
          <a:xfrm>
            <a:off x="88392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
        <p:nvSpPr>
          <p:cNvPr id="118" name="Google Shape;118;p2"/>
          <p:cNvSpPr txBox="1">
            <a:spLocks noGrp="1"/>
          </p:cNvSpPr>
          <p:nvPr>
            <p:ph type="title"/>
          </p:nvPr>
        </p:nvSpPr>
        <p:spPr>
          <a:xfrm>
            <a:off x="700722" y="501650"/>
            <a:ext cx="4456567" cy="923330"/>
          </a:xfrm>
          <a:prstGeom prst="rect">
            <a:avLst/>
          </a:prstGeom>
          <a:noFill/>
          <a:ln>
            <a:noFill/>
          </a:ln>
        </p:spPr>
        <p:txBody>
          <a:bodyPr spcFirstLastPara="1" wrap="square" lIns="91425" tIns="45700" rIns="91425" bIns="45700" anchor="b" anchorCtr="0">
            <a:sp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Lecture Objectives</a:t>
            </a:r>
            <a:r>
              <a:rPr lang="en-US" sz="2000" b="1" i="0" u="none" strike="noStrike" cap="none">
                <a:solidFill>
                  <a:schemeClr val="dk1"/>
                </a:solidFill>
                <a:latin typeface="Times New Roman"/>
                <a:ea typeface="Times New Roman"/>
                <a:cs typeface="Times New Roman"/>
                <a:sym typeface="Times New Roman"/>
              </a:rPr>
              <a:t/>
            </a:r>
            <a:br>
              <a:rPr lang="en-US" sz="2000" b="1" i="0" u="none" strike="noStrike" cap="none">
                <a:solidFill>
                  <a:schemeClr val="dk1"/>
                </a:solidFill>
                <a:latin typeface="Times New Roman"/>
                <a:ea typeface="Times New Roman"/>
                <a:cs typeface="Times New Roman"/>
                <a:sym typeface="Times New Roman"/>
              </a:rPr>
            </a:br>
            <a:endParaRPr sz="1600" b="0" i="0" u="none" strike="noStrike" cap="none">
              <a:solidFill>
                <a:schemeClr val="dk1"/>
              </a:solidFill>
              <a:latin typeface="Times New Roman"/>
              <a:ea typeface="Times New Roman"/>
              <a:cs typeface="Times New Roman"/>
              <a:sym typeface="Times New Roman"/>
            </a:endParaRPr>
          </a:p>
        </p:txBody>
      </p:sp>
      <p:sp>
        <p:nvSpPr>
          <p:cNvPr id="119" name="Google Shape;119;p2"/>
          <p:cNvSpPr/>
          <p:nvPr/>
        </p:nvSpPr>
        <p:spPr>
          <a:xfrm>
            <a:off x="5295900" y="838200"/>
            <a:ext cx="5867400" cy="551815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0" name="Google Shape;120;p2"/>
          <p:cNvSpPr/>
          <p:nvPr/>
        </p:nvSpPr>
        <p:spPr>
          <a:xfrm>
            <a:off x="449262" y="1611630"/>
            <a:ext cx="4322762" cy="474472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1" name="Google Shape;121;p2"/>
          <p:cNvSpPr/>
          <p:nvPr/>
        </p:nvSpPr>
        <p:spPr>
          <a:xfrm>
            <a:off x="11217276" y="6324600"/>
            <a:ext cx="444500" cy="422275"/>
          </a:xfrm>
          <a:prstGeom prst="ellipse">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2" name="Google Shape;122;p2" descr="Introduction to Web Development with HTML, CSS, JavaScript | Coursera"/>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3" name="Google Shape;123;p2"/>
          <p:cNvPicPr preferRelativeResize="0"/>
          <p:nvPr/>
        </p:nvPicPr>
        <p:blipFill rotWithShape="1">
          <a:blip r:embed="rId3">
            <a:alphaModFix/>
          </a:blip>
          <a:srcRect/>
          <a:stretch/>
        </p:blipFill>
        <p:spPr>
          <a:xfrm>
            <a:off x="5612524" y="917246"/>
            <a:ext cx="5407354" cy="540735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129" name="Google Shape;129;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Garamond"/>
              <a:buNone/>
            </a:pPr>
            <a:r>
              <a:rPr lang="en-US">
                <a:latin typeface="Garamond"/>
                <a:ea typeface="Garamond"/>
                <a:cs typeface="Garamond"/>
                <a:sym typeface="Garamond"/>
              </a:rPr>
              <a:t>HTML (</a:t>
            </a:r>
            <a:r>
              <a:rPr lang="en-US" sz="4000">
                <a:latin typeface="Garamond"/>
                <a:ea typeface="Garamond"/>
                <a:cs typeface="Garamond"/>
                <a:sym typeface="Garamond"/>
              </a:rPr>
              <a:t>Hypertext MarkUP Language</a:t>
            </a:r>
            <a:r>
              <a:rPr lang="en-US">
                <a:latin typeface="Garamond"/>
                <a:ea typeface="Garamond"/>
                <a:cs typeface="Garamond"/>
                <a:sym typeface="Garamond"/>
              </a:rPr>
              <a:t>)</a:t>
            </a:r>
            <a:endParaRPr/>
          </a:p>
        </p:txBody>
      </p:sp>
      <p:sp>
        <p:nvSpPr>
          <p:cNvPr id="130" name="Google Shape;130;p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115000"/>
              </a:lnSpc>
              <a:spcBef>
                <a:spcPts val="1100"/>
              </a:spcBef>
              <a:spcAft>
                <a:spcPts val="0"/>
              </a:spcAft>
              <a:buClr>
                <a:srgbClr val="0C0C0C"/>
              </a:buClr>
              <a:buSzPts val="2200"/>
              <a:buFont typeface="Times New Roman"/>
              <a:buChar char="•"/>
            </a:pPr>
            <a:r>
              <a:rPr lang="en-US" sz="2200">
                <a:solidFill>
                  <a:srgbClr val="0C0C0C"/>
                </a:solidFill>
                <a:latin typeface="Times New Roman"/>
                <a:ea typeface="Times New Roman"/>
                <a:cs typeface="Times New Roman"/>
                <a:sym typeface="Times New Roman"/>
              </a:rPr>
              <a:t>HTML is the </a:t>
            </a:r>
            <a:r>
              <a:rPr lang="en-US" sz="2200" b="1">
                <a:solidFill>
                  <a:srgbClr val="0C0C0C"/>
                </a:solidFill>
                <a:latin typeface="Times New Roman"/>
                <a:ea typeface="Times New Roman"/>
                <a:cs typeface="Times New Roman"/>
                <a:sym typeface="Times New Roman"/>
              </a:rPr>
              <a:t>standard markup language for Web pages.</a:t>
            </a:r>
            <a:endParaRPr sz="2200" b="1">
              <a:solidFill>
                <a:srgbClr val="0C0C0C"/>
              </a:solidFill>
              <a:latin typeface="Times New Roman"/>
              <a:ea typeface="Times New Roman"/>
              <a:cs typeface="Times New Roman"/>
              <a:sym typeface="Times New Roman"/>
            </a:endParaRPr>
          </a:p>
          <a:p>
            <a:pPr marL="228600" lvl="0" indent="-228600" algn="l" rtl="0">
              <a:lnSpc>
                <a:spcPct val="115000"/>
              </a:lnSpc>
              <a:spcBef>
                <a:spcPts val="0"/>
              </a:spcBef>
              <a:spcAft>
                <a:spcPts val="0"/>
              </a:spcAft>
              <a:buClr>
                <a:srgbClr val="0C0C0C"/>
              </a:buClr>
              <a:buSzPts val="2200"/>
              <a:buFont typeface="Times New Roman"/>
              <a:buChar char="•"/>
            </a:pPr>
            <a:r>
              <a:rPr lang="en-US" sz="2200">
                <a:solidFill>
                  <a:srgbClr val="0C0C0C"/>
                </a:solidFill>
                <a:latin typeface="Times New Roman"/>
                <a:ea typeface="Times New Roman"/>
                <a:cs typeface="Times New Roman"/>
                <a:sym typeface="Times New Roman"/>
              </a:rPr>
              <a:t>With HTML you can create your own Website.</a:t>
            </a:r>
            <a:endParaRPr sz="2200">
              <a:solidFill>
                <a:srgbClr val="0C0C0C"/>
              </a:solidFill>
              <a:latin typeface="Times New Roman"/>
              <a:ea typeface="Times New Roman"/>
              <a:cs typeface="Times New Roman"/>
              <a:sym typeface="Times New Roman"/>
            </a:endParaRPr>
          </a:p>
          <a:p>
            <a:pPr marL="228600" lvl="0" indent="-215900" algn="l" rtl="0">
              <a:lnSpc>
                <a:spcPct val="90000"/>
              </a:lnSpc>
              <a:spcBef>
                <a:spcPts val="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HTML is the </a:t>
            </a:r>
            <a:r>
              <a:rPr lang="en-US" sz="2200" i="1">
                <a:latin typeface="Times New Roman"/>
                <a:ea typeface="Times New Roman"/>
                <a:cs typeface="Times New Roman"/>
                <a:sym typeface="Times New Roman"/>
              </a:rPr>
              <a:t>lingua franca</a:t>
            </a:r>
            <a:r>
              <a:rPr lang="en-US" sz="2200">
                <a:latin typeface="Times New Roman"/>
                <a:ea typeface="Times New Roman"/>
                <a:cs typeface="Times New Roman"/>
                <a:sym typeface="Times New Roman"/>
              </a:rPr>
              <a:t> for publishing hypertext on the World Wide Web</a:t>
            </a:r>
            <a:endParaRPr sz="2200">
              <a:latin typeface="Times New Roman"/>
              <a:ea typeface="Times New Roman"/>
              <a:cs typeface="Times New Roman"/>
              <a:sym typeface="Times New Roman"/>
            </a:endParaRPr>
          </a:p>
          <a:p>
            <a:pPr marL="228600" lvl="0" indent="-215900" algn="l" rtl="0">
              <a:lnSpc>
                <a:spcPct val="90000"/>
              </a:lnSpc>
              <a:spcBef>
                <a:spcPts val="1000"/>
              </a:spcBef>
              <a:spcAft>
                <a:spcPts val="0"/>
              </a:spcAft>
              <a:buClr>
                <a:schemeClr val="dk1"/>
              </a:buClr>
              <a:buSzPts val="2200"/>
              <a:buFont typeface="Times New Roman"/>
              <a:buChar char="•"/>
            </a:pPr>
            <a:r>
              <a:rPr lang="en-US" sz="2200" b="1">
                <a:latin typeface="Times New Roman"/>
                <a:ea typeface="Times New Roman"/>
                <a:cs typeface="Times New Roman"/>
                <a:sym typeface="Times New Roman"/>
              </a:rPr>
              <a:t>Define tags &lt;html&gt;&lt;body&gt; &lt;head&gt;….etc</a:t>
            </a:r>
            <a:endParaRPr sz="2200" b="1">
              <a:latin typeface="Times New Roman"/>
              <a:ea typeface="Times New Roman"/>
              <a:cs typeface="Times New Roman"/>
              <a:sym typeface="Times New Roman"/>
            </a:endParaRPr>
          </a:p>
          <a:p>
            <a:pPr marL="228600" lvl="0" indent="-215900" algn="l" rtl="0">
              <a:lnSpc>
                <a:spcPct val="90000"/>
              </a:lnSpc>
              <a:spcBef>
                <a:spcPts val="1000"/>
              </a:spcBef>
              <a:spcAft>
                <a:spcPts val="0"/>
              </a:spcAft>
              <a:buSzPts val="2200"/>
              <a:buFont typeface="Garamond"/>
              <a:buChar char="•"/>
            </a:pPr>
            <a:r>
              <a:rPr lang="en-US" sz="2200">
                <a:solidFill>
                  <a:srgbClr val="202124"/>
                </a:solidFill>
                <a:highlight>
                  <a:srgbClr val="FFFFFF"/>
                </a:highlight>
                <a:latin typeface="Times New Roman"/>
                <a:ea typeface="Times New Roman"/>
                <a:cs typeface="Times New Roman"/>
                <a:sym typeface="Times New Roman"/>
              </a:rPr>
              <a:t>The latest version of HTML is </a:t>
            </a:r>
            <a:r>
              <a:rPr lang="en-US" sz="2200" b="1">
                <a:solidFill>
                  <a:srgbClr val="202124"/>
                </a:solidFill>
                <a:highlight>
                  <a:srgbClr val="FFFFFF"/>
                </a:highlight>
                <a:latin typeface="Times New Roman"/>
                <a:ea typeface="Times New Roman"/>
                <a:cs typeface="Times New Roman"/>
                <a:sym typeface="Times New Roman"/>
              </a:rPr>
              <a:t>HTML5</a:t>
            </a:r>
            <a:r>
              <a:rPr lang="en-US" sz="2200">
                <a:solidFill>
                  <a:srgbClr val="202124"/>
                </a:solidFill>
                <a:highlight>
                  <a:srgbClr val="FFFFFF"/>
                </a:highlight>
                <a:latin typeface="Times New Roman"/>
                <a:ea typeface="Times New Roman"/>
                <a:cs typeface="Times New Roman"/>
                <a:sym typeface="Times New Roman"/>
              </a:rPr>
              <a:t>. There are two main components in HTML language, Tags and Attributes. </a:t>
            </a:r>
            <a:endParaRPr sz="2200" b="1">
              <a:latin typeface="Times New Roman"/>
              <a:ea typeface="Times New Roman"/>
              <a:cs typeface="Times New Roman"/>
              <a:sym typeface="Times New Roman"/>
            </a:endParaRPr>
          </a:p>
          <a:p>
            <a:pPr marL="228600" lvl="0" indent="-215900" algn="l" rtl="0">
              <a:lnSpc>
                <a:spcPct val="90000"/>
              </a:lnSpc>
              <a:spcBef>
                <a:spcPts val="1000"/>
              </a:spcBef>
              <a:spcAft>
                <a:spcPts val="0"/>
              </a:spcAft>
              <a:buClr>
                <a:schemeClr val="dk1"/>
              </a:buClr>
              <a:buSzPts val="2200"/>
              <a:buFont typeface="Times New Roman"/>
              <a:buChar char="•"/>
            </a:pPr>
            <a:r>
              <a:rPr lang="en-US" sz="2200" b="1">
                <a:latin typeface="Times New Roman"/>
                <a:ea typeface="Times New Roman"/>
                <a:cs typeface="Times New Roman"/>
                <a:sym typeface="Times New Roman"/>
              </a:rPr>
              <a:t>Allow to embed other scripting languages to manipulate design layout, text and- graphics</a:t>
            </a:r>
            <a:endParaRPr sz="22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3200"/>
              <a:buFont typeface="Times New Roman"/>
              <a:buChar char="•"/>
            </a:pPr>
            <a:r>
              <a:rPr lang="en-US" sz="2200">
                <a:solidFill>
                  <a:srgbClr val="202124"/>
                </a:solidFill>
                <a:highlight>
                  <a:srgbClr val="FFFFFF"/>
                </a:highlight>
                <a:latin typeface="Times New Roman"/>
                <a:ea typeface="Times New Roman"/>
                <a:cs typeface="Times New Roman"/>
                <a:sym typeface="Times New Roman"/>
              </a:rPr>
              <a:t>The latest version of HTML is </a:t>
            </a:r>
            <a:r>
              <a:rPr lang="en-US" sz="2200" b="1">
                <a:solidFill>
                  <a:srgbClr val="202124"/>
                </a:solidFill>
                <a:highlight>
                  <a:srgbClr val="FFFFFF"/>
                </a:highlight>
                <a:latin typeface="Times New Roman"/>
                <a:ea typeface="Times New Roman"/>
                <a:cs typeface="Times New Roman"/>
                <a:sym typeface="Times New Roman"/>
              </a:rPr>
              <a:t>HTML5</a:t>
            </a:r>
            <a:r>
              <a:rPr lang="en-US" sz="2200">
                <a:solidFill>
                  <a:srgbClr val="202124"/>
                </a:solidFill>
                <a:highlight>
                  <a:srgbClr val="FFFFFF"/>
                </a:highlight>
                <a:latin typeface="Times New Roman"/>
                <a:ea typeface="Times New Roman"/>
                <a:cs typeface="Times New Roman"/>
                <a:sym typeface="Times New Roman"/>
              </a:rPr>
              <a:t>. There are two main components in HTML language, Tags and Attributes. </a:t>
            </a:r>
            <a:endParaRPr sz="3200">
              <a:latin typeface="Times New Roman"/>
              <a:ea typeface="Times New Roman"/>
              <a:cs typeface="Times New Roman"/>
              <a:sym typeface="Times New Roman"/>
            </a:endParaRPr>
          </a:p>
          <a:p>
            <a:pPr marL="228600" lvl="0" indent="-215900" algn="l" rtl="0">
              <a:lnSpc>
                <a:spcPct val="90000"/>
              </a:lnSpc>
              <a:spcBef>
                <a:spcPts val="1000"/>
              </a:spcBef>
              <a:spcAft>
                <a:spcPts val="0"/>
              </a:spcAft>
              <a:buClr>
                <a:schemeClr val="dk1"/>
              </a:buClr>
              <a:buSzPts val="2200"/>
              <a:buFont typeface="Times New Roman"/>
              <a:buChar char="•"/>
            </a:pPr>
            <a:r>
              <a:rPr lang="en-US" sz="2200" b="1">
                <a:latin typeface="Times New Roman"/>
                <a:ea typeface="Times New Roman"/>
                <a:cs typeface="Times New Roman"/>
                <a:sym typeface="Times New Roman"/>
              </a:rPr>
              <a:t>For more info: http://www.w3.org/MarkUp/</a:t>
            </a:r>
            <a:endParaRPr sz="22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400"/>
              <a:buFont typeface="Noto Sans Symbols"/>
              <a:buNone/>
            </a:pPr>
            <a:endParaRPr sz="2200" b="1">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0">
                                            <p:txEl>
                                              <p:pRg st="0" end="0"/>
                                            </p:txEl>
                                          </p:spTgt>
                                        </p:tgtEl>
                                        <p:attrNameLst>
                                          <p:attrName>style.visibility</p:attrName>
                                        </p:attrNameLst>
                                      </p:cBhvr>
                                      <p:to>
                                        <p:strVal val="visible"/>
                                      </p:to>
                                    </p:set>
                                    <p:anim calcmode="lin" valueType="num">
                                      <p:cBhvr additive="base">
                                        <p:cTn id="7" dur="500"/>
                                        <p:tgtEl>
                                          <p:spTgt spid="13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30">
                                            <p:txEl>
                                              <p:pRg st="1" end="1"/>
                                            </p:txEl>
                                          </p:spTgt>
                                        </p:tgtEl>
                                        <p:attrNameLst>
                                          <p:attrName>style.visibility</p:attrName>
                                        </p:attrNameLst>
                                      </p:cBhvr>
                                      <p:to>
                                        <p:strVal val="visible"/>
                                      </p:to>
                                    </p:set>
                                    <p:anim calcmode="lin" valueType="num">
                                      <p:cBhvr additive="base">
                                        <p:cTn id="12" dur="500"/>
                                        <p:tgtEl>
                                          <p:spTgt spid="130">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30">
                                            <p:txEl>
                                              <p:pRg st="2" end="2"/>
                                            </p:txEl>
                                          </p:spTgt>
                                        </p:tgtEl>
                                        <p:attrNameLst>
                                          <p:attrName>style.visibility</p:attrName>
                                        </p:attrNameLst>
                                      </p:cBhvr>
                                      <p:to>
                                        <p:strVal val="visible"/>
                                      </p:to>
                                    </p:set>
                                    <p:anim calcmode="lin" valueType="num">
                                      <p:cBhvr additive="base">
                                        <p:cTn id="17" dur="500"/>
                                        <p:tgtEl>
                                          <p:spTgt spid="130">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30">
                                            <p:txEl>
                                              <p:pRg st="3" end="3"/>
                                            </p:txEl>
                                          </p:spTgt>
                                        </p:tgtEl>
                                        <p:attrNameLst>
                                          <p:attrName>style.visibility</p:attrName>
                                        </p:attrNameLst>
                                      </p:cBhvr>
                                      <p:to>
                                        <p:strVal val="visible"/>
                                      </p:to>
                                    </p:set>
                                    <p:anim calcmode="lin" valueType="num">
                                      <p:cBhvr additive="base">
                                        <p:cTn id="22" dur="500"/>
                                        <p:tgtEl>
                                          <p:spTgt spid="130">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30">
                                            <p:txEl>
                                              <p:pRg st="4" end="4"/>
                                            </p:txEl>
                                          </p:spTgt>
                                        </p:tgtEl>
                                        <p:attrNameLst>
                                          <p:attrName>style.visibility</p:attrName>
                                        </p:attrNameLst>
                                      </p:cBhvr>
                                      <p:to>
                                        <p:strVal val="visible"/>
                                      </p:to>
                                    </p:set>
                                    <p:anim calcmode="lin" valueType="num">
                                      <p:cBhvr additive="base">
                                        <p:cTn id="27" dur="500"/>
                                        <p:tgtEl>
                                          <p:spTgt spid="130">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130">
                                            <p:txEl>
                                              <p:pRg st="5" end="5"/>
                                            </p:txEl>
                                          </p:spTgt>
                                        </p:tgtEl>
                                        <p:attrNameLst>
                                          <p:attrName>style.visibility</p:attrName>
                                        </p:attrNameLst>
                                      </p:cBhvr>
                                      <p:to>
                                        <p:strVal val="visible"/>
                                      </p:to>
                                    </p:set>
                                    <p:anim calcmode="lin" valueType="num">
                                      <p:cBhvr additive="base">
                                        <p:cTn id="32" dur="500"/>
                                        <p:tgtEl>
                                          <p:spTgt spid="130">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30">
                                            <p:txEl>
                                              <p:pRg st="6" end="6"/>
                                            </p:txEl>
                                          </p:spTgt>
                                        </p:tgtEl>
                                        <p:attrNameLst>
                                          <p:attrName>style.visibility</p:attrName>
                                        </p:attrNameLst>
                                      </p:cBhvr>
                                      <p:to>
                                        <p:strVal val="visible"/>
                                      </p:to>
                                    </p:set>
                                    <p:anim calcmode="lin" valueType="num">
                                      <p:cBhvr additive="base">
                                        <p:cTn id="37" dur="500"/>
                                        <p:tgtEl>
                                          <p:spTgt spid="130">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130">
                                            <p:txEl>
                                              <p:pRg st="7" end="7"/>
                                            </p:txEl>
                                          </p:spTgt>
                                        </p:tgtEl>
                                        <p:attrNameLst>
                                          <p:attrName>style.visibility</p:attrName>
                                        </p:attrNameLst>
                                      </p:cBhvr>
                                      <p:to>
                                        <p:strVal val="visible"/>
                                      </p:to>
                                    </p:set>
                                    <p:anim calcmode="lin" valueType="num">
                                      <p:cBhvr additive="base">
                                        <p:cTn id="42" dur="500"/>
                                        <p:tgtEl>
                                          <p:spTgt spid="130">
                                            <p:txEl>
                                              <p:pRg st="7" end="7"/>
                                            </p:txEl>
                                          </p:spTgt>
                                        </p:tgtEl>
                                        <p:attrNameLst>
                                          <p:attrName>ppt_x</p:attrName>
                                        </p:attrNameLst>
                                      </p:cBhvr>
                                      <p:tavLst>
                                        <p:tav tm="0">
                                          <p:val>
                                            <p:strVal val="#ppt_x-1"/>
                                          </p:val>
                                        </p:tav>
                                        <p:tav tm="100000">
                                          <p:val>
                                            <p:strVal val="#ppt_x"/>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130">
                                            <p:txEl>
                                              <p:pRg st="8" end="8"/>
                                            </p:txEl>
                                          </p:spTgt>
                                        </p:tgtEl>
                                        <p:attrNameLst>
                                          <p:attrName>style.visibility</p:attrName>
                                        </p:attrNameLst>
                                      </p:cBhvr>
                                      <p:to>
                                        <p:strVal val="visible"/>
                                      </p:to>
                                    </p:set>
                                    <p:anim calcmode="lin" valueType="num">
                                      <p:cBhvr additive="base">
                                        <p:cTn id="47" dur="500"/>
                                        <p:tgtEl>
                                          <p:spTgt spid="130">
                                            <p:txEl>
                                              <p:pRg st="8" end="8"/>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36" name="Google Shape;13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Garamond"/>
              <a:buNone/>
            </a:pPr>
            <a:r>
              <a:rPr lang="en-US" b="1">
                <a:latin typeface="Garamond"/>
                <a:ea typeface="Garamond"/>
                <a:cs typeface="Garamond"/>
                <a:sym typeface="Garamond"/>
              </a:rPr>
              <a:t>HTML (Hypertext Markup Language)</a:t>
            </a:r>
            <a:endParaRPr b="1"/>
          </a:p>
        </p:txBody>
      </p:sp>
      <p:sp>
        <p:nvSpPr>
          <p:cNvPr id="137" name="Google Shape;13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latin typeface="Garamond"/>
                <a:ea typeface="Garamond"/>
                <a:cs typeface="Garamond"/>
                <a:sym typeface="Garamond"/>
              </a:rPr>
              <a:t>Example HTML code:</a:t>
            </a:r>
            <a:endParaRPr/>
          </a:p>
          <a:p>
            <a:pPr marL="1600200" lvl="3" indent="-228600" algn="l" rtl="0">
              <a:lnSpc>
                <a:spcPct val="90000"/>
              </a:lnSpc>
              <a:spcBef>
                <a:spcPts val="500"/>
              </a:spcBef>
              <a:spcAft>
                <a:spcPts val="0"/>
              </a:spcAft>
              <a:buClr>
                <a:schemeClr val="dk1"/>
              </a:buClr>
              <a:buSzPts val="2000"/>
              <a:buFont typeface="Garamond"/>
              <a:buNone/>
            </a:pPr>
            <a:r>
              <a:rPr lang="en-US" sz="2200" b="1">
                <a:latin typeface="Garamond"/>
                <a:ea typeface="Garamond"/>
                <a:cs typeface="Garamond"/>
                <a:sym typeface="Garamond"/>
              </a:rPr>
              <a:t>&lt;html&gt;</a:t>
            </a:r>
            <a:endParaRPr sz="2000"/>
          </a:p>
          <a:p>
            <a:pPr marL="1600200" lvl="3" indent="-228600" algn="l" rtl="0">
              <a:lnSpc>
                <a:spcPct val="90000"/>
              </a:lnSpc>
              <a:spcBef>
                <a:spcPts val="500"/>
              </a:spcBef>
              <a:spcAft>
                <a:spcPts val="0"/>
              </a:spcAft>
              <a:buClr>
                <a:schemeClr val="dk1"/>
              </a:buClr>
              <a:buSzPts val="2000"/>
              <a:buFont typeface="Garamond"/>
              <a:buNone/>
            </a:pPr>
            <a:r>
              <a:rPr lang="en-US" sz="2200" b="1">
                <a:latin typeface="Garamond"/>
                <a:ea typeface="Garamond"/>
                <a:cs typeface="Garamond"/>
                <a:sym typeface="Garamond"/>
              </a:rPr>
              <a:t>&lt;head&gt;</a:t>
            </a:r>
            <a:endParaRPr sz="2000"/>
          </a:p>
          <a:p>
            <a:pPr marL="1600200" lvl="3" indent="-228600" algn="l" rtl="0">
              <a:lnSpc>
                <a:spcPct val="90000"/>
              </a:lnSpc>
              <a:spcBef>
                <a:spcPts val="500"/>
              </a:spcBef>
              <a:spcAft>
                <a:spcPts val="0"/>
              </a:spcAft>
              <a:buClr>
                <a:schemeClr val="dk1"/>
              </a:buClr>
              <a:buSzPts val="2000"/>
              <a:buFont typeface="Garamond"/>
              <a:buNone/>
            </a:pPr>
            <a:r>
              <a:rPr lang="en-US" sz="2200" b="1">
                <a:latin typeface="Garamond"/>
                <a:ea typeface="Garamond"/>
                <a:cs typeface="Garamond"/>
                <a:sym typeface="Garamond"/>
              </a:rPr>
              <a:t>&lt;title&gt;Hello World&lt;/title&gt;</a:t>
            </a:r>
            <a:endParaRPr sz="2000"/>
          </a:p>
          <a:p>
            <a:pPr marL="1600200" lvl="3" indent="-228600" algn="l" rtl="0">
              <a:lnSpc>
                <a:spcPct val="90000"/>
              </a:lnSpc>
              <a:spcBef>
                <a:spcPts val="500"/>
              </a:spcBef>
              <a:spcAft>
                <a:spcPts val="0"/>
              </a:spcAft>
              <a:buClr>
                <a:schemeClr val="dk1"/>
              </a:buClr>
              <a:buSzPts val="2000"/>
              <a:buFont typeface="Garamond"/>
              <a:buNone/>
            </a:pPr>
            <a:r>
              <a:rPr lang="en-US" sz="2200" b="1">
                <a:latin typeface="Garamond"/>
                <a:ea typeface="Garamond"/>
                <a:cs typeface="Garamond"/>
                <a:sym typeface="Garamond"/>
              </a:rPr>
              <a:t>&lt;/head&gt;</a:t>
            </a:r>
            <a:endParaRPr sz="2000"/>
          </a:p>
          <a:p>
            <a:pPr marL="1600200" lvl="3" indent="-228600" algn="l" rtl="0">
              <a:lnSpc>
                <a:spcPct val="90000"/>
              </a:lnSpc>
              <a:spcBef>
                <a:spcPts val="500"/>
              </a:spcBef>
              <a:spcAft>
                <a:spcPts val="0"/>
              </a:spcAft>
              <a:buClr>
                <a:schemeClr val="dk1"/>
              </a:buClr>
              <a:buSzPts val="2000"/>
              <a:buFont typeface="Garamond"/>
              <a:buNone/>
            </a:pPr>
            <a:r>
              <a:rPr lang="en-US" sz="2200" b="1">
                <a:latin typeface="Garamond"/>
                <a:ea typeface="Garamond"/>
                <a:cs typeface="Garamond"/>
                <a:sym typeface="Garamond"/>
              </a:rPr>
              <a:t>&lt;body bgcolor = “#000000”&gt;</a:t>
            </a:r>
            <a:endParaRPr sz="2000"/>
          </a:p>
          <a:p>
            <a:pPr marL="1600200" lvl="3" indent="-228600" algn="l" rtl="0">
              <a:lnSpc>
                <a:spcPct val="90000"/>
              </a:lnSpc>
              <a:spcBef>
                <a:spcPts val="500"/>
              </a:spcBef>
              <a:spcAft>
                <a:spcPts val="0"/>
              </a:spcAft>
              <a:buClr>
                <a:schemeClr val="dk1"/>
              </a:buClr>
              <a:buSzPts val="2000"/>
              <a:buFont typeface="Garamond"/>
              <a:buNone/>
            </a:pPr>
            <a:r>
              <a:rPr lang="en-US" sz="2200" b="1">
                <a:latin typeface="Garamond"/>
                <a:ea typeface="Garamond"/>
                <a:cs typeface="Garamond"/>
                <a:sym typeface="Garamond"/>
              </a:rPr>
              <a:t>&lt;font color = “#ffffff”&gt;</a:t>
            </a:r>
            <a:endParaRPr sz="2000"/>
          </a:p>
          <a:p>
            <a:pPr marL="1600200" lvl="3" indent="-228600" algn="l" rtl="0">
              <a:lnSpc>
                <a:spcPct val="90000"/>
              </a:lnSpc>
              <a:spcBef>
                <a:spcPts val="500"/>
              </a:spcBef>
              <a:spcAft>
                <a:spcPts val="0"/>
              </a:spcAft>
              <a:buClr>
                <a:schemeClr val="dk1"/>
              </a:buClr>
              <a:buSzPts val="2000"/>
              <a:buFont typeface="Garamond"/>
              <a:buNone/>
            </a:pPr>
            <a:r>
              <a:rPr lang="en-US" sz="2200" b="1">
                <a:latin typeface="Garamond"/>
                <a:ea typeface="Garamond"/>
                <a:cs typeface="Garamond"/>
                <a:sym typeface="Garamond"/>
              </a:rPr>
              <a:t>&lt;H1&gt;Hello World&lt;/H1&gt;</a:t>
            </a:r>
            <a:endParaRPr sz="2000"/>
          </a:p>
          <a:p>
            <a:pPr marL="1600200" lvl="3" indent="-228600" algn="l" rtl="0">
              <a:lnSpc>
                <a:spcPct val="90000"/>
              </a:lnSpc>
              <a:spcBef>
                <a:spcPts val="500"/>
              </a:spcBef>
              <a:spcAft>
                <a:spcPts val="0"/>
              </a:spcAft>
              <a:buClr>
                <a:schemeClr val="dk1"/>
              </a:buClr>
              <a:buSzPts val="2000"/>
              <a:buFont typeface="Garamond"/>
              <a:buNone/>
            </a:pPr>
            <a:r>
              <a:rPr lang="en-US" sz="2200" b="1">
                <a:latin typeface="Garamond"/>
                <a:ea typeface="Garamond"/>
                <a:cs typeface="Garamond"/>
                <a:sym typeface="Garamond"/>
              </a:rPr>
              <a:t>&lt;/font&gt;</a:t>
            </a:r>
            <a:endParaRPr sz="2000"/>
          </a:p>
          <a:p>
            <a:pPr marL="1600200" lvl="3" indent="-228600" algn="l" rtl="0">
              <a:lnSpc>
                <a:spcPct val="90000"/>
              </a:lnSpc>
              <a:spcBef>
                <a:spcPts val="500"/>
              </a:spcBef>
              <a:spcAft>
                <a:spcPts val="0"/>
              </a:spcAft>
              <a:buClr>
                <a:schemeClr val="dk1"/>
              </a:buClr>
              <a:buSzPts val="2000"/>
              <a:buFont typeface="Garamond"/>
              <a:buNone/>
            </a:pPr>
            <a:r>
              <a:rPr lang="en-US" sz="2200" b="1">
                <a:latin typeface="Garamond"/>
                <a:ea typeface="Garamond"/>
                <a:cs typeface="Garamond"/>
                <a:sym typeface="Garamond"/>
              </a:rPr>
              <a:t>&lt;/body&gt;</a:t>
            </a:r>
            <a:endParaRPr sz="2000"/>
          </a:p>
          <a:p>
            <a:pPr marL="1600200" lvl="3" indent="-228600" algn="l" rtl="0">
              <a:lnSpc>
                <a:spcPct val="90000"/>
              </a:lnSpc>
              <a:spcBef>
                <a:spcPts val="500"/>
              </a:spcBef>
              <a:spcAft>
                <a:spcPts val="0"/>
              </a:spcAft>
              <a:buClr>
                <a:schemeClr val="dk1"/>
              </a:buClr>
              <a:buSzPts val="2000"/>
              <a:buFont typeface="Garamond"/>
              <a:buNone/>
            </a:pPr>
            <a:r>
              <a:rPr lang="en-US" sz="2200" b="1">
                <a:latin typeface="Garamond"/>
                <a:ea typeface="Garamond"/>
                <a:cs typeface="Garamond"/>
                <a:sym typeface="Garamond"/>
              </a:rPr>
              <a:t>&lt;/html&gt;</a:t>
            </a: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 calcmode="lin" valueType="num">
                                      <p:cBhvr additive="base">
                                        <p:cTn id="7" dur="500"/>
                                        <p:tgtEl>
                                          <p:spTgt spid="137">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37">
                                            <p:txEl>
                                              <p:pRg st="1" end="1"/>
                                            </p:txEl>
                                          </p:spTgt>
                                        </p:tgtEl>
                                        <p:attrNameLst>
                                          <p:attrName>style.visibility</p:attrName>
                                        </p:attrNameLst>
                                      </p:cBhvr>
                                      <p:to>
                                        <p:strVal val="visible"/>
                                      </p:to>
                                    </p:set>
                                    <p:anim calcmode="lin" valueType="num">
                                      <p:cBhvr additive="base">
                                        <p:cTn id="12" dur="500"/>
                                        <p:tgtEl>
                                          <p:spTgt spid="137">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37">
                                            <p:txEl>
                                              <p:pRg st="2" end="2"/>
                                            </p:txEl>
                                          </p:spTgt>
                                        </p:tgtEl>
                                        <p:attrNameLst>
                                          <p:attrName>style.visibility</p:attrName>
                                        </p:attrNameLst>
                                      </p:cBhvr>
                                      <p:to>
                                        <p:strVal val="visible"/>
                                      </p:to>
                                    </p:set>
                                    <p:anim calcmode="lin" valueType="num">
                                      <p:cBhvr additive="base">
                                        <p:cTn id="17" dur="500"/>
                                        <p:tgtEl>
                                          <p:spTgt spid="137">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37">
                                            <p:txEl>
                                              <p:pRg st="3" end="3"/>
                                            </p:txEl>
                                          </p:spTgt>
                                        </p:tgtEl>
                                        <p:attrNameLst>
                                          <p:attrName>style.visibility</p:attrName>
                                        </p:attrNameLst>
                                      </p:cBhvr>
                                      <p:to>
                                        <p:strVal val="visible"/>
                                      </p:to>
                                    </p:set>
                                    <p:anim calcmode="lin" valueType="num">
                                      <p:cBhvr additive="base">
                                        <p:cTn id="22" dur="500"/>
                                        <p:tgtEl>
                                          <p:spTgt spid="137">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37">
                                            <p:txEl>
                                              <p:pRg st="4" end="4"/>
                                            </p:txEl>
                                          </p:spTgt>
                                        </p:tgtEl>
                                        <p:attrNameLst>
                                          <p:attrName>style.visibility</p:attrName>
                                        </p:attrNameLst>
                                      </p:cBhvr>
                                      <p:to>
                                        <p:strVal val="visible"/>
                                      </p:to>
                                    </p:set>
                                    <p:anim calcmode="lin" valueType="num">
                                      <p:cBhvr additive="base">
                                        <p:cTn id="27" dur="500"/>
                                        <p:tgtEl>
                                          <p:spTgt spid="137">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137">
                                            <p:txEl>
                                              <p:pRg st="5" end="5"/>
                                            </p:txEl>
                                          </p:spTgt>
                                        </p:tgtEl>
                                        <p:attrNameLst>
                                          <p:attrName>style.visibility</p:attrName>
                                        </p:attrNameLst>
                                      </p:cBhvr>
                                      <p:to>
                                        <p:strVal val="visible"/>
                                      </p:to>
                                    </p:set>
                                    <p:anim calcmode="lin" valueType="num">
                                      <p:cBhvr additive="base">
                                        <p:cTn id="32" dur="500"/>
                                        <p:tgtEl>
                                          <p:spTgt spid="137">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37">
                                            <p:txEl>
                                              <p:pRg st="6" end="6"/>
                                            </p:txEl>
                                          </p:spTgt>
                                        </p:tgtEl>
                                        <p:attrNameLst>
                                          <p:attrName>style.visibility</p:attrName>
                                        </p:attrNameLst>
                                      </p:cBhvr>
                                      <p:to>
                                        <p:strVal val="visible"/>
                                      </p:to>
                                    </p:set>
                                    <p:anim calcmode="lin" valueType="num">
                                      <p:cBhvr additive="base">
                                        <p:cTn id="37" dur="500"/>
                                        <p:tgtEl>
                                          <p:spTgt spid="137">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137">
                                            <p:txEl>
                                              <p:pRg st="7" end="7"/>
                                            </p:txEl>
                                          </p:spTgt>
                                        </p:tgtEl>
                                        <p:attrNameLst>
                                          <p:attrName>style.visibility</p:attrName>
                                        </p:attrNameLst>
                                      </p:cBhvr>
                                      <p:to>
                                        <p:strVal val="visible"/>
                                      </p:to>
                                    </p:set>
                                    <p:anim calcmode="lin" valueType="num">
                                      <p:cBhvr additive="base">
                                        <p:cTn id="42" dur="500"/>
                                        <p:tgtEl>
                                          <p:spTgt spid="137">
                                            <p:txEl>
                                              <p:pRg st="7" end="7"/>
                                            </p:txEl>
                                          </p:spTgt>
                                        </p:tgtEl>
                                        <p:attrNameLst>
                                          <p:attrName>ppt_x</p:attrName>
                                        </p:attrNameLst>
                                      </p:cBhvr>
                                      <p:tavLst>
                                        <p:tav tm="0">
                                          <p:val>
                                            <p:strVal val="#ppt_x-1"/>
                                          </p:val>
                                        </p:tav>
                                        <p:tav tm="100000">
                                          <p:val>
                                            <p:strVal val="#ppt_x"/>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137">
                                            <p:txEl>
                                              <p:pRg st="8" end="8"/>
                                            </p:txEl>
                                          </p:spTgt>
                                        </p:tgtEl>
                                        <p:attrNameLst>
                                          <p:attrName>style.visibility</p:attrName>
                                        </p:attrNameLst>
                                      </p:cBhvr>
                                      <p:to>
                                        <p:strVal val="visible"/>
                                      </p:to>
                                    </p:set>
                                    <p:anim calcmode="lin" valueType="num">
                                      <p:cBhvr additive="base">
                                        <p:cTn id="47" dur="500"/>
                                        <p:tgtEl>
                                          <p:spTgt spid="137">
                                            <p:txEl>
                                              <p:pRg st="8" end="8"/>
                                            </p:txEl>
                                          </p:spTgt>
                                        </p:tgtEl>
                                        <p:attrNameLst>
                                          <p:attrName>ppt_x</p:attrName>
                                        </p:attrNameLst>
                                      </p:cBhvr>
                                      <p:tavLst>
                                        <p:tav tm="0">
                                          <p:val>
                                            <p:strVal val="#ppt_x-1"/>
                                          </p:val>
                                        </p:tav>
                                        <p:tav tm="100000">
                                          <p:val>
                                            <p:strVal val="#ppt_x"/>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nodeType="clickEffect">
                                  <p:stCondLst>
                                    <p:cond delay="0"/>
                                  </p:stCondLst>
                                  <p:childTnLst>
                                    <p:set>
                                      <p:cBhvr>
                                        <p:cTn id="51" dur="1" fill="hold">
                                          <p:stCondLst>
                                            <p:cond delay="0"/>
                                          </p:stCondLst>
                                        </p:cTn>
                                        <p:tgtEl>
                                          <p:spTgt spid="137">
                                            <p:txEl>
                                              <p:pRg st="9" end="9"/>
                                            </p:txEl>
                                          </p:spTgt>
                                        </p:tgtEl>
                                        <p:attrNameLst>
                                          <p:attrName>style.visibility</p:attrName>
                                        </p:attrNameLst>
                                      </p:cBhvr>
                                      <p:to>
                                        <p:strVal val="visible"/>
                                      </p:to>
                                    </p:set>
                                    <p:anim calcmode="lin" valueType="num">
                                      <p:cBhvr additive="base">
                                        <p:cTn id="52" dur="500"/>
                                        <p:tgtEl>
                                          <p:spTgt spid="137">
                                            <p:txEl>
                                              <p:pRg st="9" end="9"/>
                                            </p:txEl>
                                          </p:spTgt>
                                        </p:tgtEl>
                                        <p:attrNameLst>
                                          <p:attrName>ppt_x</p:attrName>
                                        </p:attrNameLst>
                                      </p:cBhvr>
                                      <p:tavLst>
                                        <p:tav tm="0">
                                          <p:val>
                                            <p:strVal val="#ppt_x-1"/>
                                          </p:val>
                                        </p:tav>
                                        <p:tav tm="100000">
                                          <p:val>
                                            <p:strVal val="#ppt_x"/>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137">
                                            <p:txEl>
                                              <p:pRg st="10" end="10"/>
                                            </p:txEl>
                                          </p:spTgt>
                                        </p:tgtEl>
                                        <p:attrNameLst>
                                          <p:attrName>style.visibility</p:attrName>
                                        </p:attrNameLst>
                                      </p:cBhvr>
                                      <p:to>
                                        <p:strVal val="visible"/>
                                      </p:to>
                                    </p:set>
                                    <p:anim calcmode="lin" valueType="num">
                                      <p:cBhvr additive="base">
                                        <p:cTn id="57" dur="500"/>
                                        <p:tgtEl>
                                          <p:spTgt spid="137">
                                            <p:txEl>
                                              <p:pRg st="10" end="1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43" name="Google Shape;143;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Garamond"/>
              <a:buNone/>
            </a:pPr>
            <a:r>
              <a:rPr lang="en-US" b="1">
                <a:latin typeface="Garamond"/>
                <a:ea typeface="Garamond"/>
                <a:cs typeface="Garamond"/>
                <a:sym typeface="Garamond"/>
              </a:rPr>
              <a:t>HTML (Hypertext Markup Language)</a:t>
            </a:r>
            <a:endParaRPr b="1"/>
          </a:p>
        </p:txBody>
      </p:sp>
      <p:graphicFrame>
        <p:nvGraphicFramePr>
          <p:cNvPr id="144" name="Google Shape;144;p5"/>
          <p:cNvGraphicFramePr/>
          <p:nvPr/>
        </p:nvGraphicFramePr>
        <p:xfrm>
          <a:off x="3816351" y="2362200"/>
          <a:ext cx="5471583" cy="3733800"/>
        </p:xfrm>
        <a:graphic>
          <a:graphicData uri="http://schemas.openxmlformats.org/presentationml/2006/ole">
            <mc:AlternateContent xmlns:mc="http://schemas.openxmlformats.org/markup-compatibility/2006">
              <mc:Choice xmlns:v="urn:schemas-microsoft-com:vml" Requires="v">
                <p:oleObj spid="_x0000_s2052" r:id="rId4" imgW="5471583" imgH="3733800" progId="Photoshop.Image.6">
                  <p:embed/>
                </p:oleObj>
              </mc:Choice>
              <mc:Fallback>
                <p:oleObj r:id="rId4" imgW="5471583" imgH="3733800" progId="Photoshop.Image.6">
                  <p:embed/>
                  <p:pic>
                    <p:nvPicPr>
                      <p:cNvPr id="144" name="Google Shape;144;p5"/>
                      <p:cNvPicPr preferRelativeResize="0"/>
                      <p:nvPr/>
                    </p:nvPicPr>
                    <p:blipFill rotWithShape="1">
                      <a:blip r:embed="rId5">
                        <a:alphaModFix/>
                      </a:blip>
                      <a:srcRect/>
                      <a:stretch/>
                    </p:blipFill>
                    <p:spPr>
                      <a:xfrm>
                        <a:off x="3816351" y="2362200"/>
                        <a:ext cx="5471583" cy="3733800"/>
                      </a:xfrm>
                      <a:prstGeom prst="rect">
                        <a:avLst/>
                      </a:prstGeom>
                      <a:noFill/>
                      <a:ln>
                        <a:noFill/>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50" name="Google Shape;15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Garamond"/>
              <a:buNone/>
            </a:pPr>
            <a:r>
              <a:rPr lang="en-US" b="1">
                <a:latin typeface="Garamond"/>
                <a:ea typeface="Garamond"/>
                <a:cs typeface="Garamond"/>
                <a:sym typeface="Garamond"/>
              </a:rPr>
              <a:t>HTML (Hypertext Markup Language)</a:t>
            </a:r>
            <a:endParaRPr b="1"/>
          </a:p>
        </p:txBody>
      </p:sp>
      <p:sp>
        <p:nvSpPr>
          <p:cNvPr id="151" name="Google Shape;15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latin typeface="Garamond"/>
                <a:ea typeface="Garamond"/>
                <a:cs typeface="Garamond"/>
                <a:sym typeface="Garamond"/>
              </a:rPr>
              <a:t>Common features</a:t>
            </a:r>
            <a:endParaRPr/>
          </a:p>
          <a:p>
            <a:pPr marL="685800" lvl="1" indent="-228600" algn="l" rtl="0">
              <a:lnSpc>
                <a:spcPct val="90000"/>
              </a:lnSpc>
              <a:spcBef>
                <a:spcPts val="500"/>
              </a:spcBef>
              <a:spcAft>
                <a:spcPts val="0"/>
              </a:spcAft>
              <a:buClr>
                <a:schemeClr val="dk1"/>
              </a:buClr>
              <a:buSzPts val="2400"/>
              <a:buChar char="•"/>
            </a:pPr>
            <a:r>
              <a:rPr lang="en-US" b="1">
                <a:latin typeface="Garamond"/>
                <a:ea typeface="Garamond"/>
                <a:cs typeface="Garamond"/>
                <a:sym typeface="Garamond"/>
              </a:rPr>
              <a:t>Tables</a:t>
            </a:r>
            <a:endParaRPr/>
          </a:p>
          <a:p>
            <a:pPr marL="685800" lvl="1" indent="-228600" algn="l" rtl="0">
              <a:lnSpc>
                <a:spcPct val="90000"/>
              </a:lnSpc>
              <a:spcBef>
                <a:spcPts val="500"/>
              </a:spcBef>
              <a:spcAft>
                <a:spcPts val="0"/>
              </a:spcAft>
              <a:buClr>
                <a:schemeClr val="dk1"/>
              </a:buClr>
              <a:buSzPts val="2400"/>
              <a:buChar char="•"/>
            </a:pPr>
            <a:r>
              <a:rPr lang="en-US" b="1">
                <a:latin typeface="Garamond"/>
                <a:ea typeface="Garamond"/>
                <a:cs typeface="Garamond"/>
                <a:sym typeface="Garamond"/>
              </a:rPr>
              <a:t>Frame</a:t>
            </a:r>
            <a:endParaRPr/>
          </a:p>
          <a:p>
            <a:pPr marL="685800" lvl="1" indent="-228600" algn="l" rtl="0">
              <a:lnSpc>
                <a:spcPct val="90000"/>
              </a:lnSpc>
              <a:spcBef>
                <a:spcPts val="500"/>
              </a:spcBef>
              <a:spcAft>
                <a:spcPts val="0"/>
              </a:spcAft>
              <a:buClr>
                <a:schemeClr val="dk1"/>
              </a:buClr>
              <a:buSzPts val="2400"/>
              <a:buChar char="•"/>
            </a:pPr>
            <a:r>
              <a:rPr lang="en-US" b="1">
                <a:latin typeface="Garamond"/>
                <a:ea typeface="Garamond"/>
                <a:cs typeface="Garamond"/>
                <a:sym typeface="Garamond"/>
              </a:rPr>
              <a:t>Form</a:t>
            </a:r>
            <a:endParaRPr/>
          </a:p>
          <a:p>
            <a:pPr marL="685800" lvl="1" indent="-228600" algn="l" rtl="0">
              <a:lnSpc>
                <a:spcPct val="90000"/>
              </a:lnSpc>
              <a:spcBef>
                <a:spcPts val="500"/>
              </a:spcBef>
              <a:spcAft>
                <a:spcPts val="0"/>
              </a:spcAft>
              <a:buClr>
                <a:schemeClr val="dk1"/>
              </a:buClr>
              <a:buSzPts val="2400"/>
              <a:buChar char="•"/>
            </a:pPr>
            <a:r>
              <a:rPr lang="en-US" b="1">
                <a:latin typeface="Garamond"/>
                <a:ea typeface="Garamond"/>
                <a:cs typeface="Garamond"/>
                <a:sym typeface="Garamond"/>
              </a:rPr>
              <a:t>Image map</a:t>
            </a:r>
            <a:endParaRPr/>
          </a:p>
          <a:p>
            <a:pPr marL="685800" lvl="1" indent="-228600" algn="l" rtl="0">
              <a:lnSpc>
                <a:spcPct val="90000"/>
              </a:lnSpc>
              <a:spcBef>
                <a:spcPts val="500"/>
              </a:spcBef>
              <a:spcAft>
                <a:spcPts val="0"/>
              </a:spcAft>
              <a:buClr>
                <a:schemeClr val="dk1"/>
              </a:buClr>
              <a:buSzPts val="2400"/>
              <a:buChar char="•"/>
            </a:pPr>
            <a:r>
              <a:rPr lang="en-US" b="1">
                <a:latin typeface="Garamond"/>
                <a:ea typeface="Garamond"/>
                <a:cs typeface="Garamond"/>
                <a:sym typeface="Garamond"/>
              </a:rPr>
              <a:t>Meta tags</a:t>
            </a:r>
            <a:endParaRPr/>
          </a:p>
          <a:p>
            <a:pPr marL="685800" lvl="1" indent="-228600" algn="l" rtl="0">
              <a:lnSpc>
                <a:spcPct val="90000"/>
              </a:lnSpc>
              <a:spcBef>
                <a:spcPts val="500"/>
              </a:spcBef>
              <a:spcAft>
                <a:spcPts val="0"/>
              </a:spcAft>
              <a:buClr>
                <a:schemeClr val="dk1"/>
              </a:buClr>
              <a:buSzPts val="2400"/>
              <a:buChar char="•"/>
            </a:pPr>
            <a:r>
              <a:rPr lang="en-US" b="1">
                <a:latin typeface="Garamond"/>
                <a:ea typeface="Garamond"/>
                <a:cs typeface="Garamond"/>
                <a:sym typeface="Garamond"/>
              </a:rPr>
              <a:t>Images, Hyperlink, etc…</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anim calcmode="lin" valueType="num">
                                      <p:cBhvr additive="base">
                                        <p:cTn id="7" dur="500"/>
                                        <p:tgtEl>
                                          <p:spTgt spid="15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51">
                                            <p:txEl>
                                              <p:pRg st="1" end="1"/>
                                            </p:txEl>
                                          </p:spTgt>
                                        </p:tgtEl>
                                        <p:attrNameLst>
                                          <p:attrName>style.visibility</p:attrName>
                                        </p:attrNameLst>
                                      </p:cBhvr>
                                      <p:to>
                                        <p:strVal val="visible"/>
                                      </p:to>
                                    </p:set>
                                    <p:anim calcmode="lin" valueType="num">
                                      <p:cBhvr additive="base">
                                        <p:cTn id="12" dur="500"/>
                                        <p:tgtEl>
                                          <p:spTgt spid="151">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51">
                                            <p:txEl>
                                              <p:pRg st="2" end="2"/>
                                            </p:txEl>
                                          </p:spTgt>
                                        </p:tgtEl>
                                        <p:attrNameLst>
                                          <p:attrName>style.visibility</p:attrName>
                                        </p:attrNameLst>
                                      </p:cBhvr>
                                      <p:to>
                                        <p:strVal val="visible"/>
                                      </p:to>
                                    </p:set>
                                    <p:anim calcmode="lin" valueType="num">
                                      <p:cBhvr additive="base">
                                        <p:cTn id="17" dur="500"/>
                                        <p:tgtEl>
                                          <p:spTgt spid="151">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51">
                                            <p:txEl>
                                              <p:pRg st="3" end="3"/>
                                            </p:txEl>
                                          </p:spTgt>
                                        </p:tgtEl>
                                        <p:attrNameLst>
                                          <p:attrName>style.visibility</p:attrName>
                                        </p:attrNameLst>
                                      </p:cBhvr>
                                      <p:to>
                                        <p:strVal val="visible"/>
                                      </p:to>
                                    </p:set>
                                    <p:anim calcmode="lin" valueType="num">
                                      <p:cBhvr additive="base">
                                        <p:cTn id="22" dur="500"/>
                                        <p:tgtEl>
                                          <p:spTgt spid="151">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51">
                                            <p:txEl>
                                              <p:pRg st="4" end="4"/>
                                            </p:txEl>
                                          </p:spTgt>
                                        </p:tgtEl>
                                        <p:attrNameLst>
                                          <p:attrName>style.visibility</p:attrName>
                                        </p:attrNameLst>
                                      </p:cBhvr>
                                      <p:to>
                                        <p:strVal val="visible"/>
                                      </p:to>
                                    </p:set>
                                    <p:anim calcmode="lin" valueType="num">
                                      <p:cBhvr additive="base">
                                        <p:cTn id="27" dur="500"/>
                                        <p:tgtEl>
                                          <p:spTgt spid="151">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151">
                                            <p:txEl>
                                              <p:pRg st="5" end="5"/>
                                            </p:txEl>
                                          </p:spTgt>
                                        </p:tgtEl>
                                        <p:attrNameLst>
                                          <p:attrName>style.visibility</p:attrName>
                                        </p:attrNameLst>
                                      </p:cBhvr>
                                      <p:to>
                                        <p:strVal val="visible"/>
                                      </p:to>
                                    </p:set>
                                    <p:anim calcmode="lin" valueType="num">
                                      <p:cBhvr additive="base">
                                        <p:cTn id="32" dur="500"/>
                                        <p:tgtEl>
                                          <p:spTgt spid="151">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51">
                                            <p:txEl>
                                              <p:pRg st="6" end="6"/>
                                            </p:txEl>
                                          </p:spTgt>
                                        </p:tgtEl>
                                        <p:attrNameLst>
                                          <p:attrName>style.visibility</p:attrName>
                                        </p:attrNameLst>
                                      </p:cBhvr>
                                      <p:to>
                                        <p:strVal val="visible"/>
                                      </p:to>
                                    </p:set>
                                    <p:anim calcmode="lin" valueType="num">
                                      <p:cBhvr additive="base">
                                        <p:cTn id="37" dur="500"/>
                                        <p:tgtEl>
                                          <p:spTgt spid="151">
                                            <p:txEl>
                                              <p:pRg st="6" end="6"/>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57" name="Google Shape;157;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Garamond"/>
              <a:buNone/>
            </a:pPr>
            <a:r>
              <a:rPr lang="en-US" b="1">
                <a:latin typeface="Garamond"/>
                <a:ea typeface="Garamond"/>
                <a:cs typeface="Garamond"/>
                <a:sym typeface="Garamond"/>
              </a:rPr>
              <a:t>HTML (Hypertext Markup Language)</a:t>
            </a:r>
            <a:endParaRPr b="1"/>
          </a:p>
        </p:txBody>
      </p:sp>
      <p:sp>
        <p:nvSpPr>
          <p:cNvPr id="158" name="Google Shape;158;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File Extensions:</a:t>
            </a:r>
            <a:endParaRPr>
              <a:latin typeface="Times New Roman"/>
              <a:ea typeface="Times New Roman"/>
              <a:cs typeface="Times New Roman"/>
              <a:sym typeface="Times New Roman"/>
            </a:endParaRPr>
          </a:p>
          <a:p>
            <a:pPr marL="2057400" lvl="4" indent="-228600" algn="just" rtl="0">
              <a:lnSpc>
                <a:spcPct val="90000"/>
              </a:lnSpc>
              <a:spcBef>
                <a:spcPts val="500"/>
              </a:spcBef>
              <a:spcAft>
                <a:spcPts val="0"/>
              </a:spcAft>
              <a:buClr>
                <a:schemeClr val="dk1"/>
              </a:buClr>
              <a:buSzPts val="2000"/>
              <a:buFont typeface="Noto Sans Symbols"/>
              <a:buNone/>
            </a:pPr>
            <a:r>
              <a:rPr lang="en-US" sz="2000">
                <a:latin typeface="Times New Roman"/>
                <a:ea typeface="Times New Roman"/>
                <a:cs typeface="Times New Roman"/>
                <a:sym typeface="Times New Roman"/>
              </a:rPr>
              <a:t>HTML, HTM</a:t>
            </a:r>
            <a:endParaRPr>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Recent recommendation of W3C is XHTML 1.0 combines the strength of HTML 4 with the power of XML.</a:t>
            </a:r>
            <a:endParaRPr>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 XHTML 1.0 is the first major change to HTML since HTML 4.0 was released in 1997</a:t>
            </a:r>
            <a:endParaRPr>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More info: http://www.w3.org/TR/xhtml1/</a:t>
            </a:r>
            <a:endParaRPr>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800"/>
              <a:buFont typeface="Noto Sans Symbols"/>
              <a:buNone/>
            </a:pPr>
            <a:endParaRPr>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anim calcmode="lin" valueType="num">
                                      <p:cBhvr additive="base">
                                        <p:cTn id="7" dur="500"/>
                                        <p:tgtEl>
                                          <p:spTgt spid="15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58">
                                            <p:txEl>
                                              <p:pRg st="1" end="1"/>
                                            </p:txEl>
                                          </p:spTgt>
                                        </p:tgtEl>
                                        <p:attrNameLst>
                                          <p:attrName>style.visibility</p:attrName>
                                        </p:attrNameLst>
                                      </p:cBhvr>
                                      <p:to>
                                        <p:strVal val="visible"/>
                                      </p:to>
                                    </p:set>
                                    <p:anim calcmode="lin" valueType="num">
                                      <p:cBhvr additive="base">
                                        <p:cTn id="12" dur="500"/>
                                        <p:tgtEl>
                                          <p:spTgt spid="15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58">
                                            <p:txEl>
                                              <p:pRg st="2" end="2"/>
                                            </p:txEl>
                                          </p:spTgt>
                                        </p:tgtEl>
                                        <p:attrNameLst>
                                          <p:attrName>style.visibility</p:attrName>
                                        </p:attrNameLst>
                                      </p:cBhvr>
                                      <p:to>
                                        <p:strVal val="visible"/>
                                      </p:to>
                                    </p:set>
                                    <p:anim calcmode="lin" valueType="num">
                                      <p:cBhvr additive="base">
                                        <p:cTn id="17" dur="500"/>
                                        <p:tgtEl>
                                          <p:spTgt spid="158">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58">
                                            <p:txEl>
                                              <p:pRg st="3" end="3"/>
                                            </p:txEl>
                                          </p:spTgt>
                                        </p:tgtEl>
                                        <p:attrNameLst>
                                          <p:attrName>style.visibility</p:attrName>
                                        </p:attrNameLst>
                                      </p:cBhvr>
                                      <p:to>
                                        <p:strVal val="visible"/>
                                      </p:to>
                                    </p:set>
                                    <p:anim calcmode="lin" valueType="num">
                                      <p:cBhvr additive="base">
                                        <p:cTn id="22" dur="500"/>
                                        <p:tgtEl>
                                          <p:spTgt spid="158">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58">
                                            <p:txEl>
                                              <p:pRg st="4" end="4"/>
                                            </p:txEl>
                                          </p:spTgt>
                                        </p:tgtEl>
                                        <p:attrNameLst>
                                          <p:attrName>style.visibility</p:attrName>
                                        </p:attrNameLst>
                                      </p:cBhvr>
                                      <p:to>
                                        <p:strVal val="visible"/>
                                      </p:to>
                                    </p:set>
                                    <p:anim calcmode="lin" valueType="num">
                                      <p:cBhvr additive="base">
                                        <p:cTn id="27" dur="500"/>
                                        <p:tgtEl>
                                          <p:spTgt spid="158">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158">
                                            <p:txEl>
                                              <p:pRg st="5" end="5"/>
                                            </p:txEl>
                                          </p:spTgt>
                                        </p:tgtEl>
                                        <p:attrNameLst>
                                          <p:attrName>style.visibility</p:attrName>
                                        </p:attrNameLst>
                                      </p:cBhvr>
                                      <p:to>
                                        <p:strVal val="visible"/>
                                      </p:to>
                                    </p:set>
                                    <p:anim calcmode="lin" valueType="num">
                                      <p:cBhvr additive="base">
                                        <p:cTn id="32" dur="500"/>
                                        <p:tgtEl>
                                          <p:spTgt spid="158">
                                            <p:txEl>
                                              <p:pRg st="5" end="5"/>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8"/>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US" sz="1200">
                <a:solidFill>
                  <a:srgbClr val="888888"/>
                </a:solidFill>
                <a:latin typeface="Calibri"/>
                <a:ea typeface="Calibri"/>
                <a:cs typeface="Calibri"/>
                <a:sym typeface="Calibri"/>
              </a:rPr>
              <a:t>HTTP</a:t>
            </a:r>
            <a:endParaRPr/>
          </a:p>
        </p:txBody>
      </p:sp>
      <p:sp>
        <p:nvSpPr>
          <p:cNvPr id="164" name="Google Shape;164;p8"/>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200"/>
              <a:buNone/>
            </a:pPr>
            <a:fld id="{00000000-1234-1234-1234-123412341234}" type="slidenum">
              <a:rPr lang="en-US" sz="1200">
                <a:solidFill>
                  <a:srgbClr val="888888"/>
                </a:solidFill>
                <a:latin typeface="Calibri"/>
                <a:ea typeface="Calibri"/>
                <a:cs typeface="Calibri"/>
                <a:sym typeface="Calibri"/>
              </a:rPr>
              <a:t>8</a:t>
            </a:fld>
            <a:endParaRPr sz="1200">
              <a:solidFill>
                <a:schemeClr val="dk1"/>
              </a:solidFill>
              <a:latin typeface="Calibri"/>
              <a:ea typeface="Calibri"/>
              <a:cs typeface="Calibri"/>
              <a:sym typeface="Calibri"/>
            </a:endParaRPr>
          </a:p>
        </p:txBody>
      </p:sp>
      <p:sp>
        <p:nvSpPr>
          <p:cNvPr id="165" name="Google Shape;165;p8"/>
          <p:cNvSpPr txBox="1">
            <a:spLocks noGrp="1"/>
          </p:cNvSpPr>
          <p:nvPr>
            <p:ph type="title"/>
          </p:nvPr>
        </p:nvSpPr>
        <p:spPr>
          <a:xfrm>
            <a:off x="838200" y="2310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is HTTP(</a:t>
            </a:r>
            <a:r>
              <a:rPr lang="en-US" sz="2600" b="1">
                <a:solidFill>
                  <a:srgbClr val="273239"/>
                </a:solidFill>
                <a:highlight>
                  <a:srgbClr val="FFFFFF"/>
                </a:highlight>
                <a:latin typeface="Times New Roman"/>
                <a:ea typeface="Times New Roman"/>
                <a:cs typeface="Times New Roman"/>
                <a:sym typeface="Times New Roman"/>
              </a:rPr>
              <a:t>H</a:t>
            </a:r>
            <a:r>
              <a:rPr lang="en-US" sz="2600">
                <a:solidFill>
                  <a:srgbClr val="273239"/>
                </a:solidFill>
                <a:highlight>
                  <a:srgbClr val="FFFFFF"/>
                </a:highlight>
                <a:latin typeface="Times New Roman"/>
                <a:ea typeface="Times New Roman"/>
                <a:cs typeface="Times New Roman"/>
                <a:sym typeface="Times New Roman"/>
              </a:rPr>
              <a:t>yper</a:t>
            </a:r>
            <a:r>
              <a:rPr lang="en-US" sz="2600" b="1">
                <a:solidFill>
                  <a:srgbClr val="273239"/>
                </a:solidFill>
                <a:highlight>
                  <a:srgbClr val="FFFFFF"/>
                </a:highlight>
                <a:latin typeface="Times New Roman"/>
                <a:ea typeface="Times New Roman"/>
                <a:cs typeface="Times New Roman"/>
                <a:sym typeface="Times New Roman"/>
              </a:rPr>
              <a:t>T</a:t>
            </a:r>
            <a:r>
              <a:rPr lang="en-US" sz="2600">
                <a:solidFill>
                  <a:srgbClr val="273239"/>
                </a:solidFill>
                <a:highlight>
                  <a:srgbClr val="FFFFFF"/>
                </a:highlight>
                <a:latin typeface="Times New Roman"/>
                <a:ea typeface="Times New Roman"/>
                <a:cs typeface="Times New Roman"/>
                <a:sym typeface="Times New Roman"/>
              </a:rPr>
              <a:t>ext </a:t>
            </a:r>
            <a:r>
              <a:rPr lang="en-US" sz="2600" b="1">
                <a:solidFill>
                  <a:srgbClr val="273239"/>
                </a:solidFill>
                <a:highlight>
                  <a:srgbClr val="FFFFFF"/>
                </a:highlight>
                <a:latin typeface="Times New Roman"/>
                <a:ea typeface="Times New Roman"/>
                <a:cs typeface="Times New Roman"/>
                <a:sym typeface="Times New Roman"/>
              </a:rPr>
              <a:t>T</a:t>
            </a:r>
            <a:r>
              <a:rPr lang="en-US" sz="2600">
                <a:solidFill>
                  <a:srgbClr val="273239"/>
                </a:solidFill>
                <a:highlight>
                  <a:srgbClr val="FFFFFF"/>
                </a:highlight>
                <a:latin typeface="Times New Roman"/>
                <a:ea typeface="Times New Roman"/>
                <a:cs typeface="Times New Roman"/>
                <a:sym typeface="Times New Roman"/>
              </a:rPr>
              <a:t>ransfer </a:t>
            </a:r>
            <a:r>
              <a:rPr lang="en-US" sz="2600" b="1">
                <a:solidFill>
                  <a:srgbClr val="273239"/>
                </a:solidFill>
                <a:highlight>
                  <a:srgbClr val="FFFFFF"/>
                </a:highlight>
                <a:latin typeface="Times New Roman"/>
                <a:ea typeface="Times New Roman"/>
                <a:cs typeface="Times New Roman"/>
                <a:sym typeface="Times New Roman"/>
              </a:rPr>
              <a:t>P</a:t>
            </a:r>
            <a:r>
              <a:rPr lang="en-US" sz="2600">
                <a:solidFill>
                  <a:srgbClr val="273239"/>
                </a:solidFill>
                <a:highlight>
                  <a:srgbClr val="FFFFFF"/>
                </a:highlight>
                <a:latin typeface="Times New Roman"/>
                <a:ea typeface="Times New Roman"/>
                <a:cs typeface="Times New Roman"/>
                <a:sym typeface="Times New Roman"/>
              </a:rPr>
              <a:t>rotocol)</a:t>
            </a:r>
            <a:r>
              <a:rPr lang="en-US"/>
              <a:t>?</a:t>
            </a:r>
            <a:endParaRPr/>
          </a:p>
        </p:txBody>
      </p:sp>
      <p:sp>
        <p:nvSpPr>
          <p:cNvPr id="166" name="Google Shape;166;p8"/>
          <p:cNvSpPr txBox="1">
            <a:spLocks noGrp="1"/>
          </p:cNvSpPr>
          <p:nvPr>
            <p:ph type="body" idx="1"/>
          </p:nvPr>
        </p:nvSpPr>
        <p:spPr>
          <a:xfrm>
            <a:off x="838200" y="1264301"/>
            <a:ext cx="10515600" cy="4759500"/>
          </a:xfrm>
          <a:prstGeom prst="rect">
            <a:avLst/>
          </a:prstGeom>
          <a:noFill/>
          <a:ln>
            <a:noFill/>
          </a:ln>
        </p:spPr>
        <p:txBody>
          <a:bodyPr spcFirstLastPara="1" wrap="square" lIns="91425" tIns="45700" rIns="91425" bIns="45700" anchor="t" anchorCtr="0">
            <a:noAutofit/>
          </a:bodyPr>
          <a:lstStyle/>
          <a:p>
            <a:pPr marL="228600" lvl="0" indent="-203200" algn="l" rtl="0">
              <a:lnSpc>
                <a:spcPct val="90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Protocol for transfer of various data formats between server and client</a:t>
            </a:r>
            <a:endParaRPr sz="2400">
              <a:latin typeface="Times New Roman"/>
              <a:ea typeface="Times New Roman"/>
              <a:cs typeface="Times New Roman"/>
              <a:sym typeface="Times New Roman"/>
            </a:endParaRPr>
          </a:p>
          <a:p>
            <a:pPr marL="685800" lvl="1" indent="-228600" algn="l" rtl="0">
              <a:lnSpc>
                <a:spcPct val="90000"/>
              </a:lnSpc>
              <a:spcBef>
                <a:spcPts val="500"/>
              </a:spcBef>
              <a:spcAft>
                <a:spcPts val="0"/>
              </a:spcAft>
              <a:buClr>
                <a:schemeClr val="dk1"/>
              </a:buClr>
              <a:buSzPts val="2400"/>
              <a:buFont typeface="Times New Roman"/>
              <a:buChar char="•"/>
            </a:pPr>
            <a:r>
              <a:rPr lang="en-US">
                <a:latin typeface="Times New Roman"/>
                <a:ea typeface="Times New Roman"/>
                <a:cs typeface="Times New Roman"/>
                <a:sym typeface="Times New Roman"/>
              </a:rPr>
              <a:t>Plaintext</a:t>
            </a:r>
            <a:endParaRPr>
              <a:latin typeface="Times New Roman"/>
              <a:ea typeface="Times New Roman"/>
              <a:cs typeface="Times New Roman"/>
              <a:sym typeface="Times New Roman"/>
            </a:endParaRPr>
          </a:p>
          <a:p>
            <a:pPr marL="685800" lvl="1" indent="-228600" algn="l" rtl="0">
              <a:lnSpc>
                <a:spcPct val="90000"/>
              </a:lnSpc>
              <a:spcBef>
                <a:spcPts val="500"/>
              </a:spcBef>
              <a:spcAft>
                <a:spcPts val="0"/>
              </a:spcAft>
              <a:buClr>
                <a:schemeClr val="dk1"/>
              </a:buClr>
              <a:buSzPts val="2400"/>
              <a:buFont typeface="Times New Roman"/>
              <a:buChar char="•"/>
            </a:pPr>
            <a:r>
              <a:rPr lang="en-US">
                <a:latin typeface="Times New Roman"/>
                <a:ea typeface="Times New Roman"/>
                <a:cs typeface="Times New Roman"/>
                <a:sym typeface="Times New Roman"/>
              </a:rPr>
              <a:t>Hypertext</a:t>
            </a:r>
            <a:endParaRPr>
              <a:latin typeface="Times New Roman"/>
              <a:ea typeface="Times New Roman"/>
              <a:cs typeface="Times New Roman"/>
              <a:sym typeface="Times New Roman"/>
            </a:endParaRPr>
          </a:p>
          <a:p>
            <a:pPr marL="685800" lvl="1" indent="-228600" algn="l" rtl="0">
              <a:lnSpc>
                <a:spcPct val="90000"/>
              </a:lnSpc>
              <a:spcBef>
                <a:spcPts val="500"/>
              </a:spcBef>
              <a:spcAft>
                <a:spcPts val="0"/>
              </a:spcAft>
              <a:buClr>
                <a:schemeClr val="dk1"/>
              </a:buClr>
              <a:buSzPts val="2400"/>
              <a:buFont typeface="Times New Roman"/>
              <a:buChar char="•"/>
            </a:pPr>
            <a:r>
              <a:rPr lang="en-US">
                <a:latin typeface="Times New Roman"/>
                <a:ea typeface="Times New Roman"/>
                <a:cs typeface="Times New Roman"/>
                <a:sym typeface="Times New Roman"/>
              </a:rPr>
              <a:t>Images</a:t>
            </a:r>
            <a:endParaRPr>
              <a:latin typeface="Times New Roman"/>
              <a:ea typeface="Times New Roman"/>
              <a:cs typeface="Times New Roman"/>
              <a:sym typeface="Times New Roman"/>
            </a:endParaRPr>
          </a:p>
          <a:p>
            <a:pPr marL="685800" lvl="1" indent="-228600" algn="l" rtl="0">
              <a:lnSpc>
                <a:spcPct val="90000"/>
              </a:lnSpc>
              <a:spcBef>
                <a:spcPts val="500"/>
              </a:spcBef>
              <a:spcAft>
                <a:spcPts val="0"/>
              </a:spcAft>
              <a:buClr>
                <a:schemeClr val="dk1"/>
              </a:buClr>
              <a:buSzPts val="2400"/>
              <a:buFont typeface="Times New Roman"/>
              <a:buChar char="•"/>
            </a:pPr>
            <a:r>
              <a:rPr lang="en-US">
                <a:latin typeface="Times New Roman"/>
                <a:ea typeface="Times New Roman"/>
                <a:cs typeface="Times New Roman"/>
                <a:sym typeface="Times New Roman"/>
              </a:rPr>
              <a:t>Video</a:t>
            </a:r>
            <a:endParaRPr>
              <a:latin typeface="Times New Roman"/>
              <a:ea typeface="Times New Roman"/>
              <a:cs typeface="Times New Roman"/>
              <a:sym typeface="Times New Roman"/>
            </a:endParaRPr>
          </a:p>
          <a:p>
            <a:pPr marL="685800" lvl="1" indent="-228600" algn="l" rtl="0">
              <a:lnSpc>
                <a:spcPct val="90000"/>
              </a:lnSpc>
              <a:spcBef>
                <a:spcPts val="500"/>
              </a:spcBef>
              <a:spcAft>
                <a:spcPts val="0"/>
              </a:spcAft>
              <a:buClr>
                <a:schemeClr val="dk1"/>
              </a:buClr>
              <a:buSzPts val="2400"/>
              <a:buFont typeface="Times New Roman"/>
              <a:buChar char="•"/>
            </a:pPr>
            <a:r>
              <a:rPr lang="en-US">
                <a:latin typeface="Times New Roman"/>
                <a:ea typeface="Times New Roman"/>
                <a:cs typeface="Times New Roman"/>
                <a:sym typeface="Times New Roman"/>
              </a:rPr>
              <a:t>Sound</a:t>
            </a:r>
            <a:endParaRPr>
              <a:latin typeface="Times New Roman"/>
              <a:ea typeface="Times New Roman"/>
              <a:cs typeface="Times New Roman"/>
              <a:sym typeface="Times New Roman"/>
            </a:endParaRPr>
          </a:p>
          <a:p>
            <a:pPr marL="228600" lvl="0" indent="-203200" algn="l" rtl="0">
              <a:lnSpc>
                <a:spcPct val="90000"/>
              </a:lnSpc>
              <a:spcBef>
                <a:spcPts val="1000"/>
              </a:spcBef>
              <a:spcAft>
                <a:spcPts val="0"/>
              </a:spcAft>
              <a:buClr>
                <a:schemeClr val="dk1"/>
              </a:buClr>
              <a:buSzPts val="2400"/>
              <a:buFont typeface="Times New Roman"/>
              <a:buChar char="•"/>
            </a:pPr>
            <a:r>
              <a:rPr lang="en-US" sz="2400">
                <a:solidFill>
                  <a:srgbClr val="273239"/>
                </a:solidFill>
                <a:highlight>
                  <a:srgbClr val="FFFFFF"/>
                </a:highlight>
                <a:latin typeface="Times New Roman"/>
                <a:ea typeface="Times New Roman"/>
                <a:cs typeface="Times New Roman"/>
                <a:sym typeface="Times New Roman"/>
              </a:rPr>
              <a:t>Protocol using which hypertext is transferred over the Web. Due to its simplicity, </a:t>
            </a:r>
            <a:r>
              <a:rPr lang="en-US" sz="2400" i="1">
                <a:solidFill>
                  <a:srgbClr val="273239"/>
                </a:solidFill>
                <a:highlight>
                  <a:srgbClr val="FFFFFF"/>
                </a:highlight>
                <a:latin typeface="Times New Roman"/>
                <a:ea typeface="Times New Roman"/>
                <a:cs typeface="Times New Roman"/>
                <a:sym typeface="Times New Roman"/>
              </a:rPr>
              <a:t>http</a:t>
            </a:r>
            <a:r>
              <a:rPr lang="en-US" sz="2400">
                <a:solidFill>
                  <a:srgbClr val="273239"/>
                </a:solidFill>
                <a:highlight>
                  <a:srgbClr val="FFFFFF"/>
                </a:highlight>
                <a:latin typeface="Times New Roman"/>
                <a:ea typeface="Times New Roman"/>
                <a:cs typeface="Times New Roman"/>
                <a:sym typeface="Times New Roman"/>
              </a:rPr>
              <a:t> has been the most widely used protocol for data transfer over the Web but the data (i.e. hypertext) exchanged using </a:t>
            </a:r>
            <a:r>
              <a:rPr lang="en-US" sz="2400" i="1">
                <a:solidFill>
                  <a:srgbClr val="273239"/>
                </a:solidFill>
                <a:highlight>
                  <a:srgbClr val="FFFFFF"/>
                </a:highlight>
                <a:latin typeface="Times New Roman"/>
                <a:ea typeface="Times New Roman"/>
                <a:cs typeface="Times New Roman"/>
                <a:sym typeface="Times New Roman"/>
              </a:rPr>
              <a:t>http</a:t>
            </a:r>
            <a:r>
              <a:rPr lang="en-US" sz="2400">
                <a:solidFill>
                  <a:srgbClr val="273239"/>
                </a:solidFill>
                <a:highlight>
                  <a:srgbClr val="FFFFFF"/>
                </a:highlight>
                <a:latin typeface="Times New Roman"/>
                <a:ea typeface="Times New Roman"/>
                <a:cs typeface="Times New Roman"/>
                <a:sym typeface="Times New Roman"/>
              </a:rPr>
              <a:t> isn’t as secure as we would like it to be. In fact, hyper-text exchanged using </a:t>
            </a:r>
            <a:r>
              <a:rPr lang="en-US" sz="2400" i="1">
                <a:solidFill>
                  <a:srgbClr val="273239"/>
                </a:solidFill>
                <a:highlight>
                  <a:srgbClr val="FFFFFF"/>
                </a:highlight>
                <a:latin typeface="Times New Roman"/>
                <a:ea typeface="Times New Roman"/>
                <a:cs typeface="Times New Roman"/>
                <a:sym typeface="Times New Roman"/>
              </a:rPr>
              <a:t>http</a:t>
            </a:r>
            <a:r>
              <a:rPr lang="en-US" sz="2400">
                <a:solidFill>
                  <a:srgbClr val="273239"/>
                </a:solidFill>
                <a:highlight>
                  <a:srgbClr val="FFFFFF"/>
                </a:highlight>
                <a:latin typeface="Times New Roman"/>
                <a:ea typeface="Times New Roman"/>
                <a:cs typeface="Times New Roman"/>
                <a:sym typeface="Times New Roman"/>
              </a:rPr>
              <a:t> goes as plain text</a:t>
            </a:r>
            <a:endParaRPr sz="2400">
              <a:solidFill>
                <a:srgbClr val="273239"/>
              </a:solidFill>
              <a:highlight>
                <a:srgbClr val="FFFFFF"/>
              </a:highlight>
              <a:latin typeface="Times New Roman"/>
              <a:ea typeface="Times New Roman"/>
              <a:cs typeface="Times New Roman"/>
              <a:sym typeface="Times New Roman"/>
            </a:endParaRPr>
          </a:p>
          <a:p>
            <a:pPr marL="228600" lvl="0" indent="-203200" algn="just" rtl="0">
              <a:lnSpc>
                <a:spcPct val="90000"/>
              </a:lnSpc>
              <a:spcBef>
                <a:spcPts val="1000"/>
              </a:spcBef>
              <a:spcAft>
                <a:spcPts val="0"/>
              </a:spcAft>
              <a:buClr>
                <a:srgbClr val="273239"/>
              </a:buClr>
              <a:buSzPts val="2400"/>
              <a:buFont typeface="Times New Roman"/>
              <a:buChar char="•"/>
            </a:pPr>
            <a:r>
              <a:rPr lang="en-US" sz="2400">
                <a:solidFill>
                  <a:srgbClr val="273239"/>
                </a:solidFill>
                <a:highlight>
                  <a:srgbClr val="FFFFFF"/>
                </a:highlight>
                <a:latin typeface="Times New Roman"/>
                <a:ea typeface="Times New Roman"/>
                <a:cs typeface="Times New Roman"/>
                <a:sym typeface="Times New Roman"/>
              </a:rPr>
              <a:t>It is invented by </a:t>
            </a:r>
            <a:r>
              <a:rPr lang="en-US" sz="2400" b="1">
                <a:solidFill>
                  <a:srgbClr val="273239"/>
                </a:solidFill>
                <a:highlight>
                  <a:srgbClr val="FFFFFF"/>
                </a:highlight>
                <a:latin typeface="Times New Roman"/>
                <a:ea typeface="Times New Roman"/>
                <a:cs typeface="Times New Roman"/>
                <a:sym typeface="Times New Roman"/>
              </a:rPr>
              <a:t>Tim Berner</a:t>
            </a:r>
            <a:r>
              <a:rPr lang="en-US" sz="2400">
                <a:solidFill>
                  <a:srgbClr val="273239"/>
                </a:solidFill>
                <a:highlight>
                  <a:srgbClr val="FFFFFF"/>
                </a:highlight>
                <a:latin typeface="Times New Roman"/>
                <a:ea typeface="Times New Roman"/>
                <a:cs typeface="Times New Roman"/>
                <a:sym typeface="Times New Roman"/>
              </a:rPr>
              <a:t>. HyperText is the type of text which is specially coded with the help of some standard coding language called as </a:t>
            </a:r>
            <a:r>
              <a:rPr lang="en-US" sz="2400" u="sng">
                <a:solidFill>
                  <a:schemeClr val="hlink"/>
                </a:solidFill>
                <a:highlight>
                  <a:srgbClr val="FFFFFF"/>
                </a:highlight>
                <a:latin typeface="Times New Roman"/>
                <a:ea typeface="Times New Roman"/>
                <a:cs typeface="Times New Roman"/>
                <a:sym typeface="Times New Roman"/>
                <a:hlinkClick r:id="rId3"/>
              </a:rPr>
              <a:t>HyperText Markup Language (HTML)</a:t>
            </a:r>
            <a:r>
              <a:rPr lang="en-US" sz="2400">
                <a:solidFill>
                  <a:srgbClr val="273239"/>
                </a:solidFill>
                <a:highlight>
                  <a:srgbClr val="FFFFFF"/>
                </a:highlight>
                <a:latin typeface="Times New Roman"/>
                <a:ea typeface="Times New Roman"/>
                <a:cs typeface="Times New Roman"/>
                <a:sym typeface="Times New Roman"/>
              </a:rPr>
              <a:t>.</a:t>
            </a:r>
            <a:endParaRPr sz="2400">
              <a:solidFill>
                <a:srgbClr val="27323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140156d0b52_0_0"/>
          <p:cNvSpPr txBox="1">
            <a:spLocks noGrp="1"/>
          </p:cNvSpPr>
          <p:nvPr>
            <p:ph type="body" idx="1"/>
          </p:nvPr>
        </p:nvSpPr>
        <p:spPr>
          <a:xfrm>
            <a:off x="838200" y="325650"/>
            <a:ext cx="10515600" cy="58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sp>
        <p:nvSpPr>
          <p:cNvPr id="173" name="Google Shape;173;g140156d0b52_0_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pic>
        <p:nvPicPr>
          <p:cNvPr id="174" name="Google Shape;174;g140156d0b52_0_0"/>
          <p:cNvPicPr preferRelativeResize="0"/>
          <p:nvPr/>
        </p:nvPicPr>
        <p:blipFill>
          <a:blip r:embed="rId3">
            <a:alphaModFix/>
          </a:blip>
          <a:stretch>
            <a:fillRect/>
          </a:stretch>
        </p:blipFill>
        <p:spPr>
          <a:xfrm>
            <a:off x="731275" y="325650"/>
            <a:ext cx="11011626" cy="5851200"/>
          </a:xfrm>
          <a:prstGeom prst="rect">
            <a:avLst/>
          </a:prstGeom>
          <a:noFill/>
          <a:ln>
            <a:noFill/>
          </a:ln>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913</Words>
  <Application>Microsoft Office PowerPoint</Application>
  <PresentationFormat>Custom</PresentationFormat>
  <Paragraphs>138</Paragraphs>
  <Slides>17</Slides>
  <Notes>17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6" baseType="lpstr">
      <vt:lpstr>Arial</vt:lpstr>
      <vt:lpstr>Calibri</vt:lpstr>
      <vt:lpstr>Garamond</vt:lpstr>
      <vt:lpstr>Times New Roman</vt:lpstr>
      <vt:lpstr>Arial Black</vt:lpstr>
      <vt:lpstr>Raleway ExtraBold</vt:lpstr>
      <vt:lpstr>Noto Sans Symbols</vt:lpstr>
      <vt:lpstr>1_Office Theme</vt:lpstr>
      <vt:lpstr>Photoshop.Image.6</vt:lpstr>
      <vt:lpstr>PowerPoint Presentation</vt:lpstr>
      <vt:lpstr>Lecture Objectives </vt:lpstr>
      <vt:lpstr>HTML (Hypertext MarkUP Language)</vt:lpstr>
      <vt:lpstr>HTML (Hypertext Markup Language)</vt:lpstr>
      <vt:lpstr>HTML (Hypertext Markup Language)</vt:lpstr>
      <vt:lpstr>HTML (Hypertext Markup Language)</vt:lpstr>
      <vt:lpstr>HTML (Hypertext Markup Language)</vt:lpstr>
      <vt:lpstr>What is HTTP(HyperText Transfer Protocol)?</vt:lpstr>
      <vt:lpstr>PowerPoint Presentation</vt:lpstr>
      <vt:lpstr>URL</vt:lpstr>
      <vt:lpstr>PowerPoint Presentation</vt:lpstr>
      <vt:lpstr>HTTP evolution</vt:lpstr>
      <vt:lpstr>Features of HTTP</vt:lpstr>
      <vt:lpstr>PowerPoint Presentation</vt:lpstr>
      <vt:lpstr>Differences between HTTP and HTTPS </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Windows User</cp:lastModifiedBy>
  <cp:revision>2</cp:revision>
  <dcterms:created xsi:type="dcterms:W3CDTF">2019-01-09T10:33:58Z</dcterms:created>
  <dcterms:modified xsi:type="dcterms:W3CDTF">2022-08-05T06:06:09Z</dcterms:modified>
</cp:coreProperties>
</file>