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6"/>
  </p:notesMasterIdLst>
  <p:handoutMasterIdLst>
    <p:handoutMasterId r:id="rId37"/>
  </p:handoutMasterIdLst>
  <p:sldIdLst>
    <p:sldId id="287" r:id="rId3"/>
    <p:sldId id="281" r:id="rId4"/>
    <p:sldId id="430" r:id="rId5"/>
    <p:sldId id="442" r:id="rId6"/>
    <p:sldId id="465" r:id="rId7"/>
    <p:sldId id="454" r:id="rId8"/>
    <p:sldId id="449" r:id="rId9"/>
    <p:sldId id="450" r:id="rId10"/>
    <p:sldId id="451" r:id="rId11"/>
    <p:sldId id="452" r:id="rId12"/>
    <p:sldId id="455" r:id="rId13"/>
    <p:sldId id="456" r:id="rId14"/>
    <p:sldId id="453" r:id="rId15"/>
    <p:sldId id="457" r:id="rId16"/>
    <p:sldId id="443" r:id="rId17"/>
    <p:sldId id="436" r:id="rId18"/>
    <p:sldId id="439" r:id="rId19"/>
    <p:sldId id="440" r:id="rId20"/>
    <p:sldId id="437" r:id="rId21"/>
    <p:sldId id="438" r:id="rId22"/>
    <p:sldId id="458" r:id="rId23"/>
    <p:sldId id="459" r:id="rId24"/>
    <p:sldId id="460" r:id="rId25"/>
    <p:sldId id="461" r:id="rId26"/>
    <p:sldId id="462" r:id="rId27"/>
    <p:sldId id="446" r:id="rId28"/>
    <p:sldId id="464" r:id="rId29"/>
    <p:sldId id="447" r:id="rId30"/>
    <p:sldId id="448" r:id="rId31"/>
    <p:sldId id="463" r:id="rId32"/>
    <p:sldId id="466" r:id="rId33"/>
    <p:sldId id="409"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ogrhythm.com/solutions/security/zero-trust-security-mode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rypto.stanford.edu/cs155old/cs155-spring14/lectures/17-mobile-platforms.pdf" TargetMode="Externa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59"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1200329"/>
          </a:xfrm>
          <a:prstGeom prst="rect">
            <a:avLst/>
          </a:prstGeom>
          <a:noFill/>
        </p:spPr>
        <p:txBody>
          <a:bodyPr wrap="square" rtlCol="0">
            <a:spAutoFit/>
          </a:bodyPr>
          <a:lstStyle/>
          <a:p>
            <a:pPr algn="ctr"/>
            <a:r>
              <a:rPr lang="en-US" sz="2400" dirty="0" smtClean="0"/>
              <a:t>IOS</a:t>
            </a:r>
            <a:r>
              <a:rPr lang="en-US" sz="2400" dirty="0"/>
              <a:t>, Android and Window phone Security Model</a:t>
            </a:r>
          </a:p>
          <a:p>
            <a:pPr algn="ctr"/>
            <a:endParaRPr lang="en-US" sz="2400" dirty="0"/>
          </a:p>
          <a:p>
            <a:pPr algn="ctr"/>
            <a:r>
              <a:rPr lang="en-US" sz="24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55" y="472967"/>
            <a:ext cx="9545126" cy="578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651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Autofit/>
          </a:bodyPr>
          <a:lstStyle/>
          <a:p>
            <a:pPr marL="0" indent="0">
              <a:buNone/>
            </a:pPr>
            <a:r>
              <a:rPr lang="en-US" sz="2400" b="1" dirty="0" smtClean="0"/>
              <a:t>Rooting</a:t>
            </a:r>
          </a:p>
          <a:p>
            <a:pPr algn="just"/>
            <a:r>
              <a:rPr lang="en-US" sz="2400" dirty="0" smtClean="0"/>
              <a:t>On </a:t>
            </a:r>
            <a:r>
              <a:rPr lang="en-US" sz="2400" dirty="0"/>
              <a:t>a Linux system, </a:t>
            </a:r>
            <a:r>
              <a:rPr lang="en-US" sz="2400" i="1" dirty="0"/>
              <a:t>root</a:t>
            </a:r>
            <a:r>
              <a:rPr lang="en-US" sz="2400" dirty="0"/>
              <a:t> is the name of the </a:t>
            </a:r>
            <a:r>
              <a:rPr lang="en-US" sz="2400" b="1" dirty="0">
                <a:solidFill>
                  <a:srgbClr val="FF0000"/>
                </a:solidFill>
              </a:rPr>
              <a:t>account that has access to all files and commands</a:t>
            </a:r>
            <a:r>
              <a:rPr lang="en-US" sz="2400" dirty="0" smtClean="0">
                <a:solidFill>
                  <a:srgbClr val="FF0000"/>
                </a:solidFill>
              </a:rPr>
              <a:t>. </a:t>
            </a:r>
            <a:r>
              <a:rPr lang="en-US" sz="2400" dirty="0">
                <a:solidFill>
                  <a:srgbClr val="FF0000"/>
                </a:solidFill>
              </a:rPr>
              <a:t>Rooting is the process of gaining access to more administrative-level controls on an Android device. Despite its benefits, attackers often use rooting to target sensitive user and business </a:t>
            </a:r>
            <a:r>
              <a:rPr lang="en-US" sz="2400" dirty="0" smtClean="0">
                <a:solidFill>
                  <a:srgbClr val="FF0000"/>
                </a:solidFill>
              </a:rPr>
              <a:t>data.</a:t>
            </a:r>
          </a:p>
          <a:p>
            <a:pPr algn="just"/>
            <a:r>
              <a:rPr lang="en-US" sz="2400" dirty="0" smtClean="0"/>
              <a:t>Owner </a:t>
            </a:r>
            <a:r>
              <a:rPr lang="en-US" sz="2400" dirty="0"/>
              <a:t>of the device is </a:t>
            </a:r>
            <a:r>
              <a:rPr lang="en-US" sz="2400" b="1" dirty="0"/>
              <a:t>NOT</a:t>
            </a:r>
            <a:r>
              <a:rPr lang="en-US" sz="2400" dirty="0"/>
              <a:t> root</a:t>
            </a:r>
            <a:r>
              <a:rPr lang="en-US" sz="2400" dirty="0" smtClean="0"/>
              <a:t>. </a:t>
            </a:r>
            <a:r>
              <a:rPr lang="en-US" sz="2400" dirty="0"/>
              <a:t>Android is designed to be </a:t>
            </a:r>
            <a:r>
              <a:rPr lang="en-US" sz="2400" b="1" dirty="0"/>
              <a:t>open</a:t>
            </a:r>
            <a:r>
              <a:rPr lang="en-US" sz="2400" dirty="0"/>
              <a:t>. Consequently, the user is allowed to root the phone, i.e. switch to the </a:t>
            </a:r>
            <a:r>
              <a:rPr lang="en-US" sz="2400" i="1" dirty="0"/>
              <a:t>root </a:t>
            </a:r>
            <a:r>
              <a:rPr lang="en-US" sz="2400" dirty="0"/>
              <a:t>user</a:t>
            </a:r>
            <a:r>
              <a:rPr lang="en-US" sz="2400" dirty="0" smtClean="0"/>
              <a:t>.</a:t>
            </a:r>
          </a:p>
          <a:p>
            <a:pPr algn="just"/>
            <a:r>
              <a:rPr lang="en-US" sz="2400" dirty="0"/>
              <a:t>It should be noted that rooting is </a:t>
            </a:r>
            <a:r>
              <a:rPr lang="en-US" sz="2400" dirty="0" smtClean="0"/>
              <a:t>not </a:t>
            </a:r>
            <a:r>
              <a:rPr lang="en-US" sz="2400" dirty="0"/>
              <a:t>recommended to be done by inexperienced users. Rooting a phone might result in making the warranty </a:t>
            </a:r>
            <a:r>
              <a:rPr lang="en-US" sz="2400" dirty="0" smtClean="0"/>
              <a:t>null.</a:t>
            </a:r>
            <a:r>
              <a:rPr lang="en-US" sz="2400" dirty="0"/>
              <a:t> </a:t>
            </a:r>
            <a:endParaRPr lang="en-US" sz="2400" dirty="0" smtClean="0"/>
          </a:p>
          <a:p>
            <a:pPr algn="just"/>
            <a:r>
              <a:rPr lang="en-US" sz="2400" dirty="0">
                <a:solidFill>
                  <a:srgbClr val="FF0000"/>
                </a:solidFill>
              </a:rPr>
              <a:t>Without rooting, users cannot access or modify system files and folders. </a:t>
            </a:r>
          </a:p>
          <a:p>
            <a:pPr algn="just"/>
            <a:r>
              <a:rPr lang="en-US" sz="2400" dirty="0">
                <a:solidFill>
                  <a:srgbClr val="FF0000"/>
                </a:solidFill>
              </a:rPr>
              <a:t>Once rooted, the user has full access to the device</a:t>
            </a:r>
            <a:r>
              <a:rPr lang="en-US" sz="2400" dirty="0"/>
              <a:t>. </a:t>
            </a:r>
            <a:r>
              <a:rPr lang="en-US" sz="2400" dirty="0">
                <a:solidFill>
                  <a:srgbClr val="FF0000"/>
                </a:solidFill>
              </a:rPr>
              <a:t>Rooting allows the user to make changes to everything on the device. This allows users to do things that were previously impossible, like removing bloatware, customization, custom ROMs, etc.</a:t>
            </a:r>
          </a:p>
          <a:p>
            <a:pPr algn="just"/>
            <a:endParaRPr lang="en-US" sz="2400" dirty="0" smtClean="0"/>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19275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normAutofit/>
          </a:bodyPr>
          <a:lstStyle/>
          <a:p>
            <a:pPr algn="just"/>
            <a:r>
              <a:rPr lang="en-US" dirty="0" smtClean="0"/>
              <a:t>Rooted </a:t>
            </a:r>
            <a:r>
              <a:rPr lang="en-US" dirty="0"/>
              <a:t>devices may contain many apps that process sensitive information, such as banking apps, payment apps, social media, and cloud storage. </a:t>
            </a:r>
            <a:endParaRPr lang="en-US" dirty="0" smtClean="0"/>
          </a:p>
          <a:p>
            <a:pPr algn="just"/>
            <a:r>
              <a:rPr lang="en-US" dirty="0" smtClean="0"/>
              <a:t>Malicious </a:t>
            </a:r>
            <a:r>
              <a:rPr lang="en-US" dirty="0"/>
              <a:t>downloads can expose your device </a:t>
            </a:r>
            <a:r>
              <a:rPr lang="en-US" dirty="0" smtClean="0"/>
              <a:t>to hackers.</a:t>
            </a:r>
          </a:p>
          <a:p>
            <a:pPr algn="just"/>
            <a:r>
              <a:rPr lang="en-US" dirty="0">
                <a:solidFill>
                  <a:srgbClr val="FF0000"/>
                </a:solidFill>
              </a:rPr>
              <a:t>Verified Boot is a process that ensures that the device is booting the </a:t>
            </a:r>
            <a:r>
              <a:rPr lang="en-US" i="1" dirty="0">
                <a:solidFill>
                  <a:srgbClr val="FF0000"/>
                </a:solidFill>
              </a:rPr>
              <a:t>original operating system</a:t>
            </a:r>
            <a:r>
              <a:rPr lang="en-US" dirty="0">
                <a:solidFill>
                  <a:srgbClr val="FF0000"/>
                </a:solidFill>
              </a:rPr>
              <a:t> alongside the afferent </a:t>
            </a:r>
            <a:r>
              <a:rPr lang="en-US" i="1" dirty="0">
                <a:solidFill>
                  <a:srgbClr val="FF0000"/>
                </a:solidFill>
              </a:rPr>
              <a:t>system code</a:t>
            </a:r>
            <a:r>
              <a:rPr lang="en-US" dirty="0">
                <a:solidFill>
                  <a:srgbClr val="FF0000"/>
                </a:solidFill>
              </a:rPr>
              <a:t>, and not a malicious replica.  It establishes a </a:t>
            </a:r>
            <a:r>
              <a:rPr lang="en-US" i="1" dirty="0">
                <a:solidFill>
                  <a:srgbClr val="FF0000"/>
                </a:solidFill>
              </a:rPr>
              <a:t>chain of trust</a:t>
            </a:r>
            <a:r>
              <a:rPr lang="en-US" dirty="0">
                <a:solidFill>
                  <a:srgbClr val="FF0000"/>
                </a:solidFill>
              </a:rPr>
              <a:t> between the multiple components that can be altered, starting from the hardware up to the verified partitions</a:t>
            </a:r>
          </a:p>
          <a:p>
            <a:pPr algn="just"/>
            <a:endParaRPr lang="en-US" dirty="0" smtClean="0"/>
          </a:p>
          <a:p>
            <a:pPr algn="just"/>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1573417" y="5372679"/>
            <a:ext cx="8012017" cy="369332"/>
          </a:xfrm>
          <a:prstGeom prst="rect">
            <a:avLst/>
          </a:prstGeom>
        </p:spPr>
        <p:txBody>
          <a:bodyPr wrap="square">
            <a:spAutoFit/>
          </a:bodyPr>
          <a:lstStyle/>
          <a:p>
            <a:r>
              <a:rPr lang="en-US" dirty="0"/>
              <a:t>https://www.appknox.com/blog/root-detection-techniques</a:t>
            </a:r>
          </a:p>
        </p:txBody>
      </p:sp>
    </p:spTree>
    <p:extLst>
      <p:ext uri="{BB962C8B-B14F-4D97-AF65-F5344CB8AC3E}">
        <p14:creationId xmlns:p14="http://schemas.microsoft.com/office/powerpoint/2010/main" val="1601315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5"/>
          </a:xfrm>
        </p:spPr>
        <p:txBody>
          <a:bodyPr>
            <a:normAutofit fontScale="90000"/>
          </a:bodyPr>
          <a:lstStyle/>
          <a:p>
            <a:r>
              <a:rPr lang="en-US" b="1" dirty="0"/>
              <a:t>2. Application Security</a:t>
            </a:r>
            <a:br>
              <a:rPr lang="en-US" b="1" dirty="0"/>
            </a:br>
            <a:endParaRPr lang="en-US" dirty="0"/>
          </a:p>
        </p:txBody>
      </p:sp>
      <p:sp>
        <p:nvSpPr>
          <p:cNvPr id="3" name="Content Placeholder 2"/>
          <p:cNvSpPr>
            <a:spLocks noGrp="1"/>
          </p:cNvSpPr>
          <p:nvPr>
            <p:ph idx="1"/>
          </p:nvPr>
        </p:nvSpPr>
        <p:spPr>
          <a:xfrm>
            <a:off x="838200" y="911592"/>
            <a:ext cx="10515600" cy="2774731"/>
          </a:xfrm>
        </p:spPr>
        <p:txBody>
          <a:bodyPr>
            <a:normAutofit lnSpcReduction="10000"/>
          </a:bodyPr>
          <a:lstStyle/>
          <a:p>
            <a:r>
              <a:rPr lang="en-US" sz="2400" b="1" dirty="0" smtClean="0"/>
              <a:t>Permissions</a:t>
            </a:r>
            <a:endParaRPr lang="en-US" sz="2400" b="1" dirty="0"/>
          </a:p>
          <a:p>
            <a:pPr algn="just"/>
            <a:r>
              <a:rPr lang="en-US" sz="2400" dirty="0"/>
              <a:t>In Android, the user’s privacy is protected by the means of </a:t>
            </a:r>
            <a:r>
              <a:rPr lang="en-US" sz="2400" b="1" dirty="0"/>
              <a:t>permissions. </a:t>
            </a:r>
            <a:r>
              <a:rPr lang="en-US" sz="2400" dirty="0"/>
              <a:t>Android applications requires the user’s consent to perform </a:t>
            </a:r>
            <a:r>
              <a:rPr lang="en-US" sz="2400" dirty="0" smtClean="0"/>
              <a:t>actions</a:t>
            </a:r>
            <a:r>
              <a:rPr lang="en-US" sz="2400" dirty="0"/>
              <a:t>. The manifest file </a:t>
            </a:r>
            <a:r>
              <a:rPr lang="en-US" sz="2400" b="1" dirty="0"/>
              <a:t>describes </a:t>
            </a:r>
            <a:r>
              <a:rPr lang="en-US" sz="2400" b="1" dirty="0">
                <a:solidFill>
                  <a:srgbClr val="FF0000"/>
                </a:solidFill>
              </a:rPr>
              <a:t>essential information about your app to the Android build tools, the Android operating system, and Google Play</a:t>
            </a:r>
            <a:r>
              <a:rPr lang="en-US" sz="2400" dirty="0">
                <a:solidFill>
                  <a:srgbClr val="FF0000"/>
                </a:solidFill>
              </a:rPr>
              <a:t>.</a:t>
            </a:r>
          </a:p>
          <a:p>
            <a:pPr algn="just"/>
            <a:r>
              <a:rPr lang="en-US" sz="2400" dirty="0" smtClean="0"/>
              <a:t>The </a:t>
            </a:r>
            <a:r>
              <a:rPr lang="en-US" sz="2400" dirty="0"/>
              <a:t>permissions required by an application are declared in the </a:t>
            </a:r>
            <a:r>
              <a:rPr lang="en-US" sz="2400" b="1" i="1" dirty="0">
                <a:solidFill>
                  <a:srgbClr val="FF0000"/>
                </a:solidFill>
              </a:rPr>
              <a:t>AndroidManifest.xml</a:t>
            </a:r>
            <a:r>
              <a:rPr lang="en-US" sz="2400" dirty="0"/>
              <a:t>. Every permission is </a:t>
            </a:r>
            <a:r>
              <a:rPr lang="en-US" sz="2400" dirty="0" smtClean="0"/>
              <a:t>specified in its own</a:t>
            </a:r>
            <a:r>
              <a:rPr lang="en-US" sz="2400" dirty="0"/>
              <a:t> </a:t>
            </a:r>
            <a:r>
              <a:rPr lang="en-US" sz="2400" b="1" i="1" dirty="0"/>
              <a:t>uses-permission</a:t>
            </a:r>
            <a:r>
              <a:rPr lang="en-US" sz="2400" dirty="0"/>
              <a:t> tag.</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316" y="3405351"/>
            <a:ext cx="7040147" cy="321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76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608"/>
            <a:ext cx="10515600" cy="5814356"/>
          </a:xfrm>
        </p:spPr>
        <p:txBody>
          <a:bodyPr>
            <a:normAutofit/>
          </a:bodyPr>
          <a:lstStyle/>
          <a:p>
            <a:pPr marL="0" indent="0" algn="just">
              <a:buNone/>
            </a:pPr>
            <a:r>
              <a:rPr lang="en-US" sz="3200" b="1" dirty="0" smtClean="0"/>
              <a:t>Application </a:t>
            </a:r>
            <a:r>
              <a:rPr lang="en-US" sz="3200" b="1" dirty="0"/>
              <a:t>Signing</a:t>
            </a:r>
          </a:p>
          <a:p>
            <a:pPr algn="just"/>
            <a:r>
              <a:rPr lang="en-US" dirty="0"/>
              <a:t>Application signing is the first step in the application sandbox </a:t>
            </a:r>
            <a:r>
              <a:rPr lang="en-US" dirty="0" smtClean="0"/>
              <a:t>mechanism.</a:t>
            </a:r>
          </a:p>
          <a:p>
            <a:pPr algn="just"/>
            <a:r>
              <a:rPr lang="en-US" b="1" dirty="0" smtClean="0">
                <a:solidFill>
                  <a:srgbClr val="FF0000"/>
                </a:solidFill>
              </a:rPr>
              <a:t>An </a:t>
            </a:r>
            <a:r>
              <a:rPr lang="en-US" b="1" dirty="0">
                <a:solidFill>
                  <a:srgbClr val="FF0000"/>
                </a:solidFill>
              </a:rPr>
              <a:t>UID is assigned based on the certificate used to sign the application</a:t>
            </a:r>
            <a:r>
              <a:rPr lang="en-US" dirty="0" smtClean="0">
                <a:solidFill>
                  <a:srgbClr val="FF0000"/>
                </a:solidFill>
              </a:rPr>
              <a:t>.</a:t>
            </a:r>
          </a:p>
          <a:p>
            <a:pPr algn="just"/>
            <a:r>
              <a:rPr lang="en-US" dirty="0"/>
              <a:t>Code signing provides developers with the ability to </a:t>
            </a:r>
            <a:r>
              <a:rPr lang="en-US" b="1" dirty="0">
                <a:solidFill>
                  <a:srgbClr val="FF0000"/>
                </a:solidFill>
              </a:rPr>
              <a:t>identify the author of an application</a:t>
            </a:r>
            <a:r>
              <a:rPr lang="en-US" dirty="0">
                <a:solidFill>
                  <a:srgbClr val="FF0000"/>
                </a:solidFill>
              </a:rPr>
              <a:t> </a:t>
            </a:r>
            <a:endParaRPr lang="en-US" dirty="0" smtClean="0">
              <a:solidFill>
                <a:srgbClr val="FF0000"/>
              </a:solidFill>
            </a:endParaRPr>
          </a:p>
          <a:p>
            <a:pPr algn="just"/>
            <a:r>
              <a:rPr lang="en-US" dirty="0">
                <a:solidFill>
                  <a:srgbClr val="FF0000"/>
                </a:solidFill>
              </a:rPr>
              <a:t>Applications that are not signed by a developer cannot be uploaded to Google Play</a:t>
            </a:r>
            <a:r>
              <a:rPr lang="en-US" dirty="0" smtClean="0">
                <a:solidFill>
                  <a:srgbClr val="FF0000"/>
                </a:solidFill>
              </a:rPr>
              <a:t>.</a:t>
            </a:r>
          </a:p>
          <a:p>
            <a:pPr algn="just"/>
            <a:r>
              <a:rPr lang="en-US" dirty="0"/>
              <a:t>Even if an unsigned application package ended up on the device, the application cannot be installed because the package manager checks whether the package is signed or not before installing any application.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535076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352" y="174769"/>
            <a:ext cx="8315300" cy="614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46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67748" cy="1325563"/>
          </a:xfrm>
        </p:spPr>
        <p:txBody>
          <a:bodyPr>
            <a:normAutofit fontScale="90000"/>
          </a:bodyPr>
          <a:lstStyle/>
          <a:p>
            <a:r>
              <a:rPr lang="en-US" b="1" dirty="0" smtClean="0"/>
              <a:t>IOS Security Model</a:t>
            </a:r>
            <a:br>
              <a:rPr lang="en-US" b="1" dirty="0" smtClean="0"/>
            </a:b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14338" name="Picture 2" descr="Security architecture diagram of 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16" y="315310"/>
            <a:ext cx="5470635" cy="61800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566" y="1235887"/>
            <a:ext cx="4850524" cy="5632311"/>
          </a:xfrm>
          <a:prstGeom prst="rect">
            <a:avLst/>
          </a:prstGeom>
        </p:spPr>
        <p:txBody>
          <a:bodyPr wrap="square">
            <a:spAutoFit/>
          </a:bodyPr>
          <a:lstStyle/>
          <a:p>
            <a:pPr algn="just"/>
            <a:r>
              <a:rPr lang="en-US" sz="2400" b="1" i="1" dirty="0"/>
              <a:t>Is iOS closed or open source?</a:t>
            </a:r>
          </a:p>
          <a:p>
            <a:pPr algn="just"/>
            <a:r>
              <a:rPr lang="en-US" sz="2400" dirty="0"/>
              <a:t>Apple's iPhone/iOS platform is generally classified as a </a:t>
            </a:r>
            <a:r>
              <a:rPr lang="en-US" sz="2400" b="1" dirty="0">
                <a:solidFill>
                  <a:srgbClr val="FF0000"/>
                </a:solidFill>
              </a:rPr>
              <a:t>closed ecosystem</a:t>
            </a:r>
            <a:r>
              <a:rPr lang="en-US" sz="2400" dirty="0">
                <a:solidFill>
                  <a:srgbClr val="FF0000"/>
                </a:solidFill>
              </a:rPr>
              <a:t> because Apple has comple</a:t>
            </a:r>
            <a:r>
              <a:rPr lang="en-US" sz="2400" dirty="0"/>
              <a:t>te control over both the software (the operating system and apps that can be installed) and the hardware (the phone itself</a:t>
            </a:r>
            <a:r>
              <a:rPr lang="en-US" sz="2400" dirty="0" smtClean="0"/>
              <a:t>).</a:t>
            </a:r>
          </a:p>
          <a:p>
            <a:pPr algn="just"/>
            <a:r>
              <a:rPr lang="en-US" sz="2400" b="1" dirty="0">
                <a:solidFill>
                  <a:srgbClr val="FF0000"/>
                </a:solidFill>
              </a:rPr>
              <a:t>Both the Mac OS X and iOS evolved from an earlier Apple operating system, Darwin, based on BSD UNIX</a:t>
            </a:r>
            <a:r>
              <a:rPr lang="en-US" sz="2400" dirty="0"/>
              <a:t>. iOS is a proprietary mobile operating system owned by Apple and it is only allowed to be installed in Apple equipment.</a:t>
            </a:r>
          </a:p>
        </p:txBody>
      </p:sp>
    </p:spTree>
    <p:extLst>
      <p:ext uri="{BB962C8B-B14F-4D97-AF65-F5344CB8AC3E}">
        <p14:creationId xmlns:p14="http://schemas.microsoft.com/office/powerpoint/2010/main" val="4207479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8634" y="346841"/>
            <a:ext cx="8271059" cy="545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3172" y="5975160"/>
            <a:ext cx="8933794" cy="369332"/>
          </a:xfrm>
          <a:prstGeom prst="rect">
            <a:avLst/>
          </a:prstGeom>
        </p:spPr>
        <p:txBody>
          <a:bodyPr wrap="square">
            <a:spAutoFit/>
          </a:bodyPr>
          <a:lstStyle/>
          <a:p>
            <a:r>
              <a:rPr lang="en-US" dirty="0"/>
              <a:t>https://crypto.stanford.edu/cs155old/cs155-spring14/lectures/17-mobile-platforms.pdf</a:t>
            </a:r>
          </a:p>
        </p:txBody>
      </p:sp>
    </p:spTree>
    <p:extLst>
      <p:ext uri="{BB962C8B-B14F-4D97-AF65-F5344CB8AC3E}">
        <p14:creationId xmlns:p14="http://schemas.microsoft.com/office/powerpoint/2010/main" val="2202621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180" y="677917"/>
            <a:ext cx="9333186" cy="595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531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booting process</a:t>
            </a:r>
            <a:br>
              <a:rPr lang="en-US" b="1" dirty="0"/>
            </a:br>
            <a:endParaRPr lang="en-US" dirty="0"/>
          </a:p>
        </p:txBody>
      </p:sp>
      <p:sp>
        <p:nvSpPr>
          <p:cNvPr id="3" name="Content Placeholder 2"/>
          <p:cNvSpPr>
            <a:spLocks noGrp="1"/>
          </p:cNvSpPr>
          <p:nvPr>
            <p:ph idx="1"/>
          </p:nvPr>
        </p:nvSpPr>
        <p:spPr>
          <a:xfrm>
            <a:off x="838200" y="1481959"/>
            <a:ext cx="10515600" cy="469500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booting process, iOS uses a mechanism called "</a:t>
            </a:r>
            <a:r>
              <a:rPr lang="en-US" sz="2400" b="1" dirty="0">
                <a:latin typeface="Times New Roman" panose="02020603050405020304" pitchFamily="18" charset="0"/>
                <a:cs typeface="Times New Roman" panose="02020603050405020304" pitchFamily="18" charset="0"/>
              </a:rPr>
              <a:t>secure boot chain</a:t>
            </a:r>
            <a:r>
              <a:rPr lang="en-US" sz="2400" dirty="0">
                <a:latin typeface="Times New Roman" panose="02020603050405020304" pitchFamily="18" charset="0"/>
                <a:cs typeface="Times New Roman" panose="02020603050405020304" pitchFamily="18" charset="0"/>
              </a:rPr>
              <a:t>" to ensure that the low-level software is not compromised and iOS is running on a validated iOS device. Each step in secure boot chain verifies if the next step of chain is valid and signed by Apple. The booting process will only proceed to the next step of chain if the verification succeeds.</a:t>
            </a:r>
          </a:p>
          <a:p>
            <a:pPr algn="just"/>
            <a:r>
              <a:rPr lang="en-US" sz="2400" dirty="0">
                <a:latin typeface="Times New Roman" panose="02020603050405020304" pitchFamily="18" charset="0"/>
                <a:cs typeface="Times New Roman" panose="02020603050405020304" pitchFamily="18" charset="0"/>
              </a:rPr>
              <a:t>When you turn on an iOS device, the processor first executes the code from Boot </a:t>
            </a:r>
            <a:r>
              <a:rPr lang="en-US" sz="2400" dirty="0" smtClean="0">
                <a:latin typeface="Times New Roman" panose="02020603050405020304" pitchFamily="18" charset="0"/>
                <a:cs typeface="Times New Roman" panose="02020603050405020304" pitchFamily="18" charset="0"/>
              </a:rPr>
              <a:t>ROM. </a:t>
            </a:r>
          </a:p>
          <a:p>
            <a:pPr algn="just"/>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code in Boot ROM is created during chip fabrication, hence it is trusted and immutable. The code in Boot ROM also contains the Apple Root CA public key, which will be used to verify if Low-Level Bootloader (LLB) is signed by Apple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LLB is valid, the processor will run the next-stage bootloader, </a:t>
            </a:r>
            <a:r>
              <a:rPr lang="en-US" sz="2400" dirty="0" err="1">
                <a:latin typeface="Times New Roman" panose="02020603050405020304" pitchFamily="18" charset="0"/>
                <a:cs typeface="Times New Roman" panose="02020603050405020304" pitchFamily="18" charset="0"/>
              </a:rPr>
              <a:t>iBoot</a:t>
            </a:r>
            <a:r>
              <a:rPr lang="en-US" sz="2400" dirty="0">
                <a:latin typeface="Times New Roman" panose="02020603050405020304" pitchFamily="18" charset="0"/>
                <a:cs typeface="Times New Roman" panose="02020603050405020304" pitchFamily="18" charset="0"/>
              </a:rPr>
              <a:t>, which will in turn verify and run the iOS kernel.</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236355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dirty="0" smtClean="0"/>
              <a:t>IOS</a:t>
            </a:r>
            <a:r>
              <a:rPr lang="en-US" sz="2400" dirty="0"/>
              <a:t>, Android and Window phone Security Model</a:t>
            </a:r>
          </a:p>
          <a:p>
            <a:pPr lvl="0">
              <a:lnSpc>
                <a:spcPct val="100000"/>
              </a:lnSpc>
              <a:spcBef>
                <a:spcPts val="0"/>
              </a:spcBef>
              <a:buFont typeface="Arial" pitchFamily="34" charset="0"/>
              <a:buChar char="•"/>
            </a:pP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descr="Android Security Model [FREE COURSE CONTENT] - eForens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08993"/>
            <a:ext cx="5676900" cy="531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Enclave</a:t>
            </a:r>
            <a:br>
              <a:rPr lang="en-US" b="1" dirty="0"/>
            </a:br>
            <a:endParaRPr lang="en-US" dirty="0"/>
          </a:p>
        </p:txBody>
      </p:sp>
      <p:sp>
        <p:nvSpPr>
          <p:cNvPr id="3" name="Content Placeholder 2"/>
          <p:cNvSpPr>
            <a:spLocks noGrp="1"/>
          </p:cNvSpPr>
          <p:nvPr>
            <p:ph idx="1"/>
          </p:nvPr>
        </p:nvSpPr>
        <p:spPr>
          <a:xfrm>
            <a:off x="838200" y="1355834"/>
            <a:ext cx="10515600" cy="4821129"/>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Secure Enclave is a coprocessor for Apple’s A-series processor. It has its own secure boot separated from the application processor, communication between it and the application processor is highly encapsulated. </a:t>
            </a:r>
            <a:r>
              <a:rPr lang="en-US" dirty="0">
                <a:solidFill>
                  <a:srgbClr val="FF0000"/>
                </a:solidFill>
                <a:latin typeface="Times New Roman" panose="02020603050405020304" pitchFamily="18" charset="0"/>
                <a:cs typeface="Times New Roman" panose="02020603050405020304" pitchFamily="18" charset="0"/>
              </a:rPr>
              <a:t>Its tasks include key management, processing cryptographic operations and maintaining the data integrity.</a:t>
            </a:r>
          </a:p>
          <a:p>
            <a:pPr algn="just"/>
            <a:r>
              <a:rPr lang="en-US" dirty="0">
                <a:latin typeface="Times New Roman" panose="02020603050405020304" pitchFamily="18" charset="0"/>
                <a:cs typeface="Times New Roman" panose="02020603050405020304" pitchFamily="18" charset="0"/>
              </a:rPr>
              <a:t>Each Secure Enclave comes with a unique ID (UID) during the fabrication. Other parts of the system don’t have access to UID, neither does Apple. </a:t>
            </a:r>
            <a:r>
              <a:rPr lang="en-US" dirty="0">
                <a:solidFill>
                  <a:srgbClr val="FF0000"/>
                </a:solidFill>
                <a:latin typeface="Times New Roman" panose="02020603050405020304" pitchFamily="18" charset="0"/>
                <a:cs typeface="Times New Roman" panose="02020603050405020304" pitchFamily="18" charset="0"/>
              </a:rPr>
              <a:t>UID is used to encrypt the Secure Enclave’s memory space and data of files stored in the file system.</a:t>
            </a:r>
          </a:p>
          <a:p>
            <a:pPr algn="just"/>
            <a:r>
              <a:rPr lang="en-US" dirty="0">
                <a:solidFill>
                  <a:srgbClr val="FF0000"/>
                </a:solidFill>
                <a:latin typeface="Times New Roman" panose="02020603050405020304" pitchFamily="18" charset="0"/>
                <a:cs typeface="Times New Roman" panose="02020603050405020304" pitchFamily="18" charset="0"/>
              </a:rPr>
              <a:t>The Secure Enclave is also responsible for decrypting and processing the fingerprints received from the Touch ID, verifying </a:t>
            </a:r>
            <a:r>
              <a:rPr lang="en-US" dirty="0">
                <a:latin typeface="Times New Roman" panose="02020603050405020304" pitchFamily="18" charset="0"/>
                <a:cs typeface="Times New Roman" panose="02020603050405020304" pitchFamily="18" charset="0"/>
              </a:rPr>
              <a:t>if the coming fingerprints match the registered fingerprints. The application processor forwards the fingerprints data to the Secure Enclave. Because the fingerprints data is encrypted with a session key between the Secure Enclave and the Touch ID, the application processor can’t read it.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405546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AutoShape 2" descr="iOS vs. Android vulnearability sco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OS vs. Android vulnearability scor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OS vs. Android vulnearability scor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OS vs. Android vulnearability scor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OS vs. Android vulnearability sco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72" y="-43488"/>
            <a:ext cx="7241628" cy="689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07975" y="1702704"/>
            <a:ext cx="4642397" cy="1200329"/>
          </a:xfrm>
          <a:prstGeom prst="rect">
            <a:avLst/>
          </a:prstGeom>
        </p:spPr>
        <p:txBody>
          <a:bodyPr wrap="square">
            <a:spAutoFit/>
          </a:bodyPr>
          <a:lstStyle/>
          <a:p>
            <a:r>
              <a:rPr lang="en-US" sz="2400" b="1" dirty="0"/>
              <a:t>iOS 5 and 7 and Android 12 were the most secure</a:t>
            </a:r>
            <a:r>
              <a:rPr lang="en-US" sz="2400" dirty="0"/>
              <a:t> while i</a:t>
            </a:r>
            <a:r>
              <a:rPr lang="en-US" sz="2400" b="1" dirty="0"/>
              <a:t>OS 11, 13, and 14 were the least secure</a:t>
            </a:r>
            <a:r>
              <a:rPr lang="en-US" sz="2400" dirty="0"/>
              <a:t>. </a:t>
            </a:r>
          </a:p>
        </p:txBody>
      </p:sp>
    </p:spTree>
    <p:extLst>
      <p:ext uri="{BB962C8B-B14F-4D97-AF65-F5344CB8AC3E}">
        <p14:creationId xmlns:p14="http://schemas.microsoft.com/office/powerpoint/2010/main" val="3066094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normAutofit fontScale="90000"/>
          </a:bodyPr>
          <a:lstStyle/>
          <a:p>
            <a:r>
              <a:rPr lang="en-US" b="1" dirty="0"/>
              <a:t>iOS vs. Android: Which is more secure in 2022?</a:t>
            </a:r>
            <a:r>
              <a:rPr lang="en-US" dirty="0"/>
              <a:t/>
            </a:r>
            <a:br>
              <a:rPr lang="en-US" dirty="0"/>
            </a:br>
            <a:endParaRPr lang="en-US" dirty="0"/>
          </a:p>
        </p:txBody>
      </p:sp>
      <p:sp>
        <p:nvSpPr>
          <p:cNvPr id="3" name="Content Placeholder 2"/>
          <p:cNvSpPr>
            <a:spLocks noGrp="1"/>
          </p:cNvSpPr>
          <p:nvPr>
            <p:ph idx="1"/>
          </p:nvPr>
        </p:nvSpPr>
        <p:spPr>
          <a:xfrm>
            <a:off x="838200" y="1008993"/>
            <a:ext cx="10515600" cy="5167970"/>
          </a:xfrm>
        </p:spPr>
        <p:txBody>
          <a:bodyPr/>
          <a:lstStyle/>
          <a:p>
            <a:r>
              <a:rPr lang="en-US" dirty="0"/>
              <a:t>most secure operating system is </a:t>
            </a:r>
            <a:r>
              <a:rPr lang="en-US" dirty="0" smtClean="0"/>
              <a:t>iOS</a:t>
            </a:r>
          </a:p>
          <a:p>
            <a:pPr algn="just"/>
            <a:r>
              <a:rPr lang="en-US" dirty="0"/>
              <a:t>Ultimately, what gave </a:t>
            </a:r>
            <a:r>
              <a:rPr lang="en-US" dirty="0">
                <a:solidFill>
                  <a:srgbClr val="FF0000"/>
                </a:solidFill>
              </a:rPr>
              <a:t>iOS the win was its ability to deliver frequent updates to almost all of its recent </a:t>
            </a:r>
            <a:r>
              <a:rPr lang="en-US" dirty="0"/>
              <a:t>devices. While Android has had secure updates over the years, its ability to deliver those updates quickly is limited </a:t>
            </a:r>
            <a:endParaRPr lang="en-US" dirty="0" smtClean="0"/>
          </a:p>
          <a:p>
            <a:pPr algn="just"/>
            <a:r>
              <a:rPr lang="en-US" dirty="0"/>
              <a:t>Whether you own an Android or an iPhone, however, you can never be 100% safe from security breaches and zero-day attacks. </a:t>
            </a:r>
            <a:endParaRPr lang="en-US" dirty="0" smtClean="0"/>
          </a:p>
          <a:p>
            <a:pPr algn="just"/>
            <a:r>
              <a:rPr lang="en-US" dirty="0" smtClean="0">
                <a:solidFill>
                  <a:srgbClr val="FF0000"/>
                </a:solidFill>
              </a:rPr>
              <a:t>Make </a:t>
            </a:r>
            <a:r>
              <a:rPr lang="en-US" dirty="0">
                <a:solidFill>
                  <a:srgbClr val="FF0000"/>
                </a:solidFill>
              </a:rPr>
              <a:t>sure that you’re always proactive about using security solutions </a:t>
            </a:r>
            <a:r>
              <a:rPr lang="en-US" dirty="0" smtClean="0">
                <a:solidFill>
                  <a:srgbClr val="FF0000"/>
                </a:solidFill>
              </a:rPr>
              <a:t>such </a:t>
            </a:r>
            <a:r>
              <a:rPr lang="en-US" dirty="0">
                <a:solidFill>
                  <a:srgbClr val="FF0000"/>
                </a:solidFill>
              </a:rPr>
              <a:t>as VPNs and spyware removal tools.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p:cNvSpPr/>
          <p:nvPr/>
        </p:nvSpPr>
        <p:spPr>
          <a:xfrm>
            <a:off x="1316905" y="5956003"/>
            <a:ext cx="5903702" cy="369332"/>
          </a:xfrm>
          <a:prstGeom prst="rect">
            <a:avLst/>
          </a:prstGeom>
        </p:spPr>
        <p:txBody>
          <a:bodyPr wrap="square">
            <a:spAutoFit/>
          </a:bodyPr>
          <a:lstStyle/>
          <a:p>
            <a:r>
              <a:rPr lang="en-US" dirty="0"/>
              <a:t>https://clario.co/blog/ios-vs-android-security/</a:t>
            </a:r>
          </a:p>
        </p:txBody>
      </p:sp>
    </p:spTree>
    <p:extLst>
      <p:ext uri="{BB962C8B-B14F-4D97-AF65-F5344CB8AC3E}">
        <p14:creationId xmlns:p14="http://schemas.microsoft.com/office/powerpoint/2010/main" val="371076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 iOS and Android security have in common?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Both iOS and Android have similar built-in features, </a:t>
            </a:r>
            <a:r>
              <a:rPr lang="en-US" dirty="0">
                <a:solidFill>
                  <a:srgbClr val="FF0000"/>
                </a:solidFill>
              </a:rPr>
              <a:t>including virtual sandboxes </a:t>
            </a:r>
            <a:r>
              <a:rPr lang="en-US" dirty="0"/>
              <a:t>that limit the damage that malware apps can do. </a:t>
            </a:r>
            <a:r>
              <a:rPr lang="en-US" dirty="0">
                <a:solidFill>
                  <a:srgbClr val="FF0000"/>
                </a:solidFill>
              </a:rPr>
              <a:t>iOS drive encryption comes standard while Android users must enable this feature.</a:t>
            </a:r>
          </a:p>
          <a:p>
            <a:pPr algn="just"/>
            <a:r>
              <a:rPr lang="en-US" dirty="0">
                <a:solidFill>
                  <a:srgbClr val="FF0000"/>
                </a:solidFill>
              </a:rPr>
              <a:t>Both OS fully support VPN encryption</a:t>
            </a:r>
            <a:r>
              <a:rPr lang="en-US" dirty="0"/>
              <a:t>, which is especially important for mobile devices (</a:t>
            </a:r>
            <a:r>
              <a:rPr lang="en-US" dirty="0" err="1"/>
              <a:t>NordVPN</a:t>
            </a:r>
            <a:r>
              <a:rPr lang="en-US" dirty="0"/>
              <a:t> provides top-of-the-line security to both iOS and Android devices.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47193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923" y="157326"/>
            <a:ext cx="8963503" cy="608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110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b="1" dirty="0" smtClean="0"/>
              <a:t>Windows Phone security</a:t>
            </a:r>
            <a:endParaRPr lang="en-US" b="1" dirty="0"/>
          </a:p>
        </p:txBody>
      </p:sp>
      <p:sp>
        <p:nvSpPr>
          <p:cNvPr id="3" name="Content Placeholder 2"/>
          <p:cNvSpPr>
            <a:spLocks noGrp="1"/>
          </p:cNvSpPr>
          <p:nvPr>
            <p:ph idx="1"/>
          </p:nvPr>
        </p:nvSpPr>
        <p:spPr>
          <a:xfrm>
            <a:off x="775138" y="1541846"/>
            <a:ext cx="10515600" cy="4351338"/>
          </a:xfrm>
        </p:spPr>
        <p:txBody>
          <a:bodyPr/>
          <a:lstStyle/>
          <a:p>
            <a:pPr algn="just"/>
            <a:r>
              <a:rPr lang="en-US" dirty="0"/>
              <a:t>Windows mobile OS is similar to iOS in that a human reviews and approves all apps submitted to the store, </a:t>
            </a:r>
            <a:r>
              <a:rPr lang="en-US" dirty="0">
                <a:solidFill>
                  <a:srgbClr val="FF0000"/>
                </a:solidFill>
              </a:rPr>
              <a:t>helping prevent malicious applications gaining access to the Windows Store</a:t>
            </a:r>
            <a:r>
              <a:rPr lang="en-US" dirty="0"/>
              <a:t>. Unlike Android, there’s no need to consider dedicated anti-virus and anti-malware software</a:t>
            </a:r>
            <a:r>
              <a:rPr lang="en-US" dirty="0" smtClean="0"/>
              <a:t>.</a:t>
            </a:r>
          </a:p>
          <a:p>
            <a:pPr algn="just"/>
            <a:r>
              <a:rPr lang="en-US" dirty="0" smtClean="0">
                <a:solidFill>
                  <a:srgbClr val="FF0000"/>
                </a:solidFill>
              </a:rPr>
              <a:t>currently </a:t>
            </a:r>
            <a:r>
              <a:rPr lang="en-US" dirty="0">
                <a:solidFill>
                  <a:srgbClr val="FF0000"/>
                </a:solidFill>
              </a:rPr>
              <a:t>Windows is the least utilized mobile OS of the three, which definitely plays in its favor as it is less of a target. </a:t>
            </a:r>
            <a:endParaRPr lang="en-US" dirty="0" smtClean="0">
              <a:solidFill>
                <a:srgbClr val="FF0000"/>
              </a:solidFill>
            </a:endParaRPr>
          </a:p>
          <a:p>
            <a:pPr algn="just"/>
            <a:r>
              <a:rPr lang="en-US" dirty="0" smtClean="0"/>
              <a:t>Microsoft’s </a:t>
            </a:r>
            <a:r>
              <a:rPr lang="en-US" dirty="0"/>
              <a:t>Windows Phone platform is the safest mobile operating system available to businesses while Android remains a haven for cyber criminals.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46052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0" y="599090"/>
            <a:ext cx="7781863" cy="557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45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903"/>
            <a:ext cx="10515600" cy="5767060"/>
          </a:xfrm>
        </p:spPr>
        <p:txBody>
          <a:bodyPr>
            <a:normAutofit lnSpcReduction="10000"/>
          </a:bodyPr>
          <a:lstStyle/>
          <a:p>
            <a:pPr marL="0" indent="0" algn="just">
              <a:buNone/>
            </a:pPr>
            <a:r>
              <a:rPr lang="en-US" dirty="0"/>
              <a:t>When it comes to security on Windows mobile devices, there are two important principles at work: </a:t>
            </a:r>
            <a:endParaRPr lang="en-US" dirty="0" smtClean="0"/>
          </a:p>
          <a:p>
            <a:pPr algn="just"/>
            <a:r>
              <a:rPr lang="en-US" dirty="0" smtClean="0"/>
              <a:t>the </a:t>
            </a:r>
            <a:r>
              <a:rPr lang="en-US" dirty="0"/>
              <a:t>idea of least privilege </a:t>
            </a:r>
            <a:r>
              <a:rPr lang="en-US" dirty="0" smtClean="0"/>
              <a:t>and</a:t>
            </a:r>
          </a:p>
          <a:p>
            <a:pPr algn="just"/>
            <a:r>
              <a:rPr lang="en-US" dirty="0" smtClean="0"/>
              <a:t> </a:t>
            </a:r>
            <a:r>
              <a:rPr lang="en-US" dirty="0"/>
              <a:t>the concept of isolation. </a:t>
            </a:r>
            <a:endParaRPr lang="en-US" dirty="0" smtClean="0"/>
          </a:p>
          <a:p>
            <a:pPr marL="0" indent="0" algn="just">
              <a:buNone/>
            </a:pPr>
            <a:r>
              <a:rPr lang="en-US" b="1" dirty="0" smtClean="0"/>
              <a:t>Least </a:t>
            </a:r>
            <a:r>
              <a:rPr lang="en-US" b="1" dirty="0"/>
              <a:t>privilege</a:t>
            </a:r>
            <a:r>
              <a:rPr lang="en-US" dirty="0"/>
              <a:t> means that rights and permissions for users or developers are restricted to only the minimum necessary to complete the task. In short, rather than having free rein of all of a Windows Phone's processes, </a:t>
            </a:r>
            <a:r>
              <a:rPr lang="en-US" dirty="0">
                <a:solidFill>
                  <a:srgbClr val="FF0000"/>
                </a:solidFill>
              </a:rPr>
              <a:t>an app developer will only have access to those areas required to reasonably perform a task. </a:t>
            </a:r>
            <a:endParaRPr lang="en-US" dirty="0" smtClean="0">
              <a:solidFill>
                <a:srgbClr val="FF0000"/>
              </a:solidFill>
            </a:endParaRPr>
          </a:p>
          <a:p>
            <a:pPr marL="0" indent="0" algn="just">
              <a:buNone/>
            </a:pPr>
            <a:r>
              <a:rPr lang="en-US" b="1" dirty="0" smtClean="0"/>
              <a:t>Isolation</a:t>
            </a:r>
            <a:r>
              <a:rPr lang="en-US" dirty="0"/>
              <a:t> is the notion that </a:t>
            </a:r>
            <a:r>
              <a:rPr lang="en-US" dirty="0">
                <a:solidFill>
                  <a:srgbClr val="FF0000"/>
                </a:solidFill>
              </a:rPr>
              <a:t>phone elements and processes have boundaries </a:t>
            </a:r>
            <a:r>
              <a:rPr lang="en-US" dirty="0"/>
              <a:t>within which they must operate, without infringing into the boundary of any other element or process.</a:t>
            </a:r>
          </a:p>
          <a:p>
            <a:r>
              <a:rPr lang="en-US" dirty="0"/>
              <a:t>To construct this type of security model, Windows Phone developers turned to the idea of </a:t>
            </a:r>
            <a:r>
              <a:rPr lang="en-US" b="1" dirty="0"/>
              <a:t>security chambers</a:t>
            </a:r>
            <a:r>
              <a:rPr lang="en-US" dirty="0"/>
              <a:t>.</a:t>
            </a:r>
          </a:p>
          <a:p>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3356030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248" y="457200"/>
            <a:ext cx="8449906" cy="571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998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572" y="544668"/>
            <a:ext cx="8413203" cy="552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253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74944"/>
          </a:xfrm>
        </p:spPr>
        <p:txBody>
          <a:bodyPr/>
          <a:lstStyle/>
          <a:p>
            <a:pPr fontAlgn="auto">
              <a:spcAft>
                <a:spcPts val="0"/>
              </a:spcAft>
              <a:defRPr/>
            </a:pPr>
            <a:r>
              <a:rPr lang="en-US" sz="4000" b="1" dirty="0" smtClean="0"/>
              <a:t>Introduction</a:t>
            </a:r>
          </a:p>
        </p:txBody>
      </p:sp>
      <p:sp>
        <p:nvSpPr>
          <p:cNvPr id="10243" name="Content Placeholder 1"/>
          <p:cNvSpPr>
            <a:spLocks noGrp="1"/>
          </p:cNvSpPr>
          <p:nvPr>
            <p:ph idx="1"/>
          </p:nvPr>
        </p:nvSpPr>
        <p:spPr>
          <a:xfrm>
            <a:off x="838200" y="1340069"/>
            <a:ext cx="10515600" cy="4836894"/>
          </a:xfrm>
        </p:spPr>
        <p:txBody>
          <a:bodyPr>
            <a:normAutofit fontScale="92500" lnSpcReduction="10000"/>
          </a:bodyPr>
          <a:lstStyle/>
          <a:p>
            <a:pPr algn="just" fontAlgn="base"/>
            <a:r>
              <a:rPr lang="en-US" dirty="0"/>
              <a:t>Android software contains an open-source Linux Kernel having collection of number of C/C++ libraries which are exposed through an application framework services.</a:t>
            </a:r>
          </a:p>
          <a:p>
            <a:pPr algn="just" fontAlgn="base"/>
            <a:r>
              <a:rPr lang="en-US" dirty="0"/>
              <a:t>Among all the components Linux Kernel provides main functionality of operating system functions to smartphones and </a:t>
            </a:r>
            <a:r>
              <a:rPr lang="en-US" b="1" dirty="0" err="1"/>
              <a:t>Dalvik</a:t>
            </a:r>
            <a:r>
              <a:rPr lang="en-US" b="1" dirty="0"/>
              <a:t> Virtual Machine (DVM)</a:t>
            </a:r>
            <a:r>
              <a:rPr lang="en-US" dirty="0"/>
              <a:t> provide platform for running an android application.</a:t>
            </a:r>
          </a:p>
          <a:p>
            <a:pPr marL="0" indent="0" fontAlgn="base">
              <a:buNone/>
            </a:pPr>
            <a:r>
              <a:rPr lang="en-US" dirty="0"/>
              <a:t>The main components of android architecture are following:-</a:t>
            </a:r>
          </a:p>
          <a:p>
            <a:pPr fontAlgn="base"/>
            <a:r>
              <a:rPr lang="en-US" dirty="0"/>
              <a:t>Applications</a:t>
            </a:r>
          </a:p>
          <a:p>
            <a:pPr fontAlgn="base"/>
            <a:r>
              <a:rPr lang="en-US" dirty="0"/>
              <a:t>Application Framework</a:t>
            </a:r>
          </a:p>
          <a:p>
            <a:pPr fontAlgn="base"/>
            <a:r>
              <a:rPr lang="en-US" dirty="0"/>
              <a:t>Android Runtime</a:t>
            </a:r>
          </a:p>
          <a:p>
            <a:pPr fontAlgn="base"/>
            <a:r>
              <a:rPr lang="en-US" dirty="0"/>
              <a:t>Platform Libraries</a:t>
            </a:r>
          </a:p>
          <a:p>
            <a:pPr fontAlgn="base"/>
            <a:r>
              <a:rPr lang="en-US" dirty="0"/>
              <a:t>Linux Kernel</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054" y="425426"/>
            <a:ext cx="9175531" cy="629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943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351"/>
          </a:xfrm>
        </p:spPr>
        <p:txBody>
          <a:bodyPr>
            <a:normAutofit fontScale="90000"/>
          </a:bodyPr>
          <a:lstStyle/>
          <a:p>
            <a:r>
              <a:rPr lang="en-US" b="1" dirty="0"/>
              <a:t>Countermeasures:</a:t>
            </a:r>
            <a:br>
              <a:rPr lang="en-US" b="1" dirty="0"/>
            </a:br>
            <a:endParaRPr lang="en-US" b="1" dirty="0"/>
          </a:p>
        </p:txBody>
      </p:sp>
      <p:sp>
        <p:nvSpPr>
          <p:cNvPr id="3" name="Content Placeholder 2"/>
          <p:cNvSpPr>
            <a:spLocks noGrp="1"/>
          </p:cNvSpPr>
          <p:nvPr>
            <p:ph idx="1"/>
          </p:nvPr>
        </p:nvSpPr>
        <p:spPr>
          <a:xfrm>
            <a:off x="838200" y="1182414"/>
            <a:ext cx="10515600" cy="4994549"/>
          </a:xfrm>
        </p:spPr>
        <p:txBody>
          <a:bodyPr>
            <a:normAutofit/>
          </a:bodyPr>
          <a:lstStyle/>
          <a:p>
            <a:r>
              <a:rPr lang="en-US" dirty="0" smtClean="0"/>
              <a:t>Do </a:t>
            </a:r>
            <a:r>
              <a:rPr lang="en-US" dirty="0"/>
              <a:t>not root your phone.</a:t>
            </a:r>
          </a:p>
          <a:p>
            <a:r>
              <a:rPr lang="en-US" dirty="0"/>
              <a:t>Do not download applications from untrusted third party sources.</a:t>
            </a:r>
          </a:p>
          <a:p>
            <a:r>
              <a:rPr lang="en-US" dirty="0"/>
              <a:t>Do not click on suspicious emails.</a:t>
            </a:r>
          </a:p>
          <a:p>
            <a:r>
              <a:rPr lang="en-US" dirty="0"/>
              <a:t>Do not open suspicious SMS.</a:t>
            </a:r>
          </a:p>
          <a:p>
            <a:r>
              <a:rPr lang="en-US" dirty="0"/>
              <a:t>Use strong passwords/patterns.</a:t>
            </a:r>
          </a:p>
          <a:p>
            <a:r>
              <a:rPr lang="en-US" dirty="0"/>
              <a:t>Use Device administration API to set up password policy, remote wipe, etc.</a:t>
            </a:r>
          </a:p>
          <a:p>
            <a:r>
              <a:rPr lang="en-US" dirty="0"/>
              <a:t>Do not store passwords on phone.</a:t>
            </a:r>
          </a:p>
          <a:p>
            <a:r>
              <a:rPr lang="en-US" dirty="0"/>
              <a:t>Update the operating system regularly.</a:t>
            </a:r>
          </a:p>
          <a:p>
            <a:r>
              <a:rPr lang="en-US" dirty="0"/>
              <a:t>Use strong anti-virus.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val="1925495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a:t>
            </a:r>
            <a:r>
              <a:rPr lang="en-US" dirty="0"/>
              <a:t>https://www.kaspersky.com/resource-center/threats/android-vs-iphone-mobile-security</a:t>
            </a:r>
          </a:p>
          <a:p>
            <a:r>
              <a:rPr lang="en-US" dirty="0" smtClean="0"/>
              <a:t>2. https</a:t>
            </a:r>
            <a:r>
              <a:rPr lang="en-US" dirty="0"/>
              <a:t>://www.diffen.com/difference/Android_vs_iOS</a:t>
            </a:r>
          </a:p>
          <a:p>
            <a:r>
              <a:rPr lang="en-IN" b="1" dirty="0" smtClean="0">
                <a:latin typeface="Times New Roman" pitchFamily="18" charset="0"/>
                <a:cs typeface="Times New Roman" pitchFamily="18" charset="0"/>
              </a:rPr>
              <a:t>Reference Links:</a:t>
            </a:r>
          </a:p>
          <a:p>
            <a:r>
              <a:rPr lang="en-US" dirty="0"/>
              <a:t>1. https://www.tutorialspoint.com/mobile_security/mobile_security_windows_phone_os.htm</a:t>
            </a:r>
          </a:p>
          <a:p>
            <a:r>
              <a:rPr lang="en-US" dirty="0" smtClean="0"/>
              <a:t>2. </a:t>
            </a:r>
            <a:r>
              <a:rPr lang="en-US" dirty="0" smtClean="0">
                <a:hlinkClick r:id="rId3"/>
              </a:rPr>
              <a:t>https</a:t>
            </a:r>
            <a:r>
              <a:rPr lang="en-US" dirty="0">
                <a:hlinkClick r:id="rId3"/>
              </a:rPr>
              <a:t>://logrhythm.com/solutions/security/zero-trust-security-model</a:t>
            </a:r>
            <a:r>
              <a:rPr lang="en-US" dirty="0" smtClean="0">
                <a:hlinkClick r:id="rId3"/>
              </a:rPr>
              <a:t>/</a:t>
            </a:r>
            <a:endParaRPr lang="en-US" dirty="0" smtClean="0"/>
          </a:p>
          <a:p>
            <a:r>
              <a:rPr lang="en-US" dirty="0" smtClean="0">
                <a:hlinkClick r:id="rId4"/>
              </a:rPr>
              <a:t>3. https</a:t>
            </a:r>
            <a:r>
              <a:rPr lang="en-US" dirty="0">
                <a:hlinkClick r:id="rId4"/>
              </a:rPr>
              <a:t>://</a:t>
            </a:r>
            <a:r>
              <a:rPr lang="en-US" dirty="0" smtClean="0">
                <a:hlinkClick r:id="rId4"/>
              </a:rPr>
              <a:t>crypto.stanford.edu/cs155old/cs155-spring14/lectures/17-mobile-platforms.pdf</a:t>
            </a:r>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83"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0524" y="139020"/>
            <a:ext cx="9869213" cy="6450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58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103"/>
          </a:xfrm>
        </p:spPr>
        <p:txBody>
          <a:bodyPr>
            <a:normAutofit fontScale="90000"/>
          </a:bodyPr>
          <a:lstStyle/>
          <a:p>
            <a:r>
              <a:rPr lang="en-US" b="1" dirty="0" smtClean="0"/>
              <a:t>Types of attacks: Android</a:t>
            </a:r>
            <a:endParaRPr lang="en-US" b="1" dirty="0"/>
          </a:p>
        </p:txBody>
      </p:sp>
      <p:sp>
        <p:nvSpPr>
          <p:cNvPr id="3" name="Content Placeholder 2"/>
          <p:cNvSpPr>
            <a:spLocks noGrp="1"/>
          </p:cNvSpPr>
          <p:nvPr>
            <p:ph idx="1"/>
          </p:nvPr>
        </p:nvSpPr>
        <p:spPr>
          <a:xfrm>
            <a:off x="838200" y="1072055"/>
            <a:ext cx="10515600" cy="5265683"/>
          </a:xfrm>
        </p:spPr>
        <p:txBody>
          <a:bodyPr>
            <a:noAutofit/>
          </a:bodyPr>
          <a:lstStyle/>
          <a:p>
            <a:pPr algn="just"/>
            <a:r>
              <a:rPr lang="en-US" sz="2000" b="1" dirty="0">
                <a:latin typeface="Times New Roman" panose="02020603050405020304" pitchFamily="18" charset="0"/>
                <a:cs typeface="Times New Roman" panose="02020603050405020304" pitchFamily="18" charset="0"/>
              </a:rPr>
              <a:t>Untrusted APK’s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Attackers </a:t>
            </a:r>
            <a:r>
              <a:rPr lang="en-US" sz="2000" dirty="0">
                <a:latin typeface="Times New Roman" panose="02020603050405020304" pitchFamily="18" charset="0"/>
                <a:cs typeface="Times New Roman" panose="02020603050405020304" pitchFamily="18" charset="0"/>
              </a:rPr>
              <a:t>lure users to download applications from untrusted sources. These APK’s may contain malicious software inside them, giving the attacker remote access to the mobile device when the APK is installed by the user.</a:t>
            </a:r>
          </a:p>
          <a:p>
            <a:pPr algn="just"/>
            <a:r>
              <a:rPr lang="en-US" sz="2000" b="1" dirty="0">
                <a:latin typeface="Times New Roman" panose="02020603050405020304" pitchFamily="18" charset="0"/>
                <a:cs typeface="Times New Roman" panose="02020603050405020304" pitchFamily="18" charset="0"/>
              </a:rPr>
              <a:t>SMS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 may come across a suspicious SMS giving them big bounty’s. When the users click that particular link in the message, they may be redirected to a malicious website giving away their sensitive information or may lead to financial loss.</a:t>
            </a:r>
          </a:p>
          <a:p>
            <a:pPr algn="just"/>
            <a:r>
              <a:rPr lang="en-US" sz="2000" b="1" dirty="0">
                <a:latin typeface="Times New Roman" panose="02020603050405020304" pitchFamily="18" charset="0"/>
                <a:cs typeface="Times New Roman" panose="02020603050405020304" pitchFamily="18" charset="0"/>
              </a:rPr>
              <a:t>Email</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Phishing </a:t>
            </a:r>
            <a:r>
              <a:rPr lang="en-US" sz="2000" dirty="0">
                <a:latin typeface="Times New Roman" panose="02020603050405020304" pitchFamily="18" charset="0"/>
                <a:cs typeface="Times New Roman" panose="02020603050405020304" pitchFamily="18" charset="0"/>
              </a:rPr>
              <a:t>emails may redirect the users to malicious websites compromising the user’s details. SPAM emails may steal information from the users.</a:t>
            </a:r>
          </a:p>
          <a:p>
            <a:pPr algn="just"/>
            <a:r>
              <a:rPr lang="en-US" sz="2000" b="1" dirty="0">
                <a:latin typeface="Times New Roman" panose="02020603050405020304" pitchFamily="18" charset="0"/>
                <a:cs typeface="Times New Roman" panose="02020603050405020304" pitchFamily="18" charset="0"/>
              </a:rPr>
              <a:t>Spying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applications may spy on the mobile users and report to the remote attackers.</a:t>
            </a:r>
          </a:p>
          <a:p>
            <a:pPr algn="just"/>
            <a:r>
              <a:rPr lang="en-US" sz="2000" b="1" dirty="0">
                <a:latin typeface="Times New Roman" panose="02020603050405020304" pitchFamily="18" charset="0"/>
                <a:cs typeface="Times New Roman" panose="02020603050405020304" pitchFamily="18" charset="0"/>
              </a:rPr>
              <a:t>App sandboxing issues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Sandboxing </a:t>
            </a:r>
            <a:r>
              <a:rPr lang="en-US" sz="2000" dirty="0">
                <a:latin typeface="Times New Roman" panose="02020603050405020304" pitchFamily="18" charset="0"/>
                <a:cs typeface="Times New Roman" panose="02020603050405020304" pitchFamily="18" charset="0"/>
              </a:rPr>
              <a:t>is the process of testing an App in a limited resource environment against various threats and attacks. If sandboxing has issues, it means that malicious applications can bypass this mechanism.</a:t>
            </a:r>
          </a:p>
          <a:p>
            <a:pPr algn="just"/>
            <a:r>
              <a:rPr lang="en-US" sz="2000" b="1" dirty="0">
                <a:latin typeface="Times New Roman" panose="02020603050405020304" pitchFamily="18" charset="0"/>
                <a:cs typeface="Times New Roman" panose="02020603050405020304" pitchFamily="18" charset="0"/>
              </a:rPr>
              <a:t>Rooting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Rooting </a:t>
            </a:r>
            <a:r>
              <a:rPr lang="en-US" sz="2000" dirty="0">
                <a:latin typeface="Times New Roman" panose="02020603050405020304" pitchFamily="18" charset="0"/>
                <a:cs typeface="Times New Roman" panose="02020603050405020304" pitchFamily="18" charset="0"/>
              </a:rPr>
              <a:t>is done for increasing speed and performance of an android device. This is not a recommended solution by the android authorities. When a phone is rooted, it loses its warranty and may open the door for various malware and allows the attacker to take control of the device remotely.</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900826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security Model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648" y="1935041"/>
            <a:ext cx="9080938" cy="459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298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noAutofit/>
          </a:bodyPr>
          <a:lstStyle/>
          <a:p>
            <a:r>
              <a:rPr lang="en-US" sz="3600" b="1" dirty="0"/>
              <a:t>The Layers of the </a:t>
            </a:r>
            <a:r>
              <a:rPr lang="en-US" sz="3600" b="1" dirty="0" smtClean="0"/>
              <a:t>Android Security </a:t>
            </a:r>
            <a:r>
              <a:rPr lang="en-US" sz="3600" b="1" dirty="0"/>
              <a:t>Model</a:t>
            </a:r>
            <a:br>
              <a:rPr lang="en-US" sz="3600" b="1" dirty="0"/>
            </a:br>
            <a:endParaRPr lang="en-US" sz="3600" b="1" dirty="0"/>
          </a:p>
        </p:txBody>
      </p:sp>
      <p:sp>
        <p:nvSpPr>
          <p:cNvPr id="3" name="Content Placeholder 2"/>
          <p:cNvSpPr>
            <a:spLocks noGrp="1"/>
          </p:cNvSpPr>
          <p:nvPr>
            <p:ph idx="1"/>
          </p:nvPr>
        </p:nvSpPr>
        <p:spPr>
          <a:xfrm>
            <a:off x="838200" y="1182414"/>
            <a:ext cx="10515600" cy="4994549"/>
          </a:xfrm>
        </p:spPr>
        <p:txBody>
          <a:bodyPr/>
          <a:lstStyle/>
          <a:p>
            <a:pPr marL="0" indent="0">
              <a:buNone/>
            </a:pPr>
            <a:r>
              <a:rPr lang="en-US" dirty="0"/>
              <a:t>The security model is based on the consent of the following parties:</a:t>
            </a:r>
          </a:p>
          <a:p>
            <a:pPr marL="0" indent="0">
              <a:buNone/>
            </a:pPr>
            <a:r>
              <a:rPr lang="en-US" b="1" dirty="0" smtClean="0"/>
              <a:t>1. Operating </a:t>
            </a:r>
            <a:r>
              <a:rPr lang="en-US" b="1" dirty="0"/>
              <a:t>System</a:t>
            </a:r>
            <a:endParaRPr lang="en-US" dirty="0"/>
          </a:p>
          <a:p>
            <a:pPr marL="0" indent="0">
              <a:buNone/>
            </a:pPr>
            <a:r>
              <a:rPr lang="en-US" b="1" dirty="0" smtClean="0"/>
              <a:t>2. Application</a:t>
            </a:r>
            <a:endParaRPr lang="en-US" dirty="0"/>
          </a:p>
          <a:p>
            <a:pPr marL="0" indent="0">
              <a:buNone/>
            </a:pPr>
            <a:r>
              <a:rPr lang="en-US" b="1" dirty="0" smtClean="0"/>
              <a:t>3. End-User</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64837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Operating </a:t>
            </a:r>
            <a:r>
              <a:rPr lang="en-US" b="1" dirty="0"/>
              <a:t>System</a:t>
            </a:r>
            <a:r>
              <a:rPr lang="en-US" dirty="0"/>
              <a:t/>
            </a:r>
            <a:br>
              <a:rPr lang="en-US" dirty="0"/>
            </a:br>
            <a:endParaRPr lang="en-US" dirty="0"/>
          </a:p>
        </p:txBody>
      </p:sp>
      <p:sp>
        <p:nvSpPr>
          <p:cNvPr id="3" name="Content Placeholder 2"/>
          <p:cNvSpPr>
            <a:spLocks noGrp="1"/>
          </p:cNvSpPr>
          <p:nvPr>
            <p:ph idx="1"/>
          </p:nvPr>
        </p:nvSpPr>
        <p:spPr>
          <a:xfrm>
            <a:off x="838200" y="1321129"/>
            <a:ext cx="10515600" cy="4351338"/>
          </a:xfrm>
        </p:spPr>
        <p:txBody>
          <a:bodyPr>
            <a:normAutofit/>
          </a:bodyPr>
          <a:lstStyle/>
          <a:p>
            <a:pPr marL="0" indent="0">
              <a:buNone/>
            </a:pPr>
            <a:r>
              <a:rPr lang="en-US" i="1" dirty="0" smtClean="0"/>
              <a:t>The </a:t>
            </a:r>
            <a:r>
              <a:rPr lang="en-US" i="1" dirty="0"/>
              <a:t>kernel security determines the overall security of the whole </a:t>
            </a:r>
            <a:r>
              <a:rPr lang="en-US" i="1" dirty="0" smtClean="0"/>
              <a:t>system. </a:t>
            </a:r>
            <a:r>
              <a:rPr lang="en-US" dirty="0" smtClean="0"/>
              <a:t>The </a:t>
            </a:r>
            <a:r>
              <a:rPr lang="en-US" dirty="0"/>
              <a:t>security of the Android operating system is based around the following key security features of the Linux kernel</a:t>
            </a:r>
            <a:r>
              <a:rPr lang="en-US" dirty="0" smtClean="0"/>
              <a:t>:</a:t>
            </a:r>
          </a:p>
          <a:p>
            <a:r>
              <a:rPr lang="en-US" b="1" dirty="0"/>
              <a:t>Process </a:t>
            </a:r>
            <a:r>
              <a:rPr lang="en-US" b="1" dirty="0" smtClean="0"/>
              <a:t>Isolation(sandboxing)</a:t>
            </a:r>
            <a:endParaRPr lang="en-US" dirty="0"/>
          </a:p>
          <a:p>
            <a:r>
              <a:rPr lang="en-US" b="1" dirty="0"/>
              <a:t>User-Based Permission Model</a:t>
            </a:r>
            <a:endParaRPr lang="en-US" dirty="0"/>
          </a:p>
          <a:p>
            <a:r>
              <a:rPr lang="en-US" b="1" dirty="0"/>
              <a:t>Inter-Process Communication (IPC)</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084835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387" y="394138"/>
            <a:ext cx="10515600" cy="6053957"/>
          </a:xfrm>
        </p:spPr>
        <p:txBody>
          <a:bodyPr>
            <a:normAutofit fontScale="92500" lnSpcReduction="10000"/>
          </a:bodyPr>
          <a:lstStyle/>
          <a:p>
            <a:pPr algn="just"/>
            <a:r>
              <a:rPr lang="en-US" dirty="0">
                <a:solidFill>
                  <a:srgbClr val="FF0000"/>
                </a:solidFill>
              </a:rPr>
              <a:t>The secure communication between applications is ensured by the Linux </a:t>
            </a:r>
            <a:r>
              <a:rPr lang="en-US" i="1" dirty="0">
                <a:solidFill>
                  <a:srgbClr val="FF0000"/>
                </a:solidFill>
              </a:rPr>
              <a:t>user-based protection</a:t>
            </a:r>
            <a:r>
              <a:rPr lang="en-US" dirty="0">
                <a:solidFill>
                  <a:srgbClr val="FF0000"/>
                </a:solidFill>
              </a:rPr>
              <a:t>.</a:t>
            </a:r>
          </a:p>
          <a:p>
            <a:pPr algn="just"/>
            <a:r>
              <a:rPr lang="en-US" dirty="0" smtClean="0"/>
              <a:t>Android </a:t>
            </a:r>
            <a:r>
              <a:rPr lang="en-US" dirty="0"/>
              <a:t>platform uses the Linux</a:t>
            </a:r>
            <a:r>
              <a:rPr lang="en-US" b="1" dirty="0"/>
              <a:t> </a:t>
            </a:r>
            <a:r>
              <a:rPr lang="en-US" i="1" dirty="0"/>
              <a:t>user-based permissions model </a:t>
            </a:r>
            <a:r>
              <a:rPr lang="en-US" dirty="0"/>
              <a:t>to isolate application resources</a:t>
            </a:r>
            <a:r>
              <a:rPr lang="en-US" dirty="0" smtClean="0"/>
              <a:t>. This </a:t>
            </a:r>
            <a:r>
              <a:rPr lang="en-US" dirty="0"/>
              <a:t>process in called </a:t>
            </a:r>
            <a:r>
              <a:rPr lang="en-US" b="1" dirty="0"/>
              <a:t>application sandbox</a:t>
            </a:r>
            <a:r>
              <a:rPr lang="en-US" dirty="0" smtClean="0"/>
              <a:t>.</a:t>
            </a:r>
          </a:p>
          <a:p>
            <a:pPr algn="just"/>
            <a:r>
              <a:rPr lang="en-US" dirty="0"/>
              <a:t>The aim of sandboxing is to </a:t>
            </a:r>
            <a:r>
              <a:rPr lang="en-US" b="1" dirty="0">
                <a:solidFill>
                  <a:srgbClr val="FF0000"/>
                </a:solidFill>
              </a:rPr>
              <a:t>prevent malicious external programs from interacting with the protected app</a:t>
            </a:r>
            <a:r>
              <a:rPr lang="en-US" dirty="0" smtClean="0"/>
              <a:t>.</a:t>
            </a:r>
          </a:p>
          <a:p>
            <a:r>
              <a:rPr lang="en-US" dirty="0">
                <a:solidFill>
                  <a:srgbClr val="FF0000"/>
                </a:solidFill>
              </a:rPr>
              <a:t>The internal operating system components are also protected by the sandboxing mechanism. </a:t>
            </a:r>
          </a:p>
          <a:p>
            <a:pPr algn="just"/>
            <a:r>
              <a:rPr lang="en-US" dirty="0" smtClean="0"/>
              <a:t>Unlike </a:t>
            </a:r>
            <a:r>
              <a:rPr lang="en-US" dirty="0"/>
              <a:t>traditional operating systems, e.g. </a:t>
            </a:r>
            <a:r>
              <a:rPr lang="en-US" dirty="0" err="1"/>
              <a:t>MacOS</a:t>
            </a:r>
            <a:r>
              <a:rPr lang="en-US" dirty="0"/>
              <a:t> and Windows, </a:t>
            </a:r>
            <a:r>
              <a:rPr lang="en-US" dirty="0">
                <a:solidFill>
                  <a:srgbClr val="FF0000"/>
                </a:solidFill>
              </a:rPr>
              <a:t>Android uses the </a:t>
            </a:r>
            <a:r>
              <a:rPr lang="en-US" b="1" dirty="0">
                <a:solidFill>
                  <a:srgbClr val="FF0000"/>
                </a:solidFill>
              </a:rPr>
              <a:t>User ID (UID)</a:t>
            </a:r>
            <a:r>
              <a:rPr lang="en-US" dirty="0">
                <a:solidFill>
                  <a:srgbClr val="FF0000"/>
                </a:solidFill>
              </a:rPr>
              <a:t> concept to manage an</a:t>
            </a:r>
            <a:r>
              <a:rPr lang="en-US" b="1" dirty="0">
                <a:solidFill>
                  <a:srgbClr val="FF0000"/>
                </a:solidFill>
              </a:rPr>
              <a:t> application’s access control</a:t>
            </a:r>
            <a:r>
              <a:rPr lang="en-US" dirty="0"/>
              <a:t> and not the system user’s access control. </a:t>
            </a:r>
            <a:endParaRPr lang="en-US" dirty="0" smtClean="0"/>
          </a:p>
          <a:p>
            <a:pPr algn="just"/>
            <a:r>
              <a:rPr lang="en-US" dirty="0" smtClean="0">
                <a:solidFill>
                  <a:srgbClr val="FF0000"/>
                </a:solidFill>
              </a:rPr>
              <a:t>An </a:t>
            </a:r>
            <a:r>
              <a:rPr lang="en-US" dirty="0">
                <a:solidFill>
                  <a:srgbClr val="FF0000"/>
                </a:solidFill>
              </a:rPr>
              <a:t>application is prohibited from accessing other application’s data or system features without the necessary permissions</a:t>
            </a:r>
            <a:r>
              <a:rPr lang="en-US" dirty="0" smtClean="0">
                <a:solidFill>
                  <a:srgbClr val="FF0000"/>
                </a:solidFill>
              </a:rPr>
              <a:t>.</a:t>
            </a:r>
          </a:p>
          <a:p>
            <a:pPr algn="just"/>
            <a:r>
              <a:rPr lang="en-US" dirty="0"/>
              <a:t>The application is sandboxed at the</a:t>
            </a:r>
            <a:r>
              <a:rPr lang="en-US" i="1" dirty="0"/>
              <a:t> kernel level</a:t>
            </a:r>
            <a:r>
              <a:rPr lang="en-US" dirty="0"/>
              <a:t>, hence it is guaranteed that the application is isolated from the rest of the system, regardless of specific development environment, programming languages or APIs used.</a:t>
            </a:r>
            <a:endParaRPr lang="en-US" dirty="0" smtClean="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2725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2435</TotalTime>
  <Words>1379</Words>
  <Application>Microsoft Office PowerPoint</Application>
  <PresentationFormat>Custom</PresentationFormat>
  <Paragraphs>162</Paragraphs>
  <Slides>33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1_Office Theme</vt:lpstr>
      <vt:lpstr>Contents Slide Master</vt:lpstr>
      <vt:lpstr>CorelDRAW</vt:lpstr>
      <vt:lpstr>PowerPoint Presentation</vt:lpstr>
      <vt:lpstr>Lecture Objectives </vt:lpstr>
      <vt:lpstr>Introduction</vt:lpstr>
      <vt:lpstr>PowerPoint Presentation</vt:lpstr>
      <vt:lpstr>Types of attacks: Android</vt:lpstr>
      <vt:lpstr>Android security Model</vt:lpstr>
      <vt:lpstr>The Layers of the Android Security Model </vt:lpstr>
      <vt:lpstr>1. Operating System </vt:lpstr>
      <vt:lpstr>PowerPoint Presentation</vt:lpstr>
      <vt:lpstr>PowerPoint Presentation</vt:lpstr>
      <vt:lpstr>PowerPoint Presentation</vt:lpstr>
      <vt:lpstr>PowerPoint Presentation</vt:lpstr>
      <vt:lpstr>2. Application Security </vt:lpstr>
      <vt:lpstr>PowerPoint Presentation</vt:lpstr>
      <vt:lpstr>PowerPoint Presentation</vt:lpstr>
      <vt:lpstr>IOS Security Model </vt:lpstr>
      <vt:lpstr>PowerPoint Presentation</vt:lpstr>
      <vt:lpstr>PowerPoint Presentation</vt:lpstr>
      <vt:lpstr>Secure booting process </vt:lpstr>
      <vt:lpstr>Secure Enclave </vt:lpstr>
      <vt:lpstr>PowerPoint Presentation</vt:lpstr>
      <vt:lpstr>iOS vs. Android: Which is more secure in 2022? </vt:lpstr>
      <vt:lpstr>What do iOS and Android security have in common? </vt:lpstr>
      <vt:lpstr>PowerPoint Presentation</vt:lpstr>
      <vt:lpstr>Windows Phone security</vt:lpstr>
      <vt:lpstr>PowerPoint Presentation</vt:lpstr>
      <vt:lpstr>PowerPoint Presentation</vt:lpstr>
      <vt:lpstr>PowerPoint Presentation</vt:lpstr>
      <vt:lpstr>PowerPoint Presentation</vt:lpstr>
      <vt:lpstr>PowerPoint Presentation</vt:lpstr>
      <vt:lpstr>Countermeasures: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161</cp:revision>
  <dcterms:created xsi:type="dcterms:W3CDTF">2019-01-09T10:33:58Z</dcterms:created>
  <dcterms:modified xsi:type="dcterms:W3CDTF">2022-11-07T06:52:34Z</dcterms:modified>
</cp:coreProperties>
</file>