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5"/>
  </p:notesMasterIdLst>
  <p:handoutMasterIdLst>
    <p:handoutMasterId r:id="rId16"/>
  </p:handoutMasterIdLst>
  <p:sldIdLst>
    <p:sldId id="287" r:id="rId3"/>
    <p:sldId id="281" r:id="rId4"/>
    <p:sldId id="427" r:id="rId5"/>
    <p:sldId id="430" r:id="rId6"/>
    <p:sldId id="434" r:id="rId7"/>
    <p:sldId id="431" r:id="rId8"/>
    <p:sldId id="435" r:id="rId9"/>
    <p:sldId id="432" r:id="rId10"/>
    <p:sldId id="436" r:id="rId11"/>
    <p:sldId id="433" r:id="rId12"/>
    <p:sldId id="409"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24" autoAdjust="0"/>
  </p:normalViewPr>
  <p:slideViewPr>
    <p:cSldViewPr snapToGrid="0">
      <p:cViewPr>
        <p:scale>
          <a:sx n="60" d="100"/>
          <a:sy n="60" d="100"/>
        </p:scale>
        <p:origin x="-1116" y="-318"/>
      </p:cViewPr>
      <p:guideLst>
        <p:guide orient="horz" pos="2160"/>
        <p:guide pos="3840"/>
      </p:guideLst>
    </p:cSldViewPr>
  </p:slideViewPr>
  <p:outlineViewPr>
    <p:cViewPr>
      <p:scale>
        <a:sx n="33" d="100"/>
        <a:sy n="33" d="100"/>
      </p:scale>
      <p:origin x="0" y="45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7178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D6FA1C-F2E2-4F21-AABB-221C211DC449}" type="slidenum">
              <a:rPr lang="en-US" altLang="en-US"/>
              <a:pPr/>
              <a:t>3</a:t>
            </a:fld>
            <a:endParaRPr lang="en-US" altLang="en-US"/>
          </a:p>
        </p:txBody>
      </p:sp>
      <p:sp>
        <p:nvSpPr>
          <p:cNvPr id="371714"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3717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11</a:t>
            </a:fld>
            <a:endParaRPr lang="en-US"/>
          </a:p>
        </p:txBody>
      </p:sp>
    </p:spTree>
    <p:extLst>
      <p:ext uri="{BB962C8B-B14F-4D97-AF65-F5344CB8AC3E}">
        <p14:creationId xmlns:p14="http://schemas.microsoft.com/office/powerpoint/2010/main" val="3927229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11/7/2022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freecodecamp.org/news/how-to-secure-mobile-app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geeksforgeeks.org/difference-between-virus-and-trojan-horse/" TargetMode="Externa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s.statcounter.com/os-market-share/mobile/worldwid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spersky.com/total-security" TargetMode="External"/><Relationship Id="rId2" Type="http://schemas.openxmlformats.org/officeDocument/2006/relationships/hyperlink" Target="https://www.kaspersky.com/resource-center/threats/botnet-attack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1347" name="CorelDRAW" r:id="rId3" imgW="2169000" imgH="2169360" progId="">
                  <p:embed/>
                </p:oleObj>
              </mc:Choice>
              <mc:Fallback>
                <p:oleObj name="CorelDRAW" r:id="rId3" imgW="2169000" imgH="2169360" progId="">
                  <p:embed/>
                  <p:pic>
                    <p:nvPicPr>
                      <p:cNvPr id="0" name="Picture 75"/>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29085"/>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2127857" y="2051945"/>
            <a:ext cx="9063318" cy="492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WEB AND MOBILE SECURITY (Professional Elective-I</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20CST/IT-333</a:t>
            </a: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8383B967-41CC-4702-9A6A-3CAB326C3F24}"/>
              </a:ext>
            </a:extLst>
          </p:cNvPr>
          <p:cNvSpPr txBox="1">
            <a:spLocks noChangeArrowheads="1"/>
          </p:cNvSpPr>
          <p:nvPr/>
        </p:nvSpPr>
        <p:spPr bwMode="auto">
          <a:xfrm>
            <a:off x="3178041" y="4566315"/>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 xmlns:a16="http://schemas.microsoft.com/office/drawing/2014/main" id="{AC6DB94B-BA01-4C3C-92C8-ABB949BCB39B}"/>
              </a:ext>
            </a:extLst>
          </p:cNvPr>
          <p:cNvSpPr txBox="1"/>
          <p:nvPr/>
        </p:nvSpPr>
        <p:spPr>
          <a:xfrm>
            <a:off x="3206107" y="4985847"/>
            <a:ext cx="7047166" cy="461665"/>
          </a:xfrm>
          <a:prstGeom prst="rect">
            <a:avLst/>
          </a:prstGeom>
          <a:noFill/>
        </p:spPr>
        <p:txBody>
          <a:bodyPr wrap="square" rtlCol="0">
            <a:spAutoFit/>
          </a:bodyPr>
          <a:lstStyle/>
          <a:p>
            <a:pPr algn="ctr"/>
            <a:r>
              <a:rPr lang="en-US" sz="2400" dirty="0"/>
              <a:t>Mobile application: Mobile Malware and App Security. </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794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496" y="554313"/>
            <a:ext cx="10515600" cy="470446"/>
          </a:xfrm>
        </p:spPr>
        <p:txBody>
          <a:bodyPr>
            <a:normAutofit fontScale="90000"/>
          </a:bodyPr>
          <a:lstStyle/>
          <a:p>
            <a:r>
              <a:rPr lang="en-US" b="1" dirty="0"/>
              <a:t>How to Protect Against Mobile Malware</a:t>
            </a:r>
            <a:br>
              <a:rPr lang="en-US" b="1" dirty="0"/>
            </a:br>
            <a:endParaRPr lang="en-US" b="1" dirty="0"/>
          </a:p>
        </p:txBody>
      </p:sp>
      <p:sp>
        <p:nvSpPr>
          <p:cNvPr id="3" name="Content Placeholder 2"/>
          <p:cNvSpPr>
            <a:spLocks noGrp="1"/>
          </p:cNvSpPr>
          <p:nvPr>
            <p:ph idx="1"/>
          </p:nvPr>
        </p:nvSpPr>
        <p:spPr>
          <a:xfrm>
            <a:off x="838200" y="1087820"/>
            <a:ext cx="10515600" cy="5089143"/>
          </a:xfrm>
        </p:spPr>
        <p:txBody>
          <a:bodyPr>
            <a:noAutofit/>
          </a:bodyPr>
          <a:lstStyle/>
          <a:p>
            <a:pPr algn="just"/>
            <a:r>
              <a:rPr lang="en-US" sz="2400" b="1" dirty="0">
                <a:latin typeface="Times New Roman" panose="02020603050405020304" pitchFamily="18" charset="0"/>
                <a:cs typeface="Times New Roman" panose="02020603050405020304" pitchFamily="18" charset="0"/>
              </a:rPr>
              <a:t>Keep applications updated</a:t>
            </a:r>
            <a:r>
              <a:rPr lang="en-US" sz="2400" dirty="0">
                <a:latin typeface="Times New Roman" panose="02020603050405020304" pitchFamily="18" charset="0"/>
                <a:cs typeface="Times New Roman" panose="02020603050405020304" pitchFamily="18" charset="0"/>
              </a:rPr>
              <a:t>: By running the newest version of every application on your mobile phone, you can ensure that you are running the version with the latest security patches and updates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Install mobile security software</a:t>
            </a:r>
            <a:r>
              <a:rPr lang="en-US" sz="2400" dirty="0">
                <a:latin typeface="Times New Roman" panose="02020603050405020304" pitchFamily="18" charset="0"/>
                <a:cs typeface="Times New Roman" panose="02020603050405020304" pitchFamily="18" charset="0"/>
              </a:rPr>
              <a:t>: Just like antivirus software protects a computer from viruses and malware, a mobile security application will do the same thing.</a:t>
            </a:r>
          </a:p>
          <a:p>
            <a:pPr algn="just"/>
            <a:r>
              <a:rPr lang="en-US" sz="2400" b="1" dirty="0">
                <a:latin typeface="Times New Roman" panose="02020603050405020304" pitchFamily="18" charset="0"/>
                <a:cs typeface="Times New Roman" panose="02020603050405020304" pitchFamily="18" charset="0"/>
              </a:rPr>
              <a:t>Consider a firewall</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Firewalls </a:t>
            </a:r>
            <a:r>
              <a:rPr lang="en-US" sz="2400" dirty="0">
                <a:latin typeface="Times New Roman" panose="02020603050405020304" pitchFamily="18" charset="0"/>
                <a:cs typeface="Times New Roman" panose="02020603050405020304" pitchFamily="18" charset="0"/>
              </a:rPr>
              <a:t>not only protect your online privacy when browsing, but can be used to only allow authorized apps to access the internet through a set of firewall rules.</a:t>
            </a:r>
          </a:p>
          <a:p>
            <a:pPr algn="just"/>
            <a:r>
              <a:rPr lang="en-US" sz="2400" b="1" dirty="0">
                <a:latin typeface="Times New Roman" panose="02020603050405020304" pitchFamily="18" charset="0"/>
                <a:cs typeface="Times New Roman" panose="02020603050405020304" pitchFamily="18" charset="0"/>
              </a:rPr>
              <a:t>Use screen lock protection</a:t>
            </a:r>
            <a:r>
              <a:rPr lang="en-US" sz="2400" dirty="0">
                <a:latin typeface="Times New Roman" panose="02020603050405020304" pitchFamily="18" charset="0"/>
                <a:cs typeface="Times New Roman" panose="02020603050405020304" pitchFamily="18" charset="0"/>
              </a:rPr>
              <a:t>: Many mobile devices are compromised when they are lost and stolen. Ensure at the very least that a passcode is used to lock the screen. Even better, use facial recognition or fingerprint recognition technology.</a:t>
            </a:r>
          </a:p>
          <a:p>
            <a:pPr algn="just"/>
            <a:r>
              <a:rPr lang="en-US" sz="2400" b="1" dirty="0">
                <a:latin typeface="Times New Roman" panose="02020603050405020304" pitchFamily="18" charset="0"/>
                <a:cs typeface="Times New Roman" panose="02020603050405020304" pitchFamily="18" charset="0"/>
              </a:rPr>
              <a:t>Only download apps from official stores</a:t>
            </a:r>
            <a:r>
              <a:rPr lang="en-US" sz="2400" dirty="0">
                <a:latin typeface="Times New Roman" panose="02020603050405020304" pitchFamily="18" charset="0"/>
                <a:cs typeface="Times New Roman" panose="02020603050405020304" pitchFamily="18" charset="0"/>
              </a:rPr>
              <a:t>: All vets available on the Apple App Store and Google Play have been vetted to ensure they are safe. That doesn't mean that no app will slip through the net, but you have a much better chance of installing a legitimate app through office sources.</a:t>
            </a: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7838560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1116330" y="524398"/>
            <a:ext cx="10515600" cy="776009"/>
          </a:xfrm>
        </p:spPr>
        <p:txBody>
          <a:bodyPr>
            <a:normAutofit/>
          </a:bodyPr>
          <a:lstStyle/>
          <a:p>
            <a:pPr algn="ctr"/>
            <a:r>
              <a:rPr lang="en-US" b="1" dirty="0">
                <a:latin typeface="Times New Roman" pitchFamily="18" charset="0"/>
                <a:cs typeface="Times New Roman" pitchFamily="18" charset="0"/>
              </a:rPr>
              <a:t>References: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813299" y="1453998"/>
            <a:ext cx="7575551" cy="5355312"/>
          </a:xfrm>
          <a:prstGeom prst="rect">
            <a:avLst/>
          </a:prstGeom>
          <a:noFill/>
          <a:ln w="9525">
            <a:noFill/>
            <a:miter lim="800000"/>
            <a:headEnd/>
            <a:tailEnd/>
          </a:ln>
          <a:effectLst/>
        </p:spPr>
        <p:txBody>
          <a:bodyPr wrap="square">
            <a:spAutoFit/>
          </a:bodyPr>
          <a:lstStyle/>
          <a:p>
            <a:r>
              <a:rPr lang="en-US" b="1" dirty="0">
                <a:latin typeface="Times New Roman" pitchFamily="18" charset="0"/>
                <a:cs typeface="Times New Roman" pitchFamily="18" charset="0"/>
              </a:rPr>
              <a:t>Books: </a:t>
            </a:r>
            <a:endParaRPr lang="en-IN" b="1" dirty="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Mobile: Security Secrets &amp; Solutions 1st Edition, Kindle Edition, by Neil Bergman, Mike Stanfield, Jason Rouse, and Joel </a:t>
            </a:r>
            <a:r>
              <a:rPr lang="en-US" dirty="0" err="1" smtClean="0">
                <a:latin typeface="Times New Roman" pitchFamily="18" charset="0"/>
                <a:cs typeface="Times New Roman" pitchFamily="18" charset="0"/>
              </a:rPr>
              <a:t>Scambray</a:t>
            </a:r>
            <a:endParaRPr lang="en-US" dirty="0" smtClean="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Web Applications, 3rd edition, Joel </a:t>
            </a:r>
            <a:r>
              <a:rPr lang="en-US" dirty="0" err="1">
                <a:latin typeface="Times New Roman" pitchFamily="18" charset="0"/>
                <a:cs typeface="Times New Roman" pitchFamily="18" charset="0"/>
              </a:rPr>
              <a:t>Scambray</a:t>
            </a:r>
            <a:r>
              <a:rPr lang="en-US" dirty="0">
                <a:latin typeface="Times New Roman" pitchFamily="18" charset="0"/>
                <a:cs typeface="Times New Roman" pitchFamily="18" charset="0"/>
              </a:rPr>
              <a:t>, Vincent Liu, Caleb Sima, Released October 2010, Publisher(s): McGraw-Hill</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Video </a:t>
            </a:r>
            <a:r>
              <a:rPr lang="en-US" b="1" dirty="0">
                <a:latin typeface="Times New Roman" pitchFamily="18" charset="0"/>
                <a:cs typeface="Times New Roman" pitchFamily="18" charset="0"/>
              </a:rPr>
              <a:t>Lectures : </a:t>
            </a:r>
            <a:endParaRPr lang="en-US" b="1" dirty="0" smtClean="0">
              <a:latin typeface="Times New Roman" pitchFamily="18" charset="0"/>
              <a:cs typeface="Times New Roman" pitchFamily="18" charset="0"/>
            </a:endParaRPr>
          </a:p>
          <a:p>
            <a:r>
              <a:rPr lang="en-US" dirty="0" smtClean="0"/>
              <a:t>1. https</a:t>
            </a:r>
            <a:r>
              <a:rPr lang="en-US" dirty="0"/>
              <a:t>://www.crowdstrike.com/cybersecurity-101/malware/mobile-malware/</a:t>
            </a:r>
          </a:p>
          <a:p>
            <a:r>
              <a:rPr lang="en-US" dirty="0" smtClean="0"/>
              <a:t>2. https</a:t>
            </a:r>
            <a:r>
              <a:rPr lang="en-US" dirty="0"/>
              <a:t>://</a:t>
            </a:r>
            <a:r>
              <a:rPr lang="en-US" dirty="0" smtClean="0"/>
              <a:t>www.techtarget.com/searchmobilecomputing/definition/mobile-malware</a:t>
            </a:r>
            <a:r>
              <a:rPr lang="en-US" dirty="0"/>
              <a:t/>
            </a:r>
            <a:br>
              <a:rPr lang="en-US" dirty="0"/>
            </a:br>
            <a:endParaRPr lang="en-US" b="1" dirty="0">
              <a:latin typeface="Times New Roman" pitchFamily="18" charset="0"/>
              <a:cs typeface="Times New Roman" pitchFamily="18" charset="0"/>
            </a:endParaRPr>
          </a:p>
          <a:p>
            <a:r>
              <a:rPr lang="en-IN" b="1" dirty="0" smtClean="0">
                <a:latin typeface="Times New Roman" pitchFamily="18" charset="0"/>
                <a:cs typeface="Times New Roman" pitchFamily="18" charset="0"/>
              </a:rPr>
              <a:t>Reference Links:</a:t>
            </a:r>
          </a:p>
          <a:p>
            <a:r>
              <a:rPr lang="en-US" dirty="0" smtClean="0"/>
              <a:t>1. https</a:t>
            </a:r>
            <a:r>
              <a:rPr lang="en-US" dirty="0"/>
              <a:t>://www.crowdstrike.com/cybersecurity-101/malware/mobile-malware/</a:t>
            </a:r>
          </a:p>
          <a:p>
            <a:r>
              <a:rPr lang="en-US" dirty="0" smtClean="0"/>
              <a:t>2. </a:t>
            </a:r>
            <a:r>
              <a:rPr lang="en-US" dirty="0" smtClean="0">
                <a:hlinkClick r:id="rId3"/>
              </a:rPr>
              <a:t>https</a:t>
            </a:r>
            <a:r>
              <a:rPr lang="en-US" dirty="0">
                <a:hlinkClick r:id="rId3"/>
              </a:rPr>
              <a:t>://www.freecodecamp.org/news/how-to-secure-mobile-apps</a:t>
            </a:r>
            <a:r>
              <a:rPr lang="en-US" dirty="0" smtClean="0">
                <a:hlinkClick r:id="rId3"/>
              </a:rPr>
              <a:t>/</a:t>
            </a:r>
            <a:endParaRPr lang="en-US" dirty="0" smtClean="0"/>
          </a:p>
          <a:p>
            <a:r>
              <a:rPr lang="en-US" dirty="0" smtClean="0"/>
              <a:t>3. </a:t>
            </a:r>
            <a:r>
              <a:rPr lang="en-US" dirty="0" smtClean="0">
                <a:hlinkClick r:id="rId4"/>
              </a:rPr>
              <a:t>https</a:t>
            </a:r>
            <a:r>
              <a:rPr lang="en-US" dirty="0">
                <a:hlinkClick r:id="rId4"/>
              </a:rPr>
              <a:t>://www.geeksforgeeks.org/difference-between-virus-and-trojan-horse/#:~:text=1.-,A%20Virus%20is%20a%20malicious%20executable%20code%20attached%20to%20another,system%20or%20a%20computer%20network</a:t>
            </a:r>
            <a:r>
              <a:rPr lang="en-US" dirty="0" smtClean="0"/>
              <a:t>.</a:t>
            </a:r>
          </a:p>
          <a:p>
            <a:endParaRPr lang="en-US" dirty="0"/>
          </a:p>
        </p:txBody>
      </p:sp>
      <p:grpSp>
        <p:nvGrpSpPr>
          <p:cNvPr id="2" name="Group 308"/>
          <p:cNvGrpSpPr>
            <a:grpSpLocks/>
          </p:cNvGrpSpPr>
          <p:nvPr/>
        </p:nvGrpSpPr>
        <p:grpSpPr bwMode="auto">
          <a:xfrm>
            <a:off x="9858375" y="2028825"/>
            <a:ext cx="1900238"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p14="http://schemas.microsoft.com/office/powerpoint/2010/main" val="58069430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22054" y="94089"/>
            <a:ext cx="410563" cy="1538089"/>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1346502234"/>
                </p:ext>
              </p:extLst>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12371" name="CorelDRAW" r:id="rId3" imgW="2169000" imgH="2169360" progId="">
                    <p:embed/>
                  </p:oleObj>
                </mc:Choice>
                <mc:Fallback>
                  <p:oleObj name="CorelDRAW" r:id="rId3" imgW="2169000" imgH="2169360" progId="">
                    <p:embed/>
                    <p:pic>
                      <p:nvPicPr>
                        <p:cNvPr id="0" name="Picture 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50" y="246475"/>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49263" y="1840230"/>
            <a:ext cx="4322762" cy="4516120"/>
          </a:xfrm>
        </p:spPr>
        <p:txBody>
          <a:bodyPr>
            <a:normAutofit/>
          </a:bodyPr>
          <a:lstStyle/>
          <a:p>
            <a:endParaRPr lang="en-IN" dirty="0">
              <a:latin typeface="Times New Roman" pitchFamily="18" charset="0"/>
              <a:cs typeface="Times New Roman" pitchFamily="18" charset="0"/>
            </a:endParaRPr>
          </a:p>
          <a:p>
            <a:r>
              <a:rPr lang="en-US" sz="2400" dirty="0">
                <a:latin typeface="Times New Roman" pitchFamily="18" charset="0"/>
                <a:cs typeface="Times New Roman" pitchFamily="18" charset="0"/>
              </a:rPr>
              <a:t>In this lecture, we will discuss:</a:t>
            </a:r>
          </a:p>
          <a:p>
            <a:pPr lvl="0">
              <a:lnSpc>
                <a:spcPct val="100000"/>
              </a:lnSpc>
              <a:spcBef>
                <a:spcPts val="0"/>
              </a:spcBef>
              <a:buFont typeface="Arial" pitchFamily="34" charset="0"/>
              <a:buChar char="•"/>
            </a:pPr>
            <a:r>
              <a:rPr lang="en-US" sz="2400" dirty="0">
                <a:latin typeface="Times New Roman" pitchFamily="18" charset="0"/>
                <a:cs typeface="Times New Roman" pitchFamily="18" charset="0"/>
              </a:rPr>
              <a:t>Mobile application: Mobile Malware and App Security</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700722" y="501650"/>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dirty="0">
                <a:latin typeface="Times New Roman" pitchFamily="18" charset="0"/>
                <a:cs typeface="Times New Roman" pitchFamily="18" charset="0"/>
              </a:rPr>
              <a:t>Lecture Objectives</a:t>
            </a:r>
            <a:r>
              <a:rPr lang="en-US" sz="2000" b="1" dirty="0">
                <a:latin typeface="Times New Roman" pitchFamily="18" charset="0"/>
                <a:ea typeface="Karla" pitchFamily="2" charset="0"/>
                <a:cs typeface="Times New Roman" pitchFamily="18" charset="0"/>
              </a:rPr>
              <a:t/>
            </a:r>
            <a:br>
              <a:rPr lang="en-US" sz="2000" b="1" dirty="0">
                <a:latin typeface="Times New Roman" pitchFamily="18" charset="0"/>
                <a:ea typeface="Karla" pitchFamily="2" charset="0"/>
                <a:cs typeface="Times New Roman" pitchFamily="18" charset="0"/>
              </a:rPr>
            </a:br>
            <a:endParaRPr lang="en-US" sz="1600" dirty="0">
              <a:latin typeface="Times New Roman" pitchFamily="18" charset="0"/>
              <a:cs typeface="Times New Roman" pitchFamily="18" charset="0"/>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262" y="1611630"/>
            <a:ext cx="4322762" cy="4744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utoShape 2" descr="Introduction to Web Development with HTML, CSS, JavaScript | Course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Application architecture of CryoWEB. The complete linux server can be... |  Download Scientific Diagra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5" descr="Hosting Controller - Linux Hosting Control Panel - Windows Linux Hosting  Automation | Linux Hosting Panel | Windows &amp; Linux Hosting Control Panel | Windows  Linux Cluster Management, Apache and IIS, Cross Platform Suppo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2" descr="LAMP (software bundle) - Wikipedi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 descr="Mobile Security Basic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4" name="Picture 2" descr="https://www.ssl2buy.com/wp-content/uploads/2022/04/mobile-application-securit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6839" y="934955"/>
            <a:ext cx="5545521" cy="5324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801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body" idx="1"/>
          </p:nvPr>
        </p:nvSpPr>
        <p:spPr>
          <a:xfrm>
            <a:off x="914400" y="1489840"/>
            <a:ext cx="10972800" cy="3791607"/>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Mobile malware is </a:t>
            </a:r>
            <a:r>
              <a:rPr lang="en-US" sz="2400" dirty="0" smtClean="0">
                <a:solidFill>
                  <a:srgbClr val="FF0000"/>
                </a:solidFill>
                <a:latin typeface="Times New Roman" panose="02020603050405020304" pitchFamily="18" charset="0"/>
                <a:cs typeface="Times New Roman" panose="02020603050405020304" pitchFamily="18" charset="0"/>
              </a:rPr>
              <a:t>malicious software specifically designed to target mobile devices</a:t>
            </a:r>
            <a:r>
              <a:rPr lang="en-US" sz="2400" dirty="0" smtClean="0">
                <a:latin typeface="Times New Roman" panose="02020603050405020304" pitchFamily="18" charset="0"/>
                <a:cs typeface="Times New Roman" panose="02020603050405020304" pitchFamily="18" charset="0"/>
              </a:rPr>
              <a:t>, such as smartphones and tablets, with the goal of gaining access to private data.</a:t>
            </a:r>
          </a:p>
          <a:p>
            <a:pPr algn="just"/>
            <a:r>
              <a:rPr lang="en-US" sz="2400" dirty="0" smtClean="0">
                <a:latin typeface="Times New Roman" panose="02020603050405020304" pitchFamily="18" charset="0"/>
                <a:cs typeface="Times New Roman" panose="02020603050405020304" pitchFamily="18" charset="0"/>
              </a:rPr>
              <a:t>Although </a:t>
            </a:r>
            <a:r>
              <a:rPr lang="en-US" sz="2400" dirty="0">
                <a:latin typeface="Times New Roman" panose="02020603050405020304" pitchFamily="18" charset="0"/>
                <a:cs typeface="Times New Roman" panose="02020603050405020304" pitchFamily="18" charset="0"/>
              </a:rPr>
              <a:t>mobile malware is not currently as pervasive as malware that attacks traditional workstations, it’s a growing threat because many companies now allow employees to access corporate networks using their personal devices, potentially bringing unknown threats into the environment</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The most common method hackers use to </a:t>
            </a:r>
            <a:r>
              <a:rPr lang="en-US" sz="2400" dirty="0">
                <a:solidFill>
                  <a:srgbClr val="FF0000"/>
                </a:solidFill>
                <a:latin typeface="Times New Roman" panose="02020603050405020304" pitchFamily="18" charset="0"/>
                <a:cs typeface="Times New Roman" panose="02020603050405020304" pitchFamily="18" charset="0"/>
              </a:rPr>
              <a:t>spread malware is through apps and downloads. </a:t>
            </a:r>
            <a:r>
              <a:rPr lang="en-US" sz="2400" dirty="0">
                <a:latin typeface="Times New Roman" panose="02020603050405020304" pitchFamily="18" charset="0"/>
                <a:cs typeface="Times New Roman" panose="02020603050405020304" pitchFamily="18" charset="0"/>
              </a:rPr>
              <a:t>The apps you get at an official app store are usually safe, but apps that are “pirated,” or come from less legitimate sources often also contain malware.</a:t>
            </a:r>
          </a:p>
        </p:txBody>
      </p:sp>
      <p:sp>
        <p:nvSpPr>
          <p:cNvPr id="370691" name="Rectangle 3"/>
          <p:cNvSpPr>
            <a:spLocks noChangeArrowheads="1"/>
          </p:cNvSpPr>
          <p:nvPr/>
        </p:nvSpPr>
        <p:spPr bwMode="auto">
          <a:xfrm>
            <a:off x="914400" y="762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itchFamily="18" charset="0"/>
              </a:defRPr>
            </a:lvl1pPr>
            <a:lvl2pPr algn="ctr">
              <a:spcBef>
                <a:spcPct val="0"/>
              </a:spcBef>
              <a:defRPr sz="4400">
                <a:solidFill>
                  <a:schemeClr val="tx2"/>
                </a:solidFill>
                <a:latin typeface="Times New Roman" pitchFamily="18" charset="0"/>
              </a:defRPr>
            </a:lvl2pPr>
            <a:lvl3pPr algn="ctr">
              <a:spcBef>
                <a:spcPct val="0"/>
              </a:spcBef>
              <a:defRPr sz="4400">
                <a:solidFill>
                  <a:schemeClr val="tx2"/>
                </a:solidFill>
                <a:latin typeface="Times New Roman" pitchFamily="18" charset="0"/>
              </a:defRPr>
            </a:lvl3pPr>
            <a:lvl4pPr algn="ctr">
              <a:spcBef>
                <a:spcPct val="0"/>
              </a:spcBef>
              <a:defRPr sz="4400">
                <a:solidFill>
                  <a:schemeClr val="tx2"/>
                </a:solidFill>
                <a:latin typeface="Times New Roman" pitchFamily="18" charset="0"/>
              </a:defRPr>
            </a:lvl4pPr>
            <a:lvl5pPr algn="ctr">
              <a:spcBef>
                <a:spcPct val="0"/>
              </a:spcBef>
              <a:defRPr sz="4400">
                <a:solidFill>
                  <a:schemeClr val="tx2"/>
                </a:solidFill>
                <a:latin typeface="Times New Roman" pitchFamily="18" charset="0"/>
              </a:defRPr>
            </a:lvl5pPr>
            <a:lvl6pPr marL="457200" algn="ctr" fontAlgn="base">
              <a:spcBef>
                <a:spcPct val="0"/>
              </a:spcBef>
              <a:spcAft>
                <a:spcPct val="0"/>
              </a:spcAft>
              <a:defRPr sz="4400">
                <a:solidFill>
                  <a:schemeClr val="tx2"/>
                </a:solidFill>
                <a:latin typeface="Times New Roman" pitchFamily="18" charset="0"/>
              </a:defRPr>
            </a:lvl6pPr>
            <a:lvl7pPr marL="914400" algn="ctr" fontAlgn="base">
              <a:spcBef>
                <a:spcPct val="0"/>
              </a:spcBef>
              <a:spcAft>
                <a:spcPct val="0"/>
              </a:spcAft>
              <a:defRPr sz="4400">
                <a:solidFill>
                  <a:schemeClr val="tx2"/>
                </a:solidFill>
                <a:latin typeface="Times New Roman" pitchFamily="18" charset="0"/>
              </a:defRPr>
            </a:lvl7pPr>
            <a:lvl8pPr marL="1371600" algn="ctr" fontAlgn="base">
              <a:spcBef>
                <a:spcPct val="0"/>
              </a:spcBef>
              <a:spcAft>
                <a:spcPct val="0"/>
              </a:spcAft>
              <a:defRPr sz="4400">
                <a:solidFill>
                  <a:schemeClr val="tx2"/>
                </a:solidFill>
                <a:latin typeface="Times New Roman" pitchFamily="18" charset="0"/>
              </a:defRPr>
            </a:lvl8pPr>
            <a:lvl9pPr marL="1828800" algn="ctr" fontAlgn="base">
              <a:spcBef>
                <a:spcPct val="0"/>
              </a:spcBef>
              <a:spcAft>
                <a:spcPct val="0"/>
              </a:spcAft>
              <a:defRPr sz="4400">
                <a:solidFill>
                  <a:schemeClr val="tx2"/>
                </a:solidFill>
                <a:latin typeface="Times New Roman" pitchFamily="18" charset="0"/>
              </a:defRPr>
            </a:lvl9pPr>
          </a:lstStyle>
          <a:p>
            <a:r>
              <a:rPr lang="en-US" sz="3600" b="1" dirty="0"/>
              <a:t>Mobile Malware</a:t>
            </a:r>
          </a:p>
        </p:txBody>
      </p:sp>
      <p:sp>
        <p:nvSpPr>
          <p:cNvPr id="370697" name="Rectangle 9"/>
          <p:cNvSpPr>
            <a:spLocks noChangeArrowheads="1"/>
          </p:cNvSpPr>
          <p:nvPr/>
        </p:nvSpPr>
        <p:spPr bwMode="auto">
          <a:xfrm>
            <a:off x="914400" y="4038600"/>
            <a:ext cx="109728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0"/>
              </a:spcBef>
              <a:defRPr sz="2400">
                <a:solidFill>
                  <a:schemeClr val="tx1"/>
                </a:solidFill>
                <a:latin typeface="Times New Roman" pitchFamily="18" charset="0"/>
              </a:defRPr>
            </a:lvl1pPr>
            <a:lvl2pPr marL="1100138" indent="-533400">
              <a:spcBef>
                <a:spcPct val="0"/>
              </a:spcBef>
              <a:defRPr sz="2400">
                <a:solidFill>
                  <a:schemeClr val="tx1"/>
                </a:solidFill>
                <a:latin typeface="Times New Roman" pitchFamily="18" charset="0"/>
              </a:defRPr>
            </a:lvl2pPr>
            <a:lvl3pPr marL="1366838" indent="-457200">
              <a:spcBef>
                <a:spcPct val="0"/>
              </a:spcBef>
              <a:defRPr sz="2400">
                <a:solidFill>
                  <a:schemeClr val="tx1"/>
                </a:solidFill>
                <a:latin typeface="Times New Roman" pitchFamily="18" charset="0"/>
              </a:defRPr>
            </a:lvl3pPr>
            <a:lvl4pPr marL="1633538" indent="-381000">
              <a:spcBef>
                <a:spcPct val="0"/>
              </a:spcBef>
              <a:defRPr sz="2400">
                <a:solidFill>
                  <a:schemeClr val="tx1"/>
                </a:solidFill>
                <a:latin typeface="Times New Roman" pitchFamily="18" charset="0"/>
              </a:defRPr>
            </a:lvl4pPr>
            <a:lvl5pPr marL="1919288" indent="-381000">
              <a:spcBef>
                <a:spcPct val="0"/>
              </a:spcBef>
              <a:defRPr sz="2400">
                <a:solidFill>
                  <a:schemeClr val="tx1"/>
                </a:solidFill>
                <a:latin typeface="Times New Roman" pitchFamily="18" charset="0"/>
              </a:defRPr>
            </a:lvl5pPr>
            <a:lvl6pPr marL="2376488" indent="-381000" fontAlgn="base">
              <a:spcBef>
                <a:spcPct val="0"/>
              </a:spcBef>
              <a:spcAft>
                <a:spcPct val="0"/>
              </a:spcAft>
              <a:defRPr sz="2400">
                <a:solidFill>
                  <a:schemeClr val="tx1"/>
                </a:solidFill>
                <a:latin typeface="Times New Roman" pitchFamily="18" charset="0"/>
              </a:defRPr>
            </a:lvl6pPr>
            <a:lvl7pPr marL="2833688" indent="-381000" fontAlgn="base">
              <a:spcBef>
                <a:spcPct val="0"/>
              </a:spcBef>
              <a:spcAft>
                <a:spcPct val="0"/>
              </a:spcAft>
              <a:defRPr sz="2400">
                <a:solidFill>
                  <a:schemeClr val="tx1"/>
                </a:solidFill>
                <a:latin typeface="Times New Roman" pitchFamily="18" charset="0"/>
              </a:defRPr>
            </a:lvl7pPr>
            <a:lvl8pPr marL="3290888" indent="-381000" fontAlgn="base">
              <a:spcBef>
                <a:spcPct val="0"/>
              </a:spcBef>
              <a:spcAft>
                <a:spcPct val="0"/>
              </a:spcAft>
              <a:defRPr sz="2400">
                <a:solidFill>
                  <a:schemeClr val="tx1"/>
                </a:solidFill>
                <a:latin typeface="Times New Roman" pitchFamily="18" charset="0"/>
              </a:defRPr>
            </a:lvl8pPr>
            <a:lvl9pPr marL="3748088" indent="-381000" fontAlgn="base">
              <a:spcBef>
                <a:spcPct val="0"/>
              </a:spcBef>
              <a:spcAft>
                <a:spcPct val="0"/>
              </a:spcAft>
              <a:defRPr sz="2400">
                <a:solidFill>
                  <a:schemeClr val="tx1"/>
                </a:solidFill>
                <a:latin typeface="Times New Roman" pitchFamily="18" charset="0"/>
              </a:defRPr>
            </a:lvl9pPr>
          </a:lstStyle>
          <a:p>
            <a:pPr>
              <a:spcBef>
                <a:spcPct val="20000"/>
              </a:spcBef>
              <a:buFontTx/>
              <a:buChar char="•"/>
            </a:pPr>
            <a:endParaRPr lang="en-US" altLang="en-US" sz="2000" b="0" dirty="0">
              <a:solidFill>
                <a:srgbClr val="CC0000"/>
              </a:solidFill>
              <a:latin typeface="Garamond" pitchFamily="18" charset="0"/>
              <a:cs typeface="Times New Roman" pitchFamily="18" charset="0"/>
            </a:endParaRPr>
          </a:p>
        </p:txBody>
      </p:sp>
    </p:spTree>
    <p:extLst>
      <p:ext uri="{BB962C8B-B14F-4D97-AF65-F5344CB8AC3E}">
        <p14:creationId xmlns:p14="http://schemas.microsoft.com/office/powerpoint/2010/main" val="813204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Different Types of Mobile Malware</a:t>
            </a:r>
            <a:br>
              <a:rPr lang="en-US" sz="4000" b="1" dirty="0"/>
            </a:br>
            <a:endParaRPr lang="en-US" sz="4000" b="1" dirty="0"/>
          </a:p>
        </p:txBody>
      </p:sp>
      <p:sp>
        <p:nvSpPr>
          <p:cNvPr id="3" name="Content Placeholder 2"/>
          <p:cNvSpPr>
            <a:spLocks noGrp="1"/>
          </p:cNvSpPr>
          <p:nvPr>
            <p:ph idx="1"/>
          </p:nvPr>
        </p:nvSpPr>
        <p:spPr>
          <a:xfrm>
            <a:off x="838200" y="1198179"/>
            <a:ext cx="10515600" cy="4978784"/>
          </a:xfrm>
        </p:spPr>
        <p:txBody>
          <a:bodyPr>
            <a:normAutofit fontScale="92500" lnSpcReduction="20000"/>
          </a:bodyPr>
          <a:lstStyle/>
          <a:p>
            <a:pPr marL="457200" indent="-457200" algn="just">
              <a:buAutoNum type="arabicPeriod"/>
            </a:pPr>
            <a:r>
              <a:rPr lang="en-US" sz="2600" b="1" dirty="0" smtClean="0">
                <a:latin typeface="Times New Roman" panose="02020603050405020304" pitchFamily="18" charset="0"/>
                <a:cs typeface="Times New Roman" panose="02020603050405020304" pitchFamily="18" charset="0"/>
              </a:rPr>
              <a:t>Spyware </a:t>
            </a:r>
            <a:r>
              <a:rPr lang="en-US" sz="2600" b="1" dirty="0">
                <a:latin typeface="Times New Roman" panose="02020603050405020304" pitchFamily="18" charset="0"/>
                <a:cs typeface="Times New Roman" panose="02020603050405020304" pitchFamily="18" charset="0"/>
              </a:rPr>
              <a:t>and </a:t>
            </a:r>
            <a:r>
              <a:rPr lang="en-US" sz="2600" b="1" dirty="0" err="1" smtClean="0">
                <a:latin typeface="Times New Roman" panose="02020603050405020304" pitchFamily="18" charset="0"/>
                <a:cs typeface="Times New Roman" panose="02020603050405020304" pitchFamily="18" charset="0"/>
              </a:rPr>
              <a:t>Madware</a:t>
            </a:r>
            <a:endParaRPr lang="en-US" sz="2600" b="1" dirty="0" smtClean="0">
              <a:latin typeface="Times New Roman" panose="02020603050405020304" pitchFamily="18" charset="0"/>
              <a:cs typeface="Times New Roman" panose="02020603050405020304" pitchFamily="18" charset="0"/>
            </a:endParaRPr>
          </a:p>
          <a:p>
            <a:pPr algn="just"/>
            <a:r>
              <a:rPr lang="en-US" sz="2400" dirty="0" err="1">
                <a:solidFill>
                  <a:srgbClr val="FF0000"/>
                </a:solidFill>
                <a:latin typeface="Times New Roman" panose="02020603050405020304" pitchFamily="18" charset="0"/>
                <a:cs typeface="Times New Roman" panose="02020603050405020304" pitchFamily="18" charset="0"/>
              </a:rPr>
              <a:t>Madware</a:t>
            </a:r>
            <a:r>
              <a:rPr lang="en-US" sz="2400" dirty="0">
                <a:solidFill>
                  <a:srgbClr val="FF0000"/>
                </a:solidFill>
                <a:latin typeface="Times New Roman" panose="02020603050405020304" pitchFamily="18" charset="0"/>
                <a:cs typeface="Times New Roman" panose="02020603050405020304" pitchFamily="18" charset="0"/>
              </a:rPr>
              <a:t> is a combination of the words mobile and </a:t>
            </a:r>
            <a:r>
              <a:rPr lang="en-US" sz="2400" dirty="0" smtClean="0">
                <a:solidFill>
                  <a:srgbClr val="FF0000"/>
                </a:solidFill>
                <a:latin typeface="Times New Roman" panose="02020603050405020304" pitchFamily="18" charset="0"/>
                <a:cs typeface="Times New Roman" panose="02020603050405020304" pitchFamily="18" charset="0"/>
              </a:rPr>
              <a:t>adware</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Adware is typically created for computers but can also be found on mobile devices.</a:t>
            </a:r>
          </a:p>
          <a:p>
            <a:pPr algn="just"/>
            <a:r>
              <a:rPr lang="en-US" sz="2400" dirty="0" smtClean="0">
                <a:latin typeface="Times New Roman" panose="02020603050405020304" pitchFamily="18" charset="0"/>
                <a:cs typeface="Times New Roman" panose="02020603050405020304" pitchFamily="18" charset="0"/>
              </a:rPr>
              <a:t>Adware </a:t>
            </a:r>
            <a:r>
              <a:rPr lang="en-US" sz="2400" dirty="0">
                <a:latin typeface="Times New Roman" panose="02020603050405020304" pitchFamily="18" charset="0"/>
                <a:cs typeface="Times New Roman" panose="02020603050405020304" pitchFamily="18" charset="0"/>
              </a:rPr>
              <a:t>is unwelcome software that infiltrates a computer and serves up </a:t>
            </a:r>
            <a:r>
              <a:rPr lang="en-US" sz="2400" dirty="0">
                <a:solidFill>
                  <a:srgbClr val="FF0000"/>
                </a:solidFill>
                <a:latin typeface="Times New Roman" panose="02020603050405020304" pitchFamily="18" charset="0"/>
                <a:cs typeface="Times New Roman" panose="02020603050405020304" pitchFamily="18" charset="0"/>
              </a:rPr>
              <a:t>annoying advertising</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materials. M</a:t>
            </a:r>
            <a:r>
              <a:rPr lang="en-US" sz="2400" dirty="0" smtClean="0">
                <a:solidFill>
                  <a:srgbClr val="FF0000"/>
                </a:solidFill>
                <a:latin typeface="Times New Roman" panose="02020603050405020304" pitchFamily="18" charset="0"/>
                <a:cs typeface="Times New Roman" panose="02020603050405020304" pitchFamily="18" charset="0"/>
              </a:rPr>
              <a:t>obile </a:t>
            </a:r>
            <a:r>
              <a:rPr lang="en-US" sz="2400" dirty="0">
                <a:solidFill>
                  <a:srgbClr val="FF0000"/>
                </a:solidFill>
                <a:latin typeface="Times New Roman" panose="02020603050405020304" pitchFamily="18" charset="0"/>
                <a:cs typeface="Times New Roman" panose="02020603050405020304" pitchFamily="18" charset="0"/>
              </a:rPr>
              <a:t>adware is intrusive advertising on a smartphone or </a:t>
            </a:r>
            <a:r>
              <a:rPr lang="en-US" sz="2400" dirty="0" smtClean="0">
                <a:solidFill>
                  <a:srgbClr val="FF0000"/>
                </a:solidFill>
                <a:latin typeface="Times New Roman" panose="02020603050405020304" pitchFamily="18" charset="0"/>
                <a:cs typeface="Times New Roman" panose="02020603050405020304" pitchFamily="18" charset="0"/>
              </a:rPr>
              <a:t>tablet</a:t>
            </a:r>
            <a:r>
              <a:rPr lang="en-US" sz="2400" dirty="0" smtClean="0">
                <a:latin typeface="Times New Roman" panose="02020603050405020304" pitchFamily="18" charset="0"/>
                <a:cs typeface="Times New Roman" panose="02020603050405020304" pitchFamily="18" charset="0"/>
              </a:rPr>
              <a:t>. </a:t>
            </a:r>
            <a:r>
              <a:rPr lang="en-US" sz="2400" dirty="0" smtClean="0">
                <a:solidFill>
                  <a:srgbClr val="FF0000"/>
                </a:solidFill>
                <a:latin typeface="Times New Roman" panose="02020603050405020304" pitchFamily="18" charset="0"/>
                <a:cs typeface="Times New Roman" panose="02020603050405020304" pitchFamily="18" charset="0"/>
              </a:rPr>
              <a:t>There are two methods through which mobiles come down with adware: through the browser and through downloaded applications.</a:t>
            </a:r>
          </a:p>
          <a:p>
            <a:pPr algn="just"/>
            <a:r>
              <a:rPr lang="en-US" sz="2400" dirty="0" smtClean="0">
                <a:latin typeface="Times New Roman" panose="02020603050405020304" pitchFamily="18" charset="0"/>
                <a:cs typeface="Times New Roman" panose="02020603050405020304" pitchFamily="18" charset="0"/>
              </a:rPr>
              <a:t>Currently</a:t>
            </a:r>
            <a:r>
              <a:rPr lang="en-US" sz="2400" dirty="0">
                <a:latin typeface="Times New Roman" panose="02020603050405020304" pitchFamily="18" charset="0"/>
                <a:cs typeface="Times New Roman" panose="02020603050405020304" pitchFamily="18" charset="0"/>
              </a:rPr>
              <a:t>, most </a:t>
            </a:r>
            <a:r>
              <a:rPr lang="en-US" sz="2400" dirty="0" err="1">
                <a:latin typeface="Times New Roman" panose="02020603050405020304" pitchFamily="18" charset="0"/>
                <a:cs typeface="Times New Roman" panose="02020603050405020304" pitchFamily="18" charset="0"/>
              </a:rPr>
              <a:t>madware</a:t>
            </a:r>
            <a:r>
              <a:rPr lang="en-US" sz="2400" dirty="0">
                <a:latin typeface="Times New Roman" panose="02020603050405020304" pitchFamily="18" charset="0"/>
                <a:cs typeface="Times New Roman" panose="02020603050405020304" pitchFamily="18" charset="0"/>
              </a:rPr>
              <a:t> exists for Android smartphones and tablets due to Android’s open platform and its worldwide market share — approximately 72% of mobile operating systems are </a:t>
            </a:r>
            <a:r>
              <a:rPr lang="en-US" sz="2400" dirty="0" smtClean="0">
                <a:latin typeface="Times New Roman" panose="02020603050405020304" pitchFamily="18" charset="0"/>
                <a:cs typeface="Times New Roman" panose="02020603050405020304" pitchFamily="18" charset="0"/>
              </a:rPr>
              <a:t>Android.</a:t>
            </a:r>
          </a:p>
          <a:p>
            <a:pPr algn="just"/>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get </a:t>
            </a:r>
            <a:r>
              <a:rPr lang="en-US" sz="2400" dirty="0" err="1">
                <a:latin typeface="Times New Roman" panose="02020603050405020304" pitchFamily="18" charset="0"/>
                <a:cs typeface="Times New Roman" panose="02020603050405020304" pitchFamily="18" charset="0"/>
              </a:rPr>
              <a:t>madware</a:t>
            </a:r>
            <a:r>
              <a:rPr lang="en-US" sz="2400" dirty="0">
                <a:latin typeface="Times New Roman" panose="02020603050405020304" pitchFamily="18" charset="0"/>
                <a:cs typeface="Times New Roman" panose="02020603050405020304" pitchFamily="18" charset="0"/>
              </a:rPr>
              <a:t> on your device is by downloading a free app from an app store</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Once installed, </a:t>
            </a:r>
            <a:r>
              <a:rPr lang="en-US" sz="2400" dirty="0" err="1">
                <a:latin typeface="Times New Roman" panose="02020603050405020304" pitchFamily="18" charset="0"/>
                <a:cs typeface="Times New Roman" panose="02020603050405020304" pitchFamily="18" charset="0"/>
              </a:rPr>
              <a:t>madware</a:t>
            </a:r>
            <a:r>
              <a:rPr lang="en-US" sz="2400" dirty="0">
                <a:latin typeface="Times New Roman" panose="02020603050405020304" pitchFamily="18" charset="0"/>
                <a:cs typeface="Times New Roman" panose="02020603050405020304" pitchFamily="18" charset="0"/>
              </a:rPr>
              <a:t> creators hope you’ll click on an advertisement, whether that’s on purpose or on accident.</a:t>
            </a:r>
          </a:p>
          <a:p>
            <a:r>
              <a:rPr lang="en-US" sz="2400" dirty="0">
                <a:solidFill>
                  <a:srgbClr val="FF0000"/>
                </a:solidFill>
                <a:latin typeface="Times New Roman" panose="02020603050405020304" pitchFamily="18" charset="0"/>
                <a:cs typeface="Times New Roman" panose="02020603050405020304" pitchFamily="18" charset="0"/>
              </a:rPr>
              <a:t>When you click on </a:t>
            </a:r>
            <a:r>
              <a:rPr lang="en-US" sz="2400" dirty="0" err="1">
                <a:solidFill>
                  <a:srgbClr val="FF0000"/>
                </a:solidFill>
                <a:latin typeface="Times New Roman" panose="02020603050405020304" pitchFamily="18" charset="0"/>
                <a:cs typeface="Times New Roman" panose="02020603050405020304" pitchFamily="18" charset="0"/>
              </a:rPr>
              <a:t>madware</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madware</a:t>
            </a:r>
            <a:r>
              <a:rPr lang="en-US" sz="2400" dirty="0">
                <a:solidFill>
                  <a:srgbClr val="FF0000"/>
                </a:solidFill>
                <a:latin typeface="Times New Roman" panose="02020603050405020304" pitchFamily="18" charset="0"/>
                <a:cs typeface="Times New Roman" panose="02020603050405020304" pitchFamily="18" charset="0"/>
              </a:rPr>
              <a:t> creators get paid by how many views the ad gets, how many clicks the ad gets, or how many times the software is added to a device.</a:t>
            </a:r>
            <a:r>
              <a:rPr lang="en-US" sz="2400" dirty="0">
                <a:latin typeface="Times New Roman" panose="02020603050405020304" pitchFamily="18" charset="0"/>
                <a:cs typeface="Times New Roman" panose="02020603050405020304" pitchFamily="18" charset="0"/>
              </a:rPr>
              <a:t> </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581769" y="6255547"/>
            <a:ext cx="6109621" cy="646331"/>
          </a:xfrm>
          <a:prstGeom prst="rect">
            <a:avLst/>
          </a:prstGeom>
        </p:spPr>
        <p:txBody>
          <a:bodyPr wrap="none">
            <a:spAutoFit/>
          </a:bodyPr>
          <a:lstStyle/>
          <a:p>
            <a:r>
              <a:rPr lang="en-US" dirty="0">
                <a:hlinkClick r:id="rId2"/>
              </a:rPr>
              <a:t>https://</a:t>
            </a:r>
            <a:r>
              <a:rPr lang="en-US" dirty="0" smtClean="0">
                <a:hlinkClick r:id="rId2"/>
              </a:rPr>
              <a:t>gs.statcounter.com/os-market-share/mobile/worldwide</a:t>
            </a:r>
            <a:endParaRPr lang="en-US" dirty="0" smtClean="0"/>
          </a:p>
          <a:p>
            <a:endParaRPr lang="en-US" dirty="0"/>
          </a:p>
        </p:txBody>
      </p:sp>
    </p:spTree>
    <p:extLst>
      <p:ext uri="{BB962C8B-B14F-4D97-AF65-F5344CB8AC3E}">
        <p14:creationId xmlns:p14="http://schemas.microsoft.com/office/powerpoint/2010/main" val="324356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9090"/>
            <a:ext cx="10515600" cy="5577873"/>
          </a:xfrm>
        </p:spPr>
        <p:txBody>
          <a:bodyPr>
            <a:normAutofit/>
          </a:bodyPr>
          <a:lstStyle/>
          <a:p>
            <a:r>
              <a:rPr lang="en-US" dirty="0" err="1" smtClean="0">
                <a:latin typeface="Times New Roman" panose="02020603050405020304" pitchFamily="18" charset="0"/>
                <a:cs typeface="Times New Roman" panose="02020603050405020304" pitchFamily="18" charset="0"/>
              </a:rPr>
              <a:t>Madware</a:t>
            </a: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not a </a:t>
            </a:r>
            <a:r>
              <a:rPr lang="en-US" dirty="0" smtClean="0">
                <a:latin typeface="Times New Roman" panose="02020603050405020304" pitchFamily="18" charset="0"/>
                <a:cs typeface="Times New Roman" panose="02020603050405020304" pitchFamily="18" charset="0"/>
              </a:rPr>
              <a:t>virus, however</a:t>
            </a:r>
            <a:r>
              <a:rPr lang="en-US" dirty="0">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madware</a:t>
            </a:r>
            <a:r>
              <a:rPr lang="en-US" dirty="0">
                <a:solidFill>
                  <a:srgbClr val="FF0000"/>
                </a:solidFill>
                <a:latin typeface="Times New Roman" panose="02020603050405020304" pitchFamily="18" charset="0"/>
                <a:cs typeface="Times New Roman" panose="02020603050405020304" pitchFamily="18" charset="0"/>
              </a:rPr>
              <a:t> can slow down your phone and make it prone to crashing</a:t>
            </a:r>
            <a:r>
              <a:rPr lang="en-US" dirty="0">
                <a:latin typeface="Times New Roman" panose="02020603050405020304" pitchFamily="18" charset="0"/>
                <a:cs typeface="Times New Roman" panose="02020603050405020304" pitchFamily="18" charset="0"/>
              </a:rPr>
              <a:t>, snarling workplace efficiency and potentially </a:t>
            </a:r>
            <a:r>
              <a:rPr lang="en-US" dirty="0">
                <a:solidFill>
                  <a:srgbClr val="FF0000"/>
                </a:solidFill>
                <a:latin typeface="Times New Roman" panose="02020603050405020304" pitchFamily="18" charset="0"/>
                <a:cs typeface="Times New Roman" panose="02020603050405020304" pitchFamily="18" charset="0"/>
              </a:rPr>
              <a:t>exposing your network to other threats</a:t>
            </a:r>
            <a:r>
              <a:rPr lang="en-US" dirty="0">
                <a:latin typeface="Times New Roman" panose="02020603050405020304" pitchFamily="18" charset="0"/>
                <a:cs typeface="Times New Roman" panose="02020603050405020304" pitchFamily="18" charset="0"/>
              </a:rPr>
              <a:t>.</a:t>
            </a:r>
          </a:p>
          <a:p>
            <a:pPr algn="just"/>
            <a:r>
              <a:rPr lang="en-US" dirty="0" smtClean="0">
                <a:solidFill>
                  <a:srgbClr val="FF0000"/>
                </a:solidFill>
                <a:latin typeface="Times New Roman" panose="02020603050405020304" pitchFamily="18" charset="0"/>
                <a:cs typeface="Times New Roman" panose="02020603050405020304" pitchFamily="18" charset="0"/>
              </a:rPr>
              <a:t>Most </a:t>
            </a:r>
            <a:r>
              <a:rPr lang="en-US" dirty="0" err="1">
                <a:solidFill>
                  <a:srgbClr val="FF0000"/>
                </a:solidFill>
                <a:latin typeface="Times New Roman" panose="02020603050405020304" pitchFamily="18" charset="0"/>
                <a:cs typeface="Times New Roman" panose="02020603050405020304" pitchFamily="18" charset="0"/>
              </a:rPr>
              <a:t>madware</a:t>
            </a:r>
            <a:r>
              <a:rPr lang="en-US" dirty="0">
                <a:solidFill>
                  <a:srgbClr val="FF0000"/>
                </a:solidFill>
                <a:latin typeface="Times New Roman" panose="02020603050405020304" pitchFamily="18" charset="0"/>
                <a:cs typeface="Times New Roman" panose="02020603050405020304" pitchFamily="18" charset="0"/>
              </a:rPr>
              <a:t> variants usually include an element of spyware, which collects information about your internet usage and sends it on to a third party</a:t>
            </a:r>
            <a:r>
              <a:rPr lang="en-US" dirty="0">
                <a:latin typeface="Times New Roman" panose="02020603050405020304" pitchFamily="18" charset="0"/>
                <a:cs typeface="Times New Roman" panose="02020603050405020304" pitchFamily="18" charset="0"/>
              </a:rPr>
              <a:t>. </a:t>
            </a:r>
          </a:p>
          <a:p>
            <a:pPr marL="0" indent="0" algn="just">
              <a:buNone/>
            </a:pPr>
            <a:r>
              <a:rPr lang="en-US" b="1" dirty="0" smtClean="0">
                <a:latin typeface="Times New Roman" panose="02020603050405020304" pitchFamily="18" charset="0"/>
                <a:cs typeface="Times New Roman" panose="02020603050405020304" pitchFamily="18" charset="0"/>
              </a:rPr>
              <a:t>Together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madware</a:t>
            </a:r>
            <a:r>
              <a:rPr lang="en-US" b="1" dirty="0">
                <a:latin typeface="Times New Roman" panose="02020603050405020304" pitchFamily="18" charset="0"/>
                <a:cs typeface="Times New Roman" panose="02020603050405020304" pitchFamily="18" charset="0"/>
              </a:rPr>
              <a:t> and spyware can:</a:t>
            </a:r>
          </a:p>
          <a:p>
            <a:r>
              <a:rPr lang="en-US" dirty="0">
                <a:latin typeface="Times New Roman" panose="02020603050405020304" pitchFamily="18" charset="0"/>
                <a:cs typeface="Times New Roman" panose="02020603050405020304" pitchFamily="18" charset="0"/>
              </a:rPr>
              <a:t>Collect user data, including location and search history, and anything else you type on your </a:t>
            </a:r>
            <a:r>
              <a:rPr lang="en-US" dirty="0" smtClean="0">
                <a:latin typeface="Times New Roman" panose="02020603050405020304" pitchFamily="18" charset="0"/>
                <a:cs typeface="Times New Roman" panose="02020603050405020304" pitchFamily="18" charset="0"/>
              </a:rPr>
              <a:t>keyboard like </a:t>
            </a:r>
            <a:r>
              <a:rPr lang="en-US" dirty="0">
                <a:solidFill>
                  <a:srgbClr val="FF0000"/>
                </a:solidFill>
                <a:latin typeface="Times New Roman" panose="02020603050405020304" pitchFamily="18" charset="0"/>
                <a:cs typeface="Times New Roman" panose="02020603050405020304" pitchFamily="18" charset="0"/>
              </a:rPr>
              <a:t>your passwords and your contacts.</a:t>
            </a:r>
            <a:r>
              <a:rPr lang="en-US" dirty="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Display </a:t>
            </a:r>
            <a:r>
              <a:rPr lang="en-US" dirty="0">
                <a:solidFill>
                  <a:srgbClr val="FF0000"/>
                </a:solidFill>
                <a:latin typeface="Times New Roman" panose="02020603050405020304" pitchFamily="18" charset="0"/>
                <a:cs typeface="Times New Roman" panose="02020603050405020304" pitchFamily="18" charset="0"/>
              </a:rPr>
              <a:t>unwanted ads </a:t>
            </a:r>
            <a:r>
              <a:rPr lang="en-US" dirty="0">
                <a:latin typeface="Times New Roman" panose="02020603050405020304" pitchFamily="18" charset="0"/>
                <a:cs typeface="Times New Roman" panose="02020603050405020304" pitchFamily="18" charset="0"/>
              </a:rPr>
              <a:t>in your notification bar.</a:t>
            </a:r>
          </a:p>
          <a:p>
            <a:r>
              <a:rPr lang="en-US" dirty="0">
                <a:latin typeface="Times New Roman" panose="02020603050405020304" pitchFamily="18" charset="0"/>
                <a:cs typeface="Times New Roman" panose="02020603050405020304" pitchFamily="18" charset="0"/>
              </a:rPr>
              <a:t>Add icons or shortcuts to your screen.</a:t>
            </a:r>
          </a:p>
          <a:p>
            <a:r>
              <a:rPr lang="en-US" dirty="0">
                <a:latin typeface="Times New Roman" panose="02020603050405020304" pitchFamily="18" charset="0"/>
                <a:cs typeface="Times New Roman" panose="02020603050405020304" pitchFamily="18" charset="0"/>
              </a:rPr>
              <a:t>Replace your ringtone with an audio ad.</a:t>
            </a: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2258086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434" y="630621"/>
            <a:ext cx="10515600" cy="5770179"/>
          </a:xfrm>
        </p:spPr>
        <p:txBody>
          <a:bodyPr>
            <a:normAutofit fontScale="92500" lnSpcReduction="10000"/>
          </a:bodyPr>
          <a:lstStyle/>
          <a:p>
            <a:pPr marL="0" indent="0" algn="just">
              <a:buNone/>
            </a:pPr>
            <a:r>
              <a:rPr lang="en-US" sz="2400" b="1" dirty="0">
                <a:latin typeface="Times New Roman" panose="02020603050405020304" pitchFamily="18" charset="0"/>
                <a:cs typeface="Times New Roman" panose="02020603050405020304" pitchFamily="18" charset="0"/>
              </a:rPr>
              <a:t>2. Drive-by Downloads</a:t>
            </a:r>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Unintentional </a:t>
            </a:r>
            <a:r>
              <a:rPr lang="en-US" sz="2400" dirty="0">
                <a:latin typeface="Times New Roman" panose="02020603050405020304" pitchFamily="18" charset="0"/>
                <a:cs typeface="Times New Roman" panose="02020603050405020304" pitchFamily="18" charset="0"/>
              </a:rPr>
              <a:t>download of malicious code to your computer or mobile device that leaves you open to a </a:t>
            </a:r>
            <a:r>
              <a:rPr lang="en-US" sz="2400" dirty="0" smtClean="0">
                <a:latin typeface="Times New Roman" panose="02020603050405020304" pitchFamily="18" charset="0"/>
                <a:cs typeface="Times New Roman" panose="02020603050405020304" pitchFamily="18" charset="0"/>
              </a:rPr>
              <a:t>cyberattack like</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you open the wrong email or visit a malicious </a:t>
            </a:r>
            <a:r>
              <a:rPr lang="en-US" sz="2400" dirty="0" smtClean="0">
                <a:solidFill>
                  <a:srgbClr val="FF0000"/>
                </a:solidFill>
                <a:latin typeface="Times New Roman" panose="02020603050405020304" pitchFamily="18" charset="0"/>
                <a:cs typeface="Times New Roman" panose="02020603050405020304" pitchFamily="18" charset="0"/>
              </a:rPr>
              <a:t>website</a:t>
            </a:r>
            <a:r>
              <a:rPr lang="en-US" sz="2400" dirty="0">
                <a:solidFill>
                  <a:srgbClr val="FF0000"/>
                </a:solidFill>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lgn="just"/>
            <a:r>
              <a:rPr lang="en-US" sz="2400" dirty="0"/>
              <a:t>A drive-by download can </a:t>
            </a:r>
            <a:r>
              <a:rPr lang="en-US" sz="2400" dirty="0">
                <a:solidFill>
                  <a:srgbClr val="FF0000"/>
                </a:solidFill>
              </a:rPr>
              <a:t>take advantage of an app, operating system</a:t>
            </a:r>
            <a:r>
              <a:rPr lang="en-US" sz="2400" dirty="0"/>
              <a:t>, or web browser that contains security flaws due to unsuccessful updates or lack of updates. </a:t>
            </a:r>
          </a:p>
          <a:p>
            <a:pPr algn="just"/>
            <a:r>
              <a:rPr lang="en-US" sz="2400" dirty="0" smtClean="0">
                <a:latin typeface="Times New Roman" panose="02020603050405020304" pitchFamily="18" charset="0"/>
                <a:cs typeface="Times New Roman" panose="02020603050405020304" pitchFamily="18" charset="0"/>
              </a:rPr>
              <a:t>These </a:t>
            </a:r>
            <a:r>
              <a:rPr lang="en-US" sz="2400" dirty="0">
                <a:latin typeface="Times New Roman" panose="02020603050405020304" pitchFamily="18" charset="0"/>
                <a:cs typeface="Times New Roman" panose="02020603050405020304" pitchFamily="18" charset="0"/>
              </a:rPr>
              <a:t>variants are automatically installed on your device and can unleash a range of threats, </a:t>
            </a:r>
            <a:r>
              <a:rPr lang="en-US" sz="2400" dirty="0">
                <a:solidFill>
                  <a:srgbClr val="FF0000"/>
                </a:solidFill>
                <a:latin typeface="Times New Roman" panose="02020603050405020304" pitchFamily="18" charset="0"/>
                <a:cs typeface="Times New Roman" panose="02020603050405020304" pitchFamily="18" charset="0"/>
              </a:rPr>
              <a:t>including spyware, malware, adware or something much more serious such as a bot that can use your mobile device to perform nefarious tasks like sending viruses to other people within your organization or scanning the network for a way </a:t>
            </a:r>
            <a:r>
              <a:rPr lang="en-US" sz="2400" dirty="0" smtClean="0">
                <a:solidFill>
                  <a:srgbClr val="FF0000"/>
                </a:solidFill>
                <a:latin typeface="Times New Roman" panose="02020603050405020304" pitchFamily="18" charset="0"/>
                <a:cs typeface="Times New Roman" panose="02020603050405020304" pitchFamily="18" charset="0"/>
              </a:rPr>
              <a:t>in.</a:t>
            </a:r>
          </a:p>
          <a:p>
            <a:pPr marL="0" indent="0" algn="just">
              <a:buNone/>
            </a:pPr>
            <a:r>
              <a:rPr lang="en-US" sz="2400" dirty="0" smtClean="0"/>
              <a:t>Drive </a:t>
            </a:r>
            <a:r>
              <a:rPr lang="en-US" sz="2400" dirty="0"/>
              <a:t>by downloads are designed to breach your device for one or more of the following:</a:t>
            </a:r>
          </a:p>
          <a:p>
            <a:pPr algn="just" fontAlgn="base"/>
            <a:r>
              <a:rPr lang="en-US" sz="2400" b="1" dirty="0"/>
              <a:t>Hijack your device</a:t>
            </a:r>
            <a:r>
              <a:rPr lang="en-US" sz="2400" dirty="0"/>
              <a:t> — to build a </a:t>
            </a:r>
            <a:r>
              <a:rPr lang="en-US" sz="2400" dirty="0">
                <a:hlinkClick r:id="rId2"/>
              </a:rPr>
              <a:t>botnet</a:t>
            </a:r>
            <a:r>
              <a:rPr lang="en-US" sz="2400" dirty="0"/>
              <a:t>, infect other devices, or breach yours further</a:t>
            </a:r>
            <a:r>
              <a:rPr lang="en-US" sz="2400" dirty="0" smtClean="0"/>
              <a:t>. </a:t>
            </a:r>
            <a:r>
              <a:rPr lang="en-US" sz="2400" dirty="0" err="1" smtClean="0"/>
              <a:t>Botnets</a:t>
            </a:r>
            <a:r>
              <a:rPr lang="en-US" sz="2400" dirty="0" smtClean="0"/>
              <a:t> are networks of hijacked computer devices used to carry out various scams and </a:t>
            </a:r>
            <a:r>
              <a:rPr lang="en-US" sz="2400" dirty="0" err="1" smtClean="0"/>
              <a:t>cyberattacks</a:t>
            </a:r>
            <a:r>
              <a:rPr lang="en-US" sz="2400" dirty="0" smtClean="0"/>
              <a:t>. The term “</a:t>
            </a:r>
            <a:r>
              <a:rPr lang="en-US" sz="2400" dirty="0" err="1" smtClean="0"/>
              <a:t>botnet</a:t>
            </a:r>
            <a:r>
              <a:rPr lang="en-US" sz="2400" dirty="0" smtClean="0"/>
              <a:t>” is formed from the word's “robot” and “network.”</a:t>
            </a:r>
            <a:endParaRPr lang="en-US" sz="2400" dirty="0"/>
          </a:p>
          <a:p>
            <a:pPr algn="just" fontAlgn="base"/>
            <a:r>
              <a:rPr lang="en-US" sz="2400" b="1" dirty="0"/>
              <a:t>Spy on your activity</a:t>
            </a:r>
            <a:r>
              <a:rPr lang="en-US" sz="2400" dirty="0"/>
              <a:t> — to steal your online credentials, financial info, or identity.</a:t>
            </a:r>
          </a:p>
          <a:p>
            <a:pPr algn="just" fontAlgn="base"/>
            <a:r>
              <a:rPr lang="en-US" sz="2400" b="1" dirty="0"/>
              <a:t>Ruin data or disable your device</a:t>
            </a:r>
            <a:r>
              <a:rPr lang="en-US" sz="2400" dirty="0"/>
              <a:t> — to simply cause trouble or personally harm you</a:t>
            </a:r>
            <a:r>
              <a:rPr lang="en-US" sz="2400" dirty="0" smtClean="0"/>
              <a:t>.</a:t>
            </a:r>
          </a:p>
          <a:p>
            <a:pPr marL="0" indent="0" fontAlgn="base">
              <a:buNone/>
            </a:pPr>
            <a:r>
              <a:rPr lang="en-US" sz="2600" i="1" dirty="0" smtClean="0"/>
              <a:t>Proper</a:t>
            </a:r>
            <a:r>
              <a:rPr lang="en-US" sz="2600" i="1" dirty="0"/>
              <a:t> </a:t>
            </a:r>
            <a:r>
              <a:rPr lang="en-US" sz="2600" i="1" dirty="0">
                <a:hlinkClick r:id="rId3"/>
              </a:rPr>
              <a:t>security software</a:t>
            </a:r>
            <a:r>
              <a:rPr lang="en-US" sz="2600" i="1" dirty="0"/>
              <a:t> or fixes for your vulnerabilities</a:t>
            </a: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3558459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4683" y="454024"/>
            <a:ext cx="10515600" cy="6072899"/>
          </a:xfrm>
        </p:spPr>
        <p:txBody>
          <a:bodyPr>
            <a:normAutofit lnSpcReduction="10000"/>
          </a:bodyPr>
          <a:lstStyle/>
          <a:p>
            <a:pPr marL="0" indent="0" algn="just">
              <a:buNone/>
            </a:pPr>
            <a:r>
              <a:rPr lang="en-US" sz="2400" b="1" dirty="0">
                <a:latin typeface="Times New Roman" panose="02020603050405020304" pitchFamily="18" charset="0"/>
                <a:cs typeface="Times New Roman" panose="02020603050405020304" pitchFamily="18" charset="0"/>
              </a:rPr>
              <a:t>3. </a:t>
            </a:r>
            <a:r>
              <a:rPr lang="en-US" b="1" dirty="0">
                <a:latin typeface="Times New Roman" panose="02020603050405020304" pitchFamily="18" charset="0"/>
                <a:cs typeface="Times New Roman" panose="02020603050405020304" pitchFamily="18" charset="0"/>
              </a:rPr>
              <a:t>Viruses and </a:t>
            </a:r>
            <a:r>
              <a:rPr lang="en-US" b="1" dirty="0" smtClean="0">
                <a:latin typeface="Times New Roman" panose="02020603050405020304" pitchFamily="18" charset="0"/>
                <a:cs typeface="Times New Roman" panose="02020603050405020304" pitchFamily="18" charset="0"/>
              </a:rPr>
              <a:t>Trojans</a:t>
            </a:r>
          </a:p>
          <a:p>
            <a:pPr algn="just"/>
            <a:endParaRPr lang="en-US" sz="2400" dirty="0" smtClean="0"/>
          </a:p>
          <a:p>
            <a:pPr algn="just"/>
            <a:r>
              <a:rPr lang="en-US" sz="2400" dirty="0" smtClean="0"/>
              <a:t>Trojans/viruses</a:t>
            </a:r>
            <a:r>
              <a:rPr lang="en-US" sz="2400" dirty="0"/>
              <a:t> </a:t>
            </a:r>
            <a:r>
              <a:rPr lang="en-US" sz="2400" b="1" dirty="0"/>
              <a:t>act as legitimate applications and infect your phone once the app has been installed</a:t>
            </a:r>
            <a:r>
              <a:rPr lang="en-US" sz="2400" dirty="0"/>
              <a:t>. Unlike worms, Trojans need a user to install them before they can carry out their </a:t>
            </a:r>
            <a:r>
              <a:rPr lang="en-US" sz="2400" dirty="0" smtClean="0"/>
              <a:t>actions</a:t>
            </a:r>
          </a:p>
          <a:p>
            <a:pPr algn="just"/>
            <a:r>
              <a:rPr lang="en-US" sz="2400" dirty="0" smtClean="0"/>
              <a:t>A Virus is a malicious executable code attached to another executable file which can be harmless or can modify or delete data. Trojan Horse is a form of malware that capture some important information about a computer system or a computer network</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These </a:t>
            </a:r>
            <a:r>
              <a:rPr lang="en-US" sz="2400" dirty="0">
                <a:latin typeface="Times New Roman" panose="02020603050405020304" pitchFamily="18" charset="0"/>
                <a:cs typeface="Times New Roman" panose="02020603050405020304" pitchFamily="18" charset="0"/>
              </a:rPr>
              <a:t>viruses </a:t>
            </a:r>
            <a:r>
              <a:rPr lang="en-US" sz="2400" dirty="0" smtClean="0">
                <a:latin typeface="Times New Roman" panose="02020603050405020304" pitchFamily="18" charset="0"/>
                <a:cs typeface="Times New Roman" panose="02020603050405020304" pitchFamily="18" charset="0"/>
              </a:rPr>
              <a:t>may: </a:t>
            </a:r>
            <a:r>
              <a:rPr lang="en-US" sz="2400" dirty="0" smtClean="0">
                <a:solidFill>
                  <a:srgbClr val="FF0000"/>
                </a:solidFill>
                <a:latin typeface="Times New Roman" panose="02020603050405020304" pitchFamily="18" charset="0"/>
                <a:cs typeface="Times New Roman" panose="02020603050405020304" pitchFamily="18" charset="0"/>
              </a:rPr>
              <a:t>changing </a:t>
            </a:r>
            <a:r>
              <a:rPr lang="en-US" sz="2400" dirty="0">
                <a:solidFill>
                  <a:srgbClr val="FF0000"/>
                </a:solidFill>
                <a:latin typeface="Times New Roman" panose="02020603050405020304" pitchFamily="18" charset="0"/>
                <a:cs typeface="Times New Roman" panose="02020603050405020304" pitchFamily="18" charset="0"/>
              </a:rPr>
              <a:t>your phone's wallpaper or changing the language. </a:t>
            </a:r>
            <a:r>
              <a:rPr lang="en-US" sz="2400" dirty="0">
                <a:latin typeface="Times New Roman" panose="02020603050405020304" pitchFamily="18" charset="0"/>
                <a:cs typeface="Times New Roman" panose="02020603050405020304" pitchFamily="18" charset="0"/>
              </a:rPr>
              <a:t>However, most have something much more malicious in mind like mining for </a:t>
            </a:r>
            <a:r>
              <a:rPr lang="en-US" sz="2400" dirty="0">
                <a:solidFill>
                  <a:srgbClr val="FF0000"/>
                </a:solidFill>
                <a:latin typeface="Times New Roman" panose="02020603050405020304" pitchFamily="18" charset="0"/>
                <a:cs typeface="Times New Roman" panose="02020603050405020304" pitchFamily="18" charset="0"/>
              </a:rPr>
              <a:t>passwords and banking information</a:t>
            </a:r>
            <a:r>
              <a:rPr lang="en-US" sz="2400" dirty="0" smtClean="0">
                <a:latin typeface="Times New Roman" panose="02020603050405020304" pitchFamily="18" charset="0"/>
                <a:cs typeface="Times New Roman" panose="02020603050405020304" pitchFamily="18" charset="0"/>
              </a:rPr>
              <a:t>.</a:t>
            </a:r>
          </a:p>
          <a:p>
            <a:pPr algn="just"/>
            <a:r>
              <a:rPr lang="en-US" sz="2400" dirty="0"/>
              <a:t>Once activated, Trojans can </a:t>
            </a:r>
            <a:r>
              <a:rPr lang="en-US" sz="2400" b="1" dirty="0">
                <a:solidFill>
                  <a:srgbClr val="FF0000"/>
                </a:solidFill>
              </a:rPr>
              <a:t>infect and deactivate other applications or the device itself and paralyze the device after a certain period of time or a certain number of operations</a:t>
            </a:r>
            <a:r>
              <a:rPr lang="en-US" sz="2400" dirty="0">
                <a:solidFill>
                  <a:srgbClr val="FF0000"/>
                </a:solidFill>
              </a:rPr>
              <a:t>. </a:t>
            </a:r>
            <a:endParaRPr lang="en-US" sz="2400" dirty="0" smtClean="0">
              <a:solidFill>
                <a:srgbClr val="FF0000"/>
              </a:solidFill>
            </a:endParaRPr>
          </a:p>
          <a:p>
            <a:pPr algn="just"/>
            <a:r>
              <a:rPr lang="en-US" sz="2400" dirty="0" smtClean="0">
                <a:solidFill>
                  <a:srgbClr val="FF0000"/>
                </a:solidFill>
              </a:rPr>
              <a:t>Banking </a:t>
            </a:r>
            <a:r>
              <a:rPr lang="en-US" sz="2400" dirty="0">
                <a:solidFill>
                  <a:srgbClr val="FF0000"/>
                </a:solidFill>
              </a:rPr>
              <a:t>Trojans </a:t>
            </a:r>
            <a:r>
              <a:rPr lang="en-US" sz="2400" dirty="0"/>
              <a:t>target both international and regional banks by using fake versions of legitimate mobile </a:t>
            </a:r>
            <a:r>
              <a:rPr lang="en-US" sz="2400" dirty="0" smtClean="0"/>
              <a:t>apps.</a:t>
            </a:r>
            <a:endParaRPr lang="en-US" sz="2400" dirty="0">
              <a:latin typeface="Times New Roman" panose="02020603050405020304" pitchFamily="18" charset="0"/>
              <a:cs typeface="Times New Roman" panose="02020603050405020304" pitchFamily="18" charset="0"/>
            </a:endParaRPr>
          </a:p>
          <a:p>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776925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0622"/>
            <a:ext cx="10515600" cy="5546342"/>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Mobile </a:t>
            </a:r>
            <a:r>
              <a:rPr lang="en-US" b="1" dirty="0" smtClean="0">
                <a:latin typeface="Times New Roman" panose="02020603050405020304" pitchFamily="18" charset="0"/>
                <a:cs typeface="Times New Roman" panose="02020603050405020304" pitchFamily="18" charset="0"/>
              </a:rPr>
              <a:t>Phishing</a:t>
            </a:r>
            <a:endParaRPr lang="en-US" sz="2400" b="1" dirty="0" smtClean="0">
              <a:latin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Traditional </a:t>
            </a:r>
            <a:r>
              <a:rPr lang="en-US" sz="2400" dirty="0">
                <a:latin typeface="Times New Roman" panose="02020603050405020304" pitchFamily="18" charset="0"/>
                <a:cs typeface="Times New Roman" panose="02020603050405020304" pitchFamily="18" charset="0"/>
              </a:rPr>
              <a:t>phishing techniques involve criminals sending emails to users that appear to originate from a trusted source.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Mobile </a:t>
            </a:r>
            <a:r>
              <a:rPr lang="en-US" sz="2400" dirty="0">
                <a:latin typeface="Times New Roman" panose="02020603050405020304" pitchFamily="18" charset="0"/>
                <a:cs typeface="Times New Roman" panose="02020603050405020304" pitchFamily="18" charset="0"/>
              </a:rPr>
              <a:t>phishing takes this tactic one step further and </a:t>
            </a:r>
            <a:r>
              <a:rPr lang="en-US" sz="2400" dirty="0">
                <a:solidFill>
                  <a:srgbClr val="FF0000"/>
                </a:solidFill>
                <a:latin typeface="Times New Roman" panose="02020603050405020304" pitchFamily="18" charset="0"/>
                <a:cs typeface="Times New Roman" panose="02020603050405020304" pitchFamily="18" charset="0"/>
              </a:rPr>
              <a:t>uses applications to deliver mobile malware</a:t>
            </a:r>
            <a:r>
              <a:rPr lang="en-US" sz="2400" dirty="0">
                <a:latin typeface="Times New Roman" panose="02020603050405020304" pitchFamily="18" charset="0"/>
                <a:cs typeface="Times New Roman" panose="02020603050405020304" pitchFamily="18" charset="0"/>
              </a:rPr>
              <a:t>. The user, often </a:t>
            </a:r>
            <a:r>
              <a:rPr lang="en-US" sz="2400" dirty="0">
                <a:solidFill>
                  <a:srgbClr val="FF0000"/>
                </a:solidFill>
                <a:latin typeface="Times New Roman" panose="02020603050405020304" pitchFamily="18" charset="0"/>
                <a:cs typeface="Times New Roman" panose="02020603050405020304" pitchFamily="18" charset="0"/>
              </a:rPr>
              <a:t>unable to tell the difference between a legitimate application and a fake application </a:t>
            </a:r>
            <a:r>
              <a:rPr lang="en-US" sz="2400" dirty="0">
                <a:latin typeface="Times New Roman" panose="02020603050405020304" pitchFamily="18" charset="0"/>
                <a:cs typeface="Times New Roman" panose="02020603050405020304" pitchFamily="18" charset="0"/>
              </a:rPr>
              <a:t>is none the wiser as the fake application collects account numbers, passwords and more</a:t>
            </a:r>
            <a:r>
              <a:rPr lang="en-US" sz="2400" dirty="0" smtClean="0">
                <a:latin typeface="Times New Roman" panose="02020603050405020304" pitchFamily="18" charset="0"/>
                <a:cs typeface="Times New Roman" panose="02020603050405020304" pitchFamily="18" charset="0"/>
              </a:rPr>
              <a:t>.</a:t>
            </a:r>
          </a:p>
          <a:p>
            <a:pPr algn="just"/>
            <a:r>
              <a:rPr lang="en-US" sz="2400" dirty="0" err="1">
                <a:solidFill>
                  <a:srgbClr val="FF0000"/>
                </a:solidFill>
                <a:latin typeface="Times New Roman" panose="02020603050405020304" pitchFamily="18" charset="0"/>
                <a:cs typeface="Times New Roman" panose="02020603050405020304" pitchFamily="18" charset="0"/>
              </a:rPr>
              <a:t>Smishing</a:t>
            </a:r>
            <a:r>
              <a:rPr lang="en-US" sz="2400" dirty="0">
                <a:latin typeface="Times New Roman" panose="02020603050405020304" pitchFamily="18" charset="0"/>
                <a:cs typeface="Times New Roman" panose="02020603050405020304" pitchFamily="18" charset="0"/>
              </a:rPr>
              <a:t> involves criminals sending text messages (the content of which is much the same as with email phishing), and </a:t>
            </a:r>
            <a:r>
              <a:rPr lang="en-US" sz="2400" dirty="0">
                <a:solidFill>
                  <a:srgbClr val="FF0000"/>
                </a:solidFill>
                <a:latin typeface="Times New Roman" panose="02020603050405020304" pitchFamily="18" charset="0"/>
                <a:cs typeface="Times New Roman" panose="02020603050405020304" pitchFamily="18" charset="0"/>
              </a:rPr>
              <a:t>vishing</a:t>
            </a:r>
            <a:r>
              <a:rPr lang="en-US" sz="2400" dirty="0">
                <a:latin typeface="Times New Roman" panose="02020603050405020304" pitchFamily="18" charset="0"/>
                <a:cs typeface="Times New Roman" panose="02020603050405020304" pitchFamily="18" charset="0"/>
              </a:rPr>
              <a:t> involves a telephone conversation</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737418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152" y="926991"/>
            <a:ext cx="10515600" cy="4351338"/>
          </a:xfrm>
        </p:spPr>
        <p:txBody>
          <a:bodyPr/>
          <a:lstStyle/>
          <a:p>
            <a:pPr marL="0" indent="0" algn="just">
              <a:buNone/>
            </a:pPr>
            <a:r>
              <a:rPr lang="en-US" b="1" dirty="0" smtClean="0">
                <a:latin typeface="Times New Roman" panose="02020603050405020304" pitchFamily="18" charset="0"/>
                <a:cs typeface="Times New Roman" panose="02020603050405020304" pitchFamily="18" charset="0"/>
              </a:rPr>
              <a:t>5. Browser Exploits</a:t>
            </a:r>
            <a:endParaRPr lang="en-US" dirty="0" smtClean="0">
              <a:latin typeface="Times New Roman" panose="02020603050405020304" pitchFamily="18" charset="0"/>
              <a:cs typeface="Times New Roman" panose="02020603050405020304" pitchFamily="18" charset="0"/>
            </a:endParaRPr>
          </a:p>
          <a:p>
            <a:pPr algn="just"/>
            <a:r>
              <a:rPr lang="en-US" dirty="0" smtClean="0"/>
              <a:t>A browser exploit is a form of malicious code that </a:t>
            </a:r>
            <a:r>
              <a:rPr lang="en-US" b="1" dirty="0" smtClean="0"/>
              <a:t>takes advantage of a flaw or vulnerability in an operating system or piece of software with the intent to breach </a:t>
            </a:r>
            <a:r>
              <a:rPr lang="en-US" b="1" dirty="0" smtClean="0">
                <a:solidFill>
                  <a:srgbClr val="FF0000"/>
                </a:solidFill>
              </a:rPr>
              <a:t>browser security to alter a user's browser settings without their knowledge</a:t>
            </a:r>
            <a:r>
              <a:rPr lang="en-US" dirty="0" smtClean="0">
                <a:solidFill>
                  <a:srgbClr val="FF0000"/>
                </a:solidFill>
              </a:rPr>
              <a:t>.</a:t>
            </a:r>
          </a:p>
          <a:p>
            <a:pPr algn="just"/>
            <a:r>
              <a:rPr lang="en-US" dirty="0" smtClean="0"/>
              <a:t>If a </a:t>
            </a:r>
            <a:r>
              <a:rPr lang="en-US" dirty="0" smtClean="0">
                <a:solidFill>
                  <a:srgbClr val="FF0000"/>
                </a:solidFill>
              </a:rPr>
              <a:t>user is using a web browser with a particular vulnerability</a:t>
            </a:r>
            <a:r>
              <a:rPr lang="en-US" dirty="0" smtClean="0"/>
              <a:t>, and visits a malicious or compromised site, a browser exploit could take advantage of the browser vulnerability to send malicious code to the browser, with the aim of a</a:t>
            </a:r>
            <a:r>
              <a:rPr lang="en-US" dirty="0" smtClean="0">
                <a:solidFill>
                  <a:srgbClr val="FF0000"/>
                </a:solidFill>
              </a:rPr>
              <a:t>ccessing personal information, delivering malware</a:t>
            </a:r>
            <a:endParaRPr lang="en-US" dirty="0" smtClean="0">
              <a:solidFill>
                <a:srgbClr val="FF0000"/>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1137</TotalTime>
  <Words>860</Words>
  <Application>Microsoft Office PowerPoint</Application>
  <PresentationFormat>Custom</PresentationFormat>
  <Paragraphs>90</Paragraphs>
  <Slides>12</Slides>
  <Notes>3</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15" baseType="lpstr">
      <vt:lpstr>1_Office Theme</vt:lpstr>
      <vt:lpstr>Contents Slide Master</vt:lpstr>
      <vt:lpstr>CorelDRAW</vt:lpstr>
      <vt:lpstr>PowerPoint Presentation</vt:lpstr>
      <vt:lpstr>Lecture Objectives </vt:lpstr>
      <vt:lpstr>PowerPoint Presentation</vt:lpstr>
      <vt:lpstr>Different Types of Mobile Malware </vt:lpstr>
      <vt:lpstr>PowerPoint Presentation</vt:lpstr>
      <vt:lpstr>PowerPoint Presentation</vt:lpstr>
      <vt:lpstr>PowerPoint Presentation</vt:lpstr>
      <vt:lpstr>PowerPoint Presentation</vt:lpstr>
      <vt:lpstr>PowerPoint Presentation</vt:lpstr>
      <vt:lpstr>How to Protect Against Mobile Malware </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Windows User</cp:lastModifiedBy>
  <cp:revision>148</cp:revision>
  <dcterms:created xsi:type="dcterms:W3CDTF">2019-01-09T10:33:58Z</dcterms:created>
  <dcterms:modified xsi:type="dcterms:W3CDTF">2022-11-07T06:24:05Z</dcterms:modified>
</cp:coreProperties>
</file>