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4"/>
  </p:notesMasterIdLst>
  <p:sldIdLst>
    <p:sldId id="256" r:id="rId3"/>
    <p:sldId id="257" r:id="rId4"/>
    <p:sldId id="259" r:id="rId5"/>
    <p:sldId id="260" r:id="rId6"/>
    <p:sldId id="261" r:id="rId7"/>
    <p:sldId id="262" r:id="rId8"/>
    <p:sldId id="263" r:id="rId9"/>
    <p:sldId id="264" r:id="rId10"/>
    <p:sldId id="265" r:id="rId11"/>
    <p:sldId id="267" r:id="rId12"/>
    <p:sldId id="268" r:id="rId13"/>
  </p:sldIdLst>
  <p:sldSz cx="12192000" cy="6858000"/>
  <p:notesSz cx="6858000" cy="9144000"/>
  <p:embeddedFontLst>
    <p:embeddedFont>
      <p:font typeface="Arial Black" pitchFamily="34" charset="0"/>
      <p:bold r:id="rId15"/>
    </p:embeddedFont>
    <p:embeddedFont>
      <p:font typeface="Merriweather" charset="0"/>
      <p:regular r:id="rId16"/>
      <p:bold r:id="rId17"/>
      <p:italic r:id="rId18"/>
      <p:boldItalic r:id="rId19"/>
    </p:embeddedFont>
    <p:embeddedFont>
      <p:font typeface="Calibri" pitchFamily="34" charset="0"/>
      <p:regular r:id="rId20"/>
      <p:bold r:id="rId21"/>
      <p:italic r:id="rId22"/>
      <p:boldItalic r:id="rId23"/>
    </p:embeddedFont>
    <p:embeddedFont>
      <p:font typeface="Raleway ExtraBold"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tlVmfr5HgK/teFw52OOxIEM0O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36784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Google Shape;2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a:spLocks noGrp="1"/>
          </p:cNvSpPr>
          <p:nvPr>
            <p:ph type="pic" idx="2"/>
          </p:nvPr>
        </p:nvSpPr>
        <p:spPr>
          <a:xfrm>
            <a:off x="5183188" y="987425"/>
            <a:ext cx="6172200" cy="4873625"/>
          </a:xfrm>
          <a:prstGeom prst="rect">
            <a:avLst/>
          </a:prstGeom>
          <a:noFill/>
          <a:ln>
            <a:noFill/>
          </a:ln>
        </p:spPr>
      </p:sp>
      <p:sp>
        <p:nvSpPr>
          <p:cNvPr id="72" name="Google Shape;72;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2"/>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22"/>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22"/>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2"/>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5"/>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9" name="Google Shape;99;p2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26"/>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26"/>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4" name="Google Shape;104;p26"/>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27"/>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27"/>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27"/>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28"/>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3" name="Google Shape;113;p28"/>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4" name="Google Shape;114;p28"/>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5" name="Google Shape;115;p28"/>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6" name="Google Shape;116;p28"/>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7" name="Google Shape;117;p2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8" name="Google Shape;118;p2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9" name="Google Shape;119;p28"/>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28"/>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28"/>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28"/>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29"/>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Arial"/>
              <a:ea typeface="Arial"/>
              <a:cs typeface="Arial"/>
              <a:sym typeface="Arial"/>
            </a:endParaRPr>
          </a:p>
        </p:txBody>
      </p:sp>
      <p:sp>
        <p:nvSpPr>
          <p:cNvPr id="125" name="Google Shape;125;p29"/>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0"/>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0"/>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1"/>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1"/>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1"/>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2"/>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7" name="Google Shape;137;p32"/>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8" name="Google Shape;138;p32"/>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2"/>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2"/>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2"/>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3"/>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3"/>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3"/>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3"/>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3"/>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4"/>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4"/>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4"/>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 name="Google Shape;154;p34"/>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5"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5"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5"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5"/>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5"/>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5"/>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65" name="Google Shape;165;p3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36"/>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37"/>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37"/>
          <p:cNvGrpSpPr/>
          <p:nvPr/>
        </p:nvGrpSpPr>
        <p:grpSpPr>
          <a:xfrm>
            <a:off x="472011" y="1508786"/>
            <a:ext cx="3799787" cy="4865561"/>
            <a:chOff x="354008" y="1131589"/>
            <a:chExt cx="2849840" cy="3649171"/>
          </a:xfrm>
        </p:grpSpPr>
        <p:sp>
          <p:nvSpPr>
            <p:cNvPr id="171" name="Google Shape;171;p37"/>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2" name="Google Shape;172;p37"/>
            <p:cNvSpPr/>
            <p:nvPr/>
          </p:nvSpPr>
          <p:spPr>
            <a:xfrm>
              <a:off x="531932" y="1347500"/>
              <a:ext cx="108520" cy="3240473"/>
            </a:xfrm>
            <a:prstGeom prst="roundRect">
              <a:avLst>
                <a:gd name="adj" fmla="val 50000"/>
              </a:avLst>
            </a:prstGeom>
            <a:solidFill>
              <a:schemeClr val="lt1">
                <a:alpha val="4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3" name="Google Shape;173;p37"/>
            <p:cNvSpPr/>
            <p:nvPr/>
          </p:nvSpPr>
          <p:spPr>
            <a:xfrm rot="5400000">
              <a:off x="2592642" y="1238201"/>
              <a:ext cx="502331" cy="502331"/>
            </a:xfrm>
            <a:prstGeom prst="halfFrame">
              <a:avLst>
                <a:gd name="adj1" fmla="val 23728"/>
                <a:gd name="adj2" fmla="val 24642"/>
              </a:avLst>
            </a:prstGeom>
            <a:solidFill>
              <a:schemeClr val="lt1">
                <a:alpha val="2235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watch?v=LLq1WnY1GjQ" TargetMode="External"/><Relationship Id="rId3" Type="http://schemas.openxmlformats.org/officeDocument/2006/relationships/hyperlink" Target="https://www.cse.iitb.ac.in/~vishalprajapati08/Study/CS649/GSM%20and%20UMTS%20Security%20Report.pdf" TargetMode="External"/><Relationship Id="rId7" Type="http://schemas.openxmlformats.org/officeDocument/2006/relationships/hyperlink" Target="https://www.youtube.com/watch?v=WqBR6jd0IbU"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umtsworld.com/technology/security.htm" TargetMode="External"/><Relationship Id="rId5" Type="http://schemas.openxmlformats.org/officeDocument/2006/relationships/hyperlink" Target="https://www.geeksforgeeks.org/difference-between-umts-and-gsm/" TargetMode="External"/><Relationship Id="rId4" Type="http://schemas.openxmlformats.org/officeDocument/2006/relationships/hyperlink" Target="https://www.tutorialspoint.com/umts/umts_authentication.htm"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eb.itu.edu.tr/~korkusuza/Security%20in%20the%20GSM%20Network.pdf?kategori=ph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8"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INSTITUTE : UIE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 CSE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(20CST/IT-333)</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262626"/>
                </a:solidFill>
                <a:latin typeface="Times New Roman"/>
                <a:ea typeface="Times New Roman"/>
                <a:cs typeface="Times New Roman"/>
                <a:sym typeface="Times New Roman"/>
              </a:rPr>
              <a:t>TOPIC OF PRESENTATION: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40"/>
              </a:spcBef>
              <a:spcAft>
                <a:spcPts val="0"/>
              </a:spcAft>
              <a:buClr>
                <a:srgbClr val="000000"/>
              </a:buClr>
              <a:buSzPts val="1600"/>
              <a:buFont typeface="Arial"/>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Mobile Security-Security of GSM Networks, Security of UMTS Networks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7"/>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85" name="Google Shape;285;p7"/>
          <p:cNvSpPr txBox="1"/>
          <p:nvPr/>
        </p:nvSpPr>
        <p:spPr>
          <a:xfrm>
            <a:off x="813299" y="1453998"/>
            <a:ext cx="7575551" cy="50782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Books: </a:t>
            </a:r>
            <a:endParaRPr sz="1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Hacking Exposed Mobile: Security Secrets &amp; Solutions 1st Edition, Kindle Edition, by Neil Bergman, Mike Stanfield, Jason Rouse, and Joel Scambray</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Reference Links: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https://www.cse.iitb.ac.in/~vishalprajapati08/Study/CS649/GSM%20and%20UMTS%20Security%20Report.pdf</a:t>
            </a:r>
            <a:endParaRPr sz="1800" b="0"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https://www.tutorialspoint.com/umts/umts_authentication.htm</a:t>
            </a:r>
            <a:endParaRPr sz="1800" b="0"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https://www.geeksforgeeks.org/difference-between-umts-and-gsm/</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sng" strike="noStrike" cap="none">
                <a:solidFill>
                  <a:schemeClr val="dk1"/>
                </a:solidFill>
                <a:latin typeface="Calibri"/>
                <a:ea typeface="Calibri"/>
                <a:cs typeface="Calibri"/>
                <a:sym typeface="Calibri"/>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https://www.umtsworld.com/technology/security.htm</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Relevant Videos: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Calibri"/>
                <a:ea typeface="Calibri"/>
                <a:cs typeface="Calibri"/>
                <a:sym typeface="Calibri"/>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https://www.youtube.com/watch?v=WqBR6jd0IbU</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Calibri"/>
                <a:ea typeface="Calibri"/>
                <a:cs typeface="Calibri"/>
                <a:sym typeface="Calibri"/>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https://www.youtube.com/watch?v=LLq1WnY1GjQ</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grpSp>
        <p:nvGrpSpPr>
          <p:cNvPr id="286" name="Google Shape;286;p7"/>
          <p:cNvGrpSpPr/>
          <p:nvPr/>
        </p:nvGrpSpPr>
        <p:grpSpPr>
          <a:xfrm>
            <a:off x="9858375" y="2028825"/>
            <a:ext cx="1900238" cy="1893887"/>
            <a:chOff x="1259" y="3082"/>
            <a:chExt cx="884" cy="884"/>
          </a:xfrm>
        </p:grpSpPr>
        <p:sp>
          <p:nvSpPr>
            <p:cNvPr id="287" name="Google Shape;287;p7"/>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Google Shape;288;p7"/>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Google Shape;289;p7"/>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Google Shape;290;p7"/>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7"/>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8"/>
          <p:cNvSpPr/>
          <p:nvPr/>
        </p:nvSpPr>
        <p:spPr>
          <a:xfrm>
            <a:off x="0" y="76200"/>
            <a:ext cx="12192000" cy="4686900"/>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297" name="Google Shape;297;p8"/>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98" name="Google Shape;298;p8"/>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99" name="Google Shape;299;p8"/>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0" name="Google Shape;300;p8"/>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1" name="Google Shape;301;p8"/>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3" name="Google Shape;303;p8"/>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04" name="Google Shape;304;p8"/>
          <p:cNvGrpSpPr/>
          <p:nvPr/>
        </p:nvGrpSpPr>
        <p:grpSpPr>
          <a:xfrm>
            <a:off x="222054" y="94089"/>
            <a:ext cx="410563" cy="1538089"/>
            <a:chOff x="83821" y="0"/>
            <a:chExt cx="219636" cy="903079"/>
          </a:xfrm>
        </p:grpSpPr>
        <p:sp>
          <p:nvSpPr>
            <p:cNvPr id="305" name="Google Shape;305;p8"/>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8"/>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8"/>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308" name="Google Shape;308;p8"/>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52" r:id="rId4" imgW="183878" imgH="183422" progId="">
                    <p:embed/>
                  </p:oleObj>
                </mc:Choice>
                <mc:Fallback>
                  <p:oleObj r:id="rId4" imgW="183878" imgH="183422" progId="">
                    <p:embed/>
                    <p:pic>
                      <p:nvPicPr>
                        <p:cNvPr id="308" name="Google Shape;308;p8"/>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309" name="Google Shape;309;p8" descr="rId1"/>
          <p:cNvPicPr preferRelativeResize="0"/>
          <p:nvPr/>
        </p:nvPicPr>
        <p:blipFill rotWithShape="1">
          <a:blip r:embed="rId5">
            <a:alphaModFix/>
          </a:blip>
          <a:srcRect/>
          <a:stretch/>
        </p:blipFill>
        <p:spPr>
          <a:xfrm>
            <a:off x="88900" y="241300"/>
            <a:ext cx="177800" cy="177800"/>
          </a:xfrm>
          <a:prstGeom prst="rect">
            <a:avLst/>
          </a:prstGeom>
          <a:noFill/>
          <a:ln>
            <a:noFill/>
          </a:ln>
        </p:spPr>
      </p:pic>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marL="0" lvl="0" indent="0" algn="l" rtl="0">
              <a:lnSpc>
                <a:spcPct val="100000"/>
              </a:lnSpc>
              <a:spcBef>
                <a:spcPts val="0"/>
              </a:spcBef>
              <a:spcAft>
                <a:spcPts val="0"/>
              </a:spcAft>
              <a:buClr>
                <a:schemeClr val="dk1"/>
              </a:buClr>
              <a:buSzPts val="2400"/>
              <a:buNone/>
            </a:pPr>
            <a:r>
              <a:rPr lang="en-US" sz="2400" b="1"/>
              <a:t>Mobile Security-Security of GSM Networks, Security of UMTS and LTE Networks</a:t>
            </a:r>
            <a:endParaRPr sz="2400"/>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2" descr="Application architecture of CryoWEB. The complete linux server can be... |  Download Scientific Diagram"/>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2" descr="Hosting Controller - Linux Hosting Control Panel - Windows Linux Hosting  Automation | Linux Hosting Panel | Windows &amp; Linux Hosting Control Panel | Windows  Linux Cluster Management, Apache and IIS, Cross Platform Support"/>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2" descr="LAMP (software bundle) - Wikipedia"/>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Google Shape;207;p2" descr="Mobile Security Basics"/>
          <p:cNvSpPr/>
          <p:nvPr/>
        </p:nvSpPr>
        <p:spPr>
          <a:xfrm>
            <a:off x="765175" y="4651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8" name="Google Shape;208;p2" descr="https://miro.medium.com/max/707/0*4q6sVmRX4IK1EB-b.png"/>
          <p:cNvPicPr preferRelativeResize="0"/>
          <p:nvPr/>
        </p:nvPicPr>
        <p:blipFill rotWithShape="1">
          <a:blip r:embed="rId3">
            <a:alphaModFix/>
          </a:blip>
          <a:srcRect/>
          <a:stretch/>
        </p:blipFill>
        <p:spPr>
          <a:xfrm>
            <a:off x="5688141" y="1355833"/>
            <a:ext cx="5475159" cy="4638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title"/>
          </p:nvPr>
        </p:nvSpPr>
        <p:spPr>
          <a:xfrm>
            <a:off x="839789" y="457200"/>
            <a:ext cx="2958470"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Calibri"/>
              <a:buNone/>
            </a:pPr>
            <a:r>
              <a:rPr lang="en-US" sz="2000" b="1"/>
              <a:t>Difference Between GSM,</a:t>
            </a:r>
            <a:br>
              <a:rPr lang="en-US" sz="2000" b="1"/>
            </a:br>
            <a:r>
              <a:rPr lang="en-US" sz="2000" b="1"/>
              <a:t> UMTS </a:t>
            </a:r>
            <a:br>
              <a:rPr lang="en-US" sz="2000" b="1"/>
            </a:br>
            <a:r>
              <a:rPr lang="en-US" sz="2000" b="1"/>
              <a:t>And LTE?</a:t>
            </a:r>
            <a:r>
              <a:rPr lang="en-US" sz="1800"/>
              <a:t/>
            </a:r>
            <a:br>
              <a:rPr lang="en-US" sz="1800"/>
            </a:br>
            <a:endParaRPr sz="1800"/>
          </a:p>
        </p:txBody>
      </p:sp>
      <p:sp>
        <p:nvSpPr>
          <p:cNvPr id="222" name="Google Shape;22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223" name="Google Shape;223;p39"/>
          <p:cNvPicPr preferRelativeResize="0"/>
          <p:nvPr/>
        </p:nvPicPr>
        <p:blipFill rotWithShape="1">
          <a:blip r:embed="rId3">
            <a:alphaModFix/>
          </a:blip>
          <a:srcRect/>
          <a:stretch/>
        </p:blipFill>
        <p:spPr>
          <a:xfrm>
            <a:off x="3798258" y="533532"/>
            <a:ext cx="8143222" cy="5316123"/>
          </a:xfrm>
          <a:prstGeom prst="rect">
            <a:avLst/>
          </a:prstGeom>
          <a:noFill/>
          <a:ln>
            <a:noFill/>
          </a:ln>
        </p:spPr>
      </p:pic>
      <p:sp>
        <p:nvSpPr>
          <p:cNvPr id="224" name="Google Shape;224;p39"/>
          <p:cNvSpPr/>
          <p:nvPr/>
        </p:nvSpPr>
        <p:spPr>
          <a:xfrm>
            <a:off x="1091326" y="6005786"/>
            <a:ext cx="474841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https://commsbrief.com/difference-between-gsm-umts-lte/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GSM</a:t>
            </a:r>
            <a:endParaRPr sz="4000" b="1"/>
          </a:p>
        </p:txBody>
      </p:sp>
      <p:sp>
        <p:nvSpPr>
          <p:cNvPr id="231" name="Google Shape;23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dk1"/>
              </a:buClr>
              <a:buSzPct val="100000"/>
              <a:buNone/>
            </a:pPr>
            <a:r>
              <a:rPr lang="en-US"/>
              <a:t>The GSM(</a:t>
            </a:r>
            <a:r>
              <a:rPr lang="en-US" sz="1200">
                <a:solidFill>
                  <a:srgbClr val="4B4F58"/>
                </a:solidFill>
                <a:highlight>
                  <a:srgbClr val="FFFFFF"/>
                </a:highlight>
                <a:latin typeface="Merriweather"/>
                <a:ea typeface="Merriweather"/>
                <a:cs typeface="Merriweather"/>
                <a:sym typeface="Merriweather"/>
              </a:rPr>
              <a:t>Global System for Mobile Communications</a:t>
            </a:r>
            <a:r>
              <a:rPr lang="en-US"/>
              <a:t>) network is divided in 4 sections : </a:t>
            </a:r>
            <a:endParaRPr/>
          </a:p>
          <a:p>
            <a:pPr marL="0" lvl="0" indent="0" algn="just" rtl="0">
              <a:lnSpc>
                <a:spcPct val="90000"/>
              </a:lnSpc>
              <a:spcBef>
                <a:spcPts val="1000"/>
              </a:spcBef>
              <a:spcAft>
                <a:spcPts val="0"/>
              </a:spcAft>
              <a:buClr>
                <a:schemeClr val="dk1"/>
              </a:buClr>
              <a:buSzPct val="100000"/>
              <a:buNone/>
            </a:pPr>
            <a:r>
              <a:rPr lang="en-US"/>
              <a:t>• Mobile Stations The subscriber will use a mobile station to make and receive calls via the GSM network. The MS is composed of two distinct functional entities, the subscriber identity module (SIM), which is a removable smart card, and the mobile equipment.</a:t>
            </a:r>
            <a:endParaRPr/>
          </a:p>
          <a:p>
            <a:pPr marL="0" lvl="0" indent="0" algn="just" rtl="0">
              <a:lnSpc>
                <a:spcPct val="90000"/>
              </a:lnSpc>
              <a:spcBef>
                <a:spcPts val="1000"/>
              </a:spcBef>
              <a:spcAft>
                <a:spcPts val="0"/>
              </a:spcAft>
              <a:buClr>
                <a:schemeClr val="dk1"/>
              </a:buClr>
              <a:buSzPct val="100000"/>
              <a:buNone/>
            </a:pPr>
            <a:r>
              <a:rPr lang="en-US"/>
              <a:t> • Base Station Subsystem (BSS) The MS communicates with the base transceiver station (BTS) via the radio interference. A BTS performs all the transmission and reception functions relating to the GSM. </a:t>
            </a:r>
            <a:endParaRPr/>
          </a:p>
          <a:p>
            <a:pPr marL="0" lvl="0" indent="0" algn="just" rtl="0">
              <a:lnSpc>
                <a:spcPct val="90000"/>
              </a:lnSpc>
              <a:spcBef>
                <a:spcPts val="1000"/>
              </a:spcBef>
              <a:spcAft>
                <a:spcPts val="0"/>
              </a:spcAft>
              <a:buClr>
                <a:schemeClr val="dk1"/>
              </a:buClr>
              <a:buSzPct val="100000"/>
              <a:buNone/>
            </a:pPr>
            <a:r>
              <a:rPr lang="en-US"/>
              <a:t>• Network Management Every BSS is connected to a Mobile services switching centre (MSC). The MSC is concerned with the routing of calls to and from the mobile users. The Home Location register (HLR) is used to store information that is specific to each subscriber. Every GSM subscriber will have a record in the HLR.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839788" y="457200"/>
            <a:ext cx="3932237" cy="110855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GSM security covers:</a:t>
            </a:r>
            <a:endParaRPr/>
          </a:p>
        </p:txBody>
      </p:sp>
      <p:sp>
        <p:nvSpPr>
          <p:cNvPr id="237" name="Google Shape;23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238" name="Google Shape;238;p40"/>
          <p:cNvPicPr preferRelativeResize="0"/>
          <p:nvPr/>
        </p:nvPicPr>
        <p:blipFill rotWithShape="1">
          <a:blip r:embed="rId3">
            <a:alphaModFix/>
          </a:blip>
          <a:srcRect/>
          <a:stretch/>
        </p:blipFill>
        <p:spPr>
          <a:xfrm>
            <a:off x="918401" y="1728592"/>
            <a:ext cx="8902004" cy="44968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body" idx="1"/>
          </p:nvPr>
        </p:nvSpPr>
        <p:spPr>
          <a:xfrm>
            <a:off x="1014608" y="987425"/>
            <a:ext cx="10340780" cy="5150328"/>
          </a:xfrm>
          <a:prstGeom prst="rect">
            <a:avLst/>
          </a:prstGeom>
          <a:noFill/>
          <a:ln>
            <a:noFill/>
          </a:ln>
        </p:spPr>
        <p:txBody>
          <a:bodyPr spcFirstLastPara="1" wrap="square" lIns="91425" tIns="45700" rIns="91425" bIns="45700" anchor="t" anchorCtr="0">
            <a:noAutofit/>
          </a:bodyPr>
          <a:lstStyle/>
          <a:p>
            <a:pPr marL="457200" lvl="0" indent="-431800" algn="just" rtl="0">
              <a:lnSpc>
                <a:spcPct val="90000"/>
              </a:lnSpc>
              <a:spcBef>
                <a:spcPts val="1000"/>
              </a:spcBef>
              <a:spcAft>
                <a:spcPts val="0"/>
              </a:spcAft>
              <a:buSzPts val="3200"/>
              <a:buChar char="•"/>
            </a:pPr>
            <a:r>
              <a:rPr lang="en-US" sz="2200" b="1"/>
              <a:t>Authentication</a:t>
            </a:r>
            <a:r>
              <a:rPr lang="en-US" sz="2200"/>
              <a:t> process helps gsm network authenticate the right user. This process is based on exchanged secret key Ki which is known to AuC (Authentication Center) and SIM card. there is no provision to read the key Ki from the SIM. </a:t>
            </a:r>
            <a:endParaRPr sz="2200"/>
          </a:p>
          <a:p>
            <a:pPr marL="457200" lvl="0" indent="-431800" algn="just" rtl="0">
              <a:lnSpc>
                <a:spcPct val="90000"/>
              </a:lnSpc>
              <a:spcBef>
                <a:spcPts val="1000"/>
              </a:spcBef>
              <a:spcAft>
                <a:spcPts val="0"/>
              </a:spcAft>
              <a:buSzPts val="3200"/>
              <a:buChar char="•"/>
            </a:pPr>
            <a:r>
              <a:rPr lang="en-US" sz="2200" b="1"/>
              <a:t>Anonymity:</a:t>
            </a:r>
            <a:r>
              <a:rPr lang="en-US" sz="2200"/>
              <a:t> Here IMSI(international mobile Subscriber identity) is associated with a unique user (SIM), after the initial registration, a TMSI is assigned to the subscriber. The TMSI(Temporary mobile Subscriber identity) is stored along with the IMSI in the network HLR.</a:t>
            </a:r>
            <a:endParaRPr/>
          </a:p>
          <a:p>
            <a:pPr marL="457200" lvl="0" indent="-431800" algn="just" rtl="0">
              <a:lnSpc>
                <a:spcPct val="90000"/>
              </a:lnSpc>
              <a:spcBef>
                <a:spcPts val="1000"/>
              </a:spcBef>
              <a:spcAft>
                <a:spcPts val="0"/>
              </a:spcAft>
              <a:buSzPts val="3200"/>
              <a:buChar char="•"/>
            </a:pPr>
            <a:r>
              <a:rPr lang="en-US" sz="2200"/>
              <a:t>The second important concept in gsm security is </a:t>
            </a:r>
            <a:r>
              <a:rPr lang="en-US" sz="2200" b="1"/>
              <a:t>identity confidentiality</a:t>
            </a:r>
            <a:r>
              <a:rPr lang="en-US" sz="2200"/>
              <a:t>. This protects user from any intrusion. This is provided to the gsm subscriber using TMSI (temporary mobile subscriber identity). </a:t>
            </a:r>
            <a:endParaRPr sz="2200"/>
          </a:p>
          <a:p>
            <a:pPr marL="457200" lvl="0" indent="-431800" algn="just" rtl="0">
              <a:lnSpc>
                <a:spcPct val="90000"/>
              </a:lnSpc>
              <a:spcBef>
                <a:spcPts val="1000"/>
              </a:spcBef>
              <a:spcAft>
                <a:spcPts val="0"/>
              </a:spcAft>
              <a:buSzPts val="3200"/>
              <a:buChar char="•"/>
            </a:pPr>
            <a:r>
              <a:rPr lang="en-US" sz="2400"/>
              <a:t>In gsm, message and/or data ciphering is carried using </a:t>
            </a:r>
            <a:r>
              <a:rPr lang="en-US" sz="2400" b="1"/>
              <a:t>A5 algorithm </a:t>
            </a:r>
            <a:r>
              <a:rPr lang="en-US" sz="2400"/>
              <a:t>using the key Kc. PIN lock is the feature by which user can protect usage of the SIM card by any unauthorized person. With personalization user can make Mobile Equipment work only with his SIM card. Hence ME can be protected.</a:t>
            </a:r>
            <a:endParaRPr/>
          </a:p>
          <a:p>
            <a:pPr marL="457200" lvl="0" indent="-228600" algn="just" rtl="0">
              <a:lnSpc>
                <a:spcPct val="90000"/>
              </a:lnSpc>
              <a:spcBef>
                <a:spcPts val="1000"/>
              </a:spcBef>
              <a:spcAft>
                <a:spcPts val="0"/>
              </a:spcAft>
              <a:buSzPts val="3200"/>
              <a:buNone/>
            </a:pPr>
            <a:endParaRPr sz="2200"/>
          </a:p>
          <a:p>
            <a:pPr marL="457200" lvl="0" indent="-228600" algn="just" rtl="0">
              <a:lnSpc>
                <a:spcPct val="90000"/>
              </a:lnSpc>
              <a:spcBef>
                <a:spcPts val="1000"/>
              </a:spcBef>
              <a:spcAft>
                <a:spcPts val="0"/>
              </a:spcAft>
              <a:buSzPts val="3200"/>
              <a:buNone/>
            </a:pPr>
            <a:endParaRPr sz="2200"/>
          </a:p>
        </p:txBody>
      </p:sp>
      <p:sp>
        <p:nvSpPr>
          <p:cNvPr id="244" name="Google Shape;24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Algorithms</a:t>
            </a:r>
            <a:endParaRPr/>
          </a:p>
        </p:txBody>
      </p:sp>
      <p:sp>
        <p:nvSpPr>
          <p:cNvPr id="250" name="Google Shape;250;p5"/>
          <p:cNvSpPr txBox="1">
            <a:spLocks noGrp="1"/>
          </p:cNvSpPr>
          <p:nvPr>
            <p:ph type="body" idx="1"/>
          </p:nvPr>
        </p:nvSpPr>
        <p:spPr>
          <a:xfrm>
            <a:off x="838200" y="1825625"/>
            <a:ext cx="10515600" cy="33100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Encryption algorithms GSM algorithms were developed in secret, official descriptions were not published to the public. Most of the information available come from leaked documents and cryptanalysis projects. GSM specifications define 3 algorithms: </a:t>
            </a:r>
            <a:endParaRPr/>
          </a:p>
          <a:p>
            <a:pPr marL="228600" lvl="0" indent="-228600" algn="l" rtl="0">
              <a:lnSpc>
                <a:spcPct val="90000"/>
              </a:lnSpc>
              <a:spcBef>
                <a:spcPts val="1000"/>
              </a:spcBef>
              <a:spcAft>
                <a:spcPts val="0"/>
              </a:spcAft>
              <a:buClr>
                <a:schemeClr val="dk1"/>
              </a:buClr>
              <a:buSzPts val="2800"/>
              <a:buChar char="•"/>
            </a:pPr>
            <a:r>
              <a:rPr lang="en-US"/>
              <a:t>A3 the authentication algorithm. </a:t>
            </a:r>
            <a:endParaRPr/>
          </a:p>
          <a:p>
            <a:pPr marL="228600" lvl="0" indent="-228600" algn="l" rtl="0">
              <a:lnSpc>
                <a:spcPct val="90000"/>
              </a:lnSpc>
              <a:spcBef>
                <a:spcPts val="1000"/>
              </a:spcBef>
              <a:spcAft>
                <a:spcPts val="0"/>
              </a:spcAft>
              <a:buClr>
                <a:schemeClr val="dk1"/>
              </a:buClr>
              <a:buSzPts val="2800"/>
              <a:buChar char="•"/>
            </a:pPr>
            <a:r>
              <a:rPr lang="en-US"/>
              <a:t>A8 the key generation algorithm. </a:t>
            </a:r>
            <a:endParaRPr/>
          </a:p>
          <a:p>
            <a:pPr marL="228600" lvl="0" indent="-228600" algn="l" rtl="0">
              <a:lnSpc>
                <a:spcPct val="90000"/>
              </a:lnSpc>
              <a:spcBef>
                <a:spcPts val="1000"/>
              </a:spcBef>
              <a:spcAft>
                <a:spcPts val="0"/>
              </a:spcAft>
              <a:buClr>
                <a:schemeClr val="dk1"/>
              </a:buClr>
              <a:buSzPts val="2800"/>
              <a:buChar char="•"/>
            </a:pPr>
            <a:r>
              <a:rPr lang="en-US"/>
              <a:t> A5 the encryption algorithm.</a:t>
            </a:r>
            <a:endParaRPr/>
          </a:p>
        </p:txBody>
      </p:sp>
      <p:sp>
        <p:nvSpPr>
          <p:cNvPr id="251" name="Google Shape;25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52" name="Google Shape;252;p5"/>
          <p:cNvSpPr/>
          <p:nvPr/>
        </p:nvSpPr>
        <p:spPr>
          <a:xfrm>
            <a:off x="705633" y="5597439"/>
            <a:ext cx="60960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https://web.itu.edu.tr/~korkusuza/Security%20in%20the%20GSM%20Network.pdf?kategori=php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067338" y="482252"/>
            <a:ext cx="3932237" cy="98329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UMTS(</a:t>
            </a:r>
            <a:r>
              <a:rPr lang="en-US" sz="1200">
                <a:solidFill>
                  <a:srgbClr val="4B4F58"/>
                </a:solidFill>
                <a:highlight>
                  <a:srgbClr val="FFFFFF"/>
                </a:highlight>
                <a:latin typeface="Merriweather"/>
                <a:ea typeface="Merriweather"/>
                <a:cs typeface="Merriweather"/>
                <a:sym typeface="Merriweather"/>
              </a:rPr>
              <a:t>Universal Mobile Telecommunication System</a:t>
            </a:r>
            <a:r>
              <a:rPr lang="en-US"/>
              <a:t>) network</a:t>
            </a:r>
            <a:endParaRPr/>
          </a:p>
        </p:txBody>
      </p:sp>
      <p:sp>
        <p:nvSpPr>
          <p:cNvPr id="258" name="Google Shape;258;p42"/>
          <p:cNvSpPr txBox="1">
            <a:spLocks noGrp="1"/>
          </p:cNvSpPr>
          <p:nvPr>
            <p:ph type="body" idx="1"/>
          </p:nvPr>
        </p:nvSpPr>
        <p:spPr>
          <a:xfrm>
            <a:off x="5308448" y="1651305"/>
            <a:ext cx="6172200" cy="4873625"/>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Clr>
                <a:schemeClr val="dk1"/>
              </a:buClr>
              <a:buSzPts val="3200"/>
              <a:buChar char="•"/>
            </a:pPr>
            <a:r>
              <a:rPr lang="en-US" sz="2800"/>
              <a:t>Five security groups exist in UMTS networks as shown in the figure.</a:t>
            </a:r>
            <a:br>
              <a:rPr lang="en-US" sz="2800"/>
            </a:br>
            <a:r>
              <a:rPr lang="en-US" sz="2800"/>
              <a:t>•  Network Access Security</a:t>
            </a:r>
            <a:br>
              <a:rPr lang="en-US" sz="2800"/>
            </a:br>
            <a:r>
              <a:rPr lang="en-US" sz="2800"/>
              <a:t>•  Network domain security</a:t>
            </a:r>
            <a:br>
              <a:rPr lang="en-US" sz="2800"/>
            </a:br>
            <a:r>
              <a:rPr lang="en-US" sz="2800"/>
              <a:t>•  User domain security</a:t>
            </a:r>
            <a:br>
              <a:rPr lang="en-US" sz="2800"/>
            </a:br>
            <a:r>
              <a:rPr lang="en-US" sz="2800"/>
              <a:t>•  Application domain security</a:t>
            </a:r>
            <a:br>
              <a:rPr lang="en-US" sz="2800"/>
            </a:br>
            <a:r>
              <a:rPr lang="en-US" sz="2800"/>
              <a:t>•  visibility, configurability of security</a:t>
            </a:r>
            <a:endParaRPr/>
          </a:p>
        </p:txBody>
      </p:sp>
      <p:sp>
        <p:nvSpPr>
          <p:cNvPr id="259" name="Google Shape;259;p42"/>
          <p:cNvSpPr txBox="1">
            <a:spLocks noGrp="1"/>
          </p:cNvSpPr>
          <p:nvPr>
            <p:ph type="body" idx="2"/>
          </p:nvPr>
        </p:nvSpPr>
        <p:spPr>
          <a:xfrm>
            <a:off x="702001" y="1644041"/>
            <a:ext cx="3932237" cy="3811588"/>
          </a:xfrm>
          <a:prstGeom prst="rect">
            <a:avLst/>
          </a:prstGeom>
          <a:noFill/>
          <a:ln>
            <a:noFill/>
          </a:ln>
        </p:spPr>
        <p:txBody>
          <a:bodyPr spcFirstLastPara="1" wrap="square" lIns="91425" tIns="45700" rIns="91425" bIns="45700" anchor="t" anchorCtr="0">
            <a:normAutofit/>
          </a:bodyPr>
          <a:lstStyle/>
          <a:p>
            <a:pPr marL="457200" lvl="0" indent="-228600" algn="just" rtl="0">
              <a:lnSpc>
                <a:spcPct val="90000"/>
              </a:lnSpc>
              <a:spcBef>
                <a:spcPts val="1000"/>
              </a:spcBef>
              <a:spcAft>
                <a:spcPts val="0"/>
              </a:spcAft>
              <a:buSzPts val="1600"/>
              <a:buNone/>
            </a:pPr>
            <a:r>
              <a:rPr lang="en-US" sz="2000"/>
              <a:t>UMTS is designed to interoperate with GSM networks. To protect GSM networks against man-in-middle attacks, 3GPP is considering to add a structure RAND authentication challenge.</a:t>
            </a:r>
            <a:endParaRPr/>
          </a:p>
        </p:txBody>
      </p:sp>
      <p:sp>
        <p:nvSpPr>
          <p:cNvPr id="260" name="Google Shape;26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61" name="Google Shape;261;p42"/>
          <p:cNvSpPr/>
          <p:nvPr/>
        </p:nvSpPr>
        <p:spPr>
          <a:xfrm>
            <a:off x="1350478" y="5504745"/>
            <a:ext cx="735511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https://www.rfwireless-world.com/Tutorials/3G-security.html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
          <p:cNvSpPr txBox="1">
            <a:spLocks noGrp="1"/>
          </p:cNvSpPr>
          <p:nvPr>
            <p:ph type="title"/>
          </p:nvPr>
        </p:nvSpPr>
        <p:spPr>
          <a:xfrm>
            <a:off x="838200" y="365126"/>
            <a:ext cx="10515600" cy="8248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UMTS Security</a:t>
            </a:r>
            <a:endParaRPr/>
          </a:p>
        </p:txBody>
      </p:sp>
      <p:sp>
        <p:nvSpPr>
          <p:cNvPr id="267" name="Google Shape;267;p6"/>
          <p:cNvSpPr txBox="1">
            <a:spLocks noGrp="1"/>
          </p:cNvSpPr>
          <p:nvPr>
            <p:ph type="body" idx="1"/>
          </p:nvPr>
        </p:nvSpPr>
        <p:spPr>
          <a:xfrm>
            <a:off x="838200" y="1081151"/>
            <a:ext cx="10515600" cy="5095800"/>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SzPts val="2000"/>
              <a:buChar char="•"/>
            </a:pPr>
            <a:r>
              <a:rPr lang="en-US" sz="2000"/>
              <a:t>The security functions of UMTS are based on what was implemented in GSM. Some of the security functions have been added and some existing have been improved. Encryption algorithm is stronger and included in base station (NODE-B) to radio network controller (RNC) interface , the application of authentication algorithms is stricter and subscriber confidentially is tighter. The main security elements that are from GSM:</a:t>
            </a:r>
            <a:endParaRPr/>
          </a:p>
          <a:p>
            <a:pPr marL="457200" lvl="0" indent="-457200" algn="l" rtl="0">
              <a:lnSpc>
                <a:spcPct val="90000"/>
              </a:lnSpc>
              <a:spcBef>
                <a:spcPts val="0"/>
              </a:spcBef>
              <a:spcAft>
                <a:spcPts val="0"/>
              </a:spcAft>
              <a:buSzPts val="2000"/>
              <a:buChar char="•"/>
            </a:pPr>
            <a:r>
              <a:rPr lang="en-US" sz="2000"/>
              <a:t>Authentication of subscribers</a:t>
            </a:r>
            <a:endParaRPr/>
          </a:p>
          <a:p>
            <a:pPr marL="457200" lvl="0" indent="-457200" algn="l" rtl="0">
              <a:lnSpc>
                <a:spcPct val="90000"/>
              </a:lnSpc>
              <a:spcBef>
                <a:spcPts val="0"/>
              </a:spcBef>
              <a:spcAft>
                <a:spcPts val="0"/>
              </a:spcAft>
              <a:buSzPts val="2000"/>
              <a:buChar char="•"/>
            </a:pPr>
            <a:r>
              <a:rPr lang="en-US" sz="2000"/>
              <a:t>Subscriber identity confidentially</a:t>
            </a:r>
            <a:endParaRPr/>
          </a:p>
          <a:p>
            <a:pPr marL="457200" lvl="0" indent="-457200" algn="l" rtl="0">
              <a:lnSpc>
                <a:spcPct val="90000"/>
              </a:lnSpc>
              <a:spcBef>
                <a:spcPts val="0"/>
              </a:spcBef>
              <a:spcAft>
                <a:spcPts val="0"/>
              </a:spcAft>
              <a:buSzPts val="2000"/>
              <a:buChar char="•"/>
            </a:pPr>
            <a:r>
              <a:rPr lang="en-US" sz="2000"/>
              <a:t>Subscriber Identity Module (SIM) to be removable from terminal hardware.</a:t>
            </a:r>
            <a:endParaRPr/>
          </a:p>
          <a:p>
            <a:pPr marL="457200" lvl="0" indent="-457200" algn="l" rtl="0">
              <a:lnSpc>
                <a:spcPct val="90000"/>
              </a:lnSpc>
              <a:spcBef>
                <a:spcPts val="0"/>
              </a:spcBef>
              <a:spcAft>
                <a:spcPts val="0"/>
              </a:spcAft>
              <a:buSzPts val="2000"/>
              <a:buChar char="•"/>
            </a:pPr>
            <a:r>
              <a:rPr lang="en-US" sz="2000"/>
              <a:t>Radio interface encryption</a:t>
            </a:r>
            <a:endParaRPr/>
          </a:p>
          <a:p>
            <a:pPr marL="0" lvl="0" indent="0" algn="l" rtl="0">
              <a:lnSpc>
                <a:spcPct val="90000"/>
              </a:lnSpc>
              <a:spcBef>
                <a:spcPts val="0"/>
              </a:spcBef>
              <a:spcAft>
                <a:spcPts val="0"/>
              </a:spcAft>
              <a:buSzPts val="2000"/>
              <a:buNone/>
            </a:pPr>
            <a:r>
              <a:rPr lang="en-US" sz="2000"/>
              <a:t>Additional UMTS security features:</a:t>
            </a:r>
            <a:endParaRPr/>
          </a:p>
          <a:p>
            <a:pPr marL="342900" lvl="0" indent="-342900" algn="l" rtl="0">
              <a:lnSpc>
                <a:spcPct val="90000"/>
              </a:lnSpc>
              <a:spcBef>
                <a:spcPts val="0"/>
              </a:spcBef>
              <a:spcAft>
                <a:spcPts val="0"/>
              </a:spcAft>
              <a:buSzPts val="2000"/>
              <a:buChar char="•"/>
            </a:pPr>
            <a:r>
              <a:rPr lang="en-US" sz="2000"/>
              <a:t>Security against using false base stations with mutual authentication</a:t>
            </a:r>
            <a:endParaRPr/>
          </a:p>
          <a:p>
            <a:pPr marL="342900" lvl="0" indent="-342900" algn="l" rtl="0">
              <a:lnSpc>
                <a:spcPct val="90000"/>
              </a:lnSpc>
              <a:spcBef>
                <a:spcPts val="0"/>
              </a:spcBef>
              <a:spcAft>
                <a:spcPts val="0"/>
              </a:spcAft>
              <a:buSzPts val="2000"/>
              <a:buChar char="•"/>
            </a:pPr>
            <a:r>
              <a:rPr lang="en-US" sz="2000"/>
              <a:t>Encryption extended from air interface only to include Node-B to RNC connection</a:t>
            </a:r>
            <a:endParaRPr/>
          </a:p>
          <a:p>
            <a:pPr marL="342900" lvl="0" indent="-342900" algn="l" rtl="0">
              <a:lnSpc>
                <a:spcPct val="90000"/>
              </a:lnSpc>
              <a:spcBef>
                <a:spcPts val="0"/>
              </a:spcBef>
              <a:spcAft>
                <a:spcPts val="0"/>
              </a:spcAft>
              <a:buSzPts val="2000"/>
              <a:buChar char="•"/>
            </a:pPr>
            <a:r>
              <a:rPr lang="en-US" sz="2000"/>
              <a:t>Security data in the network will be protected in data storages and while transmitting ciphering keys and authentication data in the system.</a:t>
            </a:r>
            <a:endParaRPr/>
          </a:p>
          <a:p>
            <a:pPr marL="342900" lvl="0" indent="-342900" algn="l" rtl="0">
              <a:lnSpc>
                <a:spcPct val="90000"/>
              </a:lnSpc>
              <a:spcBef>
                <a:spcPts val="0"/>
              </a:spcBef>
              <a:spcAft>
                <a:spcPts val="0"/>
              </a:spcAft>
              <a:buSzPts val="2000"/>
              <a:buChar char="•"/>
            </a:pPr>
            <a:r>
              <a:rPr lang="en-US" sz="2000"/>
              <a:t>Mechanism for upgrading security features.</a:t>
            </a:r>
            <a:endParaRPr sz="2000"/>
          </a:p>
        </p:txBody>
      </p:sp>
      <p:sp>
        <p:nvSpPr>
          <p:cNvPr id="268" name="Google Shape;2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69" name="Google Shape;269;p6"/>
          <p:cNvSpPr/>
          <p:nvPr/>
        </p:nvSpPr>
        <p:spPr>
          <a:xfrm>
            <a:off x="1242996" y="6018312"/>
            <a:ext cx="42947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https://www.umtsworld.com/technology/security.htm</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647</Words>
  <Application>Microsoft Office PowerPoint</Application>
  <PresentationFormat>Custom</PresentationFormat>
  <Paragraphs>75</Paragraphs>
  <Slides>11</Slides>
  <Notes>11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19" baseType="lpstr">
      <vt:lpstr>Arial</vt:lpstr>
      <vt:lpstr>Arial Black</vt:lpstr>
      <vt:lpstr>Merriweather</vt:lpstr>
      <vt:lpstr>Calibri</vt:lpstr>
      <vt:lpstr>Raleway ExtraBold</vt:lpstr>
      <vt:lpstr>Times New Roman</vt:lpstr>
      <vt:lpstr>1_Office Theme</vt:lpstr>
      <vt:lpstr>Contents Slide Master</vt:lpstr>
      <vt:lpstr>PowerPoint Presentation</vt:lpstr>
      <vt:lpstr>Lecture Objectives </vt:lpstr>
      <vt:lpstr>Difference Between GSM,  UMTS  And LTE? </vt:lpstr>
      <vt:lpstr>GSM</vt:lpstr>
      <vt:lpstr>GSM security covers:</vt:lpstr>
      <vt:lpstr>PowerPoint Presentation</vt:lpstr>
      <vt:lpstr>Algorithms</vt:lpstr>
      <vt:lpstr>UMTS(Universal Mobile Telecommunication System) network</vt:lpstr>
      <vt:lpstr>UMTS Security</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2</cp:revision>
  <dcterms:created xsi:type="dcterms:W3CDTF">2019-01-09T10:33:58Z</dcterms:created>
  <dcterms:modified xsi:type="dcterms:W3CDTF">2022-11-07T07:16:04Z</dcterms:modified>
</cp:coreProperties>
</file>