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7F8873D-6D50-449E-8A86-6BCAB6239C8F}"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4F5CD2-C94A-4D82-A181-58A64E3404FE}" type="slidenum">
              <a:rPr lang="en-IN" smtClean="0"/>
              <a:t>‹#›</a:t>
            </a:fld>
            <a:endParaRPr lang="en-IN"/>
          </a:p>
        </p:txBody>
      </p:sp>
    </p:spTree>
    <p:extLst>
      <p:ext uri="{BB962C8B-B14F-4D97-AF65-F5344CB8AC3E}">
        <p14:creationId xmlns:p14="http://schemas.microsoft.com/office/powerpoint/2010/main" val="298268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F8873D-6D50-449E-8A86-6BCAB6239C8F}"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4F5CD2-C94A-4D82-A181-58A64E3404FE}" type="slidenum">
              <a:rPr lang="en-IN" smtClean="0"/>
              <a:t>‹#›</a:t>
            </a:fld>
            <a:endParaRPr lang="en-IN"/>
          </a:p>
        </p:txBody>
      </p:sp>
    </p:spTree>
    <p:extLst>
      <p:ext uri="{BB962C8B-B14F-4D97-AF65-F5344CB8AC3E}">
        <p14:creationId xmlns:p14="http://schemas.microsoft.com/office/powerpoint/2010/main" val="206308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F8873D-6D50-449E-8A86-6BCAB6239C8F}"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4F5CD2-C94A-4D82-A181-58A64E3404FE}" type="slidenum">
              <a:rPr lang="en-IN" smtClean="0"/>
              <a:t>‹#›</a:t>
            </a:fld>
            <a:endParaRPr lang="en-IN"/>
          </a:p>
        </p:txBody>
      </p:sp>
    </p:spTree>
    <p:extLst>
      <p:ext uri="{BB962C8B-B14F-4D97-AF65-F5344CB8AC3E}">
        <p14:creationId xmlns:p14="http://schemas.microsoft.com/office/powerpoint/2010/main" val="25607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F8873D-6D50-449E-8A86-6BCAB6239C8F}"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4F5CD2-C94A-4D82-A181-58A64E3404FE}" type="slidenum">
              <a:rPr lang="en-IN" smtClean="0"/>
              <a:t>‹#›</a:t>
            </a:fld>
            <a:endParaRPr lang="en-IN"/>
          </a:p>
        </p:txBody>
      </p:sp>
    </p:spTree>
    <p:extLst>
      <p:ext uri="{BB962C8B-B14F-4D97-AF65-F5344CB8AC3E}">
        <p14:creationId xmlns:p14="http://schemas.microsoft.com/office/powerpoint/2010/main" val="259729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F8873D-6D50-449E-8A86-6BCAB6239C8F}"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4F5CD2-C94A-4D82-A181-58A64E3404FE}" type="slidenum">
              <a:rPr lang="en-IN" smtClean="0"/>
              <a:t>‹#›</a:t>
            </a:fld>
            <a:endParaRPr lang="en-IN"/>
          </a:p>
        </p:txBody>
      </p:sp>
    </p:spTree>
    <p:extLst>
      <p:ext uri="{BB962C8B-B14F-4D97-AF65-F5344CB8AC3E}">
        <p14:creationId xmlns:p14="http://schemas.microsoft.com/office/powerpoint/2010/main" val="347412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F8873D-6D50-449E-8A86-6BCAB6239C8F}"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4F5CD2-C94A-4D82-A181-58A64E3404FE}" type="slidenum">
              <a:rPr lang="en-IN" smtClean="0"/>
              <a:t>‹#›</a:t>
            </a:fld>
            <a:endParaRPr lang="en-IN"/>
          </a:p>
        </p:txBody>
      </p:sp>
    </p:spTree>
    <p:extLst>
      <p:ext uri="{BB962C8B-B14F-4D97-AF65-F5344CB8AC3E}">
        <p14:creationId xmlns:p14="http://schemas.microsoft.com/office/powerpoint/2010/main" val="2754025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7F8873D-6D50-449E-8A86-6BCAB6239C8F}" type="datetimeFigureOut">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4F5CD2-C94A-4D82-A181-58A64E3404FE}" type="slidenum">
              <a:rPr lang="en-IN" smtClean="0"/>
              <a:t>‹#›</a:t>
            </a:fld>
            <a:endParaRPr lang="en-IN"/>
          </a:p>
        </p:txBody>
      </p:sp>
    </p:spTree>
    <p:extLst>
      <p:ext uri="{BB962C8B-B14F-4D97-AF65-F5344CB8AC3E}">
        <p14:creationId xmlns:p14="http://schemas.microsoft.com/office/powerpoint/2010/main" val="3675494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7F8873D-6D50-449E-8A86-6BCAB6239C8F}" type="datetimeFigureOut">
              <a:rPr lang="en-IN" smtClean="0"/>
              <a:t>11-10-2022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4F5CD2-C94A-4D82-A181-58A64E3404FE}" type="slidenum">
              <a:rPr lang="en-IN" smtClean="0"/>
              <a:t>‹#›</a:t>
            </a:fld>
            <a:endParaRPr lang="en-IN"/>
          </a:p>
        </p:txBody>
      </p:sp>
    </p:spTree>
    <p:extLst>
      <p:ext uri="{BB962C8B-B14F-4D97-AF65-F5344CB8AC3E}">
        <p14:creationId xmlns:p14="http://schemas.microsoft.com/office/powerpoint/2010/main" val="3523693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F8873D-6D50-449E-8A86-6BCAB6239C8F}" type="datetimeFigureOut">
              <a:rPr lang="en-IN" smtClean="0"/>
              <a:t>11-10-2022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4F5CD2-C94A-4D82-A181-58A64E3404FE}" type="slidenum">
              <a:rPr lang="en-IN" smtClean="0"/>
              <a:t>‹#›</a:t>
            </a:fld>
            <a:endParaRPr lang="en-IN"/>
          </a:p>
        </p:txBody>
      </p:sp>
    </p:spTree>
    <p:extLst>
      <p:ext uri="{BB962C8B-B14F-4D97-AF65-F5344CB8AC3E}">
        <p14:creationId xmlns:p14="http://schemas.microsoft.com/office/powerpoint/2010/main" val="116580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F8873D-6D50-449E-8A86-6BCAB6239C8F}"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4F5CD2-C94A-4D82-A181-58A64E3404FE}" type="slidenum">
              <a:rPr lang="en-IN" smtClean="0"/>
              <a:t>‹#›</a:t>
            </a:fld>
            <a:endParaRPr lang="en-IN"/>
          </a:p>
        </p:txBody>
      </p:sp>
    </p:spTree>
    <p:extLst>
      <p:ext uri="{BB962C8B-B14F-4D97-AF65-F5344CB8AC3E}">
        <p14:creationId xmlns:p14="http://schemas.microsoft.com/office/powerpoint/2010/main" val="14018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F8873D-6D50-449E-8A86-6BCAB6239C8F}"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4F5CD2-C94A-4D82-A181-58A64E3404FE}" type="slidenum">
              <a:rPr lang="en-IN" smtClean="0"/>
              <a:t>‹#›</a:t>
            </a:fld>
            <a:endParaRPr lang="en-IN"/>
          </a:p>
        </p:txBody>
      </p:sp>
    </p:spTree>
    <p:extLst>
      <p:ext uri="{BB962C8B-B14F-4D97-AF65-F5344CB8AC3E}">
        <p14:creationId xmlns:p14="http://schemas.microsoft.com/office/powerpoint/2010/main" val="2903183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F8873D-6D50-449E-8A86-6BCAB6239C8F}" type="datetimeFigureOut">
              <a:rPr lang="en-IN" smtClean="0"/>
              <a:t>11-10-2022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F5CD2-C94A-4D82-A181-58A64E3404FE}" type="slidenum">
              <a:rPr lang="en-IN" smtClean="0"/>
              <a:t>‹#›</a:t>
            </a:fld>
            <a:endParaRPr lang="en-IN"/>
          </a:p>
        </p:txBody>
      </p:sp>
    </p:spTree>
    <p:extLst>
      <p:ext uri="{BB962C8B-B14F-4D97-AF65-F5344CB8AC3E}">
        <p14:creationId xmlns:p14="http://schemas.microsoft.com/office/powerpoint/2010/main" val="1417246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Web servers and its type of attacks:</a:t>
            </a:r>
            <a:endParaRPr lang="en-IN" dirty="0"/>
          </a:p>
        </p:txBody>
      </p:sp>
      <p:sp>
        <p:nvSpPr>
          <p:cNvPr id="3" name="Content Placeholder 2"/>
          <p:cNvSpPr>
            <a:spLocks noGrp="1"/>
          </p:cNvSpPr>
          <p:nvPr>
            <p:ph idx="1"/>
          </p:nvPr>
        </p:nvSpPr>
        <p:spPr>
          <a:xfrm>
            <a:off x="457200" y="1196752"/>
            <a:ext cx="8229600" cy="5472608"/>
          </a:xfrm>
        </p:spPr>
        <p:txBody>
          <a:bodyPr>
            <a:normAutofit lnSpcReduction="10000"/>
          </a:bodyPr>
          <a:lstStyle/>
          <a:p>
            <a:r>
              <a:rPr lang="en-US" sz="2000" dirty="0"/>
              <a:t>Websites are hosted on web servers. Web servers are themselves computers running an operating system; connected to the back-end database, running various applications. Any vulnerability in the applications, Database, Operating system or in the network will lead to an attack on the web server</a:t>
            </a:r>
            <a:r>
              <a:rPr lang="en-US" sz="2000" dirty="0" smtClean="0"/>
              <a:t>.</a:t>
            </a:r>
          </a:p>
          <a:p>
            <a:endParaRPr lang="en-US" sz="2000" dirty="0"/>
          </a:p>
          <a:p>
            <a:endParaRPr lang="en-US" sz="2000" dirty="0" smtClean="0"/>
          </a:p>
          <a:p>
            <a:r>
              <a:rPr lang="en-US" sz="2000" b="1" dirty="0"/>
              <a:t>1. DENIAL-OF-SERVICE (DOS) / DISTRIBUTED DENIAL-OF-SERVICE (DDOS): </a:t>
            </a:r>
            <a:r>
              <a:rPr lang="en-US" sz="2000" dirty="0"/>
              <a:t>Denial of Service is when an internet hacker causes the web to provide a response to a large number of requests. This causes the server to slow down or crash and users authorized to use the server will be denied service or access. Government services, credit card companies under large corporations are common victims of this type of </a:t>
            </a:r>
            <a:r>
              <a:rPr lang="en-US" sz="2000" dirty="0" smtClean="0"/>
              <a:t>attack.</a:t>
            </a:r>
          </a:p>
          <a:p>
            <a:r>
              <a:rPr lang="en-US" sz="2000" b="1" dirty="0"/>
              <a:t>2. WEB DEFACEMENT ATTACK:</a:t>
            </a:r>
            <a:r>
              <a:rPr lang="en-US" sz="2000" dirty="0"/>
              <a:t> In a Web Defacement Attack, the hacker gains access to the site and defaces it for a variety of reasons, including humiliation and discrediting the victim. The attackers hack into a web server and replace a website hosted with one of their own.</a:t>
            </a:r>
            <a:endParaRPr lang="en-IN" sz="2000" dirty="0"/>
          </a:p>
        </p:txBody>
      </p:sp>
    </p:spTree>
    <p:extLst>
      <p:ext uri="{BB962C8B-B14F-4D97-AF65-F5344CB8AC3E}">
        <p14:creationId xmlns:p14="http://schemas.microsoft.com/office/powerpoint/2010/main" val="43440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b="1" dirty="0"/>
              <a:t>3. SSH BRUTE FORCE ATTACK:</a:t>
            </a:r>
            <a:r>
              <a:rPr lang="en-US" sz="2000" dirty="0"/>
              <a:t> By brute-forcing SSH login credentials, an SSH Brute Force Attack is performed to attain access. This exploit can be used to send malicious files without being noticed. Unlike a lot of other tactics used by hackers, brute force attacks aren’t reliant on existing </a:t>
            </a:r>
            <a:r>
              <a:rPr lang="en-US" sz="2000" dirty="0" smtClean="0"/>
              <a:t>vulnerabilities.</a:t>
            </a:r>
          </a:p>
          <a:p>
            <a:pPr fontAlgn="base"/>
            <a:r>
              <a:rPr lang="en-US" sz="2000" b="1" dirty="0"/>
              <a:t>4. CROSS SITE SCRIPTING (XSS): </a:t>
            </a:r>
            <a:r>
              <a:rPr lang="en-US" sz="2000" dirty="0"/>
              <a:t>This type of attack is more likely to target websites with scripting flaws. The injection of malicious code into web applications is known as Cross-Site Scripting. The script will give the hacker access to web app data such as sessions, cookies, and so on.</a:t>
            </a:r>
          </a:p>
          <a:p>
            <a:pPr fontAlgn="base"/>
            <a:r>
              <a:rPr lang="en-US" sz="2000" b="1" dirty="0"/>
              <a:t>5. DIRECTORY TRAVERSAL:</a:t>
            </a:r>
            <a:r>
              <a:rPr lang="en-US" sz="2000" dirty="0"/>
              <a:t> Directory Traversal Attack is usually effective on older servers with vulnerabilities and misconfiguration. The root directory is where web pages are stored, however, in this attack, the hacker is after directories outside of the root directory.</a:t>
            </a:r>
          </a:p>
          <a:p>
            <a:endParaRPr lang="en-IN" sz="2000" dirty="0"/>
          </a:p>
        </p:txBody>
      </p:sp>
    </p:spTree>
    <p:extLst>
      <p:ext uri="{BB962C8B-B14F-4D97-AF65-F5344CB8AC3E}">
        <p14:creationId xmlns:p14="http://schemas.microsoft.com/office/powerpoint/2010/main" val="411300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b="1" dirty="0"/>
              <a:t>6. DNS SERVER HIJACKING:</a:t>
            </a:r>
            <a:r>
              <a:rPr lang="en-US" sz="2000" dirty="0"/>
              <a:t> DNS Hijacking refers to any attack that tricks the end-user into thinking he or she is communicating with a legitimate domain name when in reality they are communicating with a domain name or IP address that the attacker has set up. DNS Redirection is another name for this</a:t>
            </a:r>
            <a:r>
              <a:rPr lang="en-US" sz="2000" dirty="0" smtClean="0"/>
              <a:t>.</a:t>
            </a:r>
          </a:p>
          <a:p>
            <a:r>
              <a:rPr lang="en-US" sz="2000" b="1" dirty="0"/>
              <a:t>7. MITM ATTACK:</a:t>
            </a:r>
            <a:r>
              <a:rPr lang="en-US" sz="2000" dirty="0"/>
              <a:t> Man-in-the-Middle (MITM) attack allows the attacker to access sensitive information by blocking and modifying the connection between the end-user and web servers. In MITM attacks or smells, the hacker captures or corrects modified messages between the user and the web server by listening or intervening in the connection. This allows the attacker to steal sensitive user information such as online banking details, usernames, passwords, etc., which are transmitted online to the webserver. The attacker entices the victim to attach to an Internet server by pretending to be an agent.</a:t>
            </a:r>
            <a:endParaRPr lang="en-IN" sz="2000" dirty="0"/>
          </a:p>
        </p:txBody>
      </p:sp>
    </p:spTree>
    <p:extLst>
      <p:ext uri="{BB962C8B-B14F-4D97-AF65-F5344CB8AC3E}">
        <p14:creationId xmlns:p14="http://schemas.microsoft.com/office/powerpoint/2010/main" val="288087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832648"/>
          </a:xfrm>
        </p:spPr>
        <p:txBody>
          <a:bodyPr/>
          <a:lstStyle/>
          <a:p>
            <a:pPr marL="0" indent="0">
              <a:buNone/>
            </a:pPr>
            <a:r>
              <a:rPr lang="en-US" b="1" dirty="0"/>
              <a:t>How to Prevent Different  Attacks in Web Security?</a:t>
            </a:r>
          </a:p>
          <a:p>
            <a:r>
              <a:rPr lang="en-US" sz="2000" b="1" dirty="0"/>
              <a:t>Keep your system up to </a:t>
            </a:r>
            <a:r>
              <a:rPr lang="en-US" sz="2000" b="1" dirty="0" smtClean="0"/>
              <a:t>date</a:t>
            </a:r>
          </a:p>
          <a:p>
            <a:r>
              <a:rPr lang="en-US" sz="2000" b="1" dirty="0"/>
              <a:t>Prevent connecting to the public </a:t>
            </a:r>
            <a:r>
              <a:rPr lang="en-US" sz="2000" b="1" dirty="0" err="1"/>
              <a:t>WiFi</a:t>
            </a:r>
            <a:r>
              <a:rPr lang="en-US" sz="2000" b="1" dirty="0"/>
              <a:t> </a:t>
            </a:r>
            <a:r>
              <a:rPr lang="en-US" sz="2000" b="1" dirty="0" smtClean="0"/>
              <a:t>network</a:t>
            </a:r>
          </a:p>
          <a:p>
            <a:r>
              <a:rPr lang="en-US" sz="2000" b="1" dirty="0"/>
              <a:t>Install Anti-virus, and update it </a:t>
            </a:r>
            <a:r>
              <a:rPr lang="en-US" sz="2000" b="1" dirty="0" smtClean="0"/>
              <a:t>regularly</a:t>
            </a:r>
          </a:p>
          <a:p>
            <a:r>
              <a:rPr lang="en-IN" sz="2000" b="1" dirty="0"/>
              <a:t>Install a </a:t>
            </a:r>
            <a:r>
              <a:rPr lang="en-IN" sz="2000" b="1" dirty="0" smtClean="0"/>
              <a:t>Firewall</a:t>
            </a:r>
          </a:p>
          <a:p>
            <a:r>
              <a:rPr lang="en-IN" sz="2000" b="1" dirty="0"/>
              <a:t>Backup your data</a:t>
            </a:r>
            <a:endParaRPr lang="en-IN" sz="2000" dirty="0"/>
          </a:p>
        </p:txBody>
      </p:sp>
    </p:spTree>
    <p:extLst>
      <p:ext uri="{BB962C8B-B14F-4D97-AF65-F5344CB8AC3E}">
        <p14:creationId xmlns:p14="http://schemas.microsoft.com/office/powerpoint/2010/main" val="222055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229600" cy="5141168"/>
          </a:xfrm>
        </p:spPr>
        <p:txBody>
          <a:bodyPr>
            <a:normAutofit/>
          </a:bodyPr>
          <a:lstStyle/>
          <a:p>
            <a:r>
              <a:rPr lang="en-US" sz="2000" b="1" dirty="0"/>
              <a:t>Password-protected compressed/encrypted files</a:t>
            </a:r>
            <a:r>
              <a:rPr lang="en-US" sz="2000" dirty="0"/>
              <a:t> One way to evade a data leakage solution is to password-protect a compressed file, as most DLP vendors will not be able to scan the contents of a file that is PGP-encrypted</a:t>
            </a:r>
            <a:r>
              <a:rPr lang="en-US" dirty="0" smtClean="0"/>
              <a:t>.</a:t>
            </a:r>
          </a:p>
          <a:p>
            <a:r>
              <a:rPr lang="en-US" sz="2000" b="1" dirty="0"/>
              <a:t>Commonly known open ports and protocols</a:t>
            </a:r>
            <a:r>
              <a:rPr lang="en-US" sz="2000" dirty="0"/>
              <a:t> As we mentioned earlier, there are typically four ports that have to be allowed in order for any business to conduct Internet operations and receive e-mail. These are typically the only digital transportation vehicles out of a network other than printing it out and walking out the front door with it, or placing the information on a USB device</a:t>
            </a:r>
            <a:r>
              <a:rPr lang="en-US" sz="2000" dirty="0" smtClean="0"/>
              <a:t>.</a:t>
            </a:r>
          </a:p>
          <a:p>
            <a:r>
              <a:rPr lang="en-US" sz="2000" b="1"/>
              <a:t>Applications not supported by corporate policy</a:t>
            </a:r>
            <a:r>
              <a:rPr lang="en-US" sz="2000"/>
              <a:t> Since most corporate environments are not monitoring for the use of TOR, anonymous proxies, Skype, or other Web-based applications.</a:t>
            </a:r>
            <a:endParaRPr lang="en-IN" sz="2000" dirty="0"/>
          </a:p>
        </p:txBody>
      </p:sp>
    </p:spTree>
    <p:extLst>
      <p:ext uri="{BB962C8B-B14F-4D97-AF65-F5344CB8AC3E}">
        <p14:creationId xmlns:p14="http://schemas.microsoft.com/office/powerpoint/2010/main" val="1699278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91</Words>
  <Application>Microsoft Office PowerPoint</Application>
  <PresentationFormat>On-screen Show (4:3)</PresentationFormat>
  <Paragraphs>20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Web servers and its type of attacks: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servers and its type of attacks:</dc:title>
  <dc:creator>Windows User</dc:creator>
  <cp:lastModifiedBy>Windows User</cp:lastModifiedBy>
  <cp:revision>7</cp:revision>
  <dcterms:created xsi:type="dcterms:W3CDTF">2022-09-27T15:55:05Z</dcterms:created>
  <dcterms:modified xsi:type="dcterms:W3CDTF">2022-10-11T10:29:48Z</dcterms:modified>
</cp:coreProperties>
</file>