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2"/>
  </p:notesMasterIdLst>
  <p:sldIdLst>
    <p:sldId id="256" r:id="rId3"/>
    <p:sldId id="257" r:id="rId4"/>
    <p:sldId id="288" r:id="rId5"/>
    <p:sldId id="278" r:id="rId6"/>
    <p:sldId id="289" r:id="rId7"/>
    <p:sldId id="290" r:id="rId8"/>
    <p:sldId id="291" r:id="rId9"/>
    <p:sldId id="266" r:id="rId10"/>
    <p:sldId id="267" r:id="rId11"/>
  </p:sldIdLst>
  <p:sldSz cx="12192000" cy="6858000"/>
  <p:notesSz cx="6858000" cy="9144000"/>
  <p:embeddedFontLst>
    <p:embeddedFont>
      <p:font typeface="Raleway ExtraBold" charset="0"/>
      <p:bold r:id="rId13"/>
      <p:boldItalic r:id="rId14"/>
    </p:embeddedFont>
    <p:embeddedFont>
      <p:font typeface="Calibri" pitchFamily="34" charset="0"/>
      <p:regular r:id="rId15"/>
      <p:bold r:id="rId16"/>
      <p:italic r:id="rId17"/>
      <p:boldItalic r:id="rId18"/>
    </p:embeddedFont>
    <p:embeddedFont>
      <p:font typeface="Arial Black" pitchFamily="34" charset="0"/>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Ns7iAv9VkNsx+CY3c1wt4MKdX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3A82EC1-69A4-4AB9-851C-42BBAF4FEA51}">
  <a:tblStyle styleId="{33A82EC1-69A4-4AB9-851C-42BBAF4FEA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1.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4305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artner.com/smarterwithgartner/gartner-top-security-and-risk-trends-for-2021" TargetMode="External"/><Relationship Id="rId7" Type="http://schemas.openxmlformats.org/officeDocument/2006/relationships/hyperlink" Target="https://www.isaca.org/resources/isaca-journal/issues/2016/volume-5/geolocationthe-risk-and-benefits-of-a-trending-technology"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owasp.org/www-project-mobile-top-10/" TargetMode="External"/><Relationship Id="rId5" Type="http://schemas.openxmlformats.org/officeDocument/2006/relationships/hyperlink" Target="https://www.ibm.com/in-en/topics/mobile-security" TargetMode="External"/><Relationship Id="rId4" Type="http://schemas.openxmlformats.org/officeDocument/2006/relationships/hyperlink" Target="https://www.youtube.com/watch?v=3Lelk1ZyyQM"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65"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INSTITUTE : UIE</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DEPARTMENT : CSE</a:t>
            </a:r>
            <a:endParaRPr dirty="0"/>
          </a:p>
          <a:p>
            <a:pPr marL="0" marR="0" lvl="0" indent="0" algn="ctr" rtl="0">
              <a:lnSpc>
                <a:spcPct val="90000"/>
              </a:lnSpc>
              <a:spcBef>
                <a:spcPts val="112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Bachelor of Engineering (Computer Science &amp; Engineering) </a:t>
            </a:r>
            <a:endParaRPr dirty="0"/>
          </a:p>
          <a:p>
            <a:pPr marL="0" marR="0" lvl="0" indent="0" algn="ctr" rtl="0">
              <a:lnSpc>
                <a:spcPct val="90000"/>
              </a:lnSpc>
              <a:spcBef>
                <a:spcPts val="98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WEB AND MOBILE SECURITY (Professional Elective-I)</a:t>
            </a:r>
            <a:endParaRPr dirty="0"/>
          </a:p>
          <a:p>
            <a:pPr marL="0" marR="0" lvl="0" indent="0" algn="ctr" rtl="0">
              <a:lnSpc>
                <a:spcPct val="90000"/>
              </a:lnSpc>
              <a:spcBef>
                <a:spcPts val="70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(20CST/IT-333)</a:t>
            </a:r>
            <a:endParaRPr dirty="0"/>
          </a:p>
          <a:p>
            <a:pPr marL="0" marR="0" lvl="0" indent="0" algn="ctr" rtl="0">
              <a:lnSpc>
                <a:spcPct val="90000"/>
              </a:lnSpc>
              <a:spcBef>
                <a:spcPts val="70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41594"/>
            <a:ext cx="7047166" cy="461624"/>
          </a:xfrm>
          <a:prstGeom prst="rect">
            <a:avLst/>
          </a:prstGeom>
          <a:noFill/>
          <a:ln>
            <a:noFill/>
          </a:ln>
        </p:spPr>
        <p:txBody>
          <a:bodyPr spcFirstLastPara="1" wrap="square" lIns="91425" tIns="45700" rIns="91425" bIns="45700" anchor="t" anchorCtr="0">
            <a:spAutoFit/>
          </a:bodyPr>
          <a:lstStyle/>
          <a:p>
            <a:pPr lvl="0" algn="ctr"/>
            <a:r>
              <a:rPr lang="en-US" sz="2400" dirty="0"/>
              <a:t>Emerging Trends in Mobile </a:t>
            </a:r>
            <a:r>
              <a:rPr lang="en-US" sz="2400" dirty="0" smtClean="0"/>
              <a:t>Security</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In this lecture, we will discuss:</a:t>
            </a:r>
            <a:endParaRPr dirty="0"/>
          </a:p>
          <a:p>
            <a:pPr marL="0" lvl="0" indent="-152400">
              <a:lnSpc>
                <a:spcPct val="100000"/>
              </a:lnSpc>
              <a:spcBef>
                <a:spcPts val="0"/>
              </a:spcBef>
              <a:buClr>
                <a:srgbClr val="000000"/>
              </a:buClr>
              <a:buSzPts val="2400"/>
              <a:buFont typeface="Arial"/>
              <a:buChar char="•"/>
            </a:pPr>
            <a:r>
              <a:rPr lang="en-US" sz="2400" dirty="0"/>
              <a:t>Emerging Trends in Mobile Security-Mobile Geo-location and Mobile Web Security</a:t>
            </a:r>
            <a:endParaRPr dirty="0">
              <a:latin typeface="Times New Roman"/>
              <a:ea typeface="Times New Roman"/>
              <a:cs typeface="Times New Roman"/>
              <a:sym typeface="Times New Roman"/>
            </a:endParaRPr>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00" cy="47448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AutoShape 2" descr="Role of Geolocation in Mobile App Development | by Mindfire Solutions |  Med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Role of Geolocation in Mobile App Development | by Mindfire Solutions |  Mediu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Role of Geolocation in Mobile App Development | by Mindfire Solutions |  Medium"/>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030" y="1348441"/>
            <a:ext cx="5210828" cy="3862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838200" y="365126"/>
            <a:ext cx="10515600" cy="950108"/>
          </a:xfrm>
        </p:spPr>
        <p:txBody>
          <a:bodyPr/>
          <a:lstStyle/>
          <a:p>
            <a:r>
              <a:rPr lang="en-US" b="1" dirty="0"/>
              <a:t>Mobile Geo-location</a:t>
            </a:r>
            <a:endParaRPr lang="en-US" dirty="0"/>
          </a:p>
        </p:txBody>
      </p:sp>
      <p:sp>
        <p:nvSpPr>
          <p:cNvPr id="7171" name="Content Placeholder 2"/>
          <p:cNvSpPr>
            <a:spLocks noGrp="1"/>
          </p:cNvSpPr>
          <p:nvPr>
            <p:ph sz="quarter" idx="1"/>
          </p:nvPr>
        </p:nvSpPr>
        <p:spPr>
          <a:xfrm>
            <a:off x="838200" y="1277655"/>
            <a:ext cx="10515600" cy="4899308"/>
          </a:xfrm>
        </p:spPr>
        <p:txBody>
          <a:bodyPr>
            <a:normAutofit/>
          </a:bodyPr>
          <a:lstStyle/>
          <a:p>
            <a:pPr algn="just"/>
            <a:r>
              <a:rPr lang="en-US" sz="2400" dirty="0"/>
              <a:t>Geolocation refers to </a:t>
            </a:r>
            <a:r>
              <a:rPr lang="en-US" sz="2400" b="1" dirty="0"/>
              <a:t>the use of location technologies such as GPS or IP addresses to identify and track the whereabouts of connected electronic devices</a:t>
            </a:r>
            <a:r>
              <a:rPr lang="en-US" sz="2400" dirty="0"/>
              <a:t>. Because these devices are often carried on an individual's person, geolocation is often used to track the movements and location of people and surveillance</a:t>
            </a:r>
            <a:r>
              <a:rPr lang="en-US" sz="2400" dirty="0" smtClean="0"/>
              <a:t>.</a:t>
            </a:r>
          </a:p>
          <a:p>
            <a:pPr fontAlgn="base"/>
            <a:r>
              <a:rPr lang="en-US" sz="2400" b="1" dirty="0"/>
              <a:t>Device positioning systems</a:t>
            </a:r>
          </a:p>
          <a:p>
            <a:pPr fontAlgn="base"/>
            <a:r>
              <a:rPr lang="en-US" sz="2400" dirty="0"/>
              <a:t>The geolocation of a user is actually the position of a user's device, whether that's a home computer, laptop, smartphone, or fitness tracker.</a:t>
            </a:r>
          </a:p>
          <a:p>
            <a:pPr fontAlgn="base"/>
            <a:r>
              <a:rPr lang="en-US" sz="2400" dirty="0"/>
              <a:t>There are multiple ways for a device to determine its own position in the world, ranging from the most precise (GPS) to the least precise (IP-based geolocation).</a:t>
            </a:r>
          </a:p>
          <a:p>
            <a:pPr algn="just"/>
            <a:endParaRPr lang="en-US" sz="2400" dirty="0"/>
          </a:p>
        </p:txBody>
      </p:sp>
      <p:sp>
        <p:nvSpPr>
          <p:cNvPr id="2" name="Rectangle 1"/>
          <p:cNvSpPr/>
          <p:nvPr/>
        </p:nvSpPr>
        <p:spPr>
          <a:xfrm>
            <a:off x="970084" y="5993260"/>
            <a:ext cx="5817618" cy="307777"/>
          </a:xfrm>
          <a:prstGeom prst="rect">
            <a:avLst/>
          </a:prstGeom>
        </p:spPr>
        <p:txBody>
          <a:bodyPr wrap="none">
            <a:spAutoFit/>
          </a:bodyPr>
          <a:lstStyle/>
          <a:p>
            <a:r>
              <a:rPr lang="en-US" dirty="0"/>
              <a:t>https://www.businessnewsdaily.com/5386-location-based-services.html</a:t>
            </a:r>
          </a:p>
        </p:txBody>
      </p:sp>
    </p:spTree>
    <p:extLst>
      <p:ext uri="{BB962C8B-B14F-4D97-AF65-F5344CB8AC3E}">
        <p14:creationId xmlns:p14="http://schemas.microsoft.com/office/powerpoint/2010/main" val="51110699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fontAlgn="base"/>
            <a:r>
              <a:rPr lang="en-US" dirty="0"/>
              <a:t>Risk, Security and Privacy Concerns of Geolocation</a:t>
            </a:r>
          </a:p>
        </p:txBody>
      </p:sp>
      <p:sp>
        <p:nvSpPr>
          <p:cNvPr id="8195" name="Content Placeholder 2"/>
          <p:cNvSpPr>
            <a:spLocks noGrp="1"/>
          </p:cNvSpPr>
          <p:nvPr>
            <p:ph sz="quarter" idx="1"/>
          </p:nvPr>
        </p:nvSpPr>
        <p:spPr/>
        <p:txBody>
          <a:bodyPr>
            <a:normAutofit/>
          </a:bodyPr>
          <a:lstStyle/>
          <a:p>
            <a:r>
              <a:rPr lang="en-US" dirty="0"/>
              <a:t>Information from a GPS and geolocation tags, in combination with other personal information, can be utilized by criminals to identify an individual’s present or future location, thus facilitating the ability to cause harm to individuals and/or their property, ranging from burglary and theft to stalking, kidnapping and domestic violence. </a:t>
            </a:r>
            <a:endParaRPr lang="en-US" dirty="0" smtClean="0"/>
          </a:p>
          <a:p>
            <a:r>
              <a:rPr lang="en-US" dirty="0" smtClean="0"/>
              <a:t>And </a:t>
            </a:r>
            <a:r>
              <a:rPr lang="en-US" dirty="0"/>
              <a:t>the risk of identity theft increases with each collection of PII, especially when the information is not maintained for the purpose of specifically identifying an individual. </a:t>
            </a:r>
          </a:p>
        </p:txBody>
      </p:sp>
    </p:spTree>
    <p:extLst>
      <p:ext uri="{BB962C8B-B14F-4D97-AF65-F5344CB8AC3E}">
        <p14:creationId xmlns:p14="http://schemas.microsoft.com/office/powerpoint/2010/main" val="20863750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dirty="0"/>
              <a:t>Privacy Issues Related to Geolocation Tracking</a:t>
            </a:r>
            <a:endParaRPr lang="en-US" dirty="0"/>
          </a:p>
        </p:txBody>
      </p:sp>
      <p:sp>
        <p:nvSpPr>
          <p:cNvPr id="7171" name="Content Placeholder 2"/>
          <p:cNvSpPr>
            <a:spLocks noGrp="1"/>
          </p:cNvSpPr>
          <p:nvPr>
            <p:ph sz="quarter" idx="1"/>
          </p:nvPr>
        </p:nvSpPr>
        <p:spPr>
          <a:xfrm>
            <a:off x="838200" y="1515648"/>
            <a:ext cx="10515600" cy="5035463"/>
          </a:xfrm>
        </p:spPr>
        <p:txBody>
          <a:bodyPr>
            <a:normAutofit fontScale="92500" lnSpcReduction="10000"/>
          </a:bodyPr>
          <a:lstStyle/>
          <a:p>
            <a:pPr algn="just" fontAlgn="t"/>
            <a:r>
              <a:rPr lang="en-US" b="1" dirty="0"/>
              <a:t>Transparency</a:t>
            </a:r>
            <a:endParaRPr lang="en-US" dirty="0"/>
          </a:p>
          <a:p>
            <a:pPr marL="114300" indent="0" algn="just" fontAlgn="t">
              <a:buNone/>
            </a:pPr>
            <a:r>
              <a:rPr lang="en-US" dirty="0"/>
              <a:t>Some organizations that collect geolocation data are not transparent as to why they do so and what they intend to use the information for. To gain user trust, companies must describe their data collection practices, which include how data is harvested, shared, and stored to avoid potential issues. These must be explicit in mobile app end-user license agreements (EULAs). But more importantly, users should be given a choice on whether they want to be tracked or not.</a:t>
            </a:r>
          </a:p>
          <a:p>
            <a:pPr algn="just" fontAlgn="t"/>
            <a:r>
              <a:rPr lang="en-US" b="1" dirty="0"/>
              <a:t>Corporate </a:t>
            </a:r>
            <a:r>
              <a:rPr lang="en-US" b="1" dirty="0" smtClean="0"/>
              <a:t>Espionage</a:t>
            </a:r>
          </a:p>
          <a:p>
            <a:pPr marL="114300" indent="0" algn="just" fontAlgn="t">
              <a:buNone/>
            </a:pPr>
            <a:r>
              <a:rPr lang="en-US" dirty="0"/>
              <a:t>Espionage is the crime of spying or secretly watching a person, company, government, etc. for the purpose of gathering secret information or detecting wrongdoing, and to transfer such information to another organization or state.</a:t>
            </a:r>
            <a:endParaRPr lang="en-US" b="1" dirty="0" smtClean="0"/>
          </a:p>
          <a:p>
            <a:pPr algn="just" fontAlgn="t"/>
            <a:endParaRPr lang="en-US" b="1" dirty="0" smtClean="0"/>
          </a:p>
          <a:p>
            <a:pPr algn="just" fontAlgn="t"/>
            <a:endParaRPr lang="en-US" b="1" dirty="0" smtClean="0"/>
          </a:p>
          <a:p>
            <a:pPr algn="just" fontAlgn="t"/>
            <a:endParaRPr lang="en-US" dirty="0"/>
          </a:p>
        </p:txBody>
      </p:sp>
    </p:spTree>
    <p:extLst>
      <p:ext uri="{BB962C8B-B14F-4D97-AF65-F5344CB8AC3E}">
        <p14:creationId xmlns:p14="http://schemas.microsoft.com/office/powerpoint/2010/main" val="181574476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sz="quarter" idx="1"/>
          </p:nvPr>
        </p:nvSpPr>
        <p:spPr>
          <a:xfrm>
            <a:off x="838200" y="814192"/>
            <a:ext cx="10515600" cy="5362771"/>
          </a:xfrm>
        </p:spPr>
        <p:txBody>
          <a:bodyPr>
            <a:normAutofit fontScale="92500" lnSpcReduction="20000"/>
          </a:bodyPr>
          <a:lstStyle/>
          <a:p>
            <a:pPr algn="just" fontAlgn="t"/>
            <a:r>
              <a:rPr lang="en-US" b="1" dirty="0"/>
              <a:t>Stalking</a:t>
            </a:r>
            <a:endParaRPr lang="en-US" dirty="0"/>
          </a:p>
          <a:p>
            <a:pPr marL="114300" indent="0" algn="just" fontAlgn="t">
              <a:buNone/>
            </a:pPr>
            <a:r>
              <a:rPr lang="en-US" dirty="0"/>
              <a:t>Another privacy issue linked to geolocation tracking is stalking. People may unknowingly share their real-time location with everyone, including potential stalkers, who follow them on social media. Individuals who may have ill intentions against them can use this information to track them down in real life and cause harm.</a:t>
            </a:r>
          </a:p>
          <a:p>
            <a:pPr algn="just" fontAlgn="t"/>
            <a:r>
              <a:rPr lang="en-US" b="1" dirty="0"/>
              <a:t>Encroaching on Personal Life</a:t>
            </a:r>
            <a:endParaRPr lang="en-US" dirty="0"/>
          </a:p>
          <a:p>
            <a:pPr marL="114300" indent="0" algn="just" fontAlgn="t">
              <a:buNone/>
            </a:pPr>
            <a:r>
              <a:rPr lang="en-US" dirty="0"/>
              <a:t>While geolocation tracking is an effective way of monitoring employees’ locations to ensure their physical safety when traveling, for instance, following their every move even outside work hours is not acceptable.</a:t>
            </a:r>
          </a:p>
          <a:p>
            <a:pPr algn="just" fontAlgn="t"/>
            <a:r>
              <a:rPr lang="en-US" b="1" dirty="0"/>
              <a:t>Surveillance</a:t>
            </a:r>
            <a:endParaRPr lang="en-US" dirty="0"/>
          </a:p>
          <a:p>
            <a:pPr marL="114300" indent="0" algn="just" fontAlgn="t">
              <a:buNone/>
            </a:pPr>
            <a:r>
              <a:rPr lang="en-US" dirty="0"/>
              <a:t>There is a fear that police officers and other law enforcement agents can exploit geolocation tracking to follow persons of interest around even without warrants or even outside their jurisdiction. Such acts can be considered a form of harassment against individuals who have not been found guilty of anything.</a:t>
            </a:r>
          </a:p>
        </p:txBody>
      </p:sp>
    </p:spTree>
    <p:extLst>
      <p:ext uri="{BB962C8B-B14F-4D97-AF65-F5344CB8AC3E}">
        <p14:creationId xmlns:p14="http://schemas.microsoft.com/office/powerpoint/2010/main" val="159145932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33189"/>
          </a:xfrm>
        </p:spPr>
        <p:txBody>
          <a:bodyPr/>
          <a:lstStyle/>
          <a:p>
            <a:r>
              <a:rPr lang="en-US" dirty="0" smtClean="0"/>
              <a:t>Countermeasures</a:t>
            </a:r>
            <a:endParaRPr lang="en-US" dirty="0"/>
          </a:p>
        </p:txBody>
      </p:sp>
      <p:sp>
        <p:nvSpPr>
          <p:cNvPr id="4" name="Text Placeholder 3"/>
          <p:cNvSpPr>
            <a:spLocks noGrp="1"/>
          </p:cNvSpPr>
          <p:nvPr>
            <p:ph type="body" idx="2"/>
          </p:nvPr>
        </p:nvSpPr>
        <p:spPr>
          <a:xfrm>
            <a:off x="839788" y="1603332"/>
            <a:ext cx="10421111" cy="4265656"/>
          </a:xfrm>
        </p:spPr>
        <p:txBody>
          <a:bodyPr>
            <a:noAutofit/>
          </a:bodyPr>
          <a:lstStyle/>
          <a:p>
            <a:pPr algn="just"/>
            <a:r>
              <a:rPr lang="en-US" sz="1800" b="1" dirty="0"/>
              <a:t>Turn off the GPS function</a:t>
            </a:r>
            <a:r>
              <a:rPr lang="en-US" sz="1800" dirty="0"/>
              <a:t> </a:t>
            </a:r>
            <a:r>
              <a:rPr lang="en-US" sz="1800" b="1" dirty="0"/>
              <a:t>on your smartphone camera or digital camera</a:t>
            </a:r>
            <a:r>
              <a:rPr lang="en-US" sz="1800" dirty="0"/>
              <a:t>. This is important if you are going to be sharing your images online. Instructions on how to turn off geotagging will vary, but we suggest referring to your phone or camera’s manual for further instructions on how to adjust this feature. You also might want to consider only letting certain apps (like maps) use your location data on your mobile device.</a:t>
            </a:r>
          </a:p>
          <a:p>
            <a:pPr algn="just"/>
            <a:r>
              <a:rPr lang="en-US" sz="1800" b="1" dirty="0"/>
              <a:t>Check your privacy settings on social networks and photo sharing sites</a:t>
            </a:r>
            <a:r>
              <a:rPr lang="en-US" sz="1800" dirty="0"/>
              <a:t>. Make sure that you are only sharing information with friends and family. Also, make sure that you only accept people into your network that you know in real life.</a:t>
            </a:r>
          </a:p>
          <a:p>
            <a:pPr algn="just"/>
            <a:r>
              <a:rPr lang="en-US" sz="1800" b="1" dirty="0"/>
              <a:t>Be aware of the fact that the information you share on one social network may be linked to another.</a:t>
            </a:r>
            <a:r>
              <a:rPr lang="en-US" sz="1800" dirty="0"/>
              <a:t> For instance, a photo you post to Twitter may automatically post to your Facebook profile. Because of this, it’s important that you check the privacy settings on all your accounts.</a:t>
            </a:r>
          </a:p>
          <a:p>
            <a:pPr algn="just"/>
            <a:r>
              <a:rPr lang="en-US" sz="1800" b="1" dirty="0"/>
              <a:t>Finally, be careful about what images you’re sharing and when you are sharing them</a:t>
            </a:r>
            <a:r>
              <a:rPr lang="en-US" sz="1800" dirty="0"/>
              <a:t>. Rather than uploading a picture that reveals your location the moment you take it, wait until you get home to upload it.</a:t>
            </a:r>
          </a:p>
          <a:p>
            <a:pPr algn="just"/>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16410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93" name="Google Shape;293;p11"/>
          <p:cNvSpPr txBox="1"/>
          <p:nvPr/>
        </p:nvSpPr>
        <p:spPr>
          <a:xfrm>
            <a:off x="561051" y="1391654"/>
            <a:ext cx="7575551" cy="64632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Books: </a:t>
            </a:r>
            <a:endParaRPr sz="18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Web Design With HTML, CSS, JavaScript and jQuery Set, 1st Edition, by Jon Duckett.</a:t>
            </a:r>
            <a:endParaRPr dirty="0"/>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Hacking Exposed Web Applications, 3rd edition, Joel </a:t>
            </a:r>
            <a:r>
              <a:rPr lang="en-US" sz="1800" dirty="0" err="1">
                <a:solidFill>
                  <a:schemeClr val="dk1"/>
                </a:solidFill>
                <a:latin typeface="Times New Roman"/>
                <a:ea typeface="Times New Roman"/>
                <a:cs typeface="Times New Roman"/>
                <a:sym typeface="Times New Roman"/>
              </a:rPr>
              <a:t>Scambray</a:t>
            </a:r>
            <a:r>
              <a:rPr lang="en-US" sz="1800" dirty="0">
                <a:solidFill>
                  <a:schemeClr val="dk1"/>
                </a:solidFill>
                <a:latin typeface="Times New Roman"/>
                <a:ea typeface="Times New Roman"/>
                <a:cs typeface="Times New Roman"/>
                <a:sym typeface="Times New Roman"/>
              </a:rPr>
              <a:t>, Vincent Liu, Caleb Sima, Released October 2010, Publisher(s): McGraw-Hill</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Video Lectures : </a:t>
            </a:r>
            <a:endParaRPr sz="1800" b="1" dirty="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3"/>
              </a:rPr>
              <a:t>https://</a:t>
            </a:r>
            <a:r>
              <a:rPr lang="en-US" sz="1800" dirty="0" smtClean="0">
                <a:solidFill>
                  <a:schemeClr val="dk1"/>
                </a:solidFill>
                <a:latin typeface="Times New Roman"/>
                <a:ea typeface="Times New Roman"/>
                <a:cs typeface="Times New Roman"/>
                <a:sym typeface="Times New Roman"/>
                <a:hlinkClick r:id="rId3"/>
              </a:rPr>
              <a:t>www.gartner.com/smarterwithgartner/gartner-top-security-and-risk-trends-for-2021</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b="1" dirty="0">
                <a:solidFill>
                  <a:schemeClr val="dk1"/>
                </a:solidFill>
                <a:latin typeface="Times New Roman"/>
                <a:ea typeface="Times New Roman"/>
                <a:cs typeface="Times New Roman"/>
                <a:sym typeface="Times New Roman"/>
                <a:hlinkClick r:id="rId4"/>
              </a:rPr>
              <a:t>https://</a:t>
            </a:r>
            <a:r>
              <a:rPr lang="en-US" sz="1800" b="1" dirty="0" smtClean="0">
                <a:solidFill>
                  <a:schemeClr val="dk1"/>
                </a:solidFill>
                <a:latin typeface="Times New Roman"/>
                <a:ea typeface="Times New Roman"/>
                <a:cs typeface="Times New Roman"/>
                <a:sym typeface="Times New Roman"/>
                <a:hlinkClick r:id="rId4"/>
              </a:rPr>
              <a:t>www.youtube.com/watch?v=3Lelk1ZyyQM</a:t>
            </a:r>
            <a:endParaRPr lang="en-US" sz="1800" b="1" dirty="0" smtClean="0">
              <a:solidFill>
                <a:schemeClr val="dk1"/>
              </a:solidFill>
              <a:latin typeface="Times New Roman"/>
              <a:ea typeface="Times New Roman"/>
              <a:cs typeface="Times New Roman"/>
              <a:sym typeface="Times New Roman"/>
            </a:endParaRPr>
          </a:p>
          <a:p>
            <a:pPr lvl="0"/>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Reference Links:</a:t>
            </a:r>
            <a:endParaRPr dirty="0"/>
          </a:p>
          <a:p>
            <a:pPr marL="342900" lvl="0" indent="-342900">
              <a:buClr>
                <a:schemeClr val="dk1"/>
              </a:buClr>
              <a:buSzPts val="1800"/>
              <a:buAutoNum type="arabicPeriod"/>
            </a:pPr>
            <a:r>
              <a:rPr lang="en-US" sz="1800" dirty="0" smtClean="0">
                <a:solidFill>
                  <a:schemeClr val="dk1"/>
                </a:solidFill>
                <a:latin typeface="Times New Roman"/>
                <a:ea typeface="Times New Roman"/>
                <a:cs typeface="Times New Roman"/>
                <a:sym typeface="Times New Roman"/>
                <a:hlinkClick r:id="rId5"/>
              </a:rPr>
              <a:t>https</a:t>
            </a:r>
            <a:r>
              <a:rPr lang="en-US" sz="1800" dirty="0">
                <a:solidFill>
                  <a:schemeClr val="dk1"/>
                </a:solidFill>
                <a:latin typeface="Times New Roman"/>
                <a:ea typeface="Times New Roman"/>
                <a:cs typeface="Times New Roman"/>
                <a:sym typeface="Times New Roman"/>
                <a:hlinkClick r:id="rId5"/>
              </a:rPr>
              <a:t>://</a:t>
            </a:r>
            <a:r>
              <a:rPr lang="en-US" sz="1800" dirty="0" smtClean="0">
                <a:solidFill>
                  <a:schemeClr val="dk1"/>
                </a:solidFill>
                <a:latin typeface="Times New Roman"/>
                <a:ea typeface="Times New Roman"/>
                <a:cs typeface="Times New Roman"/>
                <a:sym typeface="Times New Roman"/>
                <a:hlinkClick r:id="rId5"/>
              </a:rPr>
              <a:t>www.ibm.com/in-en/topics/mobile-security</a:t>
            </a: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r>
              <a:rPr lang="en-US" sz="1800" dirty="0">
                <a:solidFill>
                  <a:schemeClr val="dk1"/>
                </a:solidFill>
                <a:latin typeface="Times New Roman"/>
                <a:ea typeface="Times New Roman"/>
                <a:cs typeface="Times New Roman"/>
                <a:sym typeface="Times New Roman"/>
                <a:hlinkClick r:id="rId6"/>
              </a:rPr>
              <a:t>https://www.mcafee.com/blogs/privacy-identity-protection/geo-location</a:t>
            </a:r>
            <a:r>
              <a:rPr lang="en-US" sz="1800" dirty="0" smtClean="0">
                <a:solidFill>
                  <a:schemeClr val="dk1"/>
                </a:solidFill>
                <a:latin typeface="Times New Roman"/>
                <a:ea typeface="Times New Roman"/>
                <a:cs typeface="Times New Roman"/>
                <a:sym typeface="Times New Roman"/>
                <a:hlinkClick r:id="rId6"/>
              </a:rPr>
              <a:t>/</a:t>
            </a: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r>
              <a:rPr lang="en-US" sz="1800" dirty="0">
                <a:solidFill>
                  <a:schemeClr val="dk1"/>
                </a:solidFill>
                <a:latin typeface="Times New Roman"/>
                <a:ea typeface="Times New Roman"/>
                <a:cs typeface="Times New Roman"/>
                <a:sym typeface="Times New Roman"/>
                <a:hlinkClick r:id="rId7"/>
              </a:rPr>
              <a:t>https://</a:t>
            </a:r>
            <a:r>
              <a:rPr lang="en-US" sz="1800" dirty="0" smtClean="0">
                <a:solidFill>
                  <a:schemeClr val="dk1"/>
                </a:solidFill>
                <a:latin typeface="Times New Roman"/>
                <a:ea typeface="Times New Roman"/>
                <a:cs typeface="Times New Roman"/>
                <a:sym typeface="Times New Roman"/>
                <a:hlinkClick r:id="rId7"/>
              </a:rPr>
              <a:t>www.isaca.org/resources/isaca-journal/issues/2016/volume-5/geolocationthe-risk-and-benefits-of-a-trending-technology</a:t>
            </a: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sz="1800" dirty="0">
              <a:solidFill>
                <a:schemeClr val="dk1"/>
              </a:solidFill>
              <a:latin typeface="Times New Roman"/>
              <a:ea typeface="Times New Roman"/>
              <a:cs typeface="Times New Roman"/>
              <a:sym typeface="Times New Roman"/>
            </a:endParaRPr>
          </a:p>
        </p:txBody>
      </p:sp>
      <p:grpSp>
        <p:nvGrpSpPr>
          <p:cNvPr id="294" name="Google Shape;294;p11"/>
          <p:cNvGrpSpPr/>
          <p:nvPr/>
        </p:nvGrpSpPr>
        <p:grpSpPr>
          <a:xfrm>
            <a:off x="9858375" y="2028825"/>
            <a:ext cx="1900238" cy="1893887"/>
            <a:chOff x="1259" y="3082"/>
            <a:chExt cx="884" cy="884"/>
          </a:xfrm>
        </p:grpSpPr>
        <p:sp>
          <p:nvSpPr>
            <p:cNvPr id="295" name="Google Shape;295;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05" name="Google Shape;305;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06" name="Google Shape;306;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07" name="Google Shape;307;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08" name="Google Shape;308;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09" name="Google Shape;309;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10" name="Google Shape;310;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12" name="Google Shape;312;p12"/>
          <p:cNvGrpSpPr/>
          <p:nvPr/>
        </p:nvGrpSpPr>
        <p:grpSpPr>
          <a:xfrm>
            <a:off x="222054" y="94089"/>
            <a:ext cx="410563" cy="1538089"/>
            <a:chOff x="83821" y="0"/>
            <a:chExt cx="219636" cy="903079"/>
          </a:xfrm>
        </p:grpSpPr>
        <p:sp>
          <p:nvSpPr>
            <p:cNvPr id="313" name="Google Shape;313;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16" name="Google Shape;316;p1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89" r:id="rId4" imgW="183878" imgH="183422" progId="">
                    <p:embed/>
                  </p:oleObj>
                </mc:Choice>
                <mc:Fallback>
                  <p:oleObj r:id="rId4" imgW="183878" imgH="183422" progId="">
                    <p:embed/>
                    <p:pic>
                      <p:nvPicPr>
                        <p:cNvPr id="316" name="Google Shape;316;p1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524</Words>
  <Application>Microsoft Office PowerPoint</Application>
  <PresentationFormat>Custom</PresentationFormat>
  <Paragraphs>64</Paragraphs>
  <Slides>9</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9</vt:i4>
      </vt:variant>
    </vt:vector>
  </HeadingPairs>
  <TitlesOfParts>
    <vt:vector size="16" baseType="lpstr">
      <vt:lpstr>Arial</vt:lpstr>
      <vt:lpstr>Raleway ExtraBold</vt:lpstr>
      <vt:lpstr>Calibri</vt:lpstr>
      <vt:lpstr>Times New Roman</vt:lpstr>
      <vt:lpstr>Arial Black</vt:lpstr>
      <vt:lpstr>1_Office Theme</vt:lpstr>
      <vt:lpstr>Contents Slide Master</vt:lpstr>
      <vt:lpstr>PowerPoint Presentation</vt:lpstr>
      <vt:lpstr>Lecture Objectives </vt:lpstr>
      <vt:lpstr>Mobile Geo-location</vt:lpstr>
      <vt:lpstr>Risk, Security and Privacy Concerns of Geolocation</vt:lpstr>
      <vt:lpstr>Privacy Issues Related to Geolocation Tracking</vt:lpstr>
      <vt:lpstr>PowerPoint Presentation</vt:lpstr>
      <vt:lpstr>Countermeasures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Windows User</cp:lastModifiedBy>
  <cp:revision>37</cp:revision>
  <dcterms:created xsi:type="dcterms:W3CDTF">2019-01-09T10:33:58Z</dcterms:created>
  <dcterms:modified xsi:type="dcterms:W3CDTF">2022-11-03T07:39:18Z</dcterms:modified>
</cp:coreProperties>
</file>