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2" r:id="rId2"/>
  </p:sldMasterIdLst>
  <p:notesMasterIdLst>
    <p:notesMasterId r:id="rId12"/>
  </p:notesMasterIdLst>
  <p:sldIdLst>
    <p:sldId id="256" r:id="rId3"/>
    <p:sldId id="257" r:id="rId4"/>
    <p:sldId id="291" r:id="rId5"/>
    <p:sldId id="290" r:id="rId6"/>
    <p:sldId id="288" r:id="rId7"/>
    <p:sldId id="289" r:id="rId8"/>
    <p:sldId id="277" r:id="rId9"/>
    <p:sldId id="266" r:id="rId10"/>
    <p:sldId id="267" r:id="rId11"/>
  </p:sldIdLst>
  <p:sldSz cx="12192000" cy="6858000"/>
  <p:notesSz cx="6858000" cy="9144000"/>
  <p:embeddedFontLst>
    <p:embeddedFont>
      <p:font typeface="Raleway ExtraBold" charset="0"/>
      <p:bold r:id="rId13"/>
      <p:boldItalic r:id="rId14"/>
    </p:embeddedFont>
    <p:embeddedFont>
      <p:font typeface="Calibri" pitchFamily="34" charset="0"/>
      <p:regular r:id="rId15"/>
      <p:bold r:id="rId16"/>
      <p:italic r:id="rId17"/>
      <p:boldItalic r:id="rId18"/>
    </p:embeddedFont>
    <p:embeddedFont>
      <p:font typeface="Arial Black" pitchFamily="34" charset="0"/>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gNs7iAv9VkNsx+CY3c1wt4MKdX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3A82EC1-69A4-4AB9-851C-42BBAF4FEA51}">
  <a:tblStyle styleId="{33A82EC1-69A4-4AB9-851C-42BBAF4FEA5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1.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3.fntdata"/><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30" Type="http://customschemas.google.com/relationships/presentationmetadata" Target="meta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143052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3"/>
          <p:cNvSpPr>
            <a:spLocks noGrp="1"/>
          </p:cNvSpPr>
          <p:nvPr>
            <p:ph type="pic" idx="2"/>
          </p:nvPr>
        </p:nvSpPr>
        <p:spPr>
          <a:xfrm>
            <a:off x="5183188" y="987425"/>
            <a:ext cx="6172200" cy="4873625"/>
          </a:xfrm>
          <a:prstGeom prst="rect">
            <a:avLst/>
          </a:prstGeom>
          <a:noFill/>
          <a:ln>
            <a:noFill/>
          </a:ln>
        </p:spPr>
      </p:sp>
      <p:sp>
        <p:nvSpPr>
          <p:cNvPr id="72" name="Google Shape;72;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8"/>
        <p:cNvGrpSpPr/>
        <p:nvPr/>
      </p:nvGrpSpPr>
      <p:grpSpPr>
        <a:xfrm>
          <a:off x="0" y="0"/>
          <a:ext cx="0" cy="0"/>
          <a:chOff x="0" y="0"/>
          <a:chExt cx="0" cy="0"/>
        </a:xfrm>
      </p:grpSpPr>
      <p:sp>
        <p:nvSpPr>
          <p:cNvPr id="89" name="Google Shape;89;p26"/>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26"/>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 name="Google Shape;91;p26"/>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Google Shape;92;p26"/>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29"/>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7" name="Google Shape;97;p29"/>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chemeClr val="dk1"/>
              </a:buClr>
              <a:buSzPts val="1867"/>
              <a:buFont typeface="Arial"/>
              <a:buNone/>
              <a:defRPr sz="1867"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8" name="Google Shape;98;p29"/>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99" name="Google Shape;99;p29"/>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Basic Layout">
  <p:cSld name="1_Basic Layout">
    <p:bg>
      <p:bgPr>
        <a:solidFill>
          <a:schemeClr val="lt1"/>
        </a:solidFill>
        <a:effectLst/>
      </p:bgPr>
    </p:bg>
    <p:spTree>
      <p:nvGrpSpPr>
        <p:cNvPr id="1" name="Shape 100"/>
        <p:cNvGrpSpPr/>
        <p:nvPr/>
      </p:nvGrpSpPr>
      <p:grpSpPr>
        <a:xfrm>
          <a:off x="0" y="0"/>
          <a:ext cx="0" cy="0"/>
          <a:chOff x="0" y="0"/>
          <a:chExt cx="0" cy="0"/>
        </a:xfrm>
      </p:grpSpPr>
      <p:sp>
        <p:nvSpPr>
          <p:cNvPr id="101" name="Google Shape;101;p30"/>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2" name="Google Shape;102;p30"/>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3" name="Google Shape;103;p30"/>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04" name="Google Shape;104;p30"/>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_Basic Layout">
  <p:cSld name="2_Basic Layout">
    <p:bg>
      <p:bgPr>
        <a:solidFill>
          <a:schemeClr val="lt1"/>
        </a:solidFill>
        <a:effectLst/>
      </p:bgPr>
    </p:bg>
    <p:spTree>
      <p:nvGrpSpPr>
        <p:cNvPr id="1" name="Shape 105"/>
        <p:cNvGrpSpPr/>
        <p:nvPr/>
      </p:nvGrpSpPr>
      <p:grpSpPr>
        <a:xfrm>
          <a:off x="0" y="0"/>
          <a:ext cx="0" cy="0"/>
          <a:chOff x="0" y="0"/>
          <a:chExt cx="0" cy="0"/>
        </a:xfrm>
      </p:grpSpPr>
      <p:sp>
        <p:nvSpPr>
          <p:cNvPr id="106" name="Google Shape;106;p31"/>
          <p:cNvSpPr txBox="1">
            <a:spLocks noGrp="1"/>
          </p:cNvSpPr>
          <p:nvPr>
            <p:ph type="body" idx="1"/>
          </p:nvPr>
        </p:nvSpPr>
        <p:spPr>
          <a:xfrm>
            <a:off x="2735627" y="164638"/>
            <a:ext cx="9456373" cy="768085"/>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7" name="Google Shape;107;p31"/>
          <p:cNvSpPr txBox="1">
            <a:spLocks noGrp="1"/>
          </p:cNvSpPr>
          <p:nvPr>
            <p:ph type="body" idx="2"/>
          </p:nvPr>
        </p:nvSpPr>
        <p:spPr>
          <a:xfrm>
            <a:off x="2735627" y="932723"/>
            <a:ext cx="9456373" cy="384043"/>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8" name="Google Shape;108;p31"/>
          <p:cNvSpPr/>
          <p:nvPr/>
        </p:nvSpPr>
        <p:spPr>
          <a:xfrm>
            <a:off x="0" y="1"/>
            <a:ext cx="2543605" cy="68641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spTree>
      <p:nvGrpSpPr>
        <p:cNvPr id="1" name="Shape 109"/>
        <p:cNvGrpSpPr/>
        <p:nvPr/>
      </p:nvGrpSpPr>
      <p:grpSpPr>
        <a:xfrm>
          <a:off x="0" y="0"/>
          <a:ext cx="0" cy="0"/>
          <a:chOff x="0" y="0"/>
          <a:chExt cx="0" cy="0"/>
        </a:xfrm>
      </p:grpSpPr>
      <p:sp>
        <p:nvSpPr>
          <p:cNvPr id="110" name="Google Shape;110;p32"/>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1" name="Google Shape;111;p32"/>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2" name="Google Shape;112;p32"/>
          <p:cNvSpPr/>
          <p:nvPr/>
        </p:nvSpPr>
        <p:spPr>
          <a:xfrm>
            <a:off x="0" y="2276872"/>
            <a:ext cx="12192000" cy="2400267"/>
          </a:xfrm>
          <a:prstGeom prst="rect">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3" name="Google Shape;113;p32"/>
          <p:cNvSpPr/>
          <p:nvPr/>
        </p:nvSpPr>
        <p:spPr>
          <a:xfrm rot="10800000">
            <a:off x="158339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4" name="Google Shape;114;p32"/>
          <p:cNvSpPr/>
          <p:nvPr/>
        </p:nvSpPr>
        <p:spPr>
          <a:xfrm rot="10800000">
            <a:off x="446371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5" name="Google Shape;115;p32"/>
          <p:cNvSpPr/>
          <p:nvPr/>
        </p:nvSpPr>
        <p:spPr>
          <a:xfrm rot="10800000">
            <a:off x="734403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6" name="Google Shape;116;p32"/>
          <p:cNvSpPr/>
          <p:nvPr/>
        </p:nvSpPr>
        <p:spPr>
          <a:xfrm rot="10800000">
            <a:off x="10224348"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7" name="Google Shape;117;p32"/>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8" name="Google Shape;118;p32"/>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9" name="Google Shape;119;p32"/>
          <p:cNvSpPr>
            <a:spLocks noGrp="1"/>
          </p:cNvSpPr>
          <p:nvPr>
            <p:ph type="pic" idx="3"/>
          </p:nvPr>
        </p:nvSpPr>
        <p:spPr>
          <a:xfrm>
            <a:off x="815413" y="2517005"/>
            <a:ext cx="1920000" cy="1920000"/>
          </a:xfrm>
          <a:prstGeom prst="ellipse">
            <a:avLst/>
          </a:prstGeom>
          <a:solidFill>
            <a:srgbClr val="F2F2F2"/>
          </a:solidFill>
          <a:ln>
            <a:noFill/>
          </a:ln>
        </p:spPr>
      </p:sp>
      <p:sp>
        <p:nvSpPr>
          <p:cNvPr id="120" name="Google Shape;120;p32"/>
          <p:cNvSpPr>
            <a:spLocks noGrp="1"/>
          </p:cNvSpPr>
          <p:nvPr>
            <p:ph type="pic" idx="4"/>
          </p:nvPr>
        </p:nvSpPr>
        <p:spPr>
          <a:xfrm>
            <a:off x="3695732" y="2517005"/>
            <a:ext cx="1920000" cy="1920000"/>
          </a:xfrm>
          <a:prstGeom prst="ellipse">
            <a:avLst/>
          </a:prstGeom>
          <a:solidFill>
            <a:srgbClr val="F2F2F2"/>
          </a:solidFill>
          <a:ln>
            <a:noFill/>
          </a:ln>
        </p:spPr>
      </p:sp>
      <p:sp>
        <p:nvSpPr>
          <p:cNvPr id="121" name="Google Shape;121;p32"/>
          <p:cNvSpPr>
            <a:spLocks noGrp="1"/>
          </p:cNvSpPr>
          <p:nvPr>
            <p:ph type="pic" idx="5"/>
          </p:nvPr>
        </p:nvSpPr>
        <p:spPr>
          <a:xfrm>
            <a:off x="6576051" y="2517005"/>
            <a:ext cx="1920000" cy="1920000"/>
          </a:xfrm>
          <a:prstGeom prst="ellipse">
            <a:avLst/>
          </a:prstGeom>
          <a:solidFill>
            <a:srgbClr val="F2F2F2"/>
          </a:solidFill>
          <a:ln>
            <a:noFill/>
          </a:ln>
        </p:spPr>
      </p:sp>
      <p:sp>
        <p:nvSpPr>
          <p:cNvPr id="122" name="Google Shape;122;p32"/>
          <p:cNvSpPr>
            <a:spLocks noGrp="1"/>
          </p:cNvSpPr>
          <p:nvPr>
            <p:ph type="pic" idx="6"/>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123"/>
        <p:cNvGrpSpPr/>
        <p:nvPr/>
      </p:nvGrpSpPr>
      <p:grpSpPr>
        <a:xfrm>
          <a:off x="0" y="0"/>
          <a:ext cx="0" cy="0"/>
          <a:chOff x="0" y="0"/>
          <a:chExt cx="0" cy="0"/>
        </a:xfrm>
      </p:grpSpPr>
      <p:sp>
        <p:nvSpPr>
          <p:cNvPr id="124" name="Google Shape;124;p33"/>
          <p:cNvSpPr/>
          <p:nvPr/>
        </p:nvSpPr>
        <p:spPr>
          <a:xfrm>
            <a:off x="5231904" y="2276872"/>
            <a:ext cx="5711957" cy="3936437"/>
          </a:xfrm>
          <a:prstGeom prst="rect">
            <a:avLst/>
          </a:prstGeom>
          <a:solidFill>
            <a:srgbClr val="F2F2F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3F3F3F"/>
              </a:solidFill>
              <a:latin typeface="Arial"/>
              <a:ea typeface="Arial"/>
              <a:cs typeface="Arial"/>
              <a:sym typeface="Arial"/>
            </a:endParaRPr>
          </a:p>
        </p:txBody>
      </p:sp>
      <p:sp>
        <p:nvSpPr>
          <p:cNvPr id="125" name="Google Shape;125;p33"/>
          <p:cNvSpPr>
            <a:spLocks noGrp="1"/>
          </p:cNvSpPr>
          <p:nvPr>
            <p:ph type="pic" idx="2"/>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
        <p:cNvGrpSpPr/>
        <p:nvPr/>
      </p:nvGrpSpPr>
      <p:grpSpPr>
        <a:xfrm>
          <a:off x="0" y="0"/>
          <a:ext cx="0" cy="0"/>
          <a:chOff x="0" y="0"/>
          <a:chExt cx="0" cy="0"/>
        </a:xfrm>
      </p:grpSpPr>
      <p:sp>
        <p:nvSpPr>
          <p:cNvPr id="22" name="Google Shape;2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4" name="Google Shape;24;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5" name="Google Shape;2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spTree>
      <p:nvGrpSpPr>
        <p:cNvPr id="1" name="Shape 126"/>
        <p:cNvGrpSpPr/>
        <p:nvPr/>
      </p:nvGrpSpPr>
      <p:grpSpPr>
        <a:xfrm>
          <a:off x="0" y="0"/>
          <a:ext cx="0" cy="0"/>
          <a:chOff x="0" y="0"/>
          <a:chExt cx="0" cy="0"/>
        </a:xfrm>
      </p:grpSpPr>
      <p:sp>
        <p:nvSpPr>
          <p:cNvPr id="127" name="Google Shape;127;p34"/>
          <p:cNvSpPr>
            <a:spLocks noGrp="1"/>
          </p:cNvSpPr>
          <p:nvPr>
            <p:ph type="pic" idx="2"/>
          </p:nvPr>
        </p:nvSpPr>
        <p:spPr>
          <a:xfrm>
            <a:off x="0" y="990600"/>
            <a:ext cx="3887755" cy="5867400"/>
          </a:xfrm>
          <a:prstGeom prst="rect">
            <a:avLst/>
          </a:prstGeom>
          <a:solidFill>
            <a:srgbClr val="F2F2F2"/>
          </a:solidFill>
          <a:ln>
            <a:noFill/>
          </a:ln>
        </p:spPr>
      </p:sp>
      <p:sp>
        <p:nvSpPr>
          <p:cNvPr id="128" name="Google Shape;128;p34"/>
          <p:cNvSpPr>
            <a:spLocks noGrp="1"/>
          </p:cNvSpPr>
          <p:nvPr>
            <p:ph type="pic" idx="3"/>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 name="Shape 129"/>
        <p:cNvGrpSpPr/>
        <p:nvPr/>
      </p:nvGrpSpPr>
      <p:grpSpPr>
        <a:xfrm>
          <a:off x="0" y="0"/>
          <a:ext cx="0" cy="0"/>
          <a:chOff x="0" y="0"/>
          <a:chExt cx="0" cy="0"/>
        </a:xfrm>
      </p:grpSpPr>
      <p:sp>
        <p:nvSpPr>
          <p:cNvPr id="130" name="Google Shape;130;p35"/>
          <p:cNvSpPr>
            <a:spLocks noGrp="1"/>
          </p:cNvSpPr>
          <p:nvPr>
            <p:ph type="pic" idx="2"/>
          </p:nvPr>
        </p:nvSpPr>
        <p:spPr>
          <a:xfrm>
            <a:off x="0" y="1013496"/>
            <a:ext cx="3887755" cy="3567632"/>
          </a:xfrm>
          <a:prstGeom prst="rect">
            <a:avLst/>
          </a:prstGeom>
          <a:solidFill>
            <a:srgbClr val="F2F2F2"/>
          </a:solidFill>
          <a:ln>
            <a:noFill/>
          </a:ln>
        </p:spPr>
      </p:sp>
      <p:sp>
        <p:nvSpPr>
          <p:cNvPr id="131" name="Google Shape;131;p35"/>
          <p:cNvSpPr>
            <a:spLocks noGrp="1"/>
          </p:cNvSpPr>
          <p:nvPr>
            <p:ph type="pic" idx="3"/>
          </p:nvPr>
        </p:nvSpPr>
        <p:spPr>
          <a:xfrm>
            <a:off x="8304245" y="0"/>
            <a:ext cx="3887755" cy="4581128"/>
          </a:xfrm>
          <a:prstGeom prst="rect">
            <a:avLst/>
          </a:prstGeom>
          <a:solidFill>
            <a:srgbClr val="F2F2F2"/>
          </a:solidFill>
          <a:ln>
            <a:noFill/>
          </a:ln>
        </p:spPr>
      </p:sp>
      <p:sp>
        <p:nvSpPr>
          <p:cNvPr id="132" name="Google Shape;132;p35"/>
          <p:cNvSpPr>
            <a:spLocks noGrp="1"/>
          </p:cNvSpPr>
          <p:nvPr>
            <p:ph type="pic" idx="4"/>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133"/>
        <p:cNvGrpSpPr/>
        <p:nvPr/>
      </p:nvGrpSpPr>
      <p:grpSpPr>
        <a:xfrm>
          <a:off x="0" y="0"/>
          <a:ext cx="0" cy="0"/>
          <a:chOff x="0" y="0"/>
          <a:chExt cx="0" cy="0"/>
        </a:xfrm>
      </p:grpSpPr>
      <p:sp>
        <p:nvSpPr>
          <p:cNvPr id="134" name="Google Shape;134;p36"/>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5" name="Google Shape;135;p36"/>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6" name="Google Shape;136;p36"/>
          <p:cNvSpPr/>
          <p:nvPr/>
        </p:nvSpPr>
        <p:spPr>
          <a:xfrm>
            <a:off x="595027" y="4101331"/>
            <a:ext cx="2400000" cy="2304000"/>
          </a:xfrm>
          <a:prstGeom prst="rect">
            <a:avLst/>
          </a:prstGeom>
          <a:solidFill>
            <a:schemeClr val="accent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7" name="Google Shape;137;p36"/>
          <p:cNvSpPr/>
          <p:nvPr/>
        </p:nvSpPr>
        <p:spPr>
          <a:xfrm>
            <a:off x="9196973" y="1700808"/>
            <a:ext cx="2400000" cy="2304000"/>
          </a:xfrm>
          <a:prstGeom prst="rect">
            <a:avLst/>
          </a:prstGeom>
          <a:solidFill>
            <a:schemeClr val="accent3"/>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8" name="Google Shape;138;p36"/>
          <p:cNvSpPr>
            <a:spLocks noGrp="1"/>
          </p:cNvSpPr>
          <p:nvPr>
            <p:ph type="pic" idx="3"/>
          </p:nvPr>
        </p:nvSpPr>
        <p:spPr>
          <a:xfrm>
            <a:off x="595027" y="1700808"/>
            <a:ext cx="2400000" cy="2304000"/>
          </a:xfrm>
          <a:prstGeom prst="rect">
            <a:avLst/>
          </a:prstGeom>
          <a:solidFill>
            <a:srgbClr val="F2F2F2"/>
          </a:solidFill>
          <a:ln>
            <a:noFill/>
          </a:ln>
        </p:spPr>
      </p:sp>
      <p:sp>
        <p:nvSpPr>
          <p:cNvPr id="139" name="Google Shape;139;p36"/>
          <p:cNvSpPr>
            <a:spLocks noGrp="1"/>
          </p:cNvSpPr>
          <p:nvPr>
            <p:ph type="pic" idx="4"/>
          </p:nvPr>
        </p:nvSpPr>
        <p:spPr>
          <a:xfrm>
            <a:off x="9196973" y="4101331"/>
            <a:ext cx="2400000" cy="2304000"/>
          </a:xfrm>
          <a:prstGeom prst="rect">
            <a:avLst/>
          </a:prstGeom>
          <a:solidFill>
            <a:srgbClr val="F2F2F2"/>
          </a:solidFill>
          <a:ln>
            <a:noFill/>
          </a:ln>
        </p:spPr>
      </p:sp>
      <p:sp>
        <p:nvSpPr>
          <p:cNvPr id="140" name="Google Shape;140;p36"/>
          <p:cNvSpPr>
            <a:spLocks noGrp="1"/>
          </p:cNvSpPr>
          <p:nvPr>
            <p:ph type="pic" idx="5"/>
          </p:nvPr>
        </p:nvSpPr>
        <p:spPr>
          <a:xfrm>
            <a:off x="3119669" y="4101331"/>
            <a:ext cx="5952663" cy="2304000"/>
          </a:xfrm>
          <a:prstGeom prst="rect">
            <a:avLst/>
          </a:prstGeom>
          <a:solidFill>
            <a:srgbClr val="F2F2F2"/>
          </a:solidFill>
          <a:ln>
            <a:noFill/>
          </a:ln>
        </p:spPr>
      </p:sp>
      <p:sp>
        <p:nvSpPr>
          <p:cNvPr id="141" name="Google Shape;141;p36"/>
          <p:cNvSpPr>
            <a:spLocks noGrp="1"/>
          </p:cNvSpPr>
          <p:nvPr>
            <p:ph type="pic" idx="6"/>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spTree>
      <p:nvGrpSpPr>
        <p:cNvPr id="1" name="Shape 142"/>
        <p:cNvGrpSpPr/>
        <p:nvPr/>
      </p:nvGrpSpPr>
      <p:grpSpPr>
        <a:xfrm>
          <a:off x="0" y="0"/>
          <a:ext cx="0" cy="0"/>
          <a:chOff x="0" y="0"/>
          <a:chExt cx="0" cy="0"/>
        </a:xfrm>
      </p:grpSpPr>
      <p:sp>
        <p:nvSpPr>
          <p:cNvPr id="143" name="Google Shape;143;p37"/>
          <p:cNvSpPr>
            <a:spLocks noGrp="1"/>
          </p:cNvSpPr>
          <p:nvPr>
            <p:ph type="pic" idx="2"/>
          </p:nvPr>
        </p:nvSpPr>
        <p:spPr>
          <a:xfrm>
            <a:off x="709650" y="480055"/>
            <a:ext cx="4224469" cy="4197085"/>
          </a:xfrm>
          <a:prstGeom prst="rect">
            <a:avLst/>
          </a:prstGeom>
          <a:solidFill>
            <a:srgbClr val="F2F2F2"/>
          </a:solidFill>
          <a:ln>
            <a:noFill/>
          </a:ln>
        </p:spPr>
      </p:sp>
      <p:sp>
        <p:nvSpPr>
          <p:cNvPr id="144" name="Google Shape;144;p37"/>
          <p:cNvSpPr>
            <a:spLocks noGrp="1"/>
          </p:cNvSpPr>
          <p:nvPr>
            <p:ph type="pic" idx="3"/>
          </p:nvPr>
        </p:nvSpPr>
        <p:spPr>
          <a:xfrm>
            <a:off x="5126140" y="480056"/>
            <a:ext cx="6336704" cy="2296105"/>
          </a:xfrm>
          <a:prstGeom prst="rect">
            <a:avLst/>
          </a:prstGeom>
          <a:solidFill>
            <a:srgbClr val="F2F2F2"/>
          </a:solidFill>
          <a:ln>
            <a:noFill/>
          </a:ln>
        </p:spPr>
      </p:sp>
      <p:sp>
        <p:nvSpPr>
          <p:cNvPr id="145" name="Google Shape;145;p37"/>
          <p:cNvSpPr>
            <a:spLocks noGrp="1"/>
          </p:cNvSpPr>
          <p:nvPr>
            <p:ph type="pic" idx="4"/>
          </p:nvPr>
        </p:nvSpPr>
        <p:spPr>
          <a:xfrm>
            <a:off x="5126140" y="2948948"/>
            <a:ext cx="1968000" cy="1728192"/>
          </a:xfrm>
          <a:prstGeom prst="rect">
            <a:avLst/>
          </a:prstGeom>
          <a:solidFill>
            <a:srgbClr val="F2F2F2"/>
          </a:solidFill>
          <a:ln>
            <a:noFill/>
          </a:ln>
        </p:spPr>
      </p:sp>
      <p:sp>
        <p:nvSpPr>
          <p:cNvPr id="146" name="Google Shape;146;p37"/>
          <p:cNvSpPr>
            <a:spLocks noGrp="1"/>
          </p:cNvSpPr>
          <p:nvPr>
            <p:ph type="pic" idx="5"/>
          </p:nvPr>
        </p:nvSpPr>
        <p:spPr>
          <a:xfrm>
            <a:off x="7310492" y="2948948"/>
            <a:ext cx="1968000" cy="1728192"/>
          </a:xfrm>
          <a:prstGeom prst="rect">
            <a:avLst/>
          </a:prstGeom>
          <a:solidFill>
            <a:srgbClr val="F2F2F2"/>
          </a:solidFill>
          <a:ln>
            <a:noFill/>
          </a:ln>
        </p:spPr>
      </p:sp>
      <p:sp>
        <p:nvSpPr>
          <p:cNvPr id="147" name="Google Shape;147;p37"/>
          <p:cNvSpPr>
            <a:spLocks noGrp="1"/>
          </p:cNvSpPr>
          <p:nvPr>
            <p:ph type="pic" idx="6"/>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spTree>
      <p:nvGrpSpPr>
        <p:cNvPr id="1" name="Shape 148"/>
        <p:cNvGrpSpPr/>
        <p:nvPr/>
      </p:nvGrpSpPr>
      <p:grpSpPr>
        <a:xfrm>
          <a:off x="0" y="0"/>
          <a:ext cx="0" cy="0"/>
          <a:chOff x="0" y="0"/>
          <a:chExt cx="0" cy="0"/>
        </a:xfrm>
      </p:grpSpPr>
      <p:sp>
        <p:nvSpPr>
          <p:cNvPr id="149" name="Google Shape;149;p38"/>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0" name="Google Shape;150;p38"/>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1" name="Google Shape;151;p38"/>
          <p:cNvPicPr preferRelativeResize="0"/>
          <p:nvPr/>
        </p:nvPicPr>
        <p:blipFill rotWithShape="1">
          <a:blip r:embed="rId2">
            <a:alphaModFix/>
          </a:blip>
          <a:srcRect/>
          <a:stretch/>
        </p:blipFill>
        <p:spPr>
          <a:xfrm>
            <a:off x="4546767" y="2276873"/>
            <a:ext cx="7238124" cy="3966041"/>
          </a:xfrm>
          <a:prstGeom prst="rect">
            <a:avLst/>
          </a:prstGeom>
          <a:noFill/>
          <a:ln>
            <a:noFill/>
          </a:ln>
        </p:spPr>
      </p:pic>
      <p:sp>
        <p:nvSpPr>
          <p:cNvPr id="152" name="Google Shape;152;p38"/>
          <p:cNvSpPr>
            <a:spLocks noGrp="1"/>
          </p:cNvSpPr>
          <p:nvPr>
            <p:ph type="pic" idx="3"/>
          </p:nvPr>
        </p:nvSpPr>
        <p:spPr>
          <a:xfrm>
            <a:off x="5705875" y="2485912"/>
            <a:ext cx="4832891" cy="3124239"/>
          </a:xfrm>
          <a:prstGeom prst="rect">
            <a:avLst/>
          </a:prstGeom>
          <a:solidFill>
            <a:srgbClr val="F2F2F2"/>
          </a:solidFill>
          <a:ln>
            <a:noFill/>
          </a:ln>
        </p:spPr>
      </p:sp>
      <p:sp>
        <p:nvSpPr>
          <p:cNvPr id="153" name="Google Shape;153;p38"/>
          <p:cNvSpPr/>
          <p:nvPr/>
        </p:nvSpPr>
        <p:spPr>
          <a:xfrm>
            <a:off x="4037371" y="1"/>
            <a:ext cx="4128459" cy="60959"/>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54" name="Google Shape;154;p38"/>
          <p:cNvSpPr/>
          <p:nvPr/>
        </p:nvSpPr>
        <p:spPr>
          <a:xfrm>
            <a:off x="0" y="6753308"/>
            <a:ext cx="12192000" cy="110875"/>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spTree>
      <p:nvGrpSpPr>
        <p:cNvPr id="1" name="Shape 155"/>
        <p:cNvGrpSpPr/>
        <p:nvPr/>
      </p:nvGrpSpPr>
      <p:grpSpPr>
        <a:xfrm>
          <a:off x="0" y="0"/>
          <a:ext cx="0" cy="0"/>
          <a:chOff x="0" y="0"/>
          <a:chExt cx="0" cy="0"/>
        </a:xfrm>
      </p:grpSpPr>
      <p:sp>
        <p:nvSpPr>
          <p:cNvPr id="156" name="Google Shape;156;p39"/>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7" name="Google Shape;157;p39"/>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8" name="Google Shape;158;p39" descr="D:\Fullppt\005-PNG이미지\모니터.png"/>
          <p:cNvPicPr preferRelativeResize="0"/>
          <p:nvPr/>
        </p:nvPicPr>
        <p:blipFill rotWithShape="1">
          <a:blip r:embed="rId2">
            <a:alphaModFix/>
          </a:blip>
          <a:srcRect/>
          <a:stretch/>
        </p:blipFill>
        <p:spPr>
          <a:xfrm>
            <a:off x="776400" y="1815747"/>
            <a:ext cx="3360373" cy="3350541"/>
          </a:xfrm>
          <a:prstGeom prst="rect">
            <a:avLst/>
          </a:prstGeom>
          <a:noFill/>
          <a:ln>
            <a:noFill/>
          </a:ln>
        </p:spPr>
      </p:pic>
      <p:pic>
        <p:nvPicPr>
          <p:cNvPr id="159" name="Google Shape;159;p39" descr="D:\Fullppt\005-PNG이미지\모니터.png"/>
          <p:cNvPicPr preferRelativeResize="0"/>
          <p:nvPr/>
        </p:nvPicPr>
        <p:blipFill rotWithShape="1">
          <a:blip r:embed="rId2">
            <a:alphaModFix/>
          </a:blip>
          <a:srcRect/>
          <a:stretch/>
        </p:blipFill>
        <p:spPr>
          <a:xfrm>
            <a:off x="4406826" y="1815747"/>
            <a:ext cx="3360373" cy="3350541"/>
          </a:xfrm>
          <a:prstGeom prst="rect">
            <a:avLst/>
          </a:prstGeom>
          <a:noFill/>
          <a:ln>
            <a:noFill/>
          </a:ln>
        </p:spPr>
      </p:pic>
      <p:pic>
        <p:nvPicPr>
          <p:cNvPr id="160" name="Google Shape;160;p39" descr="D:\Fullppt\005-PNG이미지\모니터.png"/>
          <p:cNvPicPr preferRelativeResize="0"/>
          <p:nvPr/>
        </p:nvPicPr>
        <p:blipFill rotWithShape="1">
          <a:blip r:embed="rId2">
            <a:alphaModFix/>
          </a:blip>
          <a:srcRect/>
          <a:stretch/>
        </p:blipFill>
        <p:spPr>
          <a:xfrm>
            <a:off x="8037251" y="1815747"/>
            <a:ext cx="3360373" cy="3350541"/>
          </a:xfrm>
          <a:prstGeom prst="rect">
            <a:avLst/>
          </a:prstGeom>
          <a:noFill/>
          <a:ln>
            <a:noFill/>
          </a:ln>
        </p:spPr>
      </p:pic>
      <p:sp>
        <p:nvSpPr>
          <p:cNvPr id="161" name="Google Shape;161;p39"/>
          <p:cNvSpPr>
            <a:spLocks noGrp="1"/>
          </p:cNvSpPr>
          <p:nvPr>
            <p:ph type="pic" idx="3"/>
          </p:nvPr>
        </p:nvSpPr>
        <p:spPr>
          <a:xfrm>
            <a:off x="909901" y="1957962"/>
            <a:ext cx="3073864" cy="2080028"/>
          </a:xfrm>
          <a:prstGeom prst="rect">
            <a:avLst/>
          </a:prstGeom>
          <a:solidFill>
            <a:srgbClr val="F2F2F2"/>
          </a:solidFill>
          <a:ln>
            <a:noFill/>
          </a:ln>
        </p:spPr>
      </p:sp>
      <p:sp>
        <p:nvSpPr>
          <p:cNvPr id="162" name="Google Shape;162;p39"/>
          <p:cNvSpPr>
            <a:spLocks noGrp="1"/>
          </p:cNvSpPr>
          <p:nvPr>
            <p:ph type="pic" idx="4"/>
          </p:nvPr>
        </p:nvSpPr>
        <p:spPr>
          <a:xfrm>
            <a:off x="4539561" y="1957962"/>
            <a:ext cx="3073864" cy="2080028"/>
          </a:xfrm>
          <a:prstGeom prst="rect">
            <a:avLst/>
          </a:prstGeom>
          <a:solidFill>
            <a:srgbClr val="F2F2F2"/>
          </a:solidFill>
          <a:ln>
            <a:noFill/>
          </a:ln>
        </p:spPr>
      </p:sp>
      <p:sp>
        <p:nvSpPr>
          <p:cNvPr id="163" name="Google Shape;163;p39"/>
          <p:cNvSpPr>
            <a:spLocks noGrp="1"/>
          </p:cNvSpPr>
          <p:nvPr>
            <p:ph type="pic" idx="5"/>
          </p:nvPr>
        </p:nvSpPr>
        <p:spPr>
          <a:xfrm>
            <a:off x="8169221" y="1957962"/>
            <a:ext cx="3073864" cy="2080028"/>
          </a:xfrm>
          <a:prstGeom prst="rect">
            <a:avLst/>
          </a:prstGeom>
          <a:solidFill>
            <a:srgbClr val="F2F2F2"/>
          </a:solidFill>
          <a:ln>
            <a:noFill/>
          </a:ln>
        </p:spPr>
      </p:sp>
      <p:sp>
        <p:nvSpPr>
          <p:cNvPr id="164" name="Google Shape;164;p39"/>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65" name="Google Shape;165;p39"/>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9_Images and Contents Layout">
  <p:cSld name="9_Images and Contents Layout">
    <p:spTree>
      <p:nvGrpSpPr>
        <p:cNvPr id="1" name="Shape 166"/>
        <p:cNvGrpSpPr/>
        <p:nvPr/>
      </p:nvGrpSpPr>
      <p:grpSpPr>
        <a:xfrm>
          <a:off x="0" y="0"/>
          <a:ext cx="0" cy="0"/>
          <a:chOff x="0" y="0"/>
          <a:chExt cx="0" cy="0"/>
        </a:xfrm>
      </p:grpSpPr>
      <p:sp>
        <p:nvSpPr>
          <p:cNvPr id="167" name="Google Shape;167;p40"/>
          <p:cNvSpPr>
            <a:spLocks noGrp="1"/>
          </p:cNvSpPr>
          <p:nvPr>
            <p:ph type="pic" idx="2"/>
          </p:nvPr>
        </p:nvSpPr>
        <p:spPr>
          <a:xfrm>
            <a:off x="0" y="0"/>
            <a:ext cx="12192000" cy="4101075"/>
          </a:xfrm>
          <a:prstGeom prst="rect">
            <a:avLst/>
          </a:prstGeom>
          <a:solidFill>
            <a:srgbClr val="D8D8D8"/>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168"/>
        <p:cNvGrpSpPr/>
        <p:nvPr/>
      </p:nvGrpSpPr>
      <p:grpSpPr>
        <a:xfrm>
          <a:off x="0" y="0"/>
          <a:ext cx="0" cy="0"/>
          <a:chOff x="0" y="0"/>
          <a:chExt cx="0" cy="0"/>
        </a:xfrm>
      </p:grpSpPr>
      <p:sp>
        <p:nvSpPr>
          <p:cNvPr id="169" name="Google Shape;169;p41"/>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grpSp>
        <p:nvGrpSpPr>
          <p:cNvPr id="170" name="Google Shape;170;p41"/>
          <p:cNvGrpSpPr/>
          <p:nvPr/>
        </p:nvGrpSpPr>
        <p:grpSpPr>
          <a:xfrm>
            <a:off x="472011" y="1508786"/>
            <a:ext cx="3799787" cy="4865561"/>
            <a:chOff x="354008" y="1131589"/>
            <a:chExt cx="2849840" cy="3649171"/>
          </a:xfrm>
        </p:grpSpPr>
        <p:sp>
          <p:nvSpPr>
            <p:cNvPr id="171" name="Google Shape;171;p41"/>
            <p:cNvSpPr/>
            <p:nvPr/>
          </p:nvSpPr>
          <p:spPr>
            <a:xfrm>
              <a:off x="354008" y="1131589"/>
              <a:ext cx="2849840" cy="364917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2" name="Google Shape;172;p41"/>
            <p:cNvSpPr/>
            <p:nvPr/>
          </p:nvSpPr>
          <p:spPr>
            <a:xfrm>
              <a:off x="531932" y="1347500"/>
              <a:ext cx="108520" cy="3240473"/>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3" name="Google Shape;173;p41"/>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8"/>
        <p:cNvGrpSpPr/>
        <p:nvPr/>
      </p:nvGrpSpPr>
      <p:grpSpPr>
        <a:xfrm>
          <a:off x="0" y="0"/>
          <a:ext cx="0" cy="0"/>
          <a:chOff x="0" y="0"/>
          <a:chExt cx="0" cy="0"/>
        </a:xfrm>
      </p:grpSpPr>
      <p:sp>
        <p:nvSpPr>
          <p:cNvPr id="29" name="Google Shape;2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2"/>
        <p:cNvGrpSpPr/>
        <p:nvPr/>
      </p:nvGrpSpPr>
      <p:grpSpPr>
        <a:xfrm>
          <a:off x="0" y="0"/>
          <a:ext cx="0" cy="0"/>
          <a:chOff x="0" y="0"/>
          <a:chExt cx="0" cy="0"/>
        </a:xfrm>
      </p:grpSpPr>
      <p:sp>
        <p:nvSpPr>
          <p:cNvPr id="33" name="Google Shape;33;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5" name="Google Shape;3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vmware.com/topics/glossary/content/zero-trust-network-access-ztna.html"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9ZokuRHo-eY" TargetMode="External"/><Relationship Id="rId7" Type="http://schemas.openxmlformats.org/officeDocument/2006/relationships/hyperlink" Target="https://www.ibm.com/garage/method/practices/code/protect-from-cross-site-scripting/"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portswigger.net/web-security/cross-site-scripting" TargetMode="External"/><Relationship Id="rId5" Type="http://schemas.openxmlformats.org/officeDocument/2006/relationships/hyperlink" Target="https://cheatsheetseries.owasp.org/cheatsheets/Cross_Site_Scripting_Prevention_Cheat_Sheet.html" TargetMode="External"/><Relationship Id="rId4" Type="http://schemas.openxmlformats.org/officeDocument/2006/relationships/hyperlink" Target="https://getvoip.com/blog/2020/05/06/voip-security/"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9.png"/><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
          <p:cNvSpPr/>
          <p:nvPr/>
        </p:nvSpPr>
        <p:spPr>
          <a:xfrm>
            <a:off x="-4421" y="5427341"/>
            <a:ext cx="12196420"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9" name="Google Shape;179;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0" name="Google Shape;180;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81" name="Google Shape;181;p1"/>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82" name="Google Shape;182;p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71" r:id="rId4" imgW="3303056" imgH="3148059" progId="">
                  <p:embed/>
                </p:oleObj>
              </mc:Choice>
              <mc:Fallback>
                <p:oleObj r:id="rId4" imgW="3303056" imgH="3148059" progId="">
                  <p:embed/>
                  <p:pic>
                    <p:nvPicPr>
                      <p:cNvPr id="182" name="Google Shape;182;p1"/>
                      <p:cNvPicPr preferRelativeResize="0"/>
                      <p:nvPr/>
                    </p:nvPicPr>
                    <p:blipFill rotWithShape="1">
                      <a:blip r:embed="rId5">
                        <a:alphaModFix/>
                      </a:blip>
                      <a:srcRect/>
                      <a:stretch/>
                    </p:blipFill>
                    <p:spPr>
                      <a:xfrm>
                        <a:off x="76788" y="3121720"/>
                        <a:ext cx="3303056" cy="3148059"/>
                      </a:xfrm>
                      <a:prstGeom prst="rect">
                        <a:avLst/>
                      </a:prstGeom>
                      <a:noFill/>
                      <a:ln>
                        <a:noFill/>
                      </a:ln>
                    </p:spPr>
                  </p:pic>
                </p:oleObj>
              </mc:Fallback>
            </mc:AlternateContent>
          </a:graphicData>
        </a:graphic>
      </p:graphicFrame>
      <p:sp>
        <p:nvSpPr>
          <p:cNvPr id="183" name="Google Shape;183;p1"/>
          <p:cNvSpPr/>
          <p:nvPr/>
        </p:nvSpPr>
        <p:spPr>
          <a:xfrm flipH="1">
            <a:off x="7045437" y="-64960"/>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4" name="Google Shape;184;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5" name="Google Shape;185;p1"/>
          <p:cNvPicPr preferRelativeResize="0"/>
          <p:nvPr/>
        </p:nvPicPr>
        <p:blipFill rotWithShape="1">
          <a:blip r:embed="rId6">
            <a:alphaModFix/>
          </a:blip>
          <a:srcRect/>
          <a:stretch/>
        </p:blipFill>
        <p:spPr>
          <a:xfrm>
            <a:off x="12104" y="24501"/>
            <a:ext cx="3859753" cy="1538254"/>
          </a:xfrm>
          <a:prstGeom prst="rect">
            <a:avLst/>
          </a:prstGeom>
          <a:noFill/>
          <a:ln>
            <a:noFill/>
          </a:ln>
        </p:spPr>
      </p:pic>
      <p:sp>
        <p:nvSpPr>
          <p:cNvPr id="186" name="Google Shape;186;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1"/>
          <p:cNvSpPr txBox="1"/>
          <p:nvPr/>
        </p:nvSpPr>
        <p:spPr>
          <a:xfrm>
            <a:off x="6881359" y="6029085"/>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188" name="Google Shape;188;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9" name="Google Shape;189;p1"/>
          <p:cNvSpPr txBox="1"/>
          <p:nvPr/>
        </p:nvSpPr>
        <p:spPr>
          <a:xfrm>
            <a:off x="2127857" y="2051945"/>
            <a:ext cx="9063318" cy="4921347"/>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3200" b="1" i="0" u="none" strike="noStrike" cap="none" dirty="0">
                <a:solidFill>
                  <a:schemeClr val="dk1"/>
                </a:solidFill>
                <a:latin typeface="Arial Black"/>
                <a:ea typeface="Arial Black"/>
                <a:cs typeface="Arial Black"/>
                <a:sym typeface="Arial Black"/>
              </a:rPr>
              <a:t>INSTITUTE : UIE</a:t>
            </a:r>
            <a:endParaRPr dirty="0"/>
          </a:p>
          <a:p>
            <a:pPr marL="0" marR="0" lvl="0" indent="0" algn="ctr" rtl="0">
              <a:lnSpc>
                <a:spcPct val="90000"/>
              </a:lnSpc>
              <a:spcBef>
                <a:spcPts val="1120"/>
              </a:spcBef>
              <a:spcAft>
                <a:spcPts val="0"/>
              </a:spcAft>
              <a:buNone/>
            </a:pPr>
            <a:r>
              <a:rPr lang="en-US" sz="3200" b="1" i="0" u="none" strike="noStrike" cap="none" dirty="0">
                <a:solidFill>
                  <a:schemeClr val="dk1"/>
                </a:solidFill>
                <a:latin typeface="Arial Black"/>
                <a:ea typeface="Arial Black"/>
                <a:cs typeface="Arial Black"/>
                <a:sym typeface="Arial Black"/>
              </a:rPr>
              <a:t>DEPARTMENT : CSE</a:t>
            </a:r>
            <a:endParaRPr dirty="0"/>
          </a:p>
          <a:p>
            <a:pPr marL="0" marR="0" lvl="0" indent="0" algn="ctr" rtl="0">
              <a:lnSpc>
                <a:spcPct val="90000"/>
              </a:lnSpc>
              <a:spcBef>
                <a:spcPts val="1120"/>
              </a:spcBef>
              <a:spcAft>
                <a:spcPts val="0"/>
              </a:spcAft>
              <a:buNone/>
            </a:pPr>
            <a:r>
              <a:rPr lang="en-US" sz="2800" b="0" i="0" u="none" strike="noStrike" cap="none" dirty="0">
                <a:solidFill>
                  <a:schemeClr val="dk1"/>
                </a:solidFill>
                <a:latin typeface="Times New Roman"/>
                <a:ea typeface="Times New Roman"/>
                <a:cs typeface="Times New Roman"/>
                <a:sym typeface="Times New Roman"/>
              </a:rPr>
              <a:t>Bachelor of Engineering (Computer Science &amp; Engineering) </a:t>
            </a:r>
            <a:endParaRPr dirty="0"/>
          </a:p>
          <a:p>
            <a:pPr marL="0" marR="0" lvl="0" indent="0" algn="ctr" rtl="0">
              <a:lnSpc>
                <a:spcPct val="90000"/>
              </a:lnSpc>
              <a:spcBef>
                <a:spcPts val="980"/>
              </a:spcBef>
              <a:spcAft>
                <a:spcPts val="0"/>
              </a:spcAft>
              <a:buNone/>
            </a:pPr>
            <a:r>
              <a:rPr lang="en-US" sz="2000" b="1" i="0" u="none" strike="noStrike" cap="none" dirty="0">
                <a:solidFill>
                  <a:srgbClr val="262626"/>
                </a:solidFill>
                <a:latin typeface="Times New Roman"/>
                <a:ea typeface="Times New Roman"/>
                <a:cs typeface="Times New Roman"/>
                <a:sym typeface="Times New Roman"/>
              </a:rPr>
              <a:t>WEB AND MOBILE SECURITY (Professional Elective-I)</a:t>
            </a:r>
            <a:endParaRPr dirty="0"/>
          </a:p>
          <a:p>
            <a:pPr marL="0" marR="0" lvl="0" indent="0" algn="ctr" rtl="0">
              <a:lnSpc>
                <a:spcPct val="90000"/>
              </a:lnSpc>
              <a:spcBef>
                <a:spcPts val="700"/>
              </a:spcBef>
              <a:spcAft>
                <a:spcPts val="0"/>
              </a:spcAft>
              <a:buNone/>
            </a:pPr>
            <a:r>
              <a:rPr lang="en-US" sz="2000" b="1" i="0" u="none" strike="noStrike" cap="none" dirty="0">
                <a:solidFill>
                  <a:srgbClr val="262626"/>
                </a:solidFill>
                <a:latin typeface="Times New Roman"/>
                <a:ea typeface="Times New Roman"/>
                <a:cs typeface="Times New Roman"/>
                <a:sym typeface="Times New Roman"/>
              </a:rPr>
              <a:t>(20CST/IT-333)</a:t>
            </a:r>
            <a:endParaRPr dirty="0"/>
          </a:p>
          <a:p>
            <a:pPr marL="0" marR="0" lvl="0" indent="0" algn="ctr" rtl="0">
              <a:lnSpc>
                <a:spcPct val="90000"/>
              </a:lnSpc>
              <a:spcBef>
                <a:spcPts val="70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p:txBody>
      </p:sp>
      <p:sp>
        <p:nvSpPr>
          <p:cNvPr id="190" name="Google Shape;190;p1"/>
          <p:cNvSpPr txBox="1"/>
          <p:nvPr/>
        </p:nvSpPr>
        <p:spPr>
          <a:xfrm>
            <a:off x="3178041" y="4566315"/>
            <a:ext cx="6432043" cy="800219"/>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2400" b="0" i="0" u="none" strike="noStrike" cap="none">
                <a:solidFill>
                  <a:srgbClr val="262626"/>
                </a:solidFill>
                <a:latin typeface="Times New Roman"/>
                <a:ea typeface="Times New Roman"/>
                <a:cs typeface="Times New Roman"/>
                <a:sym typeface="Times New Roman"/>
              </a:rPr>
              <a:t>TOPIC OF PRESENTATION: </a:t>
            </a:r>
            <a:endParaRPr/>
          </a:p>
          <a:p>
            <a:pPr marL="0" marR="0" lvl="0" indent="0" algn="l" rtl="0">
              <a:spcBef>
                <a:spcPts val="840"/>
              </a:spcBef>
              <a:spcAft>
                <a:spcPts val="0"/>
              </a:spcAft>
              <a:buNone/>
            </a:pPr>
            <a:endParaRPr sz="1600" b="0" i="0" u="none" strike="noStrike" cap="none">
              <a:solidFill>
                <a:schemeClr val="dk1"/>
              </a:solidFill>
              <a:latin typeface="Raleway ExtraBold"/>
              <a:ea typeface="Raleway ExtraBold"/>
              <a:cs typeface="Raleway ExtraBold"/>
              <a:sym typeface="Raleway ExtraBold"/>
            </a:endParaRPr>
          </a:p>
        </p:txBody>
      </p:sp>
      <p:sp>
        <p:nvSpPr>
          <p:cNvPr id="191" name="Google Shape;191;p1"/>
          <p:cNvSpPr txBox="1"/>
          <p:nvPr/>
        </p:nvSpPr>
        <p:spPr>
          <a:xfrm>
            <a:off x="3206107" y="4941594"/>
            <a:ext cx="7047166" cy="830956"/>
          </a:xfrm>
          <a:prstGeom prst="rect">
            <a:avLst/>
          </a:prstGeom>
          <a:noFill/>
          <a:ln>
            <a:noFill/>
          </a:ln>
        </p:spPr>
        <p:txBody>
          <a:bodyPr spcFirstLastPara="1" wrap="square" lIns="91425" tIns="45700" rIns="91425" bIns="45700" anchor="t" anchorCtr="0">
            <a:spAutoFit/>
          </a:bodyPr>
          <a:lstStyle/>
          <a:p>
            <a:pPr lvl="0" algn="ctr"/>
            <a:r>
              <a:rPr lang="en-US" sz="2400" dirty="0"/>
              <a:t>Web application management attacks against remote server management</a:t>
            </a:r>
            <a:endParaRPr sz="24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
          <p:cNvSpPr txBox="1">
            <a:spLocks noGrp="1"/>
          </p:cNvSpPr>
          <p:nvPr>
            <p:ph type="body" idx="2"/>
          </p:nvPr>
        </p:nvSpPr>
        <p:spPr>
          <a:xfrm>
            <a:off x="449263" y="1840230"/>
            <a:ext cx="4322762" cy="451612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None/>
            </a:pP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sz="2400" dirty="0">
                <a:latin typeface="Times New Roman"/>
                <a:ea typeface="Times New Roman"/>
                <a:cs typeface="Times New Roman"/>
                <a:sym typeface="Times New Roman"/>
              </a:rPr>
              <a:t>In this lecture, we will discuss:</a:t>
            </a:r>
            <a:endParaRPr dirty="0"/>
          </a:p>
          <a:p>
            <a:pPr marL="0" lvl="0" indent="-152400">
              <a:lnSpc>
                <a:spcPct val="100000"/>
              </a:lnSpc>
              <a:spcBef>
                <a:spcPts val="0"/>
              </a:spcBef>
              <a:buClr>
                <a:srgbClr val="000000"/>
              </a:buClr>
              <a:buSzPts val="2400"/>
              <a:buFont typeface="Arial"/>
              <a:buChar char="•"/>
            </a:pPr>
            <a:r>
              <a:rPr lang="en-US" sz="2400" dirty="0"/>
              <a:t>Web application management attacks against remote server management</a:t>
            </a:r>
            <a:endParaRPr dirty="0">
              <a:latin typeface="Times New Roman"/>
              <a:ea typeface="Times New Roman"/>
              <a:cs typeface="Times New Roman"/>
              <a:sym typeface="Times New Roman"/>
            </a:endParaRPr>
          </a:p>
        </p:txBody>
      </p:sp>
      <p:sp>
        <p:nvSpPr>
          <p:cNvPr id="198" name="Google Shape;198;p2"/>
          <p:cNvSpPr txBox="1">
            <a:spLocks noGrp="1"/>
          </p:cNvSpPr>
          <p:nvPr>
            <p:ph type="sldNum" idx="12"/>
          </p:nvPr>
        </p:nvSpPr>
        <p:spPr>
          <a:xfrm>
            <a:off x="88392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99" name="Google Shape;199;p2"/>
          <p:cNvSpPr txBox="1">
            <a:spLocks noGrp="1"/>
          </p:cNvSpPr>
          <p:nvPr>
            <p:ph type="title"/>
          </p:nvPr>
        </p:nvSpPr>
        <p:spPr>
          <a:xfrm>
            <a:off x="700722" y="501650"/>
            <a:ext cx="4456567" cy="923330"/>
          </a:xfrm>
          <a:prstGeom prst="rect">
            <a:avLst/>
          </a:prstGeom>
          <a:noFill/>
          <a:ln>
            <a:noFill/>
          </a:ln>
        </p:spPr>
        <p:txBody>
          <a:bodyPr spcFirstLastPara="1" wrap="square" lIns="91425" tIns="45700" rIns="91425" bIns="45700" anchor="b" anchorCtr="0">
            <a:spAutoFit/>
          </a:bodyPr>
          <a:lstStyle/>
          <a:p>
            <a:pPr marL="0" marR="0" lvl="0" indent="0" algn="ctr"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Lecture Objectives</a:t>
            </a:r>
            <a:r>
              <a:rPr lang="en-US" sz="2000" b="1" i="0" u="none" strike="noStrike" cap="none">
                <a:solidFill>
                  <a:schemeClr val="dk1"/>
                </a:solidFill>
                <a:latin typeface="Times New Roman"/>
                <a:ea typeface="Times New Roman"/>
                <a:cs typeface="Times New Roman"/>
                <a:sym typeface="Times New Roman"/>
              </a:rPr>
              <a:t/>
            </a:r>
            <a:br>
              <a:rPr lang="en-US" sz="2000" b="1" i="0" u="none" strike="noStrike" cap="none">
                <a:solidFill>
                  <a:schemeClr val="dk1"/>
                </a:solidFill>
                <a:latin typeface="Times New Roman"/>
                <a:ea typeface="Times New Roman"/>
                <a:cs typeface="Times New Roman"/>
                <a:sym typeface="Times New Roman"/>
              </a:rPr>
            </a:br>
            <a:endParaRPr sz="1600" b="0" i="0" u="none" strike="noStrike" cap="none">
              <a:solidFill>
                <a:schemeClr val="dk1"/>
              </a:solidFill>
              <a:latin typeface="Times New Roman"/>
              <a:ea typeface="Times New Roman"/>
              <a:cs typeface="Times New Roman"/>
              <a:sym typeface="Times New Roman"/>
            </a:endParaRPr>
          </a:p>
        </p:txBody>
      </p:sp>
      <p:sp>
        <p:nvSpPr>
          <p:cNvPr id="200" name="Google Shape;200;p2"/>
          <p:cNvSpPr/>
          <p:nvPr/>
        </p:nvSpPr>
        <p:spPr>
          <a:xfrm>
            <a:off x="5295900" y="838200"/>
            <a:ext cx="5867400" cy="551815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1" name="Google Shape;201;p2"/>
          <p:cNvSpPr/>
          <p:nvPr/>
        </p:nvSpPr>
        <p:spPr>
          <a:xfrm>
            <a:off x="449262" y="1611630"/>
            <a:ext cx="4322700" cy="47448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2" name="Google Shape;202;p2"/>
          <p:cNvSpPr/>
          <p:nvPr/>
        </p:nvSpPr>
        <p:spPr>
          <a:xfrm>
            <a:off x="11217276" y="6324600"/>
            <a:ext cx="444500" cy="422275"/>
          </a:xfrm>
          <a:prstGeom prst="ellipse">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3" name="Google Shape;203;p2" descr="Introduction to Web Development with HTML, CSS, JavaScript | Coursera"/>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 name="AutoShape 2" descr="What is server-side request forgery (SSRF)? | Invict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What is server-side request forgery (SSRF) and how can you prevent i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5151" y="1611629"/>
            <a:ext cx="5572125" cy="4150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782877"/>
          </a:xfrm>
        </p:spPr>
        <p:txBody>
          <a:bodyPr/>
          <a:lstStyle/>
          <a:p>
            <a:r>
              <a:rPr lang="en-US" dirty="0" smtClean="0"/>
              <a:t>SSRF</a:t>
            </a:r>
            <a:endParaRPr lang="en-US" dirty="0"/>
          </a:p>
        </p:txBody>
      </p:sp>
      <p:sp>
        <p:nvSpPr>
          <p:cNvPr id="3" name="Text Placeholder 2"/>
          <p:cNvSpPr>
            <a:spLocks noGrp="1"/>
          </p:cNvSpPr>
          <p:nvPr>
            <p:ph type="body" idx="1"/>
          </p:nvPr>
        </p:nvSpPr>
        <p:spPr>
          <a:xfrm>
            <a:off x="986969" y="1327760"/>
            <a:ext cx="10349085" cy="5059384"/>
          </a:xfrm>
        </p:spPr>
        <p:txBody>
          <a:bodyPr>
            <a:normAutofit fontScale="62500" lnSpcReduction="20000"/>
          </a:bodyPr>
          <a:lstStyle/>
          <a:p>
            <a:pPr marL="25400" indent="0" algn="just">
              <a:buNone/>
            </a:pPr>
            <a:r>
              <a:rPr lang="en-US" dirty="0"/>
              <a:t>Server-side request forgery (SSRF) is an attack that allows attackers to send malicious requests to other systems via a vulnerable web server. Listed in the OWASP Top 10 as a major application security risk, SSRF vulnerabilities can lead to information exposure and open the way for far more dangerous </a:t>
            </a:r>
            <a:r>
              <a:rPr lang="en-US" dirty="0" smtClean="0"/>
              <a:t>attacks. If </a:t>
            </a:r>
            <a:r>
              <a:rPr lang="en-US" dirty="0"/>
              <a:t>attackers can control the destination of server-side requests, this opens up a whole array of offensive activities, potentially allowing them to:</a:t>
            </a:r>
          </a:p>
          <a:p>
            <a:r>
              <a:rPr lang="en-US" dirty="0"/>
              <a:t>Abuse the trust relationship between the vulnerable server and other systems</a:t>
            </a:r>
          </a:p>
          <a:p>
            <a:r>
              <a:rPr lang="en-US" dirty="0"/>
              <a:t>Bypass IP whitelisting</a:t>
            </a:r>
          </a:p>
          <a:p>
            <a:r>
              <a:rPr lang="en-US" dirty="0"/>
              <a:t>Bypass host-based authentication services</a:t>
            </a:r>
          </a:p>
          <a:p>
            <a:r>
              <a:rPr lang="en-US" dirty="0"/>
              <a:t>Read web resources and other useful assets that are not accessible to the public, for instance metadata APIs in AWS environments or </a:t>
            </a:r>
            <a:r>
              <a:rPr lang="en-US" dirty="0" err="1"/>
              <a:t>trace.axd</a:t>
            </a:r>
            <a:r>
              <a:rPr lang="en-US" dirty="0"/>
              <a:t> in ASP.NET</a:t>
            </a:r>
          </a:p>
          <a:p>
            <a:r>
              <a:rPr lang="en-US" dirty="0"/>
              <a:t>Perform port scans on the internal network that the server is connected to</a:t>
            </a:r>
          </a:p>
          <a:p>
            <a:r>
              <a:rPr lang="en-US" dirty="0"/>
              <a:t>Read files from the web server</a:t>
            </a:r>
          </a:p>
          <a:p>
            <a:r>
              <a:rPr lang="en-US" dirty="0"/>
              <a:t>View status pages and interact with APIs as the web server</a:t>
            </a:r>
          </a:p>
          <a:p>
            <a:r>
              <a:rPr lang="en-US" dirty="0"/>
              <a:t>Retrieve sensitive information such as the IP address of a web server running behind a reverse proxy</a:t>
            </a:r>
          </a:p>
          <a:p>
            <a:r>
              <a:rPr lang="en-US" dirty="0"/>
              <a:t>SSRF </a:t>
            </a:r>
            <a:r>
              <a:rPr lang="en-US" dirty="0" err="1"/>
              <a:t>i</a:t>
            </a:r>
            <a:endParaRPr lang="en-US" dirty="0"/>
          </a:p>
          <a:p>
            <a:pPr algn="just"/>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2013900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807929"/>
          </a:xfrm>
        </p:spPr>
        <p:txBody>
          <a:bodyPr>
            <a:normAutofit fontScale="90000"/>
          </a:bodyPr>
          <a:lstStyle/>
          <a:p>
            <a:r>
              <a:rPr lang="en-US" b="1" dirty="0"/>
              <a:t>Common remote access attacks</a:t>
            </a:r>
          </a:p>
        </p:txBody>
      </p:sp>
      <p:sp>
        <p:nvSpPr>
          <p:cNvPr id="3" name="Text Placeholder 2"/>
          <p:cNvSpPr>
            <a:spLocks noGrp="1"/>
          </p:cNvSpPr>
          <p:nvPr>
            <p:ph type="body" idx="1"/>
          </p:nvPr>
        </p:nvSpPr>
        <p:spPr>
          <a:xfrm>
            <a:off x="748973" y="1375732"/>
            <a:ext cx="9822993" cy="4873625"/>
          </a:xfrm>
        </p:spPr>
        <p:txBody>
          <a:bodyPr>
            <a:normAutofit/>
          </a:bodyPr>
          <a:lstStyle/>
          <a:p>
            <a:pPr marL="25400" indent="0">
              <a:buNone/>
            </a:pPr>
            <a:r>
              <a:rPr lang="en-US" dirty="0" smtClean="0"/>
              <a:t>An </a:t>
            </a:r>
            <a:r>
              <a:rPr lang="en-US" dirty="0"/>
              <a:t>attacker could breach a system via remote access by:</a:t>
            </a:r>
          </a:p>
          <a:p>
            <a:r>
              <a:rPr lang="en-US" dirty="0"/>
              <a:t>Scanning the Internet for vulnerable IP addresses.</a:t>
            </a:r>
          </a:p>
          <a:p>
            <a:r>
              <a:rPr lang="en-US" dirty="0"/>
              <a:t>Running a password-cracking tool.</a:t>
            </a:r>
          </a:p>
          <a:p>
            <a:r>
              <a:rPr lang="en-US" dirty="0"/>
              <a:t>Simulating a remote access session with cracked username and password information.</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2647907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smtClean="0"/>
              <a:t>security </a:t>
            </a:r>
            <a:r>
              <a:rPr lang="en-US" dirty="0"/>
              <a:t>to avoid remote access attacks</a:t>
            </a:r>
          </a:p>
        </p:txBody>
      </p:sp>
      <p:sp>
        <p:nvSpPr>
          <p:cNvPr id="7171" name="Content Placeholder 2"/>
          <p:cNvSpPr>
            <a:spLocks noGrp="1"/>
          </p:cNvSpPr>
          <p:nvPr>
            <p:ph sz="quarter" idx="1"/>
          </p:nvPr>
        </p:nvSpPr>
        <p:spPr/>
        <p:txBody>
          <a:bodyPr>
            <a:normAutofit fontScale="70000" lnSpcReduction="20000"/>
          </a:bodyPr>
          <a:lstStyle/>
          <a:p>
            <a:r>
              <a:rPr lang="en-US" dirty="0" smtClean="0"/>
              <a:t>The </a:t>
            </a:r>
            <a:r>
              <a:rPr lang="en-US" dirty="0"/>
              <a:t>best way to prevent </a:t>
            </a:r>
            <a:r>
              <a:rPr lang="en-US" i="1" dirty="0"/>
              <a:t>remote access attacks</a:t>
            </a:r>
            <a:r>
              <a:rPr lang="en-US" dirty="0"/>
              <a:t> is to discontinue remote access. But that is not always a realistic option. Alternatively, by taking simple steps and encouraging a multi-layered approach to security, businesses can secure their organization against a potentially devastating breach.</a:t>
            </a:r>
          </a:p>
          <a:p>
            <a:r>
              <a:rPr lang="en-US" b="1" dirty="0"/>
              <a:t>Restrict access to sensitive data</a:t>
            </a:r>
            <a:endParaRPr lang="en-US" dirty="0"/>
          </a:p>
          <a:p>
            <a:r>
              <a:rPr lang="en-US" dirty="0"/>
              <a:t>By identifying sensitive systems and isolating them on their own network zone, businesses can control what type of access is allowed into these zones and restrict remote access attacks to only allow two-factor authentication.</a:t>
            </a:r>
          </a:p>
          <a:p>
            <a:r>
              <a:rPr lang="en-US" b="1" dirty="0"/>
              <a:t>Change your default username</a:t>
            </a:r>
            <a:endParaRPr lang="en-US" dirty="0"/>
          </a:p>
          <a:p>
            <a:r>
              <a:rPr lang="en-US" dirty="0"/>
              <a:t>To make it more difficult for hackers to guess your username, don't use the username for the other non-sensitive systems or in any public forums. Instead of using common terms, use out of this world names or combination of characters, symbols, and numbers that don't fit the standard username will help prevent remote access attacks.</a:t>
            </a:r>
          </a:p>
          <a:p>
            <a:r>
              <a:rPr lang="en-US" dirty="0"/>
              <a:t/>
            </a:r>
            <a:br>
              <a:rPr lang="en-US" dirty="0"/>
            </a:br>
            <a:endParaRPr lang="en-US" dirty="0"/>
          </a:p>
        </p:txBody>
      </p:sp>
    </p:spTree>
    <p:extLst>
      <p:ext uri="{BB962C8B-B14F-4D97-AF65-F5344CB8AC3E}">
        <p14:creationId xmlns:p14="http://schemas.microsoft.com/office/powerpoint/2010/main" val="51110699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sz="quarter" idx="1"/>
          </p:nvPr>
        </p:nvSpPr>
        <p:spPr>
          <a:xfrm>
            <a:off x="838200" y="663879"/>
            <a:ext cx="10515600" cy="5513084"/>
          </a:xfrm>
        </p:spPr>
        <p:txBody>
          <a:bodyPr>
            <a:normAutofit fontScale="62500" lnSpcReduction="20000"/>
          </a:bodyPr>
          <a:lstStyle/>
          <a:p>
            <a:pPr algn="just"/>
            <a:r>
              <a:rPr lang="en-US" b="1" dirty="0"/>
              <a:t>Do not enable Guest accounts</a:t>
            </a:r>
            <a:endParaRPr lang="en-US" dirty="0"/>
          </a:p>
          <a:p>
            <a:pPr algn="just"/>
            <a:r>
              <a:rPr lang="en-US" dirty="0"/>
              <a:t>Guest and default accounts allow anonymous computer and system access. Disabling the guest accounts on each computer protects against unauthorized users. Disabling or changing default account makes it difficult for attackers to launch remote access attacks. Many systems and applications come installed with default or guest accounts and passwords that should be changed to make it more difficult for attackers to enter systems.</a:t>
            </a:r>
          </a:p>
          <a:p>
            <a:pPr algn="just"/>
            <a:r>
              <a:rPr lang="en-US" b="1" dirty="0"/>
              <a:t>Protect systems against known malware</a:t>
            </a:r>
            <a:endParaRPr lang="en-US" dirty="0"/>
          </a:p>
          <a:p>
            <a:pPr algn="just"/>
            <a:r>
              <a:rPr lang="en-US" dirty="0"/>
              <a:t>A good Anti-virus, like the </a:t>
            </a:r>
            <a:r>
              <a:rPr lang="en-US" dirty="0" err="1"/>
              <a:t>Comodo</a:t>
            </a:r>
            <a:r>
              <a:rPr lang="en-US" dirty="0"/>
              <a:t> Antivirus, is updated on a regular basis to detect against known malware. Maintaining an up-to-date antimalware program that scans systems on a regular basis will prevent known remote access attacks.</a:t>
            </a:r>
          </a:p>
          <a:p>
            <a:pPr algn="just"/>
            <a:r>
              <a:rPr lang="en-US" b="1" dirty="0"/>
              <a:t>Lockout hackers</a:t>
            </a:r>
            <a:endParaRPr lang="en-US" dirty="0"/>
          </a:p>
          <a:p>
            <a:pPr algn="just"/>
            <a:r>
              <a:rPr lang="en-US" dirty="0"/>
              <a:t>Set your computer to lockout a user after six failed login attempts. Requiring an administrator to manually unlock accounts will prevent attackers from guessing a few passwords and coming back later to try again. In this way, it will difficult for bad guys to launch remote access attacks to your system</a:t>
            </a:r>
            <a:r>
              <a:rPr lang="en-US" dirty="0" smtClean="0"/>
              <a:t>.</a:t>
            </a:r>
          </a:p>
          <a:p>
            <a:pPr algn="just"/>
            <a:r>
              <a:rPr lang="en-US" b="1" dirty="0"/>
              <a:t>Use two-factor authentication</a:t>
            </a:r>
            <a:endParaRPr lang="en-US" dirty="0"/>
          </a:p>
          <a:p>
            <a:pPr algn="just"/>
            <a:r>
              <a:rPr lang="en-US" dirty="0"/>
              <a:t>Using two-factor authentication can help prevent major remote access attacks on your system.</a:t>
            </a:r>
          </a:p>
          <a:p>
            <a:pPr algn="just"/>
            <a:r>
              <a:rPr lang="en-US" b="1" dirty="0"/>
              <a:t>Implement vulnerability scanning</a:t>
            </a:r>
            <a:endParaRPr lang="en-US" dirty="0"/>
          </a:p>
          <a:p>
            <a:pPr algn="just"/>
            <a:r>
              <a:rPr lang="en-US" dirty="0"/>
              <a:t>Vulnerability scans are automated tests that passively test systems and networks to identify known weaknesses. These scans generate reports that provide specific data about weaknesses specific to the entities systems and networks. These reports allow entities to find and fix vulnerabilities in a timely manner.</a:t>
            </a:r>
          </a:p>
          <a:p>
            <a:pPr algn="just"/>
            <a:endParaRPr lang="en-US" dirty="0"/>
          </a:p>
        </p:txBody>
      </p:sp>
    </p:spTree>
    <p:extLst>
      <p:ext uri="{BB962C8B-B14F-4D97-AF65-F5344CB8AC3E}">
        <p14:creationId xmlns:p14="http://schemas.microsoft.com/office/powerpoint/2010/main" val="181574476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What technologies are used for Secure Remote Access?</a:t>
            </a:r>
          </a:p>
        </p:txBody>
      </p:sp>
      <p:sp>
        <p:nvSpPr>
          <p:cNvPr id="7171" name="Content Placeholder 2"/>
          <p:cNvSpPr>
            <a:spLocks noGrp="1"/>
          </p:cNvSpPr>
          <p:nvPr>
            <p:ph sz="quarter" idx="1"/>
          </p:nvPr>
        </p:nvSpPr>
        <p:spPr/>
        <p:txBody>
          <a:bodyPr>
            <a:normAutofit fontScale="70000" lnSpcReduction="20000"/>
          </a:bodyPr>
          <a:lstStyle/>
          <a:p>
            <a:r>
              <a:rPr lang="en-US" dirty="0" smtClean="0"/>
              <a:t>Secure </a:t>
            </a:r>
            <a:r>
              <a:rPr lang="en-US" dirty="0"/>
              <a:t>remote access is not a single technology, but rather a collection of technologies that together provide the security that organizations need when users are working from home or other remote locations. They include:</a:t>
            </a:r>
          </a:p>
          <a:p>
            <a:r>
              <a:rPr lang="en-US" b="1" dirty="0"/>
              <a:t>Endpoint Security</a:t>
            </a:r>
            <a:r>
              <a:rPr lang="en-US" dirty="0"/>
              <a:t> – This includes software such as antivirus for endpoint machines as well as policies that define how remote devices are to be used in the organization’s systems. This can include patch management and the prevention of downloading or caching business-critical information to remote devices.</a:t>
            </a:r>
          </a:p>
          <a:p>
            <a:r>
              <a:rPr lang="en-US" b="1" dirty="0"/>
              <a:t>Virtual Private Network (VPN)</a:t>
            </a:r>
            <a:r>
              <a:rPr lang="en-US" dirty="0"/>
              <a:t> – VPNs are extremely popular for remote access, since they allow remote users connected via insecure remote Wi-Fi (Starbucks, bookshops) to connect to a private network through an encrypted tunnel.</a:t>
            </a:r>
          </a:p>
          <a:p>
            <a:r>
              <a:rPr lang="en-US" b="1" dirty="0"/>
              <a:t>Zero Trust Network Access (ZTNA)</a:t>
            </a:r>
            <a:r>
              <a:rPr lang="en-US" dirty="0"/>
              <a:t> – As the name implies, </a:t>
            </a:r>
            <a:r>
              <a:rPr lang="en-US" dirty="0">
                <a:hlinkClick r:id="rId2"/>
              </a:rPr>
              <a:t>ZTNA </a:t>
            </a:r>
            <a:r>
              <a:rPr lang="en-US" dirty="0"/>
              <a:t>solutions make no assumptions about the security of a connection and require re-authentication before every transaction. This offers higher levels of security for the organization’s data and applications.</a:t>
            </a:r>
          </a:p>
          <a:p>
            <a:r>
              <a:rPr lang="en-US" b="1" dirty="0"/>
              <a:t>Network access control (NAC)</a:t>
            </a:r>
            <a:r>
              <a:rPr lang="en-US" dirty="0"/>
              <a:t> – Network access is managed via a combination of tools such as two factor authentication (2FA), endpoint security tools, and policy education and enforcement.</a:t>
            </a:r>
          </a:p>
        </p:txBody>
      </p:sp>
    </p:spTree>
    <p:extLst>
      <p:ext uri="{BB962C8B-B14F-4D97-AF65-F5344CB8AC3E}">
        <p14:creationId xmlns:p14="http://schemas.microsoft.com/office/powerpoint/2010/main" val="150752473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1"/>
          <p:cNvSpPr txBox="1">
            <a:spLocks noGrp="1"/>
          </p:cNvSpPr>
          <p:nvPr>
            <p:ph type="title"/>
          </p:nvPr>
        </p:nvSpPr>
        <p:spPr>
          <a:xfrm>
            <a:off x="1116330" y="524398"/>
            <a:ext cx="10515600" cy="77600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References: </a:t>
            </a:r>
            <a:endParaRPr sz="2000">
              <a:latin typeface="Times New Roman"/>
              <a:ea typeface="Times New Roman"/>
              <a:cs typeface="Times New Roman"/>
              <a:sym typeface="Times New Roman"/>
            </a:endParaRPr>
          </a:p>
        </p:txBody>
      </p:sp>
      <p:sp>
        <p:nvSpPr>
          <p:cNvPr id="293" name="Google Shape;293;p11"/>
          <p:cNvSpPr txBox="1"/>
          <p:nvPr/>
        </p:nvSpPr>
        <p:spPr>
          <a:xfrm>
            <a:off x="561051" y="1391654"/>
            <a:ext cx="7575551" cy="67402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Books: </a:t>
            </a:r>
            <a:endParaRPr sz="1800" b="1"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1800"/>
              <a:buFont typeface="Times New Roman"/>
              <a:buAutoNum type="arabicPeriod"/>
            </a:pPr>
            <a:r>
              <a:rPr lang="en-US" sz="1800" dirty="0">
                <a:solidFill>
                  <a:schemeClr val="dk1"/>
                </a:solidFill>
                <a:latin typeface="Times New Roman"/>
                <a:ea typeface="Times New Roman"/>
                <a:cs typeface="Times New Roman"/>
                <a:sym typeface="Times New Roman"/>
              </a:rPr>
              <a:t>Web Design With HTML, CSS, JavaScript and jQuery Set, 1st Edition, by Jon Duckett.</a:t>
            </a:r>
            <a:endParaRPr dirty="0"/>
          </a:p>
          <a:p>
            <a:pPr marL="342900" marR="0" lvl="0" indent="-342900" algn="l" rtl="0">
              <a:spcBef>
                <a:spcPts val="0"/>
              </a:spcBef>
              <a:spcAft>
                <a:spcPts val="0"/>
              </a:spcAft>
              <a:buClr>
                <a:schemeClr val="dk1"/>
              </a:buClr>
              <a:buSzPts val="1800"/>
              <a:buFont typeface="Times New Roman"/>
              <a:buAutoNum type="arabicPeriod"/>
            </a:pPr>
            <a:r>
              <a:rPr lang="en-US" sz="1800" dirty="0">
                <a:solidFill>
                  <a:schemeClr val="dk1"/>
                </a:solidFill>
                <a:latin typeface="Times New Roman"/>
                <a:ea typeface="Times New Roman"/>
                <a:cs typeface="Times New Roman"/>
                <a:sym typeface="Times New Roman"/>
              </a:rPr>
              <a:t>Hacking Exposed Web Applications, 3rd edition, Joel </a:t>
            </a:r>
            <a:r>
              <a:rPr lang="en-US" sz="1800" dirty="0" err="1">
                <a:solidFill>
                  <a:schemeClr val="dk1"/>
                </a:solidFill>
                <a:latin typeface="Times New Roman"/>
                <a:ea typeface="Times New Roman"/>
                <a:cs typeface="Times New Roman"/>
                <a:sym typeface="Times New Roman"/>
              </a:rPr>
              <a:t>Scambray</a:t>
            </a:r>
            <a:r>
              <a:rPr lang="en-US" sz="1800" dirty="0">
                <a:solidFill>
                  <a:schemeClr val="dk1"/>
                </a:solidFill>
                <a:latin typeface="Times New Roman"/>
                <a:ea typeface="Times New Roman"/>
                <a:cs typeface="Times New Roman"/>
                <a:sym typeface="Times New Roman"/>
              </a:rPr>
              <a:t>, Vincent Liu, Caleb Sima, Released October 2010, Publisher(s): McGraw-Hill</a:t>
            </a:r>
            <a:endParaRPr dirty="0"/>
          </a:p>
          <a:p>
            <a:pPr marL="0" marR="0" lvl="0" indent="0" algn="l" rtl="0">
              <a:spcBef>
                <a:spcPts val="0"/>
              </a:spcBef>
              <a:spcAft>
                <a:spcPts val="0"/>
              </a:spcAft>
              <a:buNone/>
            </a:pPr>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Video Lectures : </a:t>
            </a:r>
            <a:endParaRPr sz="1800" b="1" dirty="0">
              <a:solidFill>
                <a:schemeClr val="dk1"/>
              </a:solidFill>
              <a:latin typeface="Times New Roman"/>
              <a:ea typeface="Times New Roman"/>
              <a:cs typeface="Times New Roman"/>
              <a:sym typeface="Times New Roman"/>
            </a:endParaRPr>
          </a:p>
          <a:p>
            <a:pPr marL="342900" lvl="0" indent="-342900">
              <a:buAutoNum type="arabicPeriod"/>
            </a:pPr>
            <a:r>
              <a:rPr lang="en-US" sz="1800" dirty="0">
                <a:solidFill>
                  <a:schemeClr val="dk1"/>
                </a:solidFill>
                <a:latin typeface="Times New Roman"/>
                <a:ea typeface="Times New Roman"/>
                <a:cs typeface="Times New Roman"/>
                <a:sym typeface="Times New Roman"/>
                <a:hlinkClick r:id="rId3"/>
              </a:rPr>
              <a:t>https://</a:t>
            </a:r>
            <a:r>
              <a:rPr lang="en-US" sz="1800" dirty="0" smtClean="0">
                <a:solidFill>
                  <a:schemeClr val="dk1"/>
                </a:solidFill>
                <a:latin typeface="Times New Roman"/>
                <a:ea typeface="Times New Roman"/>
                <a:cs typeface="Times New Roman"/>
                <a:sym typeface="Times New Roman"/>
                <a:hlinkClick r:id="rId3"/>
              </a:rPr>
              <a:t>www.youtube.com/watch?v=9ZokuRHo-eY</a:t>
            </a:r>
            <a:endParaRPr lang="en-US" sz="1800" dirty="0" smtClean="0">
              <a:solidFill>
                <a:schemeClr val="dk1"/>
              </a:solidFill>
              <a:latin typeface="Times New Roman"/>
              <a:ea typeface="Times New Roman"/>
              <a:cs typeface="Times New Roman"/>
              <a:sym typeface="Times New Roman"/>
            </a:endParaRPr>
          </a:p>
          <a:p>
            <a:pPr marL="342900" lvl="0" indent="-342900">
              <a:buAutoNum type="arabicPeriod"/>
            </a:pPr>
            <a:r>
              <a:rPr lang="en-US" sz="1800" b="1" dirty="0" smtClean="0">
                <a:solidFill>
                  <a:schemeClr val="dk1"/>
                </a:solidFill>
                <a:latin typeface="Times New Roman"/>
                <a:ea typeface="Times New Roman"/>
                <a:cs typeface="Times New Roman"/>
                <a:sym typeface="Times New Roman"/>
                <a:hlinkClick r:id="rId4"/>
              </a:rPr>
              <a:t>https</a:t>
            </a:r>
            <a:r>
              <a:rPr lang="en-US" sz="1800" b="1" dirty="0">
                <a:solidFill>
                  <a:schemeClr val="dk1"/>
                </a:solidFill>
                <a:latin typeface="Times New Roman"/>
                <a:ea typeface="Times New Roman"/>
                <a:cs typeface="Times New Roman"/>
                <a:sym typeface="Times New Roman"/>
                <a:hlinkClick r:id="rId4"/>
              </a:rPr>
              <a:t>://getvoip.com/blog/2020/05/06/voip-security</a:t>
            </a:r>
            <a:r>
              <a:rPr lang="en-US" sz="1800" b="1" dirty="0" smtClean="0">
                <a:solidFill>
                  <a:schemeClr val="dk1"/>
                </a:solidFill>
                <a:latin typeface="Times New Roman"/>
                <a:ea typeface="Times New Roman"/>
                <a:cs typeface="Times New Roman"/>
                <a:sym typeface="Times New Roman"/>
                <a:hlinkClick r:id="rId4"/>
              </a:rPr>
              <a:t>/</a:t>
            </a:r>
            <a:endParaRPr lang="en-US" sz="1800" b="1" dirty="0" smtClean="0">
              <a:solidFill>
                <a:schemeClr val="dk1"/>
              </a:solidFill>
              <a:latin typeface="Times New Roman"/>
              <a:ea typeface="Times New Roman"/>
              <a:cs typeface="Times New Roman"/>
              <a:sym typeface="Times New Roman"/>
            </a:endParaRPr>
          </a:p>
          <a:p>
            <a:pPr marL="342900" lvl="0" indent="-342900">
              <a:buAutoNum type="arabicPeriod"/>
            </a:pPr>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Reference Links:</a:t>
            </a:r>
            <a:endParaRPr dirty="0"/>
          </a:p>
          <a:p>
            <a:pPr marL="342900" lvl="0" indent="-342900">
              <a:buClr>
                <a:schemeClr val="dk1"/>
              </a:buClr>
              <a:buSzPts val="1800"/>
              <a:buAutoNum type="arabicPeriod"/>
            </a:pPr>
            <a:r>
              <a:rPr lang="en-US" sz="1800" dirty="0">
                <a:solidFill>
                  <a:schemeClr val="dk1"/>
                </a:solidFill>
                <a:latin typeface="Times New Roman"/>
                <a:ea typeface="Times New Roman"/>
                <a:cs typeface="Times New Roman"/>
                <a:sym typeface="Times New Roman"/>
                <a:hlinkClick r:id="rId5"/>
              </a:rPr>
              <a:t>https://</a:t>
            </a:r>
            <a:r>
              <a:rPr lang="en-US" sz="1800" dirty="0" smtClean="0">
                <a:solidFill>
                  <a:schemeClr val="dk1"/>
                </a:solidFill>
                <a:latin typeface="Times New Roman"/>
                <a:ea typeface="Times New Roman"/>
                <a:cs typeface="Times New Roman"/>
                <a:sym typeface="Times New Roman"/>
                <a:hlinkClick r:id="rId5"/>
              </a:rPr>
              <a:t>cheatsheetseries.owasp.org/cheatsheets/Cross_Site_Scripting_Prevention_Cheat_Sheet.html</a:t>
            </a:r>
            <a:endParaRPr lang="en-US" sz="1800" dirty="0" smtClean="0">
              <a:solidFill>
                <a:schemeClr val="dk1"/>
              </a:solidFill>
              <a:latin typeface="Times New Roman"/>
              <a:ea typeface="Times New Roman"/>
              <a:cs typeface="Times New Roman"/>
              <a:sym typeface="Times New Roman"/>
            </a:endParaRPr>
          </a:p>
          <a:p>
            <a:pPr marL="342900" lvl="0" indent="-342900">
              <a:buAutoNum type="arabicPeriod"/>
            </a:pPr>
            <a:r>
              <a:rPr lang="en-US" sz="1800" dirty="0">
                <a:solidFill>
                  <a:schemeClr val="dk1"/>
                </a:solidFill>
                <a:latin typeface="Times New Roman"/>
                <a:ea typeface="Times New Roman"/>
                <a:cs typeface="Times New Roman"/>
                <a:sym typeface="Times New Roman"/>
                <a:hlinkClick r:id="rId6"/>
              </a:rPr>
              <a:t>https://</a:t>
            </a:r>
            <a:r>
              <a:rPr lang="en-US" sz="1800" dirty="0" smtClean="0">
                <a:solidFill>
                  <a:schemeClr val="dk1"/>
                </a:solidFill>
                <a:latin typeface="Times New Roman"/>
                <a:ea typeface="Times New Roman"/>
                <a:cs typeface="Times New Roman"/>
                <a:sym typeface="Times New Roman"/>
                <a:hlinkClick r:id="rId6"/>
              </a:rPr>
              <a:t>portswigger.net/web-security/cross-site-scripting</a:t>
            </a:r>
            <a:endParaRPr lang="en-US" sz="1800" dirty="0" smtClean="0">
              <a:solidFill>
                <a:schemeClr val="dk1"/>
              </a:solidFill>
              <a:latin typeface="Times New Roman"/>
              <a:ea typeface="Times New Roman"/>
              <a:cs typeface="Times New Roman"/>
              <a:sym typeface="Times New Roman"/>
            </a:endParaRPr>
          </a:p>
          <a:p>
            <a:pPr marL="342900" lvl="0" indent="-342900">
              <a:buAutoNum type="arabicPeriod"/>
            </a:pPr>
            <a:r>
              <a:rPr lang="en-US" sz="1800" dirty="0">
                <a:solidFill>
                  <a:schemeClr val="dk1"/>
                </a:solidFill>
                <a:latin typeface="Times New Roman"/>
                <a:ea typeface="Times New Roman"/>
                <a:cs typeface="Times New Roman"/>
                <a:sym typeface="Times New Roman"/>
                <a:hlinkClick r:id="rId7"/>
              </a:rPr>
              <a:t>https://www.ibm.com/garage/method/practices/code/protect-from-cross-site-scripting</a:t>
            </a:r>
            <a:r>
              <a:rPr lang="en-US" sz="1800" dirty="0" smtClean="0">
                <a:solidFill>
                  <a:schemeClr val="dk1"/>
                </a:solidFill>
                <a:latin typeface="Times New Roman"/>
                <a:ea typeface="Times New Roman"/>
                <a:cs typeface="Times New Roman"/>
                <a:sym typeface="Times New Roman"/>
                <a:hlinkClick r:id="rId7"/>
              </a:rPr>
              <a:t>/</a:t>
            </a:r>
            <a:endParaRPr lang="en-US" sz="1800" dirty="0" smtClean="0">
              <a:solidFill>
                <a:schemeClr val="dk1"/>
              </a:solidFill>
              <a:latin typeface="Times New Roman"/>
              <a:ea typeface="Times New Roman"/>
              <a:cs typeface="Times New Roman"/>
              <a:sym typeface="Times New Roman"/>
            </a:endParaRPr>
          </a:p>
          <a:p>
            <a:pPr lvl="0"/>
            <a:endParaRPr lang="en-US" sz="1800" dirty="0">
              <a:solidFill>
                <a:schemeClr val="dk1"/>
              </a:solidFill>
              <a:latin typeface="Times New Roman"/>
              <a:ea typeface="Times New Roman"/>
              <a:cs typeface="Times New Roman"/>
              <a:sym typeface="Times New Roman"/>
            </a:endParaRPr>
          </a:p>
          <a:p>
            <a:pPr marL="342900" lvl="0" indent="-342900">
              <a:buClr>
                <a:schemeClr val="dk1"/>
              </a:buClr>
              <a:buSzPts val="1800"/>
              <a:buAutoNum type="arabicPeriod"/>
            </a:pPr>
            <a:endParaRPr lang="en-US" sz="1800" dirty="0" smtClean="0">
              <a:solidFill>
                <a:schemeClr val="dk1"/>
              </a:solidFill>
              <a:latin typeface="Times New Roman"/>
              <a:ea typeface="Times New Roman"/>
              <a:cs typeface="Times New Roman"/>
              <a:sym typeface="Times New Roman"/>
            </a:endParaRPr>
          </a:p>
          <a:p>
            <a:pPr marL="342900" lvl="0" indent="-342900">
              <a:buClr>
                <a:schemeClr val="dk1"/>
              </a:buClr>
              <a:buSzPts val="1800"/>
              <a:buAutoNum type="arabicPeriod"/>
            </a:pPr>
            <a:endParaRPr lang="en-US" sz="1800" dirty="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sz="1800" dirty="0">
              <a:solidFill>
                <a:schemeClr val="dk1"/>
              </a:solidFill>
              <a:latin typeface="Times New Roman"/>
              <a:ea typeface="Times New Roman"/>
              <a:cs typeface="Times New Roman"/>
              <a:sym typeface="Times New Roman"/>
            </a:endParaRPr>
          </a:p>
        </p:txBody>
      </p:sp>
      <p:grpSp>
        <p:nvGrpSpPr>
          <p:cNvPr id="294" name="Google Shape;294;p11"/>
          <p:cNvGrpSpPr/>
          <p:nvPr/>
        </p:nvGrpSpPr>
        <p:grpSpPr>
          <a:xfrm>
            <a:off x="9858375" y="2028825"/>
            <a:ext cx="1900238" cy="1893887"/>
            <a:chOff x="1259" y="3082"/>
            <a:chExt cx="884" cy="884"/>
          </a:xfrm>
        </p:grpSpPr>
        <p:sp>
          <p:nvSpPr>
            <p:cNvPr id="295" name="Google Shape;295;p11"/>
            <p:cNvSpPr/>
            <p:nvPr/>
          </p:nvSpPr>
          <p:spPr>
            <a:xfrm flipH="1">
              <a:off x="1681" y="3824"/>
              <a:ext cx="110" cy="107"/>
            </a:xfrm>
            <a:custGeom>
              <a:avLst/>
              <a:gdLst/>
              <a:ahLst/>
              <a:cxnLst/>
              <a:rect l="l" t="t" r="r" b="b"/>
              <a:pathLst>
                <a:path w="110" h="107" extrusionOk="0">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6" name="Google Shape;296;p11"/>
            <p:cNvSpPr/>
            <p:nvPr/>
          </p:nvSpPr>
          <p:spPr>
            <a:xfrm flipH="1">
              <a:off x="1786" y="3762"/>
              <a:ext cx="35" cy="88"/>
            </a:xfrm>
            <a:custGeom>
              <a:avLst/>
              <a:gdLst/>
              <a:ahLst/>
              <a:cxnLst/>
              <a:rect l="l" t="t" r="r" b="b"/>
              <a:pathLst>
                <a:path w="35" h="88" extrusionOk="0">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7" name="Google Shape;297;p11"/>
            <p:cNvSpPr/>
            <p:nvPr/>
          </p:nvSpPr>
          <p:spPr>
            <a:xfrm flipH="1">
              <a:off x="1587" y="3719"/>
              <a:ext cx="54" cy="29"/>
            </a:xfrm>
            <a:custGeom>
              <a:avLst/>
              <a:gdLst/>
              <a:ahLst/>
              <a:cxnLst/>
              <a:rect l="l" t="t" r="r" b="b"/>
              <a:pathLst>
                <a:path w="54" h="29" extrusionOk="0">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 name="Google Shape;298;p11"/>
            <p:cNvSpPr/>
            <p:nvPr/>
          </p:nvSpPr>
          <p:spPr>
            <a:xfrm flipH="1">
              <a:off x="1259" y="3082"/>
              <a:ext cx="884" cy="884"/>
            </a:xfrm>
            <a:custGeom>
              <a:avLst/>
              <a:gdLst/>
              <a:ahLst/>
              <a:cxnLst/>
              <a:rect l="l" t="t" r="r" b="b"/>
              <a:pathLst>
                <a:path w="884" h="884" extrusionOk="0">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9" name="Google Shape;299;p11"/>
            <p:cNvSpPr/>
            <p:nvPr/>
          </p:nvSpPr>
          <p:spPr>
            <a:xfrm flipH="1">
              <a:off x="1517" y="3611"/>
              <a:ext cx="102" cy="78"/>
            </a:xfrm>
            <a:custGeom>
              <a:avLst/>
              <a:gdLst/>
              <a:ahLst/>
              <a:cxnLst/>
              <a:rect l="l" t="t" r="r" b="b"/>
              <a:pathLst>
                <a:path w="102" h="78" extrusionOk="0">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2"/>
          <p:cNvSpPr/>
          <p:nvPr/>
        </p:nvSpPr>
        <p:spPr>
          <a:xfrm>
            <a:off x="0" y="0"/>
            <a:ext cx="12192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cxnSp>
        <p:nvCxnSpPr>
          <p:cNvPr id="305" name="Google Shape;305;p12"/>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306" name="Google Shape;306;p12"/>
          <p:cNvCxnSpPr/>
          <p:nvPr/>
        </p:nvCxnSpPr>
        <p:spPr>
          <a:xfrm>
            <a:off x="10169128"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307" name="Google Shape;307;p12"/>
          <p:cNvCxnSpPr/>
          <p:nvPr/>
        </p:nvCxnSpPr>
        <p:spPr>
          <a:xfrm>
            <a:off x="733426" y="6294597"/>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308" name="Google Shape;308;p12"/>
          <p:cNvCxnSpPr/>
          <p:nvPr/>
        </p:nvCxnSpPr>
        <p:spPr>
          <a:xfrm>
            <a:off x="390526" y="5129689"/>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309" name="Google Shape;309;p12"/>
          <p:cNvSpPr txBox="1"/>
          <p:nvPr/>
        </p:nvSpPr>
        <p:spPr>
          <a:xfrm>
            <a:off x="1485902"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0" i="0" u="none" strike="noStrike" cap="none">
                <a:solidFill>
                  <a:srgbClr val="FFFFFF"/>
                </a:solidFill>
                <a:latin typeface="Arial"/>
                <a:ea typeface="Arial"/>
                <a:cs typeface="Arial"/>
                <a:sym typeface="Arial"/>
              </a:rPr>
              <a:t>THANK YOU</a:t>
            </a:r>
            <a:endParaRPr/>
          </a:p>
        </p:txBody>
      </p:sp>
      <p:sp>
        <p:nvSpPr>
          <p:cNvPr id="310" name="Google Shape;310;p12"/>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1" name="Google Shape;311;p12"/>
          <p:cNvSpPr/>
          <p:nvPr/>
        </p:nvSpPr>
        <p:spPr>
          <a:xfrm>
            <a:off x="2898774"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12" name="Google Shape;312;p12"/>
          <p:cNvGrpSpPr/>
          <p:nvPr/>
        </p:nvGrpSpPr>
        <p:grpSpPr>
          <a:xfrm>
            <a:off x="222054" y="94089"/>
            <a:ext cx="410563" cy="1538089"/>
            <a:chOff x="83821" y="0"/>
            <a:chExt cx="219636" cy="903079"/>
          </a:xfrm>
        </p:grpSpPr>
        <p:sp>
          <p:nvSpPr>
            <p:cNvPr id="313" name="Google Shape;313;p12"/>
            <p:cNvSpPr/>
            <p:nvPr/>
          </p:nvSpPr>
          <p:spPr>
            <a:xfrm>
              <a:off x="84026" y="0"/>
              <a:ext cx="219431" cy="210952"/>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4" name="Google Shape;314;p12"/>
            <p:cNvSpPr/>
            <p:nvPr/>
          </p:nvSpPr>
          <p:spPr>
            <a:xfrm>
              <a:off x="84262" y="408599"/>
              <a:ext cx="219194" cy="49448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5" name="Google Shape;315;p12"/>
            <p:cNvSpPr/>
            <p:nvPr/>
          </p:nvSpPr>
          <p:spPr>
            <a:xfrm>
              <a:off x="83821" y="210952"/>
              <a:ext cx="217937" cy="2209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316" name="Google Shape;316;p12"/>
            <p:cNvGraphicFramePr/>
            <p:nvPr/>
          </p:nvGraphicFramePr>
          <p:xfrm>
            <a:off x="100850" y="246475"/>
            <a:ext cx="183878" cy="183422"/>
          </p:xfrm>
          <a:graphic>
            <a:graphicData uri="http://schemas.openxmlformats.org/presentationml/2006/ole">
              <mc:AlternateContent xmlns:mc="http://schemas.openxmlformats.org/markup-compatibility/2006">
                <mc:Choice xmlns:v="urn:schemas-microsoft-com:vml" Requires="v">
                  <p:oleObj spid="_x0000_s2095" r:id="rId4" imgW="183878" imgH="183422" progId="">
                    <p:embed/>
                  </p:oleObj>
                </mc:Choice>
                <mc:Fallback>
                  <p:oleObj r:id="rId4" imgW="183878" imgH="183422" progId="">
                    <p:embed/>
                    <p:pic>
                      <p:nvPicPr>
                        <p:cNvPr id="316" name="Google Shape;316;p12"/>
                        <p:cNvPicPr preferRelativeResize="0"/>
                        <p:nvPr/>
                      </p:nvPicPr>
                      <p:blipFill rotWithShape="1">
                        <a:blip r:embed="rId5">
                          <a:alphaModFix/>
                        </a:blip>
                        <a:srcRect/>
                        <a:stretch/>
                      </p:blipFill>
                      <p:spPr>
                        <a:xfrm>
                          <a:off x="100850" y="246475"/>
                          <a:ext cx="183878" cy="183422"/>
                        </a:xfrm>
                        <a:prstGeom prst="rect">
                          <a:avLst/>
                        </a:prstGeom>
                        <a:noFill/>
                        <a:ln>
                          <a:noFill/>
                        </a:ln>
                      </p:spPr>
                    </p:pic>
                  </p:oleObj>
                </mc:Fallback>
              </mc:AlternateContent>
            </a:graphicData>
          </a:graphic>
        </p:graphicFrame>
      </p:grpSp>
      <p:pic>
        <p:nvPicPr>
          <p:cNvPr id="2049" name="Picture 1" descr="rId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00" y="241300"/>
            <a:ext cx="177800" cy="177800"/>
          </a:xfrm>
          <a:prstGeom prst="rect">
            <a:avLst/>
          </a:prstGeom>
        </p:spPr>
      </p:pic>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TotalTime>
  <Words>602</Words>
  <Application>Microsoft Office PowerPoint</Application>
  <PresentationFormat>Custom</PresentationFormat>
  <Paragraphs>79</Paragraphs>
  <Slides>9</Slides>
  <Notes>4</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0</vt:i4>
      </vt:variant>
      <vt:variant>
        <vt:lpstr>Slide Titles</vt:lpstr>
      </vt:variant>
      <vt:variant>
        <vt:i4>9</vt:i4>
      </vt:variant>
    </vt:vector>
  </HeadingPairs>
  <TitlesOfParts>
    <vt:vector size="16" baseType="lpstr">
      <vt:lpstr>Arial</vt:lpstr>
      <vt:lpstr>Raleway ExtraBold</vt:lpstr>
      <vt:lpstr>Calibri</vt:lpstr>
      <vt:lpstr>Times New Roman</vt:lpstr>
      <vt:lpstr>Arial Black</vt:lpstr>
      <vt:lpstr>1_Office Theme</vt:lpstr>
      <vt:lpstr>Contents Slide Master</vt:lpstr>
      <vt:lpstr>PowerPoint Presentation</vt:lpstr>
      <vt:lpstr>Lecture Objectives </vt:lpstr>
      <vt:lpstr>SSRF</vt:lpstr>
      <vt:lpstr>Common remote access attacks</vt:lpstr>
      <vt:lpstr>security to avoid remote access attacks</vt:lpstr>
      <vt:lpstr>PowerPoint Presentation</vt:lpstr>
      <vt:lpstr>What technologies are used for Secure Remote Access?</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Windows User</cp:lastModifiedBy>
  <cp:revision>44</cp:revision>
  <dcterms:created xsi:type="dcterms:W3CDTF">2019-01-09T10:33:58Z</dcterms:created>
  <dcterms:modified xsi:type="dcterms:W3CDTF">2022-11-04T05:24:00Z</dcterms:modified>
</cp:coreProperties>
</file>