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2" r:id="rId2"/>
  </p:sldMasterIdLst>
  <p:notesMasterIdLst>
    <p:notesMasterId r:id="rId14"/>
  </p:notesMasterIdLst>
  <p:sldIdLst>
    <p:sldId id="256" r:id="rId3"/>
    <p:sldId id="257" r:id="rId4"/>
    <p:sldId id="291" r:id="rId5"/>
    <p:sldId id="292" r:id="rId6"/>
    <p:sldId id="293" r:id="rId7"/>
    <p:sldId id="288" r:id="rId8"/>
    <p:sldId id="289" r:id="rId9"/>
    <p:sldId id="277" r:id="rId10"/>
    <p:sldId id="278" r:id="rId11"/>
    <p:sldId id="266" r:id="rId12"/>
    <p:sldId id="267" r:id="rId13"/>
  </p:sldIdLst>
  <p:sldSz cx="12192000" cy="6858000"/>
  <p:notesSz cx="6858000" cy="9144000"/>
  <p:embeddedFontLst>
    <p:embeddedFont>
      <p:font typeface="Raleway ExtraBold" charset="0"/>
      <p:bold r:id="rId15"/>
      <p:boldItalic r:id="rId16"/>
    </p:embeddedFont>
    <p:embeddedFont>
      <p:font typeface="Calibri" pitchFamily="34" charset="0"/>
      <p:regular r:id="rId17"/>
      <p:bold r:id="rId18"/>
      <p:italic r:id="rId19"/>
      <p:boldItalic r:id="rId20"/>
    </p:embeddedFont>
    <p:embeddedFont>
      <p:font typeface="Arial Black" pitchFamily="34" charset="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384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gNs7iAv9VkNsx+CY3c1wt4MKdX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3A82EC1-69A4-4AB9-851C-42BBAF4FEA51}">
  <a:tblStyle styleId="{33A82EC1-69A4-4AB9-851C-42BBAF4FEA5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3" Type="http://schemas.openxmlformats.org/officeDocument/2006/relationships/slide" Target="slides/slide1.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1.fntdata"/><Relationship Id="rId10" Type="http://schemas.openxmlformats.org/officeDocument/2006/relationships/slide" Target="slides/slide8.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30" Type="http://customschemas.google.com/relationships/presentationmetadata" Target="meta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143052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3"/>
          <p:cNvSpPr>
            <a:spLocks noGrp="1"/>
          </p:cNvSpPr>
          <p:nvPr>
            <p:ph type="pic" idx="2"/>
          </p:nvPr>
        </p:nvSpPr>
        <p:spPr>
          <a:xfrm>
            <a:off x="5183188" y="987425"/>
            <a:ext cx="6172200" cy="4873625"/>
          </a:xfrm>
          <a:prstGeom prst="rect">
            <a:avLst/>
          </a:prstGeom>
          <a:noFill/>
          <a:ln>
            <a:noFill/>
          </a:ln>
        </p:spPr>
      </p:sp>
      <p:sp>
        <p:nvSpPr>
          <p:cNvPr id="72" name="Google Shape;72;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8"/>
        <p:cNvGrpSpPr/>
        <p:nvPr/>
      </p:nvGrpSpPr>
      <p:grpSpPr>
        <a:xfrm>
          <a:off x="0" y="0"/>
          <a:ext cx="0" cy="0"/>
          <a:chOff x="0" y="0"/>
          <a:chExt cx="0" cy="0"/>
        </a:xfrm>
      </p:grpSpPr>
      <p:sp>
        <p:nvSpPr>
          <p:cNvPr id="89" name="Google Shape;89;p26"/>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 name="Google Shape;90;p26"/>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 name="Google Shape;91;p26"/>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 name="Google Shape;92;p26"/>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alphaModFix/>
          </a:blip>
          <a:stretch>
            <a:fillRect/>
          </a:stretch>
        </a:blip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sic Layout">
  <p:cSld name="Basic Layout">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29"/>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7" name="Google Shape;97;p29"/>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chemeClr val="dk1"/>
              </a:buClr>
              <a:buSzPts val="1867"/>
              <a:buFont typeface="Arial"/>
              <a:buNone/>
              <a:defRPr sz="1867"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8" name="Google Shape;98;p29"/>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99" name="Google Shape;99;p29"/>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Basic Layout">
  <p:cSld name="1_Basic Layout">
    <p:bg>
      <p:bgPr>
        <a:solidFill>
          <a:schemeClr val="lt1"/>
        </a:solidFill>
        <a:effectLst/>
      </p:bgPr>
    </p:bg>
    <p:spTree>
      <p:nvGrpSpPr>
        <p:cNvPr id="1" name="Shape 100"/>
        <p:cNvGrpSpPr/>
        <p:nvPr/>
      </p:nvGrpSpPr>
      <p:grpSpPr>
        <a:xfrm>
          <a:off x="0" y="0"/>
          <a:ext cx="0" cy="0"/>
          <a:chOff x="0" y="0"/>
          <a:chExt cx="0" cy="0"/>
        </a:xfrm>
      </p:grpSpPr>
      <p:sp>
        <p:nvSpPr>
          <p:cNvPr id="101" name="Google Shape;101;p30"/>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2" name="Google Shape;102;p30"/>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3" name="Google Shape;103;p30"/>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04" name="Google Shape;104;p30"/>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_Basic Layout">
  <p:cSld name="2_Basic Layout">
    <p:bg>
      <p:bgPr>
        <a:solidFill>
          <a:schemeClr val="lt1"/>
        </a:solidFill>
        <a:effectLst/>
      </p:bgPr>
    </p:bg>
    <p:spTree>
      <p:nvGrpSpPr>
        <p:cNvPr id="1" name="Shape 105"/>
        <p:cNvGrpSpPr/>
        <p:nvPr/>
      </p:nvGrpSpPr>
      <p:grpSpPr>
        <a:xfrm>
          <a:off x="0" y="0"/>
          <a:ext cx="0" cy="0"/>
          <a:chOff x="0" y="0"/>
          <a:chExt cx="0" cy="0"/>
        </a:xfrm>
      </p:grpSpPr>
      <p:sp>
        <p:nvSpPr>
          <p:cNvPr id="106" name="Google Shape;106;p31"/>
          <p:cNvSpPr txBox="1">
            <a:spLocks noGrp="1"/>
          </p:cNvSpPr>
          <p:nvPr>
            <p:ph type="body" idx="1"/>
          </p:nvPr>
        </p:nvSpPr>
        <p:spPr>
          <a:xfrm>
            <a:off x="2735627" y="164638"/>
            <a:ext cx="9456373" cy="768085"/>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7" name="Google Shape;107;p31"/>
          <p:cNvSpPr txBox="1">
            <a:spLocks noGrp="1"/>
          </p:cNvSpPr>
          <p:nvPr>
            <p:ph type="body" idx="2"/>
          </p:nvPr>
        </p:nvSpPr>
        <p:spPr>
          <a:xfrm>
            <a:off x="2735627" y="932723"/>
            <a:ext cx="9456373" cy="384043"/>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8" name="Google Shape;108;p31"/>
          <p:cNvSpPr/>
          <p:nvPr/>
        </p:nvSpPr>
        <p:spPr>
          <a:xfrm>
            <a:off x="0" y="1"/>
            <a:ext cx="2543605" cy="68641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s and Contents Layout">
  <p:cSld name="Images and Contents Layout">
    <p:spTree>
      <p:nvGrpSpPr>
        <p:cNvPr id="1" name="Shape 109"/>
        <p:cNvGrpSpPr/>
        <p:nvPr/>
      </p:nvGrpSpPr>
      <p:grpSpPr>
        <a:xfrm>
          <a:off x="0" y="0"/>
          <a:ext cx="0" cy="0"/>
          <a:chOff x="0" y="0"/>
          <a:chExt cx="0" cy="0"/>
        </a:xfrm>
      </p:grpSpPr>
      <p:sp>
        <p:nvSpPr>
          <p:cNvPr id="110" name="Google Shape;110;p32"/>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1" name="Google Shape;111;p32"/>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2" name="Google Shape;112;p32"/>
          <p:cNvSpPr/>
          <p:nvPr/>
        </p:nvSpPr>
        <p:spPr>
          <a:xfrm>
            <a:off x="0" y="2276872"/>
            <a:ext cx="12192000" cy="2400267"/>
          </a:xfrm>
          <a:prstGeom prst="rect">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3" name="Google Shape;113;p32"/>
          <p:cNvSpPr/>
          <p:nvPr/>
        </p:nvSpPr>
        <p:spPr>
          <a:xfrm rot="10800000">
            <a:off x="158339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4" name="Google Shape;114;p32"/>
          <p:cNvSpPr/>
          <p:nvPr/>
        </p:nvSpPr>
        <p:spPr>
          <a:xfrm rot="10800000">
            <a:off x="446371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5" name="Google Shape;115;p32"/>
          <p:cNvSpPr/>
          <p:nvPr/>
        </p:nvSpPr>
        <p:spPr>
          <a:xfrm rot="10800000">
            <a:off x="734403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6" name="Google Shape;116;p32"/>
          <p:cNvSpPr/>
          <p:nvPr/>
        </p:nvSpPr>
        <p:spPr>
          <a:xfrm rot="10800000">
            <a:off x="10224348"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7" name="Google Shape;117;p32"/>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8" name="Google Shape;118;p32"/>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9" name="Google Shape;119;p32"/>
          <p:cNvSpPr>
            <a:spLocks noGrp="1"/>
          </p:cNvSpPr>
          <p:nvPr>
            <p:ph type="pic" idx="3"/>
          </p:nvPr>
        </p:nvSpPr>
        <p:spPr>
          <a:xfrm>
            <a:off x="815413" y="2517005"/>
            <a:ext cx="1920000" cy="1920000"/>
          </a:xfrm>
          <a:prstGeom prst="ellipse">
            <a:avLst/>
          </a:prstGeom>
          <a:solidFill>
            <a:srgbClr val="F2F2F2"/>
          </a:solidFill>
          <a:ln>
            <a:noFill/>
          </a:ln>
        </p:spPr>
      </p:sp>
      <p:sp>
        <p:nvSpPr>
          <p:cNvPr id="120" name="Google Shape;120;p32"/>
          <p:cNvSpPr>
            <a:spLocks noGrp="1"/>
          </p:cNvSpPr>
          <p:nvPr>
            <p:ph type="pic" idx="4"/>
          </p:nvPr>
        </p:nvSpPr>
        <p:spPr>
          <a:xfrm>
            <a:off x="3695732" y="2517005"/>
            <a:ext cx="1920000" cy="1920000"/>
          </a:xfrm>
          <a:prstGeom prst="ellipse">
            <a:avLst/>
          </a:prstGeom>
          <a:solidFill>
            <a:srgbClr val="F2F2F2"/>
          </a:solidFill>
          <a:ln>
            <a:noFill/>
          </a:ln>
        </p:spPr>
      </p:sp>
      <p:sp>
        <p:nvSpPr>
          <p:cNvPr id="121" name="Google Shape;121;p32"/>
          <p:cNvSpPr>
            <a:spLocks noGrp="1"/>
          </p:cNvSpPr>
          <p:nvPr>
            <p:ph type="pic" idx="5"/>
          </p:nvPr>
        </p:nvSpPr>
        <p:spPr>
          <a:xfrm>
            <a:off x="6576051" y="2517005"/>
            <a:ext cx="1920000" cy="1920000"/>
          </a:xfrm>
          <a:prstGeom prst="ellipse">
            <a:avLst/>
          </a:prstGeom>
          <a:solidFill>
            <a:srgbClr val="F2F2F2"/>
          </a:solidFill>
          <a:ln>
            <a:noFill/>
          </a:ln>
        </p:spPr>
      </p:sp>
      <p:sp>
        <p:nvSpPr>
          <p:cNvPr id="122" name="Google Shape;122;p32"/>
          <p:cNvSpPr>
            <a:spLocks noGrp="1"/>
          </p:cNvSpPr>
          <p:nvPr>
            <p:ph type="pic" idx="6"/>
          </p:nvPr>
        </p:nvSpPr>
        <p:spPr>
          <a:xfrm>
            <a:off x="9456369" y="2517005"/>
            <a:ext cx="1920000" cy="1920000"/>
          </a:xfrm>
          <a:prstGeom prst="ellipse">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spTree>
      <p:nvGrpSpPr>
        <p:cNvPr id="1" name="Shape 123"/>
        <p:cNvGrpSpPr/>
        <p:nvPr/>
      </p:nvGrpSpPr>
      <p:grpSpPr>
        <a:xfrm>
          <a:off x="0" y="0"/>
          <a:ext cx="0" cy="0"/>
          <a:chOff x="0" y="0"/>
          <a:chExt cx="0" cy="0"/>
        </a:xfrm>
      </p:grpSpPr>
      <p:sp>
        <p:nvSpPr>
          <p:cNvPr id="124" name="Google Shape;124;p33"/>
          <p:cNvSpPr/>
          <p:nvPr/>
        </p:nvSpPr>
        <p:spPr>
          <a:xfrm>
            <a:off x="5231904" y="2276872"/>
            <a:ext cx="5711957" cy="3936437"/>
          </a:xfrm>
          <a:prstGeom prst="rect">
            <a:avLst/>
          </a:prstGeom>
          <a:solidFill>
            <a:srgbClr val="F2F2F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3F3F3F"/>
              </a:solidFill>
              <a:latin typeface="Arial"/>
              <a:ea typeface="Arial"/>
              <a:cs typeface="Arial"/>
              <a:sym typeface="Arial"/>
            </a:endParaRPr>
          </a:p>
        </p:txBody>
      </p:sp>
      <p:sp>
        <p:nvSpPr>
          <p:cNvPr id="125" name="Google Shape;125;p33"/>
          <p:cNvSpPr>
            <a:spLocks noGrp="1"/>
          </p:cNvSpPr>
          <p:nvPr>
            <p:ph type="pic" idx="2"/>
          </p:nvPr>
        </p:nvSpPr>
        <p:spPr>
          <a:xfrm>
            <a:off x="1103445" y="1412776"/>
            <a:ext cx="4560000" cy="3696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
        <p:cNvGrpSpPr/>
        <p:nvPr/>
      </p:nvGrpSpPr>
      <p:grpSpPr>
        <a:xfrm>
          <a:off x="0" y="0"/>
          <a:ext cx="0" cy="0"/>
          <a:chOff x="0" y="0"/>
          <a:chExt cx="0" cy="0"/>
        </a:xfrm>
      </p:grpSpPr>
      <p:sp>
        <p:nvSpPr>
          <p:cNvPr id="22" name="Google Shape;22;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4" name="Google Shape;24;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5" name="Google Shape;2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_Images and Contents Layout">
  <p:cSld name="2_Images and Contents Layout">
    <p:spTree>
      <p:nvGrpSpPr>
        <p:cNvPr id="1" name="Shape 126"/>
        <p:cNvGrpSpPr/>
        <p:nvPr/>
      </p:nvGrpSpPr>
      <p:grpSpPr>
        <a:xfrm>
          <a:off x="0" y="0"/>
          <a:ext cx="0" cy="0"/>
          <a:chOff x="0" y="0"/>
          <a:chExt cx="0" cy="0"/>
        </a:xfrm>
      </p:grpSpPr>
      <p:sp>
        <p:nvSpPr>
          <p:cNvPr id="127" name="Google Shape;127;p34"/>
          <p:cNvSpPr>
            <a:spLocks noGrp="1"/>
          </p:cNvSpPr>
          <p:nvPr>
            <p:ph type="pic" idx="2"/>
          </p:nvPr>
        </p:nvSpPr>
        <p:spPr>
          <a:xfrm>
            <a:off x="0" y="990600"/>
            <a:ext cx="3887755" cy="5867400"/>
          </a:xfrm>
          <a:prstGeom prst="rect">
            <a:avLst/>
          </a:prstGeom>
          <a:solidFill>
            <a:srgbClr val="F2F2F2"/>
          </a:solidFill>
          <a:ln>
            <a:noFill/>
          </a:ln>
        </p:spPr>
      </p:sp>
      <p:sp>
        <p:nvSpPr>
          <p:cNvPr id="128" name="Google Shape;128;p34"/>
          <p:cNvSpPr>
            <a:spLocks noGrp="1"/>
          </p:cNvSpPr>
          <p:nvPr>
            <p:ph type="pic" idx="3"/>
          </p:nvPr>
        </p:nvSpPr>
        <p:spPr>
          <a:xfrm>
            <a:off x="4079776" y="0"/>
            <a:ext cx="8112224" cy="3621021"/>
          </a:xfrm>
          <a:prstGeom prst="rect">
            <a:avLst/>
          </a:prstGeom>
          <a:solidFill>
            <a:srgbClr val="F2F2F2"/>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_Images and Contents Layout">
  <p:cSld name="3_Images and Contents Layout">
    <p:spTree>
      <p:nvGrpSpPr>
        <p:cNvPr id="1" name="Shape 129"/>
        <p:cNvGrpSpPr/>
        <p:nvPr/>
      </p:nvGrpSpPr>
      <p:grpSpPr>
        <a:xfrm>
          <a:off x="0" y="0"/>
          <a:ext cx="0" cy="0"/>
          <a:chOff x="0" y="0"/>
          <a:chExt cx="0" cy="0"/>
        </a:xfrm>
      </p:grpSpPr>
      <p:sp>
        <p:nvSpPr>
          <p:cNvPr id="130" name="Google Shape;130;p35"/>
          <p:cNvSpPr>
            <a:spLocks noGrp="1"/>
          </p:cNvSpPr>
          <p:nvPr>
            <p:ph type="pic" idx="2"/>
          </p:nvPr>
        </p:nvSpPr>
        <p:spPr>
          <a:xfrm>
            <a:off x="0" y="1013496"/>
            <a:ext cx="3887755" cy="3567632"/>
          </a:xfrm>
          <a:prstGeom prst="rect">
            <a:avLst/>
          </a:prstGeom>
          <a:solidFill>
            <a:srgbClr val="F2F2F2"/>
          </a:solidFill>
          <a:ln>
            <a:noFill/>
          </a:ln>
        </p:spPr>
      </p:sp>
      <p:sp>
        <p:nvSpPr>
          <p:cNvPr id="131" name="Google Shape;131;p35"/>
          <p:cNvSpPr>
            <a:spLocks noGrp="1"/>
          </p:cNvSpPr>
          <p:nvPr>
            <p:ph type="pic" idx="3"/>
          </p:nvPr>
        </p:nvSpPr>
        <p:spPr>
          <a:xfrm>
            <a:off x="8304245" y="0"/>
            <a:ext cx="3887755" cy="4581128"/>
          </a:xfrm>
          <a:prstGeom prst="rect">
            <a:avLst/>
          </a:prstGeom>
          <a:solidFill>
            <a:srgbClr val="F2F2F2"/>
          </a:solidFill>
          <a:ln>
            <a:noFill/>
          </a:ln>
        </p:spPr>
      </p:sp>
      <p:sp>
        <p:nvSpPr>
          <p:cNvPr id="132" name="Google Shape;132;p35"/>
          <p:cNvSpPr>
            <a:spLocks noGrp="1"/>
          </p:cNvSpPr>
          <p:nvPr>
            <p:ph type="pic" idx="4"/>
          </p:nvPr>
        </p:nvSpPr>
        <p:spPr>
          <a:xfrm>
            <a:off x="0" y="4773149"/>
            <a:ext cx="6096000" cy="2084851"/>
          </a:xfrm>
          <a:prstGeom prst="rect">
            <a:avLst/>
          </a:prstGeom>
          <a:solidFill>
            <a:srgbClr val="F2F2F2"/>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spTree>
      <p:nvGrpSpPr>
        <p:cNvPr id="1" name="Shape 133"/>
        <p:cNvGrpSpPr/>
        <p:nvPr/>
      </p:nvGrpSpPr>
      <p:grpSpPr>
        <a:xfrm>
          <a:off x="0" y="0"/>
          <a:ext cx="0" cy="0"/>
          <a:chOff x="0" y="0"/>
          <a:chExt cx="0" cy="0"/>
        </a:xfrm>
      </p:grpSpPr>
      <p:sp>
        <p:nvSpPr>
          <p:cNvPr id="134" name="Google Shape;134;p36"/>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5" name="Google Shape;135;p36"/>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6" name="Google Shape;136;p36"/>
          <p:cNvSpPr/>
          <p:nvPr/>
        </p:nvSpPr>
        <p:spPr>
          <a:xfrm>
            <a:off x="595027" y="4101331"/>
            <a:ext cx="2400000" cy="2304000"/>
          </a:xfrm>
          <a:prstGeom prst="rect">
            <a:avLst/>
          </a:prstGeom>
          <a:solidFill>
            <a:schemeClr val="accent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37" name="Google Shape;137;p36"/>
          <p:cNvSpPr/>
          <p:nvPr/>
        </p:nvSpPr>
        <p:spPr>
          <a:xfrm>
            <a:off x="9196973" y="1700808"/>
            <a:ext cx="2400000" cy="2304000"/>
          </a:xfrm>
          <a:prstGeom prst="rect">
            <a:avLst/>
          </a:prstGeom>
          <a:solidFill>
            <a:schemeClr val="accent3"/>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38" name="Google Shape;138;p36"/>
          <p:cNvSpPr>
            <a:spLocks noGrp="1"/>
          </p:cNvSpPr>
          <p:nvPr>
            <p:ph type="pic" idx="3"/>
          </p:nvPr>
        </p:nvSpPr>
        <p:spPr>
          <a:xfrm>
            <a:off x="595027" y="1700808"/>
            <a:ext cx="2400000" cy="2304000"/>
          </a:xfrm>
          <a:prstGeom prst="rect">
            <a:avLst/>
          </a:prstGeom>
          <a:solidFill>
            <a:srgbClr val="F2F2F2"/>
          </a:solidFill>
          <a:ln>
            <a:noFill/>
          </a:ln>
        </p:spPr>
      </p:sp>
      <p:sp>
        <p:nvSpPr>
          <p:cNvPr id="139" name="Google Shape;139;p36"/>
          <p:cNvSpPr>
            <a:spLocks noGrp="1"/>
          </p:cNvSpPr>
          <p:nvPr>
            <p:ph type="pic" idx="4"/>
          </p:nvPr>
        </p:nvSpPr>
        <p:spPr>
          <a:xfrm>
            <a:off x="9196973" y="4101331"/>
            <a:ext cx="2400000" cy="2304000"/>
          </a:xfrm>
          <a:prstGeom prst="rect">
            <a:avLst/>
          </a:prstGeom>
          <a:solidFill>
            <a:srgbClr val="F2F2F2"/>
          </a:solidFill>
          <a:ln>
            <a:noFill/>
          </a:ln>
        </p:spPr>
      </p:sp>
      <p:sp>
        <p:nvSpPr>
          <p:cNvPr id="140" name="Google Shape;140;p36"/>
          <p:cNvSpPr>
            <a:spLocks noGrp="1"/>
          </p:cNvSpPr>
          <p:nvPr>
            <p:ph type="pic" idx="5"/>
          </p:nvPr>
        </p:nvSpPr>
        <p:spPr>
          <a:xfrm>
            <a:off x="3119669" y="4101331"/>
            <a:ext cx="5952663" cy="2304000"/>
          </a:xfrm>
          <a:prstGeom prst="rect">
            <a:avLst/>
          </a:prstGeom>
          <a:solidFill>
            <a:srgbClr val="F2F2F2"/>
          </a:solidFill>
          <a:ln>
            <a:noFill/>
          </a:ln>
        </p:spPr>
      </p:sp>
      <p:sp>
        <p:nvSpPr>
          <p:cNvPr id="141" name="Google Shape;141;p36"/>
          <p:cNvSpPr>
            <a:spLocks noGrp="1"/>
          </p:cNvSpPr>
          <p:nvPr>
            <p:ph type="pic" idx="6"/>
          </p:nvPr>
        </p:nvSpPr>
        <p:spPr>
          <a:xfrm>
            <a:off x="3119669" y="1700808"/>
            <a:ext cx="5952663" cy="2304000"/>
          </a:xfrm>
          <a:prstGeom prst="rect">
            <a:avLst/>
          </a:prstGeom>
          <a:solidFill>
            <a:srgbClr val="F2F2F2"/>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5_Images and Contents Layout">
  <p:cSld name="5_Images and Contents Layout">
    <p:spTree>
      <p:nvGrpSpPr>
        <p:cNvPr id="1" name="Shape 142"/>
        <p:cNvGrpSpPr/>
        <p:nvPr/>
      </p:nvGrpSpPr>
      <p:grpSpPr>
        <a:xfrm>
          <a:off x="0" y="0"/>
          <a:ext cx="0" cy="0"/>
          <a:chOff x="0" y="0"/>
          <a:chExt cx="0" cy="0"/>
        </a:xfrm>
      </p:grpSpPr>
      <p:sp>
        <p:nvSpPr>
          <p:cNvPr id="143" name="Google Shape;143;p37"/>
          <p:cNvSpPr>
            <a:spLocks noGrp="1"/>
          </p:cNvSpPr>
          <p:nvPr>
            <p:ph type="pic" idx="2"/>
          </p:nvPr>
        </p:nvSpPr>
        <p:spPr>
          <a:xfrm>
            <a:off x="709650" y="480055"/>
            <a:ext cx="4224469" cy="4197085"/>
          </a:xfrm>
          <a:prstGeom prst="rect">
            <a:avLst/>
          </a:prstGeom>
          <a:solidFill>
            <a:srgbClr val="F2F2F2"/>
          </a:solidFill>
          <a:ln>
            <a:noFill/>
          </a:ln>
        </p:spPr>
      </p:sp>
      <p:sp>
        <p:nvSpPr>
          <p:cNvPr id="144" name="Google Shape;144;p37"/>
          <p:cNvSpPr>
            <a:spLocks noGrp="1"/>
          </p:cNvSpPr>
          <p:nvPr>
            <p:ph type="pic" idx="3"/>
          </p:nvPr>
        </p:nvSpPr>
        <p:spPr>
          <a:xfrm>
            <a:off x="5126140" y="480056"/>
            <a:ext cx="6336704" cy="2296105"/>
          </a:xfrm>
          <a:prstGeom prst="rect">
            <a:avLst/>
          </a:prstGeom>
          <a:solidFill>
            <a:srgbClr val="F2F2F2"/>
          </a:solidFill>
          <a:ln>
            <a:noFill/>
          </a:ln>
        </p:spPr>
      </p:sp>
      <p:sp>
        <p:nvSpPr>
          <p:cNvPr id="145" name="Google Shape;145;p37"/>
          <p:cNvSpPr>
            <a:spLocks noGrp="1"/>
          </p:cNvSpPr>
          <p:nvPr>
            <p:ph type="pic" idx="4"/>
          </p:nvPr>
        </p:nvSpPr>
        <p:spPr>
          <a:xfrm>
            <a:off x="5126140" y="2948948"/>
            <a:ext cx="1968000" cy="1728192"/>
          </a:xfrm>
          <a:prstGeom prst="rect">
            <a:avLst/>
          </a:prstGeom>
          <a:solidFill>
            <a:srgbClr val="F2F2F2"/>
          </a:solidFill>
          <a:ln>
            <a:noFill/>
          </a:ln>
        </p:spPr>
      </p:sp>
      <p:sp>
        <p:nvSpPr>
          <p:cNvPr id="146" name="Google Shape;146;p37"/>
          <p:cNvSpPr>
            <a:spLocks noGrp="1"/>
          </p:cNvSpPr>
          <p:nvPr>
            <p:ph type="pic" idx="5"/>
          </p:nvPr>
        </p:nvSpPr>
        <p:spPr>
          <a:xfrm>
            <a:off x="7310492" y="2948948"/>
            <a:ext cx="1968000" cy="1728192"/>
          </a:xfrm>
          <a:prstGeom prst="rect">
            <a:avLst/>
          </a:prstGeom>
          <a:solidFill>
            <a:srgbClr val="F2F2F2"/>
          </a:solidFill>
          <a:ln>
            <a:noFill/>
          </a:ln>
        </p:spPr>
      </p:sp>
      <p:sp>
        <p:nvSpPr>
          <p:cNvPr id="147" name="Google Shape;147;p37"/>
          <p:cNvSpPr>
            <a:spLocks noGrp="1"/>
          </p:cNvSpPr>
          <p:nvPr>
            <p:ph type="pic" idx="6"/>
          </p:nvPr>
        </p:nvSpPr>
        <p:spPr>
          <a:xfrm>
            <a:off x="9494844" y="2948948"/>
            <a:ext cx="1968000" cy="1728192"/>
          </a:xfrm>
          <a:prstGeom prst="rect">
            <a:avLst/>
          </a:prstGeom>
          <a:solidFill>
            <a:srgbClr val="F2F2F2"/>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7_Images and Contents Layout">
  <p:cSld name="7_Images and Contents Layout">
    <p:spTree>
      <p:nvGrpSpPr>
        <p:cNvPr id="1" name="Shape 148"/>
        <p:cNvGrpSpPr/>
        <p:nvPr/>
      </p:nvGrpSpPr>
      <p:grpSpPr>
        <a:xfrm>
          <a:off x="0" y="0"/>
          <a:ext cx="0" cy="0"/>
          <a:chOff x="0" y="0"/>
          <a:chExt cx="0" cy="0"/>
        </a:xfrm>
      </p:grpSpPr>
      <p:sp>
        <p:nvSpPr>
          <p:cNvPr id="149" name="Google Shape;149;p38"/>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0" name="Google Shape;150;p38"/>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1" name="Google Shape;151;p38"/>
          <p:cNvPicPr preferRelativeResize="0"/>
          <p:nvPr/>
        </p:nvPicPr>
        <p:blipFill rotWithShape="1">
          <a:blip r:embed="rId2">
            <a:alphaModFix/>
          </a:blip>
          <a:srcRect/>
          <a:stretch/>
        </p:blipFill>
        <p:spPr>
          <a:xfrm>
            <a:off x="4546767" y="2276873"/>
            <a:ext cx="7238124" cy="3966041"/>
          </a:xfrm>
          <a:prstGeom prst="rect">
            <a:avLst/>
          </a:prstGeom>
          <a:noFill/>
          <a:ln>
            <a:noFill/>
          </a:ln>
        </p:spPr>
      </p:pic>
      <p:sp>
        <p:nvSpPr>
          <p:cNvPr id="152" name="Google Shape;152;p38"/>
          <p:cNvSpPr>
            <a:spLocks noGrp="1"/>
          </p:cNvSpPr>
          <p:nvPr>
            <p:ph type="pic" idx="3"/>
          </p:nvPr>
        </p:nvSpPr>
        <p:spPr>
          <a:xfrm>
            <a:off x="5705875" y="2485912"/>
            <a:ext cx="4832891" cy="3124239"/>
          </a:xfrm>
          <a:prstGeom prst="rect">
            <a:avLst/>
          </a:prstGeom>
          <a:solidFill>
            <a:srgbClr val="F2F2F2"/>
          </a:solidFill>
          <a:ln>
            <a:noFill/>
          </a:ln>
        </p:spPr>
      </p:sp>
      <p:sp>
        <p:nvSpPr>
          <p:cNvPr id="153" name="Google Shape;153;p38"/>
          <p:cNvSpPr/>
          <p:nvPr/>
        </p:nvSpPr>
        <p:spPr>
          <a:xfrm>
            <a:off x="4037371" y="1"/>
            <a:ext cx="4128459" cy="60959"/>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54" name="Google Shape;154;p38"/>
          <p:cNvSpPr/>
          <p:nvPr/>
        </p:nvSpPr>
        <p:spPr>
          <a:xfrm>
            <a:off x="0" y="6753308"/>
            <a:ext cx="12192000" cy="110875"/>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8_Images and Contents Layout">
  <p:cSld name="8_Images and Contents Layout">
    <p:spTree>
      <p:nvGrpSpPr>
        <p:cNvPr id="1" name="Shape 155"/>
        <p:cNvGrpSpPr/>
        <p:nvPr/>
      </p:nvGrpSpPr>
      <p:grpSpPr>
        <a:xfrm>
          <a:off x="0" y="0"/>
          <a:ext cx="0" cy="0"/>
          <a:chOff x="0" y="0"/>
          <a:chExt cx="0" cy="0"/>
        </a:xfrm>
      </p:grpSpPr>
      <p:sp>
        <p:nvSpPr>
          <p:cNvPr id="156" name="Google Shape;156;p39"/>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7" name="Google Shape;157;p39"/>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8" name="Google Shape;158;p39" descr="D:\Fullppt\005-PNG이미지\모니터.png"/>
          <p:cNvPicPr preferRelativeResize="0"/>
          <p:nvPr/>
        </p:nvPicPr>
        <p:blipFill rotWithShape="1">
          <a:blip r:embed="rId2">
            <a:alphaModFix/>
          </a:blip>
          <a:srcRect/>
          <a:stretch/>
        </p:blipFill>
        <p:spPr>
          <a:xfrm>
            <a:off x="776400" y="1815747"/>
            <a:ext cx="3360373" cy="3350541"/>
          </a:xfrm>
          <a:prstGeom prst="rect">
            <a:avLst/>
          </a:prstGeom>
          <a:noFill/>
          <a:ln>
            <a:noFill/>
          </a:ln>
        </p:spPr>
      </p:pic>
      <p:pic>
        <p:nvPicPr>
          <p:cNvPr id="159" name="Google Shape;159;p39" descr="D:\Fullppt\005-PNG이미지\모니터.png"/>
          <p:cNvPicPr preferRelativeResize="0"/>
          <p:nvPr/>
        </p:nvPicPr>
        <p:blipFill rotWithShape="1">
          <a:blip r:embed="rId2">
            <a:alphaModFix/>
          </a:blip>
          <a:srcRect/>
          <a:stretch/>
        </p:blipFill>
        <p:spPr>
          <a:xfrm>
            <a:off x="4406826" y="1815747"/>
            <a:ext cx="3360373" cy="3350541"/>
          </a:xfrm>
          <a:prstGeom prst="rect">
            <a:avLst/>
          </a:prstGeom>
          <a:noFill/>
          <a:ln>
            <a:noFill/>
          </a:ln>
        </p:spPr>
      </p:pic>
      <p:pic>
        <p:nvPicPr>
          <p:cNvPr id="160" name="Google Shape;160;p39" descr="D:\Fullppt\005-PNG이미지\모니터.png"/>
          <p:cNvPicPr preferRelativeResize="0"/>
          <p:nvPr/>
        </p:nvPicPr>
        <p:blipFill rotWithShape="1">
          <a:blip r:embed="rId2">
            <a:alphaModFix/>
          </a:blip>
          <a:srcRect/>
          <a:stretch/>
        </p:blipFill>
        <p:spPr>
          <a:xfrm>
            <a:off x="8037251" y="1815747"/>
            <a:ext cx="3360373" cy="3350541"/>
          </a:xfrm>
          <a:prstGeom prst="rect">
            <a:avLst/>
          </a:prstGeom>
          <a:noFill/>
          <a:ln>
            <a:noFill/>
          </a:ln>
        </p:spPr>
      </p:pic>
      <p:sp>
        <p:nvSpPr>
          <p:cNvPr id="161" name="Google Shape;161;p39"/>
          <p:cNvSpPr>
            <a:spLocks noGrp="1"/>
          </p:cNvSpPr>
          <p:nvPr>
            <p:ph type="pic" idx="3"/>
          </p:nvPr>
        </p:nvSpPr>
        <p:spPr>
          <a:xfrm>
            <a:off x="909901" y="1957962"/>
            <a:ext cx="3073864" cy="2080028"/>
          </a:xfrm>
          <a:prstGeom prst="rect">
            <a:avLst/>
          </a:prstGeom>
          <a:solidFill>
            <a:srgbClr val="F2F2F2"/>
          </a:solidFill>
          <a:ln>
            <a:noFill/>
          </a:ln>
        </p:spPr>
      </p:sp>
      <p:sp>
        <p:nvSpPr>
          <p:cNvPr id="162" name="Google Shape;162;p39"/>
          <p:cNvSpPr>
            <a:spLocks noGrp="1"/>
          </p:cNvSpPr>
          <p:nvPr>
            <p:ph type="pic" idx="4"/>
          </p:nvPr>
        </p:nvSpPr>
        <p:spPr>
          <a:xfrm>
            <a:off x="4539561" y="1957962"/>
            <a:ext cx="3073864" cy="2080028"/>
          </a:xfrm>
          <a:prstGeom prst="rect">
            <a:avLst/>
          </a:prstGeom>
          <a:solidFill>
            <a:srgbClr val="F2F2F2"/>
          </a:solidFill>
          <a:ln>
            <a:noFill/>
          </a:ln>
        </p:spPr>
      </p:sp>
      <p:sp>
        <p:nvSpPr>
          <p:cNvPr id="163" name="Google Shape;163;p39"/>
          <p:cNvSpPr>
            <a:spLocks noGrp="1"/>
          </p:cNvSpPr>
          <p:nvPr>
            <p:ph type="pic" idx="5"/>
          </p:nvPr>
        </p:nvSpPr>
        <p:spPr>
          <a:xfrm>
            <a:off x="8169221" y="1957962"/>
            <a:ext cx="3073864" cy="2080028"/>
          </a:xfrm>
          <a:prstGeom prst="rect">
            <a:avLst/>
          </a:prstGeom>
          <a:solidFill>
            <a:srgbClr val="F2F2F2"/>
          </a:solidFill>
          <a:ln>
            <a:noFill/>
          </a:ln>
        </p:spPr>
      </p:sp>
      <p:sp>
        <p:nvSpPr>
          <p:cNvPr id="164" name="Google Shape;164;p39"/>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65" name="Google Shape;165;p39"/>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9_Images and Contents Layout">
  <p:cSld name="9_Images and Contents Layout">
    <p:spTree>
      <p:nvGrpSpPr>
        <p:cNvPr id="1" name="Shape 166"/>
        <p:cNvGrpSpPr/>
        <p:nvPr/>
      </p:nvGrpSpPr>
      <p:grpSpPr>
        <a:xfrm>
          <a:off x="0" y="0"/>
          <a:ext cx="0" cy="0"/>
          <a:chOff x="0" y="0"/>
          <a:chExt cx="0" cy="0"/>
        </a:xfrm>
      </p:grpSpPr>
      <p:sp>
        <p:nvSpPr>
          <p:cNvPr id="167" name="Google Shape;167;p40"/>
          <p:cNvSpPr>
            <a:spLocks noGrp="1"/>
          </p:cNvSpPr>
          <p:nvPr>
            <p:ph type="pic" idx="2"/>
          </p:nvPr>
        </p:nvSpPr>
        <p:spPr>
          <a:xfrm>
            <a:off x="0" y="0"/>
            <a:ext cx="12192000" cy="4101075"/>
          </a:xfrm>
          <a:prstGeom prst="rect">
            <a:avLst/>
          </a:prstGeom>
          <a:solidFill>
            <a:srgbClr val="D8D8D8"/>
          </a:solid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168"/>
        <p:cNvGrpSpPr/>
        <p:nvPr/>
      </p:nvGrpSpPr>
      <p:grpSpPr>
        <a:xfrm>
          <a:off x="0" y="0"/>
          <a:ext cx="0" cy="0"/>
          <a:chOff x="0" y="0"/>
          <a:chExt cx="0" cy="0"/>
        </a:xfrm>
      </p:grpSpPr>
      <p:sp>
        <p:nvSpPr>
          <p:cNvPr id="169" name="Google Shape;169;p41"/>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grpSp>
        <p:nvGrpSpPr>
          <p:cNvPr id="170" name="Google Shape;170;p41"/>
          <p:cNvGrpSpPr/>
          <p:nvPr/>
        </p:nvGrpSpPr>
        <p:grpSpPr>
          <a:xfrm>
            <a:off x="472011" y="1508786"/>
            <a:ext cx="3799787" cy="4865561"/>
            <a:chOff x="354008" y="1131589"/>
            <a:chExt cx="2849840" cy="3649171"/>
          </a:xfrm>
        </p:grpSpPr>
        <p:sp>
          <p:nvSpPr>
            <p:cNvPr id="171" name="Google Shape;171;p41"/>
            <p:cNvSpPr/>
            <p:nvPr/>
          </p:nvSpPr>
          <p:spPr>
            <a:xfrm>
              <a:off x="354008" y="1131589"/>
              <a:ext cx="2849840" cy="364917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2" name="Google Shape;172;p41"/>
            <p:cNvSpPr/>
            <p:nvPr/>
          </p:nvSpPr>
          <p:spPr>
            <a:xfrm>
              <a:off x="531932" y="1347500"/>
              <a:ext cx="108520" cy="3240473"/>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3" name="Google Shape;173;p41"/>
            <p:cNvSpPr/>
            <p:nvPr/>
          </p:nvSpPr>
          <p:spPr>
            <a:xfrm rot="5400000">
              <a:off x="2592642" y="1238201"/>
              <a:ext cx="502331" cy="502331"/>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8"/>
        <p:cNvGrpSpPr/>
        <p:nvPr/>
      </p:nvGrpSpPr>
      <p:grpSpPr>
        <a:xfrm>
          <a:off x="0" y="0"/>
          <a:ext cx="0" cy="0"/>
          <a:chOff x="0" y="0"/>
          <a:chExt cx="0" cy="0"/>
        </a:xfrm>
      </p:grpSpPr>
      <p:sp>
        <p:nvSpPr>
          <p:cNvPr id="29" name="Google Shape;2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2"/>
        <p:cNvGrpSpPr/>
        <p:nvPr/>
      </p:nvGrpSpPr>
      <p:grpSpPr>
        <a:xfrm>
          <a:off x="0" y="0"/>
          <a:ext cx="0" cy="0"/>
          <a:chOff x="0" y="0"/>
          <a:chExt cx="0" cy="0"/>
        </a:xfrm>
      </p:grpSpPr>
      <p:sp>
        <p:nvSpPr>
          <p:cNvPr id="33" name="Google Shape;33;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5" name="Google Shape;3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8" Type="http://schemas.openxmlformats.org/officeDocument/2006/relationships/hyperlink" Target="https://www.thesslstore.com/blog/xml-injection-attacks-what-to-know-about-xpath-xquery-xxe-more/" TargetMode="External"/><Relationship Id="rId3" Type="http://schemas.openxmlformats.org/officeDocument/2006/relationships/hyperlink" Target="https://www.youtube.com/watch?v=9ZokuRHo-eY" TargetMode="External"/><Relationship Id="rId7" Type="http://schemas.openxmlformats.org/officeDocument/2006/relationships/hyperlink" Target="https://www.ibm.com/garage/method/practices/code/protect-from-cross-site-scripting/"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portswigger.net/web-security/cross-site-scripting" TargetMode="External"/><Relationship Id="rId5" Type="http://schemas.openxmlformats.org/officeDocument/2006/relationships/hyperlink" Target="https://cheatsheetseries.owasp.org/cheatsheets/Cross_Site_Scripting_Prevention_Cheat_Sheet.html" TargetMode="External"/><Relationship Id="rId4" Type="http://schemas.openxmlformats.org/officeDocument/2006/relationships/hyperlink" Target="https://getvoip.com/blog/2020/05/06/voip-security/"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10.png"/><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archive/msdn-magazine/2009/november/xml-denial-of-service-attacks-and-defenses" TargetMode="External"/><Relationship Id="rId2" Type="http://schemas.openxmlformats.org/officeDocument/2006/relationships/hyperlink" Target="https://portswigger.net/kb/issues/00400700_xml-entity-expansion" TargetMode="External"/><Relationship Id="rId1" Type="http://schemas.openxmlformats.org/officeDocument/2006/relationships/slideLayout" Target="../slideLayouts/slideLayout2.xml"/><Relationship Id="rId6" Type="http://schemas.openxmlformats.org/officeDocument/2006/relationships/hyperlink" Target="https://www.ibm.com/docs/en/snips/4.6.0?topic=categories-injection-attacks" TargetMode="External"/><Relationship Id="rId5" Type="http://schemas.openxmlformats.org/officeDocument/2006/relationships/hyperlink" Target="https://owasp.org/www-community/attacks/XPATH_Injection" TargetMode="External"/><Relationship Id="rId4" Type="http://schemas.openxmlformats.org/officeDocument/2006/relationships/hyperlink" Target="https://owasp.org/www-project-top-ten/2017/A4_2017-XML_External_Entities_(XX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portswigger.net/web-security/ssrf"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portswigger.net/web-security/xxe#exploiting-xxe-to-perform-ssrf-attacks" TargetMode="External"/><Relationship Id="rId2" Type="http://schemas.openxmlformats.org/officeDocument/2006/relationships/hyperlink" Target="https://portswigger.net/web-security/xxe#exploiting-xxe-to-retrieve-files" TargetMode="External"/><Relationship Id="rId1" Type="http://schemas.openxmlformats.org/officeDocument/2006/relationships/slideLayout" Target="../slideLayouts/slideLayout1.xml"/><Relationship Id="rId5" Type="http://schemas.openxmlformats.org/officeDocument/2006/relationships/hyperlink" Target="https://portswigger.net/web-security/xxe/blind#exploiting-blind-xxe-to-retrieve-data-via-error-messages" TargetMode="External"/><Relationship Id="rId4" Type="http://schemas.openxmlformats.org/officeDocument/2006/relationships/hyperlink" Target="https://portswigger.net/web-security/xxe/blind#exploiting-blind-xxe-to-exfiltrate-data-out-of-ban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
          <p:cNvSpPr/>
          <p:nvPr/>
        </p:nvSpPr>
        <p:spPr>
          <a:xfrm>
            <a:off x="-4421" y="5427341"/>
            <a:ext cx="12196420"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9" name="Google Shape;179;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0" name="Google Shape;180;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181" name="Google Shape;181;p1"/>
          <p:cNvSpPr/>
          <p:nvPr/>
        </p:nvSpPr>
        <p:spPr>
          <a:xfrm rot="10800000" flipH="1">
            <a:off x="9506857"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82" name="Google Shape;182;p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069" r:id="rId4" imgW="3303056" imgH="3148059" progId="">
                  <p:embed/>
                </p:oleObj>
              </mc:Choice>
              <mc:Fallback>
                <p:oleObj r:id="rId4" imgW="3303056" imgH="3148059" progId="">
                  <p:embed/>
                  <p:pic>
                    <p:nvPicPr>
                      <p:cNvPr id="182" name="Google Shape;182;p1"/>
                      <p:cNvPicPr preferRelativeResize="0"/>
                      <p:nvPr/>
                    </p:nvPicPr>
                    <p:blipFill rotWithShape="1">
                      <a:blip r:embed="rId5">
                        <a:alphaModFix/>
                      </a:blip>
                      <a:srcRect/>
                      <a:stretch/>
                    </p:blipFill>
                    <p:spPr>
                      <a:xfrm>
                        <a:off x="76788" y="3121720"/>
                        <a:ext cx="3303056" cy="3148059"/>
                      </a:xfrm>
                      <a:prstGeom prst="rect">
                        <a:avLst/>
                      </a:prstGeom>
                      <a:noFill/>
                      <a:ln>
                        <a:noFill/>
                      </a:ln>
                    </p:spPr>
                  </p:pic>
                </p:oleObj>
              </mc:Fallback>
            </mc:AlternateContent>
          </a:graphicData>
        </a:graphic>
      </p:graphicFrame>
      <p:sp>
        <p:nvSpPr>
          <p:cNvPr id="183" name="Google Shape;183;p1"/>
          <p:cNvSpPr/>
          <p:nvPr/>
        </p:nvSpPr>
        <p:spPr>
          <a:xfrm flipH="1">
            <a:off x="7045437" y="-64960"/>
            <a:ext cx="5146562"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4" name="Google Shape;184;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85" name="Google Shape;185;p1"/>
          <p:cNvPicPr preferRelativeResize="0"/>
          <p:nvPr/>
        </p:nvPicPr>
        <p:blipFill rotWithShape="1">
          <a:blip r:embed="rId6">
            <a:alphaModFix/>
          </a:blip>
          <a:srcRect/>
          <a:stretch/>
        </p:blipFill>
        <p:spPr>
          <a:xfrm>
            <a:off x="12104" y="24501"/>
            <a:ext cx="3859753" cy="1538254"/>
          </a:xfrm>
          <a:prstGeom prst="rect">
            <a:avLst/>
          </a:prstGeom>
          <a:noFill/>
          <a:ln>
            <a:noFill/>
          </a:ln>
        </p:spPr>
      </p:pic>
      <p:sp>
        <p:nvSpPr>
          <p:cNvPr id="186" name="Google Shape;186;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1"/>
          <p:cNvSpPr txBox="1"/>
          <p:nvPr/>
        </p:nvSpPr>
        <p:spPr>
          <a:xfrm>
            <a:off x="6881359" y="6029085"/>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188" name="Google Shape;188;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9" name="Google Shape;189;p1"/>
          <p:cNvSpPr txBox="1"/>
          <p:nvPr/>
        </p:nvSpPr>
        <p:spPr>
          <a:xfrm>
            <a:off x="2127857" y="2051945"/>
            <a:ext cx="9063318" cy="4921347"/>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3200" b="1" i="0" u="none" strike="noStrike" cap="none" dirty="0">
                <a:solidFill>
                  <a:schemeClr val="dk1"/>
                </a:solidFill>
                <a:latin typeface="Arial Black"/>
                <a:ea typeface="Arial Black"/>
                <a:cs typeface="Arial Black"/>
                <a:sym typeface="Arial Black"/>
              </a:rPr>
              <a:t>INSTITUTE : UIE</a:t>
            </a:r>
            <a:endParaRPr dirty="0"/>
          </a:p>
          <a:p>
            <a:pPr marL="0" marR="0" lvl="0" indent="0" algn="ctr" rtl="0">
              <a:lnSpc>
                <a:spcPct val="90000"/>
              </a:lnSpc>
              <a:spcBef>
                <a:spcPts val="1120"/>
              </a:spcBef>
              <a:spcAft>
                <a:spcPts val="0"/>
              </a:spcAft>
              <a:buNone/>
            </a:pPr>
            <a:r>
              <a:rPr lang="en-US" sz="3200" b="1" i="0" u="none" strike="noStrike" cap="none" dirty="0">
                <a:solidFill>
                  <a:schemeClr val="dk1"/>
                </a:solidFill>
                <a:latin typeface="Arial Black"/>
                <a:ea typeface="Arial Black"/>
                <a:cs typeface="Arial Black"/>
                <a:sym typeface="Arial Black"/>
              </a:rPr>
              <a:t>DEPARTMENT : CSE</a:t>
            </a:r>
            <a:endParaRPr dirty="0"/>
          </a:p>
          <a:p>
            <a:pPr marL="0" marR="0" lvl="0" indent="0" algn="ctr" rtl="0">
              <a:lnSpc>
                <a:spcPct val="90000"/>
              </a:lnSpc>
              <a:spcBef>
                <a:spcPts val="1120"/>
              </a:spcBef>
              <a:spcAft>
                <a:spcPts val="0"/>
              </a:spcAft>
              <a:buNone/>
            </a:pPr>
            <a:r>
              <a:rPr lang="en-US" sz="2800" b="0" i="0" u="none" strike="noStrike" cap="none" dirty="0">
                <a:solidFill>
                  <a:schemeClr val="dk1"/>
                </a:solidFill>
                <a:latin typeface="Times New Roman"/>
                <a:ea typeface="Times New Roman"/>
                <a:cs typeface="Times New Roman"/>
                <a:sym typeface="Times New Roman"/>
              </a:rPr>
              <a:t>Bachelor of Engineering (Computer Science &amp; Engineering) </a:t>
            </a:r>
            <a:endParaRPr dirty="0"/>
          </a:p>
          <a:p>
            <a:pPr marL="0" marR="0" lvl="0" indent="0" algn="ctr" rtl="0">
              <a:lnSpc>
                <a:spcPct val="90000"/>
              </a:lnSpc>
              <a:spcBef>
                <a:spcPts val="980"/>
              </a:spcBef>
              <a:spcAft>
                <a:spcPts val="0"/>
              </a:spcAft>
              <a:buNone/>
            </a:pPr>
            <a:r>
              <a:rPr lang="en-US" sz="2000" b="1" i="0" u="none" strike="noStrike" cap="none" dirty="0">
                <a:solidFill>
                  <a:srgbClr val="262626"/>
                </a:solidFill>
                <a:latin typeface="Times New Roman"/>
                <a:ea typeface="Times New Roman"/>
                <a:cs typeface="Times New Roman"/>
                <a:sym typeface="Times New Roman"/>
              </a:rPr>
              <a:t>WEB AND MOBILE SECURITY (Professional Elective-I)</a:t>
            </a:r>
            <a:endParaRPr dirty="0"/>
          </a:p>
          <a:p>
            <a:pPr marL="0" marR="0" lvl="0" indent="0" algn="ctr" rtl="0">
              <a:lnSpc>
                <a:spcPct val="90000"/>
              </a:lnSpc>
              <a:spcBef>
                <a:spcPts val="700"/>
              </a:spcBef>
              <a:spcAft>
                <a:spcPts val="0"/>
              </a:spcAft>
              <a:buNone/>
            </a:pPr>
            <a:r>
              <a:rPr lang="en-US" sz="2000" b="1" i="0" u="none" strike="noStrike" cap="none" dirty="0">
                <a:solidFill>
                  <a:srgbClr val="262626"/>
                </a:solidFill>
                <a:latin typeface="Times New Roman"/>
                <a:ea typeface="Times New Roman"/>
                <a:cs typeface="Times New Roman"/>
                <a:sym typeface="Times New Roman"/>
              </a:rPr>
              <a:t>(20CST/IT-333)</a:t>
            </a:r>
            <a:endParaRPr dirty="0"/>
          </a:p>
          <a:p>
            <a:pPr marL="0" marR="0" lvl="0" indent="0" algn="ctr" rtl="0">
              <a:lnSpc>
                <a:spcPct val="90000"/>
              </a:lnSpc>
              <a:spcBef>
                <a:spcPts val="70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p:txBody>
      </p:sp>
      <p:sp>
        <p:nvSpPr>
          <p:cNvPr id="190" name="Google Shape;190;p1"/>
          <p:cNvSpPr txBox="1"/>
          <p:nvPr/>
        </p:nvSpPr>
        <p:spPr>
          <a:xfrm>
            <a:off x="3178041" y="4566315"/>
            <a:ext cx="6432043" cy="800219"/>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2400" b="0" i="0" u="none" strike="noStrike" cap="none">
                <a:solidFill>
                  <a:srgbClr val="262626"/>
                </a:solidFill>
                <a:latin typeface="Times New Roman"/>
                <a:ea typeface="Times New Roman"/>
                <a:cs typeface="Times New Roman"/>
                <a:sym typeface="Times New Roman"/>
              </a:rPr>
              <a:t>TOPIC OF PRESENTATION: </a:t>
            </a:r>
            <a:endParaRPr/>
          </a:p>
          <a:p>
            <a:pPr marL="0" marR="0" lvl="0" indent="0" algn="l" rtl="0">
              <a:spcBef>
                <a:spcPts val="840"/>
              </a:spcBef>
              <a:spcAft>
                <a:spcPts val="0"/>
              </a:spcAft>
              <a:buNone/>
            </a:pPr>
            <a:endParaRPr sz="1600" b="0" i="0" u="none" strike="noStrike" cap="none">
              <a:solidFill>
                <a:schemeClr val="dk1"/>
              </a:solidFill>
              <a:latin typeface="Raleway ExtraBold"/>
              <a:ea typeface="Raleway ExtraBold"/>
              <a:cs typeface="Raleway ExtraBold"/>
              <a:sym typeface="Raleway ExtraBold"/>
            </a:endParaRPr>
          </a:p>
        </p:txBody>
      </p:sp>
      <p:sp>
        <p:nvSpPr>
          <p:cNvPr id="191" name="Google Shape;191;p1"/>
          <p:cNvSpPr txBox="1"/>
          <p:nvPr/>
        </p:nvSpPr>
        <p:spPr>
          <a:xfrm>
            <a:off x="3206107" y="4941594"/>
            <a:ext cx="7047166" cy="830956"/>
          </a:xfrm>
          <a:prstGeom prst="rect">
            <a:avLst/>
          </a:prstGeom>
          <a:noFill/>
          <a:ln>
            <a:noFill/>
          </a:ln>
        </p:spPr>
        <p:txBody>
          <a:bodyPr spcFirstLastPara="1" wrap="square" lIns="91425" tIns="45700" rIns="91425" bIns="45700" anchor="t" anchorCtr="0">
            <a:spAutoFit/>
          </a:bodyPr>
          <a:lstStyle/>
          <a:p>
            <a:pPr lvl="0" algn="ctr"/>
            <a:r>
              <a:rPr lang="en-US" sz="2400" dirty="0" smtClean="0"/>
              <a:t>XML based: input </a:t>
            </a:r>
            <a:r>
              <a:rPr lang="en-US" sz="2400" dirty="0"/>
              <a:t>injection, external entity injection, and XPath injection</a:t>
            </a:r>
            <a:endParaRPr sz="24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1"/>
          <p:cNvSpPr txBox="1">
            <a:spLocks noGrp="1"/>
          </p:cNvSpPr>
          <p:nvPr>
            <p:ph type="title"/>
          </p:nvPr>
        </p:nvSpPr>
        <p:spPr>
          <a:xfrm>
            <a:off x="1116330" y="524398"/>
            <a:ext cx="10515600" cy="77600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References: </a:t>
            </a:r>
            <a:endParaRPr sz="2000">
              <a:latin typeface="Times New Roman"/>
              <a:ea typeface="Times New Roman"/>
              <a:cs typeface="Times New Roman"/>
              <a:sym typeface="Times New Roman"/>
            </a:endParaRPr>
          </a:p>
        </p:txBody>
      </p:sp>
      <p:sp>
        <p:nvSpPr>
          <p:cNvPr id="293" name="Google Shape;293;p11"/>
          <p:cNvSpPr txBox="1"/>
          <p:nvPr/>
        </p:nvSpPr>
        <p:spPr>
          <a:xfrm>
            <a:off x="561051" y="1391654"/>
            <a:ext cx="7575551" cy="75712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Books: </a:t>
            </a:r>
            <a:endParaRPr sz="1800" b="1"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1800"/>
              <a:buFont typeface="Times New Roman"/>
              <a:buAutoNum type="arabicPeriod"/>
            </a:pPr>
            <a:r>
              <a:rPr lang="en-US" sz="1800" dirty="0">
                <a:solidFill>
                  <a:schemeClr val="dk1"/>
                </a:solidFill>
                <a:latin typeface="Times New Roman"/>
                <a:ea typeface="Times New Roman"/>
                <a:cs typeface="Times New Roman"/>
                <a:sym typeface="Times New Roman"/>
              </a:rPr>
              <a:t>Web Design With HTML, CSS, JavaScript and jQuery Set, 1st Edition, by Jon Duckett.</a:t>
            </a:r>
            <a:endParaRPr dirty="0"/>
          </a:p>
          <a:p>
            <a:pPr marL="342900" marR="0" lvl="0" indent="-342900" algn="l" rtl="0">
              <a:spcBef>
                <a:spcPts val="0"/>
              </a:spcBef>
              <a:spcAft>
                <a:spcPts val="0"/>
              </a:spcAft>
              <a:buClr>
                <a:schemeClr val="dk1"/>
              </a:buClr>
              <a:buSzPts val="1800"/>
              <a:buFont typeface="Times New Roman"/>
              <a:buAutoNum type="arabicPeriod"/>
            </a:pPr>
            <a:r>
              <a:rPr lang="en-US" sz="1800" dirty="0">
                <a:solidFill>
                  <a:schemeClr val="dk1"/>
                </a:solidFill>
                <a:latin typeface="Times New Roman"/>
                <a:ea typeface="Times New Roman"/>
                <a:cs typeface="Times New Roman"/>
                <a:sym typeface="Times New Roman"/>
              </a:rPr>
              <a:t>Hacking Exposed Web Applications, 3rd edition, Joel </a:t>
            </a:r>
            <a:r>
              <a:rPr lang="en-US" sz="1800" dirty="0" err="1">
                <a:solidFill>
                  <a:schemeClr val="dk1"/>
                </a:solidFill>
                <a:latin typeface="Times New Roman"/>
                <a:ea typeface="Times New Roman"/>
                <a:cs typeface="Times New Roman"/>
                <a:sym typeface="Times New Roman"/>
              </a:rPr>
              <a:t>Scambray</a:t>
            </a:r>
            <a:r>
              <a:rPr lang="en-US" sz="1800" dirty="0">
                <a:solidFill>
                  <a:schemeClr val="dk1"/>
                </a:solidFill>
                <a:latin typeface="Times New Roman"/>
                <a:ea typeface="Times New Roman"/>
                <a:cs typeface="Times New Roman"/>
                <a:sym typeface="Times New Roman"/>
              </a:rPr>
              <a:t>, Vincent Liu, Caleb Sima, Released October 2010, Publisher(s): McGraw-Hill</a:t>
            </a:r>
            <a:endParaRPr dirty="0"/>
          </a:p>
          <a:p>
            <a:pPr marL="0" marR="0" lvl="0" indent="0" algn="l" rtl="0">
              <a:spcBef>
                <a:spcPts val="0"/>
              </a:spcBef>
              <a:spcAft>
                <a:spcPts val="0"/>
              </a:spcAft>
              <a:buNone/>
            </a:pPr>
            <a:endParaRPr sz="1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Video Lectures : </a:t>
            </a:r>
            <a:endParaRPr sz="1800" b="1" dirty="0">
              <a:solidFill>
                <a:schemeClr val="dk1"/>
              </a:solidFill>
              <a:latin typeface="Times New Roman"/>
              <a:ea typeface="Times New Roman"/>
              <a:cs typeface="Times New Roman"/>
              <a:sym typeface="Times New Roman"/>
            </a:endParaRPr>
          </a:p>
          <a:p>
            <a:pPr marL="342900" lvl="0" indent="-342900">
              <a:buAutoNum type="arabicPeriod"/>
            </a:pPr>
            <a:r>
              <a:rPr lang="en-US" sz="1800" dirty="0">
                <a:solidFill>
                  <a:schemeClr val="dk1"/>
                </a:solidFill>
                <a:latin typeface="Times New Roman"/>
                <a:ea typeface="Times New Roman"/>
                <a:cs typeface="Times New Roman"/>
                <a:sym typeface="Times New Roman"/>
                <a:hlinkClick r:id="rId3"/>
              </a:rPr>
              <a:t>https://</a:t>
            </a:r>
            <a:r>
              <a:rPr lang="en-US" sz="1800" dirty="0" smtClean="0">
                <a:solidFill>
                  <a:schemeClr val="dk1"/>
                </a:solidFill>
                <a:latin typeface="Times New Roman"/>
                <a:ea typeface="Times New Roman"/>
                <a:cs typeface="Times New Roman"/>
                <a:sym typeface="Times New Roman"/>
                <a:hlinkClick r:id="rId3"/>
              </a:rPr>
              <a:t>www.youtube.com/watch?v=9ZokuRHo-eY</a:t>
            </a:r>
            <a:endParaRPr lang="en-US" sz="1800" dirty="0" smtClean="0">
              <a:solidFill>
                <a:schemeClr val="dk1"/>
              </a:solidFill>
              <a:latin typeface="Times New Roman"/>
              <a:ea typeface="Times New Roman"/>
              <a:cs typeface="Times New Roman"/>
              <a:sym typeface="Times New Roman"/>
            </a:endParaRPr>
          </a:p>
          <a:p>
            <a:pPr marL="342900" lvl="0" indent="-342900">
              <a:buAutoNum type="arabicPeriod"/>
            </a:pPr>
            <a:r>
              <a:rPr lang="en-US" sz="1800" b="1" dirty="0" smtClean="0">
                <a:solidFill>
                  <a:schemeClr val="dk1"/>
                </a:solidFill>
                <a:latin typeface="Times New Roman"/>
                <a:ea typeface="Times New Roman"/>
                <a:cs typeface="Times New Roman"/>
                <a:sym typeface="Times New Roman"/>
                <a:hlinkClick r:id="rId4"/>
              </a:rPr>
              <a:t>https</a:t>
            </a:r>
            <a:r>
              <a:rPr lang="en-US" sz="1800" b="1" dirty="0">
                <a:solidFill>
                  <a:schemeClr val="dk1"/>
                </a:solidFill>
                <a:latin typeface="Times New Roman"/>
                <a:ea typeface="Times New Roman"/>
                <a:cs typeface="Times New Roman"/>
                <a:sym typeface="Times New Roman"/>
                <a:hlinkClick r:id="rId4"/>
              </a:rPr>
              <a:t>://getvoip.com/blog/2020/05/06/voip-security</a:t>
            </a:r>
            <a:r>
              <a:rPr lang="en-US" sz="1800" b="1" dirty="0" smtClean="0">
                <a:solidFill>
                  <a:schemeClr val="dk1"/>
                </a:solidFill>
                <a:latin typeface="Times New Roman"/>
                <a:ea typeface="Times New Roman"/>
                <a:cs typeface="Times New Roman"/>
                <a:sym typeface="Times New Roman"/>
                <a:hlinkClick r:id="rId4"/>
              </a:rPr>
              <a:t>/</a:t>
            </a:r>
            <a:endParaRPr lang="en-US" sz="1800" b="1" dirty="0" smtClean="0">
              <a:solidFill>
                <a:schemeClr val="dk1"/>
              </a:solidFill>
              <a:latin typeface="Times New Roman"/>
              <a:ea typeface="Times New Roman"/>
              <a:cs typeface="Times New Roman"/>
              <a:sym typeface="Times New Roman"/>
            </a:endParaRPr>
          </a:p>
          <a:p>
            <a:pPr marL="342900" lvl="0" indent="-342900">
              <a:buAutoNum type="arabicPeriod"/>
            </a:pPr>
            <a:endParaRPr sz="1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Reference Links:</a:t>
            </a:r>
            <a:endParaRPr dirty="0"/>
          </a:p>
          <a:p>
            <a:pPr marL="342900" lvl="0" indent="-342900">
              <a:buClr>
                <a:schemeClr val="dk1"/>
              </a:buClr>
              <a:buSzPts val="1800"/>
              <a:buAutoNum type="arabicPeriod"/>
            </a:pPr>
            <a:r>
              <a:rPr lang="en-US" sz="1800" dirty="0">
                <a:solidFill>
                  <a:schemeClr val="dk1"/>
                </a:solidFill>
                <a:latin typeface="Times New Roman"/>
                <a:ea typeface="Times New Roman"/>
                <a:cs typeface="Times New Roman"/>
                <a:sym typeface="Times New Roman"/>
                <a:hlinkClick r:id="rId5"/>
              </a:rPr>
              <a:t>https://</a:t>
            </a:r>
            <a:r>
              <a:rPr lang="en-US" sz="1800" dirty="0" smtClean="0">
                <a:solidFill>
                  <a:schemeClr val="dk1"/>
                </a:solidFill>
                <a:latin typeface="Times New Roman"/>
                <a:ea typeface="Times New Roman"/>
                <a:cs typeface="Times New Roman"/>
                <a:sym typeface="Times New Roman"/>
                <a:hlinkClick r:id="rId5"/>
              </a:rPr>
              <a:t>cheatsheetseries.owasp.org/cheatsheets/Cross_Site_Scripting_Prevention_Cheat_Sheet.html</a:t>
            </a:r>
            <a:endParaRPr lang="en-US" sz="1800" dirty="0" smtClean="0">
              <a:solidFill>
                <a:schemeClr val="dk1"/>
              </a:solidFill>
              <a:latin typeface="Times New Roman"/>
              <a:ea typeface="Times New Roman"/>
              <a:cs typeface="Times New Roman"/>
              <a:sym typeface="Times New Roman"/>
            </a:endParaRPr>
          </a:p>
          <a:p>
            <a:pPr marL="342900" lvl="0" indent="-342900">
              <a:buAutoNum type="arabicPeriod"/>
            </a:pPr>
            <a:r>
              <a:rPr lang="en-US" sz="1800" dirty="0">
                <a:solidFill>
                  <a:schemeClr val="dk1"/>
                </a:solidFill>
                <a:latin typeface="Times New Roman"/>
                <a:ea typeface="Times New Roman"/>
                <a:cs typeface="Times New Roman"/>
                <a:sym typeface="Times New Roman"/>
                <a:hlinkClick r:id="rId6"/>
              </a:rPr>
              <a:t>https://</a:t>
            </a:r>
            <a:r>
              <a:rPr lang="en-US" sz="1800" dirty="0" smtClean="0">
                <a:solidFill>
                  <a:schemeClr val="dk1"/>
                </a:solidFill>
                <a:latin typeface="Times New Roman"/>
                <a:ea typeface="Times New Roman"/>
                <a:cs typeface="Times New Roman"/>
                <a:sym typeface="Times New Roman"/>
                <a:hlinkClick r:id="rId6"/>
              </a:rPr>
              <a:t>portswigger.net/web-security/cross-site-scripting</a:t>
            </a:r>
            <a:endParaRPr lang="en-US" sz="1800" dirty="0" smtClean="0">
              <a:solidFill>
                <a:schemeClr val="dk1"/>
              </a:solidFill>
              <a:latin typeface="Times New Roman"/>
              <a:ea typeface="Times New Roman"/>
              <a:cs typeface="Times New Roman"/>
              <a:sym typeface="Times New Roman"/>
            </a:endParaRPr>
          </a:p>
          <a:p>
            <a:pPr marL="342900" lvl="0" indent="-342900">
              <a:buAutoNum type="arabicPeriod"/>
            </a:pPr>
            <a:r>
              <a:rPr lang="en-US" sz="1800" dirty="0">
                <a:solidFill>
                  <a:schemeClr val="dk1"/>
                </a:solidFill>
                <a:latin typeface="Times New Roman"/>
                <a:ea typeface="Times New Roman"/>
                <a:cs typeface="Times New Roman"/>
                <a:sym typeface="Times New Roman"/>
                <a:hlinkClick r:id="rId7"/>
              </a:rPr>
              <a:t>https://www.ibm.com/garage/method/practices/code/protect-from-cross-site-scripting</a:t>
            </a:r>
            <a:r>
              <a:rPr lang="en-US" sz="1800" dirty="0" smtClean="0">
                <a:solidFill>
                  <a:schemeClr val="dk1"/>
                </a:solidFill>
                <a:latin typeface="Times New Roman"/>
                <a:ea typeface="Times New Roman"/>
                <a:cs typeface="Times New Roman"/>
                <a:sym typeface="Times New Roman"/>
                <a:hlinkClick r:id="rId7"/>
              </a:rPr>
              <a:t>/</a:t>
            </a:r>
            <a:endParaRPr lang="en-US" sz="1800" dirty="0" smtClean="0">
              <a:solidFill>
                <a:schemeClr val="dk1"/>
              </a:solidFill>
              <a:latin typeface="Times New Roman"/>
              <a:ea typeface="Times New Roman"/>
              <a:cs typeface="Times New Roman"/>
              <a:sym typeface="Times New Roman"/>
            </a:endParaRPr>
          </a:p>
          <a:p>
            <a:pPr marL="342900" lvl="0" indent="-342900">
              <a:buAutoNum type="arabicPeriod"/>
            </a:pPr>
            <a:r>
              <a:rPr lang="en-US" sz="1800" dirty="0">
                <a:solidFill>
                  <a:schemeClr val="dk1"/>
                </a:solidFill>
                <a:latin typeface="Times New Roman"/>
                <a:ea typeface="Times New Roman"/>
                <a:cs typeface="Times New Roman"/>
                <a:sym typeface="Times New Roman"/>
                <a:hlinkClick r:id="rId8"/>
              </a:rPr>
              <a:t>https://www.thesslstore.com/blog/xml-injection-attacks-what-to-know-about-xpath-xquery-xxe-more</a:t>
            </a:r>
            <a:r>
              <a:rPr lang="en-US" sz="1800" dirty="0" smtClean="0">
                <a:solidFill>
                  <a:schemeClr val="dk1"/>
                </a:solidFill>
                <a:latin typeface="Times New Roman"/>
                <a:ea typeface="Times New Roman"/>
                <a:cs typeface="Times New Roman"/>
                <a:sym typeface="Times New Roman"/>
                <a:hlinkClick r:id="rId8"/>
              </a:rPr>
              <a:t>/</a:t>
            </a:r>
            <a:endParaRPr lang="en-US" sz="1800" dirty="0" smtClean="0">
              <a:solidFill>
                <a:schemeClr val="dk1"/>
              </a:solidFill>
              <a:latin typeface="Times New Roman"/>
              <a:ea typeface="Times New Roman"/>
              <a:cs typeface="Times New Roman"/>
              <a:sym typeface="Times New Roman"/>
            </a:endParaRPr>
          </a:p>
          <a:p>
            <a:pPr marL="342900" lvl="0" indent="-342900">
              <a:buAutoNum type="arabicPeriod"/>
            </a:pPr>
            <a:endParaRPr lang="en-US" sz="1800" dirty="0" smtClean="0">
              <a:solidFill>
                <a:schemeClr val="dk1"/>
              </a:solidFill>
              <a:latin typeface="Times New Roman"/>
              <a:ea typeface="Times New Roman"/>
              <a:cs typeface="Times New Roman"/>
              <a:sym typeface="Times New Roman"/>
            </a:endParaRPr>
          </a:p>
          <a:p>
            <a:pPr lvl="0"/>
            <a:endParaRPr lang="en-US" sz="1800" dirty="0">
              <a:solidFill>
                <a:schemeClr val="dk1"/>
              </a:solidFill>
              <a:latin typeface="Times New Roman"/>
              <a:ea typeface="Times New Roman"/>
              <a:cs typeface="Times New Roman"/>
              <a:sym typeface="Times New Roman"/>
            </a:endParaRPr>
          </a:p>
          <a:p>
            <a:pPr marL="342900" lvl="0" indent="-342900">
              <a:buClr>
                <a:schemeClr val="dk1"/>
              </a:buClr>
              <a:buSzPts val="1800"/>
              <a:buAutoNum type="arabicPeriod"/>
            </a:pPr>
            <a:endParaRPr lang="en-US" sz="1800" dirty="0" smtClean="0">
              <a:solidFill>
                <a:schemeClr val="dk1"/>
              </a:solidFill>
              <a:latin typeface="Times New Roman"/>
              <a:ea typeface="Times New Roman"/>
              <a:cs typeface="Times New Roman"/>
              <a:sym typeface="Times New Roman"/>
            </a:endParaRPr>
          </a:p>
          <a:p>
            <a:pPr marL="342900" lvl="0" indent="-342900">
              <a:buClr>
                <a:schemeClr val="dk1"/>
              </a:buClr>
              <a:buSzPts val="1800"/>
              <a:buAutoNum type="arabicPeriod"/>
            </a:pPr>
            <a:endParaRPr lang="en-US" sz="1800" dirty="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sz="1800" dirty="0">
              <a:solidFill>
                <a:schemeClr val="dk1"/>
              </a:solidFill>
              <a:latin typeface="Times New Roman"/>
              <a:ea typeface="Times New Roman"/>
              <a:cs typeface="Times New Roman"/>
              <a:sym typeface="Times New Roman"/>
            </a:endParaRPr>
          </a:p>
        </p:txBody>
      </p:sp>
      <p:grpSp>
        <p:nvGrpSpPr>
          <p:cNvPr id="294" name="Google Shape;294;p11"/>
          <p:cNvGrpSpPr/>
          <p:nvPr/>
        </p:nvGrpSpPr>
        <p:grpSpPr>
          <a:xfrm>
            <a:off x="9858375" y="2028825"/>
            <a:ext cx="1900238" cy="1893887"/>
            <a:chOff x="1259" y="3082"/>
            <a:chExt cx="884" cy="884"/>
          </a:xfrm>
        </p:grpSpPr>
        <p:sp>
          <p:nvSpPr>
            <p:cNvPr id="295" name="Google Shape;295;p11"/>
            <p:cNvSpPr/>
            <p:nvPr/>
          </p:nvSpPr>
          <p:spPr>
            <a:xfrm flipH="1">
              <a:off x="1681" y="3824"/>
              <a:ext cx="110" cy="107"/>
            </a:xfrm>
            <a:custGeom>
              <a:avLst/>
              <a:gdLst/>
              <a:ahLst/>
              <a:cxnLst/>
              <a:rect l="l" t="t" r="r" b="b"/>
              <a:pathLst>
                <a:path w="110" h="107" extrusionOk="0">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6" name="Google Shape;296;p11"/>
            <p:cNvSpPr/>
            <p:nvPr/>
          </p:nvSpPr>
          <p:spPr>
            <a:xfrm flipH="1">
              <a:off x="1786" y="3762"/>
              <a:ext cx="35" cy="88"/>
            </a:xfrm>
            <a:custGeom>
              <a:avLst/>
              <a:gdLst/>
              <a:ahLst/>
              <a:cxnLst/>
              <a:rect l="l" t="t" r="r" b="b"/>
              <a:pathLst>
                <a:path w="35" h="88" extrusionOk="0">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7" name="Google Shape;297;p11"/>
            <p:cNvSpPr/>
            <p:nvPr/>
          </p:nvSpPr>
          <p:spPr>
            <a:xfrm flipH="1">
              <a:off x="1587" y="3719"/>
              <a:ext cx="54" cy="29"/>
            </a:xfrm>
            <a:custGeom>
              <a:avLst/>
              <a:gdLst/>
              <a:ahLst/>
              <a:cxnLst/>
              <a:rect l="l" t="t" r="r" b="b"/>
              <a:pathLst>
                <a:path w="54" h="29" extrusionOk="0">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8" name="Google Shape;298;p11"/>
            <p:cNvSpPr/>
            <p:nvPr/>
          </p:nvSpPr>
          <p:spPr>
            <a:xfrm flipH="1">
              <a:off x="1259" y="3082"/>
              <a:ext cx="884" cy="884"/>
            </a:xfrm>
            <a:custGeom>
              <a:avLst/>
              <a:gdLst/>
              <a:ahLst/>
              <a:cxnLst/>
              <a:rect l="l" t="t" r="r" b="b"/>
              <a:pathLst>
                <a:path w="884" h="884" extrusionOk="0">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9" name="Google Shape;299;p11"/>
            <p:cNvSpPr/>
            <p:nvPr/>
          </p:nvSpPr>
          <p:spPr>
            <a:xfrm flipH="1">
              <a:off x="1517" y="3611"/>
              <a:ext cx="102" cy="78"/>
            </a:xfrm>
            <a:custGeom>
              <a:avLst/>
              <a:gdLst/>
              <a:ahLst/>
              <a:cxnLst/>
              <a:rect l="l" t="t" r="r" b="b"/>
              <a:pathLst>
                <a:path w="102" h="78" extrusionOk="0">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2"/>
          <p:cNvSpPr/>
          <p:nvPr/>
        </p:nvSpPr>
        <p:spPr>
          <a:xfrm>
            <a:off x="0" y="0"/>
            <a:ext cx="12192000" cy="4686918"/>
          </a:xfrm>
          <a:prstGeom prst="rect">
            <a:avLst/>
          </a:prstGeom>
          <a:solidFill>
            <a:srgbClr val="385623">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cxnSp>
        <p:nvCxnSpPr>
          <p:cNvPr id="305" name="Google Shape;305;p12"/>
          <p:cNvCxnSpPr/>
          <p:nvPr/>
        </p:nvCxnSpPr>
        <p:spPr>
          <a:xfrm>
            <a:off x="9347200" y="0"/>
            <a:ext cx="1828800" cy="1828800"/>
          </a:xfrm>
          <a:prstGeom prst="straightConnector1">
            <a:avLst/>
          </a:prstGeom>
          <a:noFill/>
          <a:ln w="9525" cap="flat" cmpd="sng">
            <a:solidFill>
              <a:schemeClr val="accent2"/>
            </a:solidFill>
            <a:prstDash val="solid"/>
            <a:miter lim="800000"/>
            <a:headEnd type="none" w="sm" len="sm"/>
            <a:tailEnd type="none" w="sm" len="sm"/>
          </a:ln>
        </p:spPr>
      </p:cxnSp>
      <p:cxnSp>
        <p:nvCxnSpPr>
          <p:cNvPr id="306" name="Google Shape;306;p12"/>
          <p:cNvCxnSpPr/>
          <p:nvPr/>
        </p:nvCxnSpPr>
        <p:spPr>
          <a:xfrm>
            <a:off x="10169128" y="0"/>
            <a:ext cx="663972" cy="663972"/>
          </a:xfrm>
          <a:prstGeom prst="straightConnector1">
            <a:avLst/>
          </a:prstGeom>
          <a:noFill/>
          <a:ln w="9525" cap="flat" cmpd="sng">
            <a:solidFill>
              <a:schemeClr val="accent2"/>
            </a:solidFill>
            <a:prstDash val="solid"/>
            <a:miter lim="800000"/>
            <a:headEnd type="none" w="sm" len="sm"/>
            <a:tailEnd type="none" w="sm" len="sm"/>
          </a:ln>
        </p:spPr>
      </p:cxnSp>
      <p:cxnSp>
        <p:nvCxnSpPr>
          <p:cNvPr id="307" name="Google Shape;307;p12"/>
          <p:cNvCxnSpPr/>
          <p:nvPr/>
        </p:nvCxnSpPr>
        <p:spPr>
          <a:xfrm>
            <a:off x="733426" y="6294597"/>
            <a:ext cx="558345" cy="558345"/>
          </a:xfrm>
          <a:prstGeom prst="straightConnector1">
            <a:avLst/>
          </a:prstGeom>
          <a:noFill/>
          <a:ln w="9525" cap="flat" cmpd="sng">
            <a:solidFill>
              <a:schemeClr val="accent2"/>
            </a:solidFill>
            <a:prstDash val="solid"/>
            <a:miter lim="800000"/>
            <a:headEnd type="none" w="sm" len="sm"/>
            <a:tailEnd type="none" w="sm" len="sm"/>
          </a:ln>
        </p:spPr>
      </p:cxnSp>
      <p:cxnSp>
        <p:nvCxnSpPr>
          <p:cNvPr id="308" name="Google Shape;308;p12"/>
          <p:cNvCxnSpPr/>
          <p:nvPr/>
        </p:nvCxnSpPr>
        <p:spPr>
          <a:xfrm>
            <a:off x="390526" y="5129689"/>
            <a:ext cx="1728311" cy="1728311"/>
          </a:xfrm>
          <a:prstGeom prst="straightConnector1">
            <a:avLst/>
          </a:prstGeom>
          <a:noFill/>
          <a:ln w="9525" cap="flat" cmpd="sng">
            <a:solidFill>
              <a:schemeClr val="accent2"/>
            </a:solidFill>
            <a:prstDash val="solid"/>
            <a:miter lim="800000"/>
            <a:headEnd type="none" w="sm" len="sm"/>
            <a:tailEnd type="none" w="sm" len="sm"/>
          </a:ln>
        </p:spPr>
      </p:cxnSp>
      <p:sp>
        <p:nvSpPr>
          <p:cNvPr id="309" name="Google Shape;309;p12"/>
          <p:cNvSpPr txBox="1"/>
          <p:nvPr/>
        </p:nvSpPr>
        <p:spPr>
          <a:xfrm>
            <a:off x="1485902" y="2249080"/>
            <a:ext cx="10725148" cy="123110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0" i="0" u="none" strike="noStrike" cap="none">
                <a:solidFill>
                  <a:srgbClr val="FFFFFF"/>
                </a:solidFill>
                <a:latin typeface="Arial"/>
                <a:ea typeface="Arial"/>
                <a:cs typeface="Arial"/>
                <a:sym typeface="Arial"/>
              </a:rPr>
              <a:t>THANK YOU</a:t>
            </a:r>
            <a:endParaRPr/>
          </a:p>
        </p:txBody>
      </p:sp>
      <p:sp>
        <p:nvSpPr>
          <p:cNvPr id="310" name="Google Shape;310;p12"/>
          <p:cNvSpPr/>
          <p:nvPr/>
        </p:nvSpPr>
        <p:spPr>
          <a:xfrm>
            <a:off x="2641599"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1" name="Google Shape;311;p12"/>
          <p:cNvSpPr/>
          <p:nvPr/>
        </p:nvSpPr>
        <p:spPr>
          <a:xfrm>
            <a:off x="2898774"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312" name="Google Shape;312;p12"/>
          <p:cNvGrpSpPr/>
          <p:nvPr/>
        </p:nvGrpSpPr>
        <p:grpSpPr>
          <a:xfrm>
            <a:off x="222054" y="94089"/>
            <a:ext cx="410563" cy="1538089"/>
            <a:chOff x="83821" y="0"/>
            <a:chExt cx="219636" cy="903079"/>
          </a:xfrm>
        </p:grpSpPr>
        <p:sp>
          <p:nvSpPr>
            <p:cNvPr id="313" name="Google Shape;313;p12"/>
            <p:cNvSpPr/>
            <p:nvPr/>
          </p:nvSpPr>
          <p:spPr>
            <a:xfrm>
              <a:off x="84026" y="0"/>
              <a:ext cx="219431" cy="210952"/>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4" name="Google Shape;314;p12"/>
            <p:cNvSpPr/>
            <p:nvPr/>
          </p:nvSpPr>
          <p:spPr>
            <a:xfrm>
              <a:off x="84262" y="408599"/>
              <a:ext cx="219194" cy="494480"/>
            </a:xfrm>
            <a:prstGeom prst="rect">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5" name="Google Shape;315;p12"/>
            <p:cNvSpPr/>
            <p:nvPr/>
          </p:nvSpPr>
          <p:spPr>
            <a:xfrm>
              <a:off x="83821" y="210952"/>
              <a:ext cx="217937" cy="2209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316" name="Google Shape;316;p12"/>
            <p:cNvGraphicFramePr/>
            <p:nvPr/>
          </p:nvGraphicFramePr>
          <p:xfrm>
            <a:off x="100850" y="246475"/>
            <a:ext cx="183878" cy="183422"/>
          </p:xfrm>
          <a:graphic>
            <a:graphicData uri="http://schemas.openxmlformats.org/presentationml/2006/ole">
              <mc:AlternateContent xmlns:mc="http://schemas.openxmlformats.org/markup-compatibility/2006">
                <mc:Choice xmlns:v="urn:schemas-microsoft-com:vml" Requires="v">
                  <p:oleObj spid="_x0000_s2093" r:id="rId4" imgW="183878" imgH="183422" progId="">
                    <p:embed/>
                  </p:oleObj>
                </mc:Choice>
                <mc:Fallback>
                  <p:oleObj r:id="rId4" imgW="183878" imgH="183422" progId="">
                    <p:embed/>
                    <p:pic>
                      <p:nvPicPr>
                        <p:cNvPr id="316" name="Google Shape;316;p12"/>
                        <p:cNvPicPr preferRelativeResize="0"/>
                        <p:nvPr/>
                      </p:nvPicPr>
                      <p:blipFill rotWithShape="1">
                        <a:blip r:embed="rId5">
                          <a:alphaModFix/>
                        </a:blip>
                        <a:srcRect/>
                        <a:stretch/>
                      </p:blipFill>
                      <p:spPr>
                        <a:xfrm>
                          <a:off x="100850" y="246475"/>
                          <a:ext cx="183878" cy="183422"/>
                        </a:xfrm>
                        <a:prstGeom prst="rect">
                          <a:avLst/>
                        </a:prstGeom>
                        <a:noFill/>
                        <a:ln>
                          <a:noFill/>
                        </a:ln>
                      </p:spPr>
                    </p:pic>
                  </p:oleObj>
                </mc:Fallback>
              </mc:AlternateContent>
            </a:graphicData>
          </a:graphic>
        </p:graphicFrame>
      </p:grpSp>
      <p:pic>
        <p:nvPicPr>
          <p:cNvPr id="2049" name="Picture 1" descr="rId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900" y="241300"/>
            <a:ext cx="177800" cy="177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
          <p:cNvSpPr txBox="1">
            <a:spLocks noGrp="1"/>
          </p:cNvSpPr>
          <p:nvPr>
            <p:ph type="body" idx="2"/>
          </p:nvPr>
        </p:nvSpPr>
        <p:spPr>
          <a:xfrm>
            <a:off x="449263" y="1840230"/>
            <a:ext cx="4322762" cy="451612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600"/>
              <a:buNone/>
            </a:pP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sz="2400" dirty="0">
                <a:latin typeface="Times New Roman"/>
                <a:ea typeface="Times New Roman"/>
                <a:cs typeface="Times New Roman"/>
                <a:sym typeface="Times New Roman"/>
              </a:rPr>
              <a:t>In this lecture, we will discuss:</a:t>
            </a:r>
            <a:endParaRPr dirty="0"/>
          </a:p>
          <a:p>
            <a:pPr marL="0" lvl="0" indent="-152400">
              <a:lnSpc>
                <a:spcPct val="100000"/>
              </a:lnSpc>
              <a:spcBef>
                <a:spcPts val="0"/>
              </a:spcBef>
              <a:buClr>
                <a:srgbClr val="000000"/>
              </a:buClr>
              <a:buSzPts val="2400"/>
              <a:buFont typeface="Arial"/>
              <a:buChar char="•"/>
            </a:pPr>
            <a:r>
              <a:rPr lang="en-US" sz="2400" dirty="0"/>
              <a:t>input injection, external entity injection, and XPath injection</a:t>
            </a:r>
            <a:endParaRPr dirty="0">
              <a:latin typeface="Times New Roman"/>
              <a:ea typeface="Times New Roman"/>
              <a:cs typeface="Times New Roman"/>
              <a:sym typeface="Times New Roman"/>
            </a:endParaRPr>
          </a:p>
        </p:txBody>
      </p:sp>
      <p:sp>
        <p:nvSpPr>
          <p:cNvPr id="198" name="Google Shape;198;p2"/>
          <p:cNvSpPr txBox="1">
            <a:spLocks noGrp="1"/>
          </p:cNvSpPr>
          <p:nvPr>
            <p:ph type="sldNum" idx="12"/>
          </p:nvPr>
        </p:nvSpPr>
        <p:spPr>
          <a:xfrm>
            <a:off x="88392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99" name="Google Shape;199;p2"/>
          <p:cNvSpPr txBox="1">
            <a:spLocks noGrp="1"/>
          </p:cNvSpPr>
          <p:nvPr>
            <p:ph type="title"/>
          </p:nvPr>
        </p:nvSpPr>
        <p:spPr>
          <a:xfrm>
            <a:off x="700722" y="501650"/>
            <a:ext cx="4456567" cy="923330"/>
          </a:xfrm>
          <a:prstGeom prst="rect">
            <a:avLst/>
          </a:prstGeom>
          <a:noFill/>
          <a:ln>
            <a:noFill/>
          </a:ln>
        </p:spPr>
        <p:txBody>
          <a:bodyPr spcFirstLastPara="1" wrap="square" lIns="91425" tIns="45700" rIns="91425" bIns="45700" anchor="b" anchorCtr="0">
            <a:spAutoFit/>
          </a:bodyPr>
          <a:lstStyle/>
          <a:p>
            <a:pPr marL="0" marR="0" lvl="0" indent="0" algn="ctr"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Lecture Objectives</a:t>
            </a:r>
            <a:r>
              <a:rPr lang="en-US" sz="2000" b="1" i="0" u="none" strike="noStrike" cap="none">
                <a:solidFill>
                  <a:schemeClr val="dk1"/>
                </a:solidFill>
                <a:latin typeface="Times New Roman"/>
                <a:ea typeface="Times New Roman"/>
                <a:cs typeface="Times New Roman"/>
                <a:sym typeface="Times New Roman"/>
              </a:rPr>
              <a:t/>
            </a:r>
            <a:br>
              <a:rPr lang="en-US" sz="2000" b="1" i="0" u="none" strike="noStrike" cap="none">
                <a:solidFill>
                  <a:schemeClr val="dk1"/>
                </a:solidFill>
                <a:latin typeface="Times New Roman"/>
                <a:ea typeface="Times New Roman"/>
                <a:cs typeface="Times New Roman"/>
                <a:sym typeface="Times New Roman"/>
              </a:rPr>
            </a:br>
            <a:endParaRPr sz="1600" b="0" i="0" u="none" strike="noStrike" cap="none">
              <a:solidFill>
                <a:schemeClr val="dk1"/>
              </a:solidFill>
              <a:latin typeface="Times New Roman"/>
              <a:ea typeface="Times New Roman"/>
              <a:cs typeface="Times New Roman"/>
              <a:sym typeface="Times New Roman"/>
            </a:endParaRPr>
          </a:p>
        </p:txBody>
      </p:sp>
      <p:sp>
        <p:nvSpPr>
          <p:cNvPr id="200" name="Google Shape;200;p2"/>
          <p:cNvSpPr/>
          <p:nvPr/>
        </p:nvSpPr>
        <p:spPr>
          <a:xfrm>
            <a:off x="5295900" y="838200"/>
            <a:ext cx="5867400" cy="551815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1" name="Google Shape;201;p2"/>
          <p:cNvSpPr/>
          <p:nvPr/>
        </p:nvSpPr>
        <p:spPr>
          <a:xfrm>
            <a:off x="449262" y="1611630"/>
            <a:ext cx="4322700" cy="47448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2" name="Google Shape;202;p2"/>
          <p:cNvSpPr/>
          <p:nvPr/>
        </p:nvSpPr>
        <p:spPr>
          <a:xfrm>
            <a:off x="11217276" y="6324600"/>
            <a:ext cx="444500" cy="422275"/>
          </a:xfrm>
          <a:prstGeom prst="ellipse">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3" name="Google Shape;203;p2" descr="Introduction to Web Development with HTML, CSS, JavaScript | Coursera"/>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 name="AutoShape 2" descr="How to Execute an XML External Entity Injection (XXE) | Cobal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6" name="Picture 4" descr="How to Execute an XML External Entity Injection (XXE) | Cobal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9656" y="1327428"/>
            <a:ext cx="5519887" cy="45396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707721"/>
          </a:xfrm>
        </p:spPr>
        <p:txBody>
          <a:bodyPr/>
          <a:lstStyle/>
          <a:p>
            <a:r>
              <a:rPr lang="en-US" dirty="0"/>
              <a:t>XML injection</a:t>
            </a:r>
          </a:p>
        </p:txBody>
      </p:sp>
      <p:sp>
        <p:nvSpPr>
          <p:cNvPr id="3" name="Text Placeholder 2"/>
          <p:cNvSpPr>
            <a:spLocks noGrp="1"/>
          </p:cNvSpPr>
          <p:nvPr>
            <p:ph type="body" idx="1"/>
          </p:nvPr>
        </p:nvSpPr>
        <p:spPr>
          <a:xfrm>
            <a:off x="1024547" y="1463414"/>
            <a:ext cx="9384582" cy="4873625"/>
          </a:xfrm>
        </p:spPr>
        <p:txBody>
          <a:bodyPr>
            <a:noAutofit/>
          </a:bodyPr>
          <a:lstStyle/>
          <a:p>
            <a:pPr algn="just"/>
            <a:r>
              <a:rPr lang="en-US" sz="2000" dirty="0"/>
              <a:t>XML injection, sometimes called XML code injection, is a category of vulnerabilities where an application doesn’t correctly validate/sanitize user input before using it in an XML document or query. XML, which stands for extensible markup language, is a language format that’s commonly used for structuring storing data. Having XML injection vulnerabilities within your app means that bad guys will have free rein to cause whatever damage they can to your XML documents.</a:t>
            </a:r>
          </a:p>
          <a:p>
            <a:pPr algn="just"/>
            <a:r>
              <a:rPr lang="en-US" sz="2000" dirty="0"/>
              <a:t>XML injections enable </a:t>
            </a:r>
            <a:r>
              <a:rPr lang="en-US" sz="2000" dirty="0" err="1"/>
              <a:t>unvalidated</a:t>
            </a:r>
            <a:r>
              <a:rPr lang="en-US" sz="2000" dirty="0"/>
              <a:t> user data to construct queries that allow an attacker to read or modify XML documents or execute commands in your XML-enabled database. This enables an attacker to get around your application’s front end to gain access to the juicy stored data they seek by taking advantage of vulnerabilities that exist in input fields (e.g., the user’s name, password, and search input fields</a:t>
            </a:r>
            <a:r>
              <a:rPr lang="en-US" sz="2000" dirty="0" smtClean="0"/>
              <a:t>).</a:t>
            </a:r>
          </a:p>
          <a:p>
            <a:pPr algn="just"/>
            <a:endParaRPr lang="en-US" sz="20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1269390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909" y="686625"/>
            <a:ext cx="8315325" cy="4085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9119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87683"/>
            <a:ext cx="7677911" cy="864296"/>
          </a:xfrm>
        </p:spPr>
        <p:txBody>
          <a:bodyPr>
            <a:normAutofit fontScale="90000"/>
          </a:bodyPr>
          <a:lstStyle/>
          <a:p>
            <a:r>
              <a:rPr lang="en-US" dirty="0"/>
              <a:t>Different Types of XML Injection Attacks</a:t>
            </a:r>
            <a:br>
              <a:rPr lang="en-US" dirty="0"/>
            </a:br>
            <a:endParaRPr lang="en-US" dirty="0"/>
          </a:p>
        </p:txBody>
      </p:sp>
      <p:sp>
        <p:nvSpPr>
          <p:cNvPr id="4" name="Text Placeholder 3"/>
          <p:cNvSpPr>
            <a:spLocks noGrp="1"/>
          </p:cNvSpPr>
          <p:nvPr>
            <p:ph type="body" idx="2"/>
          </p:nvPr>
        </p:nvSpPr>
        <p:spPr>
          <a:xfrm>
            <a:off x="839788" y="764089"/>
            <a:ext cx="10358480" cy="5104900"/>
          </a:xfrm>
        </p:spPr>
        <p:txBody>
          <a:bodyPr>
            <a:noAutofit/>
          </a:bodyPr>
          <a:lstStyle/>
          <a:p>
            <a:pPr algn="just"/>
            <a:r>
              <a:rPr lang="en-US" sz="1800" b="1" u="sng" dirty="0">
                <a:hlinkClick r:id="rId2"/>
              </a:rPr>
              <a:t>XML entity expansion</a:t>
            </a:r>
            <a:r>
              <a:rPr lang="en-US" sz="1800" b="1" dirty="0"/>
              <a:t> (XEE)</a:t>
            </a:r>
            <a:r>
              <a:rPr lang="en-US" sz="1800" dirty="0"/>
              <a:t> — Also known as </a:t>
            </a:r>
            <a:r>
              <a:rPr lang="en-US" sz="1800" u="sng" dirty="0">
                <a:hlinkClick r:id="rId3"/>
              </a:rPr>
              <a:t>XML bombs</a:t>
            </a:r>
            <a:r>
              <a:rPr lang="en-US" sz="1800" dirty="0"/>
              <a:t> (aka an XML DoS attack or the “billion laughs attack” we mentioned earlier), this tactic involves an attacker injecting a massive number of recursive or nested references to crash your web app or server.</a:t>
            </a:r>
          </a:p>
          <a:p>
            <a:pPr algn="just"/>
            <a:r>
              <a:rPr lang="en-US" sz="1800" b="1" u="sng" dirty="0">
                <a:hlinkClick r:id="rId4"/>
              </a:rPr>
              <a:t>XML external entity</a:t>
            </a:r>
            <a:r>
              <a:rPr lang="en-US" sz="1800" b="1" dirty="0"/>
              <a:t> (XXE)</a:t>
            </a:r>
            <a:r>
              <a:rPr lang="en-US" sz="1800" dirty="0"/>
              <a:t> — This is where an attacker inserts an external entity reference into their input to either access sensitive XML files that they shouldn’t have access to, or to make malicious queries to external URIs.  </a:t>
            </a:r>
          </a:p>
          <a:p>
            <a:pPr algn="just"/>
            <a:r>
              <a:rPr lang="en-US" sz="1800" b="1" u="sng" dirty="0">
                <a:hlinkClick r:id="rId5"/>
              </a:rPr>
              <a:t>XPath injection</a:t>
            </a:r>
            <a:r>
              <a:rPr lang="en-US" sz="1800" dirty="0"/>
              <a:t> — This type of attack involves an attacker sending malicious data or commands via an XPath expression to your XML document or database. (XPaths allows you to select specific parts of XML or HTML documents to display on your site or in your app.) By injecting a malicious value into the XPath expression, an attacker can modify or add something to your XML-enabled database or document or do something else (e.g., gain remote access to sensitive data by bypassing authentication).</a:t>
            </a:r>
          </a:p>
          <a:p>
            <a:pPr algn="just"/>
            <a:r>
              <a:rPr lang="en-US" sz="1800" b="1" u="sng" dirty="0">
                <a:hlinkClick r:id="rId6"/>
              </a:rPr>
              <a:t>Blind XPath injection</a:t>
            </a:r>
            <a:r>
              <a:rPr lang="en-US" sz="1800" dirty="0"/>
              <a:t> — This is done as a way to carry out an XPath injection when an attacker doesn’t know how a target XML document is structured or if you’re not displaying errors they find useful. This helps an attacker discover how your files are structured and modify the data contained within as desired. This attack method typically consists of XML crawling and Boolean testing to generate true/false responses that inform them whether an attack is successful or failed.  </a:t>
            </a:r>
          </a:p>
          <a:p>
            <a:pPr algn="just"/>
            <a:r>
              <a:rPr lang="en-US" sz="1800" b="1" dirty="0"/>
              <a:t>XQuery injection</a:t>
            </a:r>
            <a:r>
              <a:rPr lang="en-US" sz="1800" dirty="0"/>
              <a:t> — An attacker uses a malicious XQuery input to execute a malicious command or add unauthorized info to your XML-enabled database or files. XQL injections use XML query language characters to create inputs with invalid syntax to access or modify sensitive information contained within your XML documents or database.</a:t>
            </a:r>
          </a:p>
          <a:p>
            <a:pPr algn="just"/>
            <a:endParaRPr lang="en-US" sz="18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1081695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XPath Injection</a:t>
            </a:r>
          </a:p>
        </p:txBody>
      </p:sp>
      <p:sp>
        <p:nvSpPr>
          <p:cNvPr id="7171" name="Content Placeholder 2"/>
          <p:cNvSpPr>
            <a:spLocks noGrp="1"/>
          </p:cNvSpPr>
          <p:nvPr>
            <p:ph sz="quarter" idx="1"/>
          </p:nvPr>
        </p:nvSpPr>
        <p:spPr/>
        <p:txBody>
          <a:bodyPr>
            <a:normAutofit fontScale="85000" lnSpcReduction="20000"/>
          </a:bodyPr>
          <a:lstStyle/>
          <a:p>
            <a:pPr algn="just"/>
            <a:r>
              <a:rPr lang="en-US" dirty="0"/>
              <a:t>XPath Injection attacks occur when a web site uses user-supplied information to construct an XPath query for XML data. By sending intentionally malformed information into the web site, an attacker can find out how the XML data is structured, or access data that they may not normally have access to. </a:t>
            </a:r>
            <a:endParaRPr lang="en-US" dirty="0" smtClean="0"/>
          </a:p>
          <a:p>
            <a:pPr algn="just"/>
            <a:r>
              <a:rPr lang="en-US" dirty="0" smtClean="0"/>
              <a:t>They </a:t>
            </a:r>
            <a:r>
              <a:rPr lang="en-US" dirty="0"/>
              <a:t>may even be able to elevate their privileges on the web site if the XML data is being used for authentication (such as an XML based user file).</a:t>
            </a:r>
          </a:p>
          <a:p>
            <a:pPr algn="just"/>
            <a:r>
              <a:rPr lang="en-US" dirty="0"/>
              <a:t>Querying XML is done with XPath, a type of simple descriptive statement that allows the XML query to locate a piece of information. Like SQL, you can specify certain attributes to find, and patterns to match. </a:t>
            </a:r>
            <a:endParaRPr lang="en-US" dirty="0" smtClean="0"/>
          </a:p>
          <a:p>
            <a:pPr algn="just"/>
            <a:r>
              <a:rPr lang="en-US" dirty="0" smtClean="0"/>
              <a:t>When </a:t>
            </a:r>
            <a:r>
              <a:rPr lang="en-US" dirty="0"/>
              <a:t>using XML for a web site it is common to accept some form of input on the query string to identify the content to locate and display on the page. This input </a:t>
            </a:r>
            <a:r>
              <a:rPr lang="en-US" b="1" dirty="0"/>
              <a:t>must</a:t>
            </a:r>
            <a:r>
              <a:rPr lang="en-US" dirty="0"/>
              <a:t> be sanitized to verify that it doesn’t mess up the XPath query and return the wrong data.</a:t>
            </a:r>
          </a:p>
          <a:p>
            <a:pPr algn="just"/>
            <a:endParaRPr lang="en-US" dirty="0"/>
          </a:p>
        </p:txBody>
      </p:sp>
    </p:spTree>
    <p:extLst>
      <p:ext uri="{BB962C8B-B14F-4D97-AF65-F5344CB8AC3E}">
        <p14:creationId xmlns:p14="http://schemas.microsoft.com/office/powerpoint/2010/main" val="51110699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r>
              <a:rPr lang="en-US" dirty="0"/>
              <a:t>external entity injection</a:t>
            </a:r>
            <a:br>
              <a:rPr lang="en-US" dirty="0"/>
            </a:br>
            <a:endParaRPr lang="en-US" dirty="0"/>
          </a:p>
        </p:txBody>
      </p:sp>
      <p:sp>
        <p:nvSpPr>
          <p:cNvPr id="7171" name="Content Placeholder 2"/>
          <p:cNvSpPr>
            <a:spLocks noGrp="1"/>
          </p:cNvSpPr>
          <p:nvPr>
            <p:ph sz="quarter" idx="1"/>
          </p:nvPr>
        </p:nvSpPr>
        <p:spPr/>
        <p:txBody>
          <a:bodyPr>
            <a:normAutofit lnSpcReduction="10000"/>
          </a:bodyPr>
          <a:lstStyle/>
          <a:p>
            <a:pPr algn="just"/>
            <a:r>
              <a:rPr lang="en-US" b="1" dirty="0"/>
              <a:t>What is XML external entity injection?</a:t>
            </a:r>
          </a:p>
          <a:p>
            <a:pPr algn="just"/>
            <a:r>
              <a:rPr lang="en-US" dirty="0"/>
              <a:t>XML external entity injection (also known as XXE) is a web security vulnerability that allows an attacker to interfere with an application's processing of XML data. It often allows an attacker to view files on the application server filesystem, and to interact with any back-end or external systems that the application itself can access.</a:t>
            </a:r>
          </a:p>
          <a:p>
            <a:pPr algn="just"/>
            <a:r>
              <a:rPr lang="en-US" dirty="0"/>
              <a:t>In some situations, an attacker can escalate an XXE attack to compromise the underlying server or other back-end infrastructure, by leveraging the XXE vulnerability to perform </a:t>
            </a:r>
            <a:r>
              <a:rPr lang="en-US" dirty="0">
                <a:hlinkClick r:id="rId2"/>
              </a:rPr>
              <a:t>server-side request forgery</a:t>
            </a:r>
            <a:r>
              <a:rPr lang="en-US" dirty="0"/>
              <a:t> (SSRF) attacks.</a:t>
            </a:r>
          </a:p>
        </p:txBody>
      </p:sp>
    </p:spTree>
    <p:extLst>
      <p:ext uri="{BB962C8B-B14F-4D97-AF65-F5344CB8AC3E}">
        <p14:creationId xmlns:p14="http://schemas.microsoft.com/office/powerpoint/2010/main" val="181574476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types of XXE </a:t>
            </a:r>
            <a:r>
              <a:rPr lang="en-US" dirty="0" smtClean="0"/>
              <a:t>attacks</a:t>
            </a:r>
            <a:endParaRPr lang="en-US" dirty="0"/>
          </a:p>
        </p:txBody>
      </p:sp>
      <p:sp>
        <p:nvSpPr>
          <p:cNvPr id="7171" name="Content Placeholder 2"/>
          <p:cNvSpPr>
            <a:spLocks noGrp="1"/>
          </p:cNvSpPr>
          <p:nvPr>
            <p:ph sz="quarter" idx="1"/>
          </p:nvPr>
        </p:nvSpPr>
        <p:spPr/>
        <p:txBody>
          <a:bodyPr>
            <a:normAutofit fontScale="92500"/>
          </a:bodyPr>
          <a:lstStyle/>
          <a:p>
            <a:r>
              <a:rPr lang="en-US" dirty="0">
                <a:hlinkClick r:id="rId2"/>
              </a:rPr>
              <a:t>Exploiting XXE to retrieve files</a:t>
            </a:r>
            <a:r>
              <a:rPr lang="en-US" dirty="0"/>
              <a:t>, where an external entity is defined containing the contents of a file, and returned in the application's response.</a:t>
            </a:r>
          </a:p>
          <a:p>
            <a:r>
              <a:rPr lang="en-US" dirty="0">
                <a:hlinkClick r:id="rId3"/>
              </a:rPr>
              <a:t>Exploiting XXE to perform SSRF attacks</a:t>
            </a:r>
            <a:r>
              <a:rPr lang="en-US" dirty="0"/>
              <a:t>, where an external entity is defined based on a URL to a back-end system.</a:t>
            </a:r>
          </a:p>
          <a:p>
            <a:r>
              <a:rPr lang="en-US" dirty="0">
                <a:hlinkClick r:id="rId4"/>
              </a:rPr>
              <a:t>Exploiting blind XXE </a:t>
            </a:r>
            <a:r>
              <a:rPr lang="en-US" dirty="0" err="1">
                <a:hlinkClick r:id="rId4"/>
              </a:rPr>
              <a:t>exfiltrate</a:t>
            </a:r>
            <a:r>
              <a:rPr lang="en-US" dirty="0">
                <a:hlinkClick r:id="rId4"/>
              </a:rPr>
              <a:t> data out-of-band</a:t>
            </a:r>
            <a:r>
              <a:rPr lang="en-US" dirty="0"/>
              <a:t>, where sensitive data is transmitted from the application server to a system that the attacker controls.</a:t>
            </a:r>
          </a:p>
          <a:p>
            <a:r>
              <a:rPr lang="en-US" dirty="0">
                <a:hlinkClick r:id="rId5"/>
              </a:rPr>
              <a:t>Exploiting blind XXE to retrieve data via error messages</a:t>
            </a:r>
            <a:r>
              <a:rPr lang="en-US" dirty="0"/>
              <a:t>, where the attacker can trigger a parsing error message containing sensitive data.</a:t>
            </a:r>
          </a:p>
        </p:txBody>
      </p:sp>
    </p:spTree>
    <p:extLst>
      <p:ext uri="{BB962C8B-B14F-4D97-AF65-F5344CB8AC3E}">
        <p14:creationId xmlns:p14="http://schemas.microsoft.com/office/powerpoint/2010/main" val="150752473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Blind XXE vulnerabilities</a:t>
            </a:r>
          </a:p>
        </p:txBody>
      </p:sp>
      <p:sp>
        <p:nvSpPr>
          <p:cNvPr id="8195" name="Content Placeholder 2"/>
          <p:cNvSpPr>
            <a:spLocks noGrp="1"/>
          </p:cNvSpPr>
          <p:nvPr>
            <p:ph sz="quarter" idx="1"/>
          </p:nvPr>
        </p:nvSpPr>
        <p:spPr/>
        <p:txBody>
          <a:bodyPr>
            <a:normAutofit/>
          </a:bodyPr>
          <a:lstStyle/>
          <a:p>
            <a:r>
              <a:rPr lang="en-US" dirty="0" smtClean="0"/>
              <a:t>Many </a:t>
            </a:r>
            <a:r>
              <a:rPr lang="en-US" dirty="0"/>
              <a:t>instances of XXE vulnerabilities are blind. This means that the application does not return the values of any defined external entities in its responses, and so direct retrieval of server-side files is not possible.</a:t>
            </a:r>
          </a:p>
          <a:p>
            <a:r>
              <a:rPr lang="en-US" dirty="0"/>
              <a:t>Blind XXE vulnerabilities can still be detected and exploited, but more advanced techniques are required. You can sometimes use out-of-band techniques to find vulnerabilities and exploit them to </a:t>
            </a:r>
            <a:r>
              <a:rPr lang="en-US" dirty="0" err="1"/>
              <a:t>exfiltrate</a:t>
            </a:r>
            <a:r>
              <a:rPr lang="en-US" dirty="0"/>
              <a:t> data. And you can sometimes trigger XML parsing errors that lead to disclosure of sensitive data within error messages.</a:t>
            </a:r>
          </a:p>
        </p:txBody>
      </p:sp>
    </p:spTree>
    <p:extLst>
      <p:ext uri="{BB962C8B-B14F-4D97-AF65-F5344CB8AC3E}">
        <p14:creationId xmlns:p14="http://schemas.microsoft.com/office/powerpoint/2010/main" val="208637505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TotalTime>
  <Words>764</Words>
  <Application>Microsoft Office PowerPoint</Application>
  <PresentationFormat>Custom</PresentationFormat>
  <Paragraphs>69</Paragraphs>
  <Slides>11</Slides>
  <Notes>4</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0</vt:i4>
      </vt:variant>
      <vt:variant>
        <vt:lpstr>Slide Titles</vt:lpstr>
      </vt:variant>
      <vt:variant>
        <vt:i4>11</vt:i4>
      </vt:variant>
    </vt:vector>
  </HeadingPairs>
  <TitlesOfParts>
    <vt:vector size="18" baseType="lpstr">
      <vt:lpstr>Arial</vt:lpstr>
      <vt:lpstr>Raleway ExtraBold</vt:lpstr>
      <vt:lpstr>Calibri</vt:lpstr>
      <vt:lpstr>Times New Roman</vt:lpstr>
      <vt:lpstr>Arial Black</vt:lpstr>
      <vt:lpstr>1_Office Theme</vt:lpstr>
      <vt:lpstr>Contents Slide Master</vt:lpstr>
      <vt:lpstr>PowerPoint Presentation</vt:lpstr>
      <vt:lpstr>Lecture Objectives </vt:lpstr>
      <vt:lpstr>XML injection</vt:lpstr>
      <vt:lpstr>PowerPoint Presentation</vt:lpstr>
      <vt:lpstr>Different Types of XML Injection Attacks </vt:lpstr>
      <vt:lpstr>XPath Injection</vt:lpstr>
      <vt:lpstr>external entity injection </vt:lpstr>
      <vt:lpstr>types of XXE attacks</vt:lpstr>
      <vt:lpstr>Blind XXE vulnerabilities</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Windows User</cp:lastModifiedBy>
  <cp:revision>41</cp:revision>
  <dcterms:created xsi:type="dcterms:W3CDTF">2019-01-09T10:33:58Z</dcterms:created>
  <dcterms:modified xsi:type="dcterms:W3CDTF">2022-11-04T05:22:55Z</dcterms:modified>
</cp:coreProperties>
</file>