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6"/>
  </p:notesMasterIdLst>
  <p:sldIdLst>
    <p:sldId id="256" r:id="rId3"/>
    <p:sldId id="257" r:id="rId4"/>
    <p:sldId id="258" r:id="rId5"/>
    <p:sldId id="259" r:id="rId6"/>
    <p:sldId id="262" r:id="rId7"/>
    <p:sldId id="273" r:id="rId8"/>
    <p:sldId id="263" r:id="rId9"/>
    <p:sldId id="269" r:id="rId10"/>
    <p:sldId id="274" r:id="rId11"/>
    <p:sldId id="276" r:id="rId12"/>
    <p:sldId id="275" r:id="rId13"/>
    <p:sldId id="266" r:id="rId14"/>
    <p:sldId id="267" r:id="rId15"/>
  </p:sldIdLst>
  <p:sldSz cx="12192000" cy="6858000"/>
  <p:notesSz cx="6858000" cy="9144000"/>
  <p:embeddedFontLst>
    <p:embeddedFont>
      <p:font typeface="Arial Black" pitchFamily="34" charset="0"/>
      <p:bold r:id="rId17"/>
    </p:embeddedFont>
    <p:embeddedFont>
      <p:font typeface="Tahoma" pitchFamily="34" charset="0"/>
      <p:regular r:id="rId18"/>
      <p:bold r:id="rId19"/>
    </p:embeddedFont>
    <p:embeddedFont>
      <p:font typeface="Calibri" pitchFamily="34" charset="0"/>
      <p:regular r:id="rId20"/>
      <p:bold r:id="rId21"/>
      <p:italic r:id="rId22"/>
      <p:boldItalic r:id="rId23"/>
    </p:embeddedFont>
    <p:embeddedFont>
      <p:font typeface="Raleway ExtraBold"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advanced-session-hijacking-and-how-to-protect-yourself/" TargetMode="External"/><Relationship Id="rId3" Type="http://schemas.openxmlformats.org/officeDocument/2006/relationships/hyperlink" Target="https://www.youtube.com/watch?v=GNmU5vwZua8" TargetMode="External"/><Relationship Id="rId7" Type="http://schemas.openxmlformats.org/officeDocument/2006/relationships/hyperlink" Target="https://resources.infosecinstitute.com/topic/session-hijacking-cheat-shee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wasp.org/www-community/attacks/Session_fixation" TargetMode="External"/><Relationship Id="rId5" Type="http://schemas.openxmlformats.org/officeDocument/2006/relationships/hyperlink" Target="https://www.cpltutorials.com/What-is-Session-Hijacking-and-Different-methods-of-Session-Hijacking/" TargetMode="External"/><Relationship Id="rId4" Type="http://schemas.openxmlformats.org/officeDocument/2006/relationships/hyperlink" Target="https://intellipaat.com/blog/what-is-session-hijackin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ntellipaat.com/blog/vulnerability-in-cyber-securit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0"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85847"/>
            <a:ext cx="70471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Session Hijacking</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Prevent Session Hijacking</a:t>
            </a:r>
            <a:br>
              <a:rPr lang="en-US" b="1" dirty="0"/>
            </a:br>
            <a:endParaRPr lang="en-US" dirty="0"/>
          </a:p>
        </p:txBody>
      </p:sp>
      <p:sp>
        <p:nvSpPr>
          <p:cNvPr id="3" name="Text Placeholder 2"/>
          <p:cNvSpPr>
            <a:spLocks noGrp="1"/>
          </p:cNvSpPr>
          <p:nvPr>
            <p:ph type="body" idx="1"/>
          </p:nvPr>
        </p:nvSpPr>
        <p:spPr/>
        <p:txBody>
          <a:bodyPr>
            <a:normAutofit fontScale="70000" lnSpcReduction="20000"/>
          </a:bodyPr>
          <a:lstStyle/>
          <a:p>
            <a:pPr marL="25400" indent="0">
              <a:buNone/>
            </a:pPr>
            <a:r>
              <a:rPr lang="en-US" dirty="0" smtClean="0"/>
              <a:t>3. </a:t>
            </a:r>
            <a:r>
              <a:rPr lang="en-US" b="1" dirty="0" smtClean="0"/>
              <a:t>Use </a:t>
            </a:r>
            <a:r>
              <a:rPr lang="en-US" b="1" dirty="0"/>
              <a:t>a VPN</a:t>
            </a:r>
            <a:r>
              <a:rPr lang="en-US" dirty="0"/>
              <a:t>. A VPN helps prevent attackers from intercepting traffic, making it more difficult for them to steal session IDs (McCann &amp; Hardy, 2022</a:t>
            </a:r>
            <a:r>
              <a:rPr lang="en-US" dirty="0" smtClean="0"/>
              <a:t>).</a:t>
            </a:r>
          </a:p>
          <a:p>
            <a:pPr marL="25400" indent="0">
              <a:buNone/>
            </a:pPr>
            <a:r>
              <a:rPr lang="en-US" dirty="0" smtClean="0"/>
              <a:t>4. Keep </a:t>
            </a:r>
            <a:r>
              <a:rPr lang="en-US" dirty="0"/>
              <a:t>software up to date. Make sure to keep operating systems and software up to date with the latest security patches to prevent attackers from exploiting vulnerabilities to access users’ </a:t>
            </a:r>
            <a:r>
              <a:rPr lang="en-US" dirty="0" smtClean="0"/>
              <a:t>sessions.</a:t>
            </a:r>
          </a:p>
          <a:p>
            <a:pPr marL="25400" indent="0">
              <a:buNone/>
            </a:pPr>
            <a:r>
              <a:rPr lang="en-US" dirty="0" smtClean="0"/>
              <a:t>5. Take </a:t>
            </a:r>
            <a:r>
              <a:rPr lang="en-US" dirty="0"/>
              <a:t>cybersecurity training. Cybersecurity threats are constantly evolving, so it’s essential to stay informed on the latest attack techniques and how to prevent them. Consider getting certified in various cybersecurity domains, including ethical hacking, incident handling, and penetration testing.</a:t>
            </a:r>
          </a:p>
          <a:p>
            <a:endParaRPr lang="en-US" dirty="0"/>
          </a:p>
        </p:txBody>
      </p:sp>
      <p:sp>
        <p:nvSpPr>
          <p:cNvPr id="4" name="Text Placeholder 3"/>
          <p:cNvSpPr>
            <a:spLocks noGrp="1"/>
          </p:cNvSpPr>
          <p:nvPr>
            <p:ph type="body" idx="2"/>
          </p:nvPr>
        </p:nvSpPr>
        <p:spPr>
          <a:xfrm>
            <a:off x="250522" y="2057400"/>
            <a:ext cx="4521504" cy="3811588"/>
          </a:xfrm>
        </p:spPr>
        <p:txBody>
          <a:bodyPr>
            <a:normAutofit fontScale="92500"/>
          </a:bodyPr>
          <a:lstStyle/>
          <a:p>
            <a:pPr algn="just"/>
            <a:r>
              <a:rPr lang="en-US" sz="2400" dirty="0" smtClean="0"/>
              <a:t>1. </a:t>
            </a:r>
            <a:r>
              <a:rPr lang="en-US" sz="2400" b="1" dirty="0" smtClean="0"/>
              <a:t>Use </a:t>
            </a:r>
            <a:r>
              <a:rPr lang="en-US" sz="2400" b="1" dirty="0"/>
              <a:t>strong passwords and multifactor authentication</a:t>
            </a:r>
            <a:r>
              <a:rPr lang="en-US" sz="2400" dirty="0"/>
              <a:t>. These techniques protect accounts from being accessed by hackers if they manage to steal a user’s </a:t>
            </a:r>
            <a:r>
              <a:rPr lang="en-US" sz="2400" dirty="0" smtClean="0"/>
              <a:t>session.</a:t>
            </a:r>
            <a:endParaRPr lang="en-US" sz="2400" dirty="0"/>
          </a:p>
          <a:p>
            <a:pPr algn="just"/>
            <a:r>
              <a:rPr lang="en-US" sz="2400" dirty="0" smtClean="0"/>
              <a:t>2. </a:t>
            </a:r>
            <a:r>
              <a:rPr lang="en-US" sz="2400" b="1" dirty="0" smtClean="0"/>
              <a:t>Only </a:t>
            </a:r>
            <a:r>
              <a:rPr lang="en-US" sz="2400" b="1" dirty="0"/>
              <a:t>share session IDs with trusted sources</a:t>
            </a:r>
            <a:r>
              <a:rPr lang="en-US" sz="2400" dirty="0"/>
              <a:t>. Be careful when sharing links or sending requests to websites, as these may include session IDs.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63119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a:t>
            </a:r>
            <a:r>
              <a:rPr lang="en-US" b="1" dirty="0"/>
              <a:t>fixation vs session hijacking</a:t>
            </a:r>
          </a:p>
        </p:txBody>
      </p:sp>
      <p:sp>
        <p:nvSpPr>
          <p:cNvPr id="3" name="Text Placeholder 2"/>
          <p:cNvSpPr>
            <a:spLocks noGrp="1"/>
          </p:cNvSpPr>
          <p:nvPr>
            <p:ph type="body" idx="1"/>
          </p:nvPr>
        </p:nvSpPr>
        <p:spPr>
          <a:xfrm>
            <a:off x="5145610" y="1388258"/>
            <a:ext cx="6172200" cy="4873625"/>
          </a:xfrm>
        </p:spPr>
        <p:txBody>
          <a:bodyPr>
            <a:normAutofit/>
          </a:bodyPr>
          <a:lstStyle/>
          <a:p>
            <a:pPr algn="just"/>
            <a:r>
              <a:rPr lang="en-US" sz="2800" dirty="0"/>
              <a:t>In the session hijacking attack, the attacker attempts to steal the ID of a victim's session after the user logs in. In the session fixation attack, the attacker already has access to a valid session and tries to force the victim to use that particular session for his or her own purposes.</a:t>
            </a:r>
          </a:p>
        </p:txBody>
      </p:sp>
      <p:sp>
        <p:nvSpPr>
          <p:cNvPr id="4" name="Text Placeholder 3"/>
          <p:cNvSpPr>
            <a:spLocks noGrp="1"/>
          </p:cNvSpPr>
          <p:nvPr>
            <p:ph type="body" idx="2"/>
          </p:nvPr>
        </p:nvSpPr>
        <p:spPr>
          <a:xfrm>
            <a:off x="563672" y="2057400"/>
            <a:ext cx="4208354" cy="3811588"/>
          </a:xfrm>
        </p:spPr>
        <p:txBody>
          <a:bodyPr>
            <a:noAutofit/>
          </a:bodyPr>
          <a:lstStyle/>
          <a:p>
            <a:pPr algn="just"/>
            <a:r>
              <a:rPr lang="en-US" sz="2400" dirty="0"/>
              <a:t>Session fixation is a web attack technique. The attacker tricks the user into using a specific session ID. After the user logs in to the web application using the provided session ID, the attacker uses this valid session ID to gain access to the user’s account.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616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smtClean="0">
                <a:solidFill>
                  <a:schemeClr val="dk1"/>
                </a:solidFill>
                <a:latin typeface="Times New Roman"/>
                <a:ea typeface="Times New Roman"/>
                <a:cs typeface="Times New Roman"/>
                <a:sym typeface="Times New Roman"/>
                <a:hlinkClick r:id="rId3"/>
              </a:rPr>
              <a:t>https</a:t>
            </a:r>
            <a:r>
              <a:rPr lang="en-US" sz="1800" dirty="0">
                <a:solidFill>
                  <a:schemeClr val="dk1"/>
                </a:solidFill>
                <a:latin typeface="Times New Roman"/>
                <a:ea typeface="Times New Roman"/>
                <a:cs typeface="Times New Roman"/>
                <a:sym typeface="Times New Roman"/>
                <a:hlinkClick r:id="rId3"/>
              </a:rPr>
              <a:t>://</a:t>
            </a:r>
            <a:r>
              <a:rPr lang="en-US" sz="1800" dirty="0" smtClean="0">
                <a:solidFill>
                  <a:schemeClr val="dk1"/>
                </a:solidFill>
                <a:latin typeface="Times New Roman"/>
                <a:ea typeface="Times New Roman"/>
                <a:cs typeface="Times New Roman"/>
                <a:sym typeface="Times New Roman"/>
                <a:hlinkClick r:id="rId3"/>
              </a:rPr>
              <a:t>www.youtube.com/watch?v=GNmU5vwZua8</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https://intellipaat.com/blog/what-is-session-hijacking</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5"/>
              </a:rPr>
              <a:t>https://www.cpltutorials.com/What-is-Session-Hijacking-and-Different-methods-of-Session-Hijacking</a:t>
            </a:r>
            <a:r>
              <a:rPr lang="en-US" sz="1800" dirty="0" smtClean="0">
                <a:solidFill>
                  <a:schemeClr val="dk1"/>
                </a:solidFill>
                <a:latin typeface="Times New Roman"/>
                <a:ea typeface="Times New Roman"/>
                <a:cs typeface="Times New Roman"/>
                <a:sym typeface="Times New Roman"/>
                <a:hlinkClick r:id="rId5"/>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owasp.org/www-community/attacks/Session_fixation</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7"/>
              </a:rPr>
              <a:t>https://resources.infosecinstitute.com/topic/session-hijacking-cheat-sheet</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hlinkClick r:id="rId8"/>
              </a:rPr>
              <a:t>https://www.geeksforgeeks.org/advanced-session-hijacking-and-how-to-protect-yourself</a:t>
            </a:r>
            <a:r>
              <a:rPr lang="en-US" sz="1800" dirty="0" smtClean="0">
                <a:solidFill>
                  <a:schemeClr val="dk1"/>
                </a:solidFill>
                <a:latin typeface="Times New Roman"/>
                <a:ea typeface="Times New Roman"/>
                <a:cs typeface="Times New Roman"/>
                <a:sym typeface="Times New Roman"/>
                <a:hlinkClick r:id="rId8"/>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64"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gn="l" rtl="0">
              <a:lnSpc>
                <a:spcPct val="100000"/>
              </a:lnSpc>
              <a:spcBef>
                <a:spcPts val="0"/>
              </a:spcBef>
              <a:spcAft>
                <a:spcPts val="0"/>
              </a:spcAft>
              <a:buClr>
                <a:srgbClr val="000000"/>
              </a:buClr>
              <a:buSzPts val="2400"/>
              <a:buFont typeface="Arial"/>
              <a:buChar char="•"/>
            </a:pPr>
            <a:r>
              <a:rPr lang="en-US" sz="2400" dirty="0">
                <a:solidFill>
                  <a:srgbClr val="000000"/>
                </a:solidFill>
              </a:rPr>
              <a:t>Introduction to </a:t>
            </a:r>
            <a:r>
              <a:rPr lang="en-US" sz="2400" dirty="0" smtClean="0">
                <a:solidFill>
                  <a:srgbClr val="000000"/>
                </a:solidFill>
              </a:rPr>
              <a:t>session hijacking</a:t>
            </a:r>
            <a:r>
              <a:rPr lang="en-US" sz="2400" dirty="0">
                <a:solidFill>
                  <a:srgbClr val="000000"/>
                </a:solidFill>
              </a:rPr>
              <a:t> </a:t>
            </a:r>
            <a:r>
              <a:rPr lang="en-US" sz="2400" dirty="0" smtClean="0">
                <a:solidFill>
                  <a:srgbClr val="000000"/>
                </a:solidFill>
              </a:rPr>
              <a:t>, fixation and Prevention.</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74" name="Picture 2" descr="Session Hijacking Explained | All About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718" y="1204586"/>
            <a:ext cx="5644510" cy="44446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b="1" dirty="0"/>
              <a:t>What is a Session?</a:t>
            </a:r>
          </a:p>
        </p:txBody>
      </p:sp>
      <p:sp>
        <p:nvSpPr>
          <p:cNvPr id="211" name="Google Shape;2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sz="2400" dirty="0" smtClean="0"/>
              <a:t>A </a:t>
            </a:r>
            <a:r>
              <a:rPr lang="en-US" sz="2400" dirty="0"/>
              <a:t>session is a series of interactions that take place within a single connection between two communication endpoints. A web application does not require authentication for every click since, HTTP is stateless, which means designers need to automate tracking the state of multiple connections from the same user.</a:t>
            </a:r>
          </a:p>
          <a:p>
            <a:r>
              <a:rPr lang="en-US" sz="2400" dirty="0"/>
              <a:t>When a user logs into an application, a session is created on the server to ensure subsequent requests are synchronized.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 calcmode="lin" valueType="num">
                                      <p:cBhvr additive="base">
                                        <p:cTn id="7" dur="500"/>
                                        <p:tgtEl>
                                          <p:spTgt spid="21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 calcmode="lin" valueType="num">
                                      <p:cBhvr additive="base">
                                        <p:cTn id="12" dur="500"/>
                                        <p:tgtEl>
                                          <p:spTgt spid="21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7" name="Google Shape;21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b="1" dirty="0"/>
              <a:t>What is Session Hijacking?</a:t>
            </a:r>
          </a:p>
        </p:txBody>
      </p:sp>
      <p:sp>
        <p:nvSpPr>
          <p:cNvPr id="218" name="Google Shape;218;p4"/>
          <p:cNvSpPr txBox="1">
            <a:spLocks noGrp="1"/>
          </p:cNvSpPr>
          <p:nvPr>
            <p:ph type="body" idx="1"/>
          </p:nvPr>
        </p:nvSpPr>
        <p:spPr>
          <a:xfrm>
            <a:off x="349685" y="1737943"/>
            <a:ext cx="5049033" cy="4351338"/>
          </a:xfrm>
          <a:prstGeom prst="rect">
            <a:avLst/>
          </a:prstGeom>
          <a:noFill/>
          <a:ln>
            <a:noFill/>
          </a:ln>
        </p:spPr>
        <p:txBody>
          <a:bodyPr spcFirstLastPara="1" wrap="square" lIns="91425" tIns="45700" rIns="91425" bIns="45700" anchor="t" anchorCtr="0">
            <a:normAutofit/>
          </a:bodyPr>
          <a:lstStyle/>
          <a:p>
            <a:pPr algn="just"/>
            <a:r>
              <a:rPr lang="en-US" sz="2400" dirty="0" smtClean="0"/>
              <a:t>An </a:t>
            </a:r>
            <a:r>
              <a:rPr lang="en-US" sz="2400" dirty="0"/>
              <a:t>attacker hijacks a user session to gain control over it. A session starts when you log in and out of a service, like your bank’s application. A cookie hijack or cookie side-jacking is an attack that relies on an attacker knowing your session cookie. Session hijacking is commonly associated with web browsers and web applications, yet it can happen with any application.</a:t>
            </a:r>
          </a:p>
        </p:txBody>
      </p:sp>
      <p:pic>
        <p:nvPicPr>
          <p:cNvPr id="4098" name="Picture 2" descr="session-hijac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82" y="1795287"/>
            <a:ext cx="5836128" cy="3905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5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5</a:t>
            </a:fld>
            <a:endParaRPr sz="1400">
              <a:solidFill>
                <a:schemeClr val="dk1"/>
              </a:solidFill>
              <a:latin typeface="Tahoma"/>
              <a:ea typeface="Tahoma"/>
              <a:cs typeface="Tahoma"/>
              <a:sym typeface="Tahoma"/>
            </a:endParaRPr>
          </a:p>
        </p:txBody>
      </p:sp>
      <p:sp>
        <p:nvSpPr>
          <p:cNvPr id="261" name="Google Shape;261;p7"/>
          <p:cNvSpPr txBox="1">
            <a:spLocks noGrp="1"/>
          </p:cNvSpPr>
          <p:nvPr>
            <p:ph type="title"/>
          </p:nvPr>
        </p:nvSpPr>
        <p:spPr>
          <a:xfrm>
            <a:off x="797984" y="314369"/>
            <a:ext cx="11394016" cy="776288"/>
          </a:xfrm>
          <a:prstGeom prst="rect">
            <a:avLst/>
          </a:prstGeom>
          <a:noFill/>
          <a:ln>
            <a:noFill/>
          </a:ln>
        </p:spPr>
        <p:txBody>
          <a:bodyPr spcFirstLastPara="1" wrap="square" lIns="91425" tIns="45700" rIns="91425" bIns="45700" anchor="ctr" anchorCtr="0">
            <a:normAutofit fontScale="90000"/>
          </a:bodyPr>
          <a:lstStyle/>
          <a:p>
            <a:r>
              <a:rPr lang="en-US" b="1" dirty="0"/>
              <a:t>Difference Between Session Hijacking And Spoofing</a:t>
            </a:r>
          </a:p>
        </p:txBody>
      </p:sp>
      <p:sp>
        <p:nvSpPr>
          <p:cNvPr id="262" name="Google Shape;262;p7"/>
          <p:cNvSpPr txBox="1">
            <a:spLocks noGrp="1"/>
          </p:cNvSpPr>
          <p:nvPr>
            <p:ph type="body" idx="1"/>
          </p:nvPr>
        </p:nvSpPr>
        <p:spPr>
          <a:xfrm>
            <a:off x="1125980" y="1195193"/>
            <a:ext cx="10615083" cy="4837113"/>
          </a:xfrm>
          <a:prstGeom prst="rect">
            <a:avLst/>
          </a:prstGeom>
          <a:noFill/>
          <a:ln>
            <a:noFill/>
          </a:ln>
        </p:spPr>
        <p:txBody>
          <a:bodyPr spcFirstLastPara="1" wrap="square" lIns="91425" tIns="45700" rIns="91425" bIns="45700" anchor="t" anchorCtr="0">
            <a:normAutofit/>
          </a:bodyPr>
          <a:lstStyle/>
          <a:p>
            <a:pPr algn="just"/>
            <a:r>
              <a:rPr lang="en-US" dirty="0" smtClean="0"/>
              <a:t>Session </a:t>
            </a:r>
            <a:r>
              <a:rPr lang="en-US" dirty="0"/>
              <a:t>hijacking and spoofing are closely related, but the timing of their attacks differs. Session hijacking occurs when an attacker hijacks a user’s login and authentication credentials. And from the victim’s point of view, it often results in unpredictability or crashes of the targeted application.</a:t>
            </a:r>
          </a:p>
          <a:p>
            <a:pPr algn="just"/>
            <a:r>
              <a:rPr lang="en-US" dirty="0"/>
              <a:t>When spoofing occurs, attackers use stolen or counterfeit tokens to initiate a new session that appears to be set by the original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a:t>
            </a:r>
            <a:r>
              <a:rPr lang="en-US" b="1" dirty="0" smtClean="0"/>
              <a:t>Methods/techniques </a:t>
            </a:r>
            <a:r>
              <a:rPr lang="en-US" b="1" dirty="0"/>
              <a:t>Of Session Hijacking.</a:t>
            </a:r>
            <a:br>
              <a:rPr lang="en-US" b="1" dirty="0"/>
            </a:br>
            <a:endParaRPr lang="en-US" dirty="0"/>
          </a:p>
        </p:txBody>
      </p:sp>
      <p:sp>
        <p:nvSpPr>
          <p:cNvPr id="3" name="Text Placeholder 2"/>
          <p:cNvSpPr>
            <a:spLocks noGrp="1"/>
          </p:cNvSpPr>
          <p:nvPr>
            <p:ph type="body" idx="1"/>
          </p:nvPr>
        </p:nvSpPr>
        <p:spPr/>
        <p:txBody>
          <a:bodyPr>
            <a:normAutofit/>
          </a:bodyPr>
          <a:lstStyle/>
          <a:p>
            <a:r>
              <a:rPr lang="en-US" dirty="0" smtClean="0"/>
              <a:t>Cross </a:t>
            </a:r>
            <a:r>
              <a:rPr lang="en-US" dirty="0"/>
              <a:t>Site Scripting</a:t>
            </a:r>
          </a:p>
          <a:p>
            <a:r>
              <a:rPr lang="en-US" dirty="0"/>
              <a:t>Malware Attack</a:t>
            </a:r>
          </a:p>
          <a:p>
            <a:r>
              <a:rPr lang="en-US" dirty="0"/>
              <a:t>Browser Hijacking</a:t>
            </a:r>
          </a:p>
          <a:p>
            <a:r>
              <a:rPr lang="en-US" dirty="0" err="1"/>
              <a:t>Phising</a:t>
            </a:r>
            <a:r>
              <a:rPr lang="en-US" dirty="0"/>
              <a:t> Attack</a:t>
            </a:r>
          </a:p>
          <a:p>
            <a:r>
              <a:rPr lang="en-US" dirty="0"/>
              <a:t>Session Sniffing</a:t>
            </a:r>
          </a:p>
          <a:p>
            <a:r>
              <a:rPr lang="en-US" dirty="0"/>
              <a:t>Session Fixation</a:t>
            </a:r>
          </a:p>
          <a:p>
            <a:r>
              <a:rPr lang="en-US" dirty="0"/>
              <a:t>Session Side Jacking</a:t>
            </a:r>
          </a:p>
          <a:p>
            <a:r>
              <a:rPr lang="en-US" dirty="0"/>
              <a:t>Predictable Session Token</a:t>
            </a:r>
          </a:p>
          <a:p>
            <a:endParaRPr lang="en-US" dirty="0"/>
          </a:p>
        </p:txBody>
      </p:sp>
      <p:sp>
        <p:nvSpPr>
          <p:cNvPr id="4" name="Text Placeholder 3"/>
          <p:cNvSpPr>
            <a:spLocks noGrp="1"/>
          </p:cNvSpPr>
          <p:nvPr>
            <p:ph type="body" idx="2"/>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16498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400"/>
              <a:buFont typeface="Noto Sans Symbols"/>
              <a:buNone/>
            </a:pPr>
            <a:fld id="{00000000-1234-1234-1234-123412341234}" type="slidenum">
              <a:rPr lang="en-US" sz="1400">
                <a:solidFill>
                  <a:schemeClr val="dk1"/>
                </a:solidFill>
                <a:latin typeface="Tahoma"/>
                <a:ea typeface="Tahoma"/>
                <a:cs typeface="Tahoma"/>
                <a:sym typeface="Tahoma"/>
              </a:rPr>
              <a:t>7</a:t>
            </a:fld>
            <a:endParaRPr sz="1400">
              <a:solidFill>
                <a:schemeClr val="dk1"/>
              </a:solidFill>
              <a:latin typeface="Tahoma"/>
              <a:ea typeface="Tahoma"/>
              <a:cs typeface="Tahoma"/>
              <a:sym typeface="Tahoma"/>
            </a:endParaRPr>
          </a:p>
        </p:txBody>
      </p:sp>
      <p:sp>
        <p:nvSpPr>
          <p:cNvPr id="269" name="Google Shape;269;p8"/>
          <p:cNvSpPr txBox="1">
            <a:spLocks noGrp="1"/>
          </p:cNvSpPr>
          <p:nvPr>
            <p:ph type="body" idx="1"/>
          </p:nvPr>
        </p:nvSpPr>
        <p:spPr>
          <a:xfrm>
            <a:off x="839244" y="187891"/>
            <a:ext cx="10589712" cy="4999516"/>
          </a:xfrm>
          <a:prstGeom prst="rect">
            <a:avLst/>
          </a:prstGeom>
          <a:noFill/>
          <a:ln>
            <a:noFill/>
          </a:ln>
        </p:spPr>
        <p:txBody>
          <a:bodyPr spcFirstLastPara="1" wrap="square" lIns="91425" tIns="45700" rIns="91425" bIns="45700" anchor="t" anchorCtr="0">
            <a:normAutofit fontScale="85000" lnSpcReduction="20000"/>
          </a:bodyPr>
          <a:lstStyle/>
          <a:p>
            <a:r>
              <a:rPr lang="en-US" b="1" dirty="0"/>
              <a:t>Cross-site scripting session hijacking (XSS):</a:t>
            </a:r>
            <a:endParaRPr lang="en-US" dirty="0"/>
          </a:p>
          <a:p>
            <a:pPr algn="just"/>
            <a:r>
              <a:rPr lang="en-US" dirty="0"/>
              <a:t>When an attacker exploits </a:t>
            </a:r>
            <a:r>
              <a:rPr lang="en-US" dirty="0">
                <a:hlinkClick r:id="rId3"/>
              </a:rPr>
              <a:t>vulnerabilities</a:t>
            </a:r>
            <a:r>
              <a:rPr lang="en-US" dirty="0"/>
              <a:t> within a server or application, he injects Java scripts into a user’s web page, causing the browser to run arbitrary code.</a:t>
            </a:r>
          </a:p>
          <a:p>
            <a:pPr algn="just"/>
            <a:r>
              <a:rPr lang="en-US" dirty="0"/>
              <a:t>Moreover, injected scripts will be able to access your session key if the server does not set HTTP. Only in session cookies, thus, giving attackers the information required for session hijacking.</a:t>
            </a:r>
          </a:p>
          <a:p>
            <a:pPr algn="just"/>
            <a:r>
              <a:rPr lang="en-US" b="1" dirty="0"/>
              <a:t>Session Side Jacking:</a:t>
            </a:r>
            <a:endParaRPr lang="en-US" dirty="0"/>
          </a:p>
          <a:p>
            <a:pPr algn="just"/>
            <a:r>
              <a:rPr lang="en-US" dirty="0"/>
              <a:t>An attacker can intercept the session cookies of a user after he or she authenticates them by using packet sniffing. By using SSL/TLS only for its login pages, the website takes the easy route and the attacker can steal the session key and impersonate the user to operate the web application.</a:t>
            </a:r>
          </a:p>
          <a:p>
            <a:pPr algn="just"/>
            <a:r>
              <a:rPr lang="en-US" dirty="0"/>
              <a:t>Generally, this happens with an unsecured </a:t>
            </a:r>
            <a:r>
              <a:rPr lang="en-US" dirty="0" err="1"/>
              <a:t>WiFi</a:t>
            </a:r>
            <a:r>
              <a:rPr lang="en-US" dirty="0"/>
              <a:t> Hotspot, as the attacker can access the network, monitor the traffic, and then set up their access points to conduct the </a:t>
            </a:r>
            <a:r>
              <a:rPr lang="en-US"/>
              <a:t>attack</a:t>
            </a:r>
            <a:r>
              <a:rPr lang="en-US" smtClean="0"/>
              <a:t>.</a:t>
            </a:r>
            <a:endParaRPr lang="en-US" dirty="0" smtClean="0"/>
          </a:p>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2" name="Rectangle 1"/>
          <p:cNvSpPr/>
          <p:nvPr/>
        </p:nvSpPr>
        <p:spPr>
          <a:xfrm>
            <a:off x="851769" y="889348"/>
            <a:ext cx="10409129" cy="4154984"/>
          </a:xfrm>
          <a:prstGeom prst="rect">
            <a:avLst/>
          </a:prstGeom>
        </p:spPr>
        <p:txBody>
          <a:bodyPr wrap="square">
            <a:spAutoFit/>
          </a:bodyPr>
          <a:lstStyle/>
          <a:p>
            <a:r>
              <a:rPr lang="en-US" sz="2400" b="1" dirty="0" smtClean="0"/>
              <a:t>Session Fixing:</a:t>
            </a:r>
            <a:endParaRPr lang="en-US" sz="2400" dirty="0" smtClean="0"/>
          </a:p>
          <a:p>
            <a:r>
              <a:rPr lang="en-US" sz="2400" dirty="0" smtClean="0"/>
              <a:t>Using a session key, attackers gain access to the server by spoofing the user’s credentials.</a:t>
            </a:r>
          </a:p>
          <a:p>
            <a:r>
              <a:rPr lang="en-US" sz="2400" dirty="0" smtClean="0"/>
              <a:t>Due to stateless protocols, there is a threat of session hijacking. It is these limitations that make the protocols vulnerable to attacks.</a:t>
            </a:r>
          </a:p>
          <a:p>
            <a:r>
              <a:rPr lang="en-US" sz="2400" dirty="0" smtClean="0"/>
              <a:t>An SSL connection uses Secure Sockets Layers, which protect any personal information required to pass between the two systems. Thus, it reduces the risk of criminals reading and modifying the messages sent over the internet.</a:t>
            </a:r>
          </a:p>
          <a:p>
            <a:r>
              <a:rPr lang="en-US" sz="2400" dirty="0" smtClean="0"/>
              <a:t>Transport Layer Security (TLS) is simply an updated, more secure version of SSL.</a:t>
            </a:r>
            <a:endParaRPr lang="en-US" sz="2400" dirty="0"/>
          </a:p>
        </p:txBody>
      </p:sp>
    </p:spTree>
    <p:extLst>
      <p:ext uri="{BB962C8B-B14F-4D97-AF65-F5344CB8AC3E}">
        <p14:creationId xmlns:p14="http://schemas.microsoft.com/office/powerpoint/2010/main" val="308563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414864" cy="1183710"/>
          </a:xfrm>
        </p:spPr>
        <p:txBody>
          <a:bodyPr/>
          <a:lstStyle/>
          <a:p>
            <a:r>
              <a:rPr lang="en-US" b="1" dirty="0"/>
              <a:t>Precautions against Session Hijacking.</a:t>
            </a:r>
            <a:br>
              <a:rPr lang="en-US" b="1" dirty="0"/>
            </a:br>
            <a:endParaRPr lang="en-US" dirty="0"/>
          </a:p>
        </p:txBody>
      </p:sp>
      <p:sp>
        <p:nvSpPr>
          <p:cNvPr id="3" name="Text Placeholder 2"/>
          <p:cNvSpPr>
            <a:spLocks noGrp="1"/>
          </p:cNvSpPr>
          <p:nvPr>
            <p:ph type="body" idx="1"/>
          </p:nvPr>
        </p:nvSpPr>
        <p:spPr>
          <a:xfrm>
            <a:off x="2277150" y="1638779"/>
            <a:ext cx="6172200" cy="4873625"/>
          </a:xfrm>
        </p:spPr>
        <p:txBody>
          <a:bodyPr>
            <a:normAutofit fontScale="92500" lnSpcReduction="10000"/>
          </a:bodyPr>
          <a:lstStyle/>
          <a:p>
            <a:r>
              <a:rPr lang="en-US" dirty="0" smtClean="0"/>
              <a:t>Used </a:t>
            </a:r>
            <a:r>
              <a:rPr lang="en-US" dirty="0"/>
              <a:t>encrypted protocols such as SSL/TLS to share files and folder or login details.</a:t>
            </a:r>
          </a:p>
          <a:p>
            <a:r>
              <a:rPr lang="en-US" dirty="0"/>
              <a:t>Using long random generated number for session key is very important.</a:t>
            </a:r>
          </a:p>
          <a:p>
            <a:r>
              <a:rPr lang="en-US" dirty="0"/>
              <a:t>For every session regenerate separate keys.</a:t>
            </a:r>
          </a:p>
          <a:p>
            <a:r>
              <a:rPr lang="en-US" dirty="0"/>
              <a:t>After using service user must be logout so that session must be closed properly.</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704618585"/>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700</Words>
  <Application>Microsoft Office PowerPoint</Application>
  <PresentationFormat>Custom</PresentationFormat>
  <Paragraphs>84</Paragraphs>
  <Slides>13</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13</vt:i4>
      </vt:variant>
    </vt:vector>
  </HeadingPairs>
  <TitlesOfParts>
    <vt:vector size="22" baseType="lpstr">
      <vt:lpstr>Arial</vt:lpstr>
      <vt:lpstr>Arial Black</vt:lpstr>
      <vt:lpstr>Tahoma</vt:lpstr>
      <vt:lpstr>Noto Sans Symbols</vt:lpstr>
      <vt:lpstr>Calibri</vt:lpstr>
      <vt:lpstr>Raleway ExtraBold</vt:lpstr>
      <vt:lpstr>Times New Roman</vt:lpstr>
      <vt:lpstr>1_Office Theme</vt:lpstr>
      <vt:lpstr>Contents Slide Master</vt:lpstr>
      <vt:lpstr>PowerPoint Presentation</vt:lpstr>
      <vt:lpstr>Lecture Objectives </vt:lpstr>
      <vt:lpstr>What is a Session?</vt:lpstr>
      <vt:lpstr>What is Session Hijacking?</vt:lpstr>
      <vt:lpstr>Difference Between Session Hijacking And Spoofing</vt:lpstr>
      <vt:lpstr>Different Methods/techniques Of Session Hijacking. </vt:lpstr>
      <vt:lpstr>PowerPoint Presentation</vt:lpstr>
      <vt:lpstr>PowerPoint Presentation</vt:lpstr>
      <vt:lpstr>Precautions against Session Hijacking. </vt:lpstr>
      <vt:lpstr>How to Prevent Session Hijacking </vt:lpstr>
      <vt:lpstr>Session fixation vs session hijacking</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13</cp:revision>
  <dcterms:created xsi:type="dcterms:W3CDTF">2019-01-09T10:33:58Z</dcterms:created>
  <dcterms:modified xsi:type="dcterms:W3CDTF">2022-10-28T05:22:49Z</dcterms:modified>
</cp:coreProperties>
</file>