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2"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embeddedFontLst>
    <p:embeddedFont>
      <p:font typeface="Calibri" pitchFamily="34" charset="0"/>
      <p:regular r:id="rId15"/>
      <p:bold r:id="rId16"/>
      <p:italic r:id="rId17"/>
      <p:boldItalic r:id="rId18"/>
    </p:embeddedFont>
    <p:embeddedFont>
      <p:font typeface="Arial Black" pitchFamily="34" charset="0"/>
      <p:bold r:id="rId19"/>
    </p:embeddedFont>
    <p:embeddedFont>
      <p:font typeface="Raleway ExtraBold" charset="0"/>
      <p:bold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haJKQ1Bz7IdhzytLwkSlFBW+qay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2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customschemas.google.com/relationships/presentationmetadata" Target="meta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4058949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6" name="Google Shape;17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5" name="Google Shape;26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5" name="Google Shape;1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4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3"/>
          <p:cNvSpPr>
            <a:spLocks noGrp="1"/>
          </p:cNvSpPr>
          <p:nvPr>
            <p:ph type="pic" idx="2"/>
          </p:nvPr>
        </p:nvSpPr>
        <p:spPr>
          <a:xfrm>
            <a:off x="5183188" y="987425"/>
            <a:ext cx="6172200" cy="4873625"/>
          </a:xfrm>
          <a:prstGeom prst="rect">
            <a:avLst/>
          </a:prstGeom>
          <a:noFill/>
          <a:ln>
            <a:noFill/>
          </a:ln>
        </p:spPr>
      </p:sp>
      <p:sp>
        <p:nvSpPr>
          <p:cNvPr id="72" name="Google Shape;72;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88"/>
        <p:cNvGrpSpPr/>
        <p:nvPr/>
      </p:nvGrpSpPr>
      <p:grpSpPr>
        <a:xfrm>
          <a:off x="0" y="0"/>
          <a:ext cx="0" cy="0"/>
          <a:chOff x="0" y="0"/>
          <a:chExt cx="0" cy="0"/>
        </a:xfrm>
      </p:grpSpPr>
      <p:sp>
        <p:nvSpPr>
          <p:cNvPr id="89" name="Google Shape;89;p26"/>
          <p:cNvSpPr/>
          <p:nvPr/>
        </p:nvSpPr>
        <p:spPr>
          <a:xfrm>
            <a:off x="-19050" y="1905000"/>
            <a:ext cx="1221105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0" name="Google Shape;90;p26"/>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1" name="Google Shape;91;p26"/>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2" name="Google Shape;92;p26"/>
          <p:cNvSpPr>
            <a:spLocks noGrp="1"/>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genda Layout">
  <p:cSld name="Agenda Layout">
    <p:bg>
      <p:bgPr>
        <a:blipFill>
          <a:blip r:embed="rId2">
            <a:alphaModFix/>
          </a:blip>
          <a:stretch>
            <a:fillRect/>
          </a:stretch>
        </a:blip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sic Layout">
  <p:cSld name="Basic Layout">
    <p:bg>
      <p:bgPr>
        <a:blipFill>
          <a:blip r:embed="rId2">
            <a:alphaModFix/>
          </a:blip>
          <a:stretch>
            <a:fillRect/>
          </a:stretch>
        </a:blipFill>
        <a:effectLst/>
      </p:bgPr>
    </p:bg>
    <p:spTree>
      <p:nvGrpSpPr>
        <p:cNvPr id="1" name="Shape 95"/>
        <p:cNvGrpSpPr/>
        <p:nvPr/>
      </p:nvGrpSpPr>
      <p:grpSpPr>
        <a:xfrm>
          <a:off x="0" y="0"/>
          <a:ext cx="0" cy="0"/>
          <a:chOff x="0" y="0"/>
          <a:chExt cx="0" cy="0"/>
        </a:xfrm>
      </p:grpSpPr>
      <p:sp>
        <p:nvSpPr>
          <p:cNvPr id="96" name="Google Shape;96;p29"/>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97" name="Google Shape;97;p29"/>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373"/>
              </a:spcBef>
              <a:spcAft>
                <a:spcPts val="0"/>
              </a:spcAft>
              <a:buClr>
                <a:schemeClr val="dk1"/>
              </a:buClr>
              <a:buSzPts val="1867"/>
              <a:buFont typeface="Arial"/>
              <a:buNone/>
              <a:defRPr sz="1867" b="0" i="0" u="none" strike="noStrike" cap="none">
                <a:solidFill>
                  <a:schemeClr val="dk1"/>
                </a:solidFill>
                <a:latin typeface="Arial"/>
                <a:ea typeface="Arial"/>
                <a:cs typeface="Arial"/>
                <a:sym typeface="Arial"/>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98" name="Google Shape;98;p29"/>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99" name="Google Shape;99;p29"/>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Basic Layout">
  <p:cSld name="1_Basic Layout">
    <p:bg>
      <p:bgPr>
        <a:solidFill>
          <a:schemeClr val="lt1"/>
        </a:solidFill>
        <a:effectLst/>
      </p:bgPr>
    </p:bg>
    <p:spTree>
      <p:nvGrpSpPr>
        <p:cNvPr id="1" name="Shape 100"/>
        <p:cNvGrpSpPr/>
        <p:nvPr/>
      </p:nvGrpSpPr>
      <p:grpSpPr>
        <a:xfrm>
          <a:off x="0" y="0"/>
          <a:ext cx="0" cy="0"/>
          <a:chOff x="0" y="0"/>
          <a:chExt cx="0" cy="0"/>
        </a:xfrm>
      </p:grpSpPr>
      <p:sp>
        <p:nvSpPr>
          <p:cNvPr id="101" name="Google Shape;101;p30"/>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2" name="Google Shape;102;p30"/>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3" name="Google Shape;103;p30"/>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04" name="Google Shape;104;p30"/>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_Basic Layout">
  <p:cSld name="2_Basic Layout">
    <p:bg>
      <p:bgPr>
        <a:solidFill>
          <a:schemeClr val="lt1"/>
        </a:solidFill>
        <a:effectLst/>
      </p:bgPr>
    </p:bg>
    <p:spTree>
      <p:nvGrpSpPr>
        <p:cNvPr id="1" name="Shape 105"/>
        <p:cNvGrpSpPr/>
        <p:nvPr/>
      </p:nvGrpSpPr>
      <p:grpSpPr>
        <a:xfrm>
          <a:off x="0" y="0"/>
          <a:ext cx="0" cy="0"/>
          <a:chOff x="0" y="0"/>
          <a:chExt cx="0" cy="0"/>
        </a:xfrm>
      </p:grpSpPr>
      <p:sp>
        <p:nvSpPr>
          <p:cNvPr id="106" name="Google Shape;106;p31"/>
          <p:cNvSpPr txBox="1">
            <a:spLocks noGrp="1"/>
          </p:cNvSpPr>
          <p:nvPr>
            <p:ph type="body" idx="1"/>
          </p:nvPr>
        </p:nvSpPr>
        <p:spPr>
          <a:xfrm>
            <a:off x="2735627" y="164638"/>
            <a:ext cx="9456373" cy="76808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7" name="Google Shape;107;p31"/>
          <p:cNvSpPr txBox="1">
            <a:spLocks noGrp="1"/>
          </p:cNvSpPr>
          <p:nvPr>
            <p:ph type="body" idx="2"/>
          </p:nvPr>
        </p:nvSpPr>
        <p:spPr>
          <a:xfrm>
            <a:off x="2735627" y="932723"/>
            <a:ext cx="9456373" cy="384043"/>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8" name="Google Shape;108;p31"/>
          <p:cNvSpPr/>
          <p:nvPr/>
        </p:nvSpPr>
        <p:spPr>
          <a:xfrm>
            <a:off x="0" y="1"/>
            <a:ext cx="2543605" cy="68641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mages and Contents Layout">
  <p:cSld name="Images and Contents Layout">
    <p:spTree>
      <p:nvGrpSpPr>
        <p:cNvPr id="1" name="Shape 109"/>
        <p:cNvGrpSpPr/>
        <p:nvPr/>
      </p:nvGrpSpPr>
      <p:grpSpPr>
        <a:xfrm>
          <a:off x="0" y="0"/>
          <a:ext cx="0" cy="0"/>
          <a:chOff x="0" y="0"/>
          <a:chExt cx="0" cy="0"/>
        </a:xfrm>
      </p:grpSpPr>
      <p:sp>
        <p:nvSpPr>
          <p:cNvPr id="110" name="Google Shape;110;p32"/>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1" name="Google Shape;111;p32"/>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2" name="Google Shape;112;p32"/>
          <p:cNvSpPr/>
          <p:nvPr/>
        </p:nvSpPr>
        <p:spPr>
          <a:xfrm>
            <a:off x="0" y="2276872"/>
            <a:ext cx="12192000" cy="2400267"/>
          </a:xfrm>
          <a:prstGeom prst="rect">
            <a:avLst/>
          </a:prstGeom>
          <a:solidFill>
            <a:schemeClr val="accent1"/>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13" name="Google Shape;113;p32"/>
          <p:cNvSpPr/>
          <p:nvPr/>
        </p:nvSpPr>
        <p:spPr>
          <a:xfrm rot="10800000">
            <a:off x="158339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14" name="Google Shape;114;p32"/>
          <p:cNvSpPr/>
          <p:nvPr/>
        </p:nvSpPr>
        <p:spPr>
          <a:xfrm rot="10800000">
            <a:off x="446371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15" name="Google Shape;115;p32"/>
          <p:cNvSpPr/>
          <p:nvPr/>
        </p:nvSpPr>
        <p:spPr>
          <a:xfrm rot="10800000">
            <a:off x="734403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16" name="Google Shape;116;p32"/>
          <p:cNvSpPr/>
          <p:nvPr/>
        </p:nvSpPr>
        <p:spPr>
          <a:xfrm rot="10800000">
            <a:off x="10224348"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17" name="Google Shape;117;p32"/>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18" name="Google Shape;118;p32"/>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19" name="Google Shape;119;p32"/>
          <p:cNvSpPr>
            <a:spLocks noGrp="1"/>
          </p:cNvSpPr>
          <p:nvPr>
            <p:ph type="pic" idx="3"/>
          </p:nvPr>
        </p:nvSpPr>
        <p:spPr>
          <a:xfrm>
            <a:off x="815413" y="2517005"/>
            <a:ext cx="1920000" cy="1920000"/>
          </a:xfrm>
          <a:prstGeom prst="ellipse">
            <a:avLst/>
          </a:prstGeom>
          <a:solidFill>
            <a:srgbClr val="F2F2F2"/>
          </a:solidFill>
          <a:ln>
            <a:noFill/>
          </a:ln>
        </p:spPr>
      </p:sp>
      <p:sp>
        <p:nvSpPr>
          <p:cNvPr id="120" name="Google Shape;120;p32"/>
          <p:cNvSpPr>
            <a:spLocks noGrp="1"/>
          </p:cNvSpPr>
          <p:nvPr>
            <p:ph type="pic" idx="4"/>
          </p:nvPr>
        </p:nvSpPr>
        <p:spPr>
          <a:xfrm>
            <a:off x="3695732" y="2517005"/>
            <a:ext cx="1920000" cy="1920000"/>
          </a:xfrm>
          <a:prstGeom prst="ellipse">
            <a:avLst/>
          </a:prstGeom>
          <a:solidFill>
            <a:srgbClr val="F2F2F2"/>
          </a:solidFill>
          <a:ln>
            <a:noFill/>
          </a:ln>
        </p:spPr>
      </p:sp>
      <p:sp>
        <p:nvSpPr>
          <p:cNvPr id="121" name="Google Shape;121;p32"/>
          <p:cNvSpPr>
            <a:spLocks noGrp="1"/>
          </p:cNvSpPr>
          <p:nvPr>
            <p:ph type="pic" idx="5"/>
          </p:nvPr>
        </p:nvSpPr>
        <p:spPr>
          <a:xfrm>
            <a:off x="6576051" y="2517005"/>
            <a:ext cx="1920000" cy="1920000"/>
          </a:xfrm>
          <a:prstGeom prst="ellipse">
            <a:avLst/>
          </a:prstGeom>
          <a:solidFill>
            <a:srgbClr val="F2F2F2"/>
          </a:solidFill>
          <a:ln>
            <a:noFill/>
          </a:ln>
        </p:spPr>
      </p:sp>
      <p:sp>
        <p:nvSpPr>
          <p:cNvPr id="122" name="Google Shape;122;p32"/>
          <p:cNvSpPr>
            <a:spLocks noGrp="1"/>
          </p:cNvSpPr>
          <p:nvPr>
            <p:ph type="pic" idx="6"/>
          </p:nvPr>
        </p:nvSpPr>
        <p:spPr>
          <a:xfrm>
            <a:off x="9456369" y="2517005"/>
            <a:ext cx="1920000" cy="1920000"/>
          </a:xfrm>
          <a:prstGeom prst="ellipse">
            <a:avLst/>
          </a:prstGeom>
          <a:solidFill>
            <a:srgbClr val="F2F2F2"/>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Images and Contents Layout">
  <p:cSld name="1_Images and Contents Layout">
    <p:spTree>
      <p:nvGrpSpPr>
        <p:cNvPr id="1" name="Shape 123"/>
        <p:cNvGrpSpPr/>
        <p:nvPr/>
      </p:nvGrpSpPr>
      <p:grpSpPr>
        <a:xfrm>
          <a:off x="0" y="0"/>
          <a:ext cx="0" cy="0"/>
          <a:chOff x="0" y="0"/>
          <a:chExt cx="0" cy="0"/>
        </a:xfrm>
      </p:grpSpPr>
      <p:sp>
        <p:nvSpPr>
          <p:cNvPr id="124" name="Google Shape;124;p33"/>
          <p:cNvSpPr/>
          <p:nvPr/>
        </p:nvSpPr>
        <p:spPr>
          <a:xfrm>
            <a:off x="5231904" y="2276872"/>
            <a:ext cx="5711957" cy="3936437"/>
          </a:xfrm>
          <a:prstGeom prst="rect">
            <a:avLst/>
          </a:prstGeom>
          <a:solidFill>
            <a:srgbClr val="F2F2F2"/>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3F3F3F"/>
              </a:solidFill>
              <a:latin typeface="Arial"/>
              <a:ea typeface="Arial"/>
              <a:cs typeface="Arial"/>
              <a:sym typeface="Arial"/>
            </a:endParaRPr>
          </a:p>
        </p:txBody>
      </p:sp>
      <p:sp>
        <p:nvSpPr>
          <p:cNvPr id="125" name="Google Shape;125;p33"/>
          <p:cNvSpPr>
            <a:spLocks noGrp="1"/>
          </p:cNvSpPr>
          <p:nvPr>
            <p:ph type="pic" idx="2"/>
          </p:nvPr>
        </p:nvSpPr>
        <p:spPr>
          <a:xfrm>
            <a:off x="1103445" y="1412776"/>
            <a:ext cx="4560000" cy="3696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
        <p:cNvGrpSpPr/>
        <p:nvPr/>
      </p:nvGrpSpPr>
      <p:grpSpPr>
        <a:xfrm>
          <a:off x="0" y="0"/>
          <a:ext cx="0" cy="0"/>
          <a:chOff x="0" y="0"/>
          <a:chExt cx="0" cy="0"/>
        </a:xfrm>
      </p:grpSpPr>
      <p:sp>
        <p:nvSpPr>
          <p:cNvPr id="22" name="Google Shape;22;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4" name="Google Shape;24;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5" name="Google Shape;2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_Images and Contents Layout">
  <p:cSld name="2_Images and Contents Layout">
    <p:spTree>
      <p:nvGrpSpPr>
        <p:cNvPr id="1" name="Shape 126"/>
        <p:cNvGrpSpPr/>
        <p:nvPr/>
      </p:nvGrpSpPr>
      <p:grpSpPr>
        <a:xfrm>
          <a:off x="0" y="0"/>
          <a:ext cx="0" cy="0"/>
          <a:chOff x="0" y="0"/>
          <a:chExt cx="0" cy="0"/>
        </a:xfrm>
      </p:grpSpPr>
      <p:sp>
        <p:nvSpPr>
          <p:cNvPr id="127" name="Google Shape;127;p34"/>
          <p:cNvSpPr>
            <a:spLocks noGrp="1"/>
          </p:cNvSpPr>
          <p:nvPr>
            <p:ph type="pic" idx="2"/>
          </p:nvPr>
        </p:nvSpPr>
        <p:spPr>
          <a:xfrm>
            <a:off x="0" y="990600"/>
            <a:ext cx="3887755" cy="5867400"/>
          </a:xfrm>
          <a:prstGeom prst="rect">
            <a:avLst/>
          </a:prstGeom>
          <a:solidFill>
            <a:srgbClr val="F2F2F2"/>
          </a:solidFill>
          <a:ln>
            <a:noFill/>
          </a:ln>
        </p:spPr>
      </p:sp>
      <p:sp>
        <p:nvSpPr>
          <p:cNvPr id="128" name="Google Shape;128;p34"/>
          <p:cNvSpPr>
            <a:spLocks noGrp="1"/>
          </p:cNvSpPr>
          <p:nvPr>
            <p:ph type="pic" idx="3"/>
          </p:nvPr>
        </p:nvSpPr>
        <p:spPr>
          <a:xfrm>
            <a:off x="4079776" y="0"/>
            <a:ext cx="8112224" cy="3621021"/>
          </a:xfrm>
          <a:prstGeom prst="rect">
            <a:avLst/>
          </a:prstGeom>
          <a:solidFill>
            <a:srgbClr val="F2F2F2"/>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3_Images and Contents Layout">
  <p:cSld name="3_Images and Contents Layout">
    <p:spTree>
      <p:nvGrpSpPr>
        <p:cNvPr id="1" name="Shape 129"/>
        <p:cNvGrpSpPr/>
        <p:nvPr/>
      </p:nvGrpSpPr>
      <p:grpSpPr>
        <a:xfrm>
          <a:off x="0" y="0"/>
          <a:ext cx="0" cy="0"/>
          <a:chOff x="0" y="0"/>
          <a:chExt cx="0" cy="0"/>
        </a:xfrm>
      </p:grpSpPr>
      <p:sp>
        <p:nvSpPr>
          <p:cNvPr id="130" name="Google Shape;130;p35"/>
          <p:cNvSpPr>
            <a:spLocks noGrp="1"/>
          </p:cNvSpPr>
          <p:nvPr>
            <p:ph type="pic" idx="2"/>
          </p:nvPr>
        </p:nvSpPr>
        <p:spPr>
          <a:xfrm>
            <a:off x="0" y="1013496"/>
            <a:ext cx="3887755" cy="3567632"/>
          </a:xfrm>
          <a:prstGeom prst="rect">
            <a:avLst/>
          </a:prstGeom>
          <a:solidFill>
            <a:srgbClr val="F2F2F2"/>
          </a:solidFill>
          <a:ln>
            <a:noFill/>
          </a:ln>
        </p:spPr>
      </p:sp>
      <p:sp>
        <p:nvSpPr>
          <p:cNvPr id="131" name="Google Shape;131;p35"/>
          <p:cNvSpPr>
            <a:spLocks noGrp="1"/>
          </p:cNvSpPr>
          <p:nvPr>
            <p:ph type="pic" idx="3"/>
          </p:nvPr>
        </p:nvSpPr>
        <p:spPr>
          <a:xfrm>
            <a:off x="8304245" y="0"/>
            <a:ext cx="3887755" cy="4581128"/>
          </a:xfrm>
          <a:prstGeom prst="rect">
            <a:avLst/>
          </a:prstGeom>
          <a:solidFill>
            <a:srgbClr val="F2F2F2"/>
          </a:solidFill>
          <a:ln>
            <a:noFill/>
          </a:ln>
        </p:spPr>
      </p:sp>
      <p:sp>
        <p:nvSpPr>
          <p:cNvPr id="132" name="Google Shape;132;p35"/>
          <p:cNvSpPr>
            <a:spLocks noGrp="1"/>
          </p:cNvSpPr>
          <p:nvPr>
            <p:ph type="pic" idx="4"/>
          </p:nvPr>
        </p:nvSpPr>
        <p:spPr>
          <a:xfrm>
            <a:off x="0" y="4773149"/>
            <a:ext cx="6096000" cy="2084851"/>
          </a:xfrm>
          <a:prstGeom prst="rect">
            <a:avLst/>
          </a:prstGeom>
          <a:solidFill>
            <a:srgbClr val="F2F2F2"/>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Images and Contents Layout">
  <p:cSld name="4_Images and Contents Layout">
    <p:spTree>
      <p:nvGrpSpPr>
        <p:cNvPr id="1" name="Shape 133"/>
        <p:cNvGrpSpPr/>
        <p:nvPr/>
      </p:nvGrpSpPr>
      <p:grpSpPr>
        <a:xfrm>
          <a:off x="0" y="0"/>
          <a:ext cx="0" cy="0"/>
          <a:chOff x="0" y="0"/>
          <a:chExt cx="0" cy="0"/>
        </a:xfrm>
      </p:grpSpPr>
      <p:sp>
        <p:nvSpPr>
          <p:cNvPr id="134" name="Google Shape;134;p36"/>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35" name="Google Shape;135;p36"/>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36" name="Google Shape;136;p36"/>
          <p:cNvSpPr/>
          <p:nvPr/>
        </p:nvSpPr>
        <p:spPr>
          <a:xfrm>
            <a:off x="595027" y="4101331"/>
            <a:ext cx="2400000" cy="2304000"/>
          </a:xfrm>
          <a:prstGeom prst="rect">
            <a:avLst/>
          </a:prstGeom>
          <a:solidFill>
            <a:schemeClr val="accent2"/>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3F3F3F"/>
              </a:solidFill>
              <a:latin typeface="Arial"/>
              <a:ea typeface="Arial"/>
              <a:cs typeface="Arial"/>
              <a:sym typeface="Arial"/>
            </a:endParaRPr>
          </a:p>
        </p:txBody>
      </p:sp>
      <p:sp>
        <p:nvSpPr>
          <p:cNvPr id="137" name="Google Shape;137;p36"/>
          <p:cNvSpPr/>
          <p:nvPr/>
        </p:nvSpPr>
        <p:spPr>
          <a:xfrm>
            <a:off x="9196973" y="1700808"/>
            <a:ext cx="2400000" cy="2304000"/>
          </a:xfrm>
          <a:prstGeom prst="rect">
            <a:avLst/>
          </a:prstGeom>
          <a:solidFill>
            <a:schemeClr val="accent3"/>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3F3F3F"/>
              </a:solidFill>
              <a:latin typeface="Arial"/>
              <a:ea typeface="Arial"/>
              <a:cs typeface="Arial"/>
              <a:sym typeface="Arial"/>
            </a:endParaRPr>
          </a:p>
        </p:txBody>
      </p:sp>
      <p:sp>
        <p:nvSpPr>
          <p:cNvPr id="138" name="Google Shape;138;p36"/>
          <p:cNvSpPr>
            <a:spLocks noGrp="1"/>
          </p:cNvSpPr>
          <p:nvPr>
            <p:ph type="pic" idx="3"/>
          </p:nvPr>
        </p:nvSpPr>
        <p:spPr>
          <a:xfrm>
            <a:off x="595027" y="1700808"/>
            <a:ext cx="2400000" cy="2304000"/>
          </a:xfrm>
          <a:prstGeom prst="rect">
            <a:avLst/>
          </a:prstGeom>
          <a:solidFill>
            <a:srgbClr val="F2F2F2"/>
          </a:solidFill>
          <a:ln>
            <a:noFill/>
          </a:ln>
        </p:spPr>
      </p:sp>
      <p:sp>
        <p:nvSpPr>
          <p:cNvPr id="139" name="Google Shape;139;p36"/>
          <p:cNvSpPr>
            <a:spLocks noGrp="1"/>
          </p:cNvSpPr>
          <p:nvPr>
            <p:ph type="pic" idx="4"/>
          </p:nvPr>
        </p:nvSpPr>
        <p:spPr>
          <a:xfrm>
            <a:off x="9196973" y="4101331"/>
            <a:ext cx="2400000" cy="2304000"/>
          </a:xfrm>
          <a:prstGeom prst="rect">
            <a:avLst/>
          </a:prstGeom>
          <a:solidFill>
            <a:srgbClr val="F2F2F2"/>
          </a:solidFill>
          <a:ln>
            <a:noFill/>
          </a:ln>
        </p:spPr>
      </p:sp>
      <p:sp>
        <p:nvSpPr>
          <p:cNvPr id="140" name="Google Shape;140;p36"/>
          <p:cNvSpPr>
            <a:spLocks noGrp="1"/>
          </p:cNvSpPr>
          <p:nvPr>
            <p:ph type="pic" idx="5"/>
          </p:nvPr>
        </p:nvSpPr>
        <p:spPr>
          <a:xfrm>
            <a:off x="3119669" y="4101331"/>
            <a:ext cx="5952663" cy="2304000"/>
          </a:xfrm>
          <a:prstGeom prst="rect">
            <a:avLst/>
          </a:prstGeom>
          <a:solidFill>
            <a:srgbClr val="F2F2F2"/>
          </a:solidFill>
          <a:ln>
            <a:noFill/>
          </a:ln>
        </p:spPr>
      </p:sp>
      <p:sp>
        <p:nvSpPr>
          <p:cNvPr id="141" name="Google Shape;141;p36"/>
          <p:cNvSpPr>
            <a:spLocks noGrp="1"/>
          </p:cNvSpPr>
          <p:nvPr>
            <p:ph type="pic" idx="6"/>
          </p:nvPr>
        </p:nvSpPr>
        <p:spPr>
          <a:xfrm>
            <a:off x="3119669" y="1700808"/>
            <a:ext cx="5952663" cy="2304000"/>
          </a:xfrm>
          <a:prstGeom prst="rect">
            <a:avLst/>
          </a:prstGeom>
          <a:solidFill>
            <a:srgbClr val="F2F2F2"/>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5_Images and Contents Layout">
  <p:cSld name="5_Images and Contents Layout">
    <p:spTree>
      <p:nvGrpSpPr>
        <p:cNvPr id="1" name="Shape 142"/>
        <p:cNvGrpSpPr/>
        <p:nvPr/>
      </p:nvGrpSpPr>
      <p:grpSpPr>
        <a:xfrm>
          <a:off x="0" y="0"/>
          <a:ext cx="0" cy="0"/>
          <a:chOff x="0" y="0"/>
          <a:chExt cx="0" cy="0"/>
        </a:xfrm>
      </p:grpSpPr>
      <p:sp>
        <p:nvSpPr>
          <p:cNvPr id="143" name="Google Shape;143;p37"/>
          <p:cNvSpPr>
            <a:spLocks noGrp="1"/>
          </p:cNvSpPr>
          <p:nvPr>
            <p:ph type="pic" idx="2"/>
          </p:nvPr>
        </p:nvSpPr>
        <p:spPr>
          <a:xfrm>
            <a:off x="709650" y="480055"/>
            <a:ext cx="4224469" cy="4197085"/>
          </a:xfrm>
          <a:prstGeom prst="rect">
            <a:avLst/>
          </a:prstGeom>
          <a:solidFill>
            <a:srgbClr val="F2F2F2"/>
          </a:solidFill>
          <a:ln>
            <a:noFill/>
          </a:ln>
        </p:spPr>
      </p:sp>
      <p:sp>
        <p:nvSpPr>
          <p:cNvPr id="144" name="Google Shape;144;p37"/>
          <p:cNvSpPr>
            <a:spLocks noGrp="1"/>
          </p:cNvSpPr>
          <p:nvPr>
            <p:ph type="pic" idx="3"/>
          </p:nvPr>
        </p:nvSpPr>
        <p:spPr>
          <a:xfrm>
            <a:off x="5126140" y="480056"/>
            <a:ext cx="6336704" cy="2296105"/>
          </a:xfrm>
          <a:prstGeom prst="rect">
            <a:avLst/>
          </a:prstGeom>
          <a:solidFill>
            <a:srgbClr val="F2F2F2"/>
          </a:solidFill>
          <a:ln>
            <a:noFill/>
          </a:ln>
        </p:spPr>
      </p:sp>
      <p:sp>
        <p:nvSpPr>
          <p:cNvPr id="145" name="Google Shape;145;p37"/>
          <p:cNvSpPr>
            <a:spLocks noGrp="1"/>
          </p:cNvSpPr>
          <p:nvPr>
            <p:ph type="pic" idx="4"/>
          </p:nvPr>
        </p:nvSpPr>
        <p:spPr>
          <a:xfrm>
            <a:off x="5126140" y="2948948"/>
            <a:ext cx="1968000" cy="1728192"/>
          </a:xfrm>
          <a:prstGeom prst="rect">
            <a:avLst/>
          </a:prstGeom>
          <a:solidFill>
            <a:srgbClr val="F2F2F2"/>
          </a:solidFill>
          <a:ln>
            <a:noFill/>
          </a:ln>
        </p:spPr>
      </p:sp>
      <p:sp>
        <p:nvSpPr>
          <p:cNvPr id="146" name="Google Shape;146;p37"/>
          <p:cNvSpPr>
            <a:spLocks noGrp="1"/>
          </p:cNvSpPr>
          <p:nvPr>
            <p:ph type="pic" idx="5"/>
          </p:nvPr>
        </p:nvSpPr>
        <p:spPr>
          <a:xfrm>
            <a:off x="7310492" y="2948948"/>
            <a:ext cx="1968000" cy="1728192"/>
          </a:xfrm>
          <a:prstGeom prst="rect">
            <a:avLst/>
          </a:prstGeom>
          <a:solidFill>
            <a:srgbClr val="F2F2F2"/>
          </a:solidFill>
          <a:ln>
            <a:noFill/>
          </a:ln>
        </p:spPr>
      </p:sp>
      <p:sp>
        <p:nvSpPr>
          <p:cNvPr id="147" name="Google Shape;147;p37"/>
          <p:cNvSpPr>
            <a:spLocks noGrp="1"/>
          </p:cNvSpPr>
          <p:nvPr>
            <p:ph type="pic" idx="6"/>
          </p:nvPr>
        </p:nvSpPr>
        <p:spPr>
          <a:xfrm>
            <a:off x="9494844" y="2948948"/>
            <a:ext cx="1968000" cy="1728192"/>
          </a:xfrm>
          <a:prstGeom prst="rect">
            <a:avLst/>
          </a:prstGeom>
          <a:solidFill>
            <a:srgbClr val="F2F2F2"/>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7_Images and Contents Layout">
  <p:cSld name="7_Images and Contents Layout">
    <p:spTree>
      <p:nvGrpSpPr>
        <p:cNvPr id="1" name="Shape 148"/>
        <p:cNvGrpSpPr/>
        <p:nvPr/>
      </p:nvGrpSpPr>
      <p:grpSpPr>
        <a:xfrm>
          <a:off x="0" y="0"/>
          <a:ext cx="0" cy="0"/>
          <a:chOff x="0" y="0"/>
          <a:chExt cx="0" cy="0"/>
        </a:xfrm>
      </p:grpSpPr>
      <p:sp>
        <p:nvSpPr>
          <p:cNvPr id="149" name="Google Shape;149;p38"/>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50" name="Google Shape;150;p38"/>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1" name="Google Shape;151;p38"/>
          <p:cNvPicPr preferRelativeResize="0"/>
          <p:nvPr/>
        </p:nvPicPr>
        <p:blipFill rotWithShape="1">
          <a:blip r:embed="rId2">
            <a:alphaModFix/>
          </a:blip>
          <a:srcRect/>
          <a:stretch/>
        </p:blipFill>
        <p:spPr>
          <a:xfrm>
            <a:off x="4546767" y="2276873"/>
            <a:ext cx="7238124" cy="3966041"/>
          </a:xfrm>
          <a:prstGeom prst="rect">
            <a:avLst/>
          </a:prstGeom>
          <a:noFill/>
          <a:ln>
            <a:noFill/>
          </a:ln>
        </p:spPr>
      </p:pic>
      <p:sp>
        <p:nvSpPr>
          <p:cNvPr id="152" name="Google Shape;152;p38"/>
          <p:cNvSpPr>
            <a:spLocks noGrp="1"/>
          </p:cNvSpPr>
          <p:nvPr>
            <p:ph type="pic" idx="3"/>
          </p:nvPr>
        </p:nvSpPr>
        <p:spPr>
          <a:xfrm>
            <a:off x="5705875" y="2485912"/>
            <a:ext cx="4832891" cy="3124239"/>
          </a:xfrm>
          <a:prstGeom prst="rect">
            <a:avLst/>
          </a:prstGeom>
          <a:solidFill>
            <a:srgbClr val="F2F2F2"/>
          </a:solidFill>
          <a:ln>
            <a:noFill/>
          </a:ln>
        </p:spPr>
      </p:sp>
      <p:sp>
        <p:nvSpPr>
          <p:cNvPr id="153" name="Google Shape;153;p38"/>
          <p:cNvSpPr/>
          <p:nvPr/>
        </p:nvSpPr>
        <p:spPr>
          <a:xfrm>
            <a:off x="4037371" y="1"/>
            <a:ext cx="4128459" cy="60959"/>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54" name="Google Shape;154;p38"/>
          <p:cNvSpPr/>
          <p:nvPr/>
        </p:nvSpPr>
        <p:spPr>
          <a:xfrm>
            <a:off x="0" y="6753308"/>
            <a:ext cx="12192000" cy="110875"/>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8_Images and Contents Layout">
  <p:cSld name="8_Images and Contents Layout">
    <p:spTree>
      <p:nvGrpSpPr>
        <p:cNvPr id="1" name="Shape 155"/>
        <p:cNvGrpSpPr/>
        <p:nvPr/>
      </p:nvGrpSpPr>
      <p:grpSpPr>
        <a:xfrm>
          <a:off x="0" y="0"/>
          <a:ext cx="0" cy="0"/>
          <a:chOff x="0" y="0"/>
          <a:chExt cx="0" cy="0"/>
        </a:xfrm>
      </p:grpSpPr>
      <p:sp>
        <p:nvSpPr>
          <p:cNvPr id="156" name="Google Shape;156;p39"/>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57" name="Google Shape;157;p39"/>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8" name="Google Shape;158;p39" descr="D:\Fullppt\005-PNG이미지\모니터.png"/>
          <p:cNvPicPr preferRelativeResize="0"/>
          <p:nvPr/>
        </p:nvPicPr>
        <p:blipFill rotWithShape="1">
          <a:blip r:embed="rId2">
            <a:alphaModFix/>
          </a:blip>
          <a:srcRect/>
          <a:stretch/>
        </p:blipFill>
        <p:spPr>
          <a:xfrm>
            <a:off x="776400" y="1815747"/>
            <a:ext cx="3360373" cy="3350541"/>
          </a:xfrm>
          <a:prstGeom prst="rect">
            <a:avLst/>
          </a:prstGeom>
          <a:noFill/>
          <a:ln>
            <a:noFill/>
          </a:ln>
        </p:spPr>
      </p:pic>
      <p:pic>
        <p:nvPicPr>
          <p:cNvPr id="159" name="Google Shape;159;p39" descr="D:\Fullppt\005-PNG이미지\모니터.png"/>
          <p:cNvPicPr preferRelativeResize="0"/>
          <p:nvPr/>
        </p:nvPicPr>
        <p:blipFill rotWithShape="1">
          <a:blip r:embed="rId2">
            <a:alphaModFix/>
          </a:blip>
          <a:srcRect/>
          <a:stretch/>
        </p:blipFill>
        <p:spPr>
          <a:xfrm>
            <a:off x="4406826" y="1815747"/>
            <a:ext cx="3360373" cy="3350541"/>
          </a:xfrm>
          <a:prstGeom prst="rect">
            <a:avLst/>
          </a:prstGeom>
          <a:noFill/>
          <a:ln>
            <a:noFill/>
          </a:ln>
        </p:spPr>
      </p:pic>
      <p:pic>
        <p:nvPicPr>
          <p:cNvPr id="160" name="Google Shape;160;p39" descr="D:\Fullppt\005-PNG이미지\모니터.png"/>
          <p:cNvPicPr preferRelativeResize="0"/>
          <p:nvPr/>
        </p:nvPicPr>
        <p:blipFill rotWithShape="1">
          <a:blip r:embed="rId2">
            <a:alphaModFix/>
          </a:blip>
          <a:srcRect/>
          <a:stretch/>
        </p:blipFill>
        <p:spPr>
          <a:xfrm>
            <a:off x="8037251" y="1815747"/>
            <a:ext cx="3360373" cy="3350541"/>
          </a:xfrm>
          <a:prstGeom prst="rect">
            <a:avLst/>
          </a:prstGeom>
          <a:noFill/>
          <a:ln>
            <a:noFill/>
          </a:ln>
        </p:spPr>
      </p:pic>
      <p:sp>
        <p:nvSpPr>
          <p:cNvPr id="161" name="Google Shape;161;p39"/>
          <p:cNvSpPr>
            <a:spLocks noGrp="1"/>
          </p:cNvSpPr>
          <p:nvPr>
            <p:ph type="pic" idx="3"/>
          </p:nvPr>
        </p:nvSpPr>
        <p:spPr>
          <a:xfrm>
            <a:off x="909901" y="1957962"/>
            <a:ext cx="3073864" cy="2080028"/>
          </a:xfrm>
          <a:prstGeom prst="rect">
            <a:avLst/>
          </a:prstGeom>
          <a:solidFill>
            <a:srgbClr val="F2F2F2"/>
          </a:solidFill>
          <a:ln>
            <a:noFill/>
          </a:ln>
        </p:spPr>
      </p:sp>
      <p:sp>
        <p:nvSpPr>
          <p:cNvPr id="162" name="Google Shape;162;p39"/>
          <p:cNvSpPr>
            <a:spLocks noGrp="1"/>
          </p:cNvSpPr>
          <p:nvPr>
            <p:ph type="pic" idx="4"/>
          </p:nvPr>
        </p:nvSpPr>
        <p:spPr>
          <a:xfrm>
            <a:off x="4539561" y="1957962"/>
            <a:ext cx="3073864" cy="2080028"/>
          </a:xfrm>
          <a:prstGeom prst="rect">
            <a:avLst/>
          </a:prstGeom>
          <a:solidFill>
            <a:srgbClr val="F2F2F2"/>
          </a:solidFill>
          <a:ln>
            <a:noFill/>
          </a:ln>
        </p:spPr>
      </p:sp>
      <p:sp>
        <p:nvSpPr>
          <p:cNvPr id="163" name="Google Shape;163;p39"/>
          <p:cNvSpPr>
            <a:spLocks noGrp="1"/>
          </p:cNvSpPr>
          <p:nvPr>
            <p:ph type="pic" idx="5"/>
          </p:nvPr>
        </p:nvSpPr>
        <p:spPr>
          <a:xfrm>
            <a:off x="8169221" y="1957962"/>
            <a:ext cx="3073864" cy="2080028"/>
          </a:xfrm>
          <a:prstGeom prst="rect">
            <a:avLst/>
          </a:prstGeom>
          <a:solidFill>
            <a:srgbClr val="F2F2F2"/>
          </a:solidFill>
          <a:ln>
            <a:noFill/>
          </a:ln>
        </p:spPr>
      </p:sp>
      <p:sp>
        <p:nvSpPr>
          <p:cNvPr id="164" name="Google Shape;164;p39"/>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65" name="Google Shape;165;p39"/>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9_Images and Contents Layout">
  <p:cSld name="9_Images and Contents Layout">
    <p:spTree>
      <p:nvGrpSpPr>
        <p:cNvPr id="1" name="Shape 166"/>
        <p:cNvGrpSpPr/>
        <p:nvPr/>
      </p:nvGrpSpPr>
      <p:grpSpPr>
        <a:xfrm>
          <a:off x="0" y="0"/>
          <a:ext cx="0" cy="0"/>
          <a:chOff x="0" y="0"/>
          <a:chExt cx="0" cy="0"/>
        </a:xfrm>
      </p:grpSpPr>
      <p:sp>
        <p:nvSpPr>
          <p:cNvPr id="167" name="Google Shape;167;p40"/>
          <p:cNvSpPr>
            <a:spLocks noGrp="1"/>
          </p:cNvSpPr>
          <p:nvPr>
            <p:ph type="pic" idx="2"/>
          </p:nvPr>
        </p:nvSpPr>
        <p:spPr>
          <a:xfrm>
            <a:off x="0" y="0"/>
            <a:ext cx="12192000" cy="4101075"/>
          </a:xfrm>
          <a:prstGeom prst="rect">
            <a:avLst/>
          </a:prstGeom>
          <a:solidFill>
            <a:srgbClr val="D8D8D8"/>
          </a:solid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icon sets layout">
  <p:cSld name="icon sets layout">
    <p:spTree>
      <p:nvGrpSpPr>
        <p:cNvPr id="1" name="Shape 168"/>
        <p:cNvGrpSpPr/>
        <p:nvPr/>
      </p:nvGrpSpPr>
      <p:grpSpPr>
        <a:xfrm>
          <a:off x="0" y="0"/>
          <a:ext cx="0" cy="0"/>
          <a:chOff x="0" y="0"/>
          <a:chExt cx="0" cy="0"/>
        </a:xfrm>
      </p:grpSpPr>
      <p:sp>
        <p:nvSpPr>
          <p:cNvPr id="169" name="Google Shape;169;p41"/>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grpSp>
        <p:nvGrpSpPr>
          <p:cNvPr id="170" name="Google Shape;170;p41"/>
          <p:cNvGrpSpPr/>
          <p:nvPr/>
        </p:nvGrpSpPr>
        <p:grpSpPr>
          <a:xfrm>
            <a:off x="472011" y="1508786"/>
            <a:ext cx="3799787" cy="4865561"/>
            <a:chOff x="354008" y="1131589"/>
            <a:chExt cx="2849840" cy="3649171"/>
          </a:xfrm>
        </p:grpSpPr>
        <p:sp>
          <p:nvSpPr>
            <p:cNvPr id="171" name="Google Shape;171;p41"/>
            <p:cNvSpPr/>
            <p:nvPr/>
          </p:nvSpPr>
          <p:spPr>
            <a:xfrm>
              <a:off x="354008" y="1131589"/>
              <a:ext cx="2849840" cy="3649171"/>
            </a:xfrm>
            <a:prstGeom prst="roundRect">
              <a:avLst>
                <a:gd name="adj" fmla="val 396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72" name="Google Shape;172;p41"/>
            <p:cNvSpPr/>
            <p:nvPr/>
          </p:nvSpPr>
          <p:spPr>
            <a:xfrm>
              <a:off x="531932" y="1347500"/>
              <a:ext cx="108520" cy="3240473"/>
            </a:xfrm>
            <a:prstGeom prst="roundRect">
              <a:avLst>
                <a:gd name="adj" fmla="val 50000"/>
              </a:avLst>
            </a:prstGeom>
            <a:solidFill>
              <a:schemeClr val="lt1">
                <a:alpha val="40392"/>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73" name="Google Shape;173;p41"/>
            <p:cNvSpPr/>
            <p:nvPr/>
          </p:nvSpPr>
          <p:spPr>
            <a:xfrm rot="5400000">
              <a:off x="2592642" y="1238201"/>
              <a:ext cx="502331" cy="502331"/>
            </a:xfrm>
            <a:prstGeom prst="halfFrame">
              <a:avLst>
                <a:gd name="adj1" fmla="val 23728"/>
                <a:gd name="adj2" fmla="val 24642"/>
              </a:avLst>
            </a:prstGeom>
            <a:solidFill>
              <a:schemeClr val="lt1">
                <a:alpha val="22352"/>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8"/>
        <p:cNvGrpSpPr/>
        <p:nvPr/>
      </p:nvGrpSpPr>
      <p:grpSpPr>
        <a:xfrm>
          <a:off x="0" y="0"/>
          <a:ext cx="0" cy="0"/>
          <a:chOff x="0" y="0"/>
          <a:chExt cx="0" cy="0"/>
        </a:xfrm>
      </p:grpSpPr>
      <p:sp>
        <p:nvSpPr>
          <p:cNvPr id="29" name="Google Shape;2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2"/>
        <p:cNvGrpSpPr/>
        <p:nvPr/>
      </p:nvGrpSpPr>
      <p:grpSpPr>
        <a:xfrm>
          <a:off x="0" y="0"/>
          <a:ext cx="0" cy="0"/>
          <a:chOff x="0" y="0"/>
          <a:chExt cx="0" cy="0"/>
        </a:xfrm>
      </p:grpSpPr>
      <p:sp>
        <p:nvSpPr>
          <p:cNvPr id="33" name="Google Shape;33;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5" name="Google Shape;3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hyperlink" Target="https://www.nextiva.com/blog/voip-security.html" TargetMode="External"/><Relationship Id="rId7" Type="http://schemas.openxmlformats.org/officeDocument/2006/relationships/hyperlink" Target="https://www.vipvoip.co.uk/voip-cybersecurity-how-secure-is-voip/"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www.cisco.com/c/en/us/solutions/small-business/resource-center/security/tips-ip-phone-security.html" TargetMode="External"/><Relationship Id="rId5" Type="http://schemas.openxmlformats.org/officeDocument/2006/relationships/hyperlink" Target="https://www.ibm.com/in-en/topics/mobile-security" TargetMode="External"/><Relationship Id="rId4" Type="http://schemas.openxmlformats.org/officeDocument/2006/relationships/hyperlink" Target="https://getvoip.com/blog/2020/05/06/voip-security/"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9.png"/><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ietf.org/"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etvoip.com/blog/2020/05/06/voip-security/#Why-VoIP-Matters"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nextiva.com/blog/common-phone-scams.html"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www.nextiva.com/features/voip/caller-id.htm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vipvoip.co.uk/what-are-the-benefits-of-hosted-voip/"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us.norton.com/internetsecurity-privacy-what-is-a-vpn.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
          <p:cNvSpPr/>
          <p:nvPr/>
        </p:nvSpPr>
        <p:spPr>
          <a:xfrm>
            <a:off x="-4421" y="5427341"/>
            <a:ext cx="12196420" cy="15185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9" name="Google Shape;179;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0" name="Google Shape;180;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888888"/>
              </a:solidFill>
              <a:latin typeface="Calibri"/>
              <a:ea typeface="Calibri"/>
              <a:cs typeface="Calibri"/>
              <a:sym typeface="Calibri"/>
            </a:endParaRPr>
          </a:p>
        </p:txBody>
      </p:sp>
      <p:sp>
        <p:nvSpPr>
          <p:cNvPr id="181" name="Google Shape;181;p1"/>
          <p:cNvSpPr/>
          <p:nvPr/>
        </p:nvSpPr>
        <p:spPr>
          <a:xfrm rot="10800000" flipH="1">
            <a:off x="9506857" y="5939880"/>
            <a:ext cx="1291772" cy="1157606"/>
          </a:xfrm>
          <a:prstGeom prst="rtTriangle">
            <a:avLst/>
          </a:prstGeom>
          <a:solidFill>
            <a:srgbClr val="F2F2F2">
              <a:alpha val="1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182" name="Google Shape;182;p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027" r:id="rId4" imgW="3303056" imgH="3148059" progId="">
                  <p:embed/>
                </p:oleObj>
              </mc:Choice>
              <mc:Fallback>
                <p:oleObj r:id="rId4" imgW="3303056" imgH="3148059" progId="">
                  <p:embed/>
                  <p:pic>
                    <p:nvPicPr>
                      <p:cNvPr id="182" name="Google Shape;182;p1"/>
                      <p:cNvPicPr preferRelativeResize="0"/>
                      <p:nvPr/>
                    </p:nvPicPr>
                    <p:blipFill rotWithShape="1">
                      <a:blip r:embed="rId5">
                        <a:alphaModFix/>
                      </a:blip>
                      <a:srcRect/>
                      <a:stretch/>
                    </p:blipFill>
                    <p:spPr>
                      <a:xfrm>
                        <a:off x="76788" y="3121720"/>
                        <a:ext cx="3303056" cy="3148059"/>
                      </a:xfrm>
                      <a:prstGeom prst="rect">
                        <a:avLst/>
                      </a:prstGeom>
                      <a:noFill/>
                      <a:ln>
                        <a:noFill/>
                      </a:ln>
                    </p:spPr>
                  </p:pic>
                </p:oleObj>
              </mc:Fallback>
            </mc:AlternateContent>
          </a:graphicData>
        </a:graphic>
      </p:graphicFrame>
      <p:sp>
        <p:nvSpPr>
          <p:cNvPr id="183" name="Google Shape;183;p1"/>
          <p:cNvSpPr/>
          <p:nvPr/>
        </p:nvSpPr>
        <p:spPr>
          <a:xfrm flipH="1">
            <a:off x="7045437" y="-64960"/>
            <a:ext cx="5146562" cy="5852440"/>
          </a:xfrm>
          <a:prstGeom prst="rtTriangle">
            <a:avLst/>
          </a:prstGeom>
          <a:solidFill>
            <a:srgbClr val="F2F2F2">
              <a:alpha val="1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4" name="Google Shape;184;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333"/>
                </a:srgbClr>
              </a:gs>
              <a:gs pos="51000">
                <a:schemeClr val="lt1"/>
              </a:gs>
              <a:gs pos="94000">
                <a:srgbClr val="FFFFFF">
                  <a:alpha val="33333"/>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85" name="Google Shape;185;p1"/>
          <p:cNvPicPr preferRelativeResize="0"/>
          <p:nvPr/>
        </p:nvPicPr>
        <p:blipFill rotWithShape="1">
          <a:blip r:embed="rId6">
            <a:alphaModFix/>
          </a:blip>
          <a:srcRect/>
          <a:stretch/>
        </p:blipFill>
        <p:spPr>
          <a:xfrm>
            <a:off x="12104" y="24501"/>
            <a:ext cx="3859753" cy="1538254"/>
          </a:xfrm>
          <a:prstGeom prst="rect">
            <a:avLst/>
          </a:prstGeom>
          <a:noFill/>
          <a:ln>
            <a:noFill/>
          </a:ln>
        </p:spPr>
      </p:pic>
      <p:sp>
        <p:nvSpPr>
          <p:cNvPr id="186" name="Google Shape;186;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7" name="Google Shape;187;p1"/>
          <p:cNvSpPr txBox="1"/>
          <p:nvPr/>
        </p:nvSpPr>
        <p:spPr>
          <a:xfrm>
            <a:off x="6881359" y="6029085"/>
            <a:ext cx="4928608"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chemeClr val="dk1"/>
              </a:solidFill>
              <a:latin typeface="Arial"/>
              <a:ea typeface="Arial"/>
              <a:cs typeface="Arial"/>
              <a:sym typeface="Arial"/>
            </a:endParaRPr>
          </a:p>
        </p:txBody>
      </p:sp>
      <p:sp>
        <p:nvSpPr>
          <p:cNvPr id="188" name="Google Shape;188;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9" name="Google Shape;189;p1"/>
          <p:cNvSpPr txBox="1"/>
          <p:nvPr/>
        </p:nvSpPr>
        <p:spPr>
          <a:xfrm>
            <a:off x="2127857" y="2051945"/>
            <a:ext cx="9063318" cy="4921347"/>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000000"/>
              </a:buClr>
              <a:buSzPts val="3200"/>
              <a:buFont typeface="Arial"/>
              <a:buNone/>
            </a:pPr>
            <a:r>
              <a:rPr lang="en-US" sz="3200" b="1" i="0" u="none" strike="noStrike" cap="none">
                <a:solidFill>
                  <a:schemeClr val="dk1"/>
                </a:solidFill>
                <a:latin typeface="Arial Black"/>
                <a:ea typeface="Arial Black"/>
                <a:cs typeface="Arial Black"/>
                <a:sym typeface="Arial Black"/>
              </a:rPr>
              <a:t>INSTITUTE : UIE</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1120"/>
              </a:spcBef>
              <a:spcAft>
                <a:spcPts val="0"/>
              </a:spcAft>
              <a:buClr>
                <a:srgbClr val="000000"/>
              </a:buClr>
              <a:buSzPts val="3200"/>
              <a:buFont typeface="Arial"/>
              <a:buNone/>
            </a:pPr>
            <a:r>
              <a:rPr lang="en-US" sz="3200" b="1" i="0" u="none" strike="noStrike" cap="none">
                <a:solidFill>
                  <a:schemeClr val="dk1"/>
                </a:solidFill>
                <a:latin typeface="Arial Black"/>
                <a:ea typeface="Arial Black"/>
                <a:cs typeface="Arial Black"/>
                <a:sym typeface="Arial Black"/>
              </a:rPr>
              <a:t>DEPARTMENT : CSE</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1120"/>
              </a:spcBef>
              <a:spcAft>
                <a:spcPts val="0"/>
              </a:spcAft>
              <a:buClr>
                <a:srgbClr val="000000"/>
              </a:buClr>
              <a:buSzPts val="2800"/>
              <a:buFont typeface="Arial"/>
              <a:buNone/>
            </a:pPr>
            <a:r>
              <a:rPr lang="en-US" sz="2800" b="0" i="0" u="none" strike="noStrike" cap="none">
                <a:solidFill>
                  <a:schemeClr val="dk1"/>
                </a:solidFill>
                <a:latin typeface="Times New Roman"/>
                <a:ea typeface="Times New Roman"/>
                <a:cs typeface="Times New Roman"/>
                <a:sym typeface="Times New Roman"/>
              </a:rPr>
              <a:t>Bachelor of Engineering (Computer Science &amp; Engineering) </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980"/>
              </a:spcBef>
              <a:spcAft>
                <a:spcPts val="0"/>
              </a:spcAft>
              <a:buClr>
                <a:srgbClr val="000000"/>
              </a:buClr>
              <a:buSzPts val="2000"/>
              <a:buFont typeface="Arial"/>
              <a:buNone/>
            </a:pPr>
            <a:r>
              <a:rPr lang="en-US" sz="2000" b="1" i="0" u="none" strike="noStrike" cap="none">
                <a:solidFill>
                  <a:srgbClr val="262626"/>
                </a:solidFill>
                <a:latin typeface="Times New Roman"/>
                <a:ea typeface="Times New Roman"/>
                <a:cs typeface="Times New Roman"/>
                <a:sym typeface="Times New Roman"/>
              </a:rPr>
              <a:t>WEB AND MOBILE SECURITY (Professional Elective-I)</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700"/>
              </a:spcBef>
              <a:spcAft>
                <a:spcPts val="0"/>
              </a:spcAft>
              <a:buClr>
                <a:srgbClr val="000000"/>
              </a:buClr>
              <a:buSzPts val="2000"/>
              <a:buFont typeface="Arial"/>
              <a:buNone/>
            </a:pPr>
            <a:r>
              <a:rPr lang="en-US" sz="2000" b="1" i="0" u="none" strike="noStrike" cap="none">
                <a:solidFill>
                  <a:srgbClr val="262626"/>
                </a:solidFill>
                <a:latin typeface="Times New Roman"/>
                <a:ea typeface="Times New Roman"/>
                <a:cs typeface="Times New Roman"/>
                <a:sym typeface="Times New Roman"/>
              </a:rPr>
              <a:t>(20CST/IT-333)</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700"/>
              </a:spcBef>
              <a:spcAft>
                <a:spcPts val="0"/>
              </a:spcAft>
              <a:buClr>
                <a:srgbClr val="000000"/>
              </a:buClr>
              <a:buSzPts val="3200"/>
              <a:buFont typeface="Arial"/>
              <a:buNone/>
            </a:pPr>
            <a:endParaRPr sz="3200" b="1" i="0" u="none" strike="noStrike" cap="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Clr>
                <a:srgbClr val="000000"/>
              </a:buClr>
              <a:buSzPts val="3200"/>
              <a:buFont typeface="Arial"/>
              <a:buNone/>
            </a:pPr>
            <a:endParaRPr sz="3200" b="1" i="0" u="none" strike="noStrike" cap="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Clr>
                <a:srgbClr val="000000"/>
              </a:buClr>
              <a:buSzPts val="3200"/>
              <a:buFont typeface="Arial"/>
              <a:buNone/>
            </a:pPr>
            <a:endParaRPr sz="3200" b="1" i="0" u="none" strike="noStrike" cap="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Clr>
                <a:srgbClr val="000000"/>
              </a:buClr>
              <a:buSzPts val="3200"/>
              <a:buFont typeface="Arial"/>
              <a:buNone/>
            </a:pPr>
            <a:endParaRPr sz="3200" b="1" i="0" u="none" strike="noStrike" cap="none">
              <a:solidFill>
                <a:srgbClr val="262626"/>
              </a:solidFill>
              <a:latin typeface="Times New Roman"/>
              <a:ea typeface="Times New Roman"/>
              <a:cs typeface="Times New Roman"/>
              <a:sym typeface="Times New Roman"/>
            </a:endParaRPr>
          </a:p>
        </p:txBody>
      </p:sp>
      <p:sp>
        <p:nvSpPr>
          <p:cNvPr id="190" name="Google Shape;190;p1"/>
          <p:cNvSpPr txBox="1"/>
          <p:nvPr/>
        </p:nvSpPr>
        <p:spPr>
          <a:xfrm>
            <a:off x="3178041" y="4566315"/>
            <a:ext cx="6432043" cy="800219"/>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000000"/>
              </a:buClr>
              <a:buSzPts val="2400"/>
              <a:buFont typeface="Arial"/>
              <a:buNone/>
            </a:pPr>
            <a:r>
              <a:rPr lang="en-US" sz="2400" b="0" i="0" u="none" strike="noStrike" cap="none">
                <a:solidFill>
                  <a:srgbClr val="262626"/>
                </a:solidFill>
                <a:latin typeface="Times New Roman"/>
                <a:ea typeface="Times New Roman"/>
                <a:cs typeface="Times New Roman"/>
                <a:sym typeface="Times New Roman"/>
              </a:rPr>
              <a:t>TOPIC OF PRESENTATION: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840"/>
              </a:spcBef>
              <a:spcAft>
                <a:spcPts val="0"/>
              </a:spcAft>
              <a:buClr>
                <a:srgbClr val="000000"/>
              </a:buClr>
              <a:buSzPts val="1600"/>
              <a:buFont typeface="Arial"/>
              <a:buNone/>
            </a:pPr>
            <a:endParaRPr sz="1600" b="0" i="0" u="none" strike="noStrike" cap="none">
              <a:solidFill>
                <a:schemeClr val="dk1"/>
              </a:solidFill>
              <a:latin typeface="Raleway ExtraBold"/>
              <a:ea typeface="Raleway ExtraBold"/>
              <a:cs typeface="Raleway ExtraBold"/>
              <a:sym typeface="Raleway ExtraBold"/>
            </a:endParaRPr>
          </a:p>
        </p:txBody>
      </p:sp>
      <p:sp>
        <p:nvSpPr>
          <p:cNvPr id="191" name="Google Shape;191;p1"/>
          <p:cNvSpPr txBox="1"/>
          <p:nvPr/>
        </p:nvSpPr>
        <p:spPr>
          <a:xfrm>
            <a:off x="3206107" y="4941594"/>
            <a:ext cx="7047166"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b="0" i="0" u="none" strike="noStrike" cap="none">
                <a:solidFill>
                  <a:srgbClr val="000000"/>
                </a:solidFill>
                <a:latin typeface="Arial"/>
                <a:ea typeface="Arial"/>
                <a:cs typeface="Arial"/>
                <a:sym typeface="Arial"/>
              </a:rPr>
              <a:t>Security of Mobile VoIP Communications.</a:t>
            </a: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1"/>
          <p:cNvSpPr txBox="1">
            <a:spLocks noGrp="1"/>
          </p:cNvSpPr>
          <p:nvPr>
            <p:ph type="title"/>
          </p:nvPr>
        </p:nvSpPr>
        <p:spPr>
          <a:xfrm>
            <a:off x="1116330" y="524398"/>
            <a:ext cx="10515600" cy="77600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References: </a:t>
            </a:r>
            <a:endParaRPr sz="2000">
              <a:latin typeface="Times New Roman"/>
              <a:ea typeface="Times New Roman"/>
              <a:cs typeface="Times New Roman"/>
              <a:sym typeface="Times New Roman"/>
            </a:endParaRPr>
          </a:p>
        </p:txBody>
      </p:sp>
      <p:sp>
        <p:nvSpPr>
          <p:cNvPr id="256" name="Google Shape;256;p11"/>
          <p:cNvSpPr txBox="1"/>
          <p:nvPr/>
        </p:nvSpPr>
        <p:spPr>
          <a:xfrm>
            <a:off x="561051" y="1391654"/>
            <a:ext cx="7575551" cy="70172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Books: </a:t>
            </a:r>
            <a:endParaRPr sz="1800" b="1" i="0" u="none" strike="noStrike" cap="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chemeClr val="dk1"/>
              </a:buClr>
              <a:buSzPts val="1800"/>
              <a:buFont typeface="Times New Roman"/>
              <a:buAutoNum type="arabicPeriod"/>
            </a:pPr>
            <a:r>
              <a:rPr lang="en-US" sz="1800" b="0" i="0" u="none" strike="noStrike" cap="none">
                <a:solidFill>
                  <a:schemeClr val="dk1"/>
                </a:solidFill>
                <a:latin typeface="Times New Roman"/>
                <a:ea typeface="Times New Roman"/>
                <a:cs typeface="Times New Roman"/>
                <a:sym typeface="Times New Roman"/>
              </a:rPr>
              <a:t>Web Design With HTML, CSS, JavaScript and jQuery Set, 1st Edition, by Jon Duckett.</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800"/>
              <a:buFont typeface="Times New Roman"/>
              <a:buAutoNum type="arabicPeriod"/>
            </a:pPr>
            <a:r>
              <a:rPr lang="en-US" sz="1800" b="0" i="0" u="none" strike="noStrike" cap="none">
                <a:solidFill>
                  <a:schemeClr val="dk1"/>
                </a:solidFill>
                <a:latin typeface="Times New Roman"/>
                <a:ea typeface="Times New Roman"/>
                <a:cs typeface="Times New Roman"/>
                <a:sym typeface="Times New Roman"/>
              </a:rPr>
              <a:t>Hacking Exposed Web Applications, 3rd edition, Joel Scambray, Vincent Liu, Caleb Sima, Released October 2010, Publisher(s): McGraw-Hill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Video Lectures : </a:t>
            </a:r>
            <a:endParaRPr sz="1800" b="1" i="0" u="none" strike="noStrike" cap="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sng" strike="noStrike" cap="none">
                <a:solidFill>
                  <a:schemeClr val="dk1"/>
                </a:solidFill>
                <a:latin typeface="Times New Roman"/>
                <a:ea typeface="Times New Roman"/>
                <a:cs typeface="Times New Roman"/>
                <a:sym typeface="Times New Roman"/>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https://www.nextiva.com/blog/voip-security.html</a:t>
            </a:r>
            <a:endParaRPr sz="18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000000"/>
              </a:buClr>
              <a:buSzPts val="1800"/>
              <a:buFont typeface="Arial"/>
              <a:buAutoNum type="arabicPeriod"/>
            </a:pPr>
            <a:r>
              <a:rPr lang="en-US" sz="1800" b="1" i="0" u="sng" strike="noStrike" cap="none">
                <a:solidFill>
                  <a:schemeClr val="dk1"/>
                </a:solidFill>
                <a:latin typeface="Times New Roman"/>
                <a:ea typeface="Times New Roman"/>
                <a:cs typeface="Times New Roman"/>
                <a:sym typeface="Times New Roman"/>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https://getvoip.com/blog/2020/05/06/voip-security/</a:t>
            </a:r>
            <a:endParaRPr sz="1800" b="1" i="0" u="none" strike="noStrike" cap="none">
              <a:solidFill>
                <a:schemeClr val="dk1"/>
              </a:solidFill>
              <a:latin typeface="Times New Roman"/>
              <a:ea typeface="Times New Roman"/>
              <a:cs typeface="Times New Roman"/>
              <a:sym typeface="Times New Roman"/>
            </a:endParaRPr>
          </a:p>
          <a:p>
            <a:pPr marL="342900" marR="0" lvl="0" indent="-22860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Reference Links:</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800"/>
              <a:buFont typeface="Arial"/>
              <a:buAutoNum type="arabicPeriod"/>
            </a:pPr>
            <a:r>
              <a:rPr lang="en-US" sz="1800" b="0" i="0" u="sng" strike="noStrike" cap="none">
                <a:solidFill>
                  <a:schemeClr val="dk1"/>
                </a:solidFill>
                <a:latin typeface="Times New Roman"/>
                <a:ea typeface="Times New Roman"/>
                <a:cs typeface="Times New Roman"/>
                <a:sym typeface="Times New Roman"/>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https://www.ibm.com/in-en/topics/mobile-security</a:t>
            </a:r>
            <a:endParaRPr sz="18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chemeClr val="dk1"/>
              </a:buClr>
              <a:buSzPts val="1800"/>
              <a:buFont typeface="Arial"/>
              <a:buAutoNum type="arabicPeriod"/>
            </a:pPr>
            <a:r>
              <a:rPr lang="en-US" sz="1800" b="0" i="0" u="sng" strike="noStrike" cap="none">
                <a:solidFill>
                  <a:schemeClr val="dk1"/>
                </a:solidFill>
                <a:latin typeface="Times New Roman"/>
                <a:ea typeface="Times New Roman"/>
                <a:cs typeface="Times New Roman"/>
                <a:sym typeface="Times New Roman"/>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https://www.cisco.com/c/en/us/solutions/small-business/resource-center/security/tips-ip-phone-security.html</a:t>
            </a:r>
            <a:endParaRPr sz="18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sng" strike="noStrike" cap="none">
                <a:solidFill>
                  <a:schemeClr val="dk1"/>
                </a:solidFill>
                <a:latin typeface="Times New Roman"/>
                <a:ea typeface="Times New Roman"/>
                <a:cs typeface="Times New Roman"/>
                <a:sym typeface="Times New Roman"/>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https://getvoip.com/blog/2020/05/06/voip-security/</a:t>
            </a:r>
            <a:endParaRPr sz="18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sng" strike="noStrike" cap="none">
                <a:solidFill>
                  <a:schemeClr val="dk1"/>
                </a:solidFill>
                <a:latin typeface="Times New Roman"/>
                <a:ea typeface="Times New Roman"/>
                <a:cs typeface="Times New Roman"/>
                <a:sym typeface="Times New Roman"/>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https://www.vipvoip.co.uk/voip-cybersecurity-how-secure-is-voip/</a:t>
            </a:r>
            <a:endParaRPr sz="18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sng" strike="noStrike" cap="none">
                <a:solidFill>
                  <a:schemeClr val="dk1"/>
                </a:solidFill>
                <a:latin typeface="Times New Roman"/>
                <a:ea typeface="Times New Roman"/>
                <a:cs typeface="Times New Roman"/>
                <a:sym typeface="Times New Roman"/>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https://www.nextiva.com/blog/voip-security.html</a:t>
            </a: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b="0" i="0" u="none" strike="noStrike" cap="none">
              <a:solidFill>
                <a:schemeClr val="dk1"/>
              </a:solidFill>
              <a:latin typeface="Times New Roman"/>
              <a:ea typeface="Times New Roman"/>
              <a:cs typeface="Times New Roman"/>
              <a:sym typeface="Times New Roman"/>
            </a:endParaRPr>
          </a:p>
          <a:p>
            <a:pPr marL="342900" marR="0" lvl="0" indent="-22860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342900" marR="0" lvl="0" indent="-22860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514350" marR="0" lvl="0" indent="-40005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Times New Roman"/>
              <a:ea typeface="Times New Roman"/>
              <a:cs typeface="Times New Roman"/>
              <a:sym typeface="Times New Roman"/>
            </a:endParaRPr>
          </a:p>
          <a:p>
            <a:pPr marL="514350" marR="0" lvl="0" indent="-40005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Times New Roman"/>
              <a:ea typeface="Times New Roman"/>
              <a:cs typeface="Times New Roman"/>
              <a:sym typeface="Times New Roman"/>
            </a:endParaRPr>
          </a:p>
          <a:p>
            <a:pPr marL="514350" marR="0" lvl="0" indent="-40005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Times New Roman"/>
              <a:ea typeface="Times New Roman"/>
              <a:cs typeface="Times New Roman"/>
              <a:sym typeface="Times New Roman"/>
            </a:endParaRPr>
          </a:p>
          <a:p>
            <a:pPr marL="514350" marR="0" lvl="0" indent="-40005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Times New Roman"/>
              <a:ea typeface="Times New Roman"/>
              <a:cs typeface="Times New Roman"/>
              <a:sym typeface="Times New Roman"/>
            </a:endParaRPr>
          </a:p>
          <a:p>
            <a:pPr marL="514350" marR="0" lvl="0" indent="-40005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Times New Roman"/>
              <a:ea typeface="Times New Roman"/>
              <a:cs typeface="Times New Roman"/>
              <a:sym typeface="Times New Roman"/>
            </a:endParaRPr>
          </a:p>
        </p:txBody>
      </p:sp>
      <p:grpSp>
        <p:nvGrpSpPr>
          <p:cNvPr id="257" name="Google Shape;257;p11"/>
          <p:cNvGrpSpPr/>
          <p:nvPr/>
        </p:nvGrpSpPr>
        <p:grpSpPr>
          <a:xfrm>
            <a:off x="9858375" y="2028825"/>
            <a:ext cx="1900238" cy="1893887"/>
            <a:chOff x="1259" y="3082"/>
            <a:chExt cx="884" cy="884"/>
          </a:xfrm>
        </p:grpSpPr>
        <p:sp>
          <p:nvSpPr>
            <p:cNvPr id="258" name="Google Shape;258;p11"/>
            <p:cNvSpPr/>
            <p:nvPr/>
          </p:nvSpPr>
          <p:spPr>
            <a:xfrm flipH="1">
              <a:off x="1681" y="3824"/>
              <a:ext cx="110" cy="107"/>
            </a:xfrm>
            <a:custGeom>
              <a:avLst/>
              <a:gdLst/>
              <a:ahLst/>
              <a:cxnLst/>
              <a:rect l="l" t="t" r="r" b="b"/>
              <a:pathLst>
                <a:path w="110" h="107" extrusionOk="0">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9" name="Google Shape;259;p11"/>
            <p:cNvSpPr/>
            <p:nvPr/>
          </p:nvSpPr>
          <p:spPr>
            <a:xfrm flipH="1">
              <a:off x="1786" y="3762"/>
              <a:ext cx="35" cy="88"/>
            </a:xfrm>
            <a:custGeom>
              <a:avLst/>
              <a:gdLst/>
              <a:ahLst/>
              <a:cxnLst/>
              <a:rect l="l" t="t" r="r" b="b"/>
              <a:pathLst>
                <a:path w="35" h="88" extrusionOk="0">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0" name="Google Shape;260;p11"/>
            <p:cNvSpPr/>
            <p:nvPr/>
          </p:nvSpPr>
          <p:spPr>
            <a:xfrm flipH="1">
              <a:off x="1587" y="3719"/>
              <a:ext cx="54" cy="29"/>
            </a:xfrm>
            <a:custGeom>
              <a:avLst/>
              <a:gdLst/>
              <a:ahLst/>
              <a:cxnLst/>
              <a:rect l="l" t="t" r="r" b="b"/>
              <a:pathLst>
                <a:path w="54" h="29" extrusionOk="0">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1" name="Google Shape;261;p11"/>
            <p:cNvSpPr/>
            <p:nvPr/>
          </p:nvSpPr>
          <p:spPr>
            <a:xfrm flipH="1">
              <a:off x="1259" y="3082"/>
              <a:ext cx="884" cy="884"/>
            </a:xfrm>
            <a:custGeom>
              <a:avLst/>
              <a:gdLst/>
              <a:ahLst/>
              <a:cxnLst/>
              <a:rect l="l" t="t" r="r" b="b"/>
              <a:pathLst>
                <a:path w="884" h="884" extrusionOk="0">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2" name="Google Shape;262;p11"/>
            <p:cNvSpPr/>
            <p:nvPr/>
          </p:nvSpPr>
          <p:spPr>
            <a:xfrm flipH="1">
              <a:off x="1517" y="3611"/>
              <a:ext cx="102" cy="78"/>
            </a:xfrm>
            <a:custGeom>
              <a:avLst/>
              <a:gdLst/>
              <a:ahLst/>
              <a:cxnLst/>
              <a:rect l="l" t="t" r="r" b="b"/>
              <a:pathLst>
                <a:path w="102" h="78" extrusionOk="0">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2"/>
          <p:cNvSpPr/>
          <p:nvPr/>
        </p:nvSpPr>
        <p:spPr>
          <a:xfrm>
            <a:off x="0" y="0"/>
            <a:ext cx="12192000" cy="4686918"/>
          </a:xfrm>
          <a:prstGeom prst="rect">
            <a:avLst/>
          </a:prstGeom>
          <a:solidFill>
            <a:srgbClr val="385623">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268" name="Google Shape;268;p12"/>
          <p:cNvCxnSpPr/>
          <p:nvPr/>
        </p:nvCxnSpPr>
        <p:spPr>
          <a:xfrm>
            <a:off x="9347200" y="0"/>
            <a:ext cx="1828800" cy="1828800"/>
          </a:xfrm>
          <a:prstGeom prst="straightConnector1">
            <a:avLst/>
          </a:prstGeom>
          <a:noFill/>
          <a:ln w="9525" cap="flat" cmpd="sng">
            <a:solidFill>
              <a:schemeClr val="accent2"/>
            </a:solidFill>
            <a:prstDash val="solid"/>
            <a:miter lim="800000"/>
            <a:headEnd type="none" w="sm" len="sm"/>
            <a:tailEnd type="none" w="sm" len="sm"/>
          </a:ln>
        </p:spPr>
      </p:cxnSp>
      <p:cxnSp>
        <p:nvCxnSpPr>
          <p:cNvPr id="269" name="Google Shape;269;p12"/>
          <p:cNvCxnSpPr/>
          <p:nvPr/>
        </p:nvCxnSpPr>
        <p:spPr>
          <a:xfrm>
            <a:off x="10169128" y="0"/>
            <a:ext cx="663972" cy="663972"/>
          </a:xfrm>
          <a:prstGeom prst="straightConnector1">
            <a:avLst/>
          </a:prstGeom>
          <a:noFill/>
          <a:ln w="9525" cap="flat" cmpd="sng">
            <a:solidFill>
              <a:schemeClr val="accent2"/>
            </a:solidFill>
            <a:prstDash val="solid"/>
            <a:miter lim="800000"/>
            <a:headEnd type="none" w="sm" len="sm"/>
            <a:tailEnd type="none" w="sm" len="sm"/>
          </a:ln>
        </p:spPr>
      </p:cxnSp>
      <p:cxnSp>
        <p:nvCxnSpPr>
          <p:cNvPr id="270" name="Google Shape;270;p12"/>
          <p:cNvCxnSpPr/>
          <p:nvPr/>
        </p:nvCxnSpPr>
        <p:spPr>
          <a:xfrm>
            <a:off x="733426" y="6294597"/>
            <a:ext cx="558345" cy="558345"/>
          </a:xfrm>
          <a:prstGeom prst="straightConnector1">
            <a:avLst/>
          </a:prstGeom>
          <a:noFill/>
          <a:ln w="9525" cap="flat" cmpd="sng">
            <a:solidFill>
              <a:schemeClr val="accent2"/>
            </a:solidFill>
            <a:prstDash val="solid"/>
            <a:miter lim="800000"/>
            <a:headEnd type="none" w="sm" len="sm"/>
            <a:tailEnd type="none" w="sm" len="sm"/>
          </a:ln>
        </p:spPr>
      </p:cxnSp>
      <p:cxnSp>
        <p:nvCxnSpPr>
          <p:cNvPr id="271" name="Google Shape;271;p12"/>
          <p:cNvCxnSpPr/>
          <p:nvPr/>
        </p:nvCxnSpPr>
        <p:spPr>
          <a:xfrm>
            <a:off x="390526" y="5129689"/>
            <a:ext cx="1728311" cy="1728311"/>
          </a:xfrm>
          <a:prstGeom prst="straightConnector1">
            <a:avLst/>
          </a:prstGeom>
          <a:noFill/>
          <a:ln w="9525" cap="flat" cmpd="sng">
            <a:solidFill>
              <a:schemeClr val="accent2"/>
            </a:solidFill>
            <a:prstDash val="solid"/>
            <a:miter lim="800000"/>
            <a:headEnd type="none" w="sm" len="sm"/>
            <a:tailEnd type="none" w="sm" len="sm"/>
          </a:ln>
        </p:spPr>
      </p:cxnSp>
      <p:sp>
        <p:nvSpPr>
          <p:cNvPr id="272" name="Google Shape;272;p12"/>
          <p:cNvSpPr txBox="1"/>
          <p:nvPr/>
        </p:nvSpPr>
        <p:spPr>
          <a:xfrm>
            <a:off x="1485902" y="2249080"/>
            <a:ext cx="10725148" cy="123110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US" sz="8000" b="0" i="0" u="none" strike="noStrike" cap="none">
                <a:solidFill>
                  <a:srgbClr val="FFFFFF"/>
                </a:solidFill>
                <a:latin typeface="Arial"/>
                <a:ea typeface="Arial"/>
                <a:cs typeface="Arial"/>
                <a:sym typeface="Arial"/>
              </a:rPr>
              <a:t>THANK YOU</a:t>
            </a:r>
            <a:endParaRPr sz="1400" b="0" i="0" u="none" strike="noStrike" cap="none">
              <a:solidFill>
                <a:srgbClr val="000000"/>
              </a:solidFill>
              <a:latin typeface="Arial"/>
              <a:ea typeface="Arial"/>
              <a:cs typeface="Arial"/>
              <a:sym typeface="Arial"/>
            </a:endParaRPr>
          </a:p>
        </p:txBody>
      </p:sp>
      <p:sp>
        <p:nvSpPr>
          <p:cNvPr id="273" name="Google Shape;273;p12"/>
          <p:cNvSpPr/>
          <p:nvPr/>
        </p:nvSpPr>
        <p:spPr>
          <a:xfrm>
            <a:off x="2641599"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74" name="Google Shape;274;p12"/>
          <p:cNvSpPr/>
          <p:nvPr/>
        </p:nvSpPr>
        <p:spPr>
          <a:xfrm>
            <a:off x="2898774"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275" name="Google Shape;275;p12"/>
          <p:cNvGrpSpPr/>
          <p:nvPr/>
        </p:nvGrpSpPr>
        <p:grpSpPr>
          <a:xfrm>
            <a:off x="222054" y="94089"/>
            <a:ext cx="410563" cy="1538089"/>
            <a:chOff x="83821" y="0"/>
            <a:chExt cx="219636" cy="903079"/>
          </a:xfrm>
        </p:grpSpPr>
        <p:sp>
          <p:nvSpPr>
            <p:cNvPr id="276" name="Google Shape;276;p12"/>
            <p:cNvSpPr/>
            <p:nvPr/>
          </p:nvSpPr>
          <p:spPr>
            <a:xfrm>
              <a:off x="84026" y="0"/>
              <a:ext cx="219431" cy="210952"/>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7" name="Google Shape;277;p12"/>
            <p:cNvSpPr/>
            <p:nvPr/>
          </p:nvSpPr>
          <p:spPr>
            <a:xfrm>
              <a:off x="84262" y="408599"/>
              <a:ext cx="219194" cy="494480"/>
            </a:xfrm>
            <a:prstGeom prst="rect">
              <a:avLst/>
            </a:prstGeom>
            <a:solidFill>
              <a:srgbClr val="0C0C0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8" name="Google Shape;278;p12"/>
            <p:cNvSpPr/>
            <p:nvPr/>
          </p:nvSpPr>
          <p:spPr>
            <a:xfrm>
              <a:off x="83821" y="210952"/>
              <a:ext cx="217937" cy="2209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aphicFrame>
          <p:nvGraphicFramePr>
            <p:cNvPr id="279" name="Google Shape;279;p12"/>
            <p:cNvGraphicFramePr/>
            <p:nvPr/>
          </p:nvGraphicFramePr>
          <p:xfrm>
            <a:off x="100850" y="246475"/>
            <a:ext cx="183878" cy="183422"/>
          </p:xfrm>
          <a:graphic>
            <a:graphicData uri="http://schemas.openxmlformats.org/presentationml/2006/ole">
              <mc:AlternateContent xmlns:mc="http://schemas.openxmlformats.org/markup-compatibility/2006">
                <mc:Choice xmlns:v="urn:schemas-microsoft-com:vml" Requires="v">
                  <p:oleObj spid="_x0000_s2051" r:id="rId4" imgW="183878" imgH="183422" progId="">
                    <p:embed/>
                  </p:oleObj>
                </mc:Choice>
                <mc:Fallback>
                  <p:oleObj r:id="rId4" imgW="183878" imgH="183422" progId="">
                    <p:embed/>
                    <p:pic>
                      <p:nvPicPr>
                        <p:cNvPr id="279" name="Google Shape;279;p12"/>
                        <p:cNvPicPr preferRelativeResize="0"/>
                        <p:nvPr/>
                      </p:nvPicPr>
                      <p:blipFill rotWithShape="1">
                        <a:blip r:embed="rId5">
                          <a:alphaModFix/>
                        </a:blip>
                        <a:srcRect/>
                        <a:stretch/>
                      </p:blipFill>
                      <p:spPr>
                        <a:xfrm>
                          <a:off x="100850" y="246475"/>
                          <a:ext cx="183878" cy="183422"/>
                        </a:xfrm>
                        <a:prstGeom prst="rect">
                          <a:avLst/>
                        </a:prstGeom>
                        <a:noFill/>
                        <a:ln>
                          <a:noFill/>
                        </a:ln>
                      </p:spPr>
                    </p:pic>
                  </p:oleObj>
                </mc:Fallback>
              </mc:AlternateContent>
            </a:graphicData>
          </a:graphic>
        </p:graphicFrame>
      </p:grpSp>
      <p:pic>
        <p:nvPicPr>
          <p:cNvPr id="280" name="Google Shape;280;p12" descr="rId1"/>
          <p:cNvPicPr preferRelativeResize="0"/>
          <p:nvPr/>
        </p:nvPicPr>
        <p:blipFill rotWithShape="1">
          <a:blip r:embed="rId5">
            <a:alphaModFix/>
          </a:blip>
          <a:srcRect/>
          <a:stretch/>
        </p:blipFill>
        <p:spPr>
          <a:xfrm>
            <a:off x="88900" y="241300"/>
            <a:ext cx="177800" cy="177800"/>
          </a:xfrm>
          <a:prstGeom prst="rect">
            <a:avLst/>
          </a:prstGeom>
          <a:noFill/>
          <a:ln>
            <a:noFill/>
          </a:ln>
        </p:spPr>
      </p:pic>
      <p:pic>
        <p:nvPicPr>
          <p:cNvPr id="2049" name="Picture 1" descr="rId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900" y="241300"/>
            <a:ext cx="177800" cy="177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
          <p:cNvSpPr txBox="1">
            <a:spLocks noGrp="1"/>
          </p:cNvSpPr>
          <p:nvPr>
            <p:ph type="body" idx="2"/>
          </p:nvPr>
        </p:nvSpPr>
        <p:spPr>
          <a:xfrm>
            <a:off x="449263" y="1840230"/>
            <a:ext cx="4322762" cy="451612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600"/>
              <a:buNone/>
            </a:pP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In this lecture, we will discuss:</a:t>
            </a:r>
            <a:endParaRPr/>
          </a:p>
          <a:p>
            <a:pPr marL="0" lvl="0" indent="0" algn="l" rtl="0">
              <a:lnSpc>
                <a:spcPct val="100000"/>
              </a:lnSpc>
              <a:spcBef>
                <a:spcPts val="0"/>
              </a:spcBef>
              <a:spcAft>
                <a:spcPts val="0"/>
              </a:spcAft>
              <a:buClr>
                <a:srgbClr val="000000"/>
              </a:buClr>
              <a:buSzPts val="2400"/>
              <a:buFont typeface="Arial"/>
              <a:buChar char="•"/>
            </a:pPr>
            <a:r>
              <a:rPr lang="en-US" sz="2400"/>
              <a:t>Security of Mobile VoIP Communications.</a:t>
            </a:r>
            <a:endParaRPr>
              <a:latin typeface="Times New Roman"/>
              <a:ea typeface="Times New Roman"/>
              <a:cs typeface="Times New Roman"/>
              <a:sym typeface="Times New Roman"/>
            </a:endParaRPr>
          </a:p>
        </p:txBody>
      </p:sp>
      <p:sp>
        <p:nvSpPr>
          <p:cNvPr id="198" name="Google Shape;198;p2"/>
          <p:cNvSpPr txBox="1">
            <a:spLocks noGrp="1"/>
          </p:cNvSpPr>
          <p:nvPr>
            <p:ph type="sldNum" idx="12"/>
          </p:nvPr>
        </p:nvSpPr>
        <p:spPr>
          <a:xfrm>
            <a:off x="88392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
        <p:nvSpPr>
          <p:cNvPr id="199" name="Google Shape;199;p2"/>
          <p:cNvSpPr txBox="1">
            <a:spLocks noGrp="1"/>
          </p:cNvSpPr>
          <p:nvPr>
            <p:ph type="title"/>
          </p:nvPr>
        </p:nvSpPr>
        <p:spPr>
          <a:xfrm>
            <a:off x="700722" y="501650"/>
            <a:ext cx="4456567" cy="923330"/>
          </a:xfrm>
          <a:prstGeom prst="rect">
            <a:avLst/>
          </a:prstGeom>
          <a:noFill/>
          <a:ln>
            <a:noFill/>
          </a:ln>
        </p:spPr>
        <p:txBody>
          <a:bodyPr spcFirstLastPara="1" wrap="square" lIns="91425" tIns="45700" rIns="91425" bIns="45700" anchor="b" anchorCtr="0">
            <a:spAutoFit/>
          </a:bodyPr>
          <a:lstStyle/>
          <a:p>
            <a:pPr marL="0" marR="0" lvl="0" indent="0" algn="ctr"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Lecture Objectives</a:t>
            </a:r>
            <a:r>
              <a:rPr lang="en-US" sz="2000" b="1" i="0" u="none" strike="noStrike" cap="none">
                <a:solidFill>
                  <a:schemeClr val="dk1"/>
                </a:solidFill>
                <a:latin typeface="Times New Roman"/>
                <a:ea typeface="Times New Roman"/>
                <a:cs typeface="Times New Roman"/>
                <a:sym typeface="Times New Roman"/>
              </a:rPr>
              <a:t/>
            </a:r>
            <a:br>
              <a:rPr lang="en-US" sz="2000" b="1" i="0" u="none" strike="noStrike" cap="none">
                <a:solidFill>
                  <a:schemeClr val="dk1"/>
                </a:solidFill>
                <a:latin typeface="Times New Roman"/>
                <a:ea typeface="Times New Roman"/>
                <a:cs typeface="Times New Roman"/>
                <a:sym typeface="Times New Roman"/>
              </a:rPr>
            </a:br>
            <a:endParaRPr sz="1600" b="0" i="0" u="none" strike="noStrike" cap="none">
              <a:solidFill>
                <a:schemeClr val="dk1"/>
              </a:solidFill>
              <a:latin typeface="Times New Roman"/>
              <a:ea typeface="Times New Roman"/>
              <a:cs typeface="Times New Roman"/>
              <a:sym typeface="Times New Roman"/>
            </a:endParaRPr>
          </a:p>
        </p:txBody>
      </p:sp>
      <p:sp>
        <p:nvSpPr>
          <p:cNvPr id="200" name="Google Shape;200;p2"/>
          <p:cNvSpPr/>
          <p:nvPr/>
        </p:nvSpPr>
        <p:spPr>
          <a:xfrm>
            <a:off x="5295900" y="838200"/>
            <a:ext cx="5867400" cy="551815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1" name="Google Shape;201;p2"/>
          <p:cNvSpPr/>
          <p:nvPr/>
        </p:nvSpPr>
        <p:spPr>
          <a:xfrm>
            <a:off x="449262" y="1611630"/>
            <a:ext cx="4322700" cy="47448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 name="Google Shape;202;p2"/>
          <p:cNvSpPr/>
          <p:nvPr/>
        </p:nvSpPr>
        <p:spPr>
          <a:xfrm>
            <a:off x="11217276" y="6324600"/>
            <a:ext cx="444500" cy="422275"/>
          </a:xfrm>
          <a:prstGeom prst="ellipse">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3" name="Google Shape;203;p2" descr="Introduction to Web Development with HTML, CSS, JavaScript | Coursera"/>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04" name="Google Shape;204;p2"/>
          <p:cNvPicPr preferRelativeResize="0"/>
          <p:nvPr/>
        </p:nvPicPr>
        <p:blipFill rotWithShape="1">
          <a:blip r:embed="rId3">
            <a:alphaModFix/>
          </a:blip>
          <a:srcRect/>
          <a:stretch/>
        </p:blipFill>
        <p:spPr>
          <a:xfrm>
            <a:off x="5549030" y="1348441"/>
            <a:ext cx="5210828" cy="386238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b="1"/>
              <a:t>VoIP</a:t>
            </a:r>
            <a:endParaRPr/>
          </a:p>
        </p:txBody>
      </p:sp>
      <p:sp>
        <p:nvSpPr>
          <p:cNvPr id="210" name="Google Shape;210;p4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457200" lvl="0" indent="-342900" algn="just" rtl="0">
              <a:lnSpc>
                <a:spcPct val="90000"/>
              </a:lnSpc>
              <a:spcBef>
                <a:spcPts val="1000"/>
              </a:spcBef>
              <a:spcAft>
                <a:spcPts val="0"/>
              </a:spcAft>
              <a:buSzPct val="69498"/>
              <a:buChar char="•"/>
            </a:pPr>
            <a:r>
              <a:rPr lang="en-US"/>
              <a:t>VoIP phone systems offer countless benefits to large and small businesses like streamlined communications, faster customer service resolution rates, and increased productivity.</a:t>
            </a:r>
            <a:endParaRPr/>
          </a:p>
          <a:p>
            <a:pPr marL="457200" lvl="0" indent="-342900" algn="just" rtl="0">
              <a:lnSpc>
                <a:spcPct val="90000"/>
              </a:lnSpc>
              <a:spcBef>
                <a:spcPts val="1000"/>
              </a:spcBef>
              <a:spcAft>
                <a:spcPts val="0"/>
              </a:spcAft>
              <a:buSzPct val="69498"/>
              <a:buChar char="•"/>
            </a:pPr>
            <a:r>
              <a:rPr lang="en-US" b="1"/>
              <a:t>Secure VoIP</a:t>
            </a:r>
            <a:r>
              <a:rPr lang="en-US"/>
              <a:t> provides encryption, message authentication and integrity, and replay attack protection to the VoIP calls It was developed by a small team of Internet Protocol and cryptographic experts in the </a:t>
            </a:r>
            <a:r>
              <a:rPr lang="en-US" u="sng">
                <a:solidFill>
                  <a:schemeClr val="hlink"/>
                </a:solidFill>
                <a:hlinkClick r:id="rId3"/>
              </a:rPr>
              <a:t>Internet Engineering Task Force</a:t>
            </a:r>
            <a:r>
              <a:rPr lang="en-US"/>
              <a:t>.</a:t>
            </a:r>
            <a:endParaRPr/>
          </a:p>
          <a:p>
            <a:pPr marL="457200" lvl="0" indent="-342900" algn="just" rtl="0">
              <a:lnSpc>
                <a:spcPct val="90000"/>
              </a:lnSpc>
              <a:spcBef>
                <a:spcPts val="1000"/>
              </a:spcBef>
              <a:spcAft>
                <a:spcPts val="0"/>
              </a:spcAft>
              <a:buSzPct val="69498"/>
              <a:buChar char="•"/>
            </a:pPr>
            <a:r>
              <a:rPr lang="en-US" b="1"/>
              <a:t>Who benefits from Secure VoIP?</a:t>
            </a:r>
            <a:endParaRPr/>
          </a:p>
          <a:p>
            <a:pPr marL="457200" lvl="0" indent="-342900" algn="just" rtl="0">
              <a:lnSpc>
                <a:spcPct val="90000"/>
              </a:lnSpc>
              <a:spcBef>
                <a:spcPts val="1000"/>
              </a:spcBef>
              <a:spcAft>
                <a:spcPts val="0"/>
              </a:spcAft>
              <a:buSzPct val="69498"/>
              <a:buChar char="•"/>
            </a:pPr>
            <a:r>
              <a:rPr lang="en-US"/>
              <a:t>In todays world with all our privacy concerns that should be an easy question to answer. You only access your bank over HTTPS, and we all know the importance of strong passwords. Securing our phone calls is an easy extension of these best habits that make our lives more secure and private.</a:t>
            </a:r>
            <a:endParaRPr/>
          </a:p>
          <a:p>
            <a:pPr marL="457200" lvl="0" indent="-228600" algn="just" rtl="0">
              <a:lnSpc>
                <a:spcPct val="90000"/>
              </a:lnSpc>
              <a:spcBef>
                <a:spcPts val="1000"/>
              </a:spcBef>
              <a:spcAft>
                <a:spcPts val="0"/>
              </a:spcAft>
              <a:buSzPct val="69498"/>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200"/>
              <a:buFont typeface="Calibri"/>
              <a:buNone/>
            </a:pPr>
            <a:r>
              <a:rPr lang="en-US" b="1"/>
              <a:t>Is VoIP Secure?</a:t>
            </a:r>
            <a:br>
              <a:rPr lang="en-US" b="1"/>
            </a:br>
            <a:endParaRPr/>
          </a:p>
        </p:txBody>
      </p:sp>
      <p:sp>
        <p:nvSpPr>
          <p:cNvPr id="216" name="Google Shape;216;p43"/>
          <p:cNvSpPr txBox="1">
            <a:spLocks noGrp="1"/>
          </p:cNvSpPr>
          <p:nvPr>
            <p:ph type="body" idx="1"/>
          </p:nvPr>
        </p:nvSpPr>
        <p:spPr>
          <a:xfrm>
            <a:off x="3730168" y="1588674"/>
            <a:ext cx="6172200" cy="4873625"/>
          </a:xfrm>
          <a:prstGeom prst="rect">
            <a:avLst/>
          </a:prstGeom>
          <a:noFill/>
          <a:ln>
            <a:noFill/>
          </a:ln>
        </p:spPr>
        <p:txBody>
          <a:bodyPr spcFirstLastPara="1" wrap="square" lIns="91425" tIns="45700" rIns="91425" bIns="45700" anchor="t" anchorCtr="0">
            <a:normAutofit fontScale="85000" lnSpcReduction="20000"/>
          </a:bodyPr>
          <a:lstStyle/>
          <a:p>
            <a:pPr marL="457200" lvl="0" indent="-431800" algn="just" rtl="0">
              <a:lnSpc>
                <a:spcPct val="90000"/>
              </a:lnSpc>
              <a:spcBef>
                <a:spcPts val="1000"/>
              </a:spcBef>
              <a:spcAft>
                <a:spcPts val="0"/>
              </a:spcAft>
              <a:buSzPct val="117647"/>
              <a:buChar char="•"/>
            </a:pPr>
            <a:r>
              <a:rPr lang="en-US"/>
              <a:t>VoIP works by transferring data across the internet. It is a phone call made digitally instead of over traditional telephone lines.</a:t>
            </a:r>
            <a:endParaRPr/>
          </a:p>
          <a:p>
            <a:pPr marL="457200" lvl="0" indent="-431800" algn="just" rtl="0">
              <a:lnSpc>
                <a:spcPct val="90000"/>
              </a:lnSpc>
              <a:spcBef>
                <a:spcPts val="1000"/>
              </a:spcBef>
              <a:spcAft>
                <a:spcPts val="0"/>
              </a:spcAft>
              <a:buSzPct val="117647"/>
              <a:buChar char="•"/>
            </a:pPr>
            <a:r>
              <a:rPr lang="en-US"/>
              <a:t>Because it is on the internet, it can be hacked if it is unsecured. Calls can be intercepted and in some cases, it can be used as an access portal into servers.</a:t>
            </a:r>
            <a:endParaRPr/>
          </a:p>
          <a:p>
            <a:pPr marL="457200" lvl="0" indent="-431800" algn="just" rtl="0">
              <a:lnSpc>
                <a:spcPct val="90000"/>
              </a:lnSpc>
              <a:spcBef>
                <a:spcPts val="1000"/>
              </a:spcBef>
              <a:spcAft>
                <a:spcPts val="0"/>
              </a:spcAft>
              <a:buSzPct val="117647"/>
              <a:buChar char="•"/>
            </a:pPr>
            <a:r>
              <a:rPr lang="en-US"/>
              <a:t>The good news is VoIP can be secured using some basic cybersecurity methods and good practice.</a:t>
            </a:r>
            <a:endParaRPr/>
          </a:p>
          <a:p>
            <a:pPr marL="457200" lvl="0" indent="-431800" algn="just" rtl="0">
              <a:lnSpc>
                <a:spcPct val="90000"/>
              </a:lnSpc>
              <a:spcBef>
                <a:spcPts val="1000"/>
              </a:spcBef>
              <a:spcAft>
                <a:spcPts val="0"/>
              </a:spcAft>
              <a:buSzPct val="117647"/>
              <a:buChar char="•"/>
            </a:pPr>
            <a:r>
              <a:rPr lang="en-US"/>
              <a:t> </a:t>
            </a:r>
            <a:endParaRPr/>
          </a:p>
          <a:p>
            <a:pPr marL="457200" lvl="0" indent="-228600" algn="just" rtl="0">
              <a:lnSpc>
                <a:spcPct val="90000"/>
              </a:lnSpc>
              <a:spcBef>
                <a:spcPts val="1000"/>
              </a:spcBef>
              <a:spcAft>
                <a:spcPts val="0"/>
              </a:spcAft>
              <a:buSzPct val="117647"/>
              <a:buNone/>
            </a:pPr>
            <a:endParaRPr/>
          </a:p>
        </p:txBody>
      </p:sp>
      <p:sp>
        <p:nvSpPr>
          <p:cNvPr id="217" name="Google Shape;217;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45454"/>
              <a:buNone/>
            </a:pPr>
            <a:r>
              <a:rPr lang="en-US" b="1"/>
              <a:t>What is VoIP Encryption and How does Security Differ?</a:t>
            </a:r>
            <a:r>
              <a:rPr lang="en-US"/>
              <a:t/>
            </a:r>
            <a:br>
              <a:rPr lang="en-US"/>
            </a:br>
            <a:endParaRPr/>
          </a:p>
        </p:txBody>
      </p:sp>
      <p:sp>
        <p:nvSpPr>
          <p:cNvPr id="223" name="Google Shape;223;p4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62500" lnSpcReduction="20000"/>
          </a:bodyPr>
          <a:lstStyle/>
          <a:p>
            <a:pPr marL="457200" lvl="0" indent="-342900" algn="l" rtl="0">
              <a:lnSpc>
                <a:spcPct val="90000"/>
              </a:lnSpc>
              <a:spcBef>
                <a:spcPts val="1000"/>
              </a:spcBef>
              <a:spcAft>
                <a:spcPts val="0"/>
              </a:spcAft>
              <a:buClr>
                <a:schemeClr val="dk1"/>
              </a:buClr>
              <a:buSzPct val="102857"/>
              <a:buChar char="•"/>
            </a:pPr>
            <a:r>
              <a:rPr lang="en-US"/>
              <a:t>VoIP encryption is the process of scrambling voice data packets into unreadable jumbles while they are in transit, preventing them from being int</a:t>
            </a:r>
            <a:endParaRPr/>
          </a:p>
          <a:p>
            <a:pPr marL="457200" lvl="0" indent="-342900" algn="l" rtl="0">
              <a:lnSpc>
                <a:spcPct val="90000"/>
              </a:lnSpc>
              <a:spcBef>
                <a:spcPts val="1000"/>
              </a:spcBef>
              <a:spcAft>
                <a:spcPts val="0"/>
              </a:spcAft>
              <a:buClr>
                <a:schemeClr val="dk1"/>
              </a:buClr>
              <a:buSzPct val="102857"/>
              <a:buChar char="•"/>
            </a:pPr>
            <a:r>
              <a:rPr lang="en-US"/>
              <a:t>Even if a hacker somehow intercepts the call, encryption ensures they won’t be able to make sense of anything they discover. </a:t>
            </a:r>
            <a:endParaRPr/>
          </a:p>
          <a:p>
            <a:pPr marL="457200" lvl="0" indent="-342900" algn="l" rtl="0">
              <a:lnSpc>
                <a:spcPct val="90000"/>
              </a:lnSpc>
              <a:spcBef>
                <a:spcPts val="1000"/>
              </a:spcBef>
              <a:spcAft>
                <a:spcPts val="0"/>
              </a:spcAft>
              <a:buClr>
                <a:schemeClr val="dk1"/>
              </a:buClr>
              <a:buSzPct val="102857"/>
              <a:buChar char="•"/>
            </a:pPr>
            <a:r>
              <a:rPr lang="en-US"/>
              <a:t>To understand how encryption works, we need to take a closer look at the transmission process. </a:t>
            </a:r>
            <a:endParaRPr/>
          </a:p>
          <a:p>
            <a:pPr marL="457200" lvl="0" indent="-342900" algn="l" rtl="0">
              <a:lnSpc>
                <a:spcPct val="90000"/>
              </a:lnSpc>
              <a:spcBef>
                <a:spcPts val="1000"/>
              </a:spcBef>
              <a:spcAft>
                <a:spcPts val="0"/>
              </a:spcAft>
              <a:buClr>
                <a:schemeClr val="dk1"/>
              </a:buClr>
              <a:buSzPct val="102857"/>
              <a:buChar char="•"/>
            </a:pPr>
            <a:r>
              <a:rPr lang="en-US"/>
              <a:t>When voice data packets are transferred from the sender to the recipient, they use an IP transport protocol called the SRTP (Secure Real-Time Transport Protocol.) SRTP is a cryptographic protocol that applies the Advanced Encryption Standard (AES) to data packets, provides message authentication, and offers additional protection against potential replay attacks. </a:t>
            </a:r>
            <a:endParaRPr/>
          </a:p>
          <a:p>
            <a:pPr marL="457200" lvl="0" indent="-342900" algn="l" rtl="0">
              <a:lnSpc>
                <a:spcPct val="90000"/>
              </a:lnSpc>
              <a:spcBef>
                <a:spcPts val="1000"/>
              </a:spcBef>
              <a:spcAft>
                <a:spcPts val="0"/>
              </a:spcAft>
              <a:buClr>
                <a:schemeClr val="dk1"/>
              </a:buClr>
              <a:buSzPct val="102857"/>
              <a:buChar char="•"/>
            </a:pPr>
            <a:r>
              <a:rPr lang="en-US"/>
              <a:t>In addition to SRTP, VoIP providers use another form of encryption called Transport Layer Security (TLS) or SIP over TLS to protect additional call information. </a:t>
            </a:r>
            <a:endParaRPr/>
          </a:p>
          <a:p>
            <a:pPr marL="457200" lvl="0" indent="-342900" algn="l" rtl="0">
              <a:lnSpc>
                <a:spcPct val="90000"/>
              </a:lnSpc>
              <a:spcBef>
                <a:spcPts val="1000"/>
              </a:spcBef>
              <a:spcAft>
                <a:spcPts val="0"/>
              </a:spcAft>
              <a:buClr>
                <a:schemeClr val="dk1"/>
              </a:buClr>
              <a:buSzPct val="102857"/>
              <a:buChar char="•"/>
            </a:pPr>
            <a:r>
              <a:rPr lang="en-US"/>
              <a:t>TLS scrambles data like phone numbers, the names of callers, usernames, and more. It also works to stop message tampering and call eavesdropping.  </a:t>
            </a:r>
            <a:endParaRPr/>
          </a:p>
          <a:p>
            <a:pPr marL="457200" lvl="0" indent="-342900" algn="l" rtl="0">
              <a:lnSpc>
                <a:spcPct val="90000"/>
              </a:lnSpc>
              <a:spcBef>
                <a:spcPts val="1000"/>
              </a:spcBef>
              <a:spcAft>
                <a:spcPts val="0"/>
              </a:spcAft>
              <a:buClr>
                <a:schemeClr val="dk1"/>
              </a:buClr>
              <a:buSzPct val="102857"/>
              <a:buChar char="•"/>
            </a:pPr>
            <a:r>
              <a:rPr lang="en-US"/>
              <a:t>ercepted or deciphered by hackers. </a:t>
            </a:r>
            <a:endParaRPr/>
          </a:p>
          <a:p>
            <a:pPr marL="457200" lvl="0" indent="-342900" algn="l" rtl="0">
              <a:lnSpc>
                <a:spcPct val="90000"/>
              </a:lnSpc>
              <a:spcBef>
                <a:spcPts val="1000"/>
              </a:spcBef>
              <a:spcAft>
                <a:spcPts val="0"/>
              </a:spcAft>
              <a:buClr>
                <a:schemeClr val="dk1"/>
              </a:buClr>
              <a:buSzPct val="102857"/>
              <a:buChar char="•"/>
            </a:pPr>
            <a:r>
              <a:rPr lang="en-US" u="sng">
                <a:solidFill>
                  <a:schemeClr val="hlink"/>
                </a:solidFill>
                <a:hlinkClick r:id="rId3"/>
              </a:rPr>
              <a:t>https://getvoip.com/blog/2020/05/06/voip-security/#Why-VoIP-Matters</a:t>
            </a:r>
            <a:endParaRPr/>
          </a:p>
          <a:p>
            <a:pPr marL="457200" lvl="0" indent="-228600" algn="l" rtl="0">
              <a:lnSpc>
                <a:spcPct val="90000"/>
              </a:lnSpc>
              <a:spcBef>
                <a:spcPts val="1000"/>
              </a:spcBef>
              <a:spcAft>
                <a:spcPts val="0"/>
              </a:spcAft>
              <a:buClr>
                <a:schemeClr val="dk1"/>
              </a:buClr>
              <a:buSzPct val="102857"/>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b="1"/>
              <a:t>Top VoIP security threats</a:t>
            </a:r>
            <a:endParaRPr/>
          </a:p>
        </p:txBody>
      </p:sp>
      <p:sp>
        <p:nvSpPr>
          <p:cNvPr id="229" name="Google Shape;229;p4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457200" lvl="0" indent="-342900" algn="l" rtl="0">
              <a:lnSpc>
                <a:spcPct val="90000"/>
              </a:lnSpc>
              <a:spcBef>
                <a:spcPts val="1000"/>
              </a:spcBef>
              <a:spcAft>
                <a:spcPts val="0"/>
              </a:spcAft>
              <a:buClr>
                <a:schemeClr val="dk1"/>
              </a:buClr>
              <a:buSzPct val="69498"/>
              <a:buChar char="•"/>
            </a:pPr>
            <a:r>
              <a:rPr lang="en-US"/>
              <a:t>You’re probably curious about the types of VoIP security issues that are out there. Here’s a rundown of what you’ll need to fend against.</a:t>
            </a:r>
            <a:endParaRPr/>
          </a:p>
          <a:p>
            <a:pPr marL="457200" lvl="0" indent="-342900" algn="l" rtl="0">
              <a:lnSpc>
                <a:spcPct val="90000"/>
              </a:lnSpc>
              <a:spcBef>
                <a:spcPts val="1000"/>
              </a:spcBef>
              <a:spcAft>
                <a:spcPts val="0"/>
              </a:spcAft>
              <a:buClr>
                <a:schemeClr val="dk1"/>
              </a:buClr>
              <a:buSzPct val="69498"/>
              <a:buChar char="•"/>
            </a:pPr>
            <a:r>
              <a:rPr lang="en-US" b="1"/>
              <a:t>Denial of Service (DoS)</a:t>
            </a:r>
            <a:r>
              <a:rPr lang="en-US"/>
              <a:t> – This attack starves the network of resources to interrupt phone service and drop phone calls. For a call center, this can degrade call quality, latency, and uptime.</a:t>
            </a:r>
            <a:endParaRPr/>
          </a:p>
          <a:p>
            <a:pPr marL="457200" lvl="0" indent="-342900" algn="l" rtl="0">
              <a:lnSpc>
                <a:spcPct val="90000"/>
              </a:lnSpc>
              <a:spcBef>
                <a:spcPts val="1000"/>
              </a:spcBef>
              <a:spcAft>
                <a:spcPts val="0"/>
              </a:spcAft>
              <a:buClr>
                <a:schemeClr val="dk1"/>
              </a:buClr>
              <a:buSzPct val="69498"/>
              <a:buChar char="•"/>
            </a:pPr>
            <a:r>
              <a:rPr lang="en-US" b="1"/>
              <a:t>War dialing</a:t>
            </a:r>
            <a:r>
              <a:rPr lang="en-US"/>
              <a:t> – This type of attack involves controlling your PBX to “scan” other telephone networks. It works by dialing numbers to connect to modems or other interesting extensions.</a:t>
            </a:r>
            <a:endParaRPr/>
          </a:p>
          <a:p>
            <a:pPr marL="457200" lvl="0" indent="-342900" algn="l" rtl="0">
              <a:lnSpc>
                <a:spcPct val="90000"/>
              </a:lnSpc>
              <a:spcBef>
                <a:spcPts val="1000"/>
              </a:spcBef>
              <a:spcAft>
                <a:spcPts val="0"/>
              </a:spcAft>
              <a:buClr>
                <a:schemeClr val="dk1"/>
              </a:buClr>
              <a:buSzPct val="69498"/>
              <a:buChar char="•"/>
            </a:pPr>
            <a:r>
              <a:rPr lang="en-US" b="1"/>
              <a:t>Toll fraud</a:t>
            </a:r>
            <a:r>
              <a:rPr lang="en-US"/>
              <a:t> – Like war dialing, this requires access to make calls to an outside line from your phone system. Attackers can dial expensive international numbers that rack up expensive toll charges.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b="1"/>
              <a:t>Top VoIP security threats</a:t>
            </a:r>
            <a:endParaRPr/>
          </a:p>
        </p:txBody>
      </p:sp>
      <p:sp>
        <p:nvSpPr>
          <p:cNvPr id="235" name="Google Shape;235;p4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457200" lvl="0" indent="-342900" algn="l" rtl="0">
              <a:lnSpc>
                <a:spcPct val="90000"/>
              </a:lnSpc>
              <a:spcBef>
                <a:spcPts val="1000"/>
              </a:spcBef>
              <a:spcAft>
                <a:spcPts val="0"/>
              </a:spcAft>
              <a:buClr>
                <a:schemeClr val="dk1"/>
              </a:buClr>
              <a:buSzPct val="69498"/>
              <a:buChar char="•"/>
            </a:pPr>
            <a:r>
              <a:rPr lang="en-US" b="1"/>
              <a:t>Phishing</a:t>
            </a:r>
            <a:r>
              <a:rPr lang="en-US"/>
              <a:t> – This type of attack preys on unsuspecting users that trust their caller ID. Victims divulge details about the internal IP network, passwords, or other sensitive data.</a:t>
            </a:r>
            <a:endParaRPr/>
          </a:p>
          <a:p>
            <a:pPr marL="457200" lvl="0" indent="-342900" algn="l" rtl="0">
              <a:lnSpc>
                <a:spcPct val="90000"/>
              </a:lnSpc>
              <a:spcBef>
                <a:spcPts val="1000"/>
              </a:spcBef>
              <a:spcAft>
                <a:spcPts val="0"/>
              </a:spcAft>
              <a:buClr>
                <a:schemeClr val="dk1"/>
              </a:buClr>
              <a:buSzPct val="69498"/>
              <a:buChar char="•"/>
            </a:pPr>
            <a:r>
              <a:rPr lang="en-US" b="1"/>
              <a:t>Call interception </a:t>
            </a:r>
            <a:r>
              <a:rPr lang="en-US"/>
              <a:t>– Attackers use unsecured networks to intercept unencrypted SIP traffic. To make matters worse, this can include video as well.</a:t>
            </a:r>
            <a:endParaRPr/>
          </a:p>
          <a:p>
            <a:pPr marL="457200" lvl="0" indent="-342900" algn="l" rtl="0">
              <a:lnSpc>
                <a:spcPct val="90000"/>
              </a:lnSpc>
              <a:spcBef>
                <a:spcPts val="1000"/>
              </a:spcBef>
              <a:spcAft>
                <a:spcPts val="0"/>
              </a:spcAft>
              <a:buClr>
                <a:schemeClr val="dk1"/>
              </a:buClr>
              <a:buSzPct val="69498"/>
              <a:buChar char="•"/>
            </a:pPr>
            <a:r>
              <a:rPr lang="en-US" b="1"/>
              <a:t>Spam</a:t>
            </a:r>
            <a:r>
              <a:rPr lang="en-US"/>
              <a:t> – It should come as no surprise the voicemail box is a common target for robocalls and other </a:t>
            </a:r>
            <a:r>
              <a:rPr lang="en-US" b="1" u="sng">
                <a:solidFill>
                  <a:schemeClr val="hlink"/>
                </a:solidFill>
                <a:hlinkClick r:id="rId3"/>
              </a:rPr>
              <a:t>phone scams</a:t>
            </a:r>
            <a:r>
              <a:rPr lang="en-US"/>
              <a:t>. Many use restricted or “Private” </a:t>
            </a:r>
            <a:r>
              <a:rPr lang="en-US" b="1" u="sng">
                <a:solidFill>
                  <a:schemeClr val="hlink"/>
                </a:solidFill>
                <a:hlinkClick r:id="rId4"/>
              </a:rPr>
              <a:t>caller ID</a:t>
            </a:r>
            <a:r>
              <a:rPr lang="en-US"/>
              <a:t>.</a:t>
            </a:r>
            <a:endParaRPr/>
          </a:p>
          <a:p>
            <a:pPr marL="457200" lvl="0" indent="-342900" algn="l" rtl="0">
              <a:lnSpc>
                <a:spcPct val="90000"/>
              </a:lnSpc>
              <a:spcBef>
                <a:spcPts val="1000"/>
              </a:spcBef>
              <a:spcAft>
                <a:spcPts val="0"/>
              </a:spcAft>
              <a:buClr>
                <a:schemeClr val="dk1"/>
              </a:buClr>
              <a:buSzPct val="69498"/>
              <a:buChar char="•"/>
            </a:pPr>
            <a:r>
              <a:rPr lang="en-US" b="1"/>
              <a:t>Malware</a:t>
            </a:r>
            <a:r>
              <a:rPr lang="en-US"/>
              <a:t> – Attackers use different malicious software to phone or email credentials. This can open up more opportunities to infiltrate your network and exfiltrate sensitive business 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7"/>
          <p:cNvSpPr txBox="1">
            <a:spLocks noGrp="1"/>
          </p:cNvSpPr>
          <p:nvPr>
            <p:ph type="title"/>
          </p:nvPr>
        </p:nvSpPr>
        <p:spPr>
          <a:xfrm>
            <a:off x="183609" y="457200"/>
            <a:ext cx="8342100" cy="10584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200"/>
              <a:buFont typeface="Calibri"/>
              <a:buNone/>
            </a:pPr>
            <a:r>
              <a:rPr lang="en-US" sz="3500" b="1"/>
              <a:t>How Can We Make VoIP Secure?</a:t>
            </a:r>
            <a:br>
              <a:rPr lang="en-US" sz="3500" b="1"/>
            </a:br>
            <a:endParaRPr sz="3500"/>
          </a:p>
        </p:txBody>
      </p:sp>
      <p:sp>
        <p:nvSpPr>
          <p:cNvPr id="241" name="Google Shape;241;p47"/>
          <p:cNvSpPr txBox="1">
            <a:spLocks noGrp="1"/>
          </p:cNvSpPr>
          <p:nvPr>
            <p:ph type="body" idx="1"/>
          </p:nvPr>
        </p:nvSpPr>
        <p:spPr>
          <a:xfrm>
            <a:off x="0" y="1189975"/>
            <a:ext cx="12192000" cy="4608300"/>
          </a:xfrm>
          <a:prstGeom prst="rect">
            <a:avLst/>
          </a:prstGeom>
          <a:noFill/>
          <a:ln>
            <a:noFill/>
          </a:ln>
        </p:spPr>
        <p:txBody>
          <a:bodyPr spcFirstLastPara="1" wrap="square" lIns="91425" tIns="45700" rIns="91425" bIns="45700" anchor="t" anchorCtr="0">
            <a:noAutofit/>
          </a:bodyPr>
          <a:lstStyle/>
          <a:p>
            <a:pPr marL="25400" lvl="0" indent="0" algn="just" rtl="0">
              <a:lnSpc>
                <a:spcPct val="90000"/>
              </a:lnSpc>
              <a:spcBef>
                <a:spcPts val="1000"/>
              </a:spcBef>
              <a:spcAft>
                <a:spcPts val="0"/>
              </a:spcAft>
              <a:buSzPts val="3200"/>
              <a:buNone/>
            </a:pPr>
            <a:r>
              <a:rPr lang="en-US" sz="2000" b="1">
                <a:latin typeface="Arial"/>
                <a:ea typeface="Arial"/>
                <a:cs typeface="Arial"/>
                <a:sym typeface="Arial"/>
              </a:rPr>
              <a:t>1) Encrypt Everything</a:t>
            </a:r>
            <a:endParaRPr sz="3600">
              <a:latin typeface="Arial"/>
              <a:ea typeface="Arial"/>
              <a:cs typeface="Arial"/>
              <a:sym typeface="Arial"/>
            </a:endParaRPr>
          </a:p>
          <a:p>
            <a:pPr marL="457200" lvl="0" indent="-457200" algn="just" rtl="0">
              <a:lnSpc>
                <a:spcPct val="90000"/>
              </a:lnSpc>
              <a:spcBef>
                <a:spcPts val="1000"/>
              </a:spcBef>
              <a:spcAft>
                <a:spcPts val="0"/>
              </a:spcAft>
              <a:buSzPts val="3600"/>
              <a:buChar char="•"/>
            </a:pPr>
            <a:r>
              <a:rPr lang="en-US" sz="2000">
                <a:latin typeface="Arial"/>
                <a:ea typeface="Arial"/>
                <a:cs typeface="Arial"/>
                <a:sym typeface="Arial"/>
              </a:rPr>
              <a:t>Encryption can be one of the most effective ways to ensure the information being transferred across the internet cannot be understood if it is intercepted.</a:t>
            </a:r>
            <a:endParaRPr sz="3600">
              <a:latin typeface="Arial"/>
              <a:ea typeface="Arial"/>
              <a:cs typeface="Arial"/>
              <a:sym typeface="Arial"/>
            </a:endParaRPr>
          </a:p>
          <a:p>
            <a:pPr marL="457200" lvl="0" indent="-457200" algn="just" rtl="0">
              <a:lnSpc>
                <a:spcPct val="90000"/>
              </a:lnSpc>
              <a:spcBef>
                <a:spcPts val="1000"/>
              </a:spcBef>
              <a:spcAft>
                <a:spcPts val="0"/>
              </a:spcAft>
              <a:buSzPts val="3600"/>
              <a:buChar char="•"/>
            </a:pPr>
            <a:r>
              <a:rPr lang="en-US" sz="2000">
                <a:latin typeface="Arial"/>
                <a:ea typeface="Arial"/>
                <a:cs typeface="Arial"/>
                <a:sym typeface="Arial"/>
              </a:rPr>
              <a:t>This is highly advantageous if your clients are having conversations that are sensitive or would cause damage reputation if the details are leaked.</a:t>
            </a:r>
            <a:endParaRPr sz="3600">
              <a:latin typeface="Arial"/>
              <a:ea typeface="Arial"/>
              <a:cs typeface="Arial"/>
              <a:sym typeface="Arial"/>
            </a:endParaRPr>
          </a:p>
          <a:p>
            <a:pPr marL="457200" lvl="0" indent="-457200" algn="just" rtl="0">
              <a:lnSpc>
                <a:spcPct val="90000"/>
              </a:lnSpc>
              <a:spcBef>
                <a:spcPts val="1000"/>
              </a:spcBef>
              <a:spcAft>
                <a:spcPts val="0"/>
              </a:spcAft>
              <a:buSzPts val="3600"/>
              <a:buChar char="•"/>
            </a:pPr>
            <a:r>
              <a:rPr lang="en-US" sz="2000">
                <a:latin typeface="Arial"/>
                <a:ea typeface="Arial"/>
                <a:cs typeface="Arial"/>
                <a:sym typeface="Arial"/>
              </a:rPr>
              <a:t>Make sure there is encryption on the VoIP and SMB servicer and encrypt the data at several points to make it harder for hackers.</a:t>
            </a:r>
            <a:endParaRPr sz="3600">
              <a:latin typeface="Arial"/>
              <a:ea typeface="Arial"/>
              <a:cs typeface="Arial"/>
              <a:sym typeface="Arial"/>
            </a:endParaRPr>
          </a:p>
          <a:p>
            <a:pPr marL="457200" lvl="0" indent="-457200" algn="just" rtl="0">
              <a:lnSpc>
                <a:spcPct val="90000"/>
              </a:lnSpc>
              <a:spcBef>
                <a:spcPts val="1000"/>
              </a:spcBef>
              <a:spcAft>
                <a:spcPts val="0"/>
              </a:spcAft>
              <a:buSzPts val="3600"/>
              <a:buChar char="•"/>
            </a:pPr>
            <a:r>
              <a:rPr lang="en-US" sz="2000">
                <a:latin typeface="Arial"/>
                <a:ea typeface="Arial"/>
                <a:cs typeface="Arial"/>
                <a:sym typeface="Arial"/>
              </a:rPr>
              <a:t>VIPVoIP’s </a:t>
            </a:r>
            <a:r>
              <a:rPr lang="en-US" sz="2000" u="sng">
                <a:solidFill>
                  <a:schemeClr val="hlink"/>
                </a:solidFill>
                <a:latin typeface="Arial"/>
                <a:ea typeface="Arial"/>
                <a:cs typeface="Arial"/>
                <a:sym typeface="Arial"/>
                <a:hlinkClick r:id="rId3"/>
              </a:rPr>
              <a:t>hosted VoIP solution</a:t>
            </a:r>
            <a:r>
              <a:rPr lang="en-US" sz="2000">
                <a:latin typeface="Arial"/>
                <a:ea typeface="Arial"/>
                <a:cs typeface="Arial"/>
                <a:sym typeface="Arial"/>
              </a:rPr>
              <a:t> manages all the encryption for you.</a:t>
            </a:r>
            <a:endParaRPr sz="3600">
              <a:latin typeface="Arial"/>
              <a:ea typeface="Arial"/>
              <a:cs typeface="Arial"/>
              <a:sym typeface="Arial"/>
            </a:endParaRPr>
          </a:p>
          <a:p>
            <a:pPr marL="25400" lvl="0" indent="0" algn="just" rtl="0">
              <a:lnSpc>
                <a:spcPct val="90000"/>
              </a:lnSpc>
              <a:spcBef>
                <a:spcPts val="1000"/>
              </a:spcBef>
              <a:spcAft>
                <a:spcPts val="0"/>
              </a:spcAft>
              <a:buSzPts val="3200"/>
              <a:buNone/>
            </a:pPr>
            <a:r>
              <a:rPr lang="en-US" sz="2000" b="1">
                <a:latin typeface="Arial"/>
                <a:ea typeface="Arial"/>
                <a:cs typeface="Arial"/>
                <a:sym typeface="Arial"/>
              </a:rPr>
              <a:t>2) Lockdown your passwords</a:t>
            </a:r>
            <a:endParaRPr sz="3600">
              <a:latin typeface="Arial"/>
              <a:ea typeface="Arial"/>
              <a:cs typeface="Arial"/>
              <a:sym typeface="Arial"/>
            </a:endParaRPr>
          </a:p>
          <a:p>
            <a:pPr marL="457200" lvl="0" indent="-457200" algn="just" rtl="0">
              <a:lnSpc>
                <a:spcPct val="90000"/>
              </a:lnSpc>
              <a:spcBef>
                <a:spcPts val="1000"/>
              </a:spcBef>
              <a:spcAft>
                <a:spcPts val="0"/>
              </a:spcAft>
              <a:buSzPts val="3600"/>
              <a:buChar char="•"/>
            </a:pPr>
            <a:r>
              <a:rPr lang="en-US" sz="2000">
                <a:latin typeface="Arial"/>
                <a:ea typeface="Arial"/>
                <a:cs typeface="Arial"/>
                <a:sym typeface="Arial"/>
              </a:rPr>
              <a:t>A strong password is the cornerstone of cybersecurity.</a:t>
            </a:r>
            <a:endParaRPr sz="3600">
              <a:latin typeface="Arial"/>
              <a:ea typeface="Arial"/>
              <a:cs typeface="Arial"/>
              <a:sym typeface="Arial"/>
            </a:endParaRPr>
          </a:p>
          <a:p>
            <a:pPr marL="457200" lvl="0" indent="-457200" algn="just" rtl="0">
              <a:lnSpc>
                <a:spcPct val="90000"/>
              </a:lnSpc>
              <a:spcBef>
                <a:spcPts val="1000"/>
              </a:spcBef>
              <a:spcAft>
                <a:spcPts val="0"/>
              </a:spcAft>
              <a:buSzPts val="3600"/>
              <a:buChar char="•"/>
            </a:pPr>
            <a:r>
              <a:rPr lang="en-US" sz="2000">
                <a:latin typeface="Arial"/>
                <a:ea typeface="Arial"/>
                <a:cs typeface="Arial"/>
                <a:sym typeface="Arial"/>
              </a:rPr>
              <a:t>Make sure the routers, servers, IP switches, and firewalls have strong passwords. Follow the standard password security protocol:</a:t>
            </a:r>
            <a:endParaRPr sz="3600">
              <a:latin typeface="Arial"/>
              <a:ea typeface="Arial"/>
              <a:cs typeface="Arial"/>
              <a:sym typeface="Arial"/>
            </a:endParaRPr>
          </a:p>
          <a:p>
            <a:pPr marL="457200" lvl="0" indent="-457200" algn="just" rtl="0">
              <a:lnSpc>
                <a:spcPct val="90000"/>
              </a:lnSpc>
              <a:spcBef>
                <a:spcPts val="1000"/>
              </a:spcBef>
              <a:spcAft>
                <a:spcPts val="0"/>
              </a:spcAft>
              <a:buSzPts val="3600"/>
              <a:buChar char="•"/>
            </a:pPr>
            <a:r>
              <a:rPr lang="en-US" sz="2000">
                <a:latin typeface="Arial"/>
                <a:ea typeface="Arial"/>
                <a:cs typeface="Arial"/>
                <a:sym typeface="Arial"/>
              </a:rPr>
              <a:t>A combination of letters (upper case and lower case), numbers, and symbols</a:t>
            </a:r>
            <a:endParaRPr sz="3600">
              <a:latin typeface="Arial"/>
              <a:ea typeface="Arial"/>
              <a:cs typeface="Arial"/>
              <a:sym typeface="Arial"/>
            </a:endParaRPr>
          </a:p>
          <a:p>
            <a:pPr marL="457200" lvl="0" indent="-457200" algn="just" rtl="0">
              <a:lnSpc>
                <a:spcPct val="90000"/>
              </a:lnSpc>
              <a:spcBef>
                <a:spcPts val="1000"/>
              </a:spcBef>
              <a:spcAft>
                <a:spcPts val="0"/>
              </a:spcAft>
              <a:buSzPts val="3600"/>
              <a:buChar char="•"/>
            </a:pPr>
            <a:r>
              <a:rPr lang="en-US" sz="2000">
                <a:latin typeface="Arial"/>
                <a:ea typeface="Arial"/>
                <a:cs typeface="Arial"/>
                <a:sym typeface="Arial"/>
              </a:rPr>
              <a:t>A different password for each device or platform</a:t>
            </a:r>
            <a:endParaRPr sz="3600">
              <a:latin typeface="Arial"/>
              <a:ea typeface="Arial"/>
              <a:cs typeface="Arial"/>
              <a:sym typeface="Arial"/>
            </a:endParaRPr>
          </a:p>
          <a:p>
            <a:pPr marL="457200" lvl="0" indent="-457200" algn="just" rtl="0">
              <a:lnSpc>
                <a:spcPct val="90000"/>
              </a:lnSpc>
              <a:spcBef>
                <a:spcPts val="1000"/>
              </a:spcBef>
              <a:spcAft>
                <a:spcPts val="0"/>
              </a:spcAft>
              <a:buSzPts val="3600"/>
              <a:buChar char="•"/>
            </a:pPr>
            <a:r>
              <a:rPr lang="en-US" sz="2000">
                <a:latin typeface="Arial"/>
                <a:ea typeface="Arial"/>
                <a:cs typeface="Arial"/>
                <a:sym typeface="Arial"/>
              </a:rPr>
              <a:t>Over 12 characters</a:t>
            </a:r>
            <a:endParaRPr sz="3600">
              <a:latin typeface="Arial"/>
              <a:ea typeface="Arial"/>
              <a:cs typeface="Arial"/>
              <a:sym typeface="Arial"/>
            </a:endParaRPr>
          </a:p>
          <a:p>
            <a:pPr marL="457200" lvl="0" indent="-457200" algn="just" rtl="0">
              <a:lnSpc>
                <a:spcPct val="90000"/>
              </a:lnSpc>
              <a:spcBef>
                <a:spcPts val="1000"/>
              </a:spcBef>
              <a:spcAft>
                <a:spcPts val="0"/>
              </a:spcAft>
              <a:buSzPts val="3600"/>
              <a:buChar char="•"/>
            </a:pPr>
            <a:r>
              <a:rPr lang="en-US" sz="2000">
                <a:latin typeface="Arial"/>
                <a:ea typeface="Arial"/>
                <a:cs typeface="Arial"/>
                <a:sym typeface="Arial"/>
              </a:rPr>
              <a:t>Isn’t a dictionary word</a:t>
            </a:r>
            <a:endParaRPr sz="3600">
              <a:latin typeface="Arial"/>
              <a:ea typeface="Arial"/>
              <a:cs typeface="Arial"/>
              <a:sym typeface="Arial"/>
            </a:endParaRPr>
          </a:p>
          <a:p>
            <a:pPr marL="457200" lvl="0" indent="-457200" algn="just" rtl="0">
              <a:lnSpc>
                <a:spcPct val="90000"/>
              </a:lnSpc>
              <a:spcBef>
                <a:spcPts val="1000"/>
              </a:spcBef>
              <a:spcAft>
                <a:spcPts val="0"/>
              </a:spcAft>
              <a:buSzPts val="3600"/>
              <a:buChar char="•"/>
            </a:pPr>
            <a:r>
              <a:rPr lang="en-US" sz="2000">
                <a:latin typeface="Arial"/>
                <a:ea typeface="Arial"/>
                <a:cs typeface="Arial"/>
                <a:sym typeface="Arial"/>
              </a:rPr>
              <a:t>Not obvious substitutions (for example, a zero for an o)</a:t>
            </a:r>
            <a:endParaRPr sz="3600">
              <a:latin typeface="Arial"/>
              <a:ea typeface="Arial"/>
              <a:cs typeface="Arial"/>
              <a:sym typeface="Arial"/>
            </a:endParaRPr>
          </a:p>
          <a:p>
            <a:pPr marL="457200" lvl="0" indent="-228600" algn="just" rtl="0">
              <a:lnSpc>
                <a:spcPct val="90000"/>
              </a:lnSpc>
              <a:spcBef>
                <a:spcPts val="1000"/>
              </a:spcBef>
              <a:spcAft>
                <a:spcPts val="0"/>
              </a:spcAft>
              <a:buSzPts val="3200"/>
              <a:buNone/>
            </a:pPr>
            <a:endParaRPr sz="2000">
              <a:latin typeface="Arial"/>
              <a:ea typeface="Arial"/>
              <a:cs typeface="Arial"/>
              <a:sym typeface="Arial"/>
            </a:endParaRPr>
          </a:p>
        </p:txBody>
      </p:sp>
      <p:sp>
        <p:nvSpPr>
          <p:cNvPr id="242" name="Google Shape;242;p47"/>
          <p:cNvSpPr txBox="1">
            <a:spLocks noGrp="1"/>
          </p:cNvSpPr>
          <p:nvPr>
            <p:ph type="sldNum" idx="12"/>
          </p:nvPr>
        </p:nvSpPr>
        <p:spPr>
          <a:xfrm>
            <a:off x="8780662" y="6356350"/>
            <a:ext cx="30345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sz="1500"/>
              <a:t>8</a:t>
            </a:fld>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8"/>
          <p:cNvSpPr txBox="1">
            <a:spLocks noGrp="1"/>
          </p:cNvSpPr>
          <p:nvPr>
            <p:ph type="body" idx="1"/>
          </p:nvPr>
        </p:nvSpPr>
        <p:spPr>
          <a:xfrm>
            <a:off x="5837128" y="987425"/>
            <a:ext cx="5518259" cy="4873625"/>
          </a:xfrm>
          <a:prstGeom prst="rect">
            <a:avLst/>
          </a:prstGeom>
          <a:noFill/>
          <a:ln>
            <a:noFill/>
          </a:ln>
        </p:spPr>
        <p:txBody>
          <a:bodyPr spcFirstLastPara="1" wrap="square" lIns="91425" tIns="45700" rIns="91425" bIns="45700" anchor="t" anchorCtr="0">
            <a:normAutofit/>
          </a:bodyPr>
          <a:lstStyle/>
          <a:p>
            <a:pPr marL="25400" lvl="0" indent="0" algn="l" rtl="0">
              <a:lnSpc>
                <a:spcPct val="90000"/>
              </a:lnSpc>
              <a:spcBef>
                <a:spcPts val="1000"/>
              </a:spcBef>
              <a:spcAft>
                <a:spcPts val="0"/>
              </a:spcAft>
              <a:buSzPts val="3200"/>
              <a:buNone/>
            </a:pPr>
            <a:r>
              <a:rPr lang="en-US" sz="2100" b="1">
                <a:latin typeface="Arial"/>
                <a:ea typeface="Arial"/>
                <a:cs typeface="Arial"/>
                <a:sym typeface="Arial"/>
              </a:rPr>
              <a:t>5) Enable a Network Address Translation (NAT)</a:t>
            </a:r>
            <a:endParaRPr sz="3300">
              <a:latin typeface="Arial"/>
              <a:ea typeface="Arial"/>
              <a:cs typeface="Arial"/>
              <a:sym typeface="Arial"/>
            </a:endParaRPr>
          </a:p>
          <a:p>
            <a:pPr marL="457200" lvl="0" indent="-438150" algn="l" rtl="0">
              <a:lnSpc>
                <a:spcPct val="90000"/>
              </a:lnSpc>
              <a:spcBef>
                <a:spcPts val="1000"/>
              </a:spcBef>
              <a:spcAft>
                <a:spcPts val="0"/>
              </a:spcAft>
              <a:buClr>
                <a:schemeClr val="dk1"/>
              </a:buClr>
              <a:buSzPts val="3300"/>
              <a:buChar char="•"/>
            </a:pPr>
            <a:r>
              <a:rPr lang="en-US" sz="2100">
                <a:latin typeface="Arial"/>
                <a:ea typeface="Arial"/>
                <a:cs typeface="Arial"/>
                <a:sym typeface="Arial"/>
              </a:rPr>
              <a:t>NAT is a feature on routers that provides a private IP address for phones, computers, and other internet devices.</a:t>
            </a:r>
            <a:endParaRPr sz="3300">
              <a:latin typeface="Arial"/>
              <a:ea typeface="Arial"/>
              <a:cs typeface="Arial"/>
              <a:sym typeface="Arial"/>
            </a:endParaRPr>
          </a:p>
          <a:p>
            <a:pPr marL="457200" lvl="0" indent="-438150" algn="l" rtl="0">
              <a:lnSpc>
                <a:spcPct val="90000"/>
              </a:lnSpc>
              <a:spcBef>
                <a:spcPts val="1000"/>
              </a:spcBef>
              <a:spcAft>
                <a:spcPts val="0"/>
              </a:spcAft>
              <a:buClr>
                <a:schemeClr val="dk1"/>
              </a:buClr>
              <a:buSzPts val="3300"/>
              <a:buChar char="•"/>
            </a:pPr>
            <a:r>
              <a:rPr lang="en-US" sz="2100">
                <a:latin typeface="Arial"/>
                <a:ea typeface="Arial"/>
                <a:cs typeface="Arial"/>
                <a:sym typeface="Arial"/>
              </a:rPr>
              <a:t>The private IP address can only be seen on your LAN (Local Area Network). If an IP address cannot be identified by a hacker, the network cannot be remotely manipulated.</a:t>
            </a:r>
            <a:endParaRPr sz="3300">
              <a:latin typeface="Arial"/>
              <a:ea typeface="Arial"/>
              <a:cs typeface="Arial"/>
              <a:sym typeface="Arial"/>
            </a:endParaRPr>
          </a:p>
          <a:p>
            <a:pPr marL="457200" lvl="0" indent="-438150" algn="l" rtl="0">
              <a:lnSpc>
                <a:spcPct val="90000"/>
              </a:lnSpc>
              <a:spcBef>
                <a:spcPts val="1000"/>
              </a:spcBef>
              <a:spcAft>
                <a:spcPts val="0"/>
              </a:spcAft>
              <a:buClr>
                <a:schemeClr val="dk1"/>
              </a:buClr>
              <a:buSzPts val="3300"/>
              <a:buChar char="•"/>
            </a:pPr>
            <a:r>
              <a:rPr lang="en-US" sz="2100">
                <a:latin typeface="Arial"/>
                <a:ea typeface="Arial"/>
                <a:cs typeface="Arial"/>
                <a:sym typeface="Arial"/>
              </a:rPr>
              <a:t>A VoIP phone that has a public IP address is open to being hacked.</a:t>
            </a:r>
            <a:endParaRPr sz="3300">
              <a:latin typeface="Arial"/>
              <a:ea typeface="Arial"/>
              <a:cs typeface="Arial"/>
              <a:sym typeface="Arial"/>
            </a:endParaRPr>
          </a:p>
          <a:p>
            <a:pPr marL="457200" lvl="0" indent="-228600" algn="l" rtl="0">
              <a:lnSpc>
                <a:spcPct val="90000"/>
              </a:lnSpc>
              <a:spcBef>
                <a:spcPts val="1000"/>
              </a:spcBef>
              <a:spcAft>
                <a:spcPts val="0"/>
              </a:spcAft>
              <a:buClr>
                <a:schemeClr val="dk1"/>
              </a:buClr>
              <a:buSzPts val="3200"/>
              <a:buNone/>
            </a:pPr>
            <a:endParaRPr sz="2100">
              <a:latin typeface="Arial"/>
              <a:ea typeface="Arial"/>
              <a:cs typeface="Arial"/>
              <a:sym typeface="Arial"/>
            </a:endParaRPr>
          </a:p>
        </p:txBody>
      </p:sp>
      <p:sp>
        <p:nvSpPr>
          <p:cNvPr id="248" name="Google Shape;248;p48"/>
          <p:cNvSpPr txBox="1">
            <a:spLocks noGrp="1"/>
          </p:cNvSpPr>
          <p:nvPr>
            <p:ph type="body" idx="2"/>
          </p:nvPr>
        </p:nvSpPr>
        <p:spPr>
          <a:xfrm>
            <a:off x="839800" y="964500"/>
            <a:ext cx="5256300" cy="5565600"/>
          </a:xfrm>
          <a:prstGeom prst="rect">
            <a:avLst/>
          </a:prstGeom>
          <a:noFill/>
          <a:ln>
            <a:noFill/>
          </a:ln>
        </p:spPr>
        <p:txBody>
          <a:bodyPr spcFirstLastPara="1" wrap="square" lIns="91425" tIns="45700" rIns="91425" bIns="45700" anchor="t" anchorCtr="0">
            <a:noAutofit/>
          </a:bodyPr>
          <a:lstStyle/>
          <a:p>
            <a:pPr marL="457200" lvl="0" indent="-228600" algn="just" rtl="0">
              <a:lnSpc>
                <a:spcPct val="90000"/>
              </a:lnSpc>
              <a:spcBef>
                <a:spcPts val="1000"/>
              </a:spcBef>
              <a:spcAft>
                <a:spcPts val="0"/>
              </a:spcAft>
              <a:buSzPts val="1600"/>
              <a:buNone/>
            </a:pPr>
            <a:r>
              <a:rPr lang="en-US" sz="1900" b="1">
                <a:latin typeface="Arial"/>
                <a:ea typeface="Arial"/>
                <a:cs typeface="Arial"/>
                <a:sym typeface="Arial"/>
              </a:rPr>
              <a:t>3) Thoroughly test the network</a:t>
            </a:r>
            <a:endParaRPr sz="1700">
              <a:latin typeface="Arial"/>
              <a:ea typeface="Arial"/>
              <a:cs typeface="Arial"/>
              <a:sym typeface="Arial"/>
            </a:endParaRPr>
          </a:p>
          <a:p>
            <a:pPr marL="457200" lvl="0" indent="-228600" algn="just" rtl="0">
              <a:lnSpc>
                <a:spcPct val="90000"/>
              </a:lnSpc>
              <a:spcBef>
                <a:spcPts val="1000"/>
              </a:spcBef>
              <a:spcAft>
                <a:spcPts val="0"/>
              </a:spcAft>
              <a:buSzPts val="1600"/>
              <a:buNone/>
            </a:pPr>
            <a:r>
              <a:rPr lang="en-US" sz="1900">
                <a:latin typeface="Arial"/>
                <a:ea typeface="Arial"/>
                <a:cs typeface="Arial"/>
                <a:sym typeface="Arial"/>
              </a:rPr>
              <a:t>Invest in regular penetration testing.</a:t>
            </a:r>
            <a:endParaRPr sz="1700">
              <a:latin typeface="Arial"/>
              <a:ea typeface="Arial"/>
              <a:cs typeface="Arial"/>
              <a:sym typeface="Arial"/>
            </a:endParaRPr>
          </a:p>
          <a:p>
            <a:pPr marL="457200" lvl="0" indent="-228600" algn="just" rtl="0">
              <a:lnSpc>
                <a:spcPct val="90000"/>
              </a:lnSpc>
              <a:spcBef>
                <a:spcPts val="1000"/>
              </a:spcBef>
              <a:spcAft>
                <a:spcPts val="0"/>
              </a:spcAft>
              <a:buSzPts val="1600"/>
              <a:buNone/>
            </a:pPr>
            <a:r>
              <a:rPr lang="en-US" sz="1900">
                <a:latin typeface="Arial"/>
                <a:ea typeface="Arial"/>
                <a:cs typeface="Arial"/>
                <a:sym typeface="Arial"/>
              </a:rPr>
              <a:t>Penetration, or Pen, testing is where systems are deliberately hacked by an IT professional to see how vulnerable they are. Once the weaknesses are known, they can be secured.</a:t>
            </a:r>
            <a:endParaRPr sz="1700">
              <a:latin typeface="Arial"/>
              <a:ea typeface="Arial"/>
              <a:cs typeface="Arial"/>
              <a:sym typeface="Arial"/>
            </a:endParaRPr>
          </a:p>
          <a:p>
            <a:pPr marL="457200" lvl="0" indent="-228600" algn="just" rtl="0">
              <a:lnSpc>
                <a:spcPct val="90000"/>
              </a:lnSpc>
              <a:spcBef>
                <a:spcPts val="1000"/>
              </a:spcBef>
              <a:spcAft>
                <a:spcPts val="0"/>
              </a:spcAft>
              <a:buSzPts val="1600"/>
              <a:buNone/>
            </a:pPr>
            <a:r>
              <a:rPr lang="en-US" sz="1900" b="1">
                <a:latin typeface="Arial"/>
                <a:ea typeface="Arial"/>
                <a:cs typeface="Arial"/>
                <a:sym typeface="Arial"/>
              </a:rPr>
              <a:t>4) Use a VPN</a:t>
            </a:r>
            <a:endParaRPr sz="2300">
              <a:latin typeface="Arial"/>
              <a:ea typeface="Arial"/>
              <a:cs typeface="Arial"/>
              <a:sym typeface="Arial"/>
            </a:endParaRPr>
          </a:p>
          <a:p>
            <a:pPr marL="457200" lvl="0" indent="-228600" algn="just" rtl="0">
              <a:lnSpc>
                <a:spcPct val="90000"/>
              </a:lnSpc>
              <a:spcBef>
                <a:spcPts val="1000"/>
              </a:spcBef>
              <a:spcAft>
                <a:spcPts val="0"/>
              </a:spcAft>
              <a:buSzPts val="1600"/>
              <a:buNone/>
            </a:pPr>
            <a:r>
              <a:rPr lang="en-US" sz="1900">
                <a:latin typeface="Arial"/>
                <a:ea typeface="Arial"/>
                <a:cs typeface="Arial"/>
                <a:sym typeface="Arial"/>
              </a:rPr>
              <a:t>A </a:t>
            </a:r>
            <a:r>
              <a:rPr lang="en-US" sz="1900" u="sng">
                <a:solidFill>
                  <a:schemeClr val="hlink"/>
                </a:solidFill>
                <a:latin typeface="Arial"/>
                <a:ea typeface="Arial"/>
                <a:cs typeface="Arial"/>
                <a:sym typeface="Arial"/>
                <a:hlinkClick r:id="rId3"/>
              </a:rPr>
              <a:t>VPN</a:t>
            </a:r>
            <a:r>
              <a:rPr lang="en-US" sz="1900">
                <a:latin typeface="Arial"/>
                <a:ea typeface="Arial"/>
                <a:cs typeface="Arial"/>
                <a:sym typeface="Arial"/>
              </a:rPr>
              <a:t> is a great way of securing data transmitting over the internet. A VPN essentially acts like an internal network by creating a private network over which data can be sent.</a:t>
            </a:r>
            <a:endParaRPr sz="1700">
              <a:latin typeface="Arial"/>
              <a:ea typeface="Arial"/>
              <a:cs typeface="Arial"/>
              <a:sym typeface="Arial"/>
            </a:endParaRPr>
          </a:p>
          <a:p>
            <a:pPr marL="457200" lvl="0" indent="-228600" algn="just" rtl="0">
              <a:lnSpc>
                <a:spcPct val="90000"/>
              </a:lnSpc>
              <a:spcBef>
                <a:spcPts val="1000"/>
              </a:spcBef>
              <a:spcAft>
                <a:spcPts val="0"/>
              </a:spcAft>
              <a:buSzPts val="1600"/>
              <a:buNone/>
            </a:pPr>
            <a:r>
              <a:rPr lang="en-US" sz="1900">
                <a:latin typeface="Arial"/>
                <a:ea typeface="Arial"/>
                <a:cs typeface="Arial"/>
                <a:sym typeface="Arial"/>
              </a:rPr>
              <a:t>Setting up VoIP over a VPN secures the SIP by making the portal it is opening private and secure. They are virtually untraceable.</a:t>
            </a:r>
            <a:endParaRPr sz="1700">
              <a:latin typeface="Arial"/>
              <a:ea typeface="Arial"/>
              <a:cs typeface="Arial"/>
              <a:sym typeface="Arial"/>
            </a:endParaRPr>
          </a:p>
          <a:p>
            <a:pPr marL="457200" lvl="0" indent="-228600" algn="just" rtl="0">
              <a:lnSpc>
                <a:spcPct val="90000"/>
              </a:lnSpc>
              <a:spcBef>
                <a:spcPts val="1000"/>
              </a:spcBef>
              <a:spcAft>
                <a:spcPts val="0"/>
              </a:spcAft>
              <a:buSzPts val="1600"/>
              <a:buNone/>
            </a:pPr>
            <a:endParaRPr sz="1800"/>
          </a:p>
          <a:p>
            <a:pPr marL="457200" lvl="0" indent="-228600" algn="just" rtl="0">
              <a:lnSpc>
                <a:spcPct val="90000"/>
              </a:lnSpc>
              <a:spcBef>
                <a:spcPts val="1000"/>
              </a:spcBef>
              <a:spcAft>
                <a:spcPts val="0"/>
              </a:spcAft>
              <a:buSzPts val="1600"/>
              <a:buNone/>
            </a:pPr>
            <a:endParaRPr sz="1800"/>
          </a:p>
        </p:txBody>
      </p:sp>
      <p:sp>
        <p:nvSpPr>
          <p:cNvPr id="249" name="Google Shape;249;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545</Words>
  <Application>Microsoft Office PowerPoint</Application>
  <PresentationFormat>Custom</PresentationFormat>
  <Paragraphs>96</Paragraphs>
  <Slides>11</Slides>
  <Notes>11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0</vt:i4>
      </vt:variant>
      <vt:variant>
        <vt:lpstr>Slide Titles</vt:lpstr>
      </vt:variant>
      <vt:variant>
        <vt:i4>11</vt:i4>
      </vt:variant>
    </vt:vector>
  </HeadingPairs>
  <TitlesOfParts>
    <vt:vector size="18" baseType="lpstr">
      <vt:lpstr>Arial</vt:lpstr>
      <vt:lpstr>Calibri</vt:lpstr>
      <vt:lpstr>Times New Roman</vt:lpstr>
      <vt:lpstr>Arial Black</vt:lpstr>
      <vt:lpstr>Raleway ExtraBold</vt:lpstr>
      <vt:lpstr>1_Office Theme</vt:lpstr>
      <vt:lpstr>Contents Slide Master</vt:lpstr>
      <vt:lpstr>PowerPoint Presentation</vt:lpstr>
      <vt:lpstr>Lecture Objectives </vt:lpstr>
      <vt:lpstr>VoIP</vt:lpstr>
      <vt:lpstr>Is VoIP Secure? </vt:lpstr>
      <vt:lpstr>What is VoIP Encryption and How does Security Differ? </vt:lpstr>
      <vt:lpstr>Top VoIP security threats</vt:lpstr>
      <vt:lpstr>Top VoIP security threats</vt:lpstr>
      <vt:lpstr>How Can We Make VoIP Secure? </vt:lpstr>
      <vt:lpstr>PowerPoint Presentation</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Windows User</cp:lastModifiedBy>
  <cp:revision>1</cp:revision>
  <dcterms:created xsi:type="dcterms:W3CDTF">2019-01-09T10:33:58Z</dcterms:created>
  <dcterms:modified xsi:type="dcterms:W3CDTF">2022-11-04T05:17:38Z</dcterms:modified>
</cp:coreProperties>
</file>