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3"/>
  </p:notesMasterIdLst>
  <p:sldIdLst>
    <p:sldId id="256" r:id="rId3"/>
    <p:sldId id="257" r:id="rId4"/>
    <p:sldId id="290" r:id="rId5"/>
    <p:sldId id="294" r:id="rId6"/>
    <p:sldId id="295" r:id="rId7"/>
    <p:sldId id="288" r:id="rId8"/>
    <p:sldId id="291" r:id="rId9"/>
    <p:sldId id="292" r:id="rId10"/>
    <p:sldId id="266" r:id="rId11"/>
    <p:sldId id="267" r:id="rId12"/>
  </p:sldIdLst>
  <p:sldSz cx="12192000" cy="6858000"/>
  <p:notesSz cx="6858000" cy="9144000"/>
  <p:embeddedFontLst>
    <p:embeddedFont>
      <p:font typeface="Raleway ExtraBold" charset="0"/>
      <p:bold r:id="rId14"/>
      <p:boldItalic r:id="rId15"/>
    </p:embeddedFont>
    <p:embeddedFont>
      <p:font typeface="Calibri" pitchFamily="34" charset="0"/>
      <p:regular r:id="rId16"/>
      <p:bold r:id="rId17"/>
      <p:italic r:id="rId18"/>
      <p:boldItalic r:id="rId19"/>
    </p:embeddedFont>
    <p:embeddedFont>
      <p:font typeface="Arial Black" pitchFamily="34" charset="0"/>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rightsec.com/blog/security-misconfigur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9ZokuRHo-e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ww.nibusinessinfo.co.uk/content/remote-access-security-issues" TargetMode="External"/><Relationship Id="rId4" Type="http://schemas.openxmlformats.org/officeDocument/2006/relationships/hyperlink" Target="https://getvoip.com/blog/2020/05/06/voip-secur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73"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INSTITUTE : UIE</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DEPARTMENT : CSE</a:t>
            </a:r>
            <a:endParaRPr dirty="0"/>
          </a:p>
          <a:p>
            <a:pPr marL="0" marR="0" lvl="0" indent="0" algn="ctr" rtl="0">
              <a:lnSpc>
                <a:spcPct val="90000"/>
              </a:lnSpc>
              <a:spcBef>
                <a:spcPts val="112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Bachelor of Engineering (Computer Science &amp; Engineering) </a:t>
            </a:r>
            <a:endParaRPr dirty="0"/>
          </a:p>
          <a:p>
            <a:pPr marL="0" marR="0" lvl="0" indent="0" algn="ctr" rtl="0">
              <a:lnSpc>
                <a:spcPct val="90000"/>
              </a:lnSpc>
              <a:spcBef>
                <a:spcPts val="98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WEB AND MOBILE SECURITY (Professional Elective-I)</a:t>
            </a:r>
            <a:endParaRPr dirty="0"/>
          </a:p>
          <a:p>
            <a:pPr marL="0" marR="0" lvl="0" indent="0" algn="ctr" rtl="0">
              <a:lnSpc>
                <a:spcPct val="90000"/>
              </a:lnSpc>
              <a:spcBef>
                <a:spcPts val="70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(20CST/IT-333)</a:t>
            </a:r>
            <a:endParaRPr dirty="0"/>
          </a:p>
          <a:p>
            <a:pPr marL="0" marR="0" lvl="0" indent="0" algn="ctr" rtl="0">
              <a:lnSpc>
                <a:spcPct val="90000"/>
              </a:lnSpc>
              <a:spcBef>
                <a:spcPts val="70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830956"/>
          </a:xfrm>
          <a:prstGeom prst="rect">
            <a:avLst/>
          </a:prstGeom>
          <a:noFill/>
          <a:ln>
            <a:noFill/>
          </a:ln>
        </p:spPr>
        <p:txBody>
          <a:bodyPr spcFirstLastPara="1" wrap="square" lIns="91425" tIns="45700" rIns="91425" bIns="45700" anchor="t" anchorCtr="0">
            <a:spAutoFit/>
          </a:bodyPr>
          <a:lstStyle/>
          <a:p>
            <a:pPr lvl="0" algn="ctr"/>
            <a:r>
              <a:rPr lang="en-US" sz="2400" dirty="0"/>
              <a:t>web content management/authoring, admin misconfigurations, and developer-driven mistakes</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97"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marL="0" lvl="0" indent="-152400">
              <a:lnSpc>
                <a:spcPct val="100000"/>
              </a:lnSpc>
              <a:spcBef>
                <a:spcPts val="0"/>
              </a:spcBef>
              <a:buClr>
                <a:srgbClr val="000000"/>
              </a:buClr>
              <a:buSzPts val="2400"/>
              <a:buFont typeface="Arial"/>
              <a:buChar char="•"/>
            </a:pPr>
            <a:r>
              <a:rPr lang="en-US" sz="2400" dirty="0"/>
              <a:t>web content management/authoring, admin misconfigurations, and developer-driven mistakes</a:t>
            </a:r>
            <a:endParaRPr dirty="0">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2" descr="Security Misconfigu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967" y="1463674"/>
            <a:ext cx="5393030" cy="44861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07929"/>
          </a:xfrm>
        </p:spPr>
        <p:txBody>
          <a:bodyPr>
            <a:normAutofit fontScale="90000"/>
          </a:bodyPr>
          <a:lstStyle/>
          <a:p>
            <a:r>
              <a:rPr lang="en-US" i="1" dirty="0"/>
              <a:t>security misconfiguration</a:t>
            </a:r>
            <a:endParaRPr lang="en-US" dirty="0"/>
          </a:p>
        </p:txBody>
      </p:sp>
      <p:sp>
        <p:nvSpPr>
          <p:cNvPr id="3" name="Text Placeholder 2"/>
          <p:cNvSpPr>
            <a:spLocks noGrp="1"/>
          </p:cNvSpPr>
          <p:nvPr>
            <p:ph type="body" idx="1"/>
          </p:nvPr>
        </p:nvSpPr>
        <p:spPr>
          <a:xfrm>
            <a:off x="748973" y="1375732"/>
            <a:ext cx="9822993" cy="4873625"/>
          </a:xfrm>
        </p:spPr>
        <p:txBody>
          <a:bodyPr>
            <a:normAutofit fontScale="85000" lnSpcReduction="10000"/>
          </a:bodyPr>
          <a:lstStyle/>
          <a:p>
            <a:pPr algn="just" fontAlgn="base"/>
            <a:r>
              <a:rPr lang="en-US" u="sng" dirty="0">
                <a:hlinkClick r:id="rId2"/>
              </a:rPr>
              <a:t>Security misconfiguration</a:t>
            </a:r>
            <a:r>
              <a:rPr lang="en-US" dirty="0"/>
              <a:t> vulnerabilities take place when an application component is vulnerable to attack as a result of insecure configuration option or misconfiguration.</a:t>
            </a:r>
          </a:p>
          <a:p>
            <a:pPr algn="just" fontAlgn="base"/>
            <a:r>
              <a:rPr lang="en-US" dirty="0"/>
              <a:t>Misconfiguration vulnerabilities are configuration weaknesses that might exist in software subsystems or components. For instance, web server software might ship with default user accounts that a cybercriminal could utilize to access the system, or the software might have a known set of standard configuration files or directories, which a cybercriminal could exploit.</a:t>
            </a:r>
          </a:p>
          <a:p>
            <a:pPr algn="just" fontAlgn="base"/>
            <a:r>
              <a:rPr lang="en-US" dirty="0"/>
              <a:t>Furthermore, software might have vulnerable services enabled, such as remote administration operations. Misconfiguration vulnerabilities cause your application to be vulnerable to attacks that target any component of the application stack. </a:t>
            </a:r>
          </a:p>
          <a:p>
            <a:pPr algn="just"/>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64790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07929"/>
          </a:xfrm>
        </p:spPr>
        <p:txBody>
          <a:bodyPr>
            <a:normAutofit fontScale="90000"/>
          </a:bodyPr>
          <a:lstStyle/>
          <a:p>
            <a:r>
              <a:rPr lang="en-US" i="1" dirty="0"/>
              <a:t>security misconfiguration</a:t>
            </a:r>
            <a:endParaRPr lang="en-US" dirty="0"/>
          </a:p>
        </p:txBody>
      </p:sp>
      <p:sp>
        <p:nvSpPr>
          <p:cNvPr id="3" name="Text Placeholder 2"/>
          <p:cNvSpPr>
            <a:spLocks noGrp="1"/>
          </p:cNvSpPr>
          <p:nvPr>
            <p:ph type="body" idx="1"/>
          </p:nvPr>
        </p:nvSpPr>
        <p:spPr>
          <a:xfrm>
            <a:off x="748973" y="1375732"/>
            <a:ext cx="9822993" cy="4873625"/>
          </a:xfrm>
        </p:spPr>
        <p:txBody>
          <a:bodyPr>
            <a:normAutofit/>
          </a:bodyPr>
          <a:lstStyle/>
          <a:p>
            <a:pPr marL="25400" indent="0" fontAlgn="base">
              <a:buNone/>
            </a:pPr>
            <a:r>
              <a:rPr lang="en-US" dirty="0"/>
              <a:t>For instance, the following types of attacks could exploit misconfiguration vulnerabilities:</a:t>
            </a:r>
          </a:p>
          <a:p>
            <a:pPr fontAlgn="base"/>
            <a:r>
              <a:rPr lang="en-US" dirty="0"/>
              <a:t>Code injection</a:t>
            </a:r>
          </a:p>
          <a:p>
            <a:pPr fontAlgn="base"/>
            <a:r>
              <a:rPr lang="en-US" dirty="0"/>
              <a:t>Credential stuffing/brute force</a:t>
            </a:r>
          </a:p>
          <a:p>
            <a:pPr fontAlgn="base"/>
            <a:r>
              <a:rPr lang="en-US" dirty="0"/>
              <a:t>Buffer overflow</a:t>
            </a:r>
          </a:p>
          <a:p>
            <a:pPr fontAlgn="base"/>
            <a:r>
              <a:rPr lang="en-US" dirty="0"/>
              <a:t>Cross-site scripting (XSS)</a:t>
            </a:r>
          </a:p>
          <a:p>
            <a:pPr fontAlgn="base"/>
            <a:r>
              <a:rPr lang="en-US" dirty="0"/>
              <a:t>Command injection</a:t>
            </a:r>
          </a:p>
          <a:p>
            <a:pPr fontAlgn="base"/>
            <a:r>
              <a:rPr lang="en-US" dirty="0"/>
              <a:t>Forceful browsing</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4" name="Rectangle 3"/>
          <p:cNvSpPr/>
          <p:nvPr/>
        </p:nvSpPr>
        <p:spPr>
          <a:xfrm>
            <a:off x="5372576" y="5792844"/>
            <a:ext cx="4302781" cy="307777"/>
          </a:xfrm>
          <a:prstGeom prst="rect">
            <a:avLst/>
          </a:prstGeom>
        </p:spPr>
        <p:txBody>
          <a:bodyPr wrap="none">
            <a:spAutoFit/>
          </a:bodyPr>
          <a:lstStyle/>
          <a:p>
            <a:r>
              <a:rPr lang="en-US" dirty="0"/>
              <a:t>https://brightsec.com/blog/security-misconfiguration/</a:t>
            </a:r>
          </a:p>
        </p:txBody>
      </p:sp>
    </p:spTree>
    <p:extLst>
      <p:ext uri="{BB962C8B-B14F-4D97-AF65-F5344CB8AC3E}">
        <p14:creationId xmlns:p14="http://schemas.microsoft.com/office/powerpoint/2010/main" val="340499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6500464" cy="807929"/>
          </a:xfrm>
        </p:spPr>
        <p:txBody>
          <a:bodyPr>
            <a:normAutofit/>
          </a:bodyPr>
          <a:lstStyle/>
          <a:p>
            <a:pPr fontAlgn="base"/>
            <a:r>
              <a:rPr lang="en-US" b="1" dirty="0"/>
              <a:t>Real-Life Misconfiguration Attacks</a:t>
            </a:r>
          </a:p>
        </p:txBody>
      </p:sp>
      <p:sp>
        <p:nvSpPr>
          <p:cNvPr id="3" name="Text Placeholder 2"/>
          <p:cNvSpPr>
            <a:spLocks noGrp="1"/>
          </p:cNvSpPr>
          <p:nvPr>
            <p:ph type="body" idx="1"/>
          </p:nvPr>
        </p:nvSpPr>
        <p:spPr>
          <a:xfrm>
            <a:off x="748973" y="1375733"/>
            <a:ext cx="9822993" cy="3083534"/>
          </a:xfrm>
        </p:spPr>
        <p:txBody>
          <a:bodyPr>
            <a:normAutofit/>
          </a:bodyPr>
          <a:lstStyle/>
          <a:p>
            <a:pPr marL="25400" indent="0" algn="just" fontAlgn="base">
              <a:buNone/>
            </a:pPr>
            <a:r>
              <a:rPr lang="en-US" sz="2000" b="1" dirty="0"/>
              <a:t>1. NASA Exposed Via Default Authorization Misconfiguration </a:t>
            </a:r>
          </a:p>
          <a:p>
            <a:pPr algn="just" fontAlgn="base"/>
            <a:r>
              <a:rPr lang="en-US" sz="2000" dirty="0"/>
              <a:t>A security researcher discovered a security misconfiguration in the collaboration tool-JIRA. This single misconfiguration made many Fortune 500 companies (and NASA) vulnerable to a release of personal and corporate data</a:t>
            </a:r>
            <a:r>
              <a:rPr lang="en-US" sz="2000" dirty="0" smtClean="0"/>
              <a:t>.</a:t>
            </a:r>
          </a:p>
          <a:p>
            <a:pPr marL="25400" indent="0" algn="just" fontAlgn="base">
              <a:buNone/>
            </a:pPr>
            <a:r>
              <a:rPr lang="en-US" sz="2000" b="1" dirty="0" smtClean="0"/>
              <a:t>2. Amazon </a:t>
            </a:r>
            <a:r>
              <a:rPr lang="en-US" sz="2000" b="1" dirty="0"/>
              <a:t>S3 Misconfiguration Attacks</a:t>
            </a:r>
          </a:p>
          <a:p>
            <a:pPr algn="just" fontAlgn="base"/>
            <a:endParaRPr lang="en-US" sz="20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190" y="3237391"/>
            <a:ext cx="6877050"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428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fontAlgn="base"/>
            <a:r>
              <a:rPr lang="en-US" dirty="0"/>
              <a:t>How to prevent security misconfigurations?</a:t>
            </a:r>
          </a:p>
        </p:txBody>
      </p:sp>
      <p:sp>
        <p:nvSpPr>
          <p:cNvPr id="7171" name="Content Placeholder 2"/>
          <p:cNvSpPr>
            <a:spLocks noGrp="1"/>
          </p:cNvSpPr>
          <p:nvPr>
            <p:ph sz="quarter" idx="1"/>
          </p:nvPr>
        </p:nvSpPr>
        <p:spPr/>
        <p:txBody>
          <a:bodyPr>
            <a:normAutofit/>
          </a:bodyPr>
          <a:lstStyle/>
          <a:p>
            <a:pPr algn="just" fontAlgn="base"/>
            <a:r>
              <a:rPr lang="en-US" dirty="0" smtClean="0"/>
              <a:t>If </a:t>
            </a:r>
            <a:r>
              <a:rPr lang="en-US" dirty="0"/>
              <a:t>vulnerabilities are the gateway to the network, it's the misconfigurations that attackers leverage to worm their way to the intended targets. Security misconfigurations are not hard to fix, but they are unavoidable in an enterprise operating at scale</a:t>
            </a:r>
            <a:r>
              <a:rPr lang="en-US" dirty="0" smtClean="0"/>
              <a:t>.</a:t>
            </a:r>
          </a:p>
          <a:p>
            <a:pPr algn="just" fontAlgn="base"/>
            <a:r>
              <a:rPr lang="en-US" dirty="0" smtClean="0"/>
              <a:t> </a:t>
            </a:r>
            <a:r>
              <a:rPr lang="en-US" dirty="0"/>
              <a:t>Finding them is a needle in the haystack, as they can be located across any component in an organization’s systems, such as its servers, operating systems, applications, and browsers. Lack of visibility and centralized means to remediate misconfigurations makes organizations fall victim to misconfiguration attacks.</a:t>
            </a:r>
          </a:p>
        </p:txBody>
      </p:sp>
    </p:spTree>
    <p:extLst>
      <p:ext uri="{BB962C8B-B14F-4D97-AF65-F5344CB8AC3E}">
        <p14:creationId xmlns:p14="http://schemas.microsoft.com/office/powerpoint/2010/main" val="51110699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Browser exploit</a:t>
            </a:r>
            <a:endParaRPr lang="en-US" dirty="0"/>
          </a:p>
        </p:txBody>
      </p:sp>
      <p:sp>
        <p:nvSpPr>
          <p:cNvPr id="7171" name="Content Placeholder 2"/>
          <p:cNvSpPr>
            <a:spLocks noGrp="1"/>
          </p:cNvSpPr>
          <p:nvPr>
            <p:ph sz="quarter" idx="1"/>
          </p:nvPr>
        </p:nvSpPr>
        <p:spPr/>
        <p:txBody>
          <a:bodyPr>
            <a:normAutofit/>
          </a:bodyPr>
          <a:lstStyle/>
          <a:p>
            <a:r>
              <a:rPr lang="en-US" dirty="0"/>
              <a:t>In cybersecurity, an exploit is a piece of code that utilizes vulnerabilities in computer software or hardware in order to perform malicious actions. These actions may include gaining control of a device, infiltrating a network, or launching some form of cyber attack. A browser exploit is a type of exploit that takes advantage of a web browser vulnerability in order to breach web browser security.</a:t>
            </a:r>
          </a:p>
        </p:txBody>
      </p:sp>
    </p:spTree>
    <p:extLst>
      <p:ext uri="{BB962C8B-B14F-4D97-AF65-F5344CB8AC3E}">
        <p14:creationId xmlns:p14="http://schemas.microsoft.com/office/powerpoint/2010/main" val="405620997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browser exploits be prevented</a:t>
            </a:r>
          </a:p>
        </p:txBody>
      </p:sp>
      <p:sp>
        <p:nvSpPr>
          <p:cNvPr id="3" name="Text Placeholder 2"/>
          <p:cNvSpPr>
            <a:spLocks noGrp="1"/>
          </p:cNvSpPr>
          <p:nvPr>
            <p:ph type="body" idx="1"/>
          </p:nvPr>
        </p:nvSpPr>
        <p:spPr/>
        <p:txBody>
          <a:bodyPr>
            <a:normAutofit fontScale="70000" lnSpcReduction="20000"/>
          </a:bodyPr>
          <a:lstStyle/>
          <a:p>
            <a:pPr marL="25400" indent="0">
              <a:buNone/>
            </a:pPr>
            <a:r>
              <a:rPr lang="en-US" dirty="0"/>
              <a:t/>
            </a:r>
            <a:br>
              <a:rPr lang="en-US" dirty="0"/>
            </a:br>
            <a:r>
              <a:rPr lang="en-US" b="1" dirty="0"/>
              <a:t>1. Install firewall software and other security software</a:t>
            </a:r>
            <a:r>
              <a:rPr lang="en-US" dirty="0"/>
              <a:t/>
            </a:r>
            <a:br>
              <a:rPr lang="en-US" dirty="0"/>
            </a:br>
            <a:r>
              <a:rPr lang="en-US" dirty="0"/>
              <a:t/>
            </a:r>
            <a:br>
              <a:rPr lang="en-US" dirty="0"/>
            </a:br>
            <a:r>
              <a:rPr lang="en-US" dirty="0"/>
              <a:t>Firewall software acts as an extra barrier between the Internet and the web browser, which can block suspicious websites, and catch known threats before they breach web </a:t>
            </a:r>
            <a:r>
              <a:rPr lang="en-US" dirty="0" smtClean="0"/>
              <a:t>security</a:t>
            </a:r>
          </a:p>
          <a:p>
            <a:pPr marL="25400" indent="0">
              <a:buNone/>
            </a:pPr>
            <a:r>
              <a:rPr lang="en-US" b="1" dirty="0"/>
              <a:t>3. Be careful when browsing the web, especially when downloading files</a:t>
            </a:r>
            <a:r>
              <a:rPr lang="en-US" dirty="0"/>
              <a:t/>
            </a:r>
            <a:br>
              <a:rPr lang="en-US" dirty="0"/>
            </a:br>
            <a:r>
              <a:rPr lang="en-US" dirty="0"/>
              <a:t/>
            </a:r>
            <a:br>
              <a:rPr lang="en-US" dirty="0"/>
            </a:br>
            <a:r>
              <a:rPr lang="en-US" dirty="0"/>
              <a:t>If a website looks suspicious, it probably is. Keep to well-known URLs and safe websites. It’s very important that users only download files from trusted sources, especially when it comes to downloading software applications or browser extensions, which could easily be infected with an exploit</a:t>
            </a:r>
            <a:endParaRPr lang="en-US" dirty="0" smtClean="0"/>
          </a:p>
          <a:p>
            <a:pPr marL="25400" indent="0">
              <a:buNone/>
            </a:pPr>
            <a:endParaRPr lang="en-US" dirty="0"/>
          </a:p>
          <a:p>
            <a:endParaRPr lang="en-US" dirty="0"/>
          </a:p>
        </p:txBody>
      </p:sp>
      <p:sp>
        <p:nvSpPr>
          <p:cNvPr id="4" name="Text Placeholder 3"/>
          <p:cNvSpPr>
            <a:spLocks noGrp="1"/>
          </p:cNvSpPr>
          <p:nvPr>
            <p:ph type="body" idx="2"/>
          </p:nvPr>
        </p:nvSpPr>
        <p:spPr/>
        <p:txBody>
          <a:bodyPr/>
          <a:lstStyle/>
          <a:p>
            <a:r>
              <a:rPr lang="en-US" b="1" dirty="0"/>
              <a:t>2. Keep all software up to date</a:t>
            </a:r>
            <a:r>
              <a:rPr lang="en-US" dirty="0"/>
              <a:t/>
            </a:r>
            <a:br>
              <a:rPr lang="en-US" dirty="0"/>
            </a:br>
            <a:r>
              <a:rPr lang="en-US" dirty="0"/>
              <a:t/>
            </a:r>
            <a:br>
              <a:rPr lang="en-US" dirty="0"/>
            </a:br>
            <a:r>
              <a:rPr lang="en-US" dirty="0"/>
              <a:t>Web browser software, and any applications that access the web, must be kept up to date. This is because when a vulnerability in software is found, the software vendor often releases a patch to fix the issue causing it, so that browser exploits relying on the vulnerability cannot cause any harm. Regularly updating software provides protection against more recent exploits.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36419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59092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a:t>
            </a:r>
            <a:r>
              <a:rPr lang="en-US" sz="1800" dirty="0" smtClean="0">
                <a:solidFill>
                  <a:schemeClr val="dk1"/>
                </a:solidFill>
                <a:latin typeface="Times New Roman"/>
                <a:ea typeface="Times New Roman"/>
                <a:cs typeface="Times New Roman"/>
                <a:sym typeface="Times New Roman"/>
                <a:hlinkClick r:id="rId3"/>
              </a:rPr>
              <a:t>www.youtube.com/watch?v=9ZokuRHo-eY</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smtClean="0">
                <a:solidFill>
                  <a:schemeClr val="dk1"/>
                </a:solidFill>
                <a:latin typeface="Times New Roman"/>
                <a:ea typeface="Times New Roman"/>
                <a:cs typeface="Times New Roman"/>
                <a:sym typeface="Times New Roman"/>
                <a:hlinkClick r:id="rId4"/>
              </a:rPr>
              <a:t>https</a:t>
            </a:r>
            <a:r>
              <a:rPr lang="en-US" sz="1800" b="1" dirty="0">
                <a:solidFill>
                  <a:schemeClr val="dk1"/>
                </a:solidFill>
                <a:latin typeface="Times New Roman"/>
                <a:ea typeface="Times New Roman"/>
                <a:cs typeface="Times New Roman"/>
                <a:sym typeface="Times New Roman"/>
                <a:hlinkClick r:id="rId4"/>
              </a:rPr>
              <a:t>://getvoip.com/blog/2020/05/06/voip-security</a:t>
            </a:r>
            <a:r>
              <a:rPr lang="en-US" sz="1800" b="1" dirty="0" smtClean="0">
                <a:solidFill>
                  <a:schemeClr val="dk1"/>
                </a:solidFill>
                <a:latin typeface="Times New Roman"/>
                <a:ea typeface="Times New Roman"/>
                <a:cs typeface="Times New Roman"/>
                <a:sym typeface="Times New Roman"/>
                <a:hlinkClick r:id="rId4"/>
              </a:rPr>
              <a:t>/</a:t>
            </a:r>
            <a:endParaRPr lang="en-US" sz="1800" b="1" dirty="0" smtClean="0">
              <a:solidFill>
                <a:schemeClr val="dk1"/>
              </a:solidFill>
              <a:latin typeface="Times New Roman"/>
              <a:ea typeface="Times New Roman"/>
              <a:cs typeface="Times New Roman"/>
              <a:sym typeface="Times New Roman"/>
            </a:endParaRPr>
          </a:p>
          <a:p>
            <a:pPr marL="342900" lvl="0" indent="-342900">
              <a:buAutoNum type="arabicPeriod"/>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rPr>
              <a:t>https://www.ericom.com/whatis/browser-exploit/ </a:t>
            </a: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hlinkClick r:id="rId5"/>
              </a:rPr>
              <a:t>https://</a:t>
            </a:r>
            <a:r>
              <a:rPr lang="en-US" sz="1800" dirty="0" smtClean="0">
                <a:solidFill>
                  <a:schemeClr val="dk1"/>
                </a:solidFill>
                <a:latin typeface="Times New Roman"/>
                <a:ea typeface="Times New Roman"/>
                <a:cs typeface="Times New Roman"/>
                <a:sym typeface="Times New Roman"/>
                <a:hlinkClick r:id="rId5"/>
              </a:rPr>
              <a:t>www.nibusinessinfo.co.uk/content/remote-access-security-issues</a:t>
            </a:r>
            <a:endParaRPr lang="en-US" sz="1800" dirty="0" smtClean="0">
              <a:solidFill>
                <a:schemeClr val="dk1"/>
              </a:solidFill>
              <a:latin typeface="Times New Roman"/>
              <a:ea typeface="Times New Roman"/>
              <a:cs typeface="Times New Roman"/>
              <a:sym typeface="Times New Roman"/>
            </a:endParaRPr>
          </a:p>
          <a:p>
            <a:pPr lvl="0">
              <a:buClr>
                <a:schemeClr val="dk1"/>
              </a:buClr>
              <a:buSzPts val="1800"/>
            </a:pPr>
            <a:endParaRPr lang="en-US" sz="1800" dirty="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381</Words>
  <Application>Microsoft Office PowerPoint</Application>
  <PresentationFormat>Custom</PresentationFormat>
  <Paragraphs>67</Paragraphs>
  <Slides>10</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10</vt:i4>
      </vt:variant>
    </vt:vector>
  </HeadingPairs>
  <TitlesOfParts>
    <vt:vector size="17" baseType="lpstr">
      <vt:lpstr>Arial</vt:lpstr>
      <vt:lpstr>Raleway ExtraBold</vt:lpstr>
      <vt:lpstr>Calibri</vt:lpstr>
      <vt:lpstr>Times New Roman</vt:lpstr>
      <vt:lpstr>Arial Black</vt:lpstr>
      <vt:lpstr>1_Office Theme</vt:lpstr>
      <vt:lpstr>Contents Slide Master</vt:lpstr>
      <vt:lpstr>PowerPoint Presentation</vt:lpstr>
      <vt:lpstr>Lecture Objectives </vt:lpstr>
      <vt:lpstr>security misconfiguration</vt:lpstr>
      <vt:lpstr>security misconfiguration</vt:lpstr>
      <vt:lpstr>Real-Life Misconfiguration Attacks</vt:lpstr>
      <vt:lpstr>How to prevent security misconfigurations?</vt:lpstr>
      <vt:lpstr>Browser exploit</vt:lpstr>
      <vt:lpstr>How can browser exploits be prevented</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45</cp:revision>
  <dcterms:created xsi:type="dcterms:W3CDTF">2019-01-09T10:33:58Z</dcterms:created>
  <dcterms:modified xsi:type="dcterms:W3CDTF">2022-11-04T05:29:55Z</dcterms:modified>
</cp:coreProperties>
</file>