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ExtraBold"/>
      <p:bold r:id="rId31"/>
      <p:boldItalic r:id="rId32"/>
    </p:embeddedFont>
    <p:embeddedFont>
      <p:font typeface="Roboto"/>
      <p:regular r:id="rId33"/>
      <p:bold r:id="rId34"/>
      <p:italic r:id="rId35"/>
      <p:boldItalic r:id="rId36"/>
    </p:embeddedFont>
    <p:embeddedFont>
      <p:font typeface="Arial Black"/>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hnYUthXi3ED4VMMUdxgUkqf/iV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ExtraBold-bold.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alewayExtraBold-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ArialBlack-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2d6f5d82a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132d6f5d82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2d6f5d82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32d6f5d82a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12" name="Google Shape;12;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3" name="Google Shape;13;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4" name="Google Shape;14;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3.jp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databasemanagement.fandom.com/wiki/DataBase_LifeCycle_(DBLC)" TargetMode="External"/><Relationship Id="rId4" Type="http://schemas.openxmlformats.org/officeDocument/2006/relationships/image" Target="../media/image4.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geeksforgeeks.org/introduction-to-kotlin/" TargetMode="External"/><Relationship Id="rId4" Type="http://schemas.openxmlformats.org/officeDocument/2006/relationships/hyperlink" Target="https://www.geeksforgeeks.org/kotlin-programming-language/" TargetMode="External"/><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hyperlink" Target="https://www.geeksforgeeks.org/introduction-to-kotlin/" TargetMode="External"/><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www.mongodb.com/docs/atlas/" TargetMode="External"/><Relationship Id="rId4" Type="http://schemas.openxmlformats.org/officeDocument/2006/relationships/hyperlink" Target="https://www.mongodb.com/presentations/mongo-db-atlas-101-e-workshop" TargetMode="External"/><Relationship Id="rId9" Type="http://schemas.openxmlformats.org/officeDocument/2006/relationships/hyperlink" Target="https://www.tutorialspoint.com/system_analysis_and_design/system_analysis_and_design_development_life_cycle.htm" TargetMode="External"/><Relationship Id="rId5" Type="http://schemas.openxmlformats.org/officeDocument/2006/relationships/hyperlink" Target="https://www.simplilearn.com/tutorials/mongodb-tutorial/what-is-mangodb-atlas-database" TargetMode="External"/><Relationship Id="rId6" Type="http://schemas.openxmlformats.org/officeDocument/2006/relationships/hyperlink" Target="https://www.javatpoint.com/mongodb-atlas" TargetMode="External"/><Relationship Id="rId7" Type="http://schemas.openxmlformats.org/officeDocument/2006/relationships/hyperlink" Target="https://www.tutorialspoint.com/mongodb/mongodb_environment.htm" TargetMode="External"/><Relationship Id="rId8" Type="http://schemas.openxmlformats.org/officeDocument/2006/relationships/hyperlink" Target="http://www.myreadingroom.co.in/notes-and-studymaterial/65-dbms/505-the-system-development-life-cycle.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simplilearn.com/what-is-database-management-article" TargetMode="External"/><Relationship Id="rId4" Type="http://schemas.openxmlformats.org/officeDocument/2006/relationships/image" Target="../media/image4.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mongodb.com/cloud/atlas" TargetMode="External"/><Relationship Id="rId4" Type="http://schemas.openxmlformats.org/officeDocument/2006/relationships/hyperlink" Target="https://www.mongodb.com/cloud/atlas" TargetMode="External"/><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p:nvPr/>
        </p:nvSpPr>
        <p:spPr>
          <a:xfrm>
            <a:off x="-3316" y="4070506"/>
            <a:ext cx="9147300" cy="1139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1" name="Google Shape;61;p1"/>
          <p:cNvSpPr/>
          <p:nvPr/>
        </p:nvSpPr>
        <p:spPr>
          <a:xfrm>
            <a:off x="226648" y="4426489"/>
            <a:ext cx="34200" cy="4605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2" name="Google Shape;62;p1"/>
          <p:cNvSpPr txBox="1"/>
          <p:nvPr/>
        </p:nvSpPr>
        <p:spPr>
          <a:xfrm>
            <a:off x="6572250" y="4881563"/>
            <a:ext cx="20574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Calibri"/>
              <a:ea typeface="Calibri"/>
              <a:cs typeface="Calibri"/>
              <a:sym typeface="Calibri"/>
            </a:endParaRPr>
          </a:p>
        </p:txBody>
      </p:sp>
      <p:sp>
        <p:nvSpPr>
          <p:cNvPr id="63" name="Google Shape;63;p1"/>
          <p:cNvSpPr/>
          <p:nvPr/>
        </p:nvSpPr>
        <p:spPr>
          <a:xfrm flipH="1" rot="10800000">
            <a:off x="7130143" y="4454915"/>
            <a:ext cx="968700" cy="868200"/>
          </a:xfrm>
          <a:prstGeom prst="rtTriangle">
            <a:avLst/>
          </a:prstGeom>
          <a:solidFill>
            <a:srgbClr val="F2F2F2">
              <a:alpha val="15686"/>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64" name="Google Shape;64;p1"/>
          <p:cNvPicPr preferRelativeResize="0"/>
          <p:nvPr/>
        </p:nvPicPr>
        <p:blipFill rotWithShape="1">
          <a:blip r:embed="rId3">
            <a:alphaModFix/>
          </a:blip>
          <a:srcRect b="0" l="0" r="0" t="0"/>
          <a:stretch/>
        </p:blipFill>
        <p:spPr>
          <a:xfrm>
            <a:off x="270474" y="2285713"/>
            <a:ext cx="2477292" cy="2361044"/>
          </a:xfrm>
          <a:prstGeom prst="rect">
            <a:avLst/>
          </a:prstGeom>
          <a:noFill/>
          <a:ln>
            <a:noFill/>
          </a:ln>
        </p:spPr>
      </p:pic>
      <p:sp>
        <p:nvSpPr>
          <p:cNvPr id="65" name="Google Shape;65;p1"/>
          <p:cNvSpPr/>
          <p:nvPr/>
        </p:nvSpPr>
        <p:spPr>
          <a:xfrm flipH="1">
            <a:off x="5284199" y="-48720"/>
            <a:ext cx="3859800" cy="4389300"/>
          </a:xfrm>
          <a:prstGeom prst="rtTriangle">
            <a:avLst/>
          </a:prstGeom>
          <a:solidFill>
            <a:srgbClr val="F2F2F2">
              <a:alpha val="15686"/>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6" name="Google Shape;66;p1"/>
          <p:cNvSpPr/>
          <p:nvPr/>
        </p:nvSpPr>
        <p:spPr>
          <a:xfrm>
            <a:off x="1593056" y="1519144"/>
            <a:ext cx="5122200" cy="1185600"/>
          </a:xfrm>
          <a:prstGeom prst="rect">
            <a:avLst/>
          </a:prstGeom>
          <a:gradFill>
            <a:gsLst>
              <a:gs pos="0">
                <a:srgbClr val="FFFFFF">
                  <a:alpha val="0"/>
                </a:srgbClr>
              </a:gs>
              <a:gs pos="2659">
                <a:srgbClr val="FFFFFF">
                  <a:alpha val="0"/>
                </a:srgbClr>
              </a:gs>
              <a:gs pos="15000">
                <a:srgbClr val="FFFFFF">
                  <a:alpha val="32549"/>
                </a:srgbClr>
              </a:gs>
              <a:gs pos="51000">
                <a:schemeClr val="lt1"/>
              </a:gs>
              <a:gs pos="94000">
                <a:srgbClr val="FFFFFF">
                  <a:alpha val="32549"/>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7" name="Google Shape;67;p1"/>
          <p:cNvSpPr txBox="1"/>
          <p:nvPr/>
        </p:nvSpPr>
        <p:spPr>
          <a:xfrm>
            <a:off x="1071140" y="1209219"/>
            <a:ext cx="6777900" cy="59784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2400"/>
              <a:buFont typeface="Arial"/>
              <a:buNone/>
            </a:pPr>
            <a:r>
              <a:rPr b="1" i="0" lang="en" sz="2400" u="none" cap="none" strike="noStrike">
                <a:solidFill>
                  <a:schemeClr val="dk1"/>
                </a:solidFill>
                <a:latin typeface="Arial Black"/>
                <a:ea typeface="Arial Black"/>
                <a:cs typeface="Arial Black"/>
                <a:sym typeface="Arial Black"/>
              </a:rPr>
              <a:t>DEPARTMENT OF COMPUTER SCIENCE &amp; ENGINEERING</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800"/>
              </a:spcBef>
              <a:spcAft>
                <a:spcPts val="0"/>
              </a:spcAft>
              <a:buClr>
                <a:srgbClr val="000000"/>
              </a:buClr>
              <a:buSzPts val="2700"/>
              <a:buFont typeface="Arial"/>
              <a:buNone/>
            </a:pPr>
            <a:r>
              <a:rPr b="1" i="0" lang="en" sz="2700" u="none" cap="none" strike="noStrike">
                <a:solidFill>
                  <a:srgbClr val="FF0000"/>
                </a:solidFill>
                <a:latin typeface="Times New Roman"/>
                <a:ea typeface="Times New Roman"/>
                <a:cs typeface="Times New Roman"/>
                <a:sym typeface="Times New Roman"/>
              </a:rPr>
              <a:t>Domain Winter Winning Camp 2023</a:t>
            </a:r>
            <a:endParaRPr b="1" i="0" sz="2700" u="none" cap="none" strike="noStrike">
              <a:solidFill>
                <a:srgbClr val="FF0000"/>
              </a:solidFill>
              <a:latin typeface="Times New Roman"/>
              <a:ea typeface="Times New Roman"/>
              <a:cs typeface="Times New Roman"/>
              <a:sym typeface="Times New Roman"/>
            </a:endParaRPr>
          </a:p>
          <a:p>
            <a:pPr indent="0" lvl="0" marL="0" marR="0" rtl="0" algn="ctr">
              <a:lnSpc>
                <a:spcPct val="90000"/>
              </a:lnSpc>
              <a:spcBef>
                <a:spcPts val="900"/>
              </a:spcBef>
              <a:spcAft>
                <a:spcPts val="0"/>
              </a:spcAft>
              <a:buClr>
                <a:srgbClr val="000000"/>
              </a:buClr>
              <a:buSzPts val="2100"/>
              <a:buFont typeface="Arial"/>
              <a:buNone/>
            </a:pPr>
            <a:r>
              <a:rPr b="1" i="0" lang="en" sz="2100" u="none" cap="none" strike="noStrike">
                <a:solidFill>
                  <a:schemeClr val="dk1"/>
                </a:solidFill>
                <a:latin typeface="Times New Roman"/>
                <a:ea typeface="Times New Roman"/>
                <a:cs typeface="Times New Roman"/>
                <a:sym typeface="Times New Roman"/>
              </a:rPr>
              <a:t>Subject Name: DBMS </a:t>
            </a:r>
            <a:endParaRPr b="1" i="0" sz="21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700"/>
              </a:spcBef>
              <a:spcAft>
                <a:spcPts val="0"/>
              </a:spcAft>
              <a:buClr>
                <a:srgbClr val="000000"/>
              </a:buClr>
              <a:buSzPts val="2100"/>
              <a:buFont typeface="Arial"/>
              <a:buNone/>
            </a:pPr>
            <a:r>
              <a:rPr b="1" i="0" lang="en" sz="2100" u="none" cap="none" strike="noStrike">
                <a:solidFill>
                  <a:schemeClr val="dk1"/>
                </a:solidFill>
                <a:latin typeface="Times New Roman"/>
                <a:ea typeface="Times New Roman"/>
                <a:cs typeface="Times New Roman"/>
                <a:sym typeface="Times New Roman"/>
              </a:rPr>
              <a:t>Day: 9</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700"/>
              </a:spcBef>
              <a:spcAft>
                <a:spcPts val="0"/>
              </a:spcAft>
              <a:buClr>
                <a:srgbClr val="000000"/>
              </a:buClr>
              <a:buSzPts val="2100"/>
              <a:buFont typeface="Arial"/>
              <a:buNone/>
            </a:pPr>
            <a:r>
              <a:rPr b="1" i="0" lang="en" sz="2100" u="none" cap="none" strike="noStrike">
                <a:solidFill>
                  <a:schemeClr val="dk1"/>
                </a:solidFill>
                <a:latin typeface="Times New Roman"/>
                <a:ea typeface="Times New Roman"/>
                <a:cs typeface="Times New Roman"/>
                <a:sym typeface="Times New Roman"/>
              </a:rPr>
              <a:t>Topics Covered:</a:t>
            </a:r>
            <a:r>
              <a:rPr b="1" i="0" lang="en" sz="1800" u="none" cap="none" strike="noStrike">
                <a:solidFill>
                  <a:schemeClr val="dk1"/>
                </a:solidFill>
                <a:latin typeface="Arial"/>
                <a:ea typeface="Arial"/>
                <a:cs typeface="Arial"/>
                <a:sym typeface="Arial"/>
              </a:rPr>
              <a:t>Introduction to Mongo DB Atlas, SDLC, Android with Kotlin</a:t>
            </a:r>
            <a:endParaRPr b="1" i="0" sz="1800" u="none" cap="none" strike="noStrike">
              <a:solidFill>
                <a:schemeClr val="dk1"/>
              </a:solidFill>
              <a:latin typeface="Arial"/>
              <a:ea typeface="Arial"/>
              <a:cs typeface="Arial"/>
              <a:sym typeface="Arial"/>
            </a:endParaRPr>
          </a:p>
          <a:p>
            <a:pPr indent="0" lvl="0" marL="0" marR="0" rtl="0" algn="ctr">
              <a:lnSpc>
                <a:spcPct val="90000"/>
              </a:lnSpc>
              <a:spcBef>
                <a:spcPts val="700"/>
              </a:spcBef>
              <a:spcAft>
                <a:spcPts val="0"/>
              </a:spcAft>
              <a:buClr>
                <a:srgbClr val="000000"/>
              </a:buClr>
              <a:buSzPts val="2100"/>
              <a:buFont typeface="Arial"/>
              <a:buNone/>
            </a:pPr>
            <a:r>
              <a:t/>
            </a:r>
            <a:endParaRPr b="1" i="0" sz="21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700"/>
              </a:spcBef>
              <a:spcAft>
                <a:spcPts val="0"/>
              </a:spcAft>
              <a:buClr>
                <a:srgbClr val="000000"/>
              </a:buClr>
              <a:buSzPts val="2700"/>
              <a:buFont typeface="Arial"/>
              <a:buNone/>
            </a:pPr>
            <a:r>
              <a:t/>
            </a:r>
            <a:endParaRPr b="1" i="0" sz="27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900"/>
              </a:spcBef>
              <a:spcAft>
                <a:spcPts val="0"/>
              </a:spcAft>
              <a:buClr>
                <a:srgbClr val="000000"/>
              </a:buClr>
              <a:buSzPts val="2700"/>
              <a:buFont typeface="Arial"/>
              <a:buNone/>
            </a:pPr>
            <a:r>
              <a:t/>
            </a:r>
            <a:endParaRPr b="0" i="0" sz="27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900"/>
              </a:spcBef>
              <a:spcAft>
                <a:spcPts val="0"/>
              </a:spcAft>
              <a:buClr>
                <a:srgbClr val="000000"/>
              </a:buClr>
              <a:buSzPts val="3000"/>
              <a:buFont typeface="Arial"/>
              <a:buNone/>
            </a:pPr>
            <a:r>
              <a:t/>
            </a:r>
            <a:endParaRPr b="1" i="0" sz="30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00"/>
              </a:spcBef>
              <a:spcAft>
                <a:spcPts val="0"/>
              </a:spcAft>
              <a:buClr>
                <a:srgbClr val="000000"/>
              </a:buClr>
              <a:buSzPts val="3000"/>
              <a:buFont typeface="Arial"/>
              <a:buNone/>
            </a:pPr>
            <a:r>
              <a:t/>
            </a:r>
            <a:endParaRPr b="1" i="0" sz="30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00"/>
              </a:spcBef>
              <a:spcAft>
                <a:spcPts val="0"/>
              </a:spcAft>
              <a:buClr>
                <a:srgbClr val="000000"/>
              </a:buClr>
              <a:buSzPts val="3000"/>
              <a:buFont typeface="Arial"/>
              <a:buNone/>
            </a:pPr>
            <a:r>
              <a:rPr b="1" i="0" lang="en" sz="3000" u="none" cap="none" strike="noStrike">
                <a:solidFill>
                  <a:srgbClr val="262626"/>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500"/>
              <a:buFont typeface="Arial"/>
              <a:buNone/>
            </a:pPr>
            <a:r>
              <a:t/>
            </a:r>
            <a:endParaRPr b="0" i="0" sz="1500" u="none" cap="none" strike="noStrike">
              <a:solidFill>
                <a:schemeClr val="dk1"/>
              </a:solidFill>
              <a:latin typeface="Raleway ExtraBold"/>
              <a:ea typeface="Raleway ExtraBold"/>
              <a:cs typeface="Raleway ExtraBold"/>
              <a:sym typeface="Raleway ExtraBold"/>
            </a:endParaRPr>
          </a:p>
        </p:txBody>
      </p:sp>
      <p:pic>
        <p:nvPicPr>
          <p:cNvPr id="68" name="Google Shape;68;p1"/>
          <p:cNvPicPr preferRelativeResize="0"/>
          <p:nvPr/>
        </p:nvPicPr>
        <p:blipFill rotWithShape="1">
          <a:blip r:embed="rId4">
            <a:alphaModFix/>
          </a:blip>
          <a:srcRect b="0" l="0" r="0" t="0"/>
          <a:stretch/>
        </p:blipFill>
        <p:spPr>
          <a:xfrm>
            <a:off x="9079" y="18376"/>
            <a:ext cx="1991172" cy="724082"/>
          </a:xfrm>
          <a:prstGeom prst="rect">
            <a:avLst/>
          </a:prstGeom>
          <a:noFill/>
          <a:ln>
            <a:noFill/>
          </a:ln>
        </p:spPr>
      </p:pic>
      <p:sp>
        <p:nvSpPr>
          <p:cNvPr id="69" name="Google Shape;69;p1"/>
          <p:cNvSpPr/>
          <p:nvPr/>
        </p:nvSpPr>
        <p:spPr>
          <a:xfrm flipH="1">
            <a:off x="7372215" y="4000499"/>
            <a:ext cx="1775100" cy="1200300"/>
          </a:xfrm>
          <a:prstGeom prst="rtTriangl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0" name="Google Shape;70;p1"/>
          <p:cNvSpPr txBox="1"/>
          <p:nvPr/>
        </p:nvSpPr>
        <p:spPr>
          <a:xfrm>
            <a:off x="2657627" y="4507775"/>
            <a:ext cx="36966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595959"/>
                </a:solidFill>
                <a:latin typeface="Arial"/>
                <a:ea typeface="Arial"/>
                <a:cs typeface="Arial"/>
                <a:sym typeface="Arial"/>
              </a:rPr>
              <a:t>DISCOVER . </a:t>
            </a:r>
            <a:r>
              <a:rPr b="1" i="0" lang="en" sz="1500" u="none" cap="none" strike="noStrike">
                <a:solidFill>
                  <a:srgbClr val="C00000"/>
                </a:solidFill>
                <a:latin typeface="Arial"/>
                <a:ea typeface="Arial"/>
                <a:cs typeface="Arial"/>
                <a:sym typeface="Arial"/>
              </a:rPr>
              <a:t>LEARN</a:t>
            </a:r>
            <a:r>
              <a:rPr b="1" i="0" lang="en" sz="1500" u="none" cap="none" strike="noStrike">
                <a:solidFill>
                  <a:srgbClr val="595959"/>
                </a:solidFill>
                <a:latin typeface="Arial"/>
                <a:ea typeface="Arial"/>
                <a:cs typeface="Arial"/>
                <a:sym typeface="Arial"/>
              </a:rPr>
              <a:t> . EMPOWER</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71" name="Google Shape;71;p1"/>
          <p:cNvSpPr/>
          <p:nvPr/>
        </p:nvSpPr>
        <p:spPr>
          <a:xfrm>
            <a:off x="5164335" y="4532735"/>
            <a:ext cx="34200" cy="2778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2" name="Google Shape;72;p1"/>
          <p:cNvSpPr txBox="1"/>
          <p:nvPr/>
        </p:nvSpPr>
        <p:spPr>
          <a:xfrm>
            <a:off x="2903893" y="4722419"/>
            <a:ext cx="1373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73" name="Google Shape;73;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C:\Users\HP 250 G5\Desktop\wn.png" id="74" name="Google Shape;74;p1"/>
          <p:cNvPicPr preferRelativeResize="0"/>
          <p:nvPr/>
        </p:nvPicPr>
        <p:blipFill rotWithShape="1">
          <a:blip r:embed="rId5">
            <a:alphaModFix/>
          </a:blip>
          <a:srcRect b="0" l="0" r="0" t="0"/>
          <a:stretch/>
        </p:blipFill>
        <p:spPr>
          <a:xfrm>
            <a:off x="7808323" y="56117"/>
            <a:ext cx="1322634" cy="4708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164" name="Google Shape;164;p10"/>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5" name="Google Shape;165;p10"/>
          <p:cNvSpPr txBox="1"/>
          <p:nvPr>
            <p:ph idx="1" type="body"/>
          </p:nvPr>
        </p:nvSpPr>
        <p:spPr>
          <a:xfrm>
            <a:off x="0" y="84700"/>
            <a:ext cx="9237600" cy="5058900"/>
          </a:xfrm>
          <a:prstGeom prst="rect">
            <a:avLst/>
          </a:prstGeom>
          <a:noFill/>
          <a:ln>
            <a:noFill/>
          </a:ln>
        </p:spPr>
        <p:txBody>
          <a:bodyPr anchorCtr="0" anchor="t" bIns="34275" lIns="68575" spcFirstLastPara="1" rIns="68575" wrap="square" tIns="34275">
            <a:noAutofit/>
          </a:bodyPr>
          <a:lstStyle/>
          <a:p>
            <a:pPr indent="-336550" lvl="0" marL="457200" marR="25400" rtl="0" algn="l">
              <a:lnSpc>
                <a:spcPct val="100000"/>
              </a:lnSpc>
              <a:spcBef>
                <a:spcPts val="1500"/>
              </a:spcBef>
              <a:spcAft>
                <a:spcPts val="0"/>
              </a:spcAft>
              <a:buSzPts val="1700"/>
              <a:buChar char="❖"/>
            </a:pPr>
            <a:r>
              <a:rPr lang="en" sz="1700">
                <a:solidFill>
                  <a:schemeClr val="dk1"/>
                </a:solidFill>
                <a:highlight>
                  <a:srgbClr val="FFFFFF"/>
                </a:highlight>
              </a:rPr>
              <a:t>MongoDB users can access a database hosted in Atlas.</a:t>
            </a:r>
            <a:endParaRPr sz="1700">
              <a:solidFill>
                <a:schemeClr val="dk1"/>
              </a:solidFill>
              <a:highlight>
                <a:srgbClr val="FFFFFF"/>
              </a:highlight>
            </a:endParaRPr>
          </a:p>
          <a:p>
            <a:pPr indent="-336550" lvl="0" marL="457200" marR="25400" rtl="0" algn="l">
              <a:lnSpc>
                <a:spcPct val="100000"/>
              </a:lnSpc>
              <a:spcBef>
                <a:spcPts val="0"/>
              </a:spcBef>
              <a:spcAft>
                <a:spcPts val="0"/>
              </a:spcAft>
              <a:buSzPts val="1700"/>
              <a:buChar char="❖"/>
            </a:pPr>
            <a:r>
              <a:rPr lang="en" sz="1700">
                <a:solidFill>
                  <a:schemeClr val="dk1"/>
                </a:solidFill>
                <a:highlight>
                  <a:srgbClr val="FFFFFF"/>
                </a:highlight>
              </a:rPr>
              <a:t>Atlas users can log into Atlas but do not have access to MongoDB databases.</a:t>
            </a:r>
            <a:endParaRPr sz="1700">
              <a:solidFill>
                <a:schemeClr val="dk1"/>
              </a:solidFill>
              <a:highlight>
                <a:srgbClr val="FFFFFF"/>
              </a:highlight>
            </a:endParaRPr>
          </a:p>
          <a:p>
            <a:pPr indent="0" lvl="0" marL="0" rtl="0" algn="l">
              <a:lnSpc>
                <a:spcPct val="100000"/>
              </a:lnSpc>
              <a:spcBef>
                <a:spcPts val="1200"/>
              </a:spcBef>
              <a:spcAft>
                <a:spcPts val="0"/>
              </a:spcAft>
              <a:buSzPts val="1400"/>
              <a:buNone/>
            </a:pPr>
            <a:r>
              <a:rPr b="1" lang="en" sz="1700">
                <a:solidFill>
                  <a:schemeClr val="dk1"/>
                </a:solidFill>
                <a:highlight>
                  <a:srgbClr val="FFFFFF"/>
                </a:highlight>
              </a:rPr>
              <a:t>Step 1: From the Cluster View, click on Connect button.</a:t>
            </a:r>
            <a:endParaRPr b="1" sz="1700">
              <a:solidFill>
                <a:schemeClr val="dk1"/>
              </a:solidFill>
              <a:highlight>
                <a:srgbClr val="FFFFFF"/>
              </a:highlight>
            </a:endParaRPr>
          </a:p>
          <a:p>
            <a:pPr indent="0" lvl="0" marL="0" rtl="0" algn="l">
              <a:lnSpc>
                <a:spcPct val="100000"/>
              </a:lnSpc>
              <a:spcBef>
                <a:spcPts val="2000"/>
              </a:spcBef>
              <a:spcAft>
                <a:spcPts val="0"/>
              </a:spcAft>
              <a:buSzPts val="1400"/>
              <a:buNone/>
            </a:pPr>
            <a:r>
              <a:t/>
            </a:r>
            <a:endParaRPr b="1" sz="1700">
              <a:solidFill>
                <a:srgbClr val="51565E"/>
              </a:solidFill>
              <a:highlight>
                <a:srgbClr val="FFFFFF"/>
              </a:highlight>
              <a:latin typeface="Roboto"/>
              <a:ea typeface="Roboto"/>
              <a:cs typeface="Roboto"/>
              <a:sym typeface="Roboto"/>
            </a:endParaRPr>
          </a:p>
          <a:p>
            <a:pPr indent="0" lvl="0" marL="0" rtl="0" algn="l">
              <a:lnSpc>
                <a:spcPct val="100000"/>
              </a:lnSpc>
              <a:spcBef>
                <a:spcPts val="2000"/>
              </a:spcBef>
              <a:spcAft>
                <a:spcPts val="0"/>
              </a:spcAft>
              <a:buSzPts val="1400"/>
              <a:buNone/>
            </a:pPr>
            <a:r>
              <a:t/>
            </a:r>
            <a:endParaRPr b="1" sz="1700">
              <a:solidFill>
                <a:srgbClr val="51565E"/>
              </a:solidFill>
              <a:highlight>
                <a:srgbClr val="FFFFFF"/>
              </a:highlight>
              <a:latin typeface="Roboto"/>
              <a:ea typeface="Roboto"/>
              <a:cs typeface="Roboto"/>
              <a:sym typeface="Roboto"/>
            </a:endParaRPr>
          </a:p>
          <a:p>
            <a:pPr indent="0" lvl="0" marL="0" rtl="0" algn="l">
              <a:lnSpc>
                <a:spcPct val="100000"/>
              </a:lnSpc>
              <a:spcBef>
                <a:spcPts val="2000"/>
              </a:spcBef>
              <a:spcAft>
                <a:spcPts val="0"/>
              </a:spcAft>
              <a:buSzPts val="1400"/>
              <a:buNone/>
            </a:pPr>
            <a:r>
              <a:t/>
            </a:r>
            <a:endParaRPr b="1" sz="1700">
              <a:solidFill>
                <a:srgbClr val="51565E"/>
              </a:solidFill>
              <a:highlight>
                <a:srgbClr val="FFFFFF"/>
              </a:highlight>
              <a:latin typeface="Roboto"/>
              <a:ea typeface="Roboto"/>
              <a:cs typeface="Roboto"/>
              <a:sym typeface="Roboto"/>
            </a:endParaRPr>
          </a:p>
          <a:p>
            <a:pPr indent="0" lvl="0" marL="0" rtl="0" algn="l">
              <a:lnSpc>
                <a:spcPct val="100000"/>
              </a:lnSpc>
              <a:spcBef>
                <a:spcPts val="2000"/>
              </a:spcBef>
              <a:spcAft>
                <a:spcPts val="0"/>
              </a:spcAft>
              <a:buSzPts val="1400"/>
              <a:buNone/>
            </a:pPr>
            <a:r>
              <a:t/>
            </a:r>
            <a:endParaRPr b="1" sz="1700">
              <a:solidFill>
                <a:srgbClr val="51565E"/>
              </a:solidFill>
              <a:highlight>
                <a:srgbClr val="FFFFFF"/>
              </a:highlight>
            </a:endParaRPr>
          </a:p>
          <a:p>
            <a:pPr indent="0" lvl="0" marL="0" rtl="0" algn="l">
              <a:lnSpc>
                <a:spcPct val="100000"/>
              </a:lnSpc>
              <a:spcBef>
                <a:spcPts val="2000"/>
              </a:spcBef>
              <a:spcAft>
                <a:spcPts val="0"/>
              </a:spcAft>
              <a:buSzPts val="1400"/>
              <a:buNone/>
            </a:pPr>
            <a:r>
              <a:rPr b="1" lang="en" sz="1600">
                <a:solidFill>
                  <a:schemeClr val="dk1"/>
                </a:solidFill>
                <a:highlight>
                  <a:srgbClr val="FFFFFF"/>
                </a:highlight>
              </a:rPr>
              <a:t>Step 2: Add a username and password in the Create Database User sectio</a:t>
            </a:r>
            <a:r>
              <a:rPr b="1" lang="en" sz="1600">
                <a:solidFill>
                  <a:schemeClr val="dk1"/>
                </a:solidFill>
                <a:highlight>
                  <a:srgbClr val="FFFFFF"/>
                </a:highlight>
                <a:latin typeface="Roboto"/>
                <a:ea typeface="Roboto"/>
                <a:cs typeface="Roboto"/>
                <a:sym typeface="Roboto"/>
              </a:rPr>
              <a:t>n</a:t>
            </a:r>
            <a:endParaRPr b="1" sz="1600">
              <a:solidFill>
                <a:schemeClr val="dk1"/>
              </a:solidFill>
              <a:highlight>
                <a:srgbClr val="FFFFFF"/>
              </a:highlight>
              <a:latin typeface="Roboto"/>
              <a:ea typeface="Roboto"/>
              <a:cs typeface="Roboto"/>
              <a:sym typeface="Roboto"/>
            </a:endParaRPr>
          </a:p>
          <a:p>
            <a:pPr indent="0" lvl="0" marL="0" rtl="0" algn="l">
              <a:lnSpc>
                <a:spcPct val="100000"/>
              </a:lnSpc>
              <a:spcBef>
                <a:spcPts val="2000"/>
              </a:spcBef>
              <a:spcAft>
                <a:spcPts val="0"/>
              </a:spcAft>
              <a:buSzPts val="1400"/>
              <a:buNone/>
            </a:pPr>
            <a:r>
              <a:t/>
            </a:r>
            <a:endParaRPr b="1" sz="1600">
              <a:solidFill>
                <a:srgbClr val="51565E"/>
              </a:solidFill>
              <a:highlight>
                <a:srgbClr val="FFFFFF"/>
              </a:highlight>
              <a:latin typeface="Roboto"/>
              <a:ea typeface="Roboto"/>
              <a:cs typeface="Roboto"/>
              <a:sym typeface="Roboto"/>
            </a:endParaRPr>
          </a:p>
          <a:p>
            <a:pPr indent="0" lvl="0" marL="0" rtl="0" algn="l">
              <a:lnSpc>
                <a:spcPct val="100000"/>
              </a:lnSpc>
              <a:spcBef>
                <a:spcPts val="2000"/>
              </a:spcBef>
              <a:spcAft>
                <a:spcPts val="2000"/>
              </a:spcAft>
              <a:buSzPts val="1400"/>
              <a:buNone/>
            </a:pPr>
            <a:r>
              <a:t/>
            </a:r>
            <a:endParaRPr b="1" sz="1700">
              <a:solidFill>
                <a:srgbClr val="51565E"/>
              </a:solidFill>
              <a:highlight>
                <a:srgbClr val="FFFFFF"/>
              </a:highlight>
              <a:latin typeface="Roboto"/>
              <a:ea typeface="Roboto"/>
              <a:cs typeface="Roboto"/>
              <a:sym typeface="Roboto"/>
            </a:endParaRPr>
          </a:p>
        </p:txBody>
      </p:sp>
      <p:pic>
        <p:nvPicPr>
          <p:cNvPr descr="C:\Users\HP 250 G5\Desktop\wn.png" id="166" name="Google Shape;166;p10"/>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pic>
        <p:nvPicPr>
          <p:cNvPr id="167" name="Google Shape;167;p10"/>
          <p:cNvPicPr preferRelativeResize="0"/>
          <p:nvPr/>
        </p:nvPicPr>
        <p:blipFill rotWithShape="1">
          <a:blip r:embed="rId4">
            <a:alphaModFix/>
          </a:blip>
          <a:srcRect b="0" l="0" r="0" t="0"/>
          <a:stretch/>
        </p:blipFill>
        <p:spPr>
          <a:xfrm>
            <a:off x="471489" y="1129350"/>
            <a:ext cx="6494323" cy="1932025"/>
          </a:xfrm>
          <a:prstGeom prst="rect">
            <a:avLst/>
          </a:prstGeom>
          <a:noFill/>
          <a:ln cap="flat" cmpd="sng" w="9525">
            <a:solidFill>
              <a:schemeClr val="dk2"/>
            </a:solidFill>
            <a:prstDash val="solid"/>
            <a:round/>
            <a:headEnd len="sm" w="sm" type="none"/>
            <a:tailEnd len="sm" w="sm" type="none"/>
          </a:ln>
        </p:spPr>
      </p:pic>
      <p:sp>
        <p:nvSpPr>
          <p:cNvPr id="168" name="Google Shape;168;p10"/>
          <p:cNvSpPr txBox="1"/>
          <p:nvPr/>
        </p:nvSpPr>
        <p:spPr>
          <a:xfrm>
            <a:off x="2162525" y="1982588"/>
            <a:ext cx="4410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pic>
        <p:nvPicPr>
          <p:cNvPr id="169" name="Google Shape;169;p10"/>
          <p:cNvPicPr preferRelativeResize="0"/>
          <p:nvPr/>
        </p:nvPicPr>
        <p:blipFill rotWithShape="1">
          <a:blip r:embed="rId5">
            <a:alphaModFix/>
          </a:blip>
          <a:srcRect b="0" l="0" r="0" t="0"/>
          <a:stretch/>
        </p:blipFill>
        <p:spPr>
          <a:xfrm>
            <a:off x="2162525" y="3675675"/>
            <a:ext cx="4732000" cy="1467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175" name="Google Shape;175;p11"/>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6" name="Google Shape;176;p11"/>
          <p:cNvSpPr txBox="1"/>
          <p:nvPr>
            <p:ph idx="1" type="body"/>
          </p:nvPr>
        </p:nvSpPr>
        <p:spPr>
          <a:xfrm>
            <a:off x="194850" y="205375"/>
            <a:ext cx="8754300" cy="4938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b="1" lang="en" sz="1700">
                <a:solidFill>
                  <a:schemeClr val="dk1"/>
                </a:solidFill>
                <a:highlight>
                  <a:srgbClr val="FFFFFF"/>
                </a:highlight>
              </a:rPr>
              <a:t>Step 3: Click on Create Database User</a:t>
            </a:r>
            <a:endParaRPr b="1" sz="1700">
              <a:solidFill>
                <a:schemeClr val="dk1"/>
              </a:solidFill>
              <a:highlight>
                <a:srgbClr val="FFFFFF"/>
              </a:highlight>
            </a:endParaRPr>
          </a:p>
          <a:p>
            <a:pPr indent="0" lvl="0" marL="0" rtl="0" algn="ctr">
              <a:lnSpc>
                <a:spcPct val="100000"/>
              </a:lnSpc>
              <a:spcBef>
                <a:spcPts val="2000"/>
              </a:spcBef>
              <a:spcAft>
                <a:spcPts val="0"/>
              </a:spcAft>
              <a:buSzPts val="1400"/>
              <a:buNone/>
            </a:pPr>
            <a:r>
              <a:rPr b="1" lang="en" sz="2100" u="sng">
                <a:solidFill>
                  <a:srgbClr val="FF0000"/>
                </a:solidFill>
                <a:highlight>
                  <a:srgbClr val="FFFFFF"/>
                </a:highlight>
              </a:rPr>
              <a:t>CONNECT TO CLUSTERS</a:t>
            </a:r>
            <a:endParaRPr b="1" sz="2100" u="sng">
              <a:solidFill>
                <a:srgbClr val="FF0000"/>
              </a:solidFill>
              <a:highlight>
                <a:srgbClr val="FFFFFF"/>
              </a:highlight>
            </a:endParaRPr>
          </a:p>
          <a:p>
            <a:pPr indent="0" lvl="0" marL="0" rtl="0" algn="l">
              <a:lnSpc>
                <a:spcPct val="100000"/>
              </a:lnSpc>
              <a:spcBef>
                <a:spcPts val="2000"/>
              </a:spcBef>
              <a:spcAft>
                <a:spcPts val="0"/>
              </a:spcAft>
              <a:buSzPts val="1400"/>
              <a:buNone/>
            </a:pPr>
            <a:r>
              <a:rPr b="1" lang="en" sz="1700">
                <a:solidFill>
                  <a:schemeClr val="dk1"/>
                </a:solidFill>
                <a:highlight>
                  <a:srgbClr val="FFFFFF"/>
                </a:highlight>
              </a:rPr>
              <a:t>Step 1: </a:t>
            </a:r>
            <a:r>
              <a:rPr lang="en" sz="1700">
                <a:solidFill>
                  <a:schemeClr val="dk1"/>
                </a:solidFill>
                <a:highlight>
                  <a:srgbClr val="FFFFFF"/>
                </a:highlight>
              </a:rPr>
              <a:t>Click on Connect on the Cluster dashboard.</a:t>
            </a:r>
            <a:endParaRPr sz="1700">
              <a:solidFill>
                <a:schemeClr val="dk1"/>
              </a:solidFill>
              <a:highlight>
                <a:srgbClr val="FFFFFF"/>
              </a:highlight>
            </a:endParaRPr>
          </a:p>
          <a:p>
            <a:pPr indent="0" lvl="0" marL="0" rtl="0" algn="l">
              <a:lnSpc>
                <a:spcPct val="100000"/>
              </a:lnSpc>
              <a:spcBef>
                <a:spcPts val="0"/>
              </a:spcBef>
              <a:spcAft>
                <a:spcPts val="0"/>
              </a:spcAft>
              <a:buSzPts val="1400"/>
              <a:buNone/>
            </a:pPr>
            <a:r>
              <a:rPr b="1" lang="en" sz="1700">
                <a:solidFill>
                  <a:schemeClr val="dk1"/>
                </a:solidFill>
                <a:highlight>
                  <a:srgbClr val="FFFFFF"/>
                </a:highlight>
              </a:rPr>
              <a:t>Step 2: </a:t>
            </a:r>
            <a:r>
              <a:rPr lang="en" sz="1700">
                <a:solidFill>
                  <a:schemeClr val="dk1"/>
                </a:solidFill>
                <a:highlight>
                  <a:srgbClr val="FFFFFF"/>
                </a:highlight>
              </a:rPr>
              <a:t>Click on Connect with the MongoDB Shell.</a:t>
            </a:r>
            <a:endParaRPr sz="1700">
              <a:solidFill>
                <a:schemeClr val="dk1"/>
              </a:solidFill>
              <a:highlight>
                <a:srgbClr val="FFFFFF"/>
              </a:highlight>
            </a:endParaRPr>
          </a:p>
          <a:p>
            <a:pPr indent="0" lvl="0" marL="0" rtl="0" algn="l">
              <a:lnSpc>
                <a:spcPct val="100000"/>
              </a:lnSpc>
              <a:spcBef>
                <a:spcPts val="0"/>
              </a:spcBef>
              <a:spcAft>
                <a:spcPts val="0"/>
              </a:spcAft>
              <a:buSzPts val="1400"/>
              <a:buNone/>
            </a:pPr>
            <a:r>
              <a:rPr b="1" lang="en" sz="1700">
                <a:solidFill>
                  <a:schemeClr val="dk1"/>
                </a:solidFill>
                <a:highlight>
                  <a:srgbClr val="FFFFFF"/>
                </a:highlight>
              </a:rPr>
              <a:t>Step 3: </a:t>
            </a:r>
            <a:r>
              <a:rPr lang="en" sz="1700">
                <a:solidFill>
                  <a:schemeClr val="dk1"/>
                </a:solidFill>
                <a:highlight>
                  <a:srgbClr val="FFFFFF"/>
                </a:highlight>
              </a:rPr>
              <a:t>If you do not have MongoDB shell installed, click on the left bar.</a:t>
            </a:r>
            <a:endParaRPr sz="1700">
              <a:solidFill>
                <a:schemeClr val="dk1"/>
              </a:solidFill>
              <a:highlight>
                <a:srgbClr val="FFFFFF"/>
              </a:highlight>
            </a:endParaRPr>
          </a:p>
          <a:p>
            <a:pPr indent="0" lvl="0" marL="0" rtl="0" algn="l">
              <a:lnSpc>
                <a:spcPct val="100000"/>
              </a:lnSpc>
              <a:spcBef>
                <a:spcPts val="0"/>
              </a:spcBef>
              <a:spcAft>
                <a:spcPts val="0"/>
              </a:spcAft>
              <a:buSzPts val="1400"/>
              <a:buNone/>
            </a:pPr>
            <a:r>
              <a:rPr b="1" lang="en" sz="1700">
                <a:solidFill>
                  <a:schemeClr val="dk1"/>
                </a:solidFill>
                <a:highlight>
                  <a:srgbClr val="FFFFFF"/>
                </a:highlight>
              </a:rPr>
              <a:t>Step 4: </a:t>
            </a:r>
            <a:r>
              <a:rPr lang="en" sz="1700">
                <a:solidFill>
                  <a:schemeClr val="dk1"/>
                </a:solidFill>
                <a:highlight>
                  <a:srgbClr val="FFFFFF"/>
                </a:highlight>
              </a:rPr>
              <a:t>Select your operating system and click on download.</a:t>
            </a:r>
            <a:endParaRPr sz="1700">
              <a:solidFill>
                <a:schemeClr val="dk1"/>
              </a:solidFill>
              <a:highlight>
                <a:srgbClr val="FFFFFF"/>
              </a:highlight>
            </a:endParaRPr>
          </a:p>
          <a:p>
            <a:pPr indent="0" lvl="0" marL="0" rtl="0" algn="l">
              <a:lnSpc>
                <a:spcPct val="100000"/>
              </a:lnSpc>
              <a:spcBef>
                <a:spcPts val="0"/>
              </a:spcBef>
              <a:spcAft>
                <a:spcPts val="0"/>
              </a:spcAft>
              <a:buSzPts val="1400"/>
              <a:buNone/>
            </a:pPr>
            <a:r>
              <a:rPr b="1" lang="en" sz="1700">
                <a:solidFill>
                  <a:schemeClr val="dk1"/>
                </a:solidFill>
                <a:highlight>
                  <a:srgbClr val="FFFFFF"/>
                </a:highlight>
              </a:rPr>
              <a:t>Step 5: </a:t>
            </a:r>
            <a:r>
              <a:rPr lang="en" sz="1700">
                <a:solidFill>
                  <a:schemeClr val="dk1"/>
                </a:solidFill>
                <a:highlight>
                  <a:srgbClr val="FFFFFF"/>
                </a:highlight>
              </a:rPr>
              <a:t>Now extract the MongoDB zip file and add the system path of the MongoDB Shell path in the system environment variables as shown below.</a:t>
            </a:r>
            <a:endParaRPr sz="1700">
              <a:solidFill>
                <a:schemeClr val="dk1"/>
              </a:solidFill>
              <a:highlight>
                <a:srgbClr val="FFFFFF"/>
              </a:highlight>
            </a:endParaRPr>
          </a:p>
          <a:p>
            <a:pPr indent="0" lvl="0" marL="0" rtl="0" algn="l">
              <a:lnSpc>
                <a:spcPct val="100000"/>
              </a:lnSpc>
              <a:spcBef>
                <a:spcPts val="0"/>
              </a:spcBef>
              <a:spcAft>
                <a:spcPts val="0"/>
              </a:spcAft>
              <a:buSzPts val="1400"/>
              <a:buNone/>
            </a:pPr>
            <a:r>
              <a:rPr b="1" lang="en" sz="1700">
                <a:solidFill>
                  <a:schemeClr val="dk1"/>
                </a:solidFill>
                <a:highlight>
                  <a:srgbClr val="FFFFFF"/>
                </a:highlight>
              </a:rPr>
              <a:t>Step 6:</a:t>
            </a:r>
            <a:r>
              <a:rPr lang="en" sz="1700">
                <a:solidFill>
                  <a:schemeClr val="dk1"/>
                </a:solidFill>
                <a:highlight>
                  <a:srgbClr val="FFFFFF"/>
                </a:highlight>
              </a:rPr>
              <a:t> To check if the MongoDB shell is correctly installed in your computer, run the following command in your command prompt (cmd)-</a:t>
            </a:r>
            <a:endParaRPr sz="1700">
              <a:solidFill>
                <a:schemeClr val="dk1"/>
              </a:solidFill>
              <a:highlight>
                <a:srgbClr val="FFFFFF"/>
              </a:highlight>
            </a:endParaRPr>
          </a:p>
          <a:p>
            <a:pPr indent="0" lvl="0" marL="0" rtl="0" algn="l">
              <a:lnSpc>
                <a:spcPct val="100000"/>
              </a:lnSpc>
              <a:spcBef>
                <a:spcPts val="0"/>
              </a:spcBef>
              <a:spcAft>
                <a:spcPts val="0"/>
              </a:spcAft>
              <a:buSzPts val="1400"/>
              <a:buNone/>
            </a:pPr>
            <a:r>
              <a:rPr lang="en" sz="1700">
                <a:solidFill>
                  <a:schemeClr val="dk1"/>
                </a:solidFill>
                <a:highlight>
                  <a:srgbClr val="FFFFFF"/>
                </a:highlight>
                <a:latin typeface="Roboto"/>
                <a:ea typeface="Roboto"/>
                <a:cs typeface="Roboto"/>
                <a:sym typeface="Roboto"/>
              </a:rPr>
              <a:t>mongosh - - v</a:t>
            </a:r>
            <a:endParaRPr sz="2200">
              <a:solidFill>
                <a:schemeClr val="dk1"/>
              </a:solidFill>
              <a:highlight>
                <a:srgbClr val="FFFFFF"/>
              </a:highlight>
            </a:endParaRPr>
          </a:p>
          <a:p>
            <a:pPr indent="0" lvl="0" marL="0" rtl="0" algn="l">
              <a:lnSpc>
                <a:spcPct val="100000"/>
              </a:lnSpc>
              <a:spcBef>
                <a:spcPts val="0"/>
              </a:spcBef>
              <a:spcAft>
                <a:spcPts val="0"/>
              </a:spcAft>
              <a:buSzPts val="1400"/>
              <a:buNone/>
            </a:pPr>
            <a:r>
              <a:t/>
            </a:r>
            <a:endParaRPr sz="1700">
              <a:solidFill>
                <a:schemeClr val="dk1"/>
              </a:solidFill>
              <a:highlight>
                <a:srgbClr val="FFFFFF"/>
              </a:highlight>
            </a:endParaRPr>
          </a:p>
          <a:p>
            <a:pPr indent="0" lvl="0" marL="0" rtl="0" algn="l">
              <a:lnSpc>
                <a:spcPct val="100000"/>
              </a:lnSpc>
              <a:spcBef>
                <a:spcPts val="2000"/>
              </a:spcBef>
              <a:spcAft>
                <a:spcPts val="0"/>
              </a:spcAft>
              <a:buSzPts val="1400"/>
              <a:buNone/>
            </a:pPr>
            <a:r>
              <a:rPr b="1" lang="en" sz="1700">
                <a:solidFill>
                  <a:schemeClr val="dk1"/>
                </a:solidFill>
                <a:highlight>
                  <a:srgbClr val="FFFFFF"/>
                </a:highlight>
                <a:latin typeface="Roboto"/>
                <a:ea typeface="Roboto"/>
                <a:cs typeface="Roboto"/>
                <a:sym typeface="Roboto"/>
              </a:rPr>
              <a:t>Step 7:</a:t>
            </a:r>
            <a:r>
              <a:rPr lang="en" sz="1700">
                <a:solidFill>
                  <a:schemeClr val="dk1"/>
                </a:solidFill>
                <a:highlight>
                  <a:srgbClr val="FFFFFF"/>
                </a:highlight>
                <a:latin typeface="Roboto"/>
                <a:ea typeface="Roboto"/>
                <a:cs typeface="Roboto"/>
                <a:sym typeface="Roboto"/>
              </a:rPr>
              <a:t> Now go back to your Cluster view and select “I have MongoDB shell installed”.</a:t>
            </a:r>
            <a:endParaRPr sz="2300">
              <a:solidFill>
                <a:schemeClr val="dk1"/>
              </a:solidFill>
              <a:highlight>
                <a:srgbClr val="FFFFFF"/>
              </a:highlight>
              <a:latin typeface="Roboto"/>
              <a:ea typeface="Roboto"/>
              <a:cs typeface="Roboto"/>
              <a:sym typeface="Roboto"/>
            </a:endParaRPr>
          </a:p>
          <a:p>
            <a:pPr indent="0" lvl="0" marL="0" rtl="0" algn="l">
              <a:lnSpc>
                <a:spcPct val="100000"/>
              </a:lnSpc>
              <a:spcBef>
                <a:spcPts val="2000"/>
              </a:spcBef>
              <a:spcAft>
                <a:spcPts val="2000"/>
              </a:spcAft>
              <a:buSzPts val="1400"/>
              <a:buNone/>
            </a:pPr>
            <a:r>
              <a:t/>
            </a:r>
            <a:endParaRPr sz="1700">
              <a:solidFill>
                <a:srgbClr val="51565E"/>
              </a:solidFill>
              <a:highlight>
                <a:srgbClr val="FFFFFF"/>
              </a:highlight>
              <a:latin typeface="Roboto"/>
              <a:ea typeface="Roboto"/>
              <a:cs typeface="Roboto"/>
              <a:sym typeface="Roboto"/>
            </a:endParaRPr>
          </a:p>
        </p:txBody>
      </p:sp>
      <p:pic>
        <p:nvPicPr>
          <p:cNvPr descr="C:\Users\HP 250 G5\Desktop\wn.png" id="177" name="Google Shape;177;p11"/>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pic>
        <p:nvPicPr>
          <p:cNvPr id="178" name="Google Shape;178;p11"/>
          <p:cNvPicPr preferRelativeResize="0"/>
          <p:nvPr/>
        </p:nvPicPr>
        <p:blipFill rotWithShape="1">
          <a:blip r:embed="rId4">
            <a:alphaModFix/>
          </a:blip>
          <a:srcRect b="-16863" l="5845" r="0" t="0"/>
          <a:stretch/>
        </p:blipFill>
        <p:spPr>
          <a:xfrm>
            <a:off x="3638300" y="3470475"/>
            <a:ext cx="3143250" cy="74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184" name="Google Shape;184;p12"/>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5" name="Google Shape;185;p12"/>
          <p:cNvSpPr txBox="1"/>
          <p:nvPr>
            <p:ph idx="1" type="body"/>
          </p:nvPr>
        </p:nvSpPr>
        <p:spPr>
          <a:xfrm>
            <a:off x="194850" y="205375"/>
            <a:ext cx="8754300" cy="4938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b="1" lang="en" sz="1700">
                <a:solidFill>
                  <a:schemeClr val="dk1"/>
                </a:solidFill>
                <a:highlight>
                  <a:srgbClr val="FFFFFF"/>
                </a:highlight>
              </a:rPr>
              <a:t>Step 8:</a:t>
            </a:r>
            <a:r>
              <a:rPr lang="en" sz="1700">
                <a:solidFill>
                  <a:schemeClr val="dk1"/>
                </a:solidFill>
                <a:highlight>
                  <a:srgbClr val="FFFFFF"/>
                </a:highlight>
              </a:rPr>
              <a:t> Copy the given connection string, paste it in the cmd and run it.</a:t>
            </a:r>
            <a:endParaRPr sz="1700">
              <a:solidFill>
                <a:schemeClr val="dk1"/>
              </a:solidFill>
              <a:highlight>
                <a:srgbClr val="FFFFFF"/>
              </a:highlight>
            </a:endParaRPr>
          </a:p>
          <a:p>
            <a:pPr indent="0" lvl="0" marL="0" rtl="0" algn="l">
              <a:lnSpc>
                <a:spcPct val="100000"/>
              </a:lnSpc>
              <a:spcBef>
                <a:spcPts val="2000"/>
              </a:spcBef>
              <a:spcAft>
                <a:spcPts val="0"/>
              </a:spcAft>
              <a:buSzPts val="1400"/>
              <a:buNone/>
            </a:pPr>
            <a:r>
              <a:rPr b="1" lang="en" sz="1700">
                <a:solidFill>
                  <a:schemeClr val="dk1"/>
                </a:solidFill>
                <a:highlight>
                  <a:srgbClr val="FFFFFF"/>
                </a:highlight>
              </a:rPr>
              <a:t>Step 9:</a:t>
            </a:r>
            <a:r>
              <a:rPr lang="en" sz="1700">
                <a:solidFill>
                  <a:schemeClr val="dk1"/>
                </a:solidFill>
                <a:highlight>
                  <a:srgbClr val="FFFFFF"/>
                </a:highlight>
              </a:rPr>
              <a:t> Enter the MongoDB database password to proceed.</a:t>
            </a:r>
            <a:endParaRPr sz="1700">
              <a:solidFill>
                <a:schemeClr val="dk1"/>
              </a:solidFill>
              <a:highlight>
                <a:srgbClr val="FFFFFF"/>
              </a:highlight>
            </a:endParaRPr>
          </a:p>
          <a:p>
            <a:pPr indent="0" lvl="0" marL="0" rtl="0" algn="l">
              <a:lnSpc>
                <a:spcPct val="100000"/>
              </a:lnSpc>
              <a:spcBef>
                <a:spcPts val="2000"/>
              </a:spcBef>
              <a:spcAft>
                <a:spcPts val="0"/>
              </a:spcAft>
              <a:buSzPts val="1400"/>
              <a:buNone/>
            </a:pPr>
            <a:r>
              <a:rPr lang="en" sz="1700">
                <a:solidFill>
                  <a:schemeClr val="dk1"/>
                </a:solidFill>
                <a:highlight>
                  <a:srgbClr val="FFFFFF"/>
                </a:highlight>
              </a:rPr>
              <a:t>Now that our connection is made let us interact with this MongoDB cluster.</a:t>
            </a:r>
            <a:endParaRPr sz="1700">
              <a:solidFill>
                <a:schemeClr val="dk1"/>
              </a:solidFill>
              <a:highlight>
                <a:srgbClr val="FFFFFF"/>
              </a:highlight>
            </a:endParaRPr>
          </a:p>
          <a:p>
            <a:pPr indent="0" lvl="0" marL="0" rtl="0" algn="l">
              <a:lnSpc>
                <a:spcPct val="100000"/>
              </a:lnSpc>
              <a:spcBef>
                <a:spcPts val="2000"/>
              </a:spcBef>
              <a:spcAft>
                <a:spcPts val="2000"/>
              </a:spcAft>
              <a:buSzPts val="1400"/>
              <a:buNone/>
            </a:pPr>
            <a:r>
              <a:t/>
            </a:r>
            <a:endParaRPr>
              <a:solidFill>
                <a:srgbClr val="51565E"/>
              </a:solidFill>
              <a:highlight>
                <a:srgbClr val="FFFFFF"/>
              </a:highlight>
              <a:latin typeface="Roboto"/>
              <a:ea typeface="Roboto"/>
              <a:cs typeface="Roboto"/>
              <a:sym typeface="Roboto"/>
            </a:endParaRPr>
          </a:p>
        </p:txBody>
      </p:sp>
      <p:pic>
        <p:nvPicPr>
          <p:cNvPr descr="C:\Users\HP 250 G5\Desktop\wn.png" id="186" name="Google Shape;186;p12"/>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pic>
        <p:nvPicPr>
          <p:cNvPr id="187" name="Google Shape;187;p12"/>
          <p:cNvPicPr preferRelativeResize="0"/>
          <p:nvPr/>
        </p:nvPicPr>
        <p:blipFill rotWithShape="1">
          <a:blip r:embed="rId4">
            <a:alphaModFix/>
          </a:blip>
          <a:srcRect b="0" l="0" r="0" t="0"/>
          <a:stretch/>
        </p:blipFill>
        <p:spPr>
          <a:xfrm>
            <a:off x="194850" y="1788749"/>
            <a:ext cx="4139551" cy="3161575"/>
          </a:xfrm>
          <a:prstGeom prst="rect">
            <a:avLst/>
          </a:prstGeom>
          <a:noFill/>
          <a:ln cap="flat" cmpd="sng" w="9525">
            <a:solidFill>
              <a:srgbClr val="000000"/>
            </a:solidFill>
            <a:prstDash val="solid"/>
            <a:round/>
            <a:headEnd len="sm" w="sm" type="none"/>
            <a:tailEnd len="sm" w="sm" type="none"/>
          </a:ln>
        </p:spPr>
      </p:pic>
      <p:pic>
        <p:nvPicPr>
          <p:cNvPr id="188" name="Google Shape;188;p12"/>
          <p:cNvPicPr preferRelativeResize="0"/>
          <p:nvPr/>
        </p:nvPicPr>
        <p:blipFill rotWithShape="1">
          <a:blip r:embed="rId5">
            <a:alphaModFix/>
          </a:blip>
          <a:srcRect b="0" l="18538" r="24523" t="0"/>
          <a:stretch/>
        </p:blipFill>
        <p:spPr>
          <a:xfrm>
            <a:off x="4571997" y="1788750"/>
            <a:ext cx="4431230" cy="3161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194" name="Google Shape;194;p13"/>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5" name="Google Shape;195;p13"/>
          <p:cNvSpPr txBox="1"/>
          <p:nvPr>
            <p:ph idx="1" type="body"/>
          </p:nvPr>
        </p:nvSpPr>
        <p:spPr>
          <a:xfrm>
            <a:off x="194850" y="205375"/>
            <a:ext cx="8754300" cy="4938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t/>
            </a:r>
            <a:endParaRPr sz="1700">
              <a:solidFill>
                <a:srgbClr val="51565E"/>
              </a:solidFill>
              <a:highlight>
                <a:srgbClr val="FFFFFF"/>
              </a:highlight>
            </a:endParaRPr>
          </a:p>
          <a:p>
            <a:pPr indent="0" lvl="0" marL="0" rtl="0" algn="l">
              <a:lnSpc>
                <a:spcPct val="100000"/>
              </a:lnSpc>
              <a:spcBef>
                <a:spcPts val="2000"/>
              </a:spcBef>
              <a:spcAft>
                <a:spcPts val="2000"/>
              </a:spcAft>
              <a:buSzPts val="1400"/>
              <a:buNone/>
            </a:pPr>
            <a:r>
              <a:t/>
            </a:r>
            <a:endParaRPr>
              <a:solidFill>
                <a:srgbClr val="51565E"/>
              </a:solidFill>
              <a:highlight>
                <a:srgbClr val="FFFFFF"/>
              </a:highlight>
              <a:latin typeface="Roboto"/>
              <a:ea typeface="Roboto"/>
              <a:cs typeface="Roboto"/>
              <a:sym typeface="Roboto"/>
            </a:endParaRPr>
          </a:p>
        </p:txBody>
      </p:sp>
      <p:pic>
        <p:nvPicPr>
          <p:cNvPr descr="C:\Users\HP 250 G5\Desktop\wn.png" id="196" name="Google Shape;196;p13"/>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pic>
        <p:nvPicPr>
          <p:cNvPr id="197" name="Google Shape;197;p13"/>
          <p:cNvPicPr preferRelativeResize="0"/>
          <p:nvPr/>
        </p:nvPicPr>
        <p:blipFill rotWithShape="1">
          <a:blip r:embed="rId4">
            <a:alphaModFix/>
          </a:blip>
          <a:srcRect b="0" l="0" r="0" t="0"/>
          <a:stretch/>
        </p:blipFill>
        <p:spPr>
          <a:xfrm>
            <a:off x="471500" y="317425"/>
            <a:ext cx="4061600" cy="2316400"/>
          </a:xfrm>
          <a:prstGeom prst="rect">
            <a:avLst/>
          </a:prstGeom>
          <a:noFill/>
          <a:ln>
            <a:noFill/>
          </a:ln>
        </p:spPr>
      </p:pic>
      <p:pic>
        <p:nvPicPr>
          <p:cNvPr id="198" name="Google Shape;198;p13"/>
          <p:cNvPicPr preferRelativeResize="0"/>
          <p:nvPr/>
        </p:nvPicPr>
        <p:blipFill rotWithShape="1">
          <a:blip r:embed="rId5">
            <a:alphaModFix/>
          </a:blip>
          <a:srcRect b="0" l="0" r="0" t="0"/>
          <a:stretch/>
        </p:blipFill>
        <p:spPr>
          <a:xfrm>
            <a:off x="4749975" y="700950"/>
            <a:ext cx="3995400" cy="1116650"/>
          </a:xfrm>
          <a:prstGeom prst="rect">
            <a:avLst/>
          </a:prstGeom>
          <a:noFill/>
          <a:ln>
            <a:noFill/>
          </a:ln>
        </p:spPr>
      </p:pic>
      <p:sp>
        <p:nvSpPr>
          <p:cNvPr id="199" name="Google Shape;199;p13"/>
          <p:cNvSpPr txBox="1"/>
          <p:nvPr/>
        </p:nvSpPr>
        <p:spPr>
          <a:xfrm>
            <a:off x="266300" y="2858350"/>
            <a:ext cx="8352900" cy="1677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chemeClr val="dk1"/>
                </a:solidFill>
                <a:highlight>
                  <a:srgbClr val="FFFFFF"/>
                </a:highlight>
                <a:latin typeface="Arial"/>
                <a:ea typeface="Arial"/>
                <a:cs typeface="Arial"/>
                <a:sym typeface="Arial"/>
              </a:rPr>
              <a:t>Insert and View Data in Your Cluster</a:t>
            </a:r>
            <a:r>
              <a:rPr b="0" i="0" lang="en" sz="1700" u="none" cap="none" strike="noStrike">
                <a:solidFill>
                  <a:schemeClr val="dk1"/>
                </a:solidFill>
                <a:highlight>
                  <a:srgbClr val="FFFFFF"/>
                </a:highlight>
                <a:latin typeface="Arial"/>
                <a:ea typeface="Arial"/>
                <a:cs typeface="Arial"/>
                <a:sym typeface="Arial"/>
              </a:rPr>
              <a:t>:</a:t>
            </a:r>
            <a:endParaRPr b="0" i="0" sz="1700" u="none" cap="none" strike="noStrike">
              <a:solidFill>
                <a:schemeClr val="dk1"/>
              </a:solidFill>
              <a:highlight>
                <a:srgbClr val="FFFFFF"/>
              </a:highlight>
              <a:latin typeface="Arial"/>
              <a:ea typeface="Arial"/>
              <a:cs typeface="Arial"/>
              <a:sym typeface="Arial"/>
            </a:endParaRPr>
          </a:p>
          <a:p>
            <a:pPr indent="-317500" lvl="0" marL="457200" marR="0" rtl="0" algn="just">
              <a:lnSpc>
                <a:spcPct val="100000"/>
              </a:lnSpc>
              <a:spcBef>
                <a:spcPts val="240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For interacting with the MongoDB cluster, we need to use the Data Explorer of MongoDB Atlas.</a:t>
            </a:r>
            <a:endParaRPr b="0" i="0" sz="1400" u="none" cap="none" strike="noStrike">
              <a:solidFill>
                <a:schemeClr val="dk1"/>
              </a:solidFill>
              <a:highlight>
                <a:srgbClr val="FFFFFF"/>
              </a:highlight>
              <a:latin typeface="Arial"/>
              <a:ea typeface="Arial"/>
              <a:cs typeface="Arial"/>
              <a:sym typeface="Arial"/>
            </a:endParaRPr>
          </a:p>
          <a:p>
            <a:pPr indent="-330200" lvl="0" marL="457200" marR="0" rtl="0" algn="just">
              <a:lnSpc>
                <a:spcPct val="100000"/>
              </a:lnSpc>
              <a:spcBef>
                <a:spcPts val="0"/>
              </a:spcBef>
              <a:spcAft>
                <a:spcPts val="0"/>
              </a:spcAft>
              <a:buClr>
                <a:srgbClr val="51565E"/>
              </a:buClr>
              <a:buSzPts val="1600"/>
              <a:buFont typeface="Arial"/>
              <a:buChar char="●"/>
            </a:pPr>
            <a:r>
              <a:rPr b="0" i="0" lang="en" sz="1400" u="none" cap="none" strike="noStrike">
                <a:solidFill>
                  <a:schemeClr val="dk1"/>
                </a:solidFill>
                <a:highlight>
                  <a:srgbClr val="FFFFFF"/>
                </a:highlight>
                <a:latin typeface="Arial"/>
                <a:ea typeface="Arial"/>
                <a:cs typeface="Arial"/>
                <a:sym typeface="Arial"/>
              </a:rPr>
              <a:t>Data Explorer helps us to create, view, and drop databases. We can edit, delete and insert documents and run and create aggregation pipelines to process our data. Data Explorer allows us to access and manage data inside our clusters, unlike MongoDB Compass.</a:t>
            </a:r>
            <a:r>
              <a:rPr b="0" i="0" lang="en" sz="1600" u="none" cap="none" strike="noStrike">
                <a:solidFill>
                  <a:srgbClr val="51565E"/>
                </a:solidFill>
                <a:highlight>
                  <a:srgbClr val="FFFFFF"/>
                </a:highlight>
                <a:latin typeface="Arial"/>
                <a:ea typeface="Arial"/>
                <a:cs typeface="Arial"/>
                <a:sym typeface="Arial"/>
              </a:rPr>
              <a:t> </a:t>
            </a:r>
            <a:endParaRPr b="0" i="0" sz="1600" u="none" cap="none" strike="noStrike">
              <a:solidFill>
                <a:srgbClr val="51565E"/>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205" name="Google Shape;205;p14"/>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6" name="Google Shape;206;p14"/>
          <p:cNvSpPr txBox="1"/>
          <p:nvPr>
            <p:ph idx="1" type="body"/>
          </p:nvPr>
        </p:nvSpPr>
        <p:spPr>
          <a:xfrm>
            <a:off x="322350" y="812875"/>
            <a:ext cx="8465100" cy="4260600"/>
          </a:xfrm>
          <a:prstGeom prst="rect">
            <a:avLst/>
          </a:prstGeom>
          <a:noFill/>
          <a:ln>
            <a:noFill/>
          </a:ln>
        </p:spPr>
        <p:txBody>
          <a:bodyPr anchorCtr="0" anchor="t" bIns="34275" lIns="68575" spcFirstLastPara="1" rIns="68575" wrap="square" tIns="34275">
            <a:noAutofit/>
          </a:bodyPr>
          <a:lstStyle/>
          <a:p>
            <a:pPr indent="-330200" lvl="0" marL="457200" rtl="0" algn="just">
              <a:lnSpc>
                <a:spcPct val="115000"/>
              </a:lnSpc>
              <a:spcBef>
                <a:spcPts val="600"/>
              </a:spcBef>
              <a:spcAft>
                <a:spcPts val="0"/>
              </a:spcAft>
              <a:buClr>
                <a:srgbClr val="51565E"/>
              </a:buClr>
              <a:buSzPts val="1600"/>
              <a:buFont typeface="Roboto"/>
              <a:buChar char="❖"/>
            </a:pPr>
            <a:r>
              <a:rPr lang="en" sz="1600">
                <a:solidFill>
                  <a:schemeClr val="dk1"/>
                </a:solidFill>
              </a:rPr>
              <a:t>The </a:t>
            </a:r>
            <a:r>
              <a:rPr b="1" lang="en" sz="1600">
                <a:solidFill>
                  <a:schemeClr val="dk1"/>
                </a:solidFill>
              </a:rPr>
              <a:t>Systems Development Life Cycle (SDLC)</a:t>
            </a:r>
            <a:r>
              <a:rPr lang="en" sz="1600">
                <a:solidFill>
                  <a:schemeClr val="dk1"/>
                </a:solidFill>
              </a:rPr>
              <a:t> is a process used in the development, creation, and maintenance of an information system. This process is often used in the creation or updating of a database system, and can serve as a useful tool for anyone trying to undertake a large database project.</a:t>
            </a:r>
            <a:endParaRPr sz="1600">
              <a:solidFill>
                <a:schemeClr val="dk1"/>
              </a:solidFill>
            </a:endParaRPr>
          </a:p>
          <a:p>
            <a:pPr indent="-330200" lvl="0" marL="457200" rtl="0" algn="just">
              <a:lnSpc>
                <a:spcPct val="115000"/>
              </a:lnSpc>
              <a:spcBef>
                <a:spcPts val="0"/>
              </a:spcBef>
              <a:spcAft>
                <a:spcPts val="0"/>
              </a:spcAft>
              <a:buClr>
                <a:srgbClr val="51565E"/>
              </a:buClr>
              <a:buSzPts val="1600"/>
              <a:buFont typeface="Roboto"/>
              <a:buChar char="❖"/>
            </a:pPr>
            <a:r>
              <a:rPr lang="en" sz="1600">
                <a:solidFill>
                  <a:schemeClr val="dk1"/>
                </a:solidFill>
              </a:rPr>
              <a:t>The System Development Life Cycle (SDLC) has five phases: The Planning phase, the Analysis phase, the Design phase, the Implementation phase and the Maintenance Planning of the SDLC.</a:t>
            </a:r>
            <a:endParaRPr sz="1600">
              <a:solidFill>
                <a:schemeClr val="dk1"/>
              </a:solidFill>
            </a:endParaRPr>
          </a:p>
          <a:p>
            <a:pPr indent="0" lvl="0" marL="0" rtl="0" algn="just">
              <a:lnSpc>
                <a:spcPct val="115000"/>
              </a:lnSpc>
              <a:spcBef>
                <a:spcPts val="600"/>
              </a:spcBef>
              <a:spcAft>
                <a:spcPts val="0"/>
              </a:spcAft>
              <a:buSzPts val="1400"/>
              <a:buNone/>
            </a:pPr>
            <a:r>
              <a:t/>
            </a:r>
            <a:endParaRPr sz="1600">
              <a:solidFill>
                <a:schemeClr val="dk1"/>
              </a:solidFill>
            </a:endParaRPr>
          </a:p>
          <a:p>
            <a:pPr indent="0" lvl="0" marL="0" rtl="0" algn="l">
              <a:lnSpc>
                <a:spcPct val="115000"/>
              </a:lnSpc>
              <a:spcBef>
                <a:spcPts val="0"/>
              </a:spcBef>
              <a:spcAft>
                <a:spcPts val="2000"/>
              </a:spcAft>
              <a:buSzPts val="1400"/>
              <a:buNone/>
            </a:pPr>
            <a:r>
              <a:t/>
            </a:r>
            <a:endParaRPr sz="2200">
              <a:solidFill>
                <a:srgbClr val="51565E"/>
              </a:solidFill>
              <a:highlight>
                <a:srgbClr val="FFFFFF"/>
              </a:highlight>
              <a:latin typeface="Roboto"/>
              <a:ea typeface="Roboto"/>
              <a:cs typeface="Roboto"/>
              <a:sym typeface="Roboto"/>
            </a:endParaRPr>
          </a:p>
        </p:txBody>
      </p:sp>
      <p:sp>
        <p:nvSpPr>
          <p:cNvPr id="207" name="Google Shape;207;p14"/>
          <p:cNvSpPr/>
          <p:nvPr/>
        </p:nvSpPr>
        <p:spPr>
          <a:xfrm>
            <a:off x="471500" y="205375"/>
            <a:ext cx="7842300" cy="9921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FF0000"/>
                </a:solidFill>
                <a:latin typeface="Bookman Old Style"/>
                <a:ea typeface="Bookman Old Style"/>
                <a:cs typeface="Bookman Old Style"/>
                <a:sym typeface="Bookman Old Style"/>
              </a:rPr>
              <a:t>SDLC(</a:t>
            </a:r>
            <a:r>
              <a:rPr b="1" i="0" lang="en" sz="2400" u="none" cap="none" strike="noStrike">
                <a:solidFill>
                  <a:srgbClr val="FF0000"/>
                </a:solidFill>
                <a:latin typeface="Arial"/>
                <a:ea typeface="Arial"/>
                <a:cs typeface="Arial"/>
                <a:sym typeface="Arial"/>
              </a:rPr>
              <a:t>Systems Development Life Cycle)</a:t>
            </a:r>
            <a:endParaRPr b="0" i="0" sz="2400" u="none" cap="none" strike="noStrike">
              <a:solidFill>
                <a:srgbClr val="FF0000"/>
              </a:solidFill>
              <a:latin typeface="Bookman Old Style"/>
              <a:ea typeface="Bookman Old Style"/>
              <a:cs typeface="Bookman Old Style"/>
              <a:sym typeface="Bookman Old Style"/>
            </a:endParaRPr>
          </a:p>
        </p:txBody>
      </p:sp>
      <p:pic>
        <p:nvPicPr>
          <p:cNvPr descr="C:\Users\HP 250 G5\Desktop\wn.png" id="208" name="Google Shape;208;p14"/>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pic>
        <p:nvPicPr>
          <p:cNvPr id="209" name="Google Shape;209;p14"/>
          <p:cNvPicPr preferRelativeResize="0"/>
          <p:nvPr/>
        </p:nvPicPr>
        <p:blipFill rotWithShape="1">
          <a:blip r:embed="rId4">
            <a:alphaModFix/>
          </a:blip>
          <a:srcRect b="0" l="0" r="0" t="0"/>
          <a:stretch/>
        </p:blipFill>
        <p:spPr>
          <a:xfrm>
            <a:off x="3390625" y="2747525"/>
            <a:ext cx="2699850" cy="2143125"/>
          </a:xfrm>
          <a:prstGeom prst="rect">
            <a:avLst/>
          </a:prstGeom>
          <a:noFill/>
          <a:ln cap="flat" cmpd="sng" w="9525">
            <a:solidFill>
              <a:schemeClr val="dk1"/>
            </a:solidFill>
            <a:prstDash val="solid"/>
            <a:round/>
            <a:headEnd len="sm" w="sm" type="none"/>
            <a:tailEnd len="sm" w="sm" type="none"/>
          </a:ln>
        </p:spPr>
      </p:pic>
      <p:sp>
        <p:nvSpPr>
          <p:cNvPr id="210" name="Google Shape;210;p14"/>
          <p:cNvSpPr txBox="1"/>
          <p:nvPr/>
        </p:nvSpPr>
        <p:spPr>
          <a:xfrm>
            <a:off x="3910175" y="4526850"/>
            <a:ext cx="733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600"/>
              <a:t> </a:t>
            </a:r>
            <a:endParaRPr sz="1600"/>
          </a:p>
        </p:txBody>
      </p:sp>
      <p:sp>
        <p:nvSpPr>
          <p:cNvPr id="216" name="Google Shape;216;p15"/>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600"/>
              <a:buNone/>
            </a:pPr>
            <a:fld id="{00000000-1234-1234-1234-123412341234}" type="slidenum">
              <a:rPr lang="en" sz="1600"/>
              <a:t>‹#›</a:t>
            </a:fld>
            <a:endParaRPr sz="1600"/>
          </a:p>
        </p:txBody>
      </p:sp>
      <p:sp>
        <p:nvSpPr>
          <p:cNvPr id="217" name="Google Shape;217;p15"/>
          <p:cNvSpPr txBox="1"/>
          <p:nvPr>
            <p:ph idx="1" type="body"/>
          </p:nvPr>
        </p:nvSpPr>
        <p:spPr>
          <a:xfrm>
            <a:off x="308325" y="840775"/>
            <a:ext cx="8507100" cy="41079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600"/>
              </a:spcBef>
              <a:spcAft>
                <a:spcPts val="0"/>
              </a:spcAft>
              <a:buClr>
                <a:schemeClr val="dk1"/>
              </a:buClr>
              <a:buSzPts val="1100"/>
              <a:buFont typeface="Arial"/>
              <a:buNone/>
            </a:pPr>
            <a:r>
              <a:rPr lang="en" sz="1600">
                <a:solidFill>
                  <a:schemeClr val="dk1"/>
                </a:solidFill>
              </a:rPr>
              <a:t>During this phase, the group that is responsible for creating the system must first determine what the system needs to do for the organization (requirements gathering). Often this means asking questions such as..</a:t>
            </a:r>
            <a:endParaRPr sz="1600">
              <a:solidFill>
                <a:schemeClr val="dk1"/>
              </a:solidFill>
            </a:endParaRPr>
          </a:p>
          <a:p>
            <a:pPr indent="0" lvl="0" marL="0" rtl="0" algn="just">
              <a:lnSpc>
                <a:spcPct val="115000"/>
              </a:lnSpc>
              <a:spcBef>
                <a:spcPts val="600"/>
              </a:spcBef>
              <a:spcAft>
                <a:spcPts val="0"/>
              </a:spcAft>
              <a:buClr>
                <a:schemeClr val="dk1"/>
              </a:buClr>
              <a:buSzPts val="1100"/>
              <a:buFont typeface="Arial"/>
              <a:buNone/>
            </a:pPr>
            <a:r>
              <a:rPr lang="en" sz="1600">
                <a:solidFill>
                  <a:schemeClr val="dk1"/>
                </a:solidFill>
              </a:rPr>
              <a:t>•What do we need this system for ?</a:t>
            </a:r>
            <a:endParaRPr sz="1600">
              <a:solidFill>
                <a:schemeClr val="dk1"/>
              </a:solidFill>
            </a:endParaRPr>
          </a:p>
          <a:p>
            <a:pPr indent="0" lvl="0" marL="0" rtl="0" algn="just">
              <a:lnSpc>
                <a:spcPct val="115000"/>
              </a:lnSpc>
              <a:spcBef>
                <a:spcPts val="600"/>
              </a:spcBef>
              <a:spcAft>
                <a:spcPts val="0"/>
              </a:spcAft>
              <a:buClr>
                <a:schemeClr val="dk1"/>
              </a:buClr>
              <a:buSzPts val="1100"/>
              <a:buFont typeface="Arial"/>
              <a:buNone/>
            </a:pPr>
            <a:r>
              <a:rPr lang="en" sz="1600">
                <a:solidFill>
                  <a:schemeClr val="dk1"/>
                </a:solidFill>
              </a:rPr>
              <a:t>•What will the system do for the organization ?</a:t>
            </a:r>
            <a:endParaRPr sz="1600">
              <a:solidFill>
                <a:schemeClr val="dk1"/>
              </a:solidFill>
            </a:endParaRPr>
          </a:p>
          <a:p>
            <a:pPr indent="0" lvl="0" marL="0" rtl="0" algn="just">
              <a:lnSpc>
                <a:spcPct val="115000"/>
              </a:lnSpc>
              <a:spcBef>
                <a:spcPts val="600"/>
              </a:spcBef>
              <a:spcAft>
                <a:spcPts val="0"/>
              </a:spcAft>
              <a:buClr>
                <a:schemeClr val="dk1"/>
              </a:buClr>
              <a:buSzPts val="1100"/>
              <a:buFont typeface="Arial"/>
              <a:buNone/>
            </a:pPr>
            <a:r>
              <a:rPr lang="en" sz="1600">
                <a:solidFill>
                  <a:schemeClr val="dk1"/>
                </a:solidFill>
              </a:rPr>
              <a:t>•How are we going to make this system ?</a:t>
            </a:r>
            <a:endParaRPr sz="1600">
              <a:solidFill>
                <a:schemeClr val="dk1"/>
              </a:solidFill>
            </a:endParaRPr>
          </a:p>
          <a:p>
            <a:pPr indent="0" lvl="0" marL="0" rtl="0" algn="just">
              <a:lnSpc>
                <a:spcPct val="115000"/>
              </a:lnSpc>
              <a:spcBef>
                <a:spcPts val="600"/>
              </a:spcBef>
              <a:spcAft>
                <a:spcPts val="0"/>
              </a:spcAft>
              <a:buSzPts val="1400"/>
              <a:buNone/>
            </a:pPr>
            <a:r>
              <a:rPr lang="en" sz="1600">
                <a:solidFill>
                  <a:schemeClr val="dk1"/>
                </a:solidFill>
              </a:rPr>
              <a:t>•During this initial phase, resources (both human and technology resources) are put together and a project plan is devised by the project manager.</a:t>
            </a:r>
            <a:endParaRPr sz="1600">
              <a:solidFill>
                <a:schemeClr val="dk1"/>
              </a:solidFill>
            </a:endParaRPr>
          </a:p>
          <a:p>
            <a:pPr indent="0" lvl="0" marL="0" rtl="0" algn="just">
              <a:lnSpc>
                <a:spcPct val="115000"/>
              </a:lnSpc>
              <a:spcBef>
                <a:spcPts val="600"/>
              </a:spcBef>
              <a:spcAft>
                <a:spcPts val="0"/>
              </a:spcAft>
              <a:buClr>
                <a:schemeClr val="dk1"/>
              </a:buClr>
              <a:buSzPts val="1100"/>
              <a:buFont typeface="Arial"/>
              <a:buNone/>
            </a:pPr>
            <a:r>
              <a:rPr b="1" lang="en" sz="1600">
                <a:solidFill>
                  <a:srgbClr val="333333"/>
                </a:solidFill>
                <a:highlight>
                  <a:srgbClr val="FFFFFF"/>
                </a:highlight>
              </a:rPr>
              <a:t>Participants in the SDLC’s initial assessment must begin to study and evaluate alternative solutions. If it is decided that a new system is necessary, the next question is whether it is feasible. The feasibility study like The technical aspects of hardware and software requirements, The system cost, The operational cost must be evaluated.</a:t>
            </a:r>
            <a:r>
              <a:rPr b="1" lang="en" sz="1600">
                <a:solidFill>
                  <a:schemeClr val="dk1"/>
                </a:solidFill>
              </a:rPr>
              <a:t> </a:t>
            </a:r>
            <a:r>
              <a:rPr lang="en" sz="1600">
                <a:solidFill>
                  <a:schemeClr val="dk1"/>
                </a:solidFill>
              </a:rPr>
              <a:t> </a:t>
            </a:r>
            <a:endParaRPr sz="1600">
              <a:solidFill>
                <a:schemeClr val="dk1"/>
              </a:solidFill>
            </a:endParaRPr>
          </a:p>
          <a:p>
            <a:pPr indent="0" lvl="0" marL="0" rtl="0" algn="l">
              <a:lnSpc>
                <a:spcPct val="100000"/>
              </a:lnSpc>
              <a:spcBef>
                <a:spcPts val="0"/>
              </a:spcBef>
              <a:spcAft>
                <a:spcPts val="2000"/>
              </a:spcAft>
              <a:buSzPts val="1400"/>
              <a:buNone/>
            </a:pPr>
            <a:r>
              <a:t/>
            </a:r>
            <a:endParaRPr sz="1600">
              <a:solidFill>
                <a:srgbClr val="51565E"/>
              </a:solidFill>
              <a:highlight>
                <a:srgbClr val="FFFFFF"/>
              </a:highlight>
            </a:endParaRPr>
          </a:p>
        </p:txBody>
      </p:sp>
      <p:sp>
        <p:nvSpPr>
          <p:cNvPr id="218" name="Google Shape;218;p15"/>
          <p:cNvSpPr/>
          <p:nvPr/>
        </p:nvSpPr>
        <p:spPr>
          <a:xfrm>
            <a:off x="471500" y="205375"/>
            <a:ext cx="7895400" cy="635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FF0000"/>
                </a:solidFill>
                <a:latin typeface="Arial"/>
                <a:ea typeface="Arial"/>
                <a:cs typeface="Arial"/>
                <a:sym typeface="Arial"/>
              </a:rPr>
              <a:t>PHASE 1: Planning</a:t>
            </a:r>
            <a:endParaRPr b="0" i="0" sz="2000" u="none" cap="none" strike="noStrike">
              <a:solidFill>
                <a:srgbClr val="FF0000"/>
              </a:solidFill>
              <a:latin typeface="Arial"/>
              <a:ea typeface="Arial"/>
              <a:cs typeface="Arial"/>
              <a:sym typeface="Arial"/>
            </a:endParaRPr>
          </a:p>
        </p:txBody>
      </p:sp>
      <p:pic>
        <p:nvPicPr>
          <p:cNvPr descr="C:\Users\HP 250 G5\Desktop\wn.png" id="219" name="Google Shape;219;p15"/>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541563" y="200108"/>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600"/>
              <a:t> </a:t>
            </a:r>
            <a:endParaRPr sz="1600"/>
          </a:p>
        </p:txBody>
      </p:sp>
      <p:sp>
        <p:nvSpPr>
          <p:cNvPr id="225" name="Google Shape;225;p16"/>
          <p:cNvSpPr txBox="1"/>
          <p:nvPr>
            <p:ph idx="12" type="sldNum"/>
          </p:nvPr>
        </p:nvSpPr>
        <p:spPr>
          <a:xfrm>
            <a:off x="4913538" y="3570172"/>
            <a:ext cx="1543200" cy="2055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600"/>
              <a:buNone/>
            </a:pPr>
            <a:fld id="{00000000-1234-1234-1234-123412341234}" type="slidenum">
              <a:rPr lang="en" sz="1600"/>
              <a:t>‹#›</a:t>
            </a:fld>
            <a:endParaRPr sz="1600"/>
          </a:p>
        </p:txBody>
      </p:sp>
      <p:sp>
        <p:nvSpPr>
          <p:cNvPr id="226" name="Google Shape;226;p16"/>
          <p:cNvSpPr txBox="1"/>
          <p:nvPr>
            <p:ph idx="1" type="body"/>
          </p:nvPr>
        </p:nvSpPr>
        <p:spPr>
          <a:xfrm>
            <a:off x="322350" y="616650"/>
            <a:ext cx="8563200" cy="43269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600"/>
              </a:spcBef>
              <a:spcAft>
                <a:spcPts val="0"/>
              </a:spcAft>
              <a:buSzPts val="1400"/>
              <a:buNone/>
            </a:pPr>
            <a:r>
              <a:rPr lang="en" sz="1600">
                <a:solidFill>
                  <a:schemeClr val="dk1"/>
                </a:solidFill>
              </a:rPr>
              <a:t>The Analysis Phase the second phase of the SDLC and is when the group that has been placed in charge of the project must decide if the project should go ahead with the resources available. This also includes looking at any existing system to see what it is doing for the organization and how well that system is doing its job. The feasibility of the project is also considered, and the group has  to ask questions such as...</a:t>
            </a:r>
            <a:endParaRPr sz="1600">
              <a:solidFill>
                <a:schemeClr val="dk1"/>
              </a:solidFill>
            </a:endParaRPr>
          </a:p>
          <a:p>
            <a:pPr indent="0" lvl="0" marL="0" rtl="0" algn="just">
              <a:lnSpc>
                <a:spcPct val="115000"/>
              </a:lnSpc>
              <a:spcBef>
                <a:spcPts val="600"/>
              </a:spcBef>
              <a:spcAft>
                <a:spcPts val="0"/>
              </a:spcAft>
              <a:buSzPts val="1400"/>
              <a:buNone/>
            </a:pPr>
            <a:r>
              <a:rPr lang="en" sz="1600">
                <a:solidFill>
                  <a:schemeClr val="dk1"/>
                </a:solidFill>
              </a:rPr>
              <a:t>•Can this system be created with the resources (and budget) we have available?</a:t>
            </a:r>
            <a:endParaRPr sz="1600">
              <a:solidFill>
                <a:schemeClr val="dk1"/>
              </a:solidFill>
            </a:endParaRPr>
          </a:p>
          <a:p>
            <a:pPr indent="0" lvl="0" marL="0" rtl="0" algn="just">
              <a:lnSpc>
                <a:spcPct val="115000"/>
              </a:lnSpc>
              <a:spcBef>
                <a:spcPts val="600"/>
              </a:spcBef>
              <a:spcAft>
                <a:spcPts val="0"/>
              </a:spcAft>
              <a:buSzPts val="1400"/>
              <a:buNone/>
            </a:pPr>
            <a:r>
              <a:rPr lang="en" sz="1600">
                <a:solidFill>
                  <a:schemeClr val="dk1"/>
                </a:solidFill>
              </a:rPr>
              <a:t>•Will this system significantly improve the organisation?</a:t>
            </a:r>
            <a:endParaRPr sz="1600">
              <a:solidFill>
                <a:schemeClr val="dk1"/>
              </a:solidFill>
            </a:endParaRPr>
          </a:p>
          <a:p>
            <a:pPr indent="0" lvl="0" marL="0" rtl="0" algn="just">
              <a:lnSpc>
                <a:spcPct val="115000"/>
              </a:lnSpc>
              <a:spcBef>
                <a:spcPts val="600"/>
              </a:spcBef>
              <a:spcAft>
                <a:spcPts val="0"/>
              </a:spcAft>
              <a:buSzPts val="1400"/>
              <a:buNone/>
            </a:pPr>
            <a:r>
              <a:rPr lang="en" sz="1600">
                <a:solidFill>
                  <a:schemeClr val="dk1"/>
                </a:solidFill>
              </a:rPr>
              <a:t>•Does the old system even need to be replaced?</a:t>
            </a:r>
            <a:endParaRPr sz="1600">
              <a:solidFill>
                <a:schemeClr val="dk1"/>
              </a:solidFill>
            </a:endParaRPr>
          </a:p>
          <a:p>
            <a:pPr indent="0" lvl="0" marL="0" rtl="0" algn="just">
              <a:lnSpc>
                <a:spcPct val="115000"/>
              </a:lnSpc>
              <a:spcBef>
                <a:spcPts val="600"/>
              </a:spcBef>
              <a:spcAft>
                <a:spcPts val="0"/>
              </a:spcAft>
              <a:buSzPts val="1400"/>
              <a:buNone/>
            </a:pPr>
            <a:r>
              <a:rPr b="1" lang="en" sz="1400">
                <a:solidFill>
                  <a:srgbClr val="333333"/>
                </a:solidFill>
                <a:highlight>
                  <a:srgbClr val="FFFFFF"/>
                </a:highlight>
                <a:latin typeface="Verdana"/>
                <a:ea typeface="Verdana"/>
                <a:cs typeface="Verdana"/>
                <a:sym typeface="Verdana"/>
              </a:rPr>
              <a:t>The analysis phase of the SDLC is, in effect, a thorough audit of user requirements.The existing hardware and software systems are also studied during the analysis phase. The result of analysis should be a better understanding of the system’s functional areas, actual and potential problems, and opportunities.</a:t>
            </a:r>
            <a:endParaRPr b="1" sz="1400">
              <a:solidFill>
                <a:schemeClr val="dk1"/>
              </a:solidFill>
            </a:endParaRPr>
          </a:p>
          <a:p>
            <a:pPr indent="0" lvl="0" marL="0" rtl="0" algn="l">
              <a:lnSpc>
                <a:spcPct val="100000"/>
              </a:lnSpc>
              <a:spcBef>
                <a:spcPts val="0"/>
              </a:spcBef>
              <a:spcAft>
                <a:spcPts val="2000"/>
              </a:spcAft>
              <a:buSzPts val="1400"/>
              <a:buNone/>
            </a:pPr>
            <a:r>
              <a:rPr lang="en" sz="1200">
                <a:solidFill>
                  <a:srgbClr val="333333"/>
                </a:solidFill>
                <a:highlight>
                  <a:srgbClr val="FFFFFF"/>
                </a:highlight>
                <a:latin typeface="Verdana"/>
                <a:ea typeface="Verdana"/>
                <a:cs typeface="Verdana"/>
                <a:sym typeface="Verdana"/>
              </a:rPr>
              <a:t>The analysis phase also includes the creation of a logical systems design. The logical design must specify the appropriate conceptual data model, inputs, processes, and expected output requirements.</a:t>
            </a:r>
            <a:endParaRPr sz="1600">
              <a:solidFill>
                <a:srgbClr val="51565E"/>
              </a:solidFill>
              <a:highlight>
                <a:srgbClr val="FFFFFF"/>
              </a:highlight>
            </a:endParaRPr>
          </a:p>
        </p:txBody>
      </p:sp>
      <p:sp>
        <p:nvSpPr>
          <p:cNvPr id="227" name="Google Shape;227;p16"/>
          <p:cNvSpPr/>
          <p:nvPr/>
        </p:nvSpPr>
        <p:spPr>
          <a:xfrm>
            <a:off x="541575" y="200100"/>
            <a:ext cx="7895400" cy="635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0000"/>
                </a:solidFill>
                <a:latin typeface="Arial"/>
                <a:ea typeface="Arial"/>
                <a:cs typeface="Arial"/>
                <a:sym typeface="Arial"/>
              </a:rPr>
              <a:t>Phase 2: Analysis</a:t>
            </a:r>
            <a:endParaRPr b="0" i="0" sz="2000" u="none" cap="none" strike="noStrike">
              <a:solidFill>
                <a:srgbClr val="FF0000"/>
              </a:solidFill>
              <a:latin typeface="Arial"/>
              <a:ea typeface="Arial"/>
              <a:cs typeface="Arial"/>
              <a:sym typeface="Arial"/>
            </a:endParaRPr>
          </a:p>
        </p:txBody>
      </p:sp>
      <p:pic>
        <p:nvPicPr>
          <p:cNvPr descr="C:\Users\HP 250 G5\Desktop\wn.png" id="228" name="Google Shape;228;p16"/>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541563" y="200108"/>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600"/>
              <a:t> </a:t>
            </a:r>
            <a:endParaRPr sz="1600"/>
          </a:p>
        </p:txBody>
      </p:sp>
      <p:sp>
        <p:nvSpPr>
          <p:cNvPr id="234" name="Google Shape;234;p17"/>
          <p:cNvSpPr txBox="1"/>
          <p:nvPr>
            <p:ph idx="12" type="sldNum"/>
          </p:nvPr>
        </p:nvSpPr>
        <p:spPr>
          <a:xfrm>
            <a:off x="4913538" y="3570172"/>
            <a:ext cx="1543200" cy="2055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600"/>
              <a:buNone/>
            </a:pPr>
            <a:fld id="{00000000-1234-1234-1234-123412341234}" type="slidenum">
              <a:rPr lang="en" sz="1600"/>
              <a:t>‹#›</a:t>
            </a:fld>
            <a:endParaRPr sz="1600"/>
          </a:p>
        </p:txBody>
      </p:sp>
      <p:sp>
        <p:nvSpPr>
          <p:cNvPr id="235" name="Google Shape;235;p17"/>
          <p:cNvSpPr txBox="1"/>
          <p:nvPr>
            <p:ph idx="1" type="body"/>
          </p:nvPr>
        </p:nvSpPr>
        <p:spPr>
          <a:xfrm>
            <a:off x="322350" y="616650"/>
            <a:ext cx="8563200" cy="4326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600"/>
              </a:spcBef>
              <a:spcAft>
                <a:spcPts val="0"/>
              </a:spcAft>
              <a:buClr>
                <a:schemeClr val="dk1"/>
              </a:buClr>
              <a:buSzPts val="1100"/>
              <a:buFont typeface="Arial"/>
              <a:buNone/>
            </a:pPr>
            <a:r>
              <a:rPr lang="en" sz="2100">
                <a:solidFill>
                  <a:schemeClr val="dk1"/>
                </a:solidFill>
              </a:rPr>
              <a:t>The SDLC can be compared to the </a:t>
            </a:r>
            <a:r>
              <a:rPr lang="en" sz="2100" u="sng">
                <a:solidFill>
                  <a:schemeClr val="hlink"/>
                </a:solidFill>
                <a:hlinkClick r:id="rId3"/>
              </a:rPr>
              <a:t>DBLC</a:t>
            </a:r>
            <a:r>
              <a:rPr lang="en" sz="2100">
                <a:solidFill>
                  <a:schemeClr val="dk1"/>
                </a:solidFill>
              </a:rPr>
              <a:t> with the combination and splitting of a few phases in both systems:</a:t>
            </a:r>
            <a:endParaRPr sz="2100">
              <a:solidFill>
                <a:schemeClr val="dk1"/>
              </a:solidFill>
            </a:endParaRPr>
          </a:p>
          <a:p>
            <a:pPr indent="0" lvl="0" marL="0" rtl="0" algn="l">
              <a:lnSpc>
                <a:spcPct val="100000"/>
              </a:lnSpc>
              <a:spcBef>
                <a:spcPts val="0"/>
              </a:spcBef>
              <a:spcAft>
                <a:spcPts val="2000"/>
              </a:spcAft>
              <a:buSzPts val="1400"/>
              <a:buNone/>
            </a:pPr>
            <a:r>
              <a:t/>
            </a:r>
            <a:endParaRPr sz="1600">
              <a:solidFill>
                <a:srgbClr val="51565E"/>
              </a:solidFill>
              <a:highlight>
                <a:srgbClr val="FFFFFF"/>
              </a:highlight>
            </a:endParaRPr>
          </a:p>
        </p:txBody>
      </p:sp>
      <p:sp>
        <p:nvSpPr>
          <p:cNvPr id="236" name="Google Shape;236;p17"/>
          <p:cNvSpPr/>
          <p:nvPr/>
        </p:nvSpPr>
        <p:spPr>
          <a:xfrm>
            <a:off x="471500" y="0"/>
            <a:ext cx="7895400" cy="635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FF0000"/>
                </a:solidFill>
                <a:latin typeface="Arial"/>
                <a:ea typeface="Arial"/>
                <a:cs typeface="Arial"/>
                <a:sym typeface="Arial"/>
              </a:rPr>
              <a:t>Comparison to DBLC</a:t>
            </a:r>
            <a:endParaRPr b="0" i="0" sz="1900" u="none" cap="none" strike="noStrike">
              <a:solidFill>
                <a:srgbClr val="FF0000"/>
              </a:solidFill>
              <a:latin typeface="Arial"/>
              <a:ea typeface="Arial"/>
              <a:cs typeface="Arial"/>
              <a:sym typeface="Arial"/>
            </a:endParaRPr>
          </a:p>
        </p:txBody>
      </p:sp>
      <p:pic>
        <p:nvPicPr>
          <p:cNvPr descr="C:\Users\HP 250 G5\Desktop\wn.png" id="237" name="Google Shape;237;p17"/>
          <p:cNvPicPr preferRelativeResize="0"/>
          <p:nvPr/>
        </p:nvPicPr>
        <p:blipFill rotWithShape="1">
          <a:blip r:embed="rId4">
            <a:alphaModFix/>
          </a:blip>
          <a:srcRect b="0" l="0" r="0" t="0"/>
          <a:stretch/>
        </p:blipFill>
        <p:spPr>
          <a:xfrm>
            <a:off x="7819753" y="-1033"/>
            <a:ext cx="1322634" cy="470858"/>
          </a:xfrm>
          <a:prstGeom prst="rect">
            <a:avLst/>
          </a:prstGeom>
          <a:noFill/>
          <a:ln>
            <a:noFill/>
          </a:ln>
        </p:spPr>
      </p:pic>
      <p:pic>
        <p:nvPicPr>
          <p:cNvPr id="238" name="Google Shape;238;p17"/>
          <p:cNvPicPr preferRelativeResize="0"/>
          <p:nvPr/>
        </p:nvPicPr>
        <p:blipFill rotWithShape="1">
          <a:blip r:embed="rId5">
            <a:alphaModFix/>
          </a:blip>
          <a:srcRect b="0" l="0" r="0" t="0"/>
          <a:stretch/>
        </p:blipFill>
        <p:spPr>
          <a:xfrm>
            <a:off x="693000" y="1552014"/>
            <a:ext cx="7589799" cy="302052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541563" y="200108"/>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600"/>
              <a:t> </a:t>
            </a:r>
            <a:endParaRPr sz="1600"/>
          </a:p>
        </p:txBody>
      </p:sp>
      <p:sp>
        <p:nvSpPr>
          <p:cNvPr id="244" name="Google Shape;244;p18"/>
          <p:cNvSpPr txBox="1"/>
          <p:nvPr>
            <p:ph idx="12" type="sldNum"/>
          </p:nvPr>
        </p:nvSpPr>
        <p:spPr>
          <a:xfrm>
            <a:off x="4913538" y="3570172"/>
            <a:ext cx="1543200" cy="2055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600"/>
              <a:buNone/>
            </a:pPr>
            <a:fld id="{00000000-1234-1234-1234-123412341234}" type="slidenum">
              <a:rPr lang="en" sz="1600"/>
              <a:t>‹#›</a:t>
            </a:fld>
            <a:endParaRPr sz="1600"/>
          </a:p>
        </p:txBody>
      </p:sp>
      <p:sp>
        <p:nvSpPr>
          <p:cNvPr id="245" name="Google Shape;245;p18"/>
          <p:cNvSpPr txBox="1"/>
          <p:nvPr>
            <p:ph idx="1" type="body"/>
          </p:nvPr>
        </p:nvSpPr>
        <p:spPr>
          <a:xfrm>
            <a:off x="322350" y="616650"/>
            <a:ext cx="8563200" cy="4326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600"/>
              </a:spcBef>
              <a:spcAft>
                <a:spcPts val="0"/>
              </a:spcAft>
              <a:buSzPts val="1400"/>
              <a:buNone/>
            </a:pPr>
            <a:r>
              <a:rPr lang="en" sz="1900">
                <a:solidFill>
                  <a:schemeClr val="dk1"/>
                </a:solidFill>
              </a:rPr>
              <a:t>•</a:t>
            </a:r>
            <a:r>
              <a:rPr lang="en" sz="1900" u="sng">
                <a:solidFill>
                  <a:schemeClr val="hlink"/>
                </a:solidFill>
                <a:hlinkClick r:id="rId3"/>
              </a:rPr>
              <a:t>Kotlin</a:t>
            </a:r>
            <a:r>
              <a:rPr lang="en" sz="1900">
                <a:solidFill>
                  <a:schemeClr val="dk1"/>
                </a:solidFill>
              </a:rPr>
              <a:t> is a cross-platform programming language that may be used as an alternative to Java for Android App Development.</a:t>
            </a:r>
            <a:endParaRPr sz="1900">
              <a:solidFill>
                <a:schemeClr val="dk1"/>
              </a:solidFill>
            </a:endParaRPr>
          </a:p>
          <a:p>
            <a:pPr indent="0" lvl="0" marL="0" rtl="0" algn="l">
              <a:lnSpc>
                <a:spcPct val="115000"/>
              </a:lnSpc>
              <a:spcBef>
                <a:spcPts val="600"/>
              </a:spcBef>
              <a:spcAft>
                <a:spcPts val="0"/>
              </a:spcAft>
              <a:buSzPts val="1400"/>
              <a:buNone/>
            </a:pPr>
            <a:r>
              <a:rPr lang="en" sz="1900">
                <a:solidFill>
                  <a:schemeClr val="dk1"/>
                </a:solidFill>
              </a:rPr>
              <a:t>•Kotlin is much simpler for beginners to try as compared to Java.</a:t>
            </a:r>
            <a:endParaRPr sz="1900">
              <a:solidFill>
                <a:schemeClr val="dk1"/>
              </a:solidFill>
            </a:endParaRPr>
          </a:p>
          <a:p>
            <a:pPr indent="0" lvl="0" marL="0" rtl="0" algn="l">
              <a:lnSpc>
                <a:spcPct val="115000"/>
              </a:lnSpc>
              <a:spcBef>
                <a:spcPts val="600"/>
              </a:spcBef>
              <a:spcAft>
                <a:spcPts val="0"/>
              </a:spcAft>
              <a:buSzPts val="1400"/>
              <a:buNone/>
            </a:pPr>
            <a:r>
              <a:rPr lang="en" sz="1900">
                <a:solidFill>
                  <a:schemeClr val="dk1"/>
                </a:solidFill>
              </a:rPr>
              <a:t>•Kotlin is sponsored by Google, announced as one of the official languages for Android Development in 2017. </a:t>
            </a:r>
            <a:endParaRPr sz="1900">
              <a:solidFill>
                <a:schemeClr val="dk1"/>
              </a:solidFill>
            </a:endParaRPr>
          </a:p>
          <a:p>
            <a:pPr indent="0" lvl="0" marL="0" rtl="0" algn="l">
              <a:lnSpc>
                <a:spcPct val="115000"/>
              </a:lnSpc>
              <a:spcBef>
                <a:spcPts val="600"/>
              </a:spcBef>
              <a:spcAft>
                <a:spcPts val="0"/>
              </a:spcAft>
              <a:buSzPts val="1400"/>
              <a:buNone/>
            </a:pPr>
            <a:r>
              <a:rPr lang="en" sz="1900" u="sng">
                <a:solidFill>
                  <a:schemeClr val="hlink"/>
                </a:solidFill>
                <a:hlinkClick r:id="rId4"/>
              </a:rPr>
              <a:t>Kotlin programming language</a:t>
            </a:r>
            <a:r>
              <a:rPr lang="en" sz="1900">
                <a:solidFill>
                  <a:schemeClr val="dk1"/>
                </a:solidFill>
              </a:rPr>
              <a:t> is multi-platform, i.e. easily executable on a Java Virtual Machine.</a:t>
            </a:r>
            <a:endParaRPr sz="1900">
              <a:solidFill>
                <a:schemeClr val="dk1"/>
              </a:solidFill>
            </a:endParaRPr>
          </a:p>
          <a:p>
            <a:pPr indent="0" lvl="0" marL="0" rtl="0" algn="l">
              <a:lnSpc>
                <a:spcPct val="115000"/>
              </a:lnSpc>
              <a:spcBef>
                <a:spcPts val="600"/>
              </a:spcBef>
              <a:spcAft>
                <a:spcPts val="0"/>
              </a:spcAft>
              <a:buSzPts val="1400"/>
              <a:buNone/>
            </a:pPr>
            <a:r>
              <a:rPr lang="en" sz="1900">
                <a:solidFill>
                  <a:schemeClr val="dk1"/>
                </a:solidFill>
              </a:rPr>
              <a:t>Benefits:</a:t>
            </a:r>
            <a:endParaRPr sz="1900">
              <a:solidFill>
                <a:schemeClr val="dk1"/>
              </a:solidFill>
            </a:endParaRPr>
          </a:p>
          <a:p>
            <a:pPr indent="-336550" lvl="0" marL="457200" rtl="0" algn="l">
              <a:lnSpc>
                <a:spcPct val="100000"/>
              </a:lnSpc>
              <a:spcBef>
                <a:spcPts val="0"/>
              </a:spcBef>
              <a:spcAft>
                <a:spcPts val="0"/>
              </a:spcAft>
              <a:buClr>
                <a:srgbClr val="19191C"/>
              </a:buClr>
              <a:buSzPts val="1700"/>
              <a:buFont typeface="Roboto"/>
              <a:buChar char="❖"/>
            </a:pPr>
            <a:r>
              <a:rPr b="1" lang="en" sz="1700">
                <a:solidFill>
                  <a:srgbClr val="19191C"/>
                </a:solidFill>
                <a:highlight>
                  <a:srgbClr val="FFFFFF"/>
                </a:highlight>
              </a:rPr>
              <a:t>Less code combined with greater readability</a:t>
            </a:r>
            <a:r>
              <a:rPr lang="en" sz="1700">
                <a:solidFill>
                  <a:srgbClr val="19191C"/>
                </a:solidFill>
                <a:highlight>
                  <a:srgbClr val="FFFFFF"/>
                </a:highlight>
              </a:rPr>
              <a:t>.</a:t>
            </a:r>
            <a:endParaRPr sz="1700">
              <a:solidFill>
                <a:srgbClr val="19191C"/>
              </a:solidFill>
              <a:highlight>
                <a:srgbClr val="FFFFFF"/>
              </a:highlight>
            </a:endParaRPr>
          </a:p>
          <a:p>
            <a:pPr indent="-336550" lvl="0" marL="457200" rtl="0" algn="l">
              <a:lnSpc>
                <a:spcPct val="100000"/>
              </a:lnSpc>
              <a:spcBef>
                <a:spcPts val="0"/>
              </a:spcBef>
              <a:spcAft>
                <a:spcPts val="0"/>
              </a:spcAft>
              <a:buClr>
                <a:srgbClr val="19191C"/>
              </a:buClr>
              <a:buSzPts val="1700"/>
              <a:buFont typeface="Roboto"/>
              <a:buChar char="❖"/>
            </a:pPr>
            <a:r>
              <a:rPr b="1" lang="en" sz="1700">
                <a:solidFill>
                  <a:srgbClr val="19191C"/>
                </a:solidFill>
                <a:highlight>
                  <a:srgbClr val="FFFFFF"/>
                </a:highlight>
              </a:rPr>
              <a:t>Mature language and environment</a:t>
            </a:r>
            <a:r>
              <a:rPr lang="en" sz="1700">
                <a:solidFill>
                  <a:srgbClr val="19191C"/>
                </a:solidFill>
                <a:highlight>
                  <a:srgbClr val="FFFFFF"/>
                </a:highlight>
              </a:rPr>
              <a:t>.</a:t>
            </a:r>
            <a:endParaRPr sz="1700">
              <a:solidFill>
                <a:srgbClr val="19191C"/>
              </a:solidFill>
              <a:highlight>
                <a:srgbClr val="FFFFFF"/>
              </a:highlight>
            </a:endParaRPr>
          </a:p>
          <a:p>
            <a:pPr indent="-336550" lvl="0" marL="457200" rtl="0" algn="l">
              <a:lnSpc>
                <a:spcPct val="100000"/>
              </a:lnSpc>
              <a:spcBef>
                <a:spcPts val="0"/>
              </a:spcBef>
              <a:spcAft>
                <a:spcPts val="0"/>
              </a:spcAft>
              <a:buClr>
                <a:srgbClr val="19191C"/>
              </a:buClr>
              <a:buSzPts val="1700"/>
              <a:buChar char="❖"/>
            </a:pPr>
            <a:r>
              <a:rPr b="1" lang="en" sz="1700">
                <a:solidFill>
                  <a:srgbClr val="19191C"/>
                </a:solidFill>
                <a:highlight>
                  <a:srgbClr val="FFFFFF"/>
                </a:highlight>
              </a:rPr>
              <a:t>Kotlin support in Android Jetpack and other libraries</a:t>
            </a:r>
            <a:endParaRPr b="1" sz="1700">
              <a:solidFill>
                <a:srgbClr val="19191C"/>
              </a:solidFill>
              <a:highlight>
                <a:srgbClr val="FFFFFF"/>
              </a:highlight>
            </a:endParaRPr>
          </a:p>
          <a:p>
            <a:pPr indent="-368300" lvl="0" marL="457200" rtl="0" algn="l">
              <a:lnSpc>
                <a:spcPct val="100000"/>
              </a:lnSpc>
              <a:spcBef>
                <a:spcPts val="0"/>
              </a:spcBef>
              <a:spcAft>
                <a:spcPts val="0"/>
              </a:spcAft>
              <a:buClr>
                <a:srgbClr val="19191C"/>
              </a:buClr>
              <a:buSzPts val="2200"/>
              <a:buChar char="❖"/>
            </a:pPr>
            <a:r>
              <a:rPr b="1" lang="en" sz="1700">
                <a:solidFill>
                  <a:srgbClr val="19191C"/>
                </a:solidFill>
                <a:highlight>
                  <a:srgbClr val="FFFFFF"/>
                </a:highlight>
                <a:latin typeface="Roboto"/>
                <a:ea typeface="Roboto"/>
                <a:cs typeface="Roboto"/>
                <a:sym typeface="Roboto"/>
              </a:rPr>
              <a:t>Code safety</a:t>
            </a:r>
            <a:r>
              <a:rPr lang="en" sz="1700">
                <a:solidFill>
                  <a:srgbClr val="19191C"/>
                </a:solidFill>
                <a:highlight>
                  <a:srgbClr val="FFFFFF"/>
                </a:highlight>
                <a:latin typeface="Roboto"/>
                <a:ea typeface="Roboto"/>
                <a:cs typeface="Roboto"/>
                <a:sym typeface="Roboto"/>
              </a:rPr>
              <a:t>.</a:t>
            </a:r>
            <a:endParaRPr b="1" sz="2200">
              <a:solidFill>
                <a:srgbClr val="19191C"/>
              </a:solidFill>
              <a:highlight>
                <a:srgbClr val="FFFFFF"/>
              </a:highlight>
            </a:endParaRPr>
          </a:p>
        </p:txBody>
      </p:sp>
      <p:sp>
        <p:nvSpPr>
          <p:cNvPr id="246" name="Google Shape;246;p18"/>
          <p:cNvSpPr/>
          <p:nvPr/>
        </p:nvSpPr>
        <p:spPr>
          <a:xfrm>
            <a:off x="471500" y="0"/>
            <a:ext cx="7895400" cy="635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0000"/>
                </a:solidFill>
                <a:latin typeface="Arial"/>
                <a:ea typeface="Arial"/>
                <a:cs typeface="Arial"/>
                <a:sym typeface="Arial"/>
              </a:rPr>
              <a:t>Android with Kotlin</a:t>
            </a:r>
            <a:endParaRPr b="0" i="0" sz="1900" u="none" cap="none" strike="noStrike">
              <a:solidFill>
                <a:srgbClr val="FF0000"/>
              </a:solidFill>
              <a:latin typeface="Arial"/>
              <a:ea typeface="Arial"/>
              <a:cs typeface="Arial"/>
              <a:sym typeface="Arial"/>
            </a:endParaRPr>
          </a:p>
        </p:txBody>
      </p:sp>
      <p:pic>
        <p:nvPicPr>
          <p:cNvPr descr="C:\Users\HP 250 G5\Desktop\wn.png" id="247" name="Google Shape;247;p18"/>
          <p:cNvPicPr preferRelativeResize="0"/>
          <p:nvPr/>
        </p:nvPicPr>
        <p:blipFill rotWithShape="1">
          <a:blip r:embed="rId5">
            <a:alphaModFix/>
          </a:blip>
          <a:srcRect b="0" l="0" r="0" t="0"/>
          <a:stretch/>
        </p:blipFill>
        <p:spPr>
          <a:xfrm>
            <a:off x="7819753" y="-1033"/>
            <a:ext cx="1322634" cy="4708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541563" y="200108"/>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600"/>
              <a:t> </a:t>
            </a:r>
            <a:endParaRPr sz="1600"/>
          </a:p>
        </p:txBody>
      </p:sp>
      <p:sp>
        <p:nvSpPr>
          <p:cNvPr id="253" name="Google Shape;253;p19"/>
          <p:cNvSpPr txBox="1"/>
          <p:nvPr>
            <p:ph idx="12" type="sldNum"/>
          </p:nvPr>
        </p:nvSpPr>
        <p:spPr>
          <a:xfrm>
            <a:off x="4913538" y="3570172"/>
            <a:ext cx="1543200" cy="2055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600"/>
              <a:buNone/>
            </a:pPr>
            <a:fld id="{00000000-1234-1234-1234-123412341234}" type="slidenum">
              <a:rPr lang="en" sz="1600"/>
              <a:t>‹#›</a:t>
            </a:fld>
            <a:endParaRPr sz="1600"/>
          </a:p>
        </p:txBody>
      </p:sp>
      <p:sp>
        <p:nvSpPr>
          <p:cNvPr id="254" name="Google Shape;254;p19"/>
          <p:cNvSpPr txBox="1"/>
          <p:nvPr>
            <p:ph idx="1" type="body"/>
          </p:nvPr>
        </p:nvSpPr>
        <p:spPr>
          <a:xfrm>
            <a:off x="322350" y="616650"/>
            <a:ext cx="8563200" cy="4326900"/>
          </a:xfrm>
          <a:prstGeom prst="rect">
            <a:avLst/>
          </a:prstGeom>
          <a:noFill/>
          <a:ln>
            <a:noFill/>
          </a:ln>
        </p:spPr>
        <p:txBody>
          <a:bodyPr anchorCtr="0" anchor="t" bIns="34275" lIns="68575" spcFirstLastPara="1" rIns="68575" wrap="square" tIns="34275">
            <a:noAutofit/>
          </a:bodyPr>
          <a:lstStyle/>
          <a:p>
            <a:pPr indent="-342900" lvl="0" marL="457200" rtl="0" algn="just">
              <a:lnSpc>
                <a:spcPct val="115000"/>
              </a:lnSpc>
              <a:spcBef>
                <a:spcPts val="600"/>
              </a:spcBef>
              <a:spcAft>
                <a:spcPts val="0"/>
              </a:spcAft>
              <a:buClr>
                <a:srgbClr val="19191C"/>
              </a:buClr>
              <a:buSzPts val="1800"/>
              <a:buChar char="❖"/>
            </a:pPr>
            <a:r>
              <a:rPr lang="en" sz="2000">
                <a:solidFill>
                  <a:schemeClr val="dk1"/>
                </a:solidFill>
              </a:rPr>
              <a:t>When building new Android development tools and content, such as Jetpack libraries, samples, documentation, and training content, we will design them with Kotlin users in mind while continuing to provide support for using our APIs from the Java programming language.</a:t>
            </a:r>
            <a:endParaRPr sz="2000">
              <a:solidFill>
                <a:schemeClr val="dk1"/>
              </a:solidFill>
            </a:endParaRPr>
          </a:p>
          <a:p>
            <a:pPr indent="-355600" lvl="0" marL="457200" rtl="0" algn="just">
              <a:lnSpc>
                <a:spcPct val="115000"/>
              </a:lnSpc>
              <a:spcBef>
                <a:spcPts val="0"/>
              </a:spcBef>
              <a:spcAft>
                <a:spcPts val="0"/>
              </a:spcAft>
              <a:buClr>
                <a:srgbClr val="FF0000"/>
              </a:buClr>
              <a:buSzPts val="2000"/>
              <a:buChar char="❖"/>
            </a:pPr>
            <a:r>
              <a:rPr lang="en" sz="2000">
                <a:solidFill>
                  <a:srgbClr val="FF0000"/>
                </a:solidFill>
              </a:rPr>
              <a:t>EXAMPLE</a:t>
            </a:r>
            <a:endParaRPr sz="2000">
              <a:solidFill>
                <a:srgbClr val="FF0000"/>
              </a:solidFill>
            </a:endParaRPr>
          </a:p>
          <a:p>
            <a:pPr indent="0" lvl="0" marL="457200" rtl="0" algn="l">
              <a:lnSpc>
                <a:spcPct val="100000"/>
              </a:lnSpc>
              <a:spcBef>
                <a:spcPts val="0"/>
              </a:spcBef>
              <a:spcAft>
                <a:spcPts val="0"/>
              </a:spcAft>
              <a:buSzPts val="1400"/>
              <a:buNone/>
            </a:pPr>
            <a:r>
              <a:rPr b="1" lang="en" sz="2200">
                <a:solidFill>
                  <a:srgbClr val="19191C"/>
                </a:solidFill>
                <a:highlight>
                  <a:srgbClr val="FFFFFF"/>
                </a:highlight>
              </a:rPr>
              <a:t>fun main()</a:t>
            </a:r>
            <a:endParaRPr b="1" sz="2200">
              <a:solidFill>
                <a:srgbClr val="19191C"/>
              </a:solidFill>
              <a:highlight>
                <a:srgbClr val="FFFFFF"/>
              </a:highlight>
            </a:endParaRPr>
          </a:p>
          <a:p>
            <a:pPr indent="0" lvl="0" marL="457200" rtl="0" algn="l">
              <a:lnSpc>
                <a:spcPct val="100000"/>
              </a:lnSpc>
              <a:spcBef>
                <a:spcPts val="2000"/>
              </a:spcBef>
              <a:spcAft>
                <a:spcPts val="0"/>
              </a:spcAft>
              <a:buSzPts val="1400"/>
              <a:buNone/>
            </a:pPr>
            <a:r>
              <a:rPr b="1" lang="en" sz="2200">
                <a:solidFill>
                  <a:srgbClr val="19191C"/>
                </a:solidFill>
                <a:highlight>
                  <a:srgbClr val="FFFFFF"/>
                </a:highlight>
              </a:rPr>
              <a:t>{</a:t>
            </a:r>
            <a:endParaRPr b="1" sz="2200">
              <a:solidFill>
                <a:srgbClr val="19191C"/>
              </a:solidFill>
              <a:highlight>
                <a:srgbClr val="FFFFFF"/>
              </a:highlight>
            </a:endParaRPr>
          </a:p>
          <a:p>
            <a:pPr indent="0" lvl="0" marL="457200" rtl="0" algn="l">
              <a:lnSpc>
                <a:spcPct val="100000"/>
              </a:lnSpc>
              <a:spcBef>
                <a:spcPts val="2000"/>
              </a:spcBef>
              <a:spcAft>
                <a:spcPts val="0"/>
              </a:spcAft>
              <a:buSzPts val="1400"/>
              <a:buNone/>
            </a:pPr>
            <a:r>
              <a:rPr b="1" lang="en" sz="2200">
                <a:solidFill>
                  <a:srgbClr val="19191C"/>
                </a:solidFill>
                <a:highlight>
                  <a:srgbClr val="FFFFFF"/>
                </a:highlight>
              </a:rPr>
              <a:t>  	println(</a:t>
            </a:r>
            <a:r>
              <a:rPr b="1" lang="en" sz="2200">
                <a:solidFill>
                  <a:srgbClr val="1179EF"/>
                </a:solidFill>
                <a:highlight>
                  <a:srgbClr val="FFFFFF"/>
                </a:highlight>
              </a:rPr>
              <a:t>"Hello Geeks"</a:t>
            </a:r>
            <a:r>
              <a:rPr b="1" lang="en" sz="2200">
                <a:solidFill>
                  <a:schemeClr val="dk1"/>
                </a:solidFill>
                <a:highlight>
                  <a:srgbClr val="FFFFFF"/>
                </a:highlight>
              </a:rPr>
              <a:t>)</a:t>
            </a:r>
            <a:r>
              <a:rPr b="1" lang="en" sz="2200">
                <a:solidFill>
                  <a:srgbClr val="1179EF"/>
                </a:solidFill>
                <a:highlight>
                  <a:srgbClr val="FFFFFF"/>
                </a:highlight>
              </a:rPr>
              <a:t>;</a:t>
            </a:r>
            <a:endParaRPr b="1" sz="2200">
              <a:solidFill>
                <a:srgbClr val="1179EF"/>
              </a:solidFill>
              <a:highlight>
                <a:srgbClr val="FFFFFF"/>
              </a:highlight>
            </a:endParaRPr>
          </a:p>
          <a:p>
            <a:pPr indent="0" lvl="0" marL="457200" rtl="0" algn="l">
              <a:lnSpc>
                <a:spcPct val="100000"/>
              </a:lnSpc>
              <a:spcBef>
                <a:spcPts val="2000"/>
              </a:spcBef>
              <a:spcAft>
                <a:spcPts val="0"/>
              </a:spcAft>
              <a:buSzPts val="1400"/>
              <a:buNone/>
            </a:pPr>
            <a:r>
              <a:rPr b="1" lang="en" sz="2200">
                <a:solidFill>
                  <a:srgbClr val="19191C"/>
                </a:solidFill>
                <a:highlight>
                  <a:srgbClr val="FFFFFF"/>
                </a:highlight>
              </a:rPr>
              <a:t>}</a:t>
            </a:r>
            <a:endParaRPr b="1" sz="2200">
              <a:solidFill>
                <a:srgbClr val="19191C"/>
              </a:solidFill>
              <a:highlight>
                <a:srgbClr val="FFFFFF"/>
              </a:highlight>
            </a:endParaRPr>
          </a:p>
          <a:p>
            <a:pPr indent="0" lvl="0" marL="457200" rtl="0" algn="l">
              <a:lnSpc>
                <a:spcPct val="100000"/>
              </a:lnSpc>
              <a:spcBef>
                <a:spcPts val="2000"/>
              </a:spcBef>
              <a:spcAft>
                <a:spcPts val="2000"/>
              </a:spcAft>
              <a:buSzPts val="1400"/>
              <a:buNone/>
            </a:pPr>
            <a:r>
              <a:t/>
            </a:r>
            <a:endParaRPr b="1" sz="2200">
              <a:solidFill>
                <a:srgbClr val="19191C"/>
              </a:solidFill>
              <a:highlight>
                <a:srgbClr val="FFFFFF"/>
              </a:highlight>
            </a:endParaRPr>
          </a:p>
        </p:txBody>
      </p:sp>
      <p:sp>
        <p:nvSpPr>
          <p:cNvPr id="255" name="Google Shape;255;p19"/>
          <p:cNvSpPr/>
          <p:nvPr/>
        </p:nvSpPr>
        <p:spPr>
          <a:xfrm>
            <a:off x="471500" y="0"/>
            <a:ext cx="7895400" cy="635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0000"/>
                </a:solidFill>
                <a:latin typeface="Arial"/>
                <a:ea typeface="Arial"/>
                <a:cs typeface="Arial"/>
                <a:sym typeface="Arial"/>
              </a:rPr>
              <a:t>What does Kotlin first mean?</a:t>
            </a:r>
            <a:endParaRPr b="0" i="0" sz="1900" u="none" cap="none" strike="noStrike">
              <a:solidFill>
                <a:srgbClr val="FF0000"/>
              </a:solidFill>
              <a:latin typeface="Arial"/>
              <a:ea typeface="Arial"/>
              <a:cs typeface="Arial"/>
              <a:sym typeface="Arial"/>
            </a:endParaRPr>
          </a:p>
        </p:txBody>
      </p:sp>
      <p:pic>
        <p:nvPicPr>
          <p:cNvPr descr="C:\Users\HP 250 G5\Desktop\wn.png" id="256" name="Google Shape;256;p19"/>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0000"/>
              </a:buClr>
              <a:buSzPts val="2400"/>
              <a:buFont typeface="Calibri"/>
              <a:buNone/>
            </a:pPr>
            <a:r>
              <a:rPr b="1" lang="en" sz="2400">
                <a:solidFill>
                  <a:srgbClr val="FF0000"/>
                </a:solidFill>
              </a:rPr>
              <a:t>These points related to Day wise topic should be included :</a:t>
            </a:r>
            <a:endParaRPr b="1" sz="2400">
              <a:solidFill>
                <a:srgbClr val="FF0000"/>
              </a:solidFill>
            </a:endParaRPr>
          </a:p>
        </p:txBody>
      </p:sp>
      <p:sp>
        <p:nvSpPr>
          <p:cNvPr id="80" name="Google Shape;80;p2"/>
          <p:cNvSpPr txBox="1"/>
          <p:nvPr>
            <p:ph idx="1" type="body"/>
          </p:nvPr>
        </p:nvSpPr>
        <p:spPr>
          <a:xfrm>
            <a:off x="471500" y="1026925"/>
            <a:ext cx="7722900" cy="38058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b="1" lang="en" sz="2000">
                <a:solidFill>
                  <a:schemeClr val="dk1"/>
                </a:solidFill>
              </a:rPr>
              <a:t>Prerequisite of topic</a:t>
            </a:r>
            <a:r>
              <a:rPr b="1" lang="en">
                <a:solidFill>
                  <a:schemeClr val="dk1"/>
                </a:solidFill>
              </a:rPr>
              <a:t> :</a:t>
            </a:r>
            <a:r>
              <a:rPr b="1" lang="en"/>
              <a:t> </a:t>
            </a:r>
            <a:r>
              <a:rPr lang="en" sz="1900">
                <a:solidFill>
                  <a:srgbClr val="282829"/>
                </a:solidFill>
                <a:highlight>
                  <a:srgbClr val="FFFFFF"/>
                </a:highlight>
              </a:rPr>
              <a:t>MySQL or any other database, </a:t>
            </a:r>
            <a:r>
              <a:rPr lang="en" sz="1900">
                <a:solidFill>
                  <a:schemeClr val="dk1"/>
                </a:solidFill>
                <a:highlight>
                  <a:srgbClr val="FFFFFF"/>
                </a:highlight>
              </a:rPr>
              <a:t>text editor and execution of programs.</a:t>
            </a:r>
            <a:endParaRPr b="1"/>
          </a:p>
          <a:p>
            <a:pPr indent="-171450" lvl="0" marL="177800" rtl="0" algn="l">
              <a:lnSpc>
                <a:spcPct val="90000"/>
              </a:lnSpc>
              <a:spcBef>
                <a:spcPts val="700"/>
              </a:spcBef>
              <a:spcAft>
                <a:spcPts val="0"/>
              </a:spcAft>
              <a:buClr>
                <a:schemeClr val="dk1"/>
              </a:buClr>
              <a:buSzPts val="2100"/>
              <a:buChar char="●"/>
            </a:pPr>
            <a:r>
              <a:rPr b="1" lang="en" sz="2000">
                <a:solidFill>
                  <a:schemeClr val="dk1"/>
                </a:solidFill>
              </a:rPr>
              <a:t>Objective:</a:t>
            </a:r>
            <a:r>
              <a:rPr b="1" lang="en">
                <a:solidFill>
                  <a:schemeClr val="dk1"/>
                </a:solidFill>
              </a:rPr>
              <a:t> </a:t>
            </a:r>
            <a:r>
              <a:rPr lang="en" sz="1900">
                <a:solidFill>
                  <a:srgbClr val="202124"/>
                </a:solidFill>
                <a:highlight>
                  <a:srgbClr val="FFFFFF"/>
                </a:highlight>
              </a:rPr>
              <a:t>As a document database, MongoDB makes it easy for developers to store structured or unstructured data. It uses a JSON-like format to store documents.It elucidates concepts related to Mongodb. The students will get hands- on experience in working with NoSQL and Mongodb. </a:t>
            </a:r>
            <a:endParaRPr sz="2500"/>
          </a:p>
          <a:p>
            <a:pPr indent="-177800" lvl="0" marL="177800" rtl="0" algn="l">
              <a:lnSpc>
                <a:spcPct val="90000"/>
              </a:lnSpc>
              <a:spcBef>
                <a:spcPts val="700"/>
              </a:spcBef>
              <a:spcAft>
                <a:spcPts val="0"/>
              </a:spcAft>
              <a:buClr>
                <a:schemeClr val="dk1"/>
              </a:buClr>
              <a:buSzPts val="2300"/>
              <a:buChar char="●"/>
            </a:pPr>
            <a:r>
              <a:rPr b="1" lang="en" sz="2000">
                <a:solidFill>
                  <a:schemeClr val="dk1"/>
                </a:solidFill>
              </a:rPr>
              <a:t>Outcome: </a:t>
            </a:r>
            <a:r>
              <a:rPr lang="en" sz="1900">
                <a:solidFill>
                  <a:schemeClr val="dk1"/>
                </a:solidFill>
              </a:rPr>
              <a:t>After completion of the course, the students will be able to understand the working of NoSQL, Mongodb, its features</a:t>
            </a:r>
            <a:r>
              <a:rPr lang="en" sz="2000">
                <a:solidFill>
                  <a:schemeClr val="dk1"/>
                </a:solidFill>
              </a:rPr>
              <a:t>.</a:t>
            </a:r>
            <a:endParaRPr sz="2000">
              <a:solidFill>
                <a:schemeClr val="dk1"/>
              </a:solidFill>
            </a:endParaRPr>
          </a:p>
          <a:p>
            <a:pPr indent="-38100" lvl="0" marL="177800" rtl="0" algn="ctr">
              <a:lnSpc>
                <a:spcPct val="90000"/>
              </a:lnSpc>
              <a:spcBef>
                <a:spcPts val="700"/>
              </a:spcBef>
              <a:spcAft>
                <a:spcPts val="0"/>
              </a:spcAft>
              <a:buClr>
                <a:schemeClr val="dk1"/>
              </a:buClr>
              <a:buSzPts val="2100"/>
              <a:buNone/>
            </a:pPr>
            <a:r>
              <a:t/>
            </a:r>
            <a:endParaRPr b="1"/>
          </a:p>
          <a:p>
            <a:pPr indent="-38100" lvl="0" marL="177800" rtl="0" algn="l">
              <a:lnSpc>
                <a:spcPct val="90000"/>
              </a:lnSpc>
              <a:spcBef>
                <a:spcPts val="1500"/>
              </a:spcBef>
              <a:spcAft>
                <a:spcPts val="1200"/>
              </a:spcAft>
              <a:buClr>
                <a:schemeClr val="dk1"/>
              </a:buClr>
              <a:buSzPts val="2100"/>
              <a:buNone/>
            </a:pPr>
            <a:r>
              <a:t/>
            </a:r>
            <a:endParaRPr/>
          </a:p>
        </p:txBody>
      </p:sp>
      <p:sp>
        <p:nvSpPr>
          <p:cNvPr id="81" name="Google Shape;81;p2"/>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541563" y="200108"/>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600"/>
              <a:t> </a:t>
            </a:r>
            <a:endParaRPr sz="1600"/>
          </a:p>
        </p:txBody>
      </p:sp>
      <p:sp>
        <p:nvSpPr>
          <p:cNvPr id="262" name="Google Shape;262;p20"/>
          <p:cNvSpPr txBox="1"/>
          <p:nvPr>
            <p:ph idx="12" type="sldNum"/>
          </p:nvPr>
        </p:nvSpPr>
        <p:spPr>
          <a:xfrm>
            <a:off x="4913538" y="3570172"/>
            <a:ext cx="1543200" cy="2055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600"/>
              <a:buNone/>
            </a:pPr>
            <a:fld id="{00000000-1234-1234-1234-123412341234}" type="slidenum">
              <a:rPr lang="en" sz="1600"/>
              <a:t>‹#›</a:t>
            </a:fld>
            <a:endParaRPr sz="1600"/>
          </a:p>
        </p:txBody>
      </p:sp>
      <p:sp>
        <p:nvSpPr>
          <p:cNvPr id="263" name="Google Shape;263;p20"/>
          <p:cNvSpPr txBox="1"/>
          <p:nvPr>
            <p:ph idx="1" type="body"/>
          </p:nvPr>
        </p:nvSpPr>
        <p:spPr>
          <a:xfrm>
            <a:off x="322350" y="616650"/>
            <a:ext cx="8563200" cy="4326900"/>
          </a:xfrm>
          <a:prstGeom prst="rect">
            <a:avLst/>
          </a:prstGeom>
          <a:noFill/>
          <a:ln>
            <a:noFill/>
          </a:ln>
        </p:spPr>
        <p:txBody>
          <a:bodyPr anchorCtr="0" anchor="t" bIns="34275" lIns="68575" spcFirstLastPara="1" rIns="68575" wrap="square" tIns="34275">
            <a:noAutofit/>
          </a:bodyPr>
          <a:lstStyle/>
          <a:p>
            <a:pPr indent="-336550" lvl="0" marL="457200" rtl="0" algn="just">
              <a:lnSpc>
                <a:spcPct val="115000"/>
              </a:lnSpc>
              <a:spcBef>
                <a:spcPts val="600"/>
              </a:spcBef>
              <a:spcAft>
                <a:spcPts val="0"/>
              </a:spcAft>
              <a:buClr>
                <a:srgbClr val="19191C"/>
              </a:buClr>
              <a:buSzPts val="1700"/>
              <a:buChar char="❖"/>
            </a:pPr>
            <a:r>
              <a:rPr b="1" lang="en" sz="1700">
                <a:solidFill>
                  <a:srgbClr val="FF0000"/>
                </a:solidFill>
                <a:highlight>
                  <a:srgbClr val="FFFFFF"/>
                </a:highlight>
              </a:rPr>
              <a:t>Statically typed</a:t>
            </a:r>
            <a:r>
              <a:rPr lang="en" sz="1700">
                <a:solidFill>
                  <a:srgbClr val="273239"/>
                </a:solidFill>
                <a:highlight>
                  <a:srgbClr val="FFFFFF"/>
                </a:highlight>
              </a:rPr>
              <a:t> – </a:t>
            </a:r>
            <a:r>
              <a:rPr lang="en" sz="1700">
                <a:solidFill>
                  <a:schemeClr val="dk1"/>
                </a:solidFill>
                <a:highlight>
                  <a:srgbClr val="FFFFFF"/>
                </a:highlight>
              </a:rPr>
              <a:t>Statically typed is a programming language characteristic that means the type of every variable and expression is known at compile time.</a:t>
            </a:r>
            <a:endParaRPr sz="1700">
              <a:solidFill>
                <a:schemeClr val="dk1"/>
              </a:solidFill>
              <a:highlight>
                <a:srgbClr val="FFFFFF"/>
              </a:highlight>
            </a:endParaRPr>
          </a:p>
          <a:p>
            <a:pPr indent="-336550" lvl="0" marL="457200" rtl="0" algn="just">
              <a:lnSpc>
                <a:spcPct val="115000"/>
              </a:lnSpc>
              <a:spcBef>
                <a:spcPts val="0"/>
              </a:spcBef>
              <a:spcAft>
                <a:spcPts val="0"/>
              </a:spcAft>
              <a:buClr>
                <a:srgbClr val="273239"/>
              </a:buClr>
              <a:buSzPts val="1700"/>
              <a:buChar char="❖"/>
            </a:pPr>
            <a:r>
              <a:rPr b="1" lang="en" sz="1700">
                <a:solidFill>
                  <a:srgbClr val="FF0000"/>
                </a:solidFill>
                <a:highlight>
                  <a:srgbClr val="FFFFFF"/>
                </a:highlight>
              </a:rPr>
              <a:t>Concise</a:t>
            </a:r>
            <a:r>
              <a:rPr lang="en" sz="1700">
                <a:solidFill>
                  <a:srgbClr val="273239"/>
                </a:solidFill>
                <a:highlight>
                  <a:srgbClr val="FFFFFF"/>
                </a:highlight>
              </a:rPr>
              <a:t> – </a:t>
            </a:r>
            <a:r>
              <a:rPr lang="en" sz="1700">
                <a:solidFill>
                  <a:schemeClr val="dk1"/>
                </a:solidFill>
                <a:highlight>
                  <a:srgbClr val="FFFFFF"/>
                </a:highlight>
              </a:rPr>
              <a:t>It drastically reduces the extra code written in other object-oriented programming languages</a:t>
            </a:r>
            <a:endParaRPr sz="1700">
              <a:solidFill>
                <a:schemeClr val="dk1"/>
              </a:solidFill>
              <a:highlight>
                <a:srgbClr val="FFFFFF"/>
              </a:highlight>
            </a:endParaRPr>
          </a:p>
          <a:p>
            <a:pPr indent="-336550" lvl="0" marL="457200" rtl="0" algn="just">
              <a:lnSpc>
                <a:spcPct val="115000"/>
              </a:lnSpc>
              <a:spcBef>
                <a:spcPts val="0"/>
              </a:spcBef>
              <a:spcAft>
                <a:spcPts val="0"/>
              </a:spcAft>
              <a:buClr>
                <a:srgbClr val="273239"/>
              </a:buClr>
              <a:buSzPts val="1700"/>
              <a:buChar char="❖"/>
            </a:pPr>
            <a:r>
              <a:rPr b="1" lang="en" sz="1700">
                <a:solidFill>
                  <a:srgbClr val="FF0000"/>
                </a:solidFill>
                <a:highlight>
                  <a:srgbClr val="FFFFFF"/>
                </a:highlight>
              </a:rPr>
              <a:t>Safe</a:t>
            </a:r>
            <a:r>
              <a:rPr lang="en" sz="1700">
                <a:solidFill>
                  <a:srgbClr val="273239"/>
                </a:solidFill>
                <a:highlight>
                  <a:srgbClr val="FFFFFF"/>
                </a:highlight>
              </a:rPr>
              <a:t> – </a:t>
            </a:r>
            <a:r>
              <a:rPr lang="en" sz="1700">
                <a:solidFill>
                  <a:schemeClr val="dk1"/>
                </a:solidFill>
                <a:highlight>
                  <a:srgbClr val="FFFFFF"/>
                </a:highlight>
              </a:rPr>
              <a:t>It provides the safety from most annoying and irritating NullPointerExceptions by supporting nullability as part of its system.</a:t>
            </a:r>
            <a:endParaRPr sz="1700">
              <a:solidFill>
                <a:schemeClr val="dk1"/>
              </a:solidFill>
              <a:highlight>
                <a:srgbClr val="FFFFFF"/>
              </a:highlight>
            </a:endParaRPr>
          </a:p>
          <a:p>
            <a:pPr indent="-336550" lvl="0" marL="457200" rtl="0" algn="just">
              <a:lnSpc>
                <a:spcPct val="115000"/>
              </a:lnSpc>
              <a:spcBef>
                <a:spcPts val="0"/>
              </a:spcBef>
              <a:spcAft>
                <a:spcPts val="0"/>
              </a:spcAft>
              <a:buClr>
                <a:srgbClr val="273239"/>
              </a:buClr>
              <a:buSzPts val="1700"/>
              <a:buChar char="❖"/>
            </a:pPr>
            <a:r>
              <a:rPr b="1" lang="en" sz="1700">
                <a:solidFill>
                  <a:srgbClr val="FF0000"/>
                </a:solidFill>
                <a:highlight>
                  <a:srgbClr val="FFFFFF"/>
                </a:highlight>
              </a:rPr>
              <a:t>Interoperable with Java</a:t>
            </a:r>
            <a:r>
              <a:rPr lang="en" sz="1700">
                <a:solidFill>
                  <a:srgbClr val="273239"/>
                </a:solidFill>
                <a:highlight>
                  <a:srgbClr val="FFFFFF"/>
                </a:highlight>
              </a:rPr>
              <a:t> – </a:t>
            </a:r>
            <a:r>
              <a:rPr lang="en" sz="1700">
                <a:solidFill>
                  <a:schemeClr val="dk1"/>
                </a:solidFill>
                <a:highlight>
                  <a:srgbClr val="FFFFFF"/>
                </a:highlight>
              </a:rPr>
              <a:t>Kotlin runs on Java Virtual Machine(JVM) so it is totally interoperable with java.</a:t>
            </a:r>
            <a:endParaRPr sz="1700">
              <a:solidFill>
                <a:schemeClr val="dk1"/>
              </a:solidFill>
              <a:highlight>
                <a:srgbClr val="FFFFFF"/>
              </a:highlight>
            </a:endParaRPr>
          </a:p>
          <a:p>
            <a:pPr indent="-336550" lvl="0" marL="457200" rtl="0" algn="just">
              <a:lnSpc>
                <a:spcPct val="115000"/>
              </a:lnSpc>
              <a:spcBef>
                <a:spcPts val="0"/>
              </a:spcBef>
              <a:spcAft>
                <a:spcPts val="0"/>
              </a:spcAft>
              <a:buClr>
                <a:srgbClr val="273239"/>
              </a:buClr>
              <a:buSzPts val="1700"/>
              <a:buChar char="❖"/>
            </a:pPr>
            <a:r>
              <a:rPr b="1" lang="en" sz="1700">
                <a:solidFill>
                  <a:srgbClr val="FF0000"/>
                </a:solidFill>
                <a:highlight>
                  <a:srgbClr val="FFFFFF"/>
                </a:highlight>
              </a:rPr>
              <a:t>Functional and Object Oriented Capabilities</a:t>
            </a:r>
            <a:r>
              <a:rPr lang="en" sz="1700">
                <a:solidFill>
                  <a:srgbClr val="273239"/>
                </a:solidFill>
                <a:highlight>
                  <a:srgbClr val="FFFFFF"/>
                </a:highlight>
              </a:rPr>
              <a:t> – </a:t>
            </a:r>
            <a:r>
              <a:rPr lang="en" sz="1700">
                <a:solidFill>
                  <a:schemeClr val="dk1"/>
                </a:solidFill>
                <a:highlight>
                  <a:srgbClr val="FFFFFF"/>
                </a:highlight>
              </a:rPr>
              <a:t>Kotlin has rich set of many useful methods which includes higher-order functions, lambda expressions, operator overloading, lazy evaluation, operator overloading and much more.</a:t>
            </a:r>
            <a:endParaRPr sz="1700">
              <a:solidFill>
                <a:schemeClr val="dk1"/>
              </a:solidFill>
              <a:highlight>
                <a:srgbClr val="FFFFFF"/>
              </a:highlight>
            </a:endParaRPr>
          </a:p>
          <a:p>
            <a:pPr indent="-336550" lvl="0" marL="457200" rtl="0" algn="l">
              <a:lnSpc>
                <a:spcPct val="158000"/>
              </a:lnSpc>
              <a:spcBef>
                <a:spcPts val="0"/>
              </a:spcBef>
              <a:spcAft>
                <a:spcPts val="0"/>
              </a:spcAft>
              <a:buClr>
                <a:srgbClr val="273239"/>
              </a:buClr>
              <a:buSzPts val="1700"/>
              <a:buChar char="❖"/>
            </a:pPr>
            <a:r>
              <a:rPr b="1" lang="en" sz="1700">
                <a:solidFill>
                  <a:srgbClr val="FF0000"/>
                </a:solidFill>
                <a:highlight>
                  <a:srgbClr val="FFFFFF"/>
                </a:highlight>
              </a:rPr>
              <a:t>Compilation time</a:t>
            </a:r>
            <a:r>
              <a:rPr lang="en" sz="1700">
                <a:solidFill>
                  <a:srgbClr val="FF0000"/>
                </a:solidFill>
                <a:highlight>
                  <a:srgbClr val="FFFFFF"/>
                </a:highlight>
              </a:rPr>
              <a:t> </a:t>
            </a:r>
            <a:r>
              <a:rPr lang="en" sz="1700">
                <a:solidFill>
                  <a:srgbClr val="273239"/>
                </a:solidFill>
                <a:highlight>
                  <a:srgbClr val="FFFFFF"/>
                </a:highlight>
              </a:rPr>
              <a:t>– </a:t>
            </a:r>
            <a:r>
              <a:rPr lang="en" sz="1700">
                <a:solidFill>
                  <a:schemeClr val="dk1"/>
                </a:solidFill>
                <a:highlight>
                  <a:srgbClr val="FFFFFF"/>
                </a:highlight>
              </a:rPr>
              <a:t>It has higher performance and fast compilation time.</a:t>
            </a:r>
            <a:endParaRPr sz="1700">
              <a:solidFill>
                <a:schemeClr val="dk1"/>
              </a:solidFill>
              <a:highlight>
                <a:srgbClr val="FFFFFF"/>
              </a:highlight>
            </a:endParaRPr>
          </a:p>
          <a:p>
            <a:pPr indent="-336550" lvl="0" marL="457200" rtl="0" algn="l">
              <a:lnSpc>
                <a:spcPct val="158000"/>
              </a:lnSpc>
              <a:spcBef>
                <a:spcPts val="0"/>
              </a:spcBef>
              <a:spcAft>
                <a:spcPts val="0"/>
              </a:spcAft>
              <a:buClr>
                <a:srgbClr val="273239"/>
              </a:buClr>
              <a:buSzPts val="1700"/>
              <a:buChar char="❖"/>
            </a:pPr>
            <a:r>
              <a:rPr b="1" lang="en" sz="1700">
                <a:solidFill>
                  <a:srgbClr val="FF0000"/>
                </a:solidFill>
                <a:highlight>
                  <a:srgbClr val="FFFFFF"/>
                </a:highlight>
              </a:rPr>
              <a:t>Tool- Friendly</a:t>
            </a:r>
            <a:r>
              <a:rPr lang="en" sz="1700">
                <a:solidFill>
                  <a:srgbClr val="273239"/>
                </a:solidFill>
                <a:highlight>
                  <a:srgbClr val="FFFFFF"/>
                </a:highlight>
              </a:rPr>
              <a:t> – </a:t>
            </a:r>
            <a:r>
              <a:rPr lang="en" sz="1700">
                <a:solidFill>
                  <a:schemeClr val="dk1"/>
                </a:solidFill>
                <a:highlight>
                  <a:srgbClr val="FFFFFF"/>
                </a:highlight>
              </a:rPr>
              <a:t>It has excellent tooling support. </a:t>
            </a:r>
            <a:endParaRPr sz="1700">
              <a:solidFill>
                <a:schemeClr val="dk1"/>
              </a:solidFill>
              <a:highlight>
                <a:srgbClr val="FFFFFF"/>
              </a:highlight>
            </a:endParaRPr>
          </a:p>
          <a:p>
            <a:pPr indent="0" lvl="0" marL="457200" rtl="0" algn="just">
              <a:lnSpc>
                <a:spcPct val="115000"/>
              </a:lnSpc>
              <a:spcBef>
                <a:spcPts val="3600"/>
              </a:spcBef>
              <a:spcAft>
                <a:spcPts val="0"/>
              </a:spcAft>
              <a:buSzPts val="1400"/>
              <a:buNone/>
            </a:pPr>
            <a:r>
              <a:t/>
            </a:r>
            <a:endParaRPr sz="1300">
              <a:solidFill>
                <a:srgbClr val="273239"/>
              </a:solidFill>
              <a:highlight>
                <a:srgbClr val="FFFFFF"/>
              </a:highlight>
            </a:endParaRPr>
          </a:p>
          <a:p>
            <a:pPr indent="0" lvl="0" marL="457200" rtl="0" algn="l">
              <a:lnSpc>
                <a:spcPct val="100000"/>
              </a:lnSpc>
              <a:spcBef>
                <a:spcPts val="0"/>
              </a:spcBef>
              <a:spcAft>
                <a:spcPts val="2000"/>
              </a:spcAft>
              <a:buSzPts val="1400"/>
              <a:buNone/>
            </a:pPr>
            <a:r>
              <a:t/>
            </a:r>
            <a:endParaRPr b="1" sz="2200">
              <a:solidFill>
                <a:srgbClr val="19191C"/>
              </a:solidFill>
              <a:highlight>
                <a:srgbClr val="FFFFFF"/>
              </a:highlight>
            </a:endParaRPr>
          </a:p>
        </p:txBody>
      </p:sp>
      <p:sp>
        <p:nvSpPr>
          <p:cNvPr id="264" name="Google Shape;264;p20"/>
          <p:cNvSpPr/>
          <p:nvPr/>
        </p:nvSpPr>
        <p:spPr>
          <a:xfrm>
            <a:off x="471500" y="0"/>
            <a:ext cx="7895400" cy="635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rgbClr val="FF0000"/>
                </a:solidFill>
                <a:latin typeface="Arial"/>
                <a:ea typeface="Arial"/>
                <a:cs typeface="Arial"/>
                <a:sym typeface="Arial"/>
              </a:rPr>
              <a:t>Key Features of Kotlin:</a:t>
            </a:r>
            <a:endParaRPr b="1" i="0" sz="2200" u="none" cap="none" strike="noStrike">
              <a:solidFill>
                <a:srgbClr val="FF0000"/>
              </a:solidFill>
              <a:latin typeface="Arial"/>
              <a:ea typeface="Arial"/>
              <a:cs typeface="Arial"/>
              <a:sym typeface="Arial"/>
            </a:endParaRPr>
          </a:p>
        </p:txBody>
      </p:sp>
      <p:pic>
        <p:nvPicPr>
          <p:cNvPr descr="C:\Users\HP 250 G5\Desktop\wn.png" id="265" name="Google Shape;265;p20"/>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541563" y="200108"/>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600"/>
              <a:t> </a:t>
            </a:r>
            <a:endParaRPr sz="1600"/>
          </a:p>
        </p:txBody>
      </p:sp>
      <p:sp>
        <p:nvSpPr>
          <p:cNvPr id="271" name="Google Shape;271;p21"/>
          <p:cNvSpPr txBox="1"/>
          <p:nvPr>
            <p:ph idx="12" type="sldNum"/>
          </p:nvPr>
        </p:nvSpPr>
        <p:spPr>
          <a:xfrm>
            <a:off x="4913538" y="3570172"/>
            <a:ext cx="1543200" cy="2055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600"/>
              <a:buNone/>
            </a:pPr>
            <a:fld id="{00000000-1234-1234-1234-123412341234}" type="slidenum">
              <a:rPr lang="en" sz="1600"/>
              <a:t>‹#›</a:t>
            </a:fld>
            <a:endParaRPr sz="1600"/>
          </a:p>
        </p:txBody>
      </p:sp>
      <p:sp>
        <p:nvSpPr>
          <p:cNvPr id="272" name="Google Shape;272;p21"/>
          <p:cNvSpPr txBox="1"/>
          <p:nvPr>
            <p:ph idx="1" type="body"/>
          </p:nvPr>
        </p:nvSpPr>
        <p:spPr>
          <a:xfrm>
            <a:off x="541575" y="770825"/>
            <a:ext cx="8479200" cy="3966300"/>
          </a:xfrm>
          <a:prstGeom prst="rect">
            <a:avLst/>
          </a:prstGeom>
          <a:noFill/>
          <a:ln>
            <a:noFill/>
          </a:ln>
        </p:spPr>
        <p:txBody>
          <a:bodyPr anchorCtr="0" anchor="t" bIns="34275" lIns="68575" spcFirstLastPara="1" rIns="68575" wrap="square" tIns="34275">
            <a:noAutofit/>
          </a:bodyPr>
          <a:lstStyle/>
          <a:p>
            <a:pPr indent="-349250" lvl="0" marL="457200" rtl="0" algn="l">
              <a:lnSpc>
                <a:spcPct val="158000"/>
              </a:lnSpc>
              <a:spcBef>
                <a:spcPts val="0"/>
              </a:spcBef>
              <a:spcAft>
                <a:spcPts val="0"/>
              </a:spcAft>
              <a:buSzPts val="1900"/>
              <a:buChar char="❖"/>
            </a:pPr>
            <a:r>
              <a:rPr lang="en" sz="1900">
                <a:solidFill>
                  <a:schemeClr val="dk1"/>
                </a:solidFill>
                <a:highlight>
                  <a:srgbClr val="FFFFFF"/>
                </a:highlight>
              </a:rPr>
              <a:t>You can use Kotlin to build Android Application.</a:t>
            </a:r>
            <a:endParaRPr sz="1900">
              <a:solidFill>
                <a:schemeClr val="dk1"/>
              </a:solidFill>
              <a:highlight>
                <a:srgbClr val="FFFFFF"/>
              </a:highlight>
            </a:endParaRPr>
          </a:p>
          <a:p>
            <a:pPr indent="-349250" lvl="0" marL="457200" rtl="0" algn="l">
              <a:lnSpc>
                <a:spcPct val="158000"/>
              </a:lnSpc>
              <a:spcBef>
                <a:spcPts val="0"/>
              </a:spcBef>
              <a:spcAft>
                <a:spcPts val="0"/>
              </a:spcAft>
              <a:buSzPts val="1900"/>
              <a:buChar char="❖"/>
            </a:pPr>
            <a:r>
              <a:rPr lang="en" sz="1900">
                <a:solidFill>
                  <a:schemeClr val="dk1"/>
                </a:solidFill>
                <a:highlight>
                  <a:srgbClr val="FFFFFF"/>
                </a:highlight>
              </a:rPr>
              <a:t>Kotlin can also compile to JavaScript, and making it available for the frontend.</a:t>
            </a:r>
            <a:endParaRPr sz="1900">
              <a:solidFill>
                <a:schemeClr val="dk1"/>
              </a:solidFill>
              <a:highlight>
                <a:srgbClr val="FFFFFF"/>
              </a:highlight>
            </a:endParaRPr>
          </a:p>
          <a:p>
            <a:pPr indent="-349250" lvl="0" marL="457200" rtl="0" algn="l">
              <a:lnSpc>
                <a:spcPct val="158000"/>
              </a:lnSpc>
              <a:spcBef>
                <a:spcPts val="0"/>
              </a:spcBef>
              <a:spcAft>
                <a:spcPts val="0"/>
              </a:spcAft>
              <a:buSzPts val="1900"/>
              <a:buChar char="❖"/>
            </a:pPr>
            <a:r>
              <a:rPr lang="en" sz="1900">
                <a:solidFill>
                  <a:schemeClr val="dk1"/>
                </a:solidFill>
                <a:highlight>
                  <a:srgbClr val="FFFFFF"/>
                </a:highlight>
              </a:rPr>
              <a:t>It is also designed to work well for web development and server-side development.</a:t>
            </a:r>
            <a:endParaRPr sz="1900">
              <a:solidFill>
                <a:schemeClr val="dk1"/>
              </a:solidFill>
              <a:highlight>
                <a:srgbClr val="FFFFFF"/>
              </a:highlight>
            </a:endParaRPr>
          </a:p>
          <a:p>
            <a:pPr indent="0" lvl="0" marL="457200" rtl="0" algn="just">
              <a:lnSpc>
                <a:spcPct val="115000"/>
              </a:lnSpc>
              <a:spcBef>
                <a:spcPts val="600"/>
              </a:spcBef>
              <a:spcAft>
                <a:spcPts val="0"/>
              </a:spcAft>
              <a:buSzPts val="1400"/>
              <a:buNone/>
            </a:pPr>
            <a:r>
              <a:t/>
            </a:r>
            <a:endParaRPr b="1" sz="1700">
              <a:solidFill>
                <a:srgbClr val="FF0000"/>
              </a:solidFill>
              <a:highlight>
                <a:srgbClr val="FFFFFF"/>
              </a:highlight>
            </a:endParaRPr>
          </a:p>
          <a:p>
            <a:pPr indent="0" lvl="0" marL="457200" rtl="0" algn="just">
              <a:lnSpc>
                <a:spcPct val="115000"/>
              </a:lnSpc>
              <a:spcBef>
                <a:spcPts val="600"/>
              </a:spcBef>
              <a:spcAft>
                <a:spcPts val="0"/>
              </a:spcAft>
              <a:buSzPts val="1400"/>
              <a:buNone/>
            </a:pPr>
            <a:r>
              <a:t/>
            </a:r>
            <a:endParaRPr sz="1300">
              <a:solidFill>
                <a:srgbClr val="273239"/>
              </a:solidFill>
              <a:highlight>
                <a:srgbClr val="FFFFFF"/>
              </a:highlight>
            </a:endParaRPr>
          </a:p>
          <a:p>
            <a:pPr indent="0" lvl="0" marL="457200" rtl="0" algn="l">
              <a:lnSpc>
                <a:spcPct val="100000"/>
              </a:lnSpc>
              <a:spcBef>
                <a:spcPts val="0"/>
              </a:spcBef>
              <a:spcAft>
                <a:spcPts val="2000"/>
              </a:spcAft>
              <a:buSzPts val="1400"/>
              <a:buNone/>
            </a:pPr>
            <a:r>
              <a:t/>
            </a:r>
            <a:endParaRPr b="1" sz="2200">
              <a:solidFill>
                <a:srgbClr val="19191C"/>
              </a:solidFill>
              <a:highlight>
                <a:srgbClr val="FFFFFF"/>
              </a:highlight>
            </a:endParaRPr>
          </a:p>
        </p:txBody>
      </p:sp>
      <p:sp>
        <p:nvSpPr>
          <p:cNvPr id="273" name="Google Shape;273;p21"/>
          <p:cNvSpPr/>
          <p:nvPr/>
        </p:nvSpPr>
        <p:spPr>
          <a:xfrm>
            <a:off x="471500" y="200100"/>
            <a:ext cx="7895400" cy="435300"/>
          </a:xfrm>
          <a:prstGeom prst="rect">
            <a:avLst/>
          </a:prstGeom>
          <a:noFill/>
          <a:ln>
            <a:noFill/>
          </a:ln>
        </p:spPr>
        <p:txBody>
          <a:bodyPr anchorCtr="0" anchor="t" bIns="34275" lIns="68575" spcFirstLastPara="1" rIns="68575" wrap="square" tIns="34275">
            <a:noAutofit/>
          </a:bodyPr>
          <a:lstStyle/>
          <a:p>
            <a:pPr indent="0" lvl="0" marL="0" marR="0" rtl="0" algn="ctr">
              <a:lnSpc>
                <a:spcPct val="115000"/>
              </a:lnSpc>
              <a:spcBef>
                <a:spcPts val="0"/>
              </a:spcBef>
              <a:spcAft>
                <a:spcPts val="0"/>
              </a:spcAft>
              <a:buClr>
                <a:schemeClr val="dk1"/>
              </a:buClr>
              <a:buSzPts val="1100"/>
              <a:buFont typeface="Arial"/>
              <a:buNone/>
            </a:pPr>
            <a:r>
              <a:rPr b="1" i="0" lang="en" sz="2000" u="none" cap="none" strike="noStrike">
                <a:solidFill>
                  <a:srgbClr val="FF0000"/>
                </a:solidFill>
                <a:highlight>
                  <a:srgbClr val="FFFFFF"/>
                </a:highlight>
                <a:latin typeface="Arial"/>
                <a:ea typeface="Arial"/>
                <a:cs typeface="Arial"/>
                <a:sym typeface="Arial"/>
              </a:rPr>
              <a:t>Applications of Kotlin language:</a:t>
            </a:r>
            <a:endParaRPr b="1" i="0" sz="2000" u="none" cap="none" strike="noStrike">
              <a:solidFill>
                <a:srgbClr val="FF0000"/>
              </a:solidFill>
              <a:highlight>
                <a:srgbClr val="FFFFFF"/>
              </a:highlight>
              <a:latin typeface="Arial"/>
              <a:ea typeface="Arial"/>
              <a:cs typeface="Arial"/>
              <a:sym typeface="Arial"/>
            </a:endParaRPr>
          </a:p>
          <a:p>
            <a:pPr indent="0" lvl="0" marL="0" marR="0" rtl="0" algn="l">
              <a:lnSpc>
                <a:spcPct val="115000"/>
              </a:lnSpc>
              <a:spcBef>
                <a:spcPts val="80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FF0000"/>
              </a:solidFill>
              <a:latin typeface="Arial"/>
              <a:ea typeface="Arial"/>
              <a:cs typeface="Arial"/>
              <a:sym typeface="Arial"/>
            </a:endParaRPr>
          </a:p>
        </p:txBody>
      </p:sp>
      <p:pic>
        <p:nvPicPr>
          <p:cNvPr descr="C:\Users\HP 250 G5\Desktop\wn.png" id="274" name="Google Shape;274;p21"/>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32d6f5d82a_0_0"/>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280" name="Google Shape;280;g132d6f5d82a_0_0"/>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81" name="Google Shape;281;g132d6f5d82a_0_0"/>
          <p:cNvSpPr txBox="1"/>
          <p:nvPr>
            <p:ph idx="1" type="body"/>
          </p:nvPr>
        </p:nvSpPr>
        <p:spPr>
          <a:xfrm>
            <a:off x="210225" y="728775"/>
            <a:ext cx="8703300" cy="4176600"/>
          </a:xfrm>
          <a:prstGeom prst="rect">
            <a:avLst/>
          </a:prstGeom>
          <a:noFill/>
          <a:ln>
            <a:noFill/>
          </a:ln>
        </p:spPr>
        <p:txBody>
          <a:bodyPr anchorCtr="0" anchor="t" bIns="34275" lIns="68575" spcFirstLastPara="1" rIns="68575" wrap="square" tIns="34275">
            <a:noAutofit/>
          </a:bodyPr>
          <a:lstStyle/>
          <a:p>
            <a:pPr indent="0" lvl="0" marL="457200" rtl="0" algn="l">
              <a:lnSpc>
                <a:spcPct val="100000"/>
              </a:lnSpc>
              <a:spcBef>
                <a:spcPts val="800"/>
              </a:spcBef>
              <a:spcAft>
                <a:spcPts val="0"/>
              </a:spcAft>
              <a:buSzPts val="1400"/>
              <a:buNone/>
            </a:pPr>
            <a:r>
              <a:t/>
            </a:r>
            <a:endParaRPr sz="1500"/>
          </a:p>
          <a:p>
            <a:pPr indent="-317500" lvl="0" marL="457200" rtl="0" algn="just">
              <a:lnSpc>
                <a:spcPct val="150000"/>
              </a:lnSpc>
              <a:spcBef>
                <a:spcPts val="1200"/>
              </a:spcBef>
              <a:spcAft>
                <a:spcPts val="0"/>
              </a:spcAft>
              <a:buClr>
                <a:schemeClr val="dk1"/>
              </a:buClr>
              <a:buSzPts val="1400"/>
              <a:buFont typeface="Times New Roman"/>
              <a:buAutoNum type="arabicPeriod"/>
            </a:pPr>
            <a:r>
              <a:rPr b="1" lang="en" sz="700">
                <a:solidFill>
                  <a:schemeClr val="dk1"/>
                </a:solidFill>
                <a:latin typeface="Times New Roman"/>
                <a:ea typeface="Times New Roman"/>
                <a:cs typeface="Times New Roman"/>
                <a:sym typeface="Times New Roman"/>
              </a:rPr>
              <a:t>:</a:t>
            </a:r>
            <a:r>
              <a:rPr lang="en" sz="900">
                <a:solidFill>
                  <a:schemeClr val="dk1"/>
                </a:solidFill>
                <a:latin typeface="Times New Roman"/>
                <a:ea typeface="Times New Roman"/>
                <a:cs typeface="Times New Roman"/>
                <a:sym typeface="Times New Roman"/>
              </a:rPr>
              <a:t> </a:t>
            </a:r>
            <a:r>
              <a:rPr b="1" lang="en" sz="1500">
                <a:solidFill>
                  <a:schemeClr val="dk1"/>
                </a:solidFill>
                <a:latin typeface="Times New Roman"/>
                <a:ea typeface="Times New Roman"/>
                <a:cs typeface="Times New Roman"/>
                <a:sym typeface="Times New Roman"/>
              </a:rPr>
              <a:t>How we create database in Mongo DB?</a:t>
            </a:r>
            <a:endParaRPr b="1"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AutoNum type="arabicPeriod"/>
            </a:pPr>
            <a:r>
              <a:rPr b="1" lang="en" sz="1500">
                <a:solidFill>
                  <a:schemeClr val="dk1"/>
                </a:solidFill>
                <a:latin typeface="Times New Roman"/>
                <a:ea typeface="Times New Roman"/>
                <a:cs typeface="Times New Roman"/>
                <a:sym typeface="Times New Roman"/>
              </a:rPr>
              <a:t>How we can we setting up cluster in Mongo DB Atlas?</a:t>
            </a:r>
            <a:endParaRPr b="1"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ts val="1100"/>
              <a:buNone/>
            </a:pPr>
            <a:r>
              <a:t/>
            </a:r>
            <a:endParaRPr b="1"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400"/>
              <a:buNone/>
            </a:pPr>
            <a:r>
              <a:t/>
            </a:r>
            <a:endParaRPr/>
          </a:p>
          <a:p>
            <a:pPr indent="0" lvl="0" marL="0" rtl="0" algn="l">
              <a:lnSpc>
                <a:spcPct val="100000"/>
              </a:lnSpc>
              <a:spcBef>
                <a:spcPts val="1200"/>
              </a:spcBef>
              <a:spcAft>
                <a:spcPts val="1200"/>
              </a:spcAft>
              <a:buSzPts val="1400"/>
              <a:buNone/>
            </a:pPr>
            <a:r>
              <a:t/>
            </a:r>
            <a:endParaRPr/>
          </a:p>
        </p:txBody>
      </p:sp>
      <p:sp>
        <p:nvSpPr>
          <p:cNvPr id="282" name="Google Shape;282;g132d6f5d82a_0_0"/>
          <p:cNvSpPr/>
          <p:nvPr/>
        </p:nvSpPr>
        <p:spPr>
          <a:xfrm>
            <a:off x="471500" y="205375"/>
            <a:ext cx="7700700" cy="745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0000"/>
                </a:solidFill>
                <a:latin typeface="Bookman Old Style"/>
                <a:ea typeface="Bookman Old Style"/>
                <a:cs typeface="Bookman Old Style"/>
                <a:sym typeface="Bookman Old Style"/>
              </a:rPr>
              <a:t>Practice Questions</a:t>
            </a:r>
            <a:endParaRPr b="0" i="0" sz="3000" u="none" cap="none" strike="noStrike">
              <a:solidFill>
                <a:srgbClr val="FF0000"/>
              </a:solidFill>
              <a:latin typeface="Bookman Old Style"/>
              <a:ea typeface="Bookman Old Style"/>
              <a:cs typeface="Bookman Old Style"/>
              <a:sym typeface="Bookman Old Style"/>
            </a:endParaRPr>
          </a:p>
        </p:txBody>
      </p:sp>
      <p:pic>
        <p:nvPicPr>
          <p:cNvPr descr="C:\Users\HP 250 G5\Desktop\wn.png" id="283" name="Google Shape;283;g132d6f5d82a_0_0"/>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32d6f5d82a_3_5"/>
          <p:cNvSpPr txBox="1"/>
          <p:nvPr>
            <p:ph type="title"/>
          </p:nvPr>
        </p:nvSpPr>
        <p:spPr>
          <a:xfrm>
            <a:off x="628650" y="273847"/>
            <a:ext cx="7886700" cy="5166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Clr>
                <a:schemeClr val="dk1"/>
              </a:buClr>
              <a:buSzPct val="100000"/>
              <a:buFont typeface="Arial"/>
              <a:buNone/>
            </a:pPr>
            <a:r>
              <a:rPr b="1" lang="en" sz="3000">
                <a:solidFill>
                  <a:srgbClr val="FF0000"/>
                </a:solidFill>
                <a:latin typeface="Bookman Old Style"/>
                <a:ea typeface="Bookman Old Style"/>
                <a:cs typeface="Bookman Old Style"/>
                <a:sym typeface="Bookman Old Style"/>
              </a:rPr>
              <a:t>Interview Questions</a:t>
            </a:r>
            <a:endParaRPr/>
          </a:p>
        </p:txBody>
      </p:sp>
      <p:sp>
        <p:nvSpPr>
          <p:cNvPr id="289" name="Google Shape;289;g132d6f5d82a_3_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336550" lvl="0" marL="457200" rtl="0" algn="just">
              <a:lnSpc>
                <a:spcPct val="200000"/>
              </a:lnSpc>
              <a:spcBef>
                <a:spcPts val="1200"/>
              </a:spcBef>
              <a:spcAft>
                <a:spcPts val="0"/>
              </a:spcAft>
              <a:buSzPts val="1700"/>
              <a:buFont typeface="Times New Roman"/>
              <a:buAutoNum type="arabicPeriod"/>
            </a:pPr>
            <a:r>
              <a:rPr b="1" lang="en" sz="1700">
                <a:solidFill>
                  <a:schemeClr val="dk1"/>
                </a:solidFill>
                <a:highlight>
                  <a:schemeClr val="lt1"/>
                </a:highlight>
                <a:latin typeface="Times New Roman"/>
                <a:ea typeface="Times New Roman"/>
                <a:cs typeface="Times New Roman"/>
                <a:sym typeface="Times New Roman"/>
              </a:rPr>
              <a:t>Where do we use MongoDB?</a:t>
            </a:r>
            <a:endParaRPr b="1" sz="1700">
              <a:solidFill>
                <a:schemeClr val="dk1"/>
              </a:solidFill>
              <a:highlight>
                <a:schemeClr val="lt1"/>
              </a:highlight>
              <a:latin typeface="Times New Roman"/>
              <a:ea typeface="Times New Roman"/>
              <a:cs typeface="Times New Roman"/>
              <a:sym typeface="Times New Roman"/>
            </a:endParaRPr>
          </a:p>
          <a:p>
            <a:pPr indent="-336550" lvl="0" marL="457200" rtl="0" algn="l">
              <a:lnSpc>
                <a:spcPct val="200000"/>
              </a:lnSpc>
              <a:spcBef>
                <a:spcPts val="0"/>
              </a:spcBef>
              <a:spcAft>
                <a:spcPts val="0"/>
              </a:spcAft>
              <a:buSzPts val="1700"/>
              <a:buFont typeface="Times New Roman"/>
              <a:buAutoNum type="arabicPeriod"/>
            </a:pPr>
            <a:r>
              <a:rPr b="1" lang="en" sz="1700">
                <a:solidFill>
                  <a:schemeClr val="dk1"/>
                </a:solidFill>
                <a:latin typeface="Times New Roman"/>
                <a:ea typeface="Times New Roman"/>
                <a:cs typeface="Times New Roman"/>
                <a:sym typeface="Times New Roman"/>
              </a:rPr>
              <a:t>What is the difference between MongoDB and RDBMS</a:t>
            </a:r>
            <a:endParaRPr b="1" sz="1700">
              <a:solidFill>
                <a:schemeClr val="dk1"/>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SzPts val="1700"/>
              <a:buFont typeface="Times New Roman"/>
              <a:buAutoNum type="arabicPeriod"/>
            </a:pPr>
            <a:r>
              <a:rPr b="1" lang="en" sz="1700">
                <a:solidFill>
                  <a:schemeClr val="dk1"/>
                </a:solidFill>
                <a:latin typeface="Times New Roman"/>
                <a:ea typeface="Times New Roman"/>
                <a:cs typeface="Times New Roman"/>
                <a:sym typeface="Times New Roman"/>
              </a:rPr>
              <a:t>How to do transactions/locking in MongoDB?</a:t>
            </a:r>
            <a:endParaRPr b="1" sz="1700">
              <a:solidFill>
                <a:schemeClr val="dk1"/>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SzPts val="1700"/>
              <a:buFont typeface="Times New Roman"/>
              <a:buAutoNum type="arabicPeriod"/>
            </a:pPr>
            <a:r>
              <a:rPr b="1" lang="en" sz="1700">
                <a:solidFill>
                  <a:schemeClr val="dk1"/>
                </a:solidFill>
                <a:latin typeface="Times New Roman"/>
                <a:ea typeface="Times New Roman"/>
                <a:cs typeface="Times New Roman"/>
                <a:sym typeface="Times New Roman"/>
              </a:rPr>
              <a:t>What are the features you think are there in Kotlin but not in Java?</a:t>
            </a:r>
            <a:endParaRPr b="1" sz="1700">
              <a:solidFill>
                <a:schemeClr val="dk1"/>
              </a:solidFill>
              <a:latin typeface="Times New Roman"/>
              <a:ea typeface="Times New Roman"/>
              <a:cs typeface="Times New Roman"/>
              <a:sym typeface="Times New Roman"/>
            </a:endParaRPr>
          </a:p>
          <a:p>
            <a:pPr indent="-336550" lvl="0" marL="457200" rtl="0" algn="just">
              <a:lnSpc>
                <a:spcPct val="200000"/>
              </a:lnSpc>
              <a:spcBef>
                <a:spcPts val="0"/>
              </a:spcBef>
              <a:spcAft>
                <a:spcPts val="0"/>
              </a:spcAft>
              <a:buSzPts val="1700"/>
              <a:buFont typeface="Times New Roman"/>
              <a:buAutoNum type="arabicPeriod"/>
            </a:pPr>
            <a:r>
              <a:rPr b="1" lang="en" sz="1700">
                <a:solidFill>
                  <a:schemeClr val="dk1"/>
                </a:solidFill>
                <a:latin typeface="Times New Roman"/>
                <a:ea typeface="Times New Roman"/>
                <a:cs typeface="Times New Roman"/>
                <a:sym typeface="Times New Roman"/>
              </a:rPr>
              <a:t>Explain Kotlin’s NULL safety?</a:t>
            </a:r>
            <a:endParaRPr/>
          </a:p>
        </p:txBody>
      </p:sp>
      <p:pic>
        <p:nvPicPr>
          <p:cNvPr descr="C:\Users\HP 250 G5\Desktop\wn.png" id="290" name="Google Shape;290;g132d6f5d82a_3_5"/>
          <p:cNvPicPr preferRelativeResize="0"/>
          <p:nvPr/>
        </p:nvPicPr>
        <p:blipFill rotWithShape="1">
          <a:blip r:embed="rId3">
            <a:alphaModFix/>
          </a:blip>
          <a:srcRect b="0" l="0" r="0" t="0"/>
          <a:stretch/>
        </p:blipFill>
        <p:spPr>
          <a:xfrm>
            <a:off x="7821378" y="-8"/>
            <a:ext cx="1322634" cy="47085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296" name="Google Shape;296;p22"/>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7" name="Google Shape;297;p22"/>
          <p:cNvSpPr txBox="1"/>
          <p:nvPr>
            <p:ph idx="1" type="body"/>
          </p:nvPr>
        </p:nvSpPr>
        <p:spPr>
          <a:xfrm>
            <a:off x="210225" y="728775"/>
            <a:ext cx="8703300" cy="4176600"/>
          </a:xfrm>
          <a:prstGeom prst="rect">
            <a:avLst/>
          </a:prstGeom>
          <a:noFill/>
          <a:ln>
            <a:noFill/>
          </a:ln>
        </p:spPr>
        <p:txBody>
          <a:bodyPr anchorCtr="0" anchor="t" bIns="34275" lIns="68575" spcFirstLastPara="1" rIns="68575" wrap="square" tIns="34275">
            <a:noAutofit/>
          </a:bodyPr>
          <a:lstStyle/>
          <a:p>
            <a:pPr indent="-234950" lvl="0" marL="431800" rtl="0" algn="l">
              <a:lnSpc>
                <a:spcPct val="100000"/>
              </a:lnSpc>
              <a:spcBef>
                <a:spcPts val="800"/>
              </a:spcBef>
              <a:spcAft>
                <a:spcPts val="0"/>
              </a:spcAft>
              <a:buClr>
                <a:schemeClr val="dk1"/>
              </a:buClr>
              <a:buSzPts val="1500"/>
              <a:buFont typeface="Noto Sans Symbols"/>
              <a:buChar char="⮚"/>
            </a:pPr>
            <a:r>
              <a:rPr lang="en" sz="1500" u="sng">
                <a:solidFill>
                  <a:schemeClr val="hlink"/>
                </a:solidFill>
                <a:hlinkClick r:id="rId3"/>
              </a:rPr>
              <a:t>https://www.mongodb.com/docs/atlas/</a:t>
            </a:r>
            <a:endParaRPr sz="1500"/>
          </a:p>
          <a:p>
            <a:pPr indent="-209550" lvl="0" marL="431800" rtl="0" algn="l">
              <a:lnSpc>
                <a:spcPct val="100000"/>
              </a:lnSpc>
              <a:spcBef>
                <a:spcPts val="1200"/>
              </a:spcBef>
              <a:spcAft>
                <a:spcPts val="0"/>
              </a:spcAft>
              <a:buSzPts val="1100"/>
              <a:buChar char="⮚"/>
            </a:pPr>
            <a:r>
              <a:rPr lang="en" sz="1500" u="sng">
                <a:solidFill>
                  <a:schemeClr val="hlink"/>
                </a:solidFill>
                <a:hlinkClick r:id="rId4"/>
              </a:rPr>
              <a:t>https://www.mongodb.com/presentations/mongo-db-atlas-101-e-workshop</a:t>
            </a:r>
            <a:endParaRPr sz="1500"/>
          </a:p>
          <a:p>
            <a:pPr indent="-209550" lvl="0" marL="431800" rtl="0" algn="l">
              <a:lnSpc>
                <a:spcPct val="100000"/>
              </a:lnSpc>
              <a:spcBef>
                <a:spcPts val="1200"/>
              </a:spcBef>
              <a:spcAft>
                <a:spcPts val="0"/>
              </a:spcAft>
              <a:buSzPts val="1100"/>
              <a:buChar char="⮚"/>
            </a:pPr>
            <a:r>
              <a:rPr lang="en" sz="1500" u="sng">
                <a:solidFill>
                  <a:schemeClr val="hlink"/>
                </a:solidFill>
                <a:hlinkClick r:id="rId5"/>
              </a:rPr>
              <a:t>https://www.simplilearn.com/tutorials/mongodb-tutorial/what-is-mangodb-atlas-database</a:t>
            </a:r>
            <a:endParaRPr sz="1500"/>
          </a:p>
          <a:p>
            <a:pPr indent="-209550" lvl="0" marL="431800" rtl="0" algn="l">
              <a:lnSpc>
                <a:spcPct val="100000"/>
              </a:lnSpc>
              <a:spcBef>
                <a:spcPts val="1200"/>
              </a:spcBef>
              <a:spcAft>
                <a:spcPts val="0"/>
              </a:spcAft>
              <a:buSzPts val="1100"/>
              <a:buChar char="⮚"/>
            </a:pPr>
            <a:r>
              <a:rPr lang="en" sz="1500" u="sng">
                <a:solidFill>
                  <a:schemeClr val="hlink"/>
                </a:solidFill>
                <a:hlinkClick r:id="rId6"/>
              </a:rPr>
              <a:t>https://www.javatpoint.com/mongodb-atlas</a:t>
            </a:r>
            <a:endParaRPr sz="1500"/>
          </a:p>
          <a:p>
            <a:pPr indent="-209550" lvl="0" marL="431800" rtl="0" algn="l">
              <a:lnSpc>
                <a:spcPct val="100000"/>
              </a:lnSpc>
              <a:spcBef>
                <a:spcPts val="1200"/>
              </a:spcBef>
              <a:spcAft>
                <a:spcPts val="0"/>
              </a:spcAft>
              <a:buSzPts val="1100"/>
              <a:buChar char="⮚"/>
            </a:pPr>
            <a:r>
              <a:rPr lang="en" sz="1500" u="sng">
                <a:solidFill>
                  <a:schemeClr val="hlink"/>
                </a:solidFill>
                <a:hlinkClick r:id="rId7"/>
              </a:rPr>
              <a:t>https://www.tutorialspoint.com/mongodb/mongodb_environment.htm#</a:t>
            </a:r>
            <a:endParaRPr sz="1500"/>
          </a:p>
          <a:p>
            <a:pPr indent="-209550" lvl="0" marL="431800" rtl="0" algn="l">
              <a:lnSpc>
                <a:spcPct val="100000"/>
              </a:lnSpc>
              <a:spcBef>
                <a:spcPts val="1200"/>
              </a:spcBef>
              <a:spcAft>
                <a:spcPts val="0"/>
              </a:spcAft>
              <a:buSzPts val="1100"/>
              <a:buChar char="⮚"/>
            </a:pPr>
            <a:r>
              <a:rPr lang="en" sz="1500" u="sng">
                <a:solidFill>
                  <a:schemeClr val="hlink"/>
                </a:solidFill>
                <a:hlinkClick r:id="rId8"/>
              </a:rPr>
              <a:t>http://www.myreadingroom.co.in/notes-and-studymaterial/65-dbms/505-the-system-development-life-cycle.html</a:t>
            </a:r>
            <a:endParaRPr sz="1500"/>
          </a:p>
          <a:p>
            <a:pPr indent="-209550" lvl="0" marL="431800" rtl="0" algn="l">
              <a:lnSpc>
                <a:spcPct val="100000"/>
              </a:lnSpc>
              <a:spcBef>
                <a:spcPts val="1200"/>
              </a:spcBef>
              <a:spcAft>
                <a:spcPts val="0"/>
              </a:spcAft>
              <a:buSzPts val="1100"/>
              <a:buChar char="⮚"/>
            </a:pPr>
            <a:r>
              <a:rPr lang="en" sz="1500" u="sng">
                <a:solidFill>
                  <a:schemeClr val="hlink"/>
                </a:solidFill>
                <a:hlinkClick r:id="rId9"/>
              </a:rPr>
              <a:t>https://www.tutorialspoint.com/system_analysis_and_design/system_analysis_and_design_development_life_cycle.htm</a:t>
            </a:r>
            <a:endParaRPr sz="1500"/>
          </a:p>
          <a:p>
            <a:pPr indent="-234950" lvl="0" marL="431800" rtl="0" algn="l">
              <a:lnSpc>
                <a:spcPct val="100000"/>
              </a:lnSpc>
              <a:spcBef>
                <a:spcPts val="1200"/>
              </a:spcBef>
              <a:spcAft>
                <a:spcPts val="0"/>
              </a:spcAft>
              <a:buSzPts val="1500"/>
              <a:buChar char="⮚"/>
            </a:pPr>
            <a:r>
              <a:rPr lang="en" sz="1500" u="sng">
                <a:solidFill>
                  <a:schemeClr val="hlink"/>
                </a:solidFill>
                <a:hlinkClick r:id="rId10"/>
              </a:rPr>
              <a:t>https://www.geeksforgeeks.org/introduction-to-kotlin/</a:t>
            </a:r>
            <a:endParaRPr sz="1500"/>
          </a:p>
          <a:p>
            <a:pPr indent="0" lvl="0" marL="0" rtl="0" algn="l">
              <a:lnSpc>
                <a:spcPct val="100000"/>
              </a:lnSpc>
              <a:spcBef>
                <a:spcPts val="1200"/>
              </a:spcBef>
              <a:spcAft>
                <a:spcPts val="0"/>
              </a:spcAft>
              <a:buSzPts val="1400"/>
              <a:buNone/>
            </a:pPr>
            <a:r>
              <a:t/>
            </a:r>
            <a:endParaRPr/>
          </a:p>
          <a:p>
            <a:pPr indent="0" lvl="0" marL="0" rtl="0" algn="l">
              <a:lnSpc>
                <a:spcPct val="100000"/>
              </a:lnSpc>
              <a:spcBef>
                <a:spcPts val="1200"/>
              </a:spcBef>
              <a:spcAft>
                <a:spcPts val="1200"/>
              </a:spcAft>
              <a:buSzPts val="1400"/>
              <a:buNone/>
            </a:pPr>
            <a:r>
              <a:t/>
            </a:r>
            <a:endParaRPr/>
          </a:p>
        </p:txBody>
      </p:sp>
      <p:sp>
        <p:nvSpPr>
          <p:cNvPr id="298" name="Google Shape;298;p22"/>
          <p:cNvSpPr/>
          <p:nvPr/>
        </p:nvSpPr>
        <p:spPr>
          <a:xfrm>
            <a:off x="471500" y="205375"/>
            <a:ext cx="7700700" cy="745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0000"/>
                </a:solidFill>
                <a:latin typeface="Bookman Old Style"/>
                <a:ea typeface="Bookman Old Style"/>
                <a:cs typeface="Bookman Old Style"/>
                <a:sym typeface="Bookman Old Style"/>
              </a:rPr>
              <a:t>References</a:t>
            </a:r>
            <a:endParaRPr b="0" i="0" sz="3000" u="none" cap="none" strike="noStrike">
              <a:solidFill>
                <a:srgbClr val="FF0000"/>
              </a:solidFill>
              <a:latin typeface="Bookman Old Style"/>
              <a:ea typeface="Bookman Old Style"/>
              <a:cs typeface="Bookman Old Style"/>
              <a:sym typeface="Bookman Old Style"/>
            </a:endParaRPr>
          </a:p>
        </p:txBody>
      </p:sp>
      <p:pic>
        <p:nvPicPr>
          <p:cNvPr descr="C:\Users\HP 250 G5\Desktop\wn.png" id="299" name="Google Shape;299;p22"/>
          <p:cNvPicPr preferRelativeResize="0"/>
          <p:nvPr/>
        </p:nvPicPr>
        <p:blipFill rotWithShape="1">
          <a:blip r:embed="rId11">
            <a:alphaModFix/>
          </a:blip>
          <a:srcRect b="0" l="0" r="0" t="0"/>
          <a:stretch/>
        </p:blipFill>
        <p:spPr>
          <a:xfrm>
            <a:off x="7819753" y="-1033"/>
            <a:ext cx="1322634" cy="47085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3"/>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305" name="Google Shape;305;p23"/>
          <p:cNvSpPr txBox="1"/>
          <p:nvPr>
            <p:ph idx="1" type="body"/>
          </p:nvPr>
        </p:nvSpPr>
        <p:spPr>
          <a:xfrm>
            <a:off x="605790" y="1399579"/>
            <a:ext cx="7886700" cy="32634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1200"/>
              </a:spcAft>
              <a:buClr>
                <a:srgbClr val="FF0000"/>
              </a:buClr>
              <a:buSzPts val="4100"/>
              <a:buNone/>
            </a:pPr>
            <a:r>
              <a:rPr b="1" lang="en" sz="4100">
                <a:solidFill>
                  <a:srgbClr val="FF0000"/>
                </a:solidFill>
                <a:latin typeface="Bookman Old Style"/>
                <a:ea typeface="Bookman Old Style"/>
                <a:cs typeface="Bookman Old Style"/>
                <a:sym typeface="Bookman Old Style"/>
              </a:rPr>
              <a:t>Thank you</a:t>
            </a:r>
            <a:endParaRPr sz="4100">
              <a:solidFill>
                <a:srgbClr val="FF0000"/>
              </a:solidFill>
              <a:latin typeface="Bookman Old Style"/>
              <a:ea typeface="Bookman Old Style"/>
              <a:cs typeface="Bookman Old Style"/>
              <a:sym typeface="Bookman Old Style"/>
            </a:endParaRPr>
          </a:p>
        </p:txBody>
      </p:sp>
      <p:pic>
        <p:nvPicPr>
          <p:cNvPr descr="C:\Users\HP 250 G5\Desktop\wn.png" id="306" name="Google Shape;306;p23"/>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87" name="Google Shape;87;p3"/>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88" name="Google Shape;88;p3"/>
          <p:cNvSpPr txBox="1"/>
          <p:nvPr>
            <p:ph idx="1" type="body"/>
          </p:nvPr>
        </p:nvSpPr>
        <p:spPr>
          <a:xfrm>
            <a:off x="432150" y="1152000"/>
            <a:ext cx="8279700" cy="3991500"/>
          </a:xfrm>
          <a:prstGeom prst="rect">
            <a:avLst/>
          </a:prstGeom>
          <a:noFill/>
          <a:ln>
            <a:noFill/>
          </a:ln>
        </p:spPr>
        <p:txBody>
          <a:bodyPr anchorCtr="0" anchor="t" bIns="34275" lIns="68575" spcFirstLastPara="1" rIns="68575" wrap="square" tIns="34275">
            <a:noAutofit/>
          </a:bodyPr>
          <a:lstStyle/>
          <a:p>
            <a:pPr indent="-241300" lvl="0" marL="431800" rtl="0" algn="just">
              <a:lnSpc>
                <a:spcPct val="100000"/>
              </a:lnSpc>
              <a:spcBef>
                <a:spcPts val="0"/>
              </a:spcBef>
              <a:spcAft>
                <a:spcPts val="0"/>
              </a:spcAft>
              <a:buSzPts val="1600"/>
              <a:buFont typeface="Noto Sans Symbols"/>
              <a:buChar char="⮚"/>
            </a:pPr>
            <a:r>
              <a:rPr lang="en" sz="1600">
                <a:solidFill>
                  <a:schemeClr val="dk1"/>
                </a:solidFill>
                <a:highlight>
                  <a:srgbClr val="FFFFFF"/>
                </a:highlight>
                <a:latin typeface="Roboto"/>
                <a:ea typeface="Roboto"/>
                <a:cs typeface="Roboto"/>
                <a:sym typeface="Roboto"/>
              </a:rPr>
              <a:t>MongoDB Atlas is a cloud service by MongoDB.</a:t>
            </a:r>
            <a:endParaRPr sz="1600">
              <a:solidFill>
                <a:schemeClr val="dk1"/>
              </a:solidFill>
              <a:highlight>
                <a:srgbClr val="FFFFFF"/>
              </a:highlight>
              <a:latin typeface="Roboto"/>
              <a:ea typeface="Roboto"/>
              <a:cs typeface="Roboto"/>
              <a:sym typeface="Roboto"/>
            </a:endParaRPr>
          </a:p>
          <a:p>
            <a:pPr indent="-241300" lvl="0" marL="431800" rtl="0" algn="just">
              <a:lnSpc>
                <a:spcPct val="100000"/>
              </a:lnSpc>
              <a:spcBef>
                <a:spcPts val="0"/>
              </a:spcBef>
              <a:spcAft>
                <a:spcPts val="0"/>
              </a:spcAft>
              <a:buSzPts val="1600"/>
              <a:buFont typeface="Roboto"/>
              <a:buChar char="⮚"/>
            </a:pPr>
            <a:r>
              <a:rPr lang="en" sz="1600">
                <a:solidFill>
                  <a:schemeClr val="dk1"/>
                </a:solidFill>
                <a:highlight>
                  <a:srgbClr val="FFFFFF"/>
                </a:highlight>
                <a:latin typeface="Roboto"/>
                <a:ea typeface="Roboto"/>
                <a:cs typeface="Roboto"/>
                <a:sym typeface="Roboto"/>
              </a:rPr>
              <a:t>It is built for developers who'd rather spend time building apps than managing databases. This service is available on AWS, Azure, and GCP.</a:t>
            </a:r>
            <a:endParaRPr sz="1600">
              <a:solidFill>
                <a:schemeClr val="dk1"/>
              </a:solidFill>
              <a:highlight>
                <a:srgbClr val="FFFFFF"/>
              </a:highlight>
              <a:latin typeface="Roboto"/>
              <a:ea typeface="Roboto"/>
              <a:cs typeface="Roboto"/>
              <a:sym typeface="Roboto"/>
            </a:endParaRPr>
          </a:p>
          <a:p>
            <a:pPr indent="-241300" lvl="0" marL="431800" rtl="0" algn="just">
              <a:lnSpc>
                <a:spcPct val="100000"/>
              </a:lnSpc>
              <a:spcBef>
                <a:spcPts val="0"/>
              </a:spcBef>
              <a:spcAft>
                <a:spcPts val="0"/>
              </a:spcAft>
              <a:buSzPts val="1600"/>
              <a:buFont typeface="Roboto"/>
              <a:buChar char="⮚"/>
            </a:pPr>
            <a:r>
              <a:rPr lang="en" sz="1600">
                <a:solidFill>
                  <a:schemeClr val="dk1"/>
                </a:solidFill>
                <a:highlight>
                  <a:srgbClr val="FFFFFF"/>
                </a:highlight>
                <a:latin typeface="Roboto"/>
                <a:ea typeface="Roboto"/>
                <a:cs typeface="Roboto"/>
                <a:sym typeface="Roboto"/>
              </a:rPr>
              <a:t>We can use MongoDB's robust ecosystem of drivers, integrations, and tools to create faster and spend less time managing our database.</a:t>
            </a:r>
            <a:endParaRPr sz="1600">
              <a:solidFill>
                <a:schemeClr val="dk1"/>
              </a:solidFill>
              <a:highlight>
                <a:srgbClr val="FFFFFF"/>
              </a:highlight>
              <a:latin typeface="Roboto"/>
              <a:ea typeface="Roboto"/>
              <a:cs typeface="Roboto"/>
              <a:sym typeface="Roboto"/>
            </a:endParaRPr>
          </a:p>
          <a:p>
            <a:pPr indent="-241300" lvl="0" marL="431800" rtl="0" algn="just">
              <a:lnSpc>
                <a:spcPct val="100000"/>
              </a:lnSpc>
              <a:spcBef>
                <a:spcPts val="0"/>
              </a:spcBef>
              <a:spcAft>
                <a:spcPts val="0"/>
              </a:spcAft>
              <a:buSzPts val="1600"/>
              <a:buFont typeface="Roboto"/>
              <a:buChar char="⮚"/>
            </a:pPr>
            <a:r>
              <a:rPr lang="en" sz="1600">
                <a:solidFill>
                  <a:schemeClr val="dk1"/>
                </a:solidFill>
                <a:highlight>
                  <a:srgbClr val="FFFFFF"/>
                </a:highlight>
              </a:rPr>
              <a:t>MongoDB Atlas is </a:t>
            </a:r>
            <a:r>
              <a:rPr b="1" lang="en" sz="1600">
                <a:solidFill>
                  <a:schemeClr val="dk1"/>
                </a:solidFill>
                <a:highlight>
                  <a:srgbClr val="FFFFFF"/>
                </a:highlight>
              </a:rPr>
              <a:t>a great option for those who don't have the time or resources to manage all the infrastructure needed for a MongoDB cluster</a:t>
            </a:r>
            <a:r>
              <a:rPr lang="en" sz="1600">
                <a:solidFill>
                  <a:schemeClr val="dk1"/>
                </a:solidFill>
                <a:highlight>
                  <a:srgbClr val="FFFFFF"/>
                </a:highlight>
              </a:rPr>
              <a:t>.</a:t>
            </a:r>
            <a:endParaRPr sz="1600">
              <a:solidFill>
                <a:schemeClr val="dk1"/>
              </a:solidFill>
              <a:highlight>
                <a:srgbClr val="FFFFFF"/>
              </a:highlight>
            </a:endParaRPr>
          </a:p>
          <a:p>
            <a:pPr indent="-241300" lvl="0" marL="431800" rtl="0" algn="just">
              <a:lnSpc>
                <a:spcPct val="100000"/>
              </a:lnSpc>
              <a:spcBef>
                <a:spcPts val="0"/>
              </a:spcBef>
              <a:spcAft>
                <a:spcPts val="0"/>
              </a:spcAft>
              <a:buSzPts val="1600"/>
              <a:buFont typeface="Roboto"/>
              <a:buChar char="⮚"/>
            </a:pPr>
            <a:r>
              <a:rPr lang="en" sz="1600">
                <a:solidFill>
                  <a:schemeClr val="dk1"/>
                </a:solidFill>
                <a:highlight>
                  <a:srgbClr val="FFFFFF"/>
                </a:highlight>
              </a:rPr>
              <a:t>You can have a cluster up and running in minutes, allowing you to focus on your application instead of managing a database. And with the free tier, it's easy to start exploring.</a:t>
            </a:r>
            <a:endParaRPr sz="1600">
              <a:solidFill>
                <a:schemeClr val="dk1"/>
              </a:solidFill>
              <a:highlight>
                <a:srgbClr val="FFFFFF"/>
              </a:highlight>
            </a:endParaRPr>
          </a:p>
          <a:p>
            <a:pPr indent="0" lvl="0" marL="0" rtl="0" algn="just">
              <a:lnSpc>
                <a:spcPct val="100000"/>
              </a:lnSpc>
              <a:spcBef>
                <a:spcPts val="0"/>
              </a:spcBef>
              <a:spcAft>
                <a:spcPts val="0"/>
              </a:spcAft>
              <a:buSzPts val="1400"/>
              <a:buNone/>
            </a:pPr>
            <a:r>
              <a:rPr b="1" lang="en" sz="1600">
                <a:solidFill>
                  <a:srgbClr val="202124"/>
                </a:solidFill>
                <a:highlight>
                  <a:srgbClr val="FFFFFF"/>
                </a:highlight>
              </a:rPr>
              <a:t>Features:</a:t>
            </a:r>
            <a:endParaRPr b="1" sz="1600">
              <a:solidFill>
                <a:srgbClr val="202124"/>
              </a:solidFill>
              <a:highlight>
                <a:srgbClr val="FFFFFF"/>
              </a:highlight>
            </a:endParaRPr>
          </a:p>
          <a:p>
            <a:pPr indent="0" lvl="0" marL="0" rtl="0" algn="just">
              <a:lnSpc>
                <a:spcPct val="100000"/>
              </a:lnSpc>
              <a:spcBef>
                <a:spcPts val="0"/>
              </a:spcBef>
              <a:spcAft>
                <a:spcPts val="0"/>
              </a:spcAft>
              <a:buSzPts val="1400"/>
              <a:buNone/>
            </a:pPr>
            <a:r>
              <a:rPr lang="en" sz="1600">
                <a:solidFill>
                  <a:schemeClr val="dk1"/>
                </a:solidFill>
                <a:highlight>
                  <a:srgbClr val="FFFFFF"/>
                </a:highlight>
                <a:latin typeface="Roboto"/>
                <a:ea typeface="Roboto"/>
                <a:cs typeface="Roboto"/>
                <a:sym typeface="Roboto"/>
              </a:rPr>
              <a:t>Features of MongoDB Atlas include </a:t>
            </a:r>
            <a:r>
              <a:rPr b="1" lang="en" sz="1600">
                <a:solidFill>
                  <a:schemeClr val="dk1"/>
                </a:solidFill>
                <a:highlight>
                  <a:srgbClr val="FFFFFF"/>
                </a:highlight>
                <a:latin typeface="Roboto"/>
                <a:ea typeface="Roboto"/>
                <a:cs typeface="Roboto"/>
                <a:sym typeface="Roboto"/>
              </a:rPr>
              <a:t>compliance, scalability, availability, and best-in-class automation.</a:t>
            </a:r>
            <a:r>
              <a:rPr lang="en" sz="1600">
                <a:solidFill>
                  <a:schemeClr val="dk1"/>
                </a:solidFill>
                <a:highlight>
                  <a:srgbClr val="FFFFFF"/>
                </a:highlight>
                <a:latin typeface="Roboto"/>
                <a:ea typeface="Roboto"/>
                <a:cs typeface="Roboto"/>
                <a:sym typeface="Roboto"/>
              </a:rPr>
              <a:t> MongoDB Atlas lets us use the complete ecosystem of MongoDB’s integrations, drivers, and tools to save time and make </a:t>
            </a:r>
            <a:r>
              <a:rPr b="1" lang="en" sz="1600">
                <a:solidFill>
                  <a:schemeClr val="dk1"/>
                </a:solidFill>
                <a:highlight>
                  <a:srgbClr val="FFFFFF"/>
                </a:highlight>
                <a:uFill>
                  <a:noFill/>
                </a:uFill>
                <a:latin typeface="Roboto"/>
                <a:ea typeface="Roboto"/>
                <a:cs typeface="Roboto"/>
                <a:sym typeface="Roboto"/>
                <a:hlinkClick r:id="rId3">
                  <a:extLst>
                    <a:ext uri="{A12FA001-AC4F-418D-AE19-62706E023703}">
                      <ahyp:hlinkClr val="tx"/>
                    </a:ext>
                  </a:extLst>
                </a:hlinkClick>
              </a:rPr>
              <a:t>database management</a:t>
            </a:r>
            <a:r>
              <a:rPr lang="en" sz="1600">
                <a:solidFill>
                  <a:schemeClr val="dk1"/>
                </a:solidFill>
                <a:highlight>
                  <a:srgbClr val="FFFFFF"/>
                </a:highlight>
                <a:latin typeface="Roboto"/>
                <a:ea typeface="Roboto"/>
                <a:cs typeface="Roboto"/>
                <a:sym typeface="Roboto"/>
              </a:rPr>
              <a:t> relatively easy.</a:t>
            </a:r>
            <a:endParaRPr sz="16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sz="1400">
              <a:solidFill>
                <a:srgbClr val="51565E"/>
              </a:solidFill>
              <a:highlight>
                <a:srgbClr val="FFFFFF"/>
              </a:highlight>
              <a:latin typeface="Roboto"/>
              <a:ea typeface="Roboto"/>
              <a:cs typeface="Roboto"/>
              <a:sym typeface="Roboto"/>
            </a:endParaRPr>
          </a:p>
        </p:txBody>
      </p:sp>
      <p:sp>
        <p:nvSpPr>
          <p:cNvPr id="89" name="Google Shape;89;p3"/>
          <p:cNvSpPr/>
          <p:nvPr/>
        </p:nvSpPr>
        <p:spPr>
          <a:xfrm>
            <a:off x="1313541" y="312913"/>
            <a:ext cx="6516900" cy="530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0000"/>
                </a:solidFill>
                <a:latin typeface="Bookman Old Style"/>
                <a:ea typeface="Bookman Old Style"/>
                <a:cs typeface="Bookman Old Style"/>
                <a:sym typeface="Bookman Old Style"/>
              </a:rPr>
              <a:t>MongoDB Atlas </a:t>
            </a:r>
            <a:endParaRPr b="0" i="0" sz="3000" u="none" cap="none" strike="noStrike">
              <a:solidFill>
                <a:srgbClr val="FF0000"/>
              </a:solidFill>
              <a:latin typeface="Bookman Old Style"/>
              <a:ea typeface="Bookman Old Style"/>
              <a:cs typeface="Bookman Old Style"/>
              <a:sym typeface="Bookman Old Style"/>
            </a:endParaRPr>
          </a:p>
        </p:txBody>
      </p:sp>
      <p:pic>
        <p:nvPicPr>
          <p:cNvPr descr="C:\Users\HP 250 G5\Desktop\wn.png" id="90" name="Google Shape;90;p3"/>
          <p:cNvPicPr preferRelativeResize="0"/>
          <p:nvPr/>
        </p:nvPicPr>
        <p:blipFill rotWithShape="1">
          <a:blip r:embed="rId4">
            <a:alphaModFix/>
          </a:blip>
          <a:srcRect b="0" l="0" r="0" t="0"/>
          <a:stretch/>
        </p:blipFill>
        <p:spPr>
          <a:xfrm>
            <a:off x="7819753" y="-1033"/>
            <a:ext cx="1322634" cy="470858"/>
          </a:xfrm>
          <a:prstGeom prst="rect">
            <a:avLst/>
          </a:prstGeom>
          <a:noFill/>
          <a:ln>
            <a:noFill/>
          </a:ln>
        </p:spPr>
      </p:pic>
      <p:pic>
        <p:nvPicPr>
          <p:cNvPr id="91" name="Google Shape;91;p3"/>
          <p:cNvPicPr preferRelativeResize="0"/>
          <p:nvPr/>
        </p:nvPicPr>
        <p:blipFill rotWithShape="1">
          <a:blip r:embed="rId5">
            <a:alphaModFix/>
          </a:blip>
          <a:srcRect b="0" l="0" r="89475" t="0"/>
          <a:stretch/>
        </p:blipFill>
        <p:spPr>
          <a:xfrm>
            <a:off x="2667400" y="312925"/>
            <a:ext cx="298851" cy="53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97" name="Google Shape;97;p4"/>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8" name="Google Shape;98;p4"/>
          <p:cNvSpPr txBox="1"/>
          <p:nvPr>
            <p:ph idx="1" type="body"/>
          </p:nvPr>
        </p:nvSpPr>
        <p:spPr>
          <a:xfrm>
            <a:off x="594375" y="991025"/>
            <a:ext cx="7886700" cy="3667800"/>
          </a:xfrm>
          <a:prstGeom prst="rect">
            <a:avLst/>
          </a:prstGeom>
          <a:noFill/>
          <a:ln>
            <a:noFill/>
          </a:ln>
        </p:spPr>
        <p:txBody>
          <a:bodyPr anchorCtr="0" anchor="t" bIns="34275" lIns="68575" spcFirstLastPara="1" rIns="68575" wrap="square" tIns="34275">
            <a:noAutofit/>
          </a:bodyPr>
          <a:lstStyle/>
          <a:p>
            <a:pPr indent="-139700" lvl="0" marL="431800" rtl="0" algn="l">
              <a:lnSpc>
                <a:spcPct val="100000"/>
              </a:lnSpc>
              <a:spcBef>
                <a:spcPts val="800"/>
              </a:spcBef>
              <a:spcAft>
                <a:spcPts val="1200"/>
              </a:spcAft>
              <a:buClr>
                <a:schemeClr val="dk1"/>
              </a:buClr>
              <a:buSzPts val="1800"/>
              <a:buFont typeface="Noto Sans Symbols"/>
              <a:buNone/>
            </a:pPr>
            <a:r>
              <a:t/>
            </a:r>
            <a:endParaRPr sz="1800"/>
          </a:p>
        </p:txBody>
      </p:sp>
      <p:sp>
        <p:nvSpPr>
          <p:cNvPr id="99" name="Google Shape;99;p4"/>
          <p:cNvSpPr/>
          <p:nvPr/>
        </p:nvSpPr>
        <p:spPr>
          <a:xfrm>
            <a:off x="471500" y="205375"/>
            <a:ext cx="7700700" cy="745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0000"/>
                </a:solidFill>
                <a:latin typeface="Bookman Old Style"/>
                <a:ea typeface="Bookman Old Style"/>
                <a:cs typeface="Bookman Old Style"/>
                <a:sym typeface="Bookman Old Style"/>
              </a:rPr>
              <a:t>Some Terminology: A Comparison </a:t>
            </a:r>
            <a:endParaRPr b="0" i="0" sz="3000" u="none" cap="none" strike="noStrike">
              <a:solidFill>
                <a:srgbClr val="FF0000"/>
              </a:solidFill>
              <a:latin typeface="Bookman Old Style"/>
              <a:ea typeface="Bookman Old Style"/>
              <a:cs typeface="Bookman Old Style"/>
              <a:sym typeface="Bookman Old Style"/>
            </a:endParaRPr>
          </a:p>
        </p:txBody>
      </p:sp>
      <p:pic>
        <p:nvPicPr>
          <p:cNvPr descr="C:\Users\HP 250 G5\Desktop\wn.png" id="100" name="Google Shape;100;p4"/>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pic>
        <p:nvPicPr>
          <p:cNvPr id="101" name="Google Shape;101;p4"/>
          <p:cNvPicPr preferRelativeResize="0"/>
          <p:nvPr/>
        </p:nvPicPr>
        <p:blipFill rotWithShape="1">
          <a:blip r:embed="rId4">
            <a:alphaModFix/>
          </a:blip>
          <a:srcRect b="0" l="0" r="0" t="0"/>
          <a:stretch/>
        </p:blipFill>
        <p:spPr>
          <a:xfrm>
            <a:off x="289875" y="1036200"/>
            <a:ext cx="8594775" cy="3375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107" name="Google Shape;107;p5"/>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8" name="Google Shape;108;p5"/>
          <p:cNvSpPr txBox="1"/>
          <p:nvPr>
            <p:ph idx="1" type="body"/>
          </p:nvPr>
        </p:nvSpPr>
        <p:spPr>
          <a:xfrm>
            <a:off x="289875" y="802650"/>
            <a:ext cx="8191200" cy="3856200"/>
          </a:xfrm>
          <a:prstGeom prst="rect">
            <a:avLst/>
          </a:prstGeom>
          <a:noFill/>
          <a:ln>
            <a:noFill/>
          </a:ln>
        </p:spPr>
        <p:txBody>
          <a:bodyPr anchorCtr="0" anchor="t" bIns="34275" lIns="68575" spcFirstLastPara="1" rIns="68575" wrap="square" tIns="34275">
            <a:noAutofit/>
          </a:bodyPr>
          <a:lstStyle/>
          <a:p>
            <a:pPr indent="-247650" lvl="0" marL="431800" rtl="0" algn="just">
              <a:lnSpc>
                <a:spcPct val="100000"/>
              </a:lnSpc>
              <a:spcBef>
                <a:spcPts val="800"/>
              </a:spcBef>
              <a:spcAft>
                <a:spcPts val="0"/>
              </a:spcAft>
              <a:buSzPts val="1700"/>
              <a:buFont typeface="Noto Sans Symbols"/>
              <a:buChar char="⮚"/>
            </a:pPr>
            <a:r>
              <a:rPr b="1" lang="en" sz="1700">
                <a:solidFill>
                  <a:schemeClr val="dk1"/>
                </a:solidFill>
              </a:rPr>
              <a:t>STEP 1.</a:t>
            </a:r>
            <a:r>
              <a:rPr lang="en" sz="1700">
                <a:solidFill>
                  <a:schemeClr val="dk1"/>
                </a:solidFill>
              </a:rPr>
              <a:t> </a:t>
            </a:r>
            <a:r>
              <a:rPr lang="en" sz="1700">
                <a:solidFill>
                  <a:schemeClr val="dk1"/>
                </a:solidFill>
                <a:highlight>
                  <a:srgbClr val="FFFFFF"/>
                </a:highlight>
                <a:latin typeface="Roboto"/>
                <a:ea typeface="Roboto"/>
                <a:cs typeface="Roboto"/>
                <a:sym typeface="Roboto"/>
              </a:rPr>
              <a:t>Visit the </a:t>
            </a:r>
            <a:r>
              <a:rPr lang="en" sz="1700">
                <a:solidFill>
                  <a:schemeClr val="dk1"/>
                </a:solidFill>
                <a:highlight>
                  <a:srgbClr val="FFFFFF"/>
                </a:highlight>
                <a:uFill>
                  <a:noFill/>
                </a:uFill>
                <a:latin typeface="Roboto"/>
                <a:ea typeface="Roboto"/>
                <a:cs typeface="Roboto"/>
                <a:sym typeface="Roboto"/>
                <a:hlinkClick r:id="rId3">
                  <a:extLst>
                    <a:ext uri="{A12FA001-AC4F-418D-AE19-62706E023703}">
                      <ahyp:hlinkClr val="tx"/>
                    </a:ext>
                  </a:extLst>
                </a:hlinkClick>
              </a:rPr>
              <a:t>official </a:t>
            </a:r>
            <a:r>
              <a:rPr b="1" lang="en" sz="1700">
                <a:solidFill>
                  <a:schemeClr val="dk1"/>
                </a:solidFill>
                <a:highlight>
                  <a:srgbClr val="FFFFFF"/>
                </a:highlight>
                <a:uFill>
                  <a:noFill/>
                </a:uFill>
                <a:latin typeface="Roboto"/>
                <a:ea typeface="Roboto"/>
                <a:cs typeface="Roboto"/>
                <a:sym typeface="Roboto"/>
                <a:hlinkClick r:id="rId4">
                  <a:extLst>
                    <a:ext uri="{A12FA001-AC4F-418D-AE19-62706E023703}">
                      <ahyp:hlinkClr val="tx"/>
                    </a:ext>
                  </a:extLst>
                </a:hlinkClick>
              </a:rPr>
              <a:t>MongoDB Atlas page</a:t>
            </a:r>
            <a:r>
              <a:rPr lang="en" sz="1700">
                <a:solidFill>
                  <a:schemeClr val="dk1"/>
                </a:solidFill>
                <a:highlight>
                  <a:srgbClr val="FFFFFF"/>
                </a:highlight>
                <a:latin typeface="Roboto"/>
                <a:ea typeface="Roboto"/>
                <a:cs typeface="Roboto"/>
                <a:sym typeface="Roboto"/>
              </a:rPr>
              <a:t> to create a free-tier account.</a:t>
            </a:r>
            <a:endParaRPr sz="1700">
              <a:solidFill>
                <a:schemeClr val="dk1"/>
              </a:solidFill>
              <a:highlight>
                <a:srgbClr val="FFFFFF"/>
              </a:highlight>
              <a:latin typeface="Roboto"/>
              <a:ea typeface="Roboto"/>
              <a:cs typeface="Roboto"/>
              <a:sym typeface="Roboto"/>
            </a:endParaRPr>
          </a:p>
          <a:p>
            <a:pPr indent="-247650" lvl="0" marL="431800" rtl="0" algn="just">
              <a:lnSpc>
                <a:spcPct val="100000"/>
              </a:lnSpc>
              <a:spcBef>
                <a:spcPts val="1200"/>
              </a:spcBef>
              <a:spcAft>
                <a:spcPts val="0"/>
              </a:spcAft>
              <a:buSzPts val="1700"/>
              <a:buFont typeface="Roboto"/>
              <a:buChar char="⮚"/>
            </a:pPr>
            <a:r>
              <a:rPr b="1" lang="en" sz="1700">
                <a:solidFill>
                  <a:schemeClr val="dk1"/>
                </a:solidFill>
                <a:highlight>
                  <a:srgbClr val="FFFFFF"/>
                </a:highlight>
                <a:latin typeface="Roboto"/>
                <a:ea typeface="Roboto"/>
                <a:cs typeface="Roboto"/>
                <a:sym typeface="Roboto"/>
              </a:rPr>
              <a:t>STEP 2.</a:t>
            </a:r>
            <a:r>
              <a:rPr lang="en" sz="1700">
                <a:solidFill>
                  <a:schemeClr val="dk1"/>
                </a:solidFill>
                <a:highlight>
                  <a:srgbClr val="FFFFFF"/>
                </a:highlight>
                <a:latin typeface="Roboto"/>
                <a:ea typeface="Roboto"/>
                <a:cs typeface="Roboto"/>
                <a:sym typeface="Roboto"/>
              </a:rPr>
              <a:t> Click on Try Free, which will take you to a registration page. Create your account here by filling in details or Sign Up using Google.</a:t>
            </a:r>
            <a:endParaRPr sz="1700">
              <a:solidFill>
                <a:schemeClr val="dk1"/>
              </a:solidFill>
              <a:highlight>
                <a:srgbClr val="FFFFFF"/>
              </a:highlight>
              <a:latin typeface="Roboto"/>
              <a:ea typeface="Roboto"/>
              <a:cs typeface="Roboto"/>
              <a:sym typeface="Roboto"/>
            </a:endParaRPr>
          </a:p>
          <a:p>
            <a:pPr indent="-247650" lvl="0" marL="431800" rtl="0" algn="just">
              <a:lnSpc>
                <a:spcPct val="100000"/>
              </a:lnSpc>
              <a:spcBef>
                <a:spcPts val="1200"/>
              </a:spcBef>
              <a:spcAft>
                <a:spcPts val="0"/>
              </a:spcAft>
              <a:buSzPts val="1700"/>
              <a:buFont typeface="Roboto"/>
              <a:buChar char="⮚"/>
            </a:pPr>
            <a:r>
              <a:rPr b="1" lang="en" sz="1700">
                <a:solidFill>
                  <a:schemeClr val="dk1"/>
                </a:solidFill>
                <a:highlight>
                  <a:srgbClr val="FFFFFF"/>
                </a:highlight>
                <a:latin typeface="Roboto"/>
                <a:ea typeface="Roboto"/>
                <a:cs typeface="Roboto"/>
                <a:sym typeface="Roboto"/>
              </a:rPr>
              <a:t>STEP 3.</a:t>
            </a:r>
            <a:r>
              <a:rPr lang="en" sz="1700">
                <a:solidFill>
                  <a:schemeClr val="dk1"/>
                </a:solidFill>
                <a:highlight>
                  <a:srgbClr val="FFFFFF"/>
                </a:highlight>
                <a:latin typeface="Roboto"/>
                <a:ea typeface="Roboto"/>
                <a:cs typeface="Roboto"/>
                <a:sym typeface="Roboto"/>
              </a:rPr>
              <a:t> Accept the terms and conditions.</a:t>
            </a:r>
            <a:endParaRPr sz="1700">
              <a:solidFill>
                <a:schemeClr val="dk1"/>
              </a:solidFill>
              <a:highlight>
                <a:srgbClr val="FFFFFF"/>
              </a:highlight>
              <a:latin typeface="Roboto"/>
              <a:ea typeface="Roboto"/>
              <a:cs typeface="Roboto"/>
              <a:sym typeface="Roboto"/>
            </a:endParaRPr>
          </a:p>
          <a:p>
            <a:pPr indent="-247650" lvl="0" marL="431800" rtl="0" algn="just">
              <a:lnSpc>
                <a:spcPct val="100000"/>
              </a:lnSpc>
              <a:spcBef>
                <a:spcPts val="1200"/>
              </a:spcBef>
              <a:spcAft>
                <a:spcPts val="0"/>
              </a:spcAft>
              <a:buSzPts val="1700"/>
              <a:buFont typeface="Roboto"/>
              <a:buChar char="⮚"/>
            </a:pPr>
            <a:r>
              <a:rPr b="1" lang="en" sz="1700">
                <a:solidFill>
                  <a:schemeClr val="dk1"/>
                </a:solidFill>
                <a:highlight>
                  <a:srgbClr val="FFFFFF"/>
                </a:highlight>
                <a:latin typeface="Roboto"/>
                <a:ea typeface="Roboto"/>
                <a:cs typeface="Roboto"/>
                <a:sym typeface="Roboto"/>
              </a:rPr>
              <a:t>STEP 4.</a:t>
            </a:r>
            <a:r>
              <a:rPr lang="en" sz="1700">
                <a:solidFill>
                  <a:schemeClr val="dk1"/>
                </a:solidFill>
                <a:highlight>
                  <a:srgbClr val="FFFFFF"/>
                </a:highlight>
                <a:latin typeface="Roboto"/>
                <a:ea typeface="Roboto"/>
                <a:cs typeface="Roboto"/>
                <a:sym typeface="Roboto"/>
              </a:rPr>
              <a:t> Provide details of your project and press the Finish button.</a:t>
            </a:r>
            <a:endParaRPr sz="1700">
              <a:solidFill>
                <a:schemeClr val="dk1"/>
              </a:solidFill>
              <a:highlight>
                <a:srgbClr val="FFFFFF"/>
              </a:highlight>
              <a:latin typeface="Roboto"/>
              <a:ea typeface="Roboto"/>
              <a:cs typeface="Roboto"/>
              <a:sym typeface="Roboto"/>
            </a:endParaRPr>
          </a:p>
          <a:p>
            <a:pPr indent="-247650" lvl="0" marL="431800" rtl="0" algn="just">
              <a:lnSpc>
                <a:spcPct val="100000"/>
              </a:lnSpc>
              <a:spcBef>
                <a:spcPts val="1200"/>
              </a:spcBef>
              <a:spcAft>
                <a:spcPts val="0"/>
              </a:spcAft>
              <a:buSzPts val="1700"/>
              <a:buFont typeface="Roboto"/>
              <a:buChar char="⮚"/>
            </a:pPr>
            <a:r>
              <a:rPr b="1" lang="en" sz="1700">
                <a:solidFill>
                  <a:schemeClr val="dk1"/>
                </a:solidFill>
                <a:highlight>
                  <a:srgbClr val="FFFFFF"/>
                </a:highlight>
                <a:latin typeface="Roboto"/>
                <a:ea typeface="Roboto"/>
                <a:cs typeface="Roboto"/>
                <a:sym typeface="Roboto"/>
              </a:rPr>
              <a:t>STEP 5.</a:t>
            </a:r>
            <a:r>
              <a:rPr lang="en" sz="1700">
                <a:solidFill>
                  <a:schemeClr val="dk1"/>
                </a:solidFill>
                <a:highlight>
                  <a:srgbClr val="FFFFFF"/>
                </a:highlight>
                <a:latin typeface="Roboto"/>
                <a:ea typeface="Roboto"/>
                <a:cs typeface="Roboto"/>
                <a:sym typeface="Roboto"/>
              </a:rPr>
              <a:t> Choose and deploy a cloud database from the given types. These are low-cost and efficient to use. For now, let us choose the free shared tier.</a:t>
            </a:r>
            <a:endParaRPr sz="1700">
              <a:solidFill>
                <a:schemeClr val="dk1"/>
              </a:solidFill>
              <a:highlight>
                <a:srgbClr val="FFFFFF"/>
              </a:highlight>
              <a:latin typeface="Roboto"/>
              <a:ea typeface="Roboto"/>
              <a:cs typeface="Roboto"/>
              <a:sym typeface="Roboto"/>
            </a:endParaRPr>
          </a:p>
          <a:p>
            <a:pPr indent="-247650" lvl="0" marL="431800" rtl="0" algn="just">
              <a:lnSpc>
                <a:spcPct val="100000"/>
              </a:lnSpc>
              <a:spcBef>
                <a:spcPts val="1200"/>
              </a:spcBef>
              <a:spcAft>
                <a:spcPts val="0"/>
              </a:spcAft>
              <a:buSzPts val="1700"/>
              <a:buFont typeface="Roboto"/>
              <a:buChar char="⮚"/>
            </a:pPr>
            <a:r>
              <a:rPr b="1" lang="en" sz="1700">
                <a:solidFill>
                  <a:schemeClr val="dk1"/>
                </a:solidFill>
                <a:highlight>
                  <a:srgbClr val="FFFFFF"/>
                </a:highlight>
                <a:latin typeface="Roboto"/>
                <a:ea typeface="Roboto"/>
                <a:cs typeface="Roboto"/>
                <a:sym typeface="Roboto"/>
              </a:rPr>
              <a:t>STEP 6.</a:t>
            </a:r>
            <a:r>
              <a:rPr lang="en" sz="1700">
                <a:solidFill>
                  <a:schemeClr val="dk1"/>
                </a:solidFill>
                <a:highlight>
                  <a:srgbClr val="FFFFFF"/>
                </a:highlight>
                <a:latin typeface="Roboto"/>
                <a:ea typeface="Roboto"/>
                <a:cs typeface="Roboto"/>
                <a:sym typeface="Roboto"/>
              </a:rPr>
              <a:t> Create a cluster. Here, we get to choose between M0, M2, and M5 cluster tiers. Let us go for the shared cluster type.</a:t>
            </a:r>
            <a:endParaRPr sz="1700">
              <a:solidFill>
                <a:schemeClr val="dk1"/>
              </a:solidFill>
              <a:highlight>
                <a:srgbClr val="FFFFFF"/>
              </a:highlight>
              <a:latin typeface="Roboto"/>
              <a:ea typeface="Roboto"/>
              <a:cs typeface="Roboto"/>
              <a:sym typeface="Roboto"/>
            </a:endParaRPr>
          </a:p>
          <a:p>
            <a:pPr indent="-247650" lvl="0" marL="431800" rtl="0" algn="just">
              <a:lnSpc>
                <a:spcPct val="100000"/>
              </a:lnSpc>
              <a:spcBef>
                <a:spcPts val="1200"/>
              </a:spcBef>
              <a:spcAft>
                <a:spcPts val="1200"/>
              </a:spcAft>
              <a:buSzPts val="1700"/>
              <a:buFont typeface="Roboto"/>
              <a:buChar char="⮚"/>
            </a:pPr>
            <a:r>
              <a:rPr b="1" lang="en" sz="1700">
                <a:solidFill>
                  <a:schemeClr val="dk1"/>
                </a:solidFill>
                <a:highlight>
                  <a:srgbClr val="FFFFFF"/>
                </a:highlight>
                <a:latin typeface="Roboto"/>
                <a:ea typeface="Roboto"/>
                <a:cs typeface="Roboto"/>
                <a:sym typeface="Roboto"/>
              </a:rPr>
              <a:t>STEP 7.</a:t>
            </a:r>
            <a:r>
              <a:rPr lang="en" sz="1700">
                <a:solidFill>
                  <a:schemeClr val="dk1"/>
                </a:solidFill>
                <a:highlight>
                  <a:srgbClr val="FFFFFF"/>
                </a:highlight>
                <a:latin typeface="Roboto"/>
                <a:ea typeface="Roboto"/>
                <a:cs typeface="Roboto"/>
                <a:sym typeface="Roboto"/>
              </a:rPr>
              <a:t> Choose a cloud provider and the desired region and click on Create Cluster.</a:t>
            </a:r>
            <a:endParaRPr sz="1700">
              <a:solidFill>
                <a:schemeClr val="dk1"/>
              </a:solidFill>
              <a:highlight>
                <a:srgbClr val="FFFFFF"/>
              </a:highlight>
              <a:latin typeface="Roboto"/>
              <a:ea typeface="Roboto"/>
              <a:cs typeface="Roboto"/>
              <a:sym typeface="Roboto"/>
            </a:endParaRPr>
          </a:p>
        </p:txBody>
      </p:sp>
      <p:sp>
        <p:nvSpPr>
          <p:cNvPr id="109" name="Google Shape;109;p5"/>
          <p:cNvSpPr/>
          <p:nvPr/>
        </p:nvSpPr>
        <p:spPr>
          <a:xfrm>
            <a:off x="165850" y="205375"/>
            <a:ext cx="7700700" cy="745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0000"/>
                </a:solidFill>
                <a:latin typeface="Bookman Old Style"/>
                <a:ea typeface="Bookman Old Style"/>
                <a:cs typeface="Bookman Old Style"/>
                <a:sym typeface="Bookman Old Style"/>
              </a:rPr>
              <a:t>Create An ATLAS Account</a:t>
            </a:r>
            <a:endParaRPr b="0" i="0" sz="3000" u="none" cap="none" strike="noStrike">
              <a:solidFill>
                <a:srgbClr val="FF0000"/>
              </a:solidFill>
              <a:latin typeface="Bookman Old Style"/>
              <a:ea typeface="Bookman Old Style"/>
              <a:cs typeface="Bookman Old Style"/>
              <a:sym typeface="Bookman Old Style"/>
            </a:endParaRPr>
          </a:p>
        </p:txBody>
      </p:sp>
      <p:pic>
        <p:nvPicPr>
          <p:cNvPr descr="C:\Users\HP 250 G5\Desktop\wn.png" id="110" name="Google Shape;110;p5"/>
          <p:cNvPicPr preferRelativeResize="0"/>
          <p:nvPr/>
        </p:nvPicPr>
        <p:blipFill rotWithShape="1">
          <a:blip r:embed="rId5">
            <a:alphaModFix/>
          </a:blip>
          <a:srcRect b="0" l="0" r="0" t="0"/>
          <a:stretch/>
        </p:blipFill>
        <p:spPr>
          <a:xfrm>
            <a:off x="7819753" y="-1033"/>
            <a:ext cx="1322634" cy="4708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116" name="Google Shape;116;p6"/>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7" name="Google Shape;117;p6"/>
          <p:cNvSpPr txBox="1"/>
          <p:nvPr>
            <p:ph idx="1" type="body"/>
          </p:nvPr>
        </p:nvSpPr>
        <p:spPr>
          <a:xfrm>
            <a:off x="289875" y="802650"/>
            <a:ext cx="8191200" cy="3856200"/>
          </a:xfrm>
          <a:prstGeom prst="rect">
            <a:avLst/>
          </a:prstGeom>
          <a:noFill/>
          <a:ln>
            <a:noFill/>
          </a:ln>
        </p:spPr>
        <p:txBody>
          <a:bodyPr anchorCtr="0" anchor="t" bIns="34275" lIns="68575" spcFirstLastPara="1" rIns="68575" wrap="square" tIns="34275">
            <a:noAutofit/>
          </a:bodyPr>
          <a:lstStyle/>
          <a:p>
            <a:pPr indent="-247650" lvl="0" marL="431800" rtl="0" algn="just">
              <a:lnSpc>
                <a:spcPct val="100000"/>
              </a:lnSpc>
              <a:spcBef>
                <a:spcPts val="800"/>
              </a:spcBef>
              <a:spcAft>
                <a:spcPts val="0"/>
              </a:spcAft>
              <a:buSzPts val="1700"/>
              <a:buFont typeface="Noto Sans Symbols"/>
              <a:buChar char="⮚"/>
            </a:pPr>
            <a:r>
              <a:rPr lang="en" sz="1700">
                <a:solidFill>
                  <a:schemeClr val="dk1"/>
                </a:solidFill>
                <a:highlight>
                  <a:srgbClr val="FFFFFF"/>
                </a:highlight>
                <a:latin typeface="Roboto"/>
                <a:ea typeface="Roboto"/>
                <a:cs typeface="Roboto"/>
                <a:sym typeface="Roboto"/>
              </a:rPr>
              <a:t>Wait for the cluster to be created; it takes about 5 - 7 mins.</a:t>
            </a:r>
            <a:endParaRPr sz="1700">
              <a:solidFill>
                <a:schemeClr val="dk1"/>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400"/>
              <a:buNone/>
            </a:pPr>
            <a:r>
              <a:rPr lang="en" sz="1700">
                <a:solidFill>
                  <a:schemeClr val="dk1"/>
                </a:solidFill>
                <a:highlight>
                  <a:srgbClr val="FFFFFF"/>
                </a:highlight>
                <a:latin typeface="Roboto"/>
                <a:ea typeface="Roboto"/>
                <a:cs typeface="Roboto"/>
                <a:sym typeface="Roboto"/>
              </a:rPr>
              <a:t>By visiting All Clusters, you will be able to see all the created Clusters. You can navigate to the current cluster to view its details and edit.</a:t>
            </a:r>
            <a:endParaRPr sz="1700">
              <a:solidFill>
                <a:schemeClr val="dk1"/>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SzPts val="1400"/>
              <a:buNone/>
            </a:pPr>
            <a:r>
              <a:t/>
            </a:r>
            <a:endParaRPr sz="1700">
              <a:solidFill>
                <a:srgbClr val="51565E"/>
              </a:solidFill>
              <a:highlight>
                <a:srgbClr val="FFFFFF"/>
              </a:highlight>
              <a:latin typeface="Roboto"/>
              <a:ea typeface="Roboto"/>
              <a:cs typeface="Roboto"/>
              <a:sym typeface="Roboto"/>
            </a:endParaRPr>
          </a:p>
        </p:txBody>
      </p:sp>
      <p:sp>
        <p:nvSpPr>
          <p:cNvPr id="118" name="Google Shape;118;p6"/>
          <p:cNvSpPr/>
          <p:nvPr/>
        </p:nvSpPr>
        <p:spPr>
          <a:xfrm>
            <a:off x="471500" y="205375"/>
            <a:ext cx="7700700" cy="745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0000"/>
                </a:solidFill>
                <a:latin typeface="Bookman Old Style"/>
                <a:ea typeface="Bookman Old Style"/>
                <a:cs typeface="Bookman Old Style"/>
                <a:sym typeface="Bookman Old Style"/>
              </a:rPr>
              <a:t>Create An ATLAS Account</a:t>
            </a:r>
            <a:endParaRPr b="0" i="0" sz="3000" u="none" cap="none" strike="noStrike">
              <a:solidFill>
                <a:srgbClr val="FF0000"/>
              </a:solidFill>
              <a:latin typeface="Bookman Old Style"/>
              <a:ea typeface="Bookman Old Style"/>
              <a:cs typeface="Bookman Old Style"/>
              <a:sym typeface="Bookman Old Style"/>
            </a:endParaRPr>
          </a:p>
        </p:txBody>
      </p:sp>
      <p:pic>
        <p:nvPicPr>
          <p:cNvPr descr="C:\Users\HP 250 G5\Desktop\wn.png" id="119" name="Google Shape;119;p6"/>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pic>
        <p:nvPicPr>
          <p:cNvPr id="120" name="Google Shape;120;p6"/>
          <p:cNvPicPr preferRelativeResize="0"/>
          <p:nvPr/>
        </p:nvPicPr>
        <p:blipFill rotWithShape="1">
          <a:blip r:embed="rId4">
            <a:alphaModFix/>
          </a:blip>
          <a:srcRect b="0" l="0" r="0" t="0"/>
          <a:stretch/>
        </p:blipFill>
        <p:spPr>
          <a:xfrm>
            <a:off x="289875" y="1932500"/>
            <a:ext cx="3783101" cy="2862473"/>
          </a:xfrm>
          <a:prstGeom prst="rect">
            <a:avLst/>
          </a:prstGeom>
          <a:noFill/>
          <a:ln cap="flat" cmpd="sng" w="9525">
            <a:solidFill>
              <a:schemeClr val="dk2"/>
            </a:solidFill>
            <a:prstDash val="solid"/>
            <a:round/>
            <a:headEnd len="sm" w="sm" type="none"/>
            <a:tailEnd len="sm" w="sm" type="none"/>
          </a:ln>
        </p:spPr>
      </p:pic>
      <p:pic>
        <p:nvPicPr>
          <p:cNvPr id="121" name="Google Shape;121;p6"/>
          <p:cNvPicPr preferRelativeResize="0"/>
          <p:nvPr/>
        </p:nvPicPr>
        <p:blipFill rotWithShape="1">
          <a:blip r:embed="rId5">
            <a:alphaModFix/>
          </a:blip>
          <a:srcRect b="0" l="0" r="0" t="0"/>
          <a:stretch/>
        </p:blipFill>
        <p:spPr>
          <a:xfrm>
            <a:off x="4528649" y="1981450"/>
            <a:ext cx="3643548" cy="2764570"/>
          </a:xfrm>
          <a:prstGeom prst="rect">
            <a:avLst/>
          </a:prstGeom>
          <a:noFill/>
          <a:ln cap="flat" cmpd="sng" w="9525">
            <a:solidFill>
              <a:schemeClr val="dk2"/>
            </a:solidFill>
            <a:prstDash val="solid"/>
            <a:round/>
            <a:headEnd len="sm" w="sm" type="none"/>
            <a:tailEnd len="sm" w="sm" type="none"/>
          </a:ln>
        </p:spPr>
      </p:pic>
      <p:sp>
        <p:nvSpPr>
          <p:cNvPr id="122" name="Google Shape;122;p6"/>
          <p:cNvSpPr txBox="1"/>
          <p:nvPr/>
        </p:nvSpPr>
        <p:spPr>
          <a:xfrm>
            <a:off x="1259800" y="4746025"/>
            <a:ext cx="123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Step 1.</a:t>
            </a:r>
            <a:endParaRPr b="0" i="0" sz="1400" u="none" cap="none" strike="noStrike">
              <a:solidFill>
                <a:srgbClr val="000000"/>
              </a:solidFill>
              <a:latin typeface="Arial"/>
              <a:ea typeface="Arial"/>
              <a:cs typeface="Arial"/>
              <a:sym typeface="Arial"/>
            </a:endParaRPr>
          </a:p>
        </p:txBody>
      </p:sp>
      <p:sp>
        <p:nvSpPr>
          <p:cNvPr id="123" name="Google Shape;123;p6"/>
          <p:cNvSpPr txBox="1"/>
          <p:nvPr/>
        </p:nvSpPr>
        <p:spPr>
          <a:xfrm>
            <a:off x="5862900" y="4669825"/>
            <a:ext cx="123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Step 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129" name="Google Shape;129;p7"/>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0" name="Google Shape;130;p7"/>
          <p:cNvSpPr txBox="1"/>
          <p:nvPr>
            <p:ph idx="1" type="body"/>
          </p:nvPr>
        </p:nvSpPr>
        <p:spPr>
          <a:xfrm>
            <a:off x="210100" y="672525"/>
            <a:ext cx="8817300" cy="4282800"/>
          </a:xfrm>
          <a:prstGeom prst="rect">
            <a:avLst/>
          </a:prstGeom>
          <a:noFill/>
          <a:ln>
            <a:noFill/>
          </a:ln>
        </p:spPr>
        <p:txBody>
          <a:bodyPr anchorCtr="0" anchor="t" bIns="34275" lIns="68575" spcFirstLastPara="1" rIns="68575" wrap="square" tIns="34275">
            <a:noAutofit/>
          </a:bodyPr>
          <a:lstStyle/>
          <a:p>
            <a:pPr indent="0" lvl="0" marL="177800" rtl="0" algn="l">
              <a:lnSpc>
                <a:spcPct val="100000"/>
              </a:lnSpc>
              <a:spcBef>
                <a:spcPts val="800"/>
              </a:spcBef>
              <a:spcAft>
                <a:spcPts val="0"/>
              </a:spcAft>
              <a:buSzPts val="1400"/>
              <a:buNone/>
            </a:pPr>
            <a:r>
              <a:rPr lang="en" sz="1700">
                <a:solidFill>
                  <a:srgbClr val="51565E"/>
                </a:solidFill>
                <a:highlight>
                  <a:srgbClr val="FFFFFF"/>
                </a:highlight>
                <a:latin typeface="Roboto"/>
                <a:ea typeface="Roboto"/>
                <a:cs typeface="Roboto"/>
                <a:sym typeface="Roboto"/>
              </a:rPr>
              <a:t>                                                                       </a:t>
            </a:r>
            <a:endParaRPr sz="1700">
              <a:solidFill>
                <a:srgbClr val="51565E"/>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400"/>
              <a:buNone/>
            </a:pPr>
            <a:r>
              <a:rPr lang="en" sz="1700">
                <a:solidFill>
                  <a:srgbClr val="51565E"/>
                </a:solidFill>
                <a:highlight>
                  <a:srgbClr val="FFFFFF"/>
                </a:highlight>
                <a:latin typeface="Roboto"/>
                <a:ea typeface="Roboto"/>
                <a:cs typeface="Roboto"/>
                <a:sym typeface="Roboto"/>
              </a:rPr>
              <a:t>Hkkf</a:t>
            </a:r>
            <a:endParaRPr sz="1700">
              <a:solidFill>
                <a:srgbClr val="51565E"/>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400"/>
              <a:buNone/>
            </a:pPr>
            <a:r>
              <a:t/>
            </a:r>
            <a:endParaRPr sz="1700">
              <a:solidFill>
                <a:srgbClr val="51565E"/>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400"/>
              <a:buNone/>
            </a:pPr>
            <a:r>
              <a:t/>
            </a:r>
            <a:endParaRPr sz="1700">
              <a:solidFill>
                <a:srgbClr val="51565E"/>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400"/>
              <a:buNone/>
            </a:pPr>
            <a:r>
              <a:t/>
            </a:r>
            <a:endParaRPr sz="1700">
              <a:solidFill>
                <a:srgbClr val="51565E"/>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400"/>
              <a:buNone/>
            </a:pPr>
            <a:r>
              <a:t/>
            </a:r>
            <a:endParaRPr sz="1700">
              <a:solidFill>
                <a:srgbClr val="51565E"/>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400"/>
              <a:buNone/>
            </a:pPr>
            <a:r>
              <a:t/>
            </a:r>
            <a:endParaRPr sz="1700">
              <a:solidFill>
                <a:srgbClr val="51565E"/>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400"/>
              <a:buNone/>
            </a:pPr>
            <a:r>
              <a:t/>
            </a:r>
            <a:endParaRPr sz="1700">
              <a:solidFill>
                <a:srgbClr val="51565E"/>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400"/>
              <a:buNone/>
            </a:pPr>
            <a:r>
              <a:t/>
            </a:r>
            <a:endParaRPr sz="1700">
              <a:solidFill>
                <a:srgbClr val="51565E"/>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400"/>
              <a:buNone/>
            </a:pPr>
            <a:r>
              <a:t/>
            </a:r>
            <a:endParaRPr sz="1700">
              <a:solidFill>
                <a:srgbClr val="51565E"/>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SzPts val="1400"/>
              <a:buNone/>
            </a:pPr>
            <a:r>
              <a:rPr b="1" lang="en" sz="1500">
                <a:solidFill>
                  <a:schemeClr val="dk1"/>
                </a:solidFill>
                <a:highlight>
                  <a:srgbClr val="FFFFFF"/>
                </a:highlight>
                <a:latin typeface="Roboto"/>
                <a:ea typeface="Roboto"/>
                <a:cs typeface="Roboto"/>
                <a:sym typeface="Roboto"/>
              </a:rPr>
              <a:t>By visiting our current cluster, we notice that MongoDB Atlas has selected the M0 Sandbox by default, and through registration, MongoDB Atlas creates a default organization for us.</a:t>
            </a:r>
            <a:endParaRPr b="1" sz="1500">
              <a:solidFill>
                <a:schemeClr val="dk1"/>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b="1" lang="en" sz="1300">
                <a:solidFill>
                  <a:schemeClr val="dk1"/>
                </a:solidFill>
                <a:highlight>
                  <a:srgbClr val="FFFFFF"/>
                </a:highlight>
                <a:latin typeface="Roboto"/>
                <a:ea typeface="Roboto"/>
                <a:cs typeface="Roboto"/>
                <a:sym typeface="Roboto"/>
              </a:rPr>
              <a:t>Now it's time to Whitelist our Connection IP Address of the MongoDB Atlas Cluster.</a:t>
            </a:r>
            <a:endParaRPr b="1" sz="1300">
              <a:solidFill>
                <a:schemeClr val="dk1"/>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SzPts val="1400"/>
              <a:buNone/>
            </a:pPr>
            <a:r>
              <a:t/>
            </a:r>
            <a:endParaRPr b="1" sz="1500">
              <a:solidFill>
                <a:srgbClr val="51565E"/>
              </a:solidFill>
              <a:highlight>
                <a:srgbClr val="FFFFFF"/>
              </a:highlight>
              <a:latin typeface="Roboto"/>
              <a:ea typeface="Roboto"/>
              <a:cs typeface="Roboto"/>
              <a:sym typeface="Roboto"/>
            </a:endParaRPr>
          </a:p>
        </p:txBody>
      </p:sp>
      <p:sp>
        <p:nvSpPr>
          <p:cNvPr id="131" name="Google Shape;131;p7"/>
          <p:cNvSpPr/>
          <p:nvPr/>
        </p:nvSpPr>
        <p:spPr>
          <a:xfrm>
            <a:off x="471500" y="205375"/>
            <a:ext cx="7700700" cy="745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0000"/>
                </a:solidFill>
                <a:latin typeface="Bookman Old Style"/>
                <a:ea typeface="Bookman Old Style"/>
                <a:cs typeface="Bookman Old Style"/>
                <a:sym typeface="Bookman Old Style"/>
              </a:rPr>
              <a:t>Create An ATLAS Account</a:t>
            </a:r>
            <a:endParaRPr b="0" i="0" sz="3000" u="none" cap="none" strike="noStrike">
              <a:solidFill>
                <a:srgbClr val="FF0000"/>
              </a:solidFill>
              <a:latin typeface="Bookman Old Style"/>
              <a:ea typeface="Bookman Old Style"/>
              <a:cs typeface="Bookman Old Style"/>
              <a:sym typeface="Bookman Old Style"/>
            </a:endParaRPr>
          </a:p>
        </p:txBody>
      </p:sp>
      <p:pic>
        <p:nvPicPr>
          <p:cNvPr descr="C:\Users\HP 250 G5\Desktop\wn.png" id="132" name="Google Shape;132;p7"/>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pic>
        <p:nvPicPr>
          <p:cNvPr id="133" name="Google Shape;133;p7"/>
          <p:cNvPicPr preferRelativeResize="0"/>
          <p:nvPr/>
        </p:nvPicPr>
        <p:blipFill rotWithShape="1">
          <a:blip r:embed="rId4">
            <a:alphaModFix/>
          </a:blip>
          <a:srcRect b="0" l="0" r="0" t="0"/>
          <a:stretch/>
        </p:blipFill>
        <p:spPr>
          <a:xfrm>
            <a:off x="114045" y="802650"/>
            <a:ext cx="3996160" cy="2497600"/>
          </a:xfrm>
          <a:prstGeom prst="rect">
            <a:avLst/>
          </a:prstGeom>
          <a:noFill/>
          <a:ln cap="flat" cmpd="sng" w="9525">
            <a:solidFill>
              <a:schemeClr val="dk2"/>
            </a:solidFill>
            <a:prstDash val="solid"/>
            <a:round/>
            <a:headEnd len="sm" w="sm" type="none"/>
            <a:tailEnd len="sm" w="sm" type="none"/>
          </a:ln>
        </p:spPr>
      </p:pic>
      <p:sp>
        <p:nvSpPr>
          <p:cNvPr id="134" name="Google Shape;134;p7"/>
          <p:cNvSpPr txBox="1"/>
          <p:nvPr/>
        </p:nvSpPr>
        <p:spPr>
          <a:xfrm>
            <a:off x="1280775" y="3370400"/>
            <a:ext cx="2120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Step 6 .</a:t>
            </a:r>
            <a:endParaRPr b="0" i="0" sz="1400" u="none" cap="none" strike="noStrike">
              <a:solidFill>
                <a:srgbClr val="000000"/>
              </a:solidFill>
              <a:latin typeface="Arial"/>
              <a:ea typeface="Arial"/>
              <a:cs typeface="Arial"/>
              <a:sym typeface="Arial"/>
            </a:endParaRPr>
          </a:p>
        </p:txBody>
      </p:sp>
      <p:pic>
        <p:nvPicPr>
          <p:cNvPr id="135" name="Google Shape;135;p7"/>
          <p:cNvPicPr preferRelativeResize="0"/>
          <p:nvPr/>
        </p:nvPicPr>
        <p:blipFill rotWithShape="1">
          <a:blip r:embed="rId5">
            <a:alphaModFix/>
          </a:blip>
          <a:srcRect b="0" l="0" r="0" t="0"/>
          <a:stretch/>
        </p:blipFill>
        <p:spPr>
          <a:xfrm>
            <a:off x="4392450" y="853500"/>
            <a:ext cx="4635048" cy="2497601"/>
          </a:xfrm>
          <a:prstGeom prst="rect">
            <a:avLst/>
          </a:prstGeom>
          <a:noFill/>
          <a:ln cap="flat" cmpd="sng" w="9525">
            <a:solidFill>
              <a:schemeClr val="dk2"/>
            </a:solidFill>
            <a:prstDash val="solid"/>
            <a:round/>
            <a:headEnd len="sm" w="sm" type="none"/>
            <a:tailEnd len="sm" w="sm" type="none"/>
          </a:ln>
        </p:spPr>
      </p:pic>
      <p:sp>
        <p:nvSpPr>
          <p:cNvPr id="136" name="Google Shape;136;p7"/>
          <p:cNvSpPr txBox="1"/>
          <p:nvPr/>
        </p:nvSpPr>
        <p:spPr>
          <a:xfrm>
            <a:off x="6051800" y="3478100"/>
            <a:ext cx="2120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Step 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142" name="Google Shape;142;p8"/>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3" name="Google Shape;143;p8"/>
          <p:cNvSpPr txBox="1"/>
          <p:nvPr>
            <p:ph idx="1" type="body"/>
          </p:nvPr>
        </p:nvSpPr>
        <p:spPr>
          <a:xfrm>
            <a:off x="297050" y="1092500"/>
            <a:ext cx="8191200" cy="3856200"/>
          </a:xfrm>
          <a:prstGeom prst="rect">
            <a:avLst/>
          </a:prstGeom>
          <a:noFill/>
          <a:ln>
            <a:noFill/>
          </a:ln>
        </p:spPr>
        <p:txBody>
          <a:bodyPr anchorCtr="0" anchor="t" bIns="34275" lIns="68575" spcFirstLastPara="1" rIns="68575" wrap="square" tIns="34275">
            <a:noAutofit/>
          </a:bodyPr>
          <a:lstStyle/>
          <a:p>
            <a:pPr indent="-368300" lvl="0" marL="457200" rtl="0" algn="just">
              <a:lnSpc>
                <a:spcPct val="115000"/>
              </a:lnSpc>
              <a:spcBef>
                <a:spcPts val="0"/>
              </a:spcBef>
              <a:spcAft>
                <a:spcPts val="0"/>
              </a:spcAft>
              <a:buSzPts val="2200"/>
              <a:buFont typeface="Roboto"/>
              <a:buChar char="❖"/>
            </a:pPr>
            <a:r>
              <a:rPr lang="en" sz="1700">
                <a:solidFill>
                  <a:schemeClr val="dk1"/>
                </a:solidFill>
                <a:highlight>
                  <a:srgbClr val="FFFFFF"/>
                </a:highlight>
                <a:latin typeface="Roboto"/>
                <a:ea typeface="Roboto"/>
                <a:cs typeface="Roboto"/>
                <a:sym typeface="Roboto"/>
              </a:rPr>
              <a:t>An IP Address provides a unique identifier to the network connecting device. </a:t>
            </a:r>
            <a:endParaRPr sz="1700">
              <a:solidFill>
                <a:schemeClr val="dk1"/>
              </a:solidFill>
              <a:highlight>
                <a:srgbClr val="FFFFFF"/>
              </a:highlight>
              <a:latin typeface="Roboto"/>
              <a:ea typeface="Roboto"/>
              <a:cs typeface="Roboto"/>
              <a:sym typeface="Roboto"/>
            </a:endParaRPr>
          </a:p>
          <a:p>
            <a:pPr indent="-368300" lvl="0" marL="457200" rtl="0" algn="just">
              <a:lnSpc>
                <a:spcPct val="115000"/>
              </a:lnSpc>
              <a:spcBef>
                <a:spcPts val="0"/>
              </a:spcBef>
              <a:spcAft>
                <a:spcPts val="0"/>
              </a:spcAft>
              <a:buSzPts val="2200"/>
              <a:buFont typeface="Roboto"/>
              <a:buChar char="❖"/>
            </a:pPr>
            <a:r>
              <a:rPr lang="en" sz="1700">
                <a:solidFill>
                  <a:schemeClr val="dk1"/>
                </a:solidFill>
                <a:highlight>
                  <a:srgbClr val="FFFFFF"/>
                </a:highlight>
                <a:latin typeface="Roboto"/>
                <a:ea typeface="Roboto"/>
                <a:cs typeface="Roboto"/>
                <a:sym typeface="Roboto"/>
              </a:rPr>
              <a:t>Atlas allows only clusters from trusted IP addresses to get connected. Known as Whitelist, an inventory of really trusted IP addresses is created to enable cluster connection and data access. Before connecting to our MongoDB Atlas cluster, we need to Whitelist our IP Address Connection.</a:t>
            </a:r>
            <a:endParaRPr sz="1700">
              <a:solidFill>
                <a:schemeClr val="dk1"/>
              </a:solidFill>
              <a:highlight>
                <a:srgbClr val="FFFFFF"/>
              </a:highlight>
              <a:latin typeface="Roboto"/>
              <a:ea typeface="Roboto"/>
              <a:cs typeface="Roboto"/>
              <a:sym typeface="Roboto"/>
            </a:endParaRPr>
          </a:p>
          <a:p>
            <a:pPr indent="0" lvl="0" marL="0" rtl="0" algn="just">
              <a:lnSpc>
                <a:spcPct val="100000"/>
              </a:lnSpc>
              <a:spcBef>
                <a:spcPts val="2000"/>
              </a:spcBef>
              <a:spcAft>
                <a:spcPts val="0"/>
              </a:spcAft>
              <a:buSzPts val="1400"/>
              <a:buNone/>
            </a:pPr>
            <a:r>
              <a:rPr b="1" lang="en" sz="1700">
                <a:solidFill>
                  <a:schemeClr val="dk1"/>
                </a:solidFill>
                <a:highlight>
                  <a:srgbClr val="FFFFFF"/>
                </a:highlight>
                <a:latin typeface="Roboto"/>
                <a:ea typeface="Roboto"/>
                <a:cs typeface="Roboto"/>
                <a:sym typeface="Roboto"/>
              </a:rPr>
              <a:t>STEP 1. </a:t>
            </a:r>
            <a:r>
              <a:rPr lang="en" sz="1700">
                <a:solidFill>
                  <a:schemeClr val="dk1"/>
                </a:solidFill>
                <a:highlight>
                  <a:srgbClr val="FFFFFF"/>
                </a:highlight>
                <a:latin typeface="Roboto"/>
                <a:ea typeface="Roboto"/>
                <a:cs typeface="Roboto"/>
                <a:sym typeface="Roboto"/>
              </a:rPr>
              <a:t>Click on Connect in the cluster dashboard.</a:t>
            </a:r>
            <a:endParaRPr sz="1700">
              <a:solidFill>
                <a:schemeClr val="dk1"/>
              </a:solidFill>
              <a:highlight>
                <a:srgbClr val="FFFFFF"/>
              </a:highlight>
              <a:latin typeface="Roboto"/>
              <a:ea typeface="Roboto"/>
              <a:cs typeface="Roboto"/>
              <a:sym typeface="Roboto"/>
            </a:endParaRPr>
          </a:p>
          <a:p>
            <a:pPr indent="0" lvl="0" marL="0" rtl="0" algn="just">
              <a:lnSpc>
                <a:spcPct val="100000"/>
              </a:lnSpc>
              <a:spcBef>
                <a:spcPts val="2000"/>
              </a:spcBef>
              <a:spcAft>
                <a:spcPts val="0"/>
              </a:spcAft>
              <a:buSzPts val="1400"/>
              <a:buNone/>
            </a:pPr>
            <a:r>
              <a:rPr b="1" lang="en" sz="1700">
                <a:solidFill>
                  <a:schemeClr val="dk1"/>
                </a:solidFill>
                <a:highlight>
                  <a:srgbClr val="FFFFFF"/>
                </a:highlight>
                <a:latin typeface="Roboto"/>
                <a:ea typeface="Roboto"/>
                <a:cs typeface="Roboto"/>
                <a:sym typeface="Roboto"/>
              </a:rPr>
              <a:t>STEP 2.</a:t>
            </a:r>
            <a:r>
              <a:rPr lang="en" sz="1700">
                <a:solidFill>
                  <a:schemeClr val="dk1"/>
                </a:solidFill>
                <a:highlight>
                  <a:srgbClr val="FFFFFF"/>
                </a:highlight>
                <a:latin typeface="Roboto"/>
                <a:ea typeface="Roboto"/>
                <a:cs typeface="Roboto"/>
                <a:sym typeface="Roboto"/>
              </a:rPr>
              <a:t> Click on Add Your Current IP Address.</a:t>
            </a:r>
            <a:endParaRPr sz="1700">
              <a:solidFill>
                <a:schemeClr val="dk1"/>
              </a:solidFill>
              <a:highlight>
                <a:srgbClr val="FFFFFF"/>
              </a:highlight>
              <a:latin typeface="Roboto"/>
              <a:ea typeface="Roboto"/>
              <a:cs typeface="Roboto"/>
              <a:sym typeface="Roboto"/>
            </a:endParaRPr>
          </a:p>
          <a:p>
            <a:pPr indent="0" lvl="0" marL="0" rtl="0" algn="just">
              <a:lnSpc>
                <a:spcPct val="100000"/>
              </a:lnSpc>
              <a:spcBef>
                <a:spcPts val="2000"/>
              </a:spcBef>
              <a:spcAft>
                <a:spcPts val="2000"/>
              </a:spcAft>
              <a:buSzPts val="1400"/>
              <a:buNone/>
            </a:pPr>
            <a:r>
              <a:rPr b="1" lang="en" sz="1700">
                <a:solidFill>
                  <a:schemeClr val="dk1"/>
                </a:solidFill>
                <a:highlight>
                  <a:srgbClr val="FFFFFF"/>
                </a:highlight>
                <a:latin typeface="Roboto"/>
                <a:ea typeface="Roboto"/>
                <a:cs typeface="Roboto"/>
                <a:sym typeface="Roboto"/>
              </a:rPr>
              <a:t>STEP 3.</a:t>
            </a:r>
            <a:r>
              <a:rPr lang="en" sz="1700">
                <a:solidFill>
                  <a:schemeClr val="dk1"/>
                </a:solidFill>
                <a:highlight>
                  <a:srgbClr val="FFFFFF"/>
                </a:highlight>
                <a:latin typeface="Roboto"/>
                <a:ea typeface="Roboto"/>
                <a:cs typeface="Roboto"/>
                <a:sym typeface="Roboto"/>
              </a:rPr>
              <a:t> Click on Add IP Address.</a:t>
            </a:r>
            <a:endParaRPr sz="2200">
              <a:solidFill>
                <a:schemeClr val="dk1"/>
              </a:solidFill>
              <a:highlight>
                <a:srgbClr val="FFFFFF"/>
              </a:highlight>
              <a:latin typeface="Roboto"/>
              <a:ea typeface="Roboto"/>
              <a:cs typeface="Roboto"/>
              <a:sym typeface="Roboto"/>
            </a:endParaRPr>
          </a:p>
        </p:txBody>
      </p:sp>
      <p:sp>
        <p:nvSpPr>
          <p:cNvPr id="144" name="Google Shape;144;p8"/>
          <p:cNvSpPr/>
          <p:nvPr/>
        </p:nvSpPr>
        <p:spPr>
          <a:xfrm>
            <a:off x="471500" y="205375"/>
            <a:ext cx="7842300" cy="9921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FF0000"/>
                </a:solidFill>
                <a:latin typeface="Bookman Old Style"/>
                <a:ea typeface="Bookman Old Style"/>
                <a:cs typeface="Bookman Old Style"/>
                <a:sym typeface="Bookman Old Style"/>
              </a:rPr>
              <a:t>H</a:t>
            </a:r>
            <a:r>
              <a:rPr b="1" i="0" lang="en" sz="2400" u="none" cap="none" strike="noStrike">
                <a:solidFill>
                  <a:srgbClr val="FF0000"/>
                </a:solidFill>
                <a:latin typeface="Bookman Old Style"/>
                <a:ea typeface="Bookman Old Style"/>
                <a:cs typeface="Bookman Old Style"/>
                <a:sym typeface="Bookman Old Style"/>
              </a:rPr>
              <a:t>OW TO WHITELIST YOUR CONNECTION IP ADDRESS</a:t>
            </a:r>
            <a:endParaRPr b="0" i="0" sz="2400" u="none" cap="none" strike="noStrike">
              <a:solidFill>
                <a:srgbClr val="FF0000"/>
              </a:solidFill>
              <a:latin typeface="Bookman Old Style"/>
              <a:ea typeface="Bookman Old Style"/>
              <a:cs typeface="Bookman Old Style"/>
              <a:sym typeface="Bookman Old Style"/>
            </a:endParaRPr>
          </a:p>
        </p:txBody>
      </p:sp>
      <p:pic>
        <p:nvPicPr>
          <p:cNvPr descr="C:\Users\HP 250 G5\Desktop\wn.png" id="145" name="Google Shape;145;p8"/>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 </a:t>
            </a:r>
            <a:endParaRPr/>
          </a:p>
        </p:txBody>
      </p:sp>
      <p:sp>
        <p:nvSpPr>
          <p:cNvPr id="151" name="Google Shape;151;p9"/>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2" name="Google Shape;152;p9"/>
          <p:cNvSpPr txBox="1"/>
          <p:nvPr>
            <p:ph idx="1" type="body"/>
          </p:nvPr>
        </p:nvSpPr>
        <p:spPr>
          <a:xfrm>
            <a:off x="297050" y="1092500"/>
            <a:ext cx="8191200" cy="3856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2000"/>
              </a:spcAft>
              <a:buSzPts val="1400"/>
              <a:buNone/>
            </a:pPr>
            <a:r>
              <a:t/>
            </a:r>
            <a:endParaRPr sz="2200">
              <a:solidFill>
                <a:srgbClr val="51565E"/>
              </a:solidFill>
              <a:highlight>
                <a:srgbClr val="FFFFFF"/>
              </a:highlight>
              <a:latin typeface="Roboto"/>
              <a:ea typeface="Roboto"/>
              <a:cs typeface="Roboto"/>
              <a:sym typeface="Roboto"/>
            </a:endParaRPr>
          </a:p>
        </p:txBody>
      </p:sp>
      <p:sp>
        <p:nvSpPr>
          <p:cNvPr id="153" name="Google Shape;153;p9"/>
          <p:cNvSpPr/>
          <p:nvPr/>
        </p:nvSpPr>
        <p:spPr>
          <a:xfrm>
            <a:off x="471500" y="205375"/>
            <a:ext cx="7842300" cy="9921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FF0000"/>
                </a:solidFill>
                <a:latin typeface="Bookman Old Style"/>
                <a:ea typeface="Bookman Old Style"/>
                <a:cs typeface="Bookman Old Style"/>
                <a:sym typeface="Bookman Old Style"/>
              </a:rPr>
              <a:t>H</a:t>
            </a:r>
            <a:r>
              <a:rPr b="1" i="0" lang="en" sz="2400" u="none" cap="none" strike="noStrike">
                <a:solidFill>
                  <a:srgbClr val="FF0000"/>
                </a:solidFill>
                <a:latin typeface="Bookman Old Style"/>
                <a:ea typeface="Bookman Old Style"/>
                <a:cs typeface="Bookman Old Style"/>
                <a:sym typeface="Bookman Old Style"/>
              </a:rPr>
              <a:t>OW TO WHITELIST YOUR CONNECTION IP ADDRESS</a:t>
            </a:r>
            <a:endParaRPr b="0" i="0" sz="2400" u="none" cap="none" strike="noStrike">
              <a:solidFill>
                <a:srgbClr val="FF0000"/>
              </a:solidFill>
              <a:latin typeface="Bookman Old Style"/>
              <a:ea typeface="Bookman Old Style"/>
              <a:cs typeface="Bookman Old Style"/>
              <a:sym typeface="Bookman Old Style"/>
            </a:endParaRPr>
          </a:p>
        </p:txBody>
      </p:sp>
      <p:pic>
        <p:nvPicPr>
          <p:cNvPr descr="C:\Users\HP 250 G5\Desktop\wn.png" id="154" name="Google Shape;154;p9"/>
          <p:cNvPicPr preferRelativeResize="0"/>
          <p:nvPr/>
        </p:nvPicPr>
        <p:blipFill rotWithShape="1">
          <a:blip r:embed="rId3">
            <a:alphaModFix/>
          </a:blip>
          <a:srcRect b="0" l="0" r="0" t="0"/>
          <a:stretch/>
        </p:blipFill>
        <p:spPr>
          <a:xfrm>
            <a:off x="7819753" y="-1033"/>
            <a:ext cx="1322634" cy="470858"/>
          </a:xfrm>
          <a:prstGeom prst="rect">
            <a:avLst/>
          </a:prstGeom>
          <a:noFill/>
          <a:ln>
            <a:noFill/>
          </a:ln>
        </p:spPr>
      </p:pic>
      <p:sp>
        <p:nvSpPr>
          <p:cNvPr id="155" name="Google Shape;155;p9"/>
          <p:cNvSpPr txBox="1"/>
          <p:nvPr/>
        </p:nvSpPr>
        <p:spPr>
          <a:xfrm>
            <a:off x="314950" y="3780950"/>
            <a:ext cx="8418600" cy="10359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1800"/>
              </a:spcBef>
              <a:spcAft>
                <a:spcPts val="400"/>
              </a:spcAft>
              <a:buClr>
                <a:schemeClr val="dk1"/>
              </a:buClr>
              <a:buSzPts val="1100"/>
              <a:buFont typeface="Arial"/>
              <a:buNone/>
            </a:pPr>
            <a:r>
              <a:rPr b="1" i="0" lang="en" sz="1600" u="none" cap="none" strike="noStrike">
                <a:solidFill>
                  <a:srgbClr val="610B4B"/>
                </a:solidFill>
                <a:highlight>
                  <a:srgbClr val="FFFFFF"/>
                </a:highlight>
                <a:latin typeface="Arial"/>
                <a:ea typeface="Arial"/>
                <a:cs typeface="Arial"/>
                <a:sym typeface="Arial"/>
              </a:rPr>
              <a:t>Creating a MongoDB User for our Cluster:</a:t>
            </a:r>
            <a:r>
              <a:rPr b="0" i="0" lang="en" sz="1600" u="none" cap="none" strike="noStrike">
                <a:solidFill>
                  <a:srgbClr val="610B4B"/>
                </a:solidFill>
                <a:highlight>
                  <a:srgbClr val="FFFFFF"/>
                </a:highlight>
                <a:latin typeface="Arial"/>
                <a:ea typeface="Arial"/>
                <a:cs typeface="Arial"/>
                <a:sym typeface="Arial"/>
              </a:rPr>
              <a:t> </a:t>
            </a:r>
            <a:r>
              <a:rPr b="0" i="0" lang="en" sz="1500" u="none" cap="none" strike="noStrike">
                <a:solidFill>
                  <a:schemeClr val="dk1"/>
                </a:solidFill>
                <a:highlight>
                  <a:srgbClr val="FFFFFF"/>
                </a:highlight>
                <a:latin typeface="Roboto"/>
                <a:ea typeface="Roboto"/>
                <a:cs typeface="Roboto"/>
                <a:sym typeface="Roboto"/>
              </a:rPr>
              <a:t>For security purposes, Atlas requires clients to authenticate as MongoDB users to access the cluster. We must create a MongoDB user to access our cluster. MongoDB users are separate from Atlas users:</a:t>
            </a:r>
            <a:endParaRPr b="0" i="0" sz="1900" u="none" cap="none" strike="noStrike">
              <a:solidFill>
                <a:schemeClr val="dk1"/>
              </a:solidFill>
              <a:highlight>
                <a:srgbClr val="FFFFFF"/>
              </a:highlight>
              <a:latin typeface="Arial"/>
              <a:ea typeface="Arial"/>
              <a:cs typeface="Arial"/>
              <a:sym typeface="Arial"/>
            </a:endParaRPr>
          </a:p>
        </p:txBody>
      </p:sp>
      <p:grpSp>
        <p:nvGrpSpPr>
          <p:cNvPr id="156" name="Google Shape;156;p9"/>
          <p:cNvGrpSpPr/>
          <p:nvPr/>
        </p:nvGrpSpPr>
        <p:grpSpPr>
          <a:xfrm>
            <a:off x="314938" y="951163"/>
            <a:ext cx="8514131" cy="2638800"/>
            <a:chOff x="580745" y="951163"/>
            <a:chExt cx="4887000" cy="2638800"/>
          </a:xfrm>
        </p:grpSpPr>
        <p:pic>
          <p:nvPicPr>
            <p:cNvPr id="157" name="Google Shape;157;p9"/>
            <p:cNvPicPr preferRelativeResize="0"/>
            <p:nvPr/>
          </p:nvPicPr>
          <p:blipFill rotWithShape="1">
            <a:blip r:embed="rId4">
              <a:alphaModFix/>
            </a:blip>
            <a:srcRect b="0" l="0" r="0" t="0"/>
            <a:stretch/>
          </p:blipFill>
          <p:spPr>
            <a:xfrm>
              <a:off x="580745" y="951163"/>
              <a:ext cx="4887000" cy="2638800"/>
            </a:xfrm>
            <a:prstGeom prst="rect">
              <a:avLst/>
            </a:prstGeom>
            <a:noFill/>
            <a:ln>
              <a:noFill/>
            </a:ln>
          </p:spPr>
        </p:pic>
        <p:sp>
          <p:nvSpPr>
            <p:cNvPr id="158" name="Google Shape;158;p9"/>
            <p:cNvSpPr txBox="1"/>
            <p:nvPr/>
          </p:nvSpPr>
          <p:spPr>
            <a:xfrm>
              <a:off x="1304668" y="2820500"/>
              <a:ext cx="40518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kushwant kaur</dc:creator>
</cp:coreProperties>
</file>