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12192000"/>
  <p:notesSz cx="6858000" cy="9144000"/>
  <p:embeddedFontLst>
    <p:embeddedFont>
      <p:font typeface="Raleway ExtraBold"/>
      <p:bold r:id="rId66"/>
      <p:boldItalic r:id="rId67"/>
    </p:embeddedFont>
    <p:embeddedFont>
      <p:font typeface="Arial Black"/>
      <p:regular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3" roundtripDataSignature="AMtx7mjpOZuBlZnBCnEifLxSQiqWfxgo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C64F65-4F1E-4892-99D5-C9EA9732DA09}">
  <a:tblStyle styleId="{9EC64F65-4F1E-4892-99D5-C9EA9732DA0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customschemas.google.com/relationships/presentationmetadata" Target="metadata"/><Relationship Id="rId72" Type="http://schemas.openxmlformats.org/officeDocument/2006/relationships/font" Target="fonts/OpenSans-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ExtraBold-bold.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ArialBlack-regular.fntdata"/><Relationship Id="rId23" Type="http://schemas.openxmlformats.org/officeDocument/2006/relationships/slide" Target="slides/slide17.xml"/><Relationship Id="rId67" Type="http://schemas.openxmlformats.org/officeDocument/2006/relationships/font" Target="fonts/RalewayExtraBold-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77db2a57353a57d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577db2a57353a57d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577db2a57353a57d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77db2a57353a57d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577db2a57353a57d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577db2a57353a57d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77db2a57353a57d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577db2a57353a57d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577db2a57353a57d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77db2a57353a57d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577db2a57353a57d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577db2a57353a57d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77db2a57353a57d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577db2a57353a57d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577db2a57353a57d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77db2a57353a57d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577db2a57353a57d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577db2a57353a57d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77db2a57353a57d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577db2a57353a57d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577db2a57353a57d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77db2a57353a57d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577db2a57353a57d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577db2a57353a57d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77db2a57353a57d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577db2a57353a57d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577db2a57353a57d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77db2a57353a57d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577db2a57353a57d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577db2a57353a57d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5" name="Google Shape;2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1" name="Google Shape;2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8" name="Google Shape;2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6" name="Google Shape;2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84" name="Google Shape;2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90" name="Google Shape;2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96" name="Google Shape;2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2" name="Google Shape;3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eac56373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08" name="Google Shape;308;g1beac5637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14" name="Google Shape;3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0" name="Google Shape;32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6" name="Google Shape;32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1" name="Google Shape;3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7" name="Google Shape;33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3" name="Google Shape;34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9" name="Google Shape;3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55" name="Google Shape;35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1" name="Google Shape;36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7" name="Google Shape;36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73" name="Google Shape;37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78" name="Google Shape;37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83" name="Google Shape;38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89" name="Google Shape;38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95" name="Google Shape;39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01" name="Google Shape;40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07" name="Google Shape;40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13" name="Google Shape;41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9" name="Google Shape;41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6" name="Google Shape;42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3" name="Google Shape;43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 name="Google Shape;13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0" name="Google Shape;44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7" name="Google Shape;44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53" name="Google Shape;45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365ed034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13365ed034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13365ed034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3365ed034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13365ed0349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g13365ed0349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365ed034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g13365ed034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g13365ed0349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365ed034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g13365ed0349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g13365ed0349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32d72ecc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132d72ecc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g132d72ecc8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02" name="Google Shape;50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9" name="Google Shape;1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6" name="Google Shape;14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4"/>
          <p:cNvSpPr/>
          <p:nvPr>
            <p:ph idx="2" type="pic"/>
          </p:nvPr>
        </p:nvSpPr>
        <p:spPr>
          <a:xfrm>
            <a:off x="5183188" y="987425"/>
            <a:ext cx="6172200" cy="4873625"/>
          </a:xfrm>
          <a:prstGeom prst="rect">
            <a:avLst/>
          </a:prstGeom>
          <a:noFill/>
          <a:ln>
            <a:noFill/>
          </a:ln>
        </p:spPr>
      </p:sp>
      <p:sp>
        <p:nvSpPr>
          <p:cNvPr id="72" name="Google Shape;72;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47"/>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47"/>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47"/>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47"/>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21" name="Shape 21"/>
        <p:cNvGrpSpPr/>
        <p:nvPr/>
      </p:nvGrpSpPr>
      <p:grpSpPr>
        <a:xfrm>
          <a:off x="0" y="0"/>
          <a:ext cx="0" cy="0"/>
          <a:chOff x="0" y="0"/>
          <a:chExt cx="0" cy="0"/>
        </a:xfrm>
      </p:grpSpPr>
      <p:sp>
        <p:nvSpPr>
          <p:cNvPr id="22" name="Google Shape;22;p72"/>
          <p:cNvSpPr txBox="1"/>
          <p:nvPr/>
        </p:nvSpPr>
        <p:spPr>
          <a:xfrm>
            <a:off x="3740150" y="87314"/>
            <a:ext cx="7272867"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23" name="Google Shape;23;p72"/>
          <p:cNvSpPr txBox="1"/>
          <p:nvPr>
            <p:ph idx="1" type="body"/>
          </p:nvPr>
        </p:nvSpPr>
        <p:spPr>
          <a:xfrm>
            <a:off x="1016000" y="1447800"/>
            <a:ext cx="10972800" cy="4800600"/>
          </a:xfrm>
          <a:prstGeom prst="rect">
            <a:avLst/>
          </a:prstGeom>
          <a:noFill/>
          <a:ln>
            <a:noFill/>
          </a:ln>
        </p:spPr>
        <p:txBody>
          <a:bodyPr anchorCtr="0" anchor="t" bIns="45700" lIns="91425" spcFirstLastPara="1" rIns="91425" wrap="square" tIns="45700">
            <a:normAutofit/>
          </a:bodyPr>
          <a:lstStyle>
            <a:lvl1pPr indent="-368300" lvl="0" marL="457200" marR="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72"/>
          <p:cNvSpPr txBox="1"/>
          <p:nvPr>
            <p:ph idx="2" type="body"/>
          </p:nvPr>
        </p:nvSpPr>
        <p:spPr>
          <a:xfrm>
            <a:off x="1422400" y="609600"/>
            <a:ext cx="105664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algn="ctr">
              <a:lnSpc>
                <a:spcPct val="100000"/>
              </a:lnSpc>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livesql.oracle.com/apex/f?p=590:10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about:blank" TargetMode="External"/><Relationship Id="rId4" Type="http://schemas.openxmlformats.org/officeDocument/2006/relationships/hyperlink" Target="https://nptel.ac.in/courses/106105175/" TargetMode="External"/><Relationship Id="rId5" Type="http://schemas.openxmlformats.org/officeDocument/2006/relationships/hyperlink" Target="https://www.edureka.co/blog/sql-commands" TargetMode="External"/><Relationship Id="rId6" Type="http://schemas.openxmlformats.org/officeDocument/2006/relationships/hyperlink" Target="https://nptel.ac.in/courses/10610517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oracle.com/index.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flipH="1">
            <a:off x="2312616" y="5901975"/>
            <a:ext cx="45600" cy="6138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1" name="Google Shape;101;p1"/>
          <p:cNvGraphicFramePr/>
          <p:nvPr/>
        </p:nvGraphicFramePr>
        <p:xfrm>
          <a:off x="360632" y="3047617"/>
          <a:ext cx="3303055" cy="3148059"/>
        </p:xfrm>
        <a:graphic>
          <a:graphicData uri="http://schemas.openxmlformats.org/presentationml/2006/ole">
            <mc:AlternateContent>
              <mc:Choice Requires="v">
                <p:oleObj r:id="rId4" imgH="3148059" imgW="3303055" progId="" spid="_x0000_s1">
                  <p:embed/>
                </p:oleObj>
              </mc:Choice>
              <mc:Fallback>
                <p:oleObj r:id="rId5" imgH="3148059" imgW="3303055" progId="">
                  <p:embed/>
                  <p:pic>
                    <p:nvPicPr>
                      <p:cNvPr id="101" name="Google Shape;101;p1"/>
                      <p:cNvPicPr preferRelativeResize="0"/>
                      <p:nvPr/>
                    </p:nvPicPr>
                    <p:blipFill rotWithShape="1">
                      <a:blip r:embed="rId6">
                        <a:alphaModFix/>
                      </a:blip>
                      <a:srcRect b="0" l="0" r="0" t="0"/>
                      <a:stretch/>
                    </p:blipFill>
                    <p:spPr>
                      <a:xfrm>
                        <a:off x="360632" y="3047617"/>
                        <a:ext cx="3303055"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nvSpPr>
        <p:spPr>
          <a:xfrm>
            <a:off x="1244175" y="1460901"/>
            <a:ext cx="9037200" cy="7402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Domain Winter Winning Camp 2023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26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Subject Name: Database Management System</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Day: 1</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Topics Covered:</a:t>
            </a:r>
            <a:r>
              <a:rPr b="1" i="0" lang="en-US" sz="1800" u="none" cap="none" strike="noStrike">
                <a:solidFill>
                  <a:srgbClr val="000000"/>
                </a:solidFill>
                <a:latin typeface="Calibri"/>
                <a:ea typeface="Calibri"/>
                <a:cs typeface="Calibri"/>
                <a:sym typeface="Calibri"/>
              </a:rPr>
              <a:t>Introduction to Oracle platform, DBMS, RDBMS and SQL commands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3600"/>
              <a:buFont typeface="Arial"/>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rPr b="1" i="0" lang="en-US" sz="40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000"/>
              <a:buFont typeface="Arial"/>
              <a:buNone/>
            </a:pPr>
            <a:r>
              <a:t/>
            </a:r>
            <a:endParaRPr b="0" i="0" sz="2000" u="none" cap="none" strike="noStrike">
              <a:solidFill>
                <a:schemeClr val="dk1"/>
              </a:solidFill>
              <a:latin typeface="Raleway ExtraBold"/>
              <a:ea typeface="Raleway ExtraBold"/>
              <a:cs typeface="Raleway ExtraBold"/>
              <a:sym typeface="Raleway ExtraBold"/>
            </a:endParaRPr>
          </a:p>
        </p:txBody>
      </p:sp>
      <p:pic>
        <p:nvPicPr>
          <p:cNvPr id="105" name="Google Shape;105;p1"/>
          <p:cNvPicPr preferRelativeResize="0"/>
          <p:nvPr/>
        </p:nvPicPr>
        <p:blipFill rotWithShape="1">
          <a:blip r:embed="rId7">
            <a:alphaModFix/>
          </a:blip>
          <a:srcRect b="0" l="0" r="0" t="0"/>
          <a:stretch/>
        </p:blipFill>
        <p:spPr>
          <a:xfrm>
            <a:off x="12105" y="24501"/>
            <a:ext cx="2654896" cy="965442"/>
          </a:xfrm>
          <a:prstGeom prst="rect">
            <a:avLst/>
          </a:prstGeom>
          <a:noFill/>
          <a:ln>
            <a:noFill/>
          </a:ln>
        </p:spPr>
      </p:pic>
      <p:sp>
        <p:nvSpPr>
          <p:cNvPr id="106" name="Google Shape;10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txBox="1"/>
          <p:nvPr/>
        </p:nvSpPr>
        <p:spPr>
          <a:xfrm>
            <a:off x="2358262" y="5939875"/>
            <a:ext cx="546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                 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8" name="Google Shape;108;p1"/>
          <p:cNvSpPr/>
          <p:nvPr/>
        </p:nvSpPr>
        <p:spPr>
          <a:xfrm flipH="1">
            <a:off x="8717335" y="6043650"/>
            <a:ext cx="45600" cy="3705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0" name="Google Shape;1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HP 250 G5\Desktop\wn.png" id="111" name="Google Shape;111;p1"/>
          <p:cNvPicPr preferRelativeResize="0"/>
          <p:nvPr/>
        </p:nvPicPr>
        <p:blipFill rotWithShape="1">
          <a:blip r:embed="rId8">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577db2a57353a57d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a:solidFill>
                  <a:srgbClr val="FF0000"/>
                </a:solidFill>
              </a:rPr>
              <a:t>Installation Steps of Oracle 11g</a:t>
            </a:r>
            <a:endParaRPr/>
          </a:p>
        </p:txBody>
      </p:sp>
      <p:sp>
        <p:nvSpPr>
          <p:cNvPr id="171" name="Google Shape;171;g577db2a57353a57d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2" name="Google Shape;172;g577db2a57353a57d_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600">
                <a:solidFill>
                  <a:srgbClr val="273239"/>
                </a:solidFill>
                <a:highlight>
                  <a:srgbClr val="FFFFFF"/>
                </a:highlight>
                <a:latin typeface="Arial"/>
                <a:ea typeface="Arial"/>
                <a:cs typeface="Arial"/>
                <a:sym typeface="Arial"/>
              </a:rPr>
              <a:t>Step 3:</a:t>
            </a:r>
            <a:r>
              <a:rPr lang="en-US" sz="1600">
                <a:solidFill>
                  <a:srgbClr val="273239"/>
                </a:solidFill>
                <a:highlight>
                  <a:srgbClr val="FFFFFF"/>
                </a:highlight>
                <a:latin typeface="Arial"/>
                <a:ea typeface="Arial"/>
                <a:cs typeface="Arial"/>
                <a:sym typeface="Arial"/>
              </a:rPr>
              <a:t> Click </a:t>
            </a:r>
            <a:r>
              <a:rPr b="1" lang="en-US" sz="1600">
                <a:solidFill>
                  <a:srgbClr val="273239"/>
                </a:solidFill>
                <a:highlight>
                  <a:srgbClr val="FFFFFF"/>
                </a:highlight>
                <a:latin typeface="Arial"/>
                <a:ea typeface="Arial"/>
                <a:cs typeface="Arial"/>
                <a:sym typeface="Arial"/>
              </a:rPr>
              <a:t>Database 11g Enterprise/Standard Editions</a:t>
            </a:r>
            <a:r>
              <a:rPr lang="en-US" sz="1600">
                <a:solidFill>
                  <a:srgbClr val="273239"/>
                </a:solidFill>
                <a:highlight>
                  <a:srgbClr val="FFFFFF"/>
                </a:highlight>
                <a:latin typeface="Arial"/>
                <a:ea typeface="Arial"/>
                <a:cs typeface="Arial"/>
                <a:sym typeface="Arial"/>
              </a:rPr>
              <a:t>, after which you’ll find different versions of Oracle for different OS. Download the Files according to your OS. </a:t>
            </a:r>
            <a:endParaRPr sz="16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600">
              <a:solidFill>
                <a:srgbClr val="273239"/>
              </a:solidFill>
              <a:highlight>
                <a:srgbClr val="FFFFFF"/>
              </a:highlight>
              <a:latin typeface="Arial"/>
              <a:ea typeface="Arial"/>
              <a:cs typeface="Arial"/>
              <a:sym typeface="Arial"/>
            </a:endParaRPr>
          </a:p>
        </p:txBody>
      </p:sp>
      <p:pic>
        <p:nvPicPr>
          <p:cNvPr id="173" name="Google Shape;173;g577db2a57353a57d_11"/>
          <p:cNvPicPr preferRelativeResize="0"/>
          <p:nvPr/>
        </p:nvPicPr>
        <p:blipFill rotWithShape="1">
          <a:blip r:embed="rId3">
            <a:alphaModFix/>
          </a:blip>
          <a:srcRect b="0" l="0" r="0" t="0"/>
          <a:stretch/>
        </p:blipFill>
        <p:spPr>
          <a:xfrm>
            <a:off x="866775" y="2448151"/>
            <a:ext cx="10763250" cy="390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577db2a57353a57d_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a:solidFill>
                  <a:srgbClr val="FF0000"/>
                </a:solidFill>
              </a:rPr>
              <a:t>Installation Steps of Oracle 11g</a:t>
            </a:r>
            <a:endParaRPr/>
          </a:p>
        </p:txBody>
      </p:sp>
      <p:sp>
        <p:nvSpPr>
          <p:cNvPr id="180" name="Google Shape;180;g577db2a57353a57d_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800">
                <a:solidFill>
                  <a:srgbClr val="273239"/>
                </a:solidFill>
                <a:highlight>
                  <a:srgbClr val="FFFFFF"/>
                </a:highlight>
                <a:latin typeface="Arial"/>
                <a:ea typeface="Arial"/>
                <a:cs typeface="Arial"/>
                <a:sym typeface="Arial"/>
              </a:rPr>
              <a:t>Step 4:</a:t>
            </a:r>
            <a:r>
              <a:rPr lang="en-US" sz="1800">
                <a:solidFill>
                  <a:srgbClr val="273239"/>
                </a:solidFill>
                <a:highlight>
                  <a:srgbClr val="FFFFFF"/>
                </a:highlight>
                <a:latin typeface="Arial"/>
                <a:ea typeface="Arial"/>
                <a:cs typeface="Arial"/>
                <a:sym typeface="Arial"/>
              </a:rPr>
              <a:t> After Clicking the </a:t>
            </a:r>
            <a:r>
              <a:rPr b="1" lang="en-US" sz="1800">
                <a:solidFill>
                  <a:srgbClr val="273239"/>
                </a:solidFill>
                <a:highlight>
                  <a:srgbClr val="FFFFFF"/>
                </a:highlight>
                <a:latin typeface="Arial"/>
                <a:ea typeface="Arial"/>
                <a:cs typeface="Arial"/>
                <a:sym typeface="Arial"/>
              </a:rPr>
              <a:t>Download</a:t>
            </a:r>
            <a:r>
              <a:rPr lang="en-US" sz="1800">
                <a:solidFill>
                  <a:srgbClr val="273239"/>
                </a:solidFill>
                <a:highlight>
                  <a:srgbClr val="FFFFFF"/>
                </a:highlight>
                <a:latin typeface="Arial"/>
                <a:ea typeface="Arial"/>
                <a:cs typeface="Arial"/>
                <a:sym typeface="Arial"/>
              </a:rPr>
              <a:t> Button, the page will be directed to </a:t>
            </a:r>
            <a:r>
              <a:rPr i="1" lang="en-US" sz="1800">
                <a:solidFill>
                  <a:srgbClr val="273239"/>
                </a:solidFill>
                <a:highlight>
                  <a:srgbClr val="FFFFFF"/>
                </a:highlight>
                <a:latin typeface="Arial"/>
                <a:ea typeface="Arial"/>
                <a:cs typeface="Arial"/>
                <a:sym typeface="Arial"/>
              </a:rPr>
              <a:t>Login</a:t>
            </a:r>
            <a:r>
              <a:rPr lang="en-US" sz="1800">
                <a:solidFill>
                  <a:srgbClr val="273239"/>
                </a:solidFill>
                <a:highlight>
                  <a:srgbClr val="FFFFFF"/>
                </a:highlight>
                <a:latin typeface="Arial"/>
                <a:ea typeface="Arial"/>
                <a:cs typeface="Arial"/>
                <a:sym typeface="Arial"/>
              </a:rPr>
              <a:t> Screen where you’ll need to </a:t>
            </a:r>
            <a:r>
              <a:rPr i="1" lang="en-US" sz="1800">
                <a:solidFill>
                  <a:srgbClr val="273239"/>
                </a:solidFill>
                <a:highlight>
                  <a:srgbClr val="FFFFFF"/>
                </a:highlight>
                <a:latin typeface="Arial"/>
                <a:ea typeface="Arial"/>
                <a:cs typeface="Arial"/>
                <a:sym typeface="Arial"/>
              </a:rPr>
              <a:t>Sign In</a:t>
            </a:r>
            <a:r>
              <a:rPr lang="en-US" sz="1800">
                <a:solidFill>
                  <a:srgbClr val="273239"/>
                </a:solidFill>
                <a:highlight>
                  <a:srgbClr val="FFFFFF"/>
                </a:highlight>
                <a:latin typeface="Arial"/>
                <a:ea typeface="Arial"/>
                <a:cs typeface="Arial"/>
                <a:sym typeface="Arial"/>
              </a:rPr>
              <a:t> in </a:t>
            </a:r>
            <a:r>
              <a:rPr b="1" lang="en-US" sz="1800">
                <a:solidFill>
                  <a:srgbClr val="273239"/>
                </a:solidFill>
                <a:highlight>
                  <a:srgbClr val="FFFFFF"/>
                </a:highlight>
                <a:latin typeface="Arial"/>
                <a:ea typeface="Arial"/>
                <a:cs typeface="Arial"/>
                <a:sym typeface="Arial"/>
              </a:rPr>
              <a:t>Oracle Account</a:t>
            </a:r>
            <a:r>
              <a:rPr lang="en-US" sz="1800">
                <a:solidFill>
                  <a:srgbClr val="273239"/>
                </a:solidFill>
                <a:highlight>
                  <a:srgbClr val="FFFFFF"/>
                </a:highlight>
                <a:latin typeface="Arial"/>
                <a:ea typeface="Arial"/>
                <a:cs typeface="Arial"/>
                <a:sym typeface="Arial"/>
              </a:rPr>
              <a:t>. If you don’t have one, then you must </a:t>
            </a:r>
            <a:r>
              <a:rPr i="1" lang="en-US" sz="1800">
                <a:solidFill>
                  <a:srgbClr val="273239"/>
                </a:solidFill>
                <a:highlight>
                  <a:srgbClr val="FFFFFF"/>
                </a:highlight>
                <a:latin typeface="Arial"/>
                <a:ea typeface="Arial"/>
                <a:cs typeface="Arial"/>
                <a:sym typeface="Arial"/>
              </a:rPr>
              <a:t>Sign Up</a:t>
            </a:r>
            <a:r>
              <a:rPr lang="en-US" sz="1800">
                <a:solidFill>
                  <a:srgbClr val="273239"/>
                </a:solidFill>
                <a:highlight>
                  <a:srgbClr val="FFFFFF"/>
                </a:highlight>
                <a:latin typeface="Arial"/>
                <a:ea typeface="Arial"/>
                <a:cs typeface="Arial"/>
                <a:sym typeface="Arial"/>
              </a:rPr>
              <a:t>, because without that you won’t be able to download the Files. </a:t>
            </a:r>
            <a:endParaRPr sz="18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300">
              <a:solidFill>
                <a:srgbClr val="273239"/>
              </a:solidFill>
              <a:highlight>
                <a:srgbClr val="FFFFFF"/>
              </a:highlight>
              <a:latin typeface="Arial"/>
              <a:ea typeface="Arial"/>
              <a:cs typeface="Arial"/>
              <a:sym typeface="Arial"/>
            </a:endParaRPr>
          </a:p>
        </p:txBody>
      </p:sp>
      <p:sp>
        <p:nvSpPr>
          <p:cNvPr id="181" name="Google Shape;181;g577db2a57353a57d_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82" name="Google Shape;182;g577db2a57353a57d_24"/>
          <p:cNvPicPr preferRelativeResize="0"/>
          <p:nvPr/>
        </p:nvPicPr>
        <p:blipFill rotWithShape="1">
          <a:blip r:embed="rId3">
            <a:alphaModFix/>
          </a:blip>
          <a:srcRect b="0" l="0" r="0" t="0"/>
          <a:stretch/>
        </p:blipFill>
        <p:spPr>
          <a:xfrm>
            <a:off x="2053513" y="3049725"/>
            <a:ext cx="7305675"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577db2a57353a57d_33"/>
          <p:cNvSpPr txBox="1"/>
          <p:nvPr>
            <p:ph type="title"/>
          </p:nvPr>
        </p:nvSpPr>
        <p:spPr>
          <a:xfrm>
            <a:off x="838200" y="365125"/>
            <a:ext cx="10515600" cy="914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a:solidFill>
                  <a:srgbClr val="FF0000"/>
                </a:solidFill>
              </a:rPr>
              <a:t>Installation Steps of Oracle 11g</a:t>
            </a:r>
            <a:endParaRPr/>
          </a:p>
        </p:txBody>
      </p:sp>
      <p:sp>
        <p:nvSpPr>
          <p:cNvPr id="189" name="Google Shape;189;g577db2a57353a57d_33"/>
          <p:cNvSpPr txBox="1"/>
          <p:nvPr>
            <p:ph idx="1" type="body"/>
          </p:nvPr>
        </p:nvSpPr>
        <p:spPr>
          <a:xfrm>
            <a:off x="838200" y="1509238"/>
            <a:ext cx="10515600" cy="466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Oracle Account Sign in</a:t>
            </a:r>
            <a:endParaRPr/>
          </a:p>
        </p:txBody>
      </p:sp>
      <p:sp>
        <p:nvSpPr>
          <p:cNvPr id="190" name="Google Shape;190;g577db2a57353a57d_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91" name="Google Shape;191;g577db2a57353a57d_33"/>
          <p:cNvPicPr preferRelativeResize="0"/>
          <p:nvPr/>
        </p:nvPicPr>
        <p:blipFill rotWithShape="1">
          <a:blip r:embed="rId3">
            <a:alphaModFix/>
          </a:blip>
          <a:srcRect b="0" l="0" r="0" t="0"/>
          <a:stretch/>
        </p:blipFill>
        <p:spPr>
          <a:xfrm>
            <a:off x="3695700" y="2085700"/>
            <a:ext cx="4800600" cy="427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577db2a57353a57d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a:solidFill>
                  <a:srgbClr val="FF0000"/>
                </a:solidFill>
              </a:rPr>
              <a:t>Installation Steps of Oracle 11g</a:t>
            </a:r>
            <a:endParaRPr/>
          </a:p>
        </p:txBody>
      </p:sp>
      <p:sp>
        <p:nvSpPr>
          <p:cNvPr id="198" name="Google Shape;198;g577db2a57353a57d_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b="1" lang="en-US" sz="1900">
                <a:solidFill>
                  <a:srgbClr val="273239"/>
                </a:solidFill>
                <a:highlight>
                  <a:srgbClr val="FFFFFF"/>
                </a:highlight>
                <a:latin typeface="Arial"/>
                <a:ea typeface="Arial"/>
                <a:cs typeface="Arial"/>
                <a:sym typeface="Arial"/>
              </a:rPr>
              <a:t>Step 5:</a:t>
            </a:r>
            <a:r>
              <a:rPr lang="en-US" sz="1900">
                <a:solidFill>
                  <a:srgbClr val="273239"/>
                </a:solidFill>
                <a:highlight>
                  <a:srgbClr val="FFFFFF"/>
                </a:highlight>
                <a:latin typeface="Arial"/>
                <a:ea typeface="Arial"/>
                <a:cs typeface="Arial"/>
                <a:sym typeface="Arial"/>
              </a:rPr>
              <a:t> Repeat the same steps for both the Files and Download them. </a:t>
            </a:r>
            <a:endParaRPr sz="19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900">
                <a:solidFill>
                  <a:srgbClr val="273239"/>
                </a:solidFill>
                <a:highlight>
                  <a:srgbClr val="FFFFFF"/>
                </a:highlight>
                <a:latin typeface="Arial"/>
                <a:ea typeface="Arial"/>
                <a:cs typeface="Arial"/>
                <a:sym typeface="Arial"/>
              </a:rPr>
              <a:t>  </a:t>
            </a:r>
            <a:endParaRPr sz="19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900">
                <a:solidFill>
                  <a:srgbClr val="273239"/>
                </a:solidFill>
                <a:highlight>
                  <a:srgbClr val="FFFFFF"/>
                </a:highlight>
                <a:latin typeface="Arial"/>
                <a:ea typeface="Arial"/>
                <a:cs typeface="Arial"/>
                <a:sym typeface="Arial"/>
              </a:rPr>
              <a:t>After downloading the files Successfully, you’ll find both Files in </a:t>
            </a:r>
            <a:r>
              <a:rPr b="1" lang="en-US" sz="1900">
                <a:solidFill>
                  <a:srgbClr val="273239"/>
                </a:solidFill>
                <a:highlight>
                  <a:srgbClr val="FFFFFF"/>
                </a:highlight>
                <a:latin typeface="Arial"/>
                <a:ea typeface="Arial"/>
                <a:cs typeface="Arial"/>
                <a:sym typeface="Arial"/>
              </a:rPr>
              <a:t>Downloads</a:t>
            </a:r>
            <a:r>
              <a:rPr lang="en-US" sz="1900">
                <a:solidFill>
                  <a:srgbClr val="273239"/>
                </a:solidFill>
                <a:highlight>
                  <a:srgbClr val="FFFFFF"/>
                </a:highlight>
                <a:latin typeface="Arial"/>
                <a:ea typeface="Arial"/>
                <a:cs typeface="Arial"/>
                <a:sym typeface="Arial"/>
              </a:rPr>
              <a:t> Folder where both of them will be in </a:t>
            </a:r>
            <a:r>
              <a:rPr i="1" lang="en-US" sz="1900">
                <a:solidFill>
                  <a:srgbClr val="273239"/>
                </a:solidFill>
                <a:highlight>
                  <a:srgbClr val="FFFFFF"/>
                </a:highlight>
                <a:latin typeface="Arial"/>
                <a:ea typeface="Arial"/>
                <a:cs typeface="Arial"/>
                <a:sym typeface="Arial"/>
              </a:rPr>
              <a:t>Compressed Form</a:t>
            </a:r>
            <a:r>
              <a:rPr lang="en-US" sz="1900">
                <a:solidFill>
                  <a:srgbClr val="273239"/>
                </a:solidFill>
                <a:highlight>
                  <a:srgbClr val="FFFFFF"/>
                </a:highlight>
                <a:latin typeface="Arial"/>
                <a:ea typeface="Arial"/>
                <a:cs typeface="Arial"/>
                <a:sym typeface="Arial"/>
              </a:rPr>
              <a:t>, so you’ll need to </a:t>
            </a:r>
            <a:r>
              <a:rPr b="1" lang="en-US" sz="1900">
                <a:solidFill>
                  <a:srgbClr val="273239"/>
                </a:solidFill>
                <a:highlight>
                  <a:srgbClr val="FFFFFF"/>
                </a:highlight>
                <a:latin typeface="Arial"/>
                <a:ea typeface="Arial"/>
                <a:cs typeface="Arial"/>
                <a:sym typeface="Arial"/>
              </a:rPr>
              <a:t>Extract</a:t>
            </a:r>
            <a:r>
              <a:rPr lang="en-US" sz="1900">
                <a:solidFill>
                  <a:srgbClr val="273239"/>
                </a:solidFill>
                <a:highlight>
                  <a:srgbClr val="FFFFFF"/>
                </a:highlight>
                <a:latin typeface="Arial"/>
                <a:ea typeface="Arial"/>
                <a:cs typeface="Arial"/>
                <a:sym typeface="Arial"/>
              </a:rPr>
              <a:t> them. </a:t>
            </a:r>
            <a:endParaRPr sz="3400"/>
          </a:p>
        </p:txBody>
      </p:sp>
      <p:sp>
        <p:nvSpPr>
          <p:cNvPr id="199" name="Google Shape;199;g577db2a57353a57d_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577db2a57353a57d_49"/>
          <p:cNvSpPr txBox="1"/>
          <p:nvPr>
            <p:ph type="title"/>
          </p:nvPr>
        </p:nvSpPr>
        <p:spPr>
          <a:xfrm>
            <a:off x="838200" y="365125"/>
            <a:ext cx="10515600" cy="9141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a:t>
            </a:r>
            <a:endParaRPr b="1" sz="2070">
              <a:solidFill>
                <a:srgbClr val="FF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990"/>
              <a:buNone/>
            </a:pPr>
            <a:r>
              <a:t/>
            </a:r>
            <a:endParaRPr b="1" sz="3959"/>
          </a:p>
        </p:txBody>
      </p:sp>
      <p:sp>
        <p:nvSpPr>
          <p:cNvPr id="206" name="Google Shape;206;g577db2a57353a57d_49"/>
          <p:cNvSpPr txBox="1"/>
          <p:nvPr>
            <p:ph idx="1" type="body"/>
          </p:nvPr>
        </p:nvSpPr>
        <p:spPr>
          <a:xfrm>
            <a:off x="838200" y="1123300"/>
            <a:ext cx="10515600" cy="50535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800"/>
              <a:buNone/>
            </a:pPr>
            <a:r>
              <a:rPr b="1" lang="en-US" sz="1500">
                <a:solidFill>
                  <a:srgbClr val="273239"/>
                </a:solidFill>
                <a:highlight>
                  <a:srgbClr val="FFFFFF"/>
                </a:highlight>
                <a:latin typeface="Arial"/>
                <a:ea typeface="Arial"/>
                <a:cs typeface="Arial"/>
                <a:sym typeface="Arial"/>
              </a:rPr>
              <a:t>Step 1:</a:t>
            </a:r>
            <a:r>
              <a:rPr lang="en-US" sz="1500">
                <a:solidFill>
                  <a:srgbClr val="273239"/>
                </a:solidFill>
                <a:highlight>
                  <a:srgbClr val="FFFFFF"/>
                </a:highlight>
                <a:latin typeface="Arial"/>
                <a:ea typeface="Arial"/>
                <a:cs typeface="Arial"/>
                <a:sym typeface="Arial"/>
              </a:rPr>
              <a:t> Go to </a:t>
            </a:r>
            <a:r>
              <a:rPr b="1" lang="en-US" sz="1500">
                <a:solidFill>
                  <a:srgbClr val="273239"/>
                </a:solidFill>
                <a:highlight>
                  <a:srgbClr val="FFFFFF"/>
                </a:highlight>
                <a:latin typeface="Arial"/>
                <a:ea typeface="Arial"/>
                <a:cs typeface="Arial"/>
                <a:sym typeface="Arial"/>
              </a:rPr>
              <a:t>Main Database</a:t>
            </a:r>
            <a:r>
              <a:rPr lang="en-US" sz="1500">
                <a:solidFill>
                  <a:srgbClr val="273239"/>
                </a:solidFill>
                <a:highlight>
                  <a:srgbClr val="FFFFFF"/>
                </a:highlight>
                <a:latin typeface="Arial"/>
                <a:ea typeface="Arial"/>
                <a:cs typeface="Arial"/>
                <a:sym typeface="Arial"/>
              </a:rPr>
              <a:t> Folder where you’ll find </a:t>
            </a:r>
            <a:r>
              <a:rPr b="1" lang="en-US" sz="1500">
                <a:solidFill>
                  <a:srgbClr val="273239"/>
                </a:solidFill>
                <a:highlight>
                  <a:srgbClr val="FFFFFF"/>
                </a:highlight>
                <a:latin typeface="Arial"/>
                <a:ea typeface="Arial"/>
                <a:cs typeface="Arial"/>
                <a:sym typeface="Arial"/>
              </a:rPr>
              <a:t>Setup</a:t>
            </a:r>
            <a:r>
              <a:rPr lang="en-US" sz="1500">
                <a:solidFill>
                  <a:srgbClr val="273239"/>
                </a:solidFill>
                <a:highlight>
                  <a:srgbClr val="FFFFFF"/>
                </a:highlight>
                <a:latin typeface="Arial"/>
                <a:ea typeface="Arial"/>
                <a:cs typeface="Arial"/>
                <a:sym typeface="Arial"/>
              </a:rPr>
              <a:t>. Right click the </a:t>
            </a:r>
            <a:r>
              <a:rPr b="1" lang="en-US" sz="1500">
                <a:solidFill>
                  <a:srgbClr val="273239"/>
                </a:solidFill>
                <a:highlight>
                  <a:srgbClr val="FFFFFF"/>
                </a:highlight>
                <a:latin typeface="Arial"/>
                <a:ea typeface="Arial"/>
                <a:cs typeface="Arial"/>
                <a:sym typeface="Arial"/>
              </a:rPr>
              <a:t>setup.exe</a:t>
            </a:r>
            <a:r>
              <a:rPr lang="en-US" sz="1500">
                <a:solidFill>
                  <a:srgbClr val="273239"/>
                </a:solidFill>
                <a:highlight>
                  <a:srgbClr val="FFFFFF"/>
                </a:highlight>
                <a:latin typeface="Arial"/>
                <a:ea typeface="Arial"/>
                <a:cs typeface="Arial"/>
                <a:sym typeface="Arial"/>
              </a:rPr>
              <a:t> file and choose </a:t>
            </a:r>
            <a:r>
              <a:rPr b="1" lang="en-US" sz="1500">
                <a:solidFill>
                  <a:srgbClr val="273239"/>
                </a:solidFill>
                <a:highlight>
                  <a:srgbClr val="FFFFFF"/>
                </a:highlight>
                <a:latin typeface="Arial"/>
                <a:ea typeface="Arial"/>
                <a:cs typeface="Arial"/>
                <a:sym typeface="Arial"/>
              </a:rPr>
              <a:t>Run as Administrator</a:t>
            </a:r>
            <a:r>
              <a:rPr lang="en-US" sz="1500">
                <a:solidFill>
                  <a:srgbClr val="273239"/>
                </a:solidFill>
                <a:highlight>
                  <a:srgbClr val="FFFFFF"/>
                </a:highlight>
                <a:latin typeface="Arial"/>
                <a:ea typeface="Arial"/>
                <a:cs typeface="Arial"/>
                <a:sym typeface="Arial"/>
              </a:rPr>
              <a:t>. </a:t>
            </a:r>
            <a:endParaRPr sz="15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rPr b="1" lang="en-US" sz="1500">
                <a:solidFill>
                  <a:srgbClr val="273239"/>
                </a:solidFill>
                <a:highlight>
                  <a:srgbClr val="FFFFFF"/>
                </a:highlight>
                <a:latin typeface="Arial"/>
                <a:ea typeface="Arial"/>
                <a:cs typeface="Arial"/>
                <a:sym typeface="Arial"/>
              </a:rPr>
              <a:t>Step 2:</a:t>
            </a:r>
            <a:r>
              <a:rPr lang="en-US" sz="1500">
                <a:solidFill>
                  <a:srgbClr val="273239"/>
                </a:solidFill>
                <a:highlight>
                  <a:srgbClr val="FFFFFF"/>
                </a:highlight>
                <a:latin typeface="Arial"/>
                <a:ea typeface="Arial"/>
                <a:cs typeface="Arial"/>
                <a:sym typeface="Arial"/>
              </a:rPr>
              <a:t> Click </a:t>
            </a:r>
            <a:r>
              <a:rPr b="1" lang="en-US" sz="1500">
                <a:solidFill>
                  <a:srgbClr val="273239"/>
                </a:solidFill>
                <a:highlight>
                  <a:srgbClr val="FFFFFF"/>
                </a:highlight>
                <a:latin typeface="Arial"/>
                <a:ea typeface="Arial"/>
                <a:cs typeface="Arial"/>
                <a:sym typeface="Arial"/>
              </a:rPr>
              <a:t>Yes</a:t>
            </a:r>
            <a:r>
              <a:rPr lang="en-US" sz="1500">
                <a:solidFill>
                  <a:srgbClr val="273239"/>
                </a:solidFill>
                <a:highlight>
                  <a:srgbClr val="FFFFFF"/>
                </a:highlight>
                <a:latin typeface="Arial"/>
                <a:ea typeface="Arial"/>
                <a:cs typeface="Arial"/>
                <a:sym typeface="Arial"/>
              </a:rPr>
              <a:t> to continue. This will start </a:t>
            </a:r>
            <a:r>
              <a:rPr b="1" lang="en-US" sz="1500">
                <a:solidFill>
                  <a:srgbClr val="273239"/>
                </a:solidFill>
                <a:highlight>
                  <a:srgbClr val="FFFFFF"/>
                </a:highlight>
                <a:latin typeface="Arial"/>
                <a:ea typeface="Arial"/>
                <a:cs typeface="Arial"/>
                <a:sym typeface="Arial"/>
              </a:rPr>
              <a:t>Oracle Universal Installer</a:t>
            </a:r>
            <a:endParaRPr b="1" sz="15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rPr b="1" lang="en-US" sz="1500">
                <a:solidFill>
                  <a:srgbClr val="273239"/>
                </a:solidFill>
                <a:highlight>
                  <a:srgbClr val="FFFFFF"/>
                </a:highlight>
                <a:latin typeface="Arial"/>
                <a:ea typeface="Arial"/>
                <a:cs typeface="Arial"/>
                <a:sym typeface="Arial"/>
              </a:rPr>
              <a:t>Step 3:</a:t>
            </a:r>
            <a:r>
              <a:rPr lang="en-US" sz="1500">
                <a:solidFill>
                  <a:srgbClr val="273239"/>
                </a:solidFill>
                <a:highlight>
                  <a:srgbClr val="FFFFFF"/>
                </a:highlight>
                <a:latin typeface="Arial"/>
                <a:ea typeface="Arial"/>
                <a:cs typeface="Arial"/>
                <a:sym typeface="Arial"/>
              </a:rPr>
              <a:t> Provide your Email Address to receive all the Notifications and News Alerts from Oracle. </a:t>
            </a:r>
            <a:endParaRPr sz="15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3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
        <p:nvSpPr>
          <p:cNvPr id="207" name="Google Shape;207;g577db2a57353a57d_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08" name="Google Shape;208;g577db2a57353a57d_49"/>
          <p:cNvPicPr preferRelativeResize="0"/>
          <p:nvPr/>
        </p:nvPicPr>
        <p:blipFill rotWithShape="1">
          <a:blip r:embed="rId3">
            <a:alphaModFix/>
          </a:blip>
          <a:srcRect b="0" l="0" r="0" t="0"/>
          <a:stretch/>
        </p:blipFill>
        <p:spPr>
          <a:xfrm>
            <a:off x="1095050" y="2900150"/>
            <a:ext cx="9097900" cy="3382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577db2a57353a57d_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a:t>
            </a:r>
            <a:endParaRPr b="1"/>
          </a:p>
        </p:txBody>
      </p:sp>
      <p:sp>
        <p:nvSpPr>
          <p:cNvPr id="215" name="Google Shape;215;g577db2a57353a57d_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600">
                <a:solidFill>
                  <a:srgbClr val="273239"/>
                </a:solidFill>
                <a:highlight>
                  <a:srgbClr val="FFFFFF"/>
                </a:highlight>
                <a:latin typeface="Arial"/>
                <a:ea typeface="Arial"/>
                <a:cs typeface="Arial"/>
                <a:sym typeface="Arial"/>
              </a:rPr>
              <a:t>Step 4:</a:t>
            </a:r>
            <a:r>
              <a:rPr lang="en-US" sz="1600">
                <a:solidFill>
                  <a:srgbClr val="273239"/>
                </a:solidFill>
                <a:highlight>
                  <a:srgbClr val="FFFFFF"/>
                </a:highlight>
                <a:latin typeface="Arial"/>
                <a:ea typeface="Arial"/>
                <a:cs typeface="Arial"/>
                <a:sym typeface="Arial"/>
              </a:rPr>
              <a:t> Select any of the three different </a:t>
            </a:r>
            <a:r>
              <a:rPr i="1" lang="en-US" sz="1600">
                <a:solidFill>
                  <a:srgbClr val="273239"/>
                </a:solidFill>
                <a:highlight>
                  <a:srgbClr val="FFFFFF"/>
                </a:highlight>
                <a:latin typeface="Arial"/>
                <a:ea typeface="Arial"/>
                <a:cs typeface="Arial"/>
                <a:sym typeface="Arial"/>
              </a:rPr>
              <a:t>Installation Options</a:t>
            </a:r>
            <a:r>
              <a:rPr lang="en-US" sz="1600">
                <a:solidFill>
                  <a:srgbClr val="273239"/>
                </a:solidFill>
                <a:highlight>
                  <a:srgbClr val="FFFFFF"/>
                </a:highlight>
                <a:latin typeface="Arial"/>
                <a:ea typeface="Arial"/>
                <a:cs typeface="Arial"/>
                <a:sym typeface="Arial"/>
              </a:rPr>
              <a:t> according to your needs. </a:t>
            </a:r>
            <a:endParaRPr sz="16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600">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ts val="1300"/>
              <a:buChar char="●"/>
            </a:pPr>
            <a:r>
              <a:rPr b="1" lang="en-US" sz="1300">
                <a:solidFill>
                  <a:srgbClr val="273239"/>
                </a:solidFill>
                <a:highlight>
                  <a:srgbClr val="FFFFFF"/>
                </a:highlight>
                <a:latin typeface="Arial"/>
                <a:ea typeface="Arial"/>
                <a:cs typeface="Arial"/>
                <a:sym typeface="Arial"/>
              </a:rPr>
              <a:t>Option 1</a:t>
            </a:r>
            <a:r>
              <a:rPr lang="en-US" sz="1300">
                <a:solidFill>
                  <a:srgbClr val="273239"/>
                </a:solidFill>
                <a:highlight>
                  <a:srgbClr val="FFFFFF"/>
                </a:highlight>
                <a:latin typeface="Arial"/>
                <a:ea typeface="Arial"/>
                <a:cs typeface="Arial"/>
                <a:sym typeface="Arial"/>
              </a:rPr>
              <a:t> – If you want to Install Oracle Server Software and want to Create Database also.</a:t>
            </a:r>
            <a:endParaRPr sz="1300">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ts val="1300"/>
              <a:buChar char="●"/>
            </a:pPr>
            <a:r>
              <a:rPr b="1" lang="en-US" sz="1300">
                <a:solidFill>
                  <a:srgbClr val="273239"/>
                </a:solidFill>
                <a:highlight>
                  <a:srgbClr val="FFFFFF"/>
                </a:highlight>
                <a:latin typeface="Arial"/>
                <a:ea typeface="Arial"/>
                <a:cs typeface="Arial"/>
                <a:sym typeface="Arial"/>
              </a:rPr>
              <a:t>Option 2</a:t>
            </a:r>
            <a:r>
              <a:rPr lang="en-US" sz="1300">
                <a:solidFill>
                  <a:srgbClr val="273239"/>
                </a:solidFill>
                <a:highlight>
                  <a:srgbClr val="FFFFFF"/>
                </a:highlight>
                <a:latin typeface="Arial"/>
                <a:ea typeface="Arial"/>
                <a:cs typeface="Arial"/>
                <a:sym typeface="Arial"/>
              </a:rPr>
              <a:t> – If you want to Install Oracle Server only.</a:t>
            </a:r>
            <a:endParaRPr sz="1300">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ts val="1300"/>
              <a:buChar char="●"/>
            </a:pPr>
            <a:r>
              <a:rPr b="1" lang="en-US" sz="1300">
                <a:solidFill>
                  <a:srgbClr val="273239"/>
                </a:solidFill>
                <a:highlight>
                  <a:srgbClr val="FFFFFF"/>
                </a:highlight>
                <a:latin typeface="Arial"/>
                <a:ea typeface="Arial"/>
                <a:cs typeface="Arial"/>
                <a:sym typeface="Arial"/>
              </a:rPr>
              <a:t>Option 3</a:t>
            </a:r>
            <a:r>
              <a:rPr lang="en-US" sz="1300">
                <a:solidFill>
                  <a:srgbClr val="273239"/>
                </a:solidFill>
                <a:highlight>
                  <a:srgbClr val="FFFFFF"/>
                </a:highlight>
                <a:latin typeface="Arial"/>
                <a:ea typeface="Arial"/>
                <a:cs typeface="Arial"/>
                <a:sym typeface="Arial"/>
              </a:rPr>
              <a:t> – If you want to Upgrade your Existing Database.</a:t>
            </a:r>
            <a:endParaRPr sz="1300">
              <a:solidFill>
                <a:srgbClr val="273239"/>
              </a:solidFill>
              <a:highlight>
                <a:srgbClr val="FFFFFF"/>
              </a:highlight>
              <a:latin typeface="Arial"/>
              <a:ea typeface="Arial"/>
              <a:cs typeface="Arial"/>
              <a:sym typeface="Arial"/>
            </a:endParaRPr>
          </a:p>
          <a:p>
            <a:pPr indent="0" lvl="0" marL="0" rtl="0" algn="l">
              <a:lnSpc>
                <a:spcPct val="158000"/>
              </a:lnSpc>
              <a:spcBef>
                <a:spcPts val="3600"/>
              </a:spcBef>
              <a:spcAft>
                <a:spcPts val="0"/>
              </a:spcAft>
              <a:buSzPts val="1800"/>
              <a:buNone/>
            </a:pPr>
            <a:r>
              <a:rPr b="1" lang="en-US" sz="1300">
                <a:solidFill>
                  <a:srgbClr val="273239"/>
                </a:solidFill>
                <a:highlight>
                  <a:srgbClr val="FFFFFF"/>
                </a:highlight>
                <a:latin typeface="Arial"/>
                <a:ea typeface="Arial"/>
                <a:cs typeface="Arial"/>
                <a:sym typeface="Arial"/>
              </a:rPr>
              <a:t>Step 5:</a:t>
            </a:r>
            <a:r>
              <a:rPr lang="en-US" sz="1300">
                <a:solidFill>
                  <a:srgbClr val="273239"/>
                </a:solidFill>
                <a:highlight>
                  <a:srgbClr val="FFFFFF"/>
                </a:highlight>
                <a:latin typeface="Arial"/>
                <a:ea typeface="Arial"/>
                <a:cs typeface="Arial"/>
                <a:sym typeface="Arial"/>
              </a:rPr>
              <a:t> Choose between </a:t>
            </a:r>
            <a:r>
              <a:rPr b="1" lang="en-US" sz="1300">
                <a:solidFill>
                  <a:srgbClr val="273239"/>
                </a:solidFill>
                <a:highlight>
                  <a:srgbClr val="FFFFFF"/>
                </a:highlight>
                <a:latin typeface="Arial"/>
                <a:ea typeface="Arial"/>
                <a:cs typeface="Arial"/>
                <a:sym typeface="Arial"/>
              </a:rPr>
              <a:t>Server Class</a:t>
            </a:r>
            <a:r>
              <a:rPr lang="en-US" sz="1300">
                <a:solidFill>
                  <a:srgbClr val="273239"/>
                </a:solidFill>
                <a:highlight>
                  <a:srgbClr val="FFFFFF"/>
                </a:highlight>
                <a:latin typeface="Arial"/>
                <a:ea typeface="Arial"/>
                <a:cs typeface="Arial"/>
                <a:sym typeface="Arial"/>
              </a:rPr>
              <a:t> and </a:t>
            </a:r>
            <a:r>
              <a:rPr b="1" lang="en-US" sz="1300">
                <a:solidFill>
                  <a:srgbClr val="273239"/>
                </a:solidFill>
                <a:highlight>
                  <a:srgbClr val="FFFFFF"/>
                </a:highlight>
                <a:latin typeface="Arial"/>
                <a:ea typeface="Arial"/>
                <a:cs typeface="Arial"/>
                <a:sym typeface="Arial"/>
              </a:rPr>
              <a:t>Desktop Class</a:t>
            </a:r>
            <a:r>
              <a:rPr lang="en-US" sz="1300">
                <a:solidFill>
                  <a:srgbClr val="273239"/>
                </a:solidFill>
                <a:highlight>
                  <a:srgbClr val="FFFFFF"/>
                </a:highlight>
                <a:latin typeface="Arial"/>
                <a:ea typeface="Arial"/>
                <a:cs typeface="Arial"/>
                <a:sym typeface="Arial"/>
              </a:rPr>
              <a:t> as per your requirement and click on </a:t>
            </a:r>
            <a:r>
              <a:rPr b="1" lang="en-US" sz="1300">
                <a:solidFill>
                  <a:srgbClr val="273239"/>
                </a:solidFill>
                <a:highlight>
                  <a:srgbClr val="FFFFFF"/>
                </a:highlight>
                <a:latin typeface="Arial"/>
                <a:ea typeface="Arial"/>
                <a:cs typeface="Arial"/>
                <a:sym typeface="Arial"/>
              </a:rPr>
              <a:t>Next</a:t>
            </a:r>
            <a:r>
              <a:rPr lang="en-US" sz="1300">
                <a:solidFill>
                  <a:srgbClr val="273239"/>
                </a:solidFill>
                <a:highlight>
                  <a:srgbClr val="FFFFFF"/>
                </a:highlight>
                <a:latin typeface="Arial"/>
                <a:ea typeface="Arial"/>
                <a:cs typeface="Arial"/>
                <a:sym typeface="Arial"/>
              </a:rPr>
              <a:t>. </a:t>
            </a:r>
            <a:endParaRPr sz="1300">
              <a:solidFill>
                <a:srgbClr val="273239"/>
              </a:solidFill>
              <a:highlight>
                <a:srgbClr val="FFFFFF"/>
              </a:highlight>
              <a:latin typeface="Arial"/>
              <a:ea typeface="Arial"/>
              <a:cs typeface="Arial"/>
              <a:sym typeface="Arial"/>
            </a:endParaRPr>
          </a:p>
          <a:p>
            <a:pPr indent="0" lvl="0" marL="0" rtl="0" algn="l">
              <a:lnSpc>
                <a:spcPct val="158000"/>
              </a:lnSpc>
              <a:spcBef>
                <a:spcPts val="3600"/>
              </a:spcBef>
              <a:spcAft>
                <a:spcPts val="0"/>
              </a:spcAft>
              <a:buSzPts val="1800"/>
              <a:buNone/>
            </a:pPr>
            <a:r>
              <a:rPr b="1" lang="en-US" sz="1300">
                <a:solidFill>
                  <a:srgbClr val="273239"/>
                </a:solidFill>
                <a:highlight>
                  <a:srgbClr val="FFFFFF"/>
                </a:highlight>
                <a:latin typeface="Arial"/>
                <a:ea typeface="Arial"/>
                <a:cs typeface="Arial"/>
                <a:sym typeface="Arial"/>
              </a:rPr>
              <a:t>Step 6:</a:t>
            </a:r>
            <a:r>
              <a:rPr lang="en-US" sz="1300">
                <a:solidFill>
                  <a:srgbClr val="273239"/>
                </a:solidFill>
                <a:highlight>
                  <a:srgbClr val="FFFFFF"/>
                </a:highlight>
                <a:latin typeface="Arial"/>
                <a:ea typeface="Arial"/>
                <a:cs typeface="Arial"/>
                <a:sym typeface="Arial"/>
              </a:rPr>
              <a:t> Configure the basic settings and create a Password for your database. Once the configuration is done click on </a:t>
            </a:r>
            <a:r>
              <a:rPr b="1" lang="en-US" sz="1300">
                <a:solidFill>
                  <a:srgbClr val="273239"/>
                </a:solidFill>
                <a:highlight>
                  <a:srgbClr val="FFFFFF"/>
                </a:highlight>
                <a:latin typeface="Arial"/>
                <a:ea typeface="Arial"/>
                <a:cs typeface="Arial"/>
                <a:sym typeface="Arial"/>
              </a:rPr>
              <a:t>Next</a:t>
            </a:r>
            <a:r>
              <a:rPr lang="en-US" sz="1300">
                <a:solidFill>
                  <a:srgbClr val="273239"/>
                </a:solidFill>
                <a:highlight>
                  <a:srgbClr val="FFFFFF"/>
                </a:highlight>
                <a:latin typeface="Arial"/>
                <a:ea typeface="Arial"/>
                <a:cs typeface="Arial"/>
                <a:sym typeface="Arial"/>
              </a:rPr>
              <a:t> to continue. </a:t>
            </a:r>
            <a:endParaRPr sz="1300">
              <a:solidFill>
                <a:srgbClr val="273239"/>
              </a:solidFill>
              <a:highlight>
                <a:srgbClr val="FFFFFF"/>
              </a:highlight>
              <a:latin typeface="Arial"/>
              <a:ea typeface="Arial"/>
              <a:cs typeface="Arial"/>
              <a:sym typeface="Arial"/>
            </a:endParaRPr>
          </a:p>
          <a:p>
            <a:pPr indent="0" lvl="0" marL="0" rtl="0" algn="l">
              <a:lnSpc>
                <a:spcPct val="158000"/>
              </a:lnSpc>
              <a:spcBef>
                <a:spcPts val="3600"/>
              </a:spcBef>
              <a:spcAft>
                <a:spcPts val="0"/>
              </a:spcAft>
              <a:buSzPts val="1800"/>
              <a:buNone/>
            </a:pPr>
            <a:r>
              <a:rPr lang="en-US" sz="1300">
                <a:solidFill>
                  <a:srgbClr val="273239"/>
                </a:solidFill>
                <a:highlight>
                  <a:srgbClr val="FFFFFF"/>
                </a:highlight>
                <a:latin typeface="Arial"/>
                <a:ea typeface="Arial"/>
                <a:cs typeface="Arial"/>
                <a:sym typeface="Arial"/>
              </a:rPr>
              <a:t> </a:t>
            </a:r>
            <a:endParaRPr sz="1300">
              <a:solidFill>
                <a:srgbClr val="273239"/>
              </a:solidFill>
              <a:highlight>
                <a:srgbClr val="FFFFFF"/>
              </a:highlight>
              <a:latin typeface="Arial"/>
              <a:ea typeface="Arial"/>
              <a:cs typeface="Arial"/>
              <a:sym typeface="Arial"/>
            </a:endParaRPr>
          </a:p>
          <a:p>
            <a:pPr indent="0" lvl="0" marL="0" rtl="0" algn="l">
              <a:lnSpc>
                <a:spcPct val="90000"/>
              </a:lnSpc>
              <a:spcBef>
                <a:spcPts val="3600"/>
              </a:spcBef>
              <a:spcAft>
                <a:spcPts val="0"/>
              </a:spcAft>
              <a:buSzPts val="1800"/>
              <a:buNone/>
            </a:pPr>
            <a:r>
              <a:t/>
            </a:r>
            <a:endParaRPr sz="16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600">
              <a:solidFill>
                <a:srgbClr val="273239"/>
              </a:solidFill>
              <a:highlight>
                <a:srgbClr val="FFFFFF"/>
              </a:highlight>
              <a:latin typeface="Arial"/>
              <a:ea typeface="Arial"/>
              <a:cs typeface="Arial"/>
              <a:sym typeface="Arial"/>
            </a:endParaRPr>
          </a:p>
        </p:txBody>
      </p:sp>
      <p:sp>
        <p:nvSpPr>
          <p:cNvPr id="216" name="Google Shape;216;g577db2a57353a57d_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577db2a57353a57d_72"/>
          <p:cNvSpPr txBox="1"/>
          <p:nvPr>
            <p:ph type="title"/>
          </p:nvPr>
        </p:nvSpPr>
        <p:spPr>
          <a:xfrm>
            <a:off x="838200" y="365125"/>
            <a:ext cx="10515600" cy="773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 (Conti.)</a:t>
            </a:r>
            <a:endParaRPr b="1"/>
          </a:p>
        </p:txBody>
      </p:sp>
      <p:sp>
        <p:nvSpPr>
          <p:cNvPr id="223" name="Google Shape;223;g577db2a57353a57d_72"/>
          <p:cNvSpPr txBox="1"/>
          <p:nvPr>
            <p:ph idx="1" type="body"/>
          </p:nvPr>
        </p:nvSpPr>
        <p:spPr>
          <a:xfrm>
            <a:off x="838200" y="1306550"/>
            <a:ext cx="10515600" cy="487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b="1"/>
          </a:p>
        </p:txBody>
      </p:sp>
      <p:sp>
        <p:nvSpPr>
          <p:cNvPr id="224" name="Google Shape;224;g577db2a57353a57d_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5" name="Google Shape;225;g577db2a57353a57d_72"/>
          <p:cNvPicPr preferRelativeResize="0"/>
          <p:nvPr/>
        </p:nvPicPr>
        <p:blipFill rotWithShape="1">
          <a:blip r:embed="rId3">
            <a:alphaModFix/>
          </a:blip>
          <a:srcRect b="0" l="0" r="0" t="0"/>
          <a:stretch/>
        </p:blipFill>
        <p:spPr>
          <a:xfrm>
            <a:off x="982400" y="1372675"/>
            <a:ext cx="9866174" cy="462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577db2a57353a57d_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 (Conti.)</a:t>
            </a:r>
            <a:endParaRPr b="1"/>
          </a:p>
        </p:txBody>
      </p:sp>
      <p:sp>
        <p:nvSpPr>
          <p:cNvPr id="232" name="Google Shape;232;g577db2a57353a57d_8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b="1" lang="en-US" sz="1300">
                <a:solidFill>
                  <a:srgbClr val="273239"/>
                </a:solidFill>
                <a:highlight>
                  <a:srgbClr val="FFFFFF"/>
                </a:highlight>
                <a:latin typeface="Arial"/>
                <a:ea typeface="Arial"/>
                <a:cs typeface="Arial"/>
                <a:sym typeface="Arial"/>
              </a:rPr>
              <a:t>Step 7:</a:t>
            </a:r>
            <a:r>
              <a:rPr lang="en-US" sz="1300">
                <a:solidFill>
                  <a:srgbClr val="273239"/>
                </a:solidFill>
                <a:highlight>
                  <a:srgbClr val="FFFFFF"/>
                </a:highlight>
                <a:latin typeface="Arial"/>
                <a:ea typeface="Arial"/>
                <a:cs typeface="Arial"/>
                <a:sym typeface="Arial"/>
              </a:rPr>
              <a:t> Here, </a:t>
            </a:r>
            <a:r>
              <a:rPr i="1" lang="en-US" sz="1300">
                <a:solidFill>
                  <a:srgbClr val="273239"/>
                </a:solidFill>
                <a:highlight>
                  <a:srgbClr val="FFFFFF"/>
                </a:highlight>
                <a:latin typeface="Arial"/>
                <a:ea typeface="Arial"/>
                <a:cs typeface="Arial"/>
                <a:sym typeface="Arial"/>
              </a:rPr>
              <a:t>Oracle Universal Installer</a:t>
            </a:r>
            <a:r>
              <a:rPr lang="en-US" sz="1300">
                <a:solidFill>
                  <a:srgbClr val="273239"/>
                </a:solidFill>
                <a:highlight>
                  <a:srgbClr val="FFFFFF"/>
                </a:highlight>
                <a:latin typeface="Arial"/>
                <a:ea typeface="Arial"/>
                <a:cs typeface="Arial"/>
                <a:sym typeface="Arial"/>
              </a:rPr>
              <a:t>(OUI) will check for the Prerequisites such as Hardware compatibility. </a:t>
            </a:r>
            <a:endParaRPr sz="13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300">
                <a:solidFill>
                  <a:srgbClr val="273239"/>
                </a:solidFill>
                <a:highlight>
                  <a:srgbClr val="FFFFFF"/>
                </a:highlight>
                <a:latin typeface="Arial"/>
                <a:ea typeface="Arial"/>
                <a:cs typeface="Arial"/>
                <a:sym typeface="Arial"/>
              </a:rPr>
              <a:t>If there will be any </a:t>
            </a:r>
            <a:r>
              <a:rPr b="1" lang="en-US" sz="1300">
                <a:solidFill>
                  <a:srgbClr val="273239"/>
                </a:solidFill>
                <a:highlight>
                  <a:srgbClr val="FFFFFF"/>
                </a:highlight>
                <a:latin typeface="Arial"/>
                <a:ea typeface="Arial"/>
                <a:cs typeface="Arial"/>
                <a:sym typeface="Arial"/>
              </a:rPr>
              <a:t>Errors</a:t>
            </a:r>
            <a:r>
              <a:rPr lang="en-US" sz="1300">
                <a:solidFill>
                  <a:srgbClr val="273239"/>
                </a:solidFill>
                <a:highlight>
                  <a:srgbClr val="FFFFFF"/>
                </a:highlight>
                <a:latin typeface="Arial"/>
                <a:ea typeface="Arial"/>
                <a:cs typeface="Arial"/>
                <a:sym typeface="Arial"/>
              </a:rPr>
              <a:t>, then </a:t>
            </a:r>
            <a:r>
              <a:rPr b="1" lang="en-US" sz="1300">
                <a:solidFill>
                  <a:srgbClr val="273239"/>
                </a:solidFill>
                <a:highlight>
                  <a:srgbClr val="FFFFFF"/>
                </a:highlight>
                <a:latin typeface="Arial"/>
                <a:ea typeface="Arial"/>
                <a:cs typeface="Arial"/>
                <a:sym typeface="Arial"/>
              </a:rPr>
              <a:t>OUI</a:t>
            </a:r>
            <a:r>
              <a:rPr lang="en-US" sz="1300">
                <a:solidFill>
                  <a:srgbClr val="273239"/>
                </a:solidFill>
                <a:highlight>
                  <a:srgbClr val="FFFFFF"/>
                </a:highlight>
                <a:latin typeface="Arial"/>
                <a:ea typeface="Arial"/>
                <a:cs typeface="Arial"/>
                <a:sym typeface="Arial"/>
              </a:rPr>
              <a:t> will show them here and will recommend the changes. </a:t>
            </a:r>
            <a:endParaRPr sz="13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b="1" lang="en-US" sz="1300">
                <a:solidFill>
                  <a:srgbClr val="273239"/>
                </a:solidFill>
                <a:highlight>
                  <a:srgbClr val="FFFFFF"/>
                </a:highlight>
                <a:latin typeface="Arial"/>
                <a:ea typeface="Arial"/>
                <a:cs typeface="Arial"/>
                <a:sym typeface="Arial"/>
              </a:rPr>
              <a:t>Step 8:</a:t>
            </a:r>
            <a:r>
              <a:rPr lang="en-US" sz="1300">
                <a:solidFill>
                  <a:srgbClr val="273239"/>
                </a:solidFill>
                <a:highlight>
                  <a:srgbClr val="FFFFFF"/>
                </a:highlight>
                <a:latin typeface="Arial"/>
                <a:ea typeface="Arial"/>
                <a:cs typeface="Arial"/>
                <a:sym typeface="Arial"/>
              </a:rPr>
              <a:t> Click on </a:t>
            </a:r>
            <a:r>
              <a:rPr b="1" lang="en-US" sz="1300">
                <a:solidFill>
                  <a:srgbClr val="273239"/>
                </a:solidFill>
                <a:highlight>
                  <a:srgbClr val="FFFFFF"/>
                </a:highlight>
                <a:latin typeface="Arial"/>
                <a:ea typeface="Arial"/>
                <a:cs typeface="Arial"/>
                <a:sym typeface="Arial"/>
              </a:rPr>
              <a:t>Finish</a:t>
            </a:r>
            <a:r>
              <a:rPr lang="en-US" sz="1300">
                <a:solidFill>
                  <a:srgbClr val="273239"/>
                </a:solidFill>
                <a:highlight>
                  <a:srgbClr val="FFFFFF"/>
                </a:highlight>
                <a:latin typeface="Arial"/>
                <a:ea typeface="Arial"/>
                <a:cs typeface="Arial"/>
                <a:sym typeface="Arial"/>
              </a:rPr>
              <a:t> to start the </a:t>
            </a:r>
            <a:r>
              <a:rPr b="1" lang="en-US" sz="1300">
                <a:solidFill>
                  <a:srgbClr val="273239"/>
                </a:solidFill>
                <a:highlight>
                  <a:srgbClr val="FFFFFF"/>
                </a:highlight>
                <a:latin typeface="Arial"/>
                <a:ea typeface="Arial"/>
                <a:cs typeface="Arial"/>
                <a:sym typeface="Arial"/>
              </a:rPr>
              <a:t>Installation</a:t>
            </a:r>
            <a:r>
              <a:rPr lang="en-US" sz="1300">
                <a:solidFill>
                  <a:srgbClr val="273239"/>
                </a:solidFill>
                <a:highlight>
                  <a:srgbClr val="FFFFFF"/>
                </a:highlight>
                <a:latin typeface="Arial"/>
                <a:ea typeface="Arial"/>
                <a:cs typeface="Arial"/>
                <a:sym typeface="Arial"/>
              </a:rPr>
              <a:t> process. This installation might take some time depending on your Hardware. </a:t>
            </a:r>
            <a:endParaRPr sz="13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300">
              <a:solidFill>
                <a:srgbClr val="273239"/>
              </a:solidFill>
              <a:highlight>
                <a:srgbClr val="FFFFFF"/>
              </a:highlight>
              <a:latin typeface="Arial"/>
              <a:ea typeface="Arial"/>
              <a:cs typeface="Arial"/>
              <a:sym typeface="Arial"/>
            </a:endParaRPr>
          </a:p>
        </p:txBody>
      </p:sp>
      <p:sp>
        <p:nvSpPr>
          <p:cNvPr id="233" name="Google Shape;233;g577db2a57353a57d_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34" name="Google Shape;234;g577db2a57353a57d_80"/>
          <p:cNvPicPr preferRelativeResize="0"/>
          <p:nvPr/>
        </p:nvPicPr>
        <p:blipFill rotWithShape="1">
          <a:blip r:embed="rId3">
            <a:alphaModFix/>
          </a:blip>
          <a:srcRect b="0" l="0" r="0" t="0"/>
          <a:stretch/>
        </p:blipFill>
        <p:spPr>
          <a:xfrm>
            <a:off x="838200" y="2709650"/>
            <a:ext cx="8980676" cy="4011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577db2a57353a57d_90"/>
          <p:cNvSpPr txBox="1"/>
          <p:nvPr>
            <p:ph type="title"/>
          </p:nvPr>
        </p:nvSpPr>
        <p:spPr>
          <a:xfrm>
            <a:off x="838200" y="365125"/>
            <a:ext cx="10515600" cy="960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 (conti.)</a:t>
            </a:r>
            <a:endParaRPr b="1"/>
          </a:p>
        </p:txBody>
      </p:sp>
      <p:sp>
        <p:nvSpPr>
          <p:cNvPr id="241" name="Google Shape;241;g577db2a57353a57d_90"/>
          <p:cNvSpPr txBox="1"/>
          <p:nvPr>
            <p:ph idx="1" type="body"/>
          </p:nvPr>
        </p:nvSpPr>
        <p:spPr>
          <a:xfrm>
            <a:off x="838200" y="1540425"/>
            <a:ext cx="10515600" cy="463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300">
                <a:solidFill>
                  <a:srgbClr val="273239"/>
                </a:solidFill>
                <a:highlight>
                  <a:srgbClr val="FFFFFF"/>
                </a:highlight>
                <a:latin typeface="Arial"/>
                <a:ea typeface="Arial"/>
                <a:cs typeface="Arial"/>
                <a:sym typeface="Arial"/>
              </a:rPr>
              <a:t>Step 9:</a:t>
            </a:r>
            <a:r>
              <a:rPr lang="en-US" sz="1300">
                <a:solidFill>
                  <a:srgbClr val="273239"/>
                </a:solidFill>
                <a:highlight>
                  <a:srgbClr val="FFFFFF"/>
                </a:highlight>
                <a:latin typeface="Arial"/>
                <a:ea typeface="Arial"/>
                <a:cs typeface="Arial"/>
                <a:sym typeface="Arial"/>
              </a:rPr>
              <a:t> Click </a:t>
            </a:r>
            <a:r>
              <a:rPr b="1" lang="en-US" sz="1300">
                <a:solidFill>
                  <a:srgbClr val="273239"/>
                </a:solidFill>
                <a:highlight>
                  <a:srgbClr val="FFFFFF"/>
                </a:highlight>
                <a:latin typeface="Arial"/>
                <a:ea typeface="Arial"/>
                <a:cs typeface="Arial"/>
                <a:sym typeface="Arial"/>
              </a:rPr>
              <a:t>OK</a:t>
            </a:r>
            <a:r>
              <a:rPr lang="en-US" sz="1300">
                <a:solidFill>
                  <a:srgbClr val="273239"/>
                </a:solidFill>
                <a:highlight>
                  <a:srgbClr val="FFFFFF"/>
                </a:highlight>
                <a:latin typeface="Arial"/>
                <a:ea typeface="Arial"/>
                <a:cs typeface="Arial"/>
                <a:sym typeface="Arial"/>
              </a:rPr>
              <a:t> to finish the installation. </a:t>
            </a:r>
            <a:endParaRPr/>
          </a:p>
        </p:txBody>
      </p:sp>
      <p:sp>
        <p:nvSpPr>
          <p:cNvPr id="242" name="Google Shape;242;g577db2a57353a57d_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43" name="Google Shape;243;g577db2a57353a57d_90"/>
          <p:cNvPicPr preferRelativeResize="0"/>
          <p:nvPr/>
        </p:nvPicPr>
        <p:blipFill rotWithShape="1">
          <a:blip r:embed="rId3">
            <a:alphaModFix/>
          </a:blip>
          <a:srcRect b="0" l="0" r="0" t="0"/>
          <a:stretch/>
        </p:blipFill>
        <p:spPr>
          <a:xfrm>
            <a:off x="2955800" y="2074074"/>
            <a:ext cx="5781675" cy="383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577db2a57353a57d_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990"/>
              <a:buFont typeface="Arial"/>
              <a:buNone/>
            </a:pPr>
            <a:r>
              <a:rPr b="1" lang="en-US" sz="2070">
                <a:solidFill>
                  <a:srgbClr val="FF0000"/>
                </a:solidFill>
                <a:highlight>
                  <a:srgbClr val="FFFFFF"/>
                </a:highlight>
                <a:latin typeface="Arial"/>
                <a:ea typeface="Arial"/>
                <a:cs typeface="Arial"/>
                <a:sym typeface="Arial"/>
              </a:rPr>
              <a:t>Installation of Oracle Database (conti.)</a:t>
            </a:r>
            <a:endParaRPr b="1"/>
          </a:p>
        </p:txBody>
      </p:sp>
      <p:sp>
        <p:nvSpPr>
          <p:cNvPr id="250" name="Google Shape;250;g577db2a57353a57d_9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500">
                <a:solidFill>
                  <a:srgbClr val="273239"/>
                </a:solidFill>
                <a:highlight>
                  <a:srgbClr val="FFFFFF"/>
                </a:highlight>
                <a:latin typeface="Arial"/>
                <a:ea typeface="Arial"/>
                <a:cs typeface="Arial"/>
                <a:sym typeface="Arial"/>
              </a:rPr>
              <a:t>Step 10:</a:t>
            </a:r>
            <a:r>
              <a:rPr lang="en-US" sz="1500">
                <a:solidFill>
                  <a:srgbClr val="273239"/>
                </a:solidFill>
                <a:highlight>
                  <a:srgbClr val="FFFFFF"/>
                </a:highlight>
                <a:latin typeface="Arial"/>
                <a:ea typeface="Arial"/>
                <a:cs typeface="Arial"/>
                <a:sym typeface="Arial"/>
              </a:rPr>
              <a:t> Copy the localhost link provided to open your </a:t>
            </a:r>
            <a:r>
              <a:rPr b="1" lang="en-US" sz="1500">
                <a:solidFill>
                  <a:srgbClr val="273239"/>
                </a:solidFill>
                <a:highlight>
                  <a:srgbClr val="FFFFFF"/>
                </a:highlight>
                <a:latin typeface="Arial"/>
                <a:ea typeface="Arial"/>
                <a:cs typeface="Arial"/>
                <a:sym typeface="Arial"/>
              </a:rPr>
              <a:t>Enterprise Manager</a:t>
            </a:r>
            <a:r>
              <a:rPr lang="en-US" sz="1500">
                <a:solidFill>
                  <a:srgbClr val="273239"/>
                </a:solidFill>
                <a:highlight>
                  <a:srgbClr val="FFFFFF"/>
                </a:highlight>
                <a:latin typeface="Arial"/>
                <a:ea typeface="Arial"/>
                <a:cs typeface="Arial"/>
                <a:sym typeface="Arial"/>
              </a:rPr>
              <a:t>. Click the </a:t>
            </a:r>
            <a:r>
              <a:rPr b="1" lang="en-US" sz="1500">
                <a:solidFill>
                  <a:srgbClr val="273239"/>
                </a:solidFill>
                <a:highlight>
                  <a:srgbClr val="FFFFFF"/>
                </a:highlight>
                <a:latin typeface="Arial"/>
                <a:ea typeface="Arial"/>
                <a:cs typeface="Arial"/>
                <a:sym typeface="Arial"/>
              </a:rPr>
              <a:t>Close</a:t>
            </a:r>
            <a:r>
              <a:rPr lang="en-US" sz="1500">
                <a:solidFill>
                  <a:srgbClr val="273239"/>
                </a:solidFill>
                <a:highlight>
                  <a:srgbClr val="FFFFFF"/>
                </a:highlight>
                <a:latin typeface="Arial"/>
                <a:ea typeface="Arial"/>
                <a:cs typeface="Arial"/>
                <a:sym typeface="Arial"/>
              </a:rPr>
              <a:t> Button and you are done with the </a:t>
            </a:r>
            <a:r>
              <a:rPr b="1" lang="en-US" sz="1500">
                <a:solidFill>
                  <a:srgbClr val="273239"/>
                </a:solidFill>
                <a:highlight>
                  <a:srgbClr val="FFFFFF"/>
                </a:highlight>
                <a:latin typeface="Arial"/>
                <a:ea typeface="Arial"/>
                <a:cs typeface="Arial"/>
                <a:sym typeface="Arial"/>
              </a:rPr>
              <a:t>Installation Process</a:t>
            </a:r>
            <a:endParaRPr sz="15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300">
              <a:solidFill>
                <a:srgbClr val="273239"/>
              </a:solidFill>
              <a:highlight>
                <a:srgbClr val="FFFFFF"/>
              </a:highlight>
              <a:latin typeface="Arial"/>
              <a:ea typeface="Arial"/>
              <a:cs typeface="Arial"/>
              <a:sym typeface="Arial"/>
            </a:endParaRPr>
          </a:p>
        </p:txBody>
      </p:sp>
      <p:sp>
        <p:nvSpPr>
          <p:cNvPr id="251" name="Google Shape;251;g577db2a57353a57d_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52" name="Google Shape;252;g577db2a57353a57d_99"/>
          <p:cNvPicPr preferRelativeResize="0"/>
          <p:nvPr/>
        </p:nvPicPr>
        <p:blipFill rotWithShape="1">
          <a:blip r:embed="rId3">
            <a:alphaModFix/>
          </a:blip>
          <a:srcRect b="0" l="0" r="0" t="0"/>
          <a:stretch/>
        </p:blipFill>
        <p:spPr>
          <a:xfrm>
            <a:off x="838200" y="2416975"/>
            <a:ext cx="9058099" cy="3939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libri"/>
              <a:buNone/>
            </a:pPr>
            <a:r>
              <a:rPr lang="en-US">
                <a:solidFill>
                  <a:srgbClr val="FF0000"/>
                </a:solidFill>
                <a:latin typeface="Times New Roman"/>
                <a:ea typeface="Times New Roman"/>
                <a:cs typeface="Times New Roman"/>
                <a:sym typeface="Times New Roman"/>
              </a:rPr>
              <a:t>Prerequisites, Objectives and Outcomes</a:t>
            </a:r>
            <a:endParaRPr>
              <a:solidFill>
                <a:srgbClr val="FF0000"/>
              </a:solidFill>
              <a:latin typeface="Times New Roman"/>
              <a:ea typeface="Times New Roman"/>
              <a:cs typeface="Times New Roman"/>
              <a:sym typeface="Times New Roman"/>
            </a:endParaRPr>
          </a:p>
        </p:txBody>
      </p:sp>
      <p:sp>
        <p:nvSpPr>
          <p:cNvPr id="117" name="Google Shape;1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Prerequisite of topic: </a:t>
            </a:r>
            <a:r>
              <a:rPr lang="en-US" sz="2400">
                <a:latin typeface="Times New Roman"/>
                <a:ea typeface="Times New Roman"/>
                <a:cs typeface="Times New Roman"/>
                <a:sym typeface="Times New Roman"/>
              </a:rPr>
              <a:t>Fundamentals of DBMS, Basic knowledge of Oracle 11g.</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228600" rtl="0" algn="l">
              <a:lnSpc>
                <a:spcPct val="90000"/>
              </a:lnSpc>
              <a:spcBef>
                <a:spcPts val="980"/>
              </a:spcBef>
              <a:spcAft>
                <a:spcPts val="0"/>
              </a:spcAft>
              <a:buClr>
                <a:schemeClr val="dk1"/>
              </a:buClr>
              <a:buSzPts val="2800"/>
              <a:buChar char="•"/>
            </a:pPr>
            <a:r>
              <a:rPr b="1" lang="en-US">
                <a:latin typeface="Times New Roman"/>
                <a:ea typeface="Times New Roman"/>
                <a:cs typeface="Times New Roman"/>
                <a:sym typeface="Times New Roman"/>
              </a:rPr>
              <a:t>Objective: </a:t>
            </a:r>
            <a:r>
              <a:rPr lang="en-US" sz="2400">
                <a:latin typeface="Times New Roman"/>
                <a:ea typeface="Times New Roman"/>
                <a:cs typeface="Times New Roman"/>
                <a:sym typeface="Times New Roman"/>
              </a:rPr>
              <a:t>To gain</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knowledge of DBMS, both in terms of use and implementation/design.</a:t>
            </a:r>
            <a:endParaRPr sz="2400"/>
          </a:p>
          <a:p>
            <a:pPr indent="0" lvl="0" marL="0" rtl="0" algn="l">
              <a:lnSpc>
                <a:spcPct val="90000"/>
              </a:lnSpc>
              <a:spcBef>
                <a:spcPts val="980"/>
              </a:spcBef>
              <a:spcAft>
                <a:spcPts val="0"/>
              </a:spcAft>
              <a:buClr>
                <a:schemeClr val="dk1"/>
              </a:buClr>
              <a:buSzPts val="2000"/>
              <a:buNone/>
            </a:pPr>
            <a:r>
              <a:rPr lang="en-US" sz="2400">
                <a:latin typeface="Times New Roman"/>
                <a:ea typeface="Times New Roman"/>
                <a:cs typeface="Times New Roman"/>
                <a:sym typeface="Times New Roman"/>
              </a:rPr>
              <a:t>   To master the basics of SQL and construct queries using SQL.</a:t>
            </a:r>
            <a:endParaRPr sz="2400">
              <a:latin typeface="Times New Roman"/>
              <a:ea typeface="Times New Roman"/>
              <a:cs typeface="Times New Roman"/>
              <a:sym typeface="Times New Roman"/>
            </a:endParaRPr>
          </a:p>
          <a:p>
            <a:pPr indent="0" lvl="0" marL="0" rtl="0" algn="l">
              <a:lnSpc>
                <a:spcPct val="90000"/>
              </a:lnSpc>
              <a:spcBef>
                <a:spcPts val="980"/>
              </a:spcBef>
              <a:spcAft>
                <a:spcPts val="0"/>
              </a:spcAft>
              <a:buClr>
                <a:schemeClr val="dk1"/>
              </a:buClr>
              <a:buSzPts val="2000"/>
              <a:buNone/>
            </a:pPr>
            <a:r>
              <a:t/>
            </a:r>
            <a:endParaRPr sz="2400">
              <a:latin typeface="Times New Roman"/>
              <a:ea typeface="Times New Roman"/>
              <a:cs typeface="Times New Roman"/>
              <a:sym typeface="Times New Roman"/>
            </a:endParaRPr>
          </a:p>
          <a:p>
            <a:pPr indent="-228600" lvl="0" marL="228600" rtl="0" algn="l">
              <a:lnSpc>
                <a:spcPct val="90000"/>
              </a:lnSpc>
              <a:spcBef>
                <a:spcPts val="700"/>
              </a:spcBef>
              <a:spcAft>
                <a:spcPts val="0"/>
              </a:spcAft>
              <a:buClr>
                <a:schemeClr val="dk1"/>
              </a:buClr>
              <a:buSzPts val="2800"/>
              <a:buChar char="•"/>
            </a:pPr>
            <a:r>
              <a:rPr b="1" lang="en-US">
                <a:latin typeface="Times New Roman"/>
                <a:ea typeface="Times New Roman"/>
                <a:cs typeface="Times New Roman"/>
                <a:sym typeface="Times New Roman"/>
              </a:rPr>
              <a:t>Outcome : </a:t>
            </a:r>
            <a:r>
              <a:rPr lang="en-US" sz="2400">
                <a:latin typeface="Times New Roman"/>
                <a:ea typeface="Times New Roman"/>
                <a:cs typeface="Times New Roman"/>
                <a:sym typeface="Times New Roman"/>
              </a:rPr>
              <a:t>Implement relational databases using a RDBMS and formulate SQL queries on the data.</a:t>
            </a:r>
            <a:endParaRPr b="1" sz="2400">
              <a:latin typeface="Times New Roman"/>
              <a:ea typeface="Times New Roman"/>
              <a:cs typeface="Times New Roman"/>
              <a:sym typeface="Times New Roman"/>
            </a:endParaRPr>
          </a:p>
          <a:p>
            <a:pPr indent="-50800" lvl="0" marL="228600" rtl="0" algn="l">
              <a:lnSpc>
                <a:spcPct val="90000"/>
              </a:lnSpc>
              <a:spcBef>
                <a:spcPts val="1980"/>
              </a:spcBef>
              <a:spcAft>
                <a:spcPts val="0"/>
              </a:spcAft>
              <a:buClr>
                <a:schemeClr val="dk1"/>
              </a:buClr>
              <a:buSzPts val="2800"/>
              <a:buNone/>
            </a:pPr>
            <a:r>
              <a:t/>
            </a:r>
            <a:endParaRPr/>
          </a:p>
        </p:txBody>
      </p:sp>
      <p:sp>
        <p:nvSpPr>
          <p:cNvPr id="118" name="Google Shape;1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type="title"/>
          </p:nvPr>
        </p:nvSpPr>
        <p:spPr>
          <a:xfrm>
            <a:off x="2514600" y="1006699"/>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mbria"/>
              <a:buNone/>
            </a:pPr>
            <a:r>
              <a:rPr b="1" lang="en-US" sz="2800">
                <a:solidFill>
                  <a:srgbClr val="FF0000"/>
                </a:solidFill>
                <a:latin typeface="Cambria"/>
                <a:ea typeface="Cambria"/>
                <a:cs typeface="Cambria"/>
                <a:sym typeface="Cambria"/>
              </a:rPr>
              <a:t>INTRODUCTION TO LIVE SQL</a:t>
            </a:r>
            <a:endParaRPr b="1" sz="2800">
              <a:solidFill>
                <a:srgbClr val="FF0000"/>
              </a:solidFill>
              <a:latin typeface="Cambria"/>
              <a:ea typeface="Cambria"/>
              <a:cs typeface="Cambria"/>
              <a:sym typeface="Cambria"/>
            </a:endParaRPr>
          </a:p>
        </p:txBody>
      </p:sp>
      <p:sp>
        <p:nvSpPr>
          <p:cNvPr id="258" name="Google Shape;258;p7"/>
          <p:cNvSpPr txBox="1"/>
          <p:nvPr>
            <p:ph idx="1" type="body"/>
          </p:nvPr>
        </p:nvSpPr>
        <p:spPr>
          <a:xfrm>
            <a:off x="2438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Live SQL provides an introduction to the Structured Query Language (SQL), learn how to create tables with primary keys, columns, constraints, indexes, and foreign keys. </a:t>
            </a:r>
            <a:endParaRPr sz="2400"/>
          </a:p>
          <a:p>
            <a:pPr indent="-342900" lvl="0" marL="34290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We can work on various platforms if we have the software but when there is a issue of not having software we can use Live SQL.</a:t>
            </a:r>
            <a:endParaRPr sz="2400">
              <a:solidFill>
                <a:schemeClr val="dk1"/>
              </a:solidFill>
              <a:latin typeface="Times New Roman"/>
              <a:ea typeface="Times New Roman"/>
              <a:cs typeface="Times New Roman"/>
              <a:sym typeface="Times New Roman"/>
            </a:endParaRPr>
          </a:p>
          <a:p>
            <a:pPr indent="-342900" lvl="0" marL="34290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To work onto this module, click on the link given below</a:t>
            </a:r>
            <a:endParaRPr sz="2400"/>
          </a:p>
          <a:p>
            <a:pPr indent="-342900" lvl="0" marL="342900" rtl="0" algn="just">
              <a:lnSpc>
                <a:spcPct val="100000"/>
              </a:lnSpc>
              <a:spcBef>
                <a:spcPts val="400"/>
              </a:spcBef>
              <a:spcAft>
                <a:spcPts val="0"/>
              </a:spcAft>
              <a:buClr>
                <a:schemeClr val="dk1"/>
              </a:buClr>
              <a:buSzPts val="2000"/>
              <a:buNone/>
            </a:pPr>
            <a:r>
              <a:t/>
            </a:r>
            <a:endParaRPr sz="2400">
              <a:solidFill>
                <a:schemeClr val="dk1"/>
              </a:solidFill>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None/>
            </a:pPr>
            <a:r>
              <a:t/>
            </a:r>
            <a:endParaRPr sz="2400"/>
          </a:p>
          <a:p>
            <a:pPr indent="-342900" lvl="0" marL="342900" rtl="0" algn="just">
              <a:lnSpc>
                <a:spcPct val="100000"/>
              </a:lnSpc>
              <a:spcBef>
                <a:spcPts val="400"/>
              </a:spcBef>
              <a:spcAft>
                <a:spcPts val="0"/>
              </a:spcAft>
              <a:buClr>
                <a:schemeClr val="dk1"/>
              </a:buClr>
              <a:buSzPts val="2000"/>
              <a:buNone/>
            </a:pPr>
            <a:r>
              <a:rPr lang="en-US" sz="2400"/>
              <a:t>      </a:t>
            </a:r>
            <a:r>
              <a:rPr lang="en-US" sz="2400" u="sng">
                <a:solidFill>
                  <a:schemeClr val="dk1"/>
                </a:solidFill>
                <a:latin typeface="Cambria"/>
                <a:ea typeface="Cambria"/>
                <a:cs typeface="Cambria"/>
                <a:sym typeface="Cambria"/>
                <a:hlinkClick r:id="rId3">
                  <a:extLst>
                    <a:ext uri="{A12FA001-AC4F-418D-AE19-62706E023703}">
                      <ahyp:hlinkClr val="tx"/>
                    </a:ext>
                  </a:extLst>
                </a:hlinkClick>
              </a:rPr>
              <a:t>https://livesql.oracle.com/apex/f?p=590:1000</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8"/>
          <p:cNvPicPr preferRelativeResize="0"/>
          <p:nvPr>
            <p:ph idx="1" type="body"/>
          </p:nvPr>
        </p:nvPicPr>
        <p:blipFill rotWithShape="1">
          <a:blip r:embed="rId3">
            <a:alphaModFix/>
          </a:blip>
          <a:srcRect b="5563" l="0" r="0" t="0"/>
          <a:stretch/>
        </p:blipFill>
        <p:spPr>
          <a:xfrm>
            <a:off x="1524000" y="1219200"/>
            <a:ext cx="9144000" cy="5382300"/>
          </a:xfrm>
          <a:prstGeom prst="rect">
            <a:avLst/>
          </a:prstGeom>
          <a:noFill/>
          <a:ln>
            <a:noFill/>
          </a:ln>
        </p:spPr>
      </p:pic>
      <p:sp>
        <p:nvSpPr>
          <p:cNvPr id="264" name="Google Shape;264;p8"/>
          <p:cNvSpPr/>
          <p:nvPr/>
        </p:nvSpPr>
        <p:spPr>
          <a:xfrm rot="3600000">
            <a:off x="10093325" y="2527300"/>
            <a:ext cx="381000" cy="304800"/>
          </a:xfrm>
          <a:prstGeom prst="leftArrow">
            <a:avLst>
              <a:gd fmla="val 8640" name="adj1"/>
              <a:gd fmla="val 50000" name="adj2"/>
            </a:avLst>
          </a:prstGeom>
          <a:solidFill>
            <a:schemeClr val="dk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8"/>
          <p:cNvSpPr txBox="1"/>
          <p:nvPr>
            <p:ph type="title"/>
          </p:nvPr>
        </p:nvSpPr>
        <p:spPr>
          <a:xfrm>
            <a:off x="1981200" y="533400"/>
            <a:ext cx="82296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000">
                <a:solidFill>
                  <a:srgbClr val="FF0000"/>
                </a:solidFill>
                <a:latin typeface="Times New Roman"/>
                <a:ea typeface="Times New Roman"/>
                <a:cs typeface="Times New Roman"/>
                <a:sym typeface="Times New Roman"/>
              </a:rPr>
              <a:t>Step1: Click on Sign In</a:t>
            </a:r>
            <a:endParaRPr b="1"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p:nvPr/>
        </p:nvSpPr>
        <p:spPr>
          <a:xfrm rot="3600000">
            <a:off x="10093325" y="2527300"/>
            <a:ext cx="381000" cy="304800"/>
          </a:xfrm>
          <a:prstGeom prst="leftArrow">
            <a:avLst>
              <a:gd fmla="val 8640" name="adj1"/>
              <a:gd fmla="val 50000" name="adj2"/>
            </a:avLst>
          </a:prstGeom>
          <a:solidFill>
            <a:schemeClr val="dk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9"/>
          <p:cNvSpPr txBox="1"/>
          <p:nvPr>
            <p:ph type="title"/>
          </p:nvPr>
        </p:nvSpPr>
        <p:spPr>
          <a:xfrm>
            <a:off x="1981200" y="533400"/>
            <a:ext cx="82296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000">
                <a:solidFill>
                  <a:srgbClr val="FF0000"/>
                </a:solidFill>
                <a:latin typeface="Times New Roman"/>
                <a:ea typeface="Times New Roman"/>
                <a:cs typeface="Times New Roman"/>
                <a:sym typeface="Times New Roman"/>
              </a:rPr>
              <a:t>Step2: Click on create account and fill the required details</a:t>
            </a:r>
            <a:endParaRPr b="1" sz="2000">
              <a:solidFill>
                <a:srgbClr val="FF0000"/>
              </a:solidFill>
              <a:latin typeface="Times New Roman"/>
              <a:ea typeface="Times New Roman"/>
              <a:cs typeface="Times New Roman"/>
              <a:sym typeface="Times New Roman"/>
            </a:endParaRPr>
          </a:p>
        </p:txBody>
      </p:sp>
      <p:sp>
        <p:nvSpPr>
          <p:cNvPr id="272" name="Google Shape;272;p9"/>
          <p:cNvSpPr txBox="1"/>
          <p:nvPr>
            <p:ph idx="1" type="body"/>
          </p:nvPr>
        </p:nvSpPr>
        <p:spPr>
          <a:xfrm>
            <a:off x="2438400" y="1752600"/>
            <a:ext cx="8001000" cy="4495800"/>
          </a:xfrm>
          <a:prstGeom prst="rect">
            <a:avLst/>
          </a:prstGeom>
          <a:noFill/>
          <a:ln>
            <a:noFill/>
          </a:ln>
        </p:spPr>
        <p:txBody>
          <a:bodyPr anchorCtr="0" anchor="t" bIns="45700" lIns="91425" spcFirstLastPara="1" rIns="91425" wrap="square" tIns="45700">
            <a:noAutofit/>
          </a:bodyPr>
          <a:lstStyle/>
          <a:p>
            <a:pPr indent="-165100" lvl="0" marL="342900" rtl="0" algn="l">
              <a:lnSpc>
                <a:spcPct val="90000"/>
              </a:lnSpc>
              <a:spcBef>
                <a:spcPts val="0"/>
              </a:spcBef>
              <a:spcAft>
                <a:spcPts val="0"/>
              </a:spcAft>
              <a:buClr>
                <a:schemeClr val="dk1"/>
              </a:buClr>
              <a:buSzPts val="2800"/>
              <a:buNone/>
            </a:pPr>
            <a:r>
              <a:t/>
            </a:r>
            <a:endParaRPr>
              <a:solidFill>
                <a:schemeClr val="dk1"/>
              </a:solidFill>
              <a:latin typeface="Cambria"/>
              <a:ea typeface="Cambria"/>
              <a:cs typeface="Cambria"/>
              <a:sym typeface="Cambria"/>
            </a:endParaRPr>
          </a:p>
        </p:txBody>
      </p:sp>
      <p:pic>
        <p:nvPicPr>
          <p:cNvPr id="273" name="Google Shape;273;p9"/>
          <p:cNvPicPr preferRelativeResize="0"/>
          <p:nvPr/>
        </p:nvPicPr>
        <p:blipFill rotWithShape="1">
          <a:blip r:embed="rId3">
            <a:alphaModFix/>
          </a:blip>
          <a:srcRect b="5207" l="0" r="0" t="0"/>
          <a:stretch/>
        </p:blipFill>
        <p:spPr>
          <a:xfrm>
            <a:off x="1524000" y="1219200"/>
            <a:ext cx="9144001" cy="5317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0"/>
          <p:cNvSpPr txBox="1"/>
          <p:nvPr>
            <p:ph type="title"/>
          </p:nvPr>
        </p:nvSpPr>
        <p:spPr>
          <a:xfrm>
            <a:off x="1981200" y="533400"/>
            <a:ext cx="82296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000">
                <a:solidFill>
                  <a:srgbClr val="FF0000"/>
                </a:solidFill>
                <a:latin typeface="Times New Roman"/>
                <a:ea typeface="Times New Roman"/>
                <a:cs typeface="Times New Roman"/>
                <a:sym typeface="Times New Roman"/>
              </a:rPr>
              <a:t>Step3: Click on SQL Worksheet</a:t>
            </a:r>
            <a:endParaRPr b="1" sz="2000">
              <a:solidFill>
                <a:srgbClr val="FF0000"/>
              </a:solidFill>
              <a:latin typeface="Times New Roman"/>
              <a:ea typeface="Times New Roman"/>
              <a:cs typeface="Times New Roman"/>
              <a:sym typeface="Times New Roman"/>
            </a:endParaRPr>
          </a:p>
        </p:txBody>
      </p:sp>
      <p:sp>
        <p:nvSpPr>
          <p:cNvPr id="279" name="Google Shape;279;p10"/>
          <p:cNvSpPr txBox="1"/>
          <p:nvPr>
            <p:ph idx="1" type="body"/>
          </p:nvPr>
        </p:nvSpPr>
        <p:spPr>
          <a:xfrm>
            <a:off x="2438400" y="1752600"/>
            <a:ext cx="8001000" cy="4495800"/>
          </a:xfrm>
          <a:prstGeom prst="rect">
            <a:avLst/>
          </a:prstGeom>
          <a:noFill/>
          <a:ln>
            <a:noFill/>
          </a:ln>
        </p:spPr>
        <p:txBody>
          <a:bodyPr anchorCtr="0" anchor="t" bIns="45700" lIns="91425" spcFirstLastPara="1" rIns="91425" wrap="square" tIns="45700">
            <a:noAutofit/>
          </a:bodyPr>
          <a:lstStyle/>
          <a:p>
            <a:pPr indent="-165100" lvl="0" marL="342900" rtl="0" algn="l">
              <a:lnSpc>
                <a:spcPct val="90000"/>
              </a:lnSpc>
              <a:spcBef>
                <a:spcPts val="0"/>
              </a:spcBef>
              <a:spcAft>
                <a:spcPts val="0"/>
              </a:spcAft>
              <a:buClr>
                <a:schemeClr val="dk1"/>
              </a:buClr>
              <a:buSzPts val="2800"/>
              <a:buNone/>
            </a:pPr>
            <a:r>
              <a:t/>
            </a:r>
            <a:endParaRPr>
              <a:solidFill>
                <a:schemeClr val="dk1"/>
              </a:solidFill>
              <a:latin typeface="Cambria"/>
              <a:ea typeface="Cambria"/>
              <a:cs typeface="Cambria"/>
              <a:sym typeface="Cambria"/>
            </a:endParaRPr>
          </a:p>
        </p:txBody>
      </p:sp>
      <p:pic>
        <p:nvPicPr>
          <p:cNvPr id="280" name="Google Shape;280;p10"/>
          <p:cNvPicPr preferRelativeResize="0"/>
          <p:nvPr/>
        </p:nvPicPr>
        <p:blipFill rotWithShape="1">
          <a:blip r:embed="rId3">
            <a:alphaModFix/>
          </a:blip>
          <a:srcRect b="6116" l="0" r="0" t="0"/>
          <a:stretch/>
        </p:blipFill>
        <p:spPr>
          <a:xfrm>
            <a:off x="1524000" y="1219200"/>
            <a:ext cx="9144001" cy="5495025"/>
          </a:xfrm>
          <a:prstGeom prst="rect">
            <a:avLst/>
          </a:prstGeom>
          <a:noFill/>
          <a:ln>
            <a:noFill/>
          </a:ln>
        </p:spPr>
      </p:pic>
      <p:sp>
        <p:nvSpPr>
          <p:cNvPr id="281" name="Google Shape;281;p10"/>
          <p:cNvSpPr/>
          <p:nvPr/>
        </p:nvSpPr>
        <p:spPr>
          <a:xfrm rot="3600000">
            <a:off x="2397125" y="3136900"/>
            <a:ext cx="381000" cy="304800"/>
          </a:xfrm>
          <a:prstGeom prst="leftArrow">
            <a:avLst>
              <a:gd fmla="val 8640" name="adj1"/>
              <a:gd fmla="val 50000" name="adj2"/>
            </a:avLst>
          </a:prstGeom>
          <a:solidFill>
            <a:schemeClr val="dk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1"/>
          <p:cNvSpPr txBox="1"/>
          <p:nvPr>
            <p:ph type="title"/>
          </p:nvPr>
        </p:nvSpPr>
        <p:spPr>
          <a:xfrm>
            <a:off x="2514600" y="822150"/>
            <a:ext cx="7924800" cy="854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800">
                <a:solidFill>
                  <a:srgbClr val="FF0000"/>
                </a:solidFill>
                <a:latin typeface="Times New Roman"/>
                <a:ea typeface="Times New Roman"/>
                <a:cs typeface="Times New Roman"/>
                <a:sym typeface="Times New Roman"/>
              </a:rPr>
              <a:t>INTRODUCTION TO SQL</a:t>
            </a:r>
            <a:r>
              <a:rPr b="1" lang="en-US" sz="2400">
                <a:solidFill>
                  <a:srgbClr val="FF0000"/>
                </a:solidFill>
                <a:latin typeface="Times New Roman"/>
                <a:ea typeface="Times New Roman"/>
                <a:cs typeface="Times New Roman"/>
                <a:sym typeface="Times New Roman"/>
              </a:rPr>
              <a:t> </a:t>
            </a:r>
            <a:endParaRPr b="1" sz="2400">
              <a:solidFill>
                <a:srgbClr val="FF0000"/>
              </a:solidFill>
              <a:latin typeface="Times New Roman"/>
              <a:ea typeface="Times New Roman"/>
              <a:cs typeface="Times New Roman"/>
              <a:sym typeface="Times New Roman"/>
            </a:endParaRPr>
          </a:p>
        </p:txBody>
      </p:sp>
      <p:sp>
        <p:nvSpPr>
          <p:cNvPr id="287" name="Google Shape;287;p11"/>
          <p:cNvSpPr txBox="1"/>
          <p:nvPr>
            <p:ph idx="1" type="body"/>
          </p:nvPr>
        </p:nvSpPr>
        <p:spPr>
          <a:xfrm>
            <a:off x="1320525" y="1676400"/>
            <a:ext cx="8890200" cy="49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rPr b="1" lang="en-US" sz="2000">
                <a:solidFill>
                  <a:schemeClr val="dk1"/>
                </a:solidFill>
                <a:latin typeface="Times New Roman"/>
                <a:ea typeface="Times New Roman"/>
                <a:cs typeface="Times New Roman"/>
                <a:sym typeface="Times New Roman"/>
              </a:rPr>
              <a:t>SQL stands for Structured Query Language.</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lets you access and manipulate databases.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execute queries against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retrieve data from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insert records in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update records in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delete records from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create new databases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create new tables in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create stored procedures in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create views in a database </a:t>
            </a:r>
            <a:endParaRPr/>
          </a:p>
          <a:p>
            <a:pPr indent="0" lvl="0" marL="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SQL can set permissions on tables, procedures, and views  and many more</a:t>
            </a:r>
            <a:endParaRPr/>
          </a:p>
          <a:p>
            <a:pPr indent="0" lvl="0" marL="0" rtl="0" algn="l">
              <a:lnSpc>
                <a:spcPct val="100000"/>
              </a:lnSpc>
              <a:spcBef>
                <a:spcPts val="40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a:p>
            <a:pPr indent="-215900" lvl="0" marL="342900" rtl="0" algn="l">
              <a:lnSpc>
                <a:spcPct val="90000"/>
              </a:lnSpc>
              <a:spcBef>
                <a:spcPts val="40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1981200" y="533400"/>
            <a:ext cx="83820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DATA TYPES COMMONLY USED IN SQL</a:t>
            </a:r>
            <a:endParaRPr b="1" sz="2400">
              <a:solidFill>
                <a:srgbClr val="FF0000"/>
              </a:solidFill>
              <a:latin typeface="Times New Roman"/>
              <a:ea typeface="Times New Roman"/>
              <a:cs typeface="Times New Roman"/>
              <a:sym typeface="Times New Roman"/>
            </a:endParaRPr>
          </a:p>
        </p:txBody>
      </p:sp>
      <p:sp>
        <p:nvSpPr>
          <p:cNvPr id="293" name="Google Shape;293;p12"/>
          <p:cNvSpPr txBox="1"/>
          <p:nvPr>
            <p:ph idx="1" type="body"/>
          </p:nvPr>
        </p:nvSpPr>
        <p:spPr>
          <a:xfrm>
            <a:off x="1030750" y="1371600"/>
            <a:ext cx="10399800" cy="5306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600"/>
              <a:buFont typeface="Noto Sans Symbols"/>
              <a:buChar char="⮚"/>
            </a:pPr>
            <a:r>
              <a:rPr b="1" lang="en-US" sz="2000">
                <a:solidFill>
                  <a:schemeClr val="dk1"/>
                </a:solidFill>
                <a:latin typeface="Times New Roman"/>
                <a:ea typeface="Times New Roman"/>
                <a:cs typeface="Times New Roman"/>
                <a:sym typeface="Times New Roman"/>
              </a:rPr>
              <a:t>CHAR (size): </a:t>
            </a:r>
            <a:r>
              <a:rPr lang="en-US" sz="2000">
                <a:solidFill>
                  <a:schemeClr val="dk1"/>
                </a:solidFill>
                <a:latin typeface="Times New Roman"/>
                <a:ea typeface="Times New Roman"/>
                <a:cs typeface="Times New Roman"/>
                <a:sym typeface="Times New Roman"/>
              </a:rPr>
              <a:t>This data type is used to store character strings values of fixed length.</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The size in the brackets determines the number of characters it can hold. </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The maximum number of characters (i.e. the size) this data type can hold is 255</a:t>
            </a:r>
            <a:r>
              <a:rPr lang="en-US" sz="2000">
                <a:latin typeface="Times New Roman"/>
                <a:ea typeface="Times New Roman"/>
                <a:cs typeface="Times New Roman"/>
                <a:sym typeface="Times New Roman"/>
              </a:rPr>
              <a:t> characters.</a:t>
            </a:r>
            <a:r>
              <a:rPr lang="en-US" sz="2000">
                <a:solidFill>
                  <a:schemeClr val="dk1"/>
                </a:solidFill>
                <a:latin typeface="Times New Roman"/>
                <a:ea typeface="Times New Roman"/>
                <a:cs typeface="Times New Roman"/>
                <a:sym typeface="Times New Roman"/>
              </a:rPr>
              <a:t>         </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The data held is right padded with spaces to whatever length specified.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a:t>
            </a:r>
            <a:endParaRPr sz="2000"/>
          </a:p>
          <a:p>
            <a:pPr indent="0" lvl="0" marL="0" rtl="0" algn="just">
              <a:lnSpc>
                <a:spcPct val="100000"/>
              </a:lnSpc>
              <a:spcBef>
                <a:spcPts val="320"/>
              </a:spcBef>
              <a:spcAft>
                <a:spcPts val="0"/>
              </a:spcAft>
              <a:buClr>
                <a:schemeClr val="dk1"/>
              </a:buClr>
              <a:buSzPts val="1600"/>
              <a:buFont typeface="Noto Sans Symbols"/>
              <a:buChar char="⮚"/>
            </a:pPr>
            <a:r>
              <a:rPr b="1" lang="en-US" sz="2000">
                <a:solidFill>
                  <a:schemeClr val="dk1"/>
                </a:solidFill>
                <a:latin typeface="Times New Roman"/>
                <a:ea typeface="Times New Roman"/>
                <a:cs typeface="Times New Roman"/>
                <a:sym typeface="Times New Roman"/>
              </a:rPr>
              <a:t>VARCHAR (size): </a:t>
            </a:r>
            <a:r>
              <a:rPr lang="en-US" sz="2000">
                <a:solidFill>
                  <a:schemeClr val="dk1"/>
                </a:solidFill>
                <a:latin typeface="Times New Roman"/>
                <a:ea typeface="Times New Roman"/>
                <a:cs typeface="Times New Roman"/>
                <a:sym typeface="Times New Roman"/>
              </a:rPr>
              <a:t>This data type is used to store variable length alphanumeric data.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It is a flexible form of CHAR data type. </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maximum data this data type can hold is 4000 characters.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Clr>
                <a:schemeClr val="dk1"/>
              </a:buClr>
              <a:buSzPts val="1600"/>
              <a:buNone/>
            </a:pPr>
            <a:r>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Clr>
                <a:schemeClr val="dk1"/>
              </a:buClr>
              <a:buSzPts val="1600"/>
              <a:buFont typeface="Noto Sans Symbols"/>
              <a:buChar char="⮚"/>
            </a:pPr>
            <a:r>
              <a:rPr b="1" lang="en-US" sz="2000">
                <a:solidFill>
                  <a:schemeClr val="dk1"/>
                </a:solidFill>
                <a:latin typeface="Times New Roman"/>
                <a:ea typeface="Times New Roman"/>
                <a:cs typeface="Times New Roman"/>
                <a:sym typeface="Times New Roman"/>
              </a:rPr>
              <a:t>DATE:</a:t>
            </a:r>
            <a:r>
              <a:rPr lang="en-US" sz="2000">
                <a:solidFill>
                  <a:schemeClr val="dk1"/>
                </a:solidFill>
                <a:latin typeface="Times New Roman"/>
                <a:ea typeface="Times New Roman"/>
                <a:cs typeface="Times New Roman"/>
                <a:sym typeface="Times New Roman"/>
              </a:rPr>
              <a:t> This data type is used to represent date. </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Date time stores date in the 24-hour format.</a:t>
            </a:r>
            <a:endParaRPr sz="2000"/>
          </a:p>
          <a:p>
            <a:pPr indent="0" lvl="0" marL="0" rtl="0" algn="just">
              <a:lnSpc>
                <a:spcPct val="100000"/>
              </a:lnSpc>
              <a:spcBef>
                <a:spcPts val="320"/>
              </a:spcBef>
              <a:spcAft>
                <a:spcPts val="0"/>
              </a:spcAft>
              <a:buClr>
                <a:schemeClr val="dk1"/>
              </a:buClr>
              <a:buSzPts val="1600"/>
              <a:buNone/>
            </a:pPr>
            <a:r>
              <a:rPr lang="en-US" sz="2000">
                <a:solidFill>
                  <a:schemeClr val="dk1"/>
                </a:solidFill>
                <a:latin typeface="Times New Roman"/>
                <a:ea typeface="Times New Roman"/>
                <a:cs typeface="Times New Roman"/>
                <a:sym typeface="Times New Roman"/>
              </a:rPr>
              <a:t> </a:t>
            </a:r>
            <a:endParaRPr sz="2000"/>
          </a:p>
          <a:p>
            <a:pPr indent="0" lvl="0" marL="0" rtl="0" algn="just">
              <a:lnSpc>
                <a:spcPct val="100000"/>
              </a:lnSpc>
              <a:spcBef>
                <a:spcPts val="320"/>
              </a:spcBef>
              <a:spcAft>
                <a:spcPts val="0"/>
              </a:spcAft>
              <a:buClr>
                <a:schemeClr val="dk1"/>
              </a:buClr>
              <a:buSzPts val="1600"/>
              <a:buFont typeface="Noto Sans Symbols"/>
              <a:buChar char="⮚"/>
            </a:pPr>
            <a:r>
              <a:rPr b="1" lang="en-US" sz="2000">
                <a:solidFill>
                  <a:schemeClr val="dk1"/>
                </a:solidFill>
                <a:latin typeface="Times New Roman"/>
                <a:ea typeface="Times New Roman"/>
                <a:cs typeface="Times New Roman"/>
                <a:sym typeface="Times New Roman"/>
              </a:rPr>
              <a:t>NUMBER (P,S): </a:t>
            </a:r>
            <a:r>
              <a:rPr lang="en-US" sz="2000">
                <a:solidFill>
                  <a:schemeClr val="dk1"/>
                </a:solidFill>
                <a:latin typeface="Times New Roman"/>
                <a:ea typeface="Times New Roman"/>
                <a:cs typeface="Times New Roman"/>
                <a:sym typeface="Times New Roman"/>
              </a:rPr>
              <a:t>The NUMBER data type is used to store numbers(fixed or floating point).</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00000"/>
              </a:lnSpc>
              <a:spcBef>
                <a:spcPts val="320"/>
              </a:spcBef>
              <a:spcAft>
                <a:spcPts val="0"/>
              </a:spcAft>
              <a:buSzPts val="1800"/>
              <a:buNone/>
            </a:pPr>
            <a:r>
              <a:rPr lang="en-US" sz="2000">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Numbers of virtually any magnitude maybe stored up to 38 digits of precision.</a:t>
            </a:r>
            <a:endParaRPr sz="2000"/>
          </a:p>
          <a:p>
            <a:pPr indent="0" lvl="0" marL="0" rtl="0" algn="just">
              <a:lnSpc>
                <a:spcPct val="100000"/>
              </a:lnSpc>
              <a:spcBef>
                <a:spcPts val="32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	</a:t>
            </a:r>
            <a:endParaRPr/>
          </a:p>
          <a:p>
            <a:pPr indent="0" lvl="0" marL="0" rtl="0" algn="just">
              <a:lnSpc>
                <a:spcPct val="100000"/>
              </a:lnSpc>
              <a:spcBef>
                <a:spcPts val="320"/>
              </a:spcBef>
              <a:spcAft>
                <a:spcPts val="0"/>
              </a:spcAft>
              <a:buClr>
                <a:schemeClr val="dk1"/>
              </a:buClr>
              <a:buSzPts val="1600"/>
              <a:buNone/>
            </a:pPr>
            <a:r>
              <a:rPr lang="en-US" sz="1600">
                <a:solidFill>
                  <a:schemeClr val="dk1"/>
                </a:solidFill>
                <a:latin typeface="Cambria"/>
                <a:ea typeface="Cambria"/>
                <a:cs typeface="Cambria"/>
                <a:sym typeface="Cambria"/>
              </a:rPr>
              <a:t>	</a:t>
            </a:r>
            <a:endParaRPr/>
          </a:p>
          <a:p>
            <a:pPr indent="0" lvl="0" marL="0" rtl="0" algn="just">
              <a:lnSpc>
                <a:spcPct val="100000"/>
              </a:lnSpc>
              <a:spcBef>
                <a:spcPts val="32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	</a:t>
            </a:r>
            <a:endParaRPr/>
          </a:p>
          <a:p>
            <a:pPr indent="-241300" lvl="0" marL="342900" rtl="0" algn="l">
              <a:lnSpc>
                <a:spcPct val="90000"/>
              </a:lnSpc>
              <a:spcBef>
                <a:spcPts val="32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ph type="title"/>
          </p:nvPr>
        </p:nvSpPr>
        <p:spPr>
          <a:xfrm>
            <a:off x="2514600" y="741650"/>
            <a:ext cx="7924800" cy="934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800">
                <a:solidFill>
                  <a:srgbClr val="FF0000"/>
                </a:solidFill>
                <a:latin typeface="Times New Roman"/>
                <a:ea typeface="Times New Roman"/>
                <a:cs typeface="Times New Roman"/>
                <a:sym typeface="Times New Roman"/>
              </a:rPr>
              <a:t>SQL COMPONENTS</a:t>
            </a:r>
            <a:endParaRPr b="1" sz="2800">
              <a:solidFill>
                <a:srgbClr val="FF0000"/>
              </a:solidFill>
              <a:latin typeface="Times New Roman"/>
              <a:ea typeface="Times New Roman"/>
              <a:cs typeface="Times New Roman"/>
              <a:sym typeface="Times New Roman"/>
            </a:endParaRPr>
          </a:p>
        </p:txBody>
      </p:sp>
      <p:sp>
        <p:nvSpPr>
          <p:cNvPr id="299" name="Google Shape;299;p13"/>
          <p:cNvSpPr txBox="1"/>
          <p:nvPr>
            <p:ph idx="1" type="body"/>
          </p:nvPr>
        </p:nvSpPr>
        <p:spPr>
          <a:xfrm>
            <a:off x="1981200" y="1905000"/>
            <a:ext cx="8229600" cy="457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a:solidFill>
                  <a:schemeClr val="dk1"/>
                </a:solidFill>
                <a:latin typeface="Times New Roman"/>
                <a:ea typeface="Times New Roman"/>
                <a:cs typeface="Times New Roman"/>
                <a:sym typeface="Times New Roman"/>
              </a:rPr>
              <a:t>SQL consists of three components: </a:t>
            </a:r>
            <a:endParaRPr/>
          </a:p>
          <a:p>
            <a:pPr indent="0" lvl="0" marL="0" rtl="0" algn="l">
              <a:lnSpc>
                <a:spcPct val="100000"/>
              </a:lnSpc>
              <a:spcBef>
                <a:spcPts val="400"/>
              </a:spcBef>
              <a:spcAft>
                <a:spcPts val="0"/>
              </a:spcAft>
              <a:buClr>
                <a:schemeClr val="dk1"/>
              </a:buClr>
              <a:buSzPts val="2000"/>
              <a:buNone/>
            </a:pPr>
            <a:r>
              <a:rPr lang="en-US">
                <a:solidFill>
                  <a:schemeClr val="dk1"/>
                </a:solidFill>
                <a:latin typeface="Times New Roman"/>
                <a:ea typeface="Times New Roman"/>
                <a:cs typeface="Times New Roman"/>
                <a:sym typeface="Times New Roman"/>
              </a:rPr>
              <a:t>1. Data Definition Language (DDL) </a:t>
            </a:r>
            <a:endParaRPr/>
          </a:p>
          <a:p>
            <a:pPr indent="0" lvl="0" marL="0" rtl="0" algn="l">
              <a:lnSpc>
                <a:spcPct val="100000"/>
              </a:lnSpc>
              <a:spcBef>
                <a:spcPts val="400"/>
              </a:spcBef>
              <a:spcAft>
                <a:spcPts val="0"/>
              </a:spcAft>
              <a:buClr>
                <a:schemeClr val="dk1"/>
              </a:buClr>
              <a:buSzPts val="2000"/>
              <a:buNone/>
            </a:pPr>
            <a:r>
              <a:rPr lang="en-US">
                <a:solidFill>
                  <a:schemeClr val="dk1"/>
                </a:solidFill>
                <a:latin typeface="Times New Roman"/>
                <a:ea typeface="Times New Roman"/>
                <a:cs typeface="Times New Roman"/>
                <a:sym typeface="Times New Roman"/>
              </a:rPr>
              <a:t>2. Data Manipulation Language (DML) </a:t>
            </a:r>
            <a:endParaRPr/>
          </a:p>
          <a:p>
            <a:pPr indent="0" lvl="0" marL="0" rtl="0" algn="l">
              <a:lnSpc>
                <a:spcPct val="100000"/>
              </a:lnSpc>
              <a:spcBef>
                <a:spcPts val="400"/>
              </a:spcBef>
              <a:spcAft>
                <a:spcPts val="0"/>
              </a:spcAft>
              <a:buClr>
                <a:schemeClr val="dk1"/>
              </a:buClr>
              <a:buSzPts val="2000"/>
              <a:buNone/>
            </a:pPr>
            <a:r>
              <a:rPr lang="en-US">
                <a:solidFill>
                  <a:schemeClr val="dk1"/>
                </a:solidFill>
                <a:latin typeface="Times New Roman"/>
                <a:ea typeface="Times New Roman"/>
                <a:cs typeface="Times New Roman"/>
                <a:sym typeface="Times New Roman"/>
              </a:rPr>
              <a:t>3. Data Control Language (DCL) </a:t>
            </a:r>
            <a:endParaRPr/>
          </a:p>
          <a:p>
            <a:pPr indent="-215900" lvl="0" marL="342900" rtl="0" algn="l">
              <a:lnSpc>
                <a:spcPct val="90000"/>
              </a:lnSpc>
              <a:spcBef>
                <a:spcPts val="40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4"/>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DATA  DEFINITION LANGUAGE (DDL)</a:t>
            </a:r>
            <a:endParaRPr b="1" sz="2400">
              <a:solidFill>
                <a:srgbClr val="FF0000"/>
              </a:solidFill>
              <a:latin typeface="Times New Roman"/>
              <a:ea typeface="Times New Roman"/>
              <a:cs typeface="Times New Roman"/>
              <a:sym typeface="Times New Roman"/>
            </a:endParaRPr>
          </a:p>
        </p:txBody>
      </p:sp>
      <p:sp>
        <p:nvSpPr>
          <p:cNvPr id="305" name="Google Shape;305;p14"/>
          <p:cNvSpPr txBox="1"/>
          <p:nvPr>
            <p:ph idx="1" type="body"/>
          </p:nvPr>
        </p:nvSpPr>
        <p:spPr>
          <a:xfrm>
            <a:off x="1223950" y="1752600"/>
            <a:ext cx="9965100" cy="449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This component of the SQL language is used to create and modify tables and other objects in the database.</a:t>
            </a:r>
            <a:endParaRPr sz="2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For tables there are three main commands: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CREATE TABLE tablename 🡪 to create a table in the database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DROP TABLE tablename 🡪 to remove a table from the database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ALTER TABLE tablename 🡪 to add or remove columns from a table in the database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RENAME &lt;new table name&gt; to &lt;old table name&gt;; 🡪 To change the name of a table as per the user’s wish or requirement. </a:t>
            </a:r>
            <a:endParaRPr sz="2200">
              <a:solidFill>
                <a:srgbClr val="FF0000"/>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TRUNCATE TABLE&lt;table name&gt;; 🡪 Truncate Tables empties the table completely. Once the data deleted cannot be retrieved. </a:t>
            </a:r>
            <a:endParaRPr sz="2200">
              <a:solidFill>
                <a:srgbClr val="FF0000"/>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DESC tablename 🡪 To view just the blank table</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beac56373f_0_0"/>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200">
                <a:solidFill>
                  <a:srgbClr val="FF0000"/>
                </a:solidFill>
                <a:latin typeface="Times New Roman"/>
                <a:ea typeface="Times New Roman"/>
                <a:cs typeface="Times New Roman"/>
                <a:sym typeface="Times New Roman"/>
              </a:rPr>
              <a:t>CREATE DATABASE COMMAND</a:t>
            </a:r>
            <a:endParaRPr b="1" sz="2200">
              <a:solidFill>
                <a:srgbClr val="FF0000"/>
              </a:solidFill>
              <a:latin typeface="Times New Roman"/>
              <a:ea typeface="Times New Roman"/>
              <a:cs typeface="Times New Roman"/>
              <a:sym typeface="Times New Roman"/>
            </a:endParaRPr>
          </a:p>
        </p:txBody>
      </p:sp>
      <p:sp>
        <p:nvSpPr>
          <p:cNvPr id="311" name="Google Shape;311;g1beac56373f_0_0"/>
          <p:cNvSpPr txBox="1"/>
          <p:nvPr>
            <p:ph idx="1" type="body"/>
          </p:nvPr>
        </p:nvSpPr>
        <p:spPr>
          <a:xfrm>
            <a:off x="1981200" y="1755875"/>
            <a:ext cx="8660400" cy="4721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200"/>
              <a:buNone/>
            </a:pPr>
            <a:r>
              <a:rPr b="1" lang="en-US" sz="2400">
                <a:solidFill>
                  <a:schemeClr val="dk1"/>
                </a:solidFill>
                <a:latin typeface="Times New Roman"/>
                <a:ea typeface="Times New Roman"/>
                <a:cs typeface="Times New Roman"/>
                <a:sym typeface="Times New Roman"/>
              </a:rPr>
              <a:t>Purpose:- </a:t>
            </a:r>
            <a:r>
              <a:rPr lang="en-US" sz="2400">
                <a:latin typeface="Times New Roman"/>
                <a:ea typeface="Times New Roman"/>
                <a:cs typeface="Times New Roman"/>
                <a:sym typeface="Times New Roman"/>
              </a:rPr>
              <a:t>Database is collection of tables that</a:t>
            </a:r>
            <a:r>
              <a:rPr lang="en-US" sz="2400">
                <a:solidFill>
                  <a:schemeClr val="dk1"/>
                </a:solidFill>
                <a:latin typeface="Times New Roman"/>
                <a:ea typeface="Times New Roman"/>
                <a:cs typeface="Times New Roman"/>
                <a:sym typeface="Times New Roman"/>
              </a:rPr>
              <a:t> are the basic unit of data storage in an Oracle Database. Data is stored in rows and columns.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b="1"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Syntax:- </a:t>
            </a:r>
            <a:r>
              <a:rPr lang="en-US" sz="1750">
                <a:solidFill>
                  <a:srgbClr val="0000CD"/>
                </a:solidFill>
                <a:highlight>
                  <a:srgbClr val="FFFFFF"/>
                </a:highlight>
                <a:latin typeface="Courier New"/>
                <a:ea typeface="Courier New"/>
                <a:cs typeface="Courier New"/>
                <a:sym typeface="Courier New"/>
              </a:rPr>
              <a:t>CREATE</a:t>
            </a:r>
            <a:r>
              <a:rPr lang="en-US" sz="1750">
                <a:highlight>
                  <a:srgbClr val="FFFFFF"/>
                </a:highlight>
                <a:latin typeface="Courier New"/>
                <a:ea typeface="Courier New"/>
                <a:cs typeface="Courier New"/>
                <a:sym typeface="Courier New"/>
              </a:rPr>
              <a:t> </a:t>
            </a:r>
            <a:r>
              <a:rPr lang="en-US" sz="1750">
                <a:solidFill>
                  <a:srgbClr val="0000CD"/>
                </a:solidFill>
                <a:highlight>
                  <a:srgbClr val="FFFFFF"/>
                </a:highlight>
                <a:latin typeface="Courier New"/>
                <a:ea typeface="Courier New"/>
                <a:cs typeface="Courier New"/>
                <a:sym typeface="Courier New"/>
              </a:rPr>
              <a:t>DATABASE</a:t>
            </a:r>
            <a:r>
              <a:rPr lang="en-US" sz="1750">
                <a:highlight>
                  <a:srgbClr val="FFFFFF"/>
                </a:highlight>
                <a:latin typeface="Courier New"/>
                <a:ea typeface="Courier New"/>
                <a:cs typeface="Courier New"/>
                <a:sym typeface="Courier New"/>
              </a:rPr>
              <a:t> </a:t>
            </a:r>
            <a:r>
              <a:rPr i="1" lang="en-US" sz="1750">
                <a:highlight>
                  <a:srgbClr val="FFFFFF"/>
                </a:highlight>
                <a:latin typeface="Courier New"/>
                <a:ea typeface="Courier New"/>
                <a:cs typeface="Courier New"/>
                <a:sym typeface="Courier New"/>
              </a:rPr>
              <a:t>databasename</a:t>
            </a:r>
            <a:r>
              <a:rPr lang="en-US" sz="1750">
                <a:highlight>
                  <a:srgbClr val="FFFFFF"/>
                </a:highlight>
                <a:latin typeface="Courier New"/>
                <a:ea typeface="Courier New"/>
                <a:cs typeface="Courier New"/>
                <a:sym typeface="Courier New"/>
              </a:rPr>
              <a:t>;</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Example:- </a:t>
            </a:r>
            <a:endParaRPr b="1"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Create </a:t>
            </a:r>
            <a:r>
              <a:rPr lang="en-US" sz="2200">
                <a:latin typeface="Times New Roman"/>
                <a:ea typeface="Times New Roman"/>
                <a:cs typeface="Times New Roman"/>
                <a:sym typeface="Times New Roman"/>
              </a:rPr>
              <a:t>database testdb;</a:t>
            </a:r>
            <a:r>
              <a:rPr lang="en-US" sz="2200">
                <a:solidFill>
                  <a:schemeClr val="dk1"/>
                </a:solidFill>
                <a:latin typeface="Times New Roman"/>
                <a:ea typeface="Times New Roman"/>
                <a:cs typeface="Times New Roman"/>
                <a:sym typeface="Times New Roman"/>
              </a:rPr>
              <a:t> </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5"/>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200">
                <a:solidFill>
                  <a:srgbClr val="FF0000"/>
                </a:solidFill>
                <a:latin typeface="Times New Roman"/>
                <a:ea typeface="Times New Roman"/>
                <a:cs typeface="Times New Roman"/>
                <a:sym typeface="Times New Roman"/>
              </a:rPr>
              <a:t>CREATE TABLE COMMAND</a:t>
            </a:r>
            <a:endParaRPr b="1" sz="2200">
              <a:solidFill>
                <a:srgbClr val="FF0000"/>
              </a:solidFill>
              <a:latin typeface="Times New Roman"/>
              <a:ea typeface="Times New Roman"/>
              <a:cs typeface="Times New Roman"/>
              <a:sym typeface="Times New Roman"/>
            </a:endParaRPr>
          </a:p>
        </p:txBody>
      </p:sp>
      <p:sp>
        <p:nvSpPr>
          <p:cNvPr id="317" name="Google Shape;317;p15"/>
          <p:cNvSpPr txBox="1"/>
          <p:nvPr>
            <p:ph idx="1" type="body"/>
          </p:nvPr>
        </p:nvSpPr>
        <p:spPr>
          <a:xfrm>
            <a:off x="1981200" y="1755875"/>
            <a:ext cx="8660400" cy="4721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200"/>
              <a:buNone/>
            </a:pPr>
            <a:r>
              <a:rPr b="1" lang="en-US" sz="2400">
                <a:solidFill>
                  <a:schemeClr val="dk1"/>
                </a:solidFill>
                <a:latin typeface="Times New Roman"/>
                <a:ea typeface="Times New Roman"/>
                <a:cs typeface="Times New Roman"/>
                <a:sym typeface="Times New Roman"/>
              </a:rPr>
              <a:t>Purpose:- </a:t>
            </a:r>
            <a:r>
              <a:rPr lang="en-US" sz="2400">
                <a:solidFill>
                  <a:schemeClr val="dk1"/>
                </a:solidFill>
                <a:latin typeface="Times New Roman"/>
                <a:ea typeface="Times New Roman"/>
                <a:cs typeface="Times New Roman"/>
                <a:sym typeface="Times New Roman"/>
              </a:rPr>
              <a:t>Tables are the basic unit of data storage in an Oracle Database. Data is stored in rows and columns.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b="1"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Syntax:- </a:t>
            </a:r>
            <a:r>
              <a:rPr lang="en-US" sz="2200">
                <a:solidFill>
                  <a:schemeClr val="dk1"/>
                </a:solidFill>
                <a:latin typeface="Times New Roman"/>
                <a:ea typeface="Times New Roman"/>
                <a:cs typeface="Times New Roman"/>
                <a:sym typeface="Times New Roman"/>
              </a:rPr>
              <a:t>Create table &lt;TableName&gt; (&lt;ColumnName1&gt; &lt;Data Type&gt;(&lt;Size&gt;), &lt;ColumnName2&gt; &lt;Data Type&gt;(&lt;Size&gt;), ………..&lt;ColumnName n&gt; &lt;Data Type&gt;(&lt;Size&gt;));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Example:- </a:t>
            </a:r>
            <a:endParaRPr b="1"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Create table STUDENT (Roll_no number(5), Name varchar2(20), Branch varchar2(10));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b="1" lang="en-US" sz="2800">
                <a:solidFill>
                  <a:srgbClr val="FF0000"/>
                </a:solidFill>
                <a:latin typeface="Times New Roman"/>
                <a:ea typeface="Times New Roman"/>
                <a:cs typeface="Times New Roman"/>
                <a:sym typeface="Times New Roman"/>
              </a:rPr>
              <a:t>BASIC DEFINITIONS</a:t>
            </a:r>
            <a:endParaRPr b="1" sz="2800">
              <a:solidFill>
                <a:srgbClr val="FF0000"/>
              </a:solidFill>
              <a:latin typeface="Times New Roman"/>
              <a:ea typeface="Times New Roman"/>
              <a:cs typeface="Times New Roman"/>
              <a:sym typeface="Times New Roman"/>
            </a:endParaRPr>
          </a:p>
        </p:txBody>
      </p:sp>
      <p:sp>
        <p:nvSpPr>
          <p:cNvPr id="124" name="Google Shape;124;p3"/>
          <p:cNvSpPr txBox="1"/>
          <p:nvPr>
            <p:ph idx="1" type="body"/>
          </p:nvPr>
        </p:nvSpPr>
        <p:spPr>
          <a:xfrm>
            <a:off x="1320800" y="1752600"/>
            <a:ext cx="9401400" cy="3899400"/>
          </a:xfrm>
          <a:prstGeom prst="rect">
            <a:avLst/>
          </a:prstGeom>
          <a:noFill/>
          <a:ln>
            <a:noFill/>
          </a:ln>
        </p:spPr>
        <p:txBody>
          <a:bodyPr anchorCtr="0" anchor="t" bIns="45700" lIns="91425" spcFirstLastPara="1" rIns="91425" wrap="square" tIns="45700">
            <a:spAutoFit/>
          </a:bodyPr>
          <a:lstStyle/>
          <a:p>
            <a:pPr indent="-342900" lvl="0" marL="342900" rtl="0" algn="just">
              <a:lnSpc>
                <a:spcPct val="100000"/>
              </a:lnSpc>
              <a:spcBef>
                <a:spcPts val="0"/>
              </a:spcBef>
              <a:spcAft>
                <a:spcPts val="0"/>
              </a:spcAft>
              <a:buClr>
                <a:srgbClr val="000000"/>
              </a:buClr>
              <a:buSzPts val="2700"/>
              <a:buFont typeface="Noto Sans Symbols"/>
              <a:buChar char="⮚"/>
            </a:pPr>
            <a:r>
              <a:rPr b="1" lang="en-US" sz="2700">
                <a:solidFill>
                  <a:srgbClr val="000000"/>
                </a:solidFill>
                <a:latin typeface="Cambria"/>
                <a:ea typeface="Cambria"/>
                <a:cs typeface="Cambria"/>
                <a:sym typeface="Cambria"/>
              </a:rPr>
              <a:t>Database</a:t>
            </a:r>
            <a:r>
              <a:rPr lang="en-US" sz="2700">
                <a:solidFill>
                  <a:srgbClr val="000000"/>
                </a:solidFill>
                <a:latin typeface="Cambria"/>
                <a:ea typeface="Cambria"/>
                <a:cs typeface="Cambria"/>
                <a:sym typeface="Cambria"/>
              </a:rPr>
              <a:t>: A collection of related data.</a:t>
            </a:r>
            <a:endParaRPr sz="3500"/>
          </a:p>
          <a:p>
            <a:pPr indent="-342900" lvl="0" marL="342900" rtl="0" algn="just">
              <a:lnSpc>
                <a:spcPct val="100000"/>
              </a:lnSpc>
              <a:spcBef>
                <a:spcPts val="400"/>
              </a:spcBef>
              <a:spcAft>
                <a:spcPts val="0"/>
              </a:spcAft>
              <a:buClr>
                <a:srgbClr val="000000"/>
              </a:buClr>
              <a:buSzPts val="2700"/>
              <a:buFont typeface="Noto Sans Symbols"/>
              <a:buChar char="⮚"/>
            </a:pPr>
            <a:r>
              <a:rPr b="1" lang="en-US" sz="2700">
                <a:solidFill>
                  <a:srgbClr val="000000"/>
                </a:solidFill>
                <a:latin typeface="Cambria"/>
                <a:ea typeface="Cambria"/>
                <a:cs typeface="Cambria"/>
                <a:sym typeface="Cambria"/>
              </a:rPr>
              <a:t>Data</a:t>
            </a:r>
            <a:r>
              <a:rPr lang="en-US" sz="2700">
                <a:solidFill>
                  <a:srgbClr val="000000"/>
                </a:solidFill>
                <a:latin typeface="Cambria"/>
                <a:ea typeface="Cambria"/>
                <a:cs typeface="Cambria"/>
                <a:sym typeface="Cambria"/>
              </a:rPr>
              <a:t>: Known facts that can be recorded and have an implicit meaning.</a:t>
            </a:r>
            <a:endParaRPr sz="3500"/>
          </a:p>
          <a:p>
            <a:pPr indent="-342900" lvl="0" marL="342900" rtl="0" algn="just">
              <a:lnSpc>
                <a:spcPct val="100000"/>
              </a:lnSpc>
              <a:spcBef>
                <a:spcPts val="400"/>
              </a:spcBef>
              <a:spcAft>
                <a:spcPts val="0"/>
              </a:spcAft>
              <a:buClr>
                <a:srgbClr val="000000"/>
              </a:buClr>
              <a:buSzPts val="2700"/>
              <a:buFont typeface="Noto Sans Symbols"/>
              <a:buChar char="⮚"/>
            </a:pPr>
            <a:r>
              <a:rPr b="1" lang="en-US" sz="2700">
                <a:solidFill>
                  <a:srgbClr val="000000"/>
                </a:solidFill>
                <a:latin typeface="Cambria"/>
                <a:ea typeface="Cambria"/>
                <a:cs typeface="Cambria"/>
                <a:sym typeface="Cambria"/>
              </a:rPr>
              <a:t>Database Management System (DBMS)</a:t>
            </a:r>
            <a:r>
              <a:rPr lang="en-US" sz="2700">
                <a:solidFill>
                  <a:srgbClr val="000000"/>
                </a:solidFill>
                <a:latin typeface="Cambria"/>
                <a:ea typeface="Cambria"/>
                <a:cs typeface="Cambria"/>
                <a:sym typeface="Cambria"/>
              </a:rPr>
              <a:t>: A software package/ system to facilitate the creation and maintenance of a computerized database.</a:t>
            </a:r>
            <a:endParaRPr sz="3500"/>
          </a:p>
          <a:p>
            <a:pPr indent="-342900" lvl="0" marL="342900" rtl="0" algn="just">
              <a:lnSpc>
                <a:spcPct val="100000"/>
              </a:lnSpc>
              <a:spcBef>
                <a:spcPts val="400"/>
              </a:spcBef>
              <a:spcAft>
                <a:spcPts val="0"/>
              </a:spcAft>
              <a:buClr>
                <a:srgbClr val="000000"/>
              </a:buClr>
              <a:buSzPts val="2700"/>
              <a:buFont typeface="Noto Sans Symbols"/>
              <a:buChar char="⮚"/>
            </a:pPr>
            <a:r>
              <a:rPr b="1" lang="en-US" sz="2700">
                <a:solidFill>
                  <a:srgbClr val="000000"/>
                </a:solidFill>
                <a:latin typeface="Cambria"/>
                <a:ea typeface="Cambria"/>
                <a:cs typeface="Cambria"/>
                <a:sym typeface="Cambria"/>
              </a:rPr>
              <a:t>Database System</a:t>
            </a:r>
            <a:r>
              <a:rPr lang="en-US" sz="2700">
                <a:solidFill>
                  <a:srgbClr val="000000"/>
                </a:solidFill>
                <a:latin typeface="Cambria"/>
                <a:ea typeface="Cambria"/>
                <a:cs typeface="Cambria"/>
                <a:sym typeface="Cambria"/>
              </a:rPr>
              <a:t>: The DBMS software together with the data itself.  Sometimes, the applications are also included.</a:t>
            </a:r>
            <a:endParaRPr sz="3500"/>
          </a:p>
          <a:p>
            <a:pPr indent="-215900" lvl="0" marL="342900" rtl="0" algn="l">
              <a:lnSpc>
                <a:spcPct val="90000"/>
              </a:lnSpc>
              <a:spcBef>
                <a:spcPts val="400"/>
              </a:spcBef>
              <a:spcAft>
                <a:spcPts val="0"/>
              </a:spcAft>
              <a:buClr>
                <a:schemeClr val="dk1"/>
              </a:buClr>
              <a:buSzPts val="2000"/>
              <a:buNone/>
            </a:pPr>
            <a:r>
              <a:t/>
            </a:r>
            <a:endParaRPr sz="2000">
              <a:solidFill>
                <a:srgbClr val="00000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1981200" y="533400"/>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200">
                <a:solidFill>
                  <a:srgbClr val="FF0000"/>
                </a:solidFill>
                <a:latin typeface="Times New Roman"/>
                <a:ea typeface="Times New Roman"/>
                <a:cs typeface="Times New Roman"/>
                <a:sym typeface="Times New Roman"/>
              </a:rPr>
              <a:t>ALTER TABLE COMMAND</a:t>
            </a:r>
            <a:endParaRPr b="1" sz="2200">
              <a:solidFill>
                <a:srgbClr val="FF0000"/>
              </a:solidFill>
              <a:latin typeface="Times New Roman"/>
              <a:ea typeface="Times New Roman"/>
              <a:cs typeface="Times New Roman"/>
              <a:sym typeface="Times New Roman"/>
            </a:endParaRPr>
          </a:p>
        </p:txBody>
      </p:sp>
      <p:sp>
        <p:nvSpPr>
          <p:cNvPr id="323" name="Google Shape;323;p16"/>
          <p:cNvSpPr txBox="1"/>
          <p:nvPr>
            <p:ph idx="1" type="body"/>
          </p:nvPr>
        </p:nvSpPr>
        <p:spPr>
          <a:xfrm>
            <a:off x="1223950" y="1219200"/>
            <a:ext cx="9804000" cy="5543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Purpose:- </a:t>
            </a:r>
            <a:r>
              <a:rPr lang="en-US" sz="2200">
                <a:solidFill>
                  <a:schemeClr val="dk1"/>
                </a:solidFill>
                <a:latin typeface="Times New Roman"/>
                <a:ea typeface="Times New Roman"/>
                <a:cs typeface="Times New Roman"/>
                <a:sym typeface="Times New Roman"/>
              </a:rPr>
              <a:t>The structure of a table can be modified by using a alter table command. Alter Table allows changing the structure of an existing table. With Alter Table it is possible to add or delete columns, create or destroy indexes, change the data type of existing columns, or rename columns or the table itself </a:t>
            </a:r>
            <a:endParaRPr sz="3000"/>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Syntax:-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 Adding New Columns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Alter table &lt;table name&gt; add(&lt;new col name&gt; &lt;data type&gt; (&lt;Size&gt;), &lt;new col name&gt; &lt;data type&gt; (&lt;Size&gt;),…..); </a:t>
            </a:r>
            <a:endParaRPr sz="3000"/>
          </a:p>
          <a:p>
            <a:pPr indent="0" lvl="0" marL="0" rtl="0" algn="just">
              <a:lnSpc>
                <a:spcPct val="100000"/>
              </a:lnSpc>
              <a:spcBef>
                <a:spcPts val="400"/>
              </a:spcBef>
              <a:spcAft>
                <a:spcPts val="0"/>
              </a:spcAft>
              <a:buClr>
                <a:schemeClr val="dk1"/>
              </a:buClr>
              <a:buSzPts val="2000"/>
              <a:buNone/>
            </a:pPr>
            <a:r>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 Modifying Existing Column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Alter table &lt;table name&gt; modify(&lt;col name&gt; &lt;new data type&gt; (&lt; new Size&gt;), &lt;col name&gt; &lt;new data type&gt; (&lt;new Size&gt;),…..); </a:t>
            </a:r>
            <a:endParaRPr sz="3000"/>
          </a:p>
          <a:p>
            <a:pPr indent="0" lvl="0" marL="0" rtl="0" algn="just">
              <a:lnSpc>
                <a:spcPct val="100000"/>
              </a:lnSpc>
              <a:spcBef>
                <a:spcPts val="400"/>
              </a:spcBef>
              <a:spcAft>
                <a:spcPts val="0"/>
              </a:spcAft>
              <a:buClr>
                <a:schemeClr val="dk1"/>
              </a:buClr>
              <a:buSzPts val="2000"/>
              <a:buNone/>
            </a:pPr>
            <a:r>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 Dropping A Column </a:t>
            </a:r>
            <a:endParaRPr sz="30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Alter table &lt;table name&gt; drop column &lt;col name&gt;; </a:t>
            </a:r>
            <a:endParaRPr sz="3000"/>
          </a:p>
          <a:p>
            <a:pPr indent="-215900" lvl="0" marL="342900" rtl="0" algn="l">
              <a:lnSpc>
                <a:spcPct val="90000"/>
              </a:lnSpc>
              <a:spcBef>
                <a:spcPts val="40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idx="1" type="body"/>
          </p:nvPr>
        </p:nvSpPr>
        <p:spPr>
          <a:xfrm>
            <a:off x="1981200" y="9144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rPr b="1" lang="en-US" sz="2400">
                <a:solidFill>
                  <a:srgbClr val="FF0000"/>
                </a:solidFill>
                <a:latin typeface="Times New Roman"/>
                <a:ea typeface="Times New Roman"/>
                <a:cs typeface="Times New Roman"/>
                <a:sym typeface="Times New Roman"/>
              </a:rPr>
              <a:t>Example:- </a:t>
            </a:r>
            <a:endParaRPr b="1" sz="2400">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t/>
            </a:r>
            <a:endParaRPr b="1" sz="2400">
              <a:solidFill>
                <a:srgbClr val="FF0000"/>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Alter table STUDENT add( Telephone number(10)); </a:t>
            </a:r>
            <a:endParaRPr sz="2400"/>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Alter table STUDENT modify( Telephone number(20)); </a:t>
            </a:r>
            <a:endParaRPr sz="2400"/>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Alter table STUDENT drop column Telephone;</a:t>
            </a:r>
            <a:endParaRPr sz="2400"/>
          </a:p>
          <a:p>
            <a:pPr indent="-215900" lvl="0" marL="342900" rtl="0" algn="l">
              <a:lnSpc>
                <a:spcPct val="9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2514675" y="854350"/>
            <a:ext cx="7924800" cy="82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RENAME TABLE COMMAND</a:t>
            </a:r>
            <a:endParaRPr b="1" sz="2400">
              <a:solidFill>
                <a:srgbClr val="FF0000"/>
              </a:solidFill>
              <a:latin typeface="Times New Roman"/>
              <a:ea typeface="Times New Roman"/>
              <a:cs typeface="Times New Roman"/>
              <a:sym typeface="Times New Roman"/>
            </a:endParaRPr>
          </a:p>
        </p:txBody>
      </p:sp>
      <p:sp>
        <p:nvSpPr>
          <p:cNvPr id="334" name="Google Shape;334;p18"/>
          <p:cNvSpPr txBox="1"/>
          <p:nvPr>
            <p:ph idx="1" type="body"/>
          </p:nvPr>
        </p:nvSpPr>
        <p:spPr>
          <a:xfrm>
            <a:off x="1867875" y="1752600"/>
            <a:ext cx="85716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Purpose:- </a:t>
            </a:r>
            <a:r>
              <a:rPr lang="en-US" sz="2400">
                <a:solidFill>
                  <a:schemeClr val="dk1"/>
                </a:solidFill>
                <a:latin typeface="Times New Roman"/>
                <a:ea typeface="Times New Roman"/>
                <a:cs typeface="Times New Roman"/>
                <a:sym typeface="Times New Roman"/>
              </a:rPr>
              <a:t>To change the name of a table as per the user’s wish or requirement.</a:t>
            </a:r>
            <a:endParaRPr sz="2400"/>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Syntax:- </a:t>
            </a:r>
            <a:r>
              <a:rPr lang="en-US" sz="2400">
                <a:solidFill>
                  <a:schemeClr val="dk1"/>
                </a:solidFill>
                <a:latin typeface="Times New Roman"/>
                <a:ea typeface="Times New Roman"/>
                <a:cs typeface="Times New Roman"/>
                <a:sym typeface="Times New Roman"/>
              </a:rPr>
              <a:t>Rename &lt;new table name&gt; to &lt;old table name&gt;; </a:t>
            </a:r>
            <a:endParaRPr sz="2400"/>
          </a:p>
          <a:p>
            <a:pPr indent="0" lvl="0" marL="0" rtl="0" algn="l">
              <a:lnSpc>
                <a:spcPct val="100000"/>
              </a:lnSpc>
              <a:spcBef>
                <a:spcPts val="400"/>
              </a:spcBef>
              <a:spcAft>
                <a:spcPts val="0"/>
              </a:spcAft>
              <a:buClr>
                <a:schemeClr val="dk1"/>
              </a:buClr>
              <a:buSzPts val="2000"/>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Example:- </a:t>
            </a:r>
            <a:r>
              <a:rPr lang="en-US" sz="2400">
                <a:solidFill>
                  <a:schemeClr val="dk1"/>
                </a:solidFill>
                <a:latin typeface="Times New Roman"/>
                <a:ea typeface="Times New Roman"/>
                <a:cs typeface="Times New Roman"/>
                <a:sym typeface="Times New Roman"/>
              </a:rPr>
              <a:t>Rename STUDENT to group_a101;</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DROP TABLE COMMAND</a:t>
            </a:r>
            <a:endParaRPr b="1" sz="2400">
              <a:solidFill>
                <a:srgbClr val="FF0000"/>
              </a:solidFill>
              <a:latin typeface="Times New Roman"/>
              <a:ea typeface="Times New Roman"/>
              <a:cs typeface="Times New Roman"/>
              <a:sym typeface="Times New Roman"/>
            </a:endParaRPr>
          </a:p>
        </p:txBody>
      </p:sp>
      <p:sp>
        <p:nvSpPr>
          <p:cNvPr id="340" name="Google Shape;340;p19"/>
          <p:cNvSpPr txBox="1"/>
          <p:nvPr>
            <p:ph idx="1" type="body"/>
          </p:nvPr>
        </p:nvSpPr>
        <p:spPr>
          <a:xfrm>
            <a:off x="1851775" y="1752600"/>
            <a:ext cx="93048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Purpose:- </a:t>
            </a:r>
            <a:r>
              <a:rPr lang="en-US" sz="2400">
                <a:solidFill>
                  <a:schemeClr val="dk1"/>
                </a:solidFill>
                <a:latin typeface="Times New Roman"/>
                <a:ea typeface="Times New Roman"/>
                <a:cs typeface="Times New Roman"/>
                <a:sym typeface="Times New Roman"/>
              </a:rPr>
              <a:t>Sometimes table in the database becomes obsolete and need to be discarded, so we use drop table command.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Syntax:- </a:t>
            </a:r>
            <a:r>
              <a:rPr lang="en-US" sz="2400">
                <a:solidFill>
                  <a:schemeClr val="dk1"/>
                </a:solidFill>
                <a:latin typeface="Times New Roman"/>
                <a:ea typeface="Times New Roman"/>
                <a:cs typeface="Times New Roman"/>
                <a:sym typeface="Times New Roman"/>
              </a:rPr>
              <a:t>Drop table &lt;table name&gt;;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Example:-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Drop table CSEA_Data101;</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DATA  MANIPULATION LANGUAGE (DML)</a:t>
            </a:r>
            <a:endParaRPr>
              <a:solidFill>
                <a:srgbClr val="FF0000"/>
              </a:solidFill>
            </a:endParaRPr>
          </a:p>
        </p:txBody>
      </p:sp>
      <p:sp>
        <p:nvSpPr>
          <p:cNvPr id="346" name="Google Shape;346;p20"/>
          <p:cNvSpPr txBox="1"/>
          <p:nvPr>
            <p:ph idx="1" type="body"/>
          </p:nvPr>
        </p:nvSpPr>
        <p:spPr>
          <a:xfrm>
            <a:off x="2093275" y="1752600"/>
            <a:ext cx="8982900" cy="449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DML component of the SQL language is used to manipulate data within a table. There are four main commands: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SELECT 🡪 to select rows of data from a table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INSERT 🡪 to insert rows of data into a table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UPDATE 🡪 to change rows of data in a table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DELETE 🡪 to remove rows of data from a table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INSERT COMMAND</a:t>
            </a:r>
            <a:endParaRPr b="1" sz="2400">
              <a:solidFill>
                <a:srgbClr val="FF0000"/>
              </a:solidFill>
              <a:latin typeface="Times New Roman"/>
              <a:ea typeface="Times New Roman"/>
              <a:cs typeface="Times New Roman"/>
              <a:sym typeface="Times New Roman"/>
            </a:endParaRPr>
          </a:p>
        </p:txBody>
      </p:sp>
      <p:sp>
        <p:nvSpPr>
          <p:cNvPr id="352" name="Google Shape;352;p21"/>
          <p:cNvSpPr txBox="1"/>
          <p:nvPr>
            <p:ph idx="1" type="body"/>
          </p:nvPr>
        </p:nvSpPr>
        <p:spPr>
          <a:xfrm>
            <a:off x="1304425" y="1676400"/>
            <a:ext cx="9788100" cy="489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Command:- </a:t>
            </a:r>
            <a:r>
              <a:rPr lang="en-US" sz="2400">
                <a:solidFill>
                  <a:schemeClr val="dk1"/>
                </a:solidFill>
                <a:latin typeface="Times New Roman"/>
                <a:ea typeface="Times New Roman"/>
                <a:cs typeface="Times New Roman"/>
                <a:sym typeface="Times New Roman"/>
              </a:rPr>
              <a:t>Insert data into a table</a:t>
            </a:r>
            <a:endParaRPr sz="2400"/>
          </a:p>
          <a:p>
            <a:pPr indent="0" lvl="0" marL="0" rtl="0" algn="l">
              <a:lnSpc>
                <a:spcPct val="90000"/>
              </a:lnSpc>
              <a:spcBef>
                <a:spcPts val="400"/>
              </a:spcBef>
              <a:spcAft>
                <a:spcPts val="0"/>
              </a:spcAft>
              <a:buClr>
                <a:schemeClr val="dk1"/>
              </a:buClr>
              <a:buSzPts val="2000"/>
              <a:buNone/>
            </a:pPr>
            <a:r>
              <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Purpose:- </a:t>
            </a:r>
            <a:r>
              <a:rPr lang="en-US" sz="2400">
                <a:solidFill>
                  <a:schemeClr val="dk1"/>
                </a:solidFill>
                <a:latin typeface="Times New Roman"/>
                <a:ea typeface="Times New Roman"/>
                <a:cs typeface="Times New Roman"/>
                <a:sym typeface="Times New Roman"/>
              </a:rPr>
              <a:t>The Insert Into Table command is used to load the created table with data to be manipulated later. </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Syntax:- </a:t>
            </a:r>
            <a:r>
              <a:rPr lang="en-US" sz="2400">
                <a:solidFill>
                  <a:schemeClr val="dk1"/>
                </a:solidFill>
                <a:latin typeface="Times New Roman"/>
                <a:ea typeface="Times New Roman"/>
                <a:cs typeface="Times New Roman"/>
                <a:sym typeface="Times New Roman"/>
              </a:rPr>
              <a:t>Insert into &lt;table name&gt;(&lt;col1&gt;,&lt;col2&gt;,……..,&lt;col n&gt;) values (&lt;expression1&gt;, &lt;expression2&gt; ,……,&lt;expression3&gt;); </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Example:- </a:t>
            </a:r>
            <a:endParaRPr sz="2400"/>
          </a:p>
          <a:p>
            <a:pPr indent="0" lvl="0" marL="0" rtl="0" algn="l">
              <a:lnSpc>
                <a:spcPct val="9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Insert into STUDENT values(101, ‘Aanchal’, ’CSE’); </a:t>
            </a:r>
            <a:endParaRPr sz="2400"/>
          </a:p>
          <a:p>
            <a:pPr indent="0" lvl="0" marL="0" rtl="0" algn="l">
              <a:lnSpc>
                <a:spcPct val="9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Insert into STUDENT values(126, ‘Jotnain’, ’CSE’); </a:t>
            </a:r>
            <a:endParaRPr sz="2400"/>
          </a:p>
          <a:p>
            <a:pPr indent="0" lvl="0" marL="0" rtl="0" algn="l">
              <a:lnSpc>
                <a:spcPct val="9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Insert into STUDENT values(149, ‘Sapanpreet’, ’ECE’); </a:t>
            </a:r>
            <a:endParaRPr sz="2400"/>
          </a:p>
          <a:p>
            <a:pPr indent="0" lvl="0" marL="0" rtl="0" algn="l">
              <a:lnSpc>
                <a:spcPct val="9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Insert into STUDENT values(151, ‘Savita’, ’CSE’);</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2514600" y="886550"/>
            <a:ext cx="7924800" cy="78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Times New Roman"/>
              <a:buNone/>
            </a:pPr>
            <a:r>
              <a:rPr b="1" lang="en-US" sz="2400">
                <a:solidFill>
                  <a:srgbClr val="FF0000"/>
                </a:solidFill>
                <a:latin typeface="Times New Roman"/>
                <a:ea typeface="Times New Roman"/>
                <a:cs typeface="Times New Roman"/>
                <a:sym typeface="Times New Roman"/>
              </a:rPr>
              <a:t>INSERT DATA INTO A TABLE FROM A TABLE </a:t>
            </a:r>
            <a:br>
              <a:rPr b="1" lang="en-US" sz="2400">
                <a:solidFill>
                  <a:srgbClr val="FF0000"/>
                </a:solidFill>
                <a:latin typeface="Times New Roman"/>
                <a:ea typeface="Times New Roman"/>
                <a:cs typeface="Times New Roman"/>
                <a:sym typeface="Times New Roman"/>
              </a:rPr>
            </a:br>
            <a:r>
              <a:rPr b="1" lang="en-US" sz="2400">
                <a:solidFill>
                  <a:srgbClr val="FF0000"/>
                </a:solidFill>
                <a:latin typeface="Times New Roman"/>
                <a:ea typeface="Times New Roman"/>
                <a:cs typeface="Times New Roman"/>
                <a:sym typeface="Times New Roman"/>
              </a:rPr>
              <a:t>(Copying contents of a table to another table)</a:t>
            </a:r>
            <a:endParaRPr b="1" sz="2400">
              <a:solidFill>
                <a:srgbClr val="FF0000"/>
              </a:solidFill>
              <a:latin typeface="Times New Roman"/>
              <a:ea typeface="Times New Roman"/>
              <a:cs typeface="Times New Roman"/>
              <a:sym typeface="Times New Roman"/>
            </a:endParaRPr>
          </a:p>
        </p:txBody>
      </p:sp>
      <p:sp>
        <p:nvSpPr>
          <p:cNvPr id="358" name="Google Shape;358;p22"/>
          <p:cNvSpPr txBox="1"/>
          <p:nvPr>
            <p:ph idx="1" type="body"/>
          </p:nvPr>
        </p:nvSpPr>
        <p:spPr>
          <a:xfrm>
            <a:off x="1900075" y="1752600"/>
            <a:ext cx="87414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400">
                <a:solidFill>
                  <a:schemeClr val="dk1"/>
                </a:solidFill>
                <a:latin typeface="Cambria"/>
                <a:ea typeface="Cambria"/>
                <a:cs typeface="Cambria"/>
                <a:sym typeface="Cambria"/>
              </a:rPr>
              <a:t>Command:- </a:t>
            </a:r>
            <a:r>
              <a:rPr lang="en-US" sz="2400">
                <a:solidFill>
                  <a:schemeClr val="dk1"/>
                </a:solidFill>
                <a:latin typeface="Cambria"/>
                <a:ea typeface="Cambria"/>
                <a:cs typeface="Cambria"/>
                <a:sym typeface="Cambria"/>
              </a:rPr>
              <a:t>Insert into….Select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Purpose:- </a:t>
            </a:r>
            <a:r>
              <a:rPr lang="en-US" sz="2400">
                <a:solidFill>
                  <a:schemeClr val="dk1"/>
                </a:solidFill>
                <a:latin typeface="Cambria"/>
                <a:ea typeface="Cambria"/>
                <a:cs typeface="Cambria"/>
                <a:sym typeface="Cambria"/>
              </a:rPr>
              <a:t>To filter the data that is not required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Syntax:- </a:t>
            </a:r>
            <a:r>
              <a:rPr lang="en-US" sz="2400">
                <a:solidFill>
                  <a:schemeClr val="dk1"/>
                </a:solidFill>
                <a:latin typeface="Cambria"/>
                <a:ea typeface="Cambria"/>
                <a:cs typeface="Cambria"/>
                <a:sym typeface="Cambria"/>
              </a:rPr>
              <a:t>Insert into &lt;table name&gt;Select &lt;col name1&gt;, &lt;col name2&gt;…. from &lt;table name&gt;;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Example:- </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lang="en-US" sz="2400">
                <a:solidFill>
                  <a:schemeClr val="dk1"/>
                </a:solidFill>
                <a:latin typeface="Cambria"/>
                <a:ea typeface="Cambria"/>
                <a:cs typeface="Cambria"/>
                <a:sym typeface="Cambria"/>
              </a:rPr>
              <a:t>Insert into CSEA_Data101 Select roll_no,name from STUDENT where roll_no=149;</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SELECT COMMAND</a:t>
            </a:r>
            <a:endParaRPr b="1" sz="2400">
              <a:solidFill>
                <a:srgbClr val="FF0000"/>
              </a:solidFill>
              <a:latin typeface="Times New Roman"/>
              <a:ea typeface="Times New Roman"/>
              <a:cs typeface="Times New Roman"/>
              <a:sym typeface="Times New Roman"/>
            </a:endParaRPr>
          </a:p>
        </p:txBody>
      </p:sp>
      <p:sp>
        <p:nvSpPr>
          <p:cNvPr id="364" name="Google Shape;364;p23"/>
          <p:cNvSpPr txBox="1"/>
          <p:nvPr>
            <p:ph idx="1" type="body"/>
          </p:nvPr>
        </p:nvSpPr>
        <p:spPr>
          <a:xfrm>
            <a:off x="2044975" y="1752600"/>
            <a:ext cx="83943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Command:- (a) </a:t>
            </a:r>
            <a:r>
              <a:rPr lang="en-US" sz="2400">
                <a:solidFill>
                  <a:schemeClr val="dk1"/>
                </a:solidFill>
                <a:latin typeface="Times New Roman"/>
                <a:ea typeface="Times New Roman"/>
                <a:cs typeface="Times New Roman"/>
                <a:sym typeface="Times New Roman"/>
              </a:rPr>
              <a:t>Selecting all rows and all columns</a:t>
            </a:r>
            <a:endParaRPr sz="2400"/>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Purpose:- </a:t>
            </a:r>
            <a:r>
              <a:rPr lang="en-US" sz="2400">
                <a:solidFill>
                  <a:schemeClr val="dk1"/>
                </a:solidFill>
                <a:latin typeface="Times New Roman"/>
                <a:ea typeface="Times New Roman"/>
                <a:cs typeface="Times New Roman"/>
                <a:sym typeface="Times New Roman"/>
              </a:rPr>
              <a:t>This command is used to view all the rows and columns of the table created in the database.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Syntax:- </a:t>
            </a:r>
            <a:r>
              <a:rPr lang="en-US" sz="2400">
                <a:solidFill>
                  <a:schemeClr val="dk1"/>
                </a:solidFill>
                <a:latin typeface="Times New Roman"/>
                <a:ea typeface="Times New Roman"/>
                <a:cs typeface="Times New Roman"/>
                <a:sym typeface="Times New Roman"/>
              </a:rPr>
              <a:t>Select * from &lt;table name&gt;;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Times New Roman"/>
                <a:ea typeface="Times New Roman"/>
                <a:cs typeface="Times New Roman"/>
                <a:sym typeface="Times New Roman"/>
              </a:rPr>
              <a:t>Example:-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Select * from STUDENT;</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SELECT COMMAND</a:t>
            </a:r>
            <a:endParaRPr b="1" sz="2400">
              <a:solidFill>
                <a:srgbClr val="FF0000"/>
              </a:solidFill>
              <a:latin typeface="Times New Roman"/>
              <a:ea typeface="Times New Roman"/>
              <a:cs typeface="Times New Roman"/>
              <a:sym typeface="Times New Roman"/>
            </a:endParaRPr>
          </a:p>
        </p:txBody>
      </p:sp>
      <p:sp>
        <p:nvSpPr>
          <p:cNvPr id="370" name="Google Shape;370;p24"/>
          <p:cNvSpPr txBox="1"/>
          <p:nvPr>
            <p:ph idx="1" type="body"/>
          </p:nvPr>
        </p:nvSpPr>
        <p:spPr>
          <a:xfrm>
            <a:off x="1497625" y="1752600"/>
            <a:ext cx="89418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b="1" lang="en-US" sz="2400">
                <a:solidFill>
                  <a:schemeClr val="dk1"/>
                </a:solidFill>
                <a:latin typeface="Cambria"/>
                <a:ea typeface="Cambria"/>
                <a:cs typeface="Cambria"/>
                <a:sym typeface="Cambria"/>
              </a:rPr>
              <a:t>(b) </a:t>
            </a:r>
            <a:r>
              <a:rPr lang="en-US" sz="2400">
                <a:solidFill>
                  <a:schemeClr val="dk1"/>
                </a:solidFill>
                <a:latin typeface="Cambria"/>
                <a:ea typeface="Cambria"/>
                <a:cs typeface="Cambria"/>
                <a:sym typeface="Cambria"/>
              </a:rPr>
              <a:t>Selected rows and all columns using where clause</a:t>
            </a:r>
            <a:endParaRPr sz="2400"/>
          </a:p>
          <a:p>
            <a:pPr indent="0" lvl="0" marL="0" rtl="0" algn="l">
              <a:lnSpc>
                <a:spcPct val="100000"/>
              </a:lnSpc>
              <a:spcBef>
                <a:spcPts val="360"/>
              </a:spcBef>
              <a:spcAft>
                <a:spcPts val="0"/>
              </a:spcAft>
              <a:buClr>
                <a:schemeClr val="dk1"/>
              </a:buClr>
              <a:buSzPts val="1800"/>
              <a:buNone/>
            </a:pPr>
            <a:r>
              <a:t/>
            </a:r>
            <a:endParaRPr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rPr b="1" lang="en-US" sz="2400">
                <a:solidFill>
                  <a:schemeClr val="dk1"/>
                </a:solidFill>
                <a:latin typeface="Cambria"/>
                <a:ea typeface="Cambria"/>
                <a:cs typeface="Cambria"/>
                <a:sym typeface="Cambria"/>
              </a:rPr>
              <a:t>Purpose:- </a:t>
            </a:r>
            <a:r>
              <a:rPr lang="en-US" sz="2400">
                <a:solidFill>
                  <a:schemeClr val="dk1"/>
                </a:solidFill>
                <a:latin typeface="Cambria"/>
                <a:ea typeface="Cambria"/>
                <a:cs typeface="Cambria"/>
                <a:sym typeface="Cambria"/>
              </a:rPr>
              <a:t>If the information of a particular student is to be retrieved from a table, its retrieval must be based on a specific condition </a:t>
            </a:r>
            <a:endParaRPr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t/>
            </a:r>
            <a:endParaRPr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rPr b="1" lang="en-US" sz="2400">
                <a:solidFill>
                  <a:schemeClr val="dk1"/>
                </a:solidFill>
                <a:latin typeface="Cambria"/>
                <a:ea typeface="Cambria"/>
                <a:cs typeface="Cambria"/>
                <a:sym typeface="Cambria"/>
              </a:rPr>
              <a:t>Syntax:- </a:t>
            </a:r>
            <a:r>
              <a:rPr lang="en-US" sz="2400">
                <a:solidFill>
                  <a:schemeClr val="dk1"/>
                </a:solidFill>
                <a:latin typeface="Cambria"/>
                <a:ea typeface="Cambria"/>
                <a:cs typeface="Cambria"/>
                <a:sym typeface="Cambria"/>
              </a:rPr>
              <a:t>Select * from &lt;table name&gt; where &lt;condition&gt;; </a:t>
            </a:r>
            <a:endParaRPr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t/>
            </a:r>
            <a:endParaRPr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rPr b="1" lang="en-US" sz="2400">
                <a:solidFill>
                  <a:schemeClr val="dk1"/>
                </a:solidFill>
                <a:latin typeface="Cambria"/>
                <a:ea typeface="Cambria"/>
                <a:cs typeface="Cambria"/>
                <a:sym typeface="Cambria"/>
              </a:rPr>
              <a:t>Example:- </a:t>
            </a:r>
            <a:endParaRPr b="1" sz="24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rPr lang="en-US" sz="2400">
                <a:solidFill>
                  <a:schemeClr val="dk1"/>
                </a:solidFill>
                <a:latin typeface="Cambria"/>
                <a:ea typeface="Cambria"/>
                <a:cs typeface="Cambria"/>
                <a:sym typeface="Cambria"/>
              </a:rPr>
              <a:t>Select * from STUDENT where roll_no=151;</a:t>
            </a:r>
            <a:endParaRPr sz="2400"/>
          </a:p>
          <a:p>
            <a:pPr indent="0" lvl="0" marL="0" rtl="0" algn="l">
              <a:lnSpc>
                <a:spcPct val="100000"/>
              </a:lnSpc>
              <a:spcBef>
                <a:spcPts val="360"/>
              </a:spcBef>
              <a:spcAft>
                <a:spcPts val="0"/>
              </a:spcAft>
              <a:buClr>
                <a:schemeClr val="dk1"/>
              </a:buClr>
              <a:buSzPts val="1800"/>
              <a:buNone/>
            </a:pPr>
            <a:r>
              <a:t/>
            </a:r>
            <a:endParaRPr sz="18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t/>
            </a:r>
            <a:endParaRPr b="1" sz="1800">
              <a:solidFill>
                <a:schemeClr val="dk1"/>
              </a:solidFill>
              <a:latin typeface="Cambria"/>
              <a:ea typeface="Cambria"/>
              <a:cs typeface="Cambria"/>
              <a:sym typeface="Cambria"/>
            </a:endParaRPr>
          </a:p>
          <a:p>
            <a:pPr indent="0" lvl="0" marL="0" rtl="0" algn="l">
              <a:lnSpc>
                <a:spcPct val="100000"/>
              </a:lnSpc>
              <a:spcBef>
                <a:spcPts val="360"/>
              </a:spcBef>
              <a:spcAft>
                <a:spcPts val="0"/>
              </a:spcAft>
              <a:buClr>
                <a:schemeClr val="dk1"/>
              </a:buClr>
              <a:buSzPts val="1800"/>
              <a:buNone/>
            </a:pPr>
            <a:r>
              <a:t/>
            </a:r>
            <a:endParaRPr sz="1800">
              <a:solidFill>
                <a:schemeClr val="dk1"/>
              </a:solidFill>
              <a:latin typeface="Cambria"/>
              <a:ea typeface="Cambria"/>
              <a:cs typeface="Cambria"/>
              <a:sym typeface="Cambria"/>
            </a:endParaRPr>
          </a:p>
          <a:p>
            <a:pPr indent="-228600" lvl="0" marL="342900" rtl="0" algn="l">
              <a:lnSpc>
                <a:spcPct val="90000"/>
              </a:lnSpc>
              <a:spcBef>
                <a:spcPts val="360"/>
              </a:spcBef>
              <a:spcAft>
                <a:spcPts val="0"/>
              </a:spcAft>
              <a:buClr>
                <a:schemeClr val="dk1"/>
              </a:buClr>
              <a:buSzPts val="1800"/>
              <a:buNone/>
            </a:pPr>
            <a:r>
              <a:t/>
            </a:r>
            <a:endParaRPr sz="1800">
              <a:solidFill>
                <a:schemeClr val="dk1"/>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1" type="body"/>
          </p:nvPr>
        </p:nvSpPr>
        <p:spPr>
          <a:xfrm>
            <a:off x="1808252" y="457200"/>
            <a:ext cx="8402548" cy="624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t/>
            </a:r>
            <a:endParaRPr sz="2000">
              <a:solidFill>
                <a:srgbClr val="FF0000"/>
              </a:solidFill>
              <a:latin typeface="Cambria"/>
              <a:ea typeface="Cambria"/>
              <a:cs typeface="Cambria"/>
              <a:sym typeface="Cambria"/>
            </a:endParaRPr>
          </a:p>
          <a:p>
            <a:pPr indent="0" lvl="0" marL="0" rtl="0" algn="ctr">
              <a:lnSpc>
                <a:spcPct val="100000"/>
              </a:lnSpc>
              <a:spcBef>
                <a:spcPts val="400"/>
              </a:spcBef>
              <a:spcAft>
                <a:spcPts val="0"/>
              </a:spcAft>
              <a:buClr>
                <a:schemeClr val="dk2"/>
              </a:buClr>
              <a:buSzPts val="2000"/>
              <a:buNone/>
            </a:pPr>
            <a:r>
              <a:rPr b="1" lang="en-US" sz="2400">
                <a:solidFill>
                  <a:srgbClr val="FF0000"/>
                </a:solidFill>
                <a:latin typeface="Times New Roman"/>
                <a:ea typeface="Times New Roman"/>
                <a:cs typeface="Times New Roman"/>
                <a:sym typeface="Times New Roman"/>
              </a:rPr>
              <a:t>ALIAS</a:t>
            </a:r>
            <a:endParaRPr b="1" sz="2400">
              <a:solidFill>
                <a:srgbClr val="FF0000"/>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None/>
            </a:pPr>
            <a:r>
              <a:t/>
            </a:r>
            <a:endParaRPr sz="2400">
              <a:solidFill>
                <a:srgbClr val="FF0000"/>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Purpose:-  </a:t>
            </a:r>
            <a:r>
              <a:rPr lang="en-US" sz="2400">
                <a:solidFill>
                  <a:schemeClr val="dk1"/>
                </a:solidFill>
                <a:latin typeface="Cambria"/>
                <a:ea typeface="Cambria"/>
                <a:cs typeface="Cambria"/>
                <a:sym typeface="Cambria"/>
              </a:rPr>
              <a:t>SQL aliases are used to give a table, or a column in a table, a temporary name.</a:t>
            </a:r>
            <a:endParaRPr sz="2400"/>
          </a:p>
          <a:p>
            <a:pPr indent="0" lvl="0" marL="0" rtl="0" algn="l">
              <a:lnSpc>
                <a:spcPct val="100000"/>
              </a:lnSpc>
              <a:spcBef>
                <a:spcPts val="400"/>
              </a:spcBef>
              <a:spcAft>
                <a:spcPts val="0"/>
              </a:spcAft>
              <a:buClr>
                <a:schemeClr val="dk1"/>
              </a:buClr>
              <a:buSzPts val="2000"/>
              <a:buNone/>
            </a:pPr>
            <a:r>
              <a:t/>
            </a:r>
            <a:endParaRPr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ALIAS COLUMN SYNTAX</a:t>
            </a:r>
            <a:endParaRPr sz="2400"/>
          </a:p>
          <a:p>
            <a:pPr indent="0" lvl="0" marL="0" rtl="0" algn="l">
              <a:lnSpc>
                <a:spcPct val="100000"/>
              </a:lnSpc>
              <a:spcBef>
                <a:spcPts val="400"/>
              </a:spcBef>
              <a:spcAft>
                <a:spcPts val="0"/>
              </a:spcAft>
              <a:buClr>
                <a:schemeClr val="dk1"/>
              </a:buClr>
              <a:buSzPts val="2000"/>
              <a:buNone/>
            </a:pPr>
            <a:r>
              <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Syntax:- </a:t>
            </a:r>
            <a:r>
              <a:rPr lang="en-US" sz="2400">
                <a:solidFill>
                  <a:schemeClr val="dk1"/>
                </a:solidFill>
                <a:latin typeface="Cambria"/>
                <a:ea typeface="Cambria"/>
                <a:cs typeface="Cambria"/>
                <a:sym typeface="Cambria"/>
              </a:rPr>
              <a:t>SELECT </a:t>
            </a:r>
            <a:r>
              <a:rPr i="1" lang="en-US" sz="2400">
                <a:solidFill>
                  <a:schemeClr val="dk1"/>
                </a:solidFill>
                <a:latin typeface="Cambria"/>
                <a:ea typeface="Cambria"/>
                <a:cs typeface="Cambria"/>
                <a:sym typeface="Cambria"/>
              </a:rPr>
              <a:t>column_name</a:t>
            </a:r>
            <a:r>
              <a:rPr lang="en-US" sz="2400">
                <a:solidFill>
                  <a:schemeClr val="dk1"/>
                </a:solidFill>
                <a:latin typeface="Cambria"/>
                <a:ea typeface="Cambria"/>
                <a:cs typeface="Cambria"/>
                <a:sym typeface="Cambria"/>
              </a:rPr>
              <a:t> AS </a:t>
            </a:r>
            <a:r>
              <a:rPr i="1" lang="en-US" sz="2400">
                <a:solidFill>
                  <a:schemeClr val="dk1"/>
                </a:solidFill>
                <a:latin typeface="Cambria"/>
                <a:ea typeface="Cambria"/>
                <a:cs typeface="Cambria"/>
                <a:sym typeface="Cambria"/>
              </a:rPr>
              <a:t>alias_name</a:t>
            </a:r>
            <a:br>
              <a:rPr lang="en-US" sz="2400">
                <a:solidFill>
                  <a:schemeClr val="dk1"/>
                </a:solidFill>
                <a:latin typeface="Cambria"/>
                <a:ea typeface="Cambria"/>
                <a:cs typeface="Cambria"/>
                <a:sym typeface="Cambria"/>
              </a:rPr>
            </a:br>
            <a:r>
              <a:rPr lang="en-US" sz="2400">
                <a:solidFill>
                  <a:schemeClr val="dk1"/>
                </a:solidFill>
                <a:latin typeface="Cambria"/>
                <a:ea typeface="Cambria"/>
                <a:cs typeface="Cambria"/>
                <a:sym typeface="Cambria"/>
              </a:rPr>
              <a:t>FROM </a:t>
            </a:r>
            <a:r>
              <a:rPr i="1" lang="en-US" sz="2400">
                <a:solidFill>
                  <a:schemeClr val="dk1"/>
                </a:solidFill>
                <a:latin typeface="Cambria"/>
                <a:ea typeface="Cambria"/>
                <a:cs typeface="Cambria"/>
                <a:sym typeface="Cambria"/>
              </a:rPr>
              <a:t>table_name;</a:t>
            </a:r>
            <a:endParaRPr sz="2400"/>
          </a:p>
          <a:p>
            <a:pPr indent="0" lvl="0" marL="0" rtl="0" algn="l">
              <a:lnSpc>
                <a:spcPct val="100000"/>
              </a:lnSpc>
              <a:spcBef>
                <a:spcPts val="400"/>
              </a:spcBef>
              <a:spcAft>
                <a:spcPts val="0"/>
              </a:spcAft>
              <a:buClr>
                <a:schemeClr val="dk1"/>
              </a:buClr>
              <a:buSzPts val="2000"/>
              <a:buNone/>
            </a:pPr>
            <a:r>
              <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Example:-</a:t>
            </a:r>
            <a:endParaRPr sz="2400"/>
          </a:p>
          <a:p>
            <a:pPr indent="0" lvl="0" marL="0" rtl="0" algn="l">
              <a:lnSpc>
                <a:spcPct val="100000"/>
              </a:lnSpc>
              <a:spcBef>
                <a:spcPts val="400"/>
              </a:spcBef>
              <a:spcAft>
                <a:spcPts val="0"/>
              </a:spcAft>
              <a:buClr>
                <a:schemeClr val="dk1"/>
              </a:buClr>
              <a:buSzPts val="2000"/>
              <a:buNone/>
            </a:pPr>
            <a:r>
              <a:rPr lang="en-US" sz="2400">
                <a:solidFill>
                  <a:schemeClr val="dk1"/>
                </a:solidFill>
                <a:latin typeface="Cambria"/>
                <a:ea typeface="Cambria"/>
                <a:cs typeface="Cambria"/>
                <a:sym typeface="Cambria"/>
              </a:rPr>
              <a:t>SELECT CustomerID AS ID, CustomerName AS Customer</a:t>
            </a:r>
            <a:br>
              <a:rPr lang="en-US" sz="2400">
                <a:solidFill>
                  <a:schemeClr val="dk1"/>
                </a:solidFill>
                <a:latin typeface="Cambria"/>
                <a:ea typeface="Cambria"/>
                <a:cs typeface="Cambria"/>
                <a:sym typeface="Cambria"/>
              </a:rPr>
            </a:br>
            <a:r>
              <a:rPr lang="en-US" sz="2400">
                <a:solidFill>
                  <a:schemeClr val="dk1"/>
                </a:solidFill>
                <a:latin typeface="Cambria"/>
                <a:ea typeface="Cambria"/>
                <a:cs typeface="Cambria"/>
                <a:sym typeface="Cambria"/>
              </a:rPr>
              <a:t>FROM Customers;</a:t>
            </a:r>
            <a:endParaRPr b="1" sz="2400">
              <a:solidFill>
                <a:schemeClr val="dk1"/>
              </a:solidFill>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b="1" sz="24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1610300" y="457200"/>
            <a:ext cx="8950800" cy="61722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sz="2400">
              <a:solidFill>
                <a:schemeClr val="dk1"/>
              </a:solidFill>
              <a:latin typeface="Cambria"/>
              <a:ea typeface="Cambria"/>
              <a:cs typeface="Cambria"/>
              <a:sym typeface="Cambria"/>
            </a:endParaRPr>
          </a:p>
          <a:p>
            <a:pPr indent="-342900" lvl="0" marL="342900" rtl="0" algn="just">
              <a:lnSpc>
                <a:spcPct val="100000"/>
              </a:lnSpc>
              <a:spcBef>
                <a:spcPts val="480"/>
              </a:spcBef>
              <a:spcAft>
                <a:spcPts val="0"/>
              </a:spcAft>
              <a:buClr>
                <a:schemeClr val="dk2"/>
              </a:buClr>
              <a:buSzPts val="2400"/>
              <a:buNone/>
            </a:pPr>
            <a:r>
              <a:rPr b="1" lang="en-US" sz="2400">
                <a:solidFill>
                  <a:srgbClr val="FF0000"/>
                </a:solidFill>
                <a:latin typeface="Times New Roman"/>
                <a:ea typeface="Times New Roman"/>
                <a:cs typeface="Times New Roman"/>
                <a:sym typeface="Times New Roman"/>
              </a:rPr>
              <a:t>RELATIONAL DATABASE MANAGEMENT SYSTEM (RDBMS):</a:t>
            </a:r>
            <a:endParaRPr>
              <a:solidFill>
                <a:srgbClr val="FF0000"/>
              </a:solidFill>
            </a:endParaRPr>
          </a:p>
          <a:p>
            <a:pPr indent="-342900" lvl="0" marL="342900" rtl="0" algn="just">
              <a:lnSpc>
                <a:spcPct val="100000"/>
              </a:lnSpc>
              <a:spcBef>
                <a:spcPts val="400"/>
              </a:spcBef>
              <a:spcAft>
                <a:spcPts val="0"/>
              </a:spcAft>
              <a:buClr>
                <a:schemeClr val="dk1"/>
              </a:buClr>
              <a:buSzPts val="2000"/>
              <a:buNone/>
            </a:pPr>
            <a:r>
              <a:t/>
            </a:r>
            <a:endParaRPr b="1" sz="2000">
              <a:solidFill>
                <a:schemeClr val="dk2"/>
              </a:solidFill>
              <a:latin typeface="Times New Roman"/>
              <a:ea typeface="Times New Roman"/>
              <a:cs typeface="Times New Roman"/>
              <a:sym typeface="Times New Roman"/>
            </a:endParaRPr>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RDBMS data is structured in database tables, fields and records.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Each RDBMS table consists of database table rows.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Each database table row consists of one or more database table fields.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RDBMS store the data into collection of tables, which might be related by common fields (database table columns).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RDBMS also provide relational operators to manipulate the data stored into the database tables.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Most RDBMS use SQL as database query language.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Edgar Codd introduced the relational database model. </a:t>
            </a:r>
            <a:endParaRPr sz="3000"/>
          </a:p>
          <a:p>
            <a:pPr indent="-342900" lvl="0" marL="342900" rtl="0" algn="just">
              <a:lnSpc>
                <a:spcPct val="100000"/>
              </a:lnSpc>
              <a:spcBef>
                <a:spcPts val="40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The most popular RDBMS are MS SQL Server, DB2, Oracle and MySQL. Most RDBMS use SQL as database query language.</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idx="1" type="body"/>
          </p:nvPr>
        </p:nvSpPr>
        <p:spPr>
          <a:xfrm>
            <a:off x="1594200" y="990600"/>
            <a:ext cx="8950800" cy="487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t>        </a:t>
            </a:r>
            <a:endParaRPr/>
          </a:p>
          <a:p>
            <a:pPr indent="0" lvl="0" marL="0" rtl="0" algn="l">
              <a:lnSpc>
                <a:spcPct val="100000"/>
              </a:lnSpc>
              <a:spcBef>
                <a:spcPts val="0"/>
              </a:spcBef>
              <a:spcAft>
                <a:spcPts val="0"/>
              </a:spcAft>
              <a:buClr>
                <a:schemeClr val="dk1"/>
              </a:buClr>
              <a:buSzPts val="2000"/>
              <a:buNone/>
            </a:pPr>
            <a:r>
              <a:t/>
            </a:r>
            <a:endParaRPr b="1" sz="2000">
              <a:solidFill>
                <a:schemeClr val="dk1"/>
              </a:solidFill>
              <a:latin typeface="Cambria"/>
              <a:ea typeface="Cambria"/>
              <a:cs typeface="Cambria"/>
              <a:sym typeface="Cambria"/>
            </a:endParaRPr>
          </a:p>
          <a:p>
            <a:pPr indent="0" lvl="0" marL="0" rtl="0" algn="ctr">
              <a:lnSpc>
                <a:spcPct val="100000"/>
              </a:lnSpc>
              <a:spcBef>
                <a:spcPts val="0"/>
              </a:spcBef>
              <a:spcAft>
                <a:spcPts val="0"/>
              </a:spcAft>
              <a:buClr>
                <a:schemeClr val="dk1"/>
              </a:buClr>
              <a:buSzPts val="2000"/>
              <a:buNone/>
            </a:pPr>
            <a:r>
              <a:rPr b="1" lang="en-US" sz="2400">
                <a:solidFill>
                  <a:srgbClr val="FF0000"/>
                </a:solidFill>
                <a:latin typeface="Cambria"/>
                <a:ea typeface="Cambria"/>
                <a:cs typeface="Cambria"/>
                <a:sym typeface="Cambria"/>
              </a:rPr>
              <a:t>ALIAS TABLE SYNTAX</a:t>
            </a:r>
            <a:endParaRPr sz="2400">
              <a:solidFill>
                <a:srgbClr val="FF0000"/>
              </a:solidFill>
            </a:endParaRPr>
          </a:p>
          <a:p>
            <a:pPr indent="0" lvl="0" marL="0" rtl="0" algn="l">
              <a:lnSpc>
                <a:spcPct val="100000"/>
              </a:lnSpc>
              <a:spcBef>
                <a:spcPts val="400"/>
              </a:spcBef>
              <a:spcAft>
                <a:spcPts val="0"/>
              </a:spcAft>
              <a:buClr>
                <a:schemeClr val="dk1"/>
              </a:buClr>
              <a:buSzPts val="2000"/>
              <a:buNone/>
            </a:pPr>
            <a:r>
              <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Syntax:-</a:t>
            </a:r>
            <a:r>
              <a:rPr lang="en-US" sz="2400">
                <a:solidFill>
                  <a:schemeClr val="dk1"/>
                </a:solidFill>
                <a:latin typeface="Cambria"/>
                <a:ea typeface="Cambria"/>
                <a:cs typeface="Cambria"/>
                <a:sym typeface="Cambria"/>
              </a:rPr>
              <a:t> SELECT </a:t>
            </a:r>
            <a:r>
              <a:rPr i="1" lang="en-US" sz="2400">
                <a:solidFill>
                  <a:schemeClr val="dk1"/>
                </a:solidFill>
                <a:latin typeface="Cambria"/>
                <a:ea typeface="Cambria"/>
                <a:cs typeface="Cambria"/>
                <a:sym typeface="Cambria"/>
              </a:rPr>
              <a:t>column_name(s)</a:t>
            </a:r>
            <a:r>
              <a:rPr lang="en-US" sz="2400">
                <a:solidFill>
                  <a:schemeClr val="dk1"/>
                </a:solidFill>
                <a:latin typeface="Cambria"/>
                <a:ea typeface="Cambria"/>
                <a:cs typeface="Cambria"/>
                <a:sym typeface="Cambria"/>
              </a:rPr>
              <a:t> FROM </a:t>
            </a:r>
            <a:r>
              <a:rPr i="1" lang="en-US" sz="2400">
                <a:solidFill>
                  <a:schemeClr val="dk1"/>
                </a:solidFill>
                <a:latin typeface="Cambria"/>
                <a:ea typeface="Cambria"/>
                <a:cs typeface="Cambria"/>
                <a:sym typeface="Cambria"/>
              </a:rPr>
              <a:t>table_name </a:t>
            </a:r>
            <a:r>
              <a:rPr lang="en-US" sz="2400">
                <a:solidFill>
                  <a:schemeClr val="dk1"/>
                </a:solidFill>
                <a:latin typeface="Cambria"/>
                <a:ea typeface="Cambria"/>
                <a:cs typeface="Cambria"/>
                <a:sym typeface="Cambria"/>
              </a:rPr>
              <a:t>AS </a:t>
            </a:r>
            <a:r>
              <a:rPr i="1" lang="en-US" sz="2400">
                <a:solidFill>
                  <a:schemeClr val="dk1"/>
                </a:solidFill>
                <a:latin typeface="Cambria"/>
                <a:ea typeface="Cambria"/>
                <a:cs typeface="Cambria"/>
                <a:sym typeface="Cambria"/>
              </a:rPr>
              <a:t>alias_name;</a:t>
            </a:r>
            <a:endParaRPr sz="2400"/>
          </a:p>
          <a:p>
            <a:pPr indent="0" lvl="0" marL="0" rtl="0" algn="l">
              <a:lnSpc>
                <a:spcPct val="100000"/>
              </a:lnSpc>
              <a:spcBef>
                <a:spcPts val="400"/>
              </a:spcBef>
              <a:spcAft>
                <a:spcPts val="0"/>
              </a:spcAft>
              <a:buClr>
                <a:schemeClr val="dk1"/>
              </a:buClr>
              <a:buSzPts val="2000"/>
              <a:buNone/>
            </a:pPr>
            <a:r>
              <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b="1" lang="en-US" sz="2400">
                <a:solidFill>
                  <a:schemeClr val="dk1"/>
                </a:solidFill>
                <a:latin typeface="Cambria"/>
                <a:ea typeface="Cambria"/>
                <a:cs typeface="Cambria"/>
                <a:sym typeface="Cambria"/>
              </a:rPr>
              <a:t>Example:-</a:t>
            </a:r>
            <a:endParaRPr b="1" sz="2400">
              <a:solidFill>
                <a:schemeClr val="dk1"/>
              </a:solidFill>
              <a:latin typeface="Cambria"/>
              <a:ea typeface="Cambria"/>
              <a:cs typeface="Cambria"/>
              <a:sym typeface="Cambria"/>
            </a:endParaRPr>
          </a:p>
          <a:p>
            <a:pPr indent="0" lvl="0" marL="0" rtl="0" algn="l">
              <a:lnSpc>
                <a:spcPct val="100000"/>
              </a:lnSpc>
              <a:spcBef>
                <a:spcPts val="400"/>
              </a:spcBef>
              <a:spcAft>
                <a:spcPts val="0"/>
              </a:spcAft>
              <a:buClr>
                <a:schemeClr val="dk1"/>
              </a:buClr>
              <a:buSzPts val="2000"/>
              <a:buNone/>
            </a:pPr>
            <a:r>
              <a:rPr lang="en-US" sz="2400">
                <a:solidFill>
                  <a:schemeClr val="dk1"/>
                </a:solidFill>
                <a:latin typeface="Cambria"/>
                <a:ea typeface="Cambria"/>
                <a:cs typeface="Cambria"/>
                <a:sym typeface="Cambria"/>
              </a:rPr>
              <a:t>SELECT o.OrderID, o.OrderDate, c.CustomerName</a:t>
            </a:r>
            <a:br>
              <a:rPr lang="en-US" sz="2400">
                <a:solidFill>
                  <a:schemeClr val="dk1"/>
                </a:solidFill>
                <a:latin typeface="Cambria"/>
                <a:ea typeface="Cambria"/>
                <a:cs typeface="Cambria"/>
                <a:sym typeface="Cambria"/>
              </a:rPr>
            </a:br>
            <a:r>
              <a:rPr lang="en-US" sz="2400">
                <a:solidFill>
                  <a:schemeClr val="dk1"/>
                </a:solidFill>
                <a:latin typeface="Cambria"/>
                <a:ea typeface="Cambria"/>
                <a:cs typeface="Cambria"/>
                <a:sym typeface="Cambria"/>
              </a:rPr>
              <a:t>FROM Customers AS c, Orders AS o</a:t>
            </a:r>
            <a:br>
              <a:rPr lang="en-US" sz="2400">
                <a:solidFill>
                  <a:schemeClr val="dk1"/>
                </a:solidFill>
                <a:latin typeface="Cambria"/>
                <a:ea typeface="Cambria"/>
                <a:cs typeface="Cambria"/>
                <a:sym typeface="Cambria"/>
              </a:rPr>
            </a:br>
            <a:r>
              <a:rPr lang="en-US" sz="2400">
                <a:solidFill>
                  <a:schemeClr val="dk1"/>
                </a:solidFill>
                <a:latin typeface="Cambria"/>
                <a:ea typeface="Cambria"/>
                <a:cs typeface="Cambria"/>
                <a:sym typeface="Cambria"/>
              </a:rPr>
              <a:t>WHERE c.CustomerName='Around the Horn' AND c.CustomerID=o.CustomerID;</a:t>
            </a:r>
            <a:endParaRPr b="1" sz="2400">
              <a:solidFill>
                <a:schemeClr val="dk1"/>
              </a:solidFill>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b="1" sz="2000">
              <a:solidFill>
                <a:schemeClr val="dk1"/>
              </a:solidFill>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2514600" y="789950"/>
            <a:ext cx="7924800" cy="886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Font typeface="Times New Roman"/>
              <a:buNone/>
            </a:pPr>
            <a:r>
              <a:rPr b="1" lang="en-US" sz="2400">
                <a:solidFill>
                  <a:srgbClr val="FF0000"/>
                </a:solidFill>
                <a:latin typeface="Times New Roman"/>
                <a:ea typeface="Times New Roman"/>
                <a:cs typeface="Times New Roman"/>
                <a:sym typeface="Times New Roman"/>
              </a:rPr>
              <a:t>DELETE COMMAND</a:t>
            </a:r>
            <a:endParaRPr b="1" sz="2400">
              <a:solidFill>
                <a:srgbClr val="FF0000"/>
              </a:solidFill>
              <a:latin typeface="Times New Roman"/>
              <a:ea typeface="Times New Roman"/>
              <a:cs typeface="Times New Roman"/>
              <a:sym typeface="Times New Roman"/>
            </a:endParaRPr>
          </a:p>
        </p:txBody>
      </p:sp>
      <p:sp>
        <p:nvSpPr>
          <p:cNvPr id="386" name="Google Shape;386;p27"/>
          <p:cNvSpPr txBox="1"/>
          <p:nvPr>
            <p:ph idx="1" type="body"/>
          </p:nvPr>
        </p:nvSpPr>
        <p:spPr>
          <a:xfrm>
            <a:off x="1578100" y="1752600"/>
            <a:ext cx="9208500" cy="4784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Purpose:- </a:t>
            </a:r>
            <a:r>
              <a:rPr lang="en-US" sz="2200">
                <a:solidFill>
                  <a:schemeClr val="dk1"/>
                </a:solidFill>
                <a:latin typeface="Times New Roman"/>
                <a:ea typeface="Times New Roman"/>
                <a:cs typeface="Times New Roman"/>
                <a:sym typeface="Times New Roman"/>
              </a:rPr>
              <a:t>To delete the rows from the table that satisfies the condition provided by its where clause and returns the number of records deleted.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2000"/>
              <a:buNone/>
            </a:pPr>
            <a:r>
              <a:t/>
            </a:r>
            <a:endParaRPr sz="22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Syntax:- </a:t>
            </a:r>
            <a:r>
              <a:rPr lang="en-US" sz="2200">
                <a:solidFill>
                  <a:schemeClr val="dk1"/>
                </a:solidFill>
                <a:latin typeface="Times New Roman"/>
                <a:ea typeface="Times New Roman"/>
                <a:cs typeface="Times New Roman"/>
                <a:sym typeface="Times New Roman"/>
              </a:rPr>
              <a:t> Removal of all rows </a:t>
            </a:r>
            <a:endParaRPr sz="22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Delete from &lt;table name&gt;;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sz="22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Removal of Specific Row(s) </a:t>
            </a:r>
            <a:endParaRPr sz="2200"/>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Delete from &lt;table name&gt; where &lt;condition&gt;;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sz="22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b="1" lang="en-US" sz="2200">
                <a:solidFill>
                  <a:schemeClr val="dk1"/>
                </a:solidFill>
                <a:latin typeface="Times New Roman"/>
                <a:ea typeface="Times New Roman"/>
                <a:cs typeface="Times New Roman"/>
                <a:sym typeface="Times New Roman"/>
              </a:rPr>
              <a:t>Example:- </a:t>
            </a:r>
            <a:endParaRPr b="1" sz="22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Font typeface="Arial"/>
              <a:buNone/>
            </a:pPr>
            <a:r>
              <a:rPr lang="en-US" sz="2200">
                <a:latin typeface="Times New Roman"/>
                <a:ea typeface="Times New Roman"/>
                <a:cs typeface="Times New Roman"/>
                <a:sym typeface="Times New Roman"/>
              </a:rPr>
              <a:t>Delete from CSEA_Data101;</a:t>
            </a:r>
            <a:endParaRPr b="1" sz="22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200">
                <a:solidFill>
                  <a:schemeClr val="dk1"/>
                </a:solidFill>
                <a:latin typeface="Times New Roman"/>
                <a:ea typeface="Times New Roman"/>
                <a:cs typeface="Times New Roman"/>
                <a:sym typeface="Times New Roman"/>
              </a:rPr>
              <a:t>Delete from CSEA_Data101 where rollno=149; </a:t>
            </a:r>
            <a:endParaRPr sz="2200"/>
          </a:p>
          <a:p>
            <a:pPr indent="0" lvl="0" marL="0" rtl="0" algn="just">
              <a:lnSpc>
                <a:spcPct val="100000"/>
              </a:lnSpc>
              <a:spcBef>
                <a:spcPts val="400"/>
              </a:spcBef>
              <a:spcAft>
                <a:spcPts val="0"/>
              </a:spcAft>
              <a:buClr>
                <a:schemeClr val="dk1"/>
              </a:buClr>
              <a:buSzPts val="2000"/>
              <a:buNone/>
            </a:pPr>
            <a:r>
              <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DIFFERENCE OF DELETE &amp; TRUNCATE </a:t>
            </a:r>
            <a:endParaRPr b="1" sz="2400">
              <a:solidFill>
                <a:srgbClr val="FF0000"/>
              </a:solidFill>
              <a:latin typeface="Cambria"/>
              <a:ea typeface="Cambria"/>
              <a:cs typeface="Cambria"/>
              <a:sym typeface="Cambria"/>
            </a:endParaRPr>
          </a:p>
        </p:txBody>
      </p:sp>
      <p:sp>
        <p:nvSpPr>
          <p:cNvPr id="392" name="Google Shape;392;p28"/>
          <p:cNvSpPr txBox="1"/>
          <p:nvPr>
            <p:ph idx="1" type="body"/>
          </p:nvPr>
        </p:nvSpPr>
        <p:spPr>
          <a:xfrm>
            <a:off x="1964475" y="1752600"/>
            <a:ext cx="8918700" cy="499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b="1" lang="en-US" sz="2000">
                <a:solidFill>
                  <a:schemeClr val="dk1"/>
                </a:solidFill>
                <a:latin typeface="Times New Roman"/>
                <a:ea typeface="Times New Roman"/>
                <a:cs typeface="Times New Roman"/>
                <a:sym typeface="Times New Roman"/>
              </a:rPr>
              <a:t>TRUNCATE</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TRUNCATE is a DDL command</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TRUNCATE is executed using a table lock and the whole table is locked to remove all records.</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We cannot use the WHERE clause with TRUNCATE.</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TRUNCATE removes all rows from a table.</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Minimal logging in the transaction log, so it is faster performance-wise.</a:t>
            </a:r>
            <a:endParaRPr sz="2000"/>
          </a:p>
          <a:p>
            <a:pPr indent="0" lvl="0" marL="0" rtl="0" algn="l">
              <a:lnSpc>
                <a:spcPct val="90000"/>
              </a:lnSpc>
              <a:spcBef>
                <a:spcPts val="340"/>
              </a:spcBef>
              <a:spcAft>
                <a:spcPts val="0"/>
              </a:spcAft>
              <a:buClr>
                <a:schemeClr val="dk1"/>
              </a:buClr>
              <a:buSzPts val="1700"/>
              <a:buNone/>
            </a:pPr>
            <a:r>
              <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340"/>
              </a:spcBef>
              <a:spcAft>
                <a:spcPts val="0"/>
              </a:spcAft>
              <a:buClr>
                <a:schemeClr val="dk1"/>
              </a:buClr>
              <a:buSzPts val="1700"/>
              <a:buNone/>
            </a:pPr>
            <a:r>
              <a:rPr b="1" lang="en-US" sz="2000">
                <a:solidFill>
                  <a:schemeClr val="dk1"/>
                </a:solidFill>
                <a:latin typeface="Times New Roman"/>
                <a:ea typeface="Times New Roman"/>
                <a:cs typeface="Times New Roman"/>
                <a:sym typeface="Times New Roman"/>
              </a:rPr>
              <a:t>DELETE</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DELETE is a DML command.</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DELETE is executed using a row lock, each row in the table is locked for deletion.</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We can use where clause with DELETE to filter &amp; delete specific records.</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The DELETE command is used to remove rows from a table based on WHERE condition.</a:t>
            </a:r>
            <a:endParaRPr sz="2000"/>
          </a:p>
          <a:p>
            <a:pPr indent="-107950" lvl="0" marL="0" rtl="0" algn="l">
              <a:lnSpc>
                <a:spcPct val="90000"/>
              </a:lnSpc>
              <a:spcBef>
                <a:spcPts val="340"/>
              </a:spcBef>
              <a:spcAft>
                <a:spcPts val="0"/>
              </a:spcAft>
              <a:buClr>
                <a:schemeClr val="dk1"/>
              </a:buClr>
              <a:buSzPts val="1700"/>
              <a:buFont typeface="Noto Sans Symbols"/>
              <a:buChar char="⮚"/>
            </a:pPr>
            <a:r>
              <a:rPr lang="en-US" sz="2000">
                <a:solidFill>
                  <a:schemeClr val="dk1"/>
                </a:solidFill>
                <a:latin typeface="Times New Roman"/>
                <a:ea typeface="Times New Roman"/>
                <a:cs typeface="Times New Roman"/>
                <a:sym typeface="Times New Roman"/>
              </a:rPr>
              <a:t>It maintains the log, so it slower than TRUNCATE.</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DROP COMMAND </a:t>
            </a:r>
            <a:endParaRPr b="1" sz="2400">
              <a:solidFill>
                <a:srgbClr val="FF0000"/>
              </a:solidFill>
              <a:latin typeface="Cambria"/>
              <a:ea typeface="Cambria"/>
              <a:cs typeface="Cambria"/>
              <a:sym typeface="Cambria"/>
            </a:endParaRPr>
          </a:p>
        </p:txBody>
      </p:sp>
      <p:sp>
        <p:nvSpPr>
          <p:cNvPr id="398" name="Google Shape;398;p29"/>
          <p:cNvSpPr txBox="1"/>
          <p:nvPr>
            <p:ph idx="1" type="body"/>
          </p:nvPr>
        </p:nvSpPr>
        <p:spPr>
          <a:xfrm>
            <a:off x="1900075" y="1752600"/>
            <a:ext cx="8539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The DROP command removes a table from the database.</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All the tables' rows, indexes, and privileges will also be removed.</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No DML triggers will be fired.</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The operation cannot be rolled back.</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DROP and TRUNCATE are DDL commands, whereas DELETE is a DML command.</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12121"/>
              </a:buClr>
              <a:buSzPts val="2400"/>
              <a:buFont typeface="Calibri"/>
              <a:buAutoNum type="arabicPeriod"/>
            </a:pPr>
            <a:r>
              <a:rPr lang="en-US" sz="2400">
                <a:solidFill>
                  <a:srgbClr val="212121"/>
                </a:solidFill>
                <a:latin typeface="Times New Roman"/>
                <a:ea typeface="Times New Roman"/>
                <a:cs typeface="Times New Roman"/>
                <a:sym typeface="Times New Roman"/>
              </a:rPr>
              <a:t>DELETE operations can be rolled back (undone), while DROP and TRUNCATE operations cannot be rolled back</a:t>
            </a:r>
            <a:endParaRPr sz="2400">
              <a:latin typeface="Times New Roman"/>
              <a:ea typeface="Times New Roman"/>
              <a:cs typeface="Times New Roman"/>
              <a:sym typeface="Times New Roman"/>
            </a:endParaRPr>
          </a:p>
          <a:p>
            <a:pPr indent="-190500" lvl="0" marL="342900" rtl="0" algn="l">
              <a:lnSpc>
                <a:spcPct val="90000"/>
              </a:lnSpc>
              <a:spcBef>
                <a:spcPts val="480"/>
              </a:spcBef>
              <a:spcAft>
                <a:spcPts val="0"/>
              </a:spcAft>
              <a:buClr>
                <a:schemeClr val="dk1"/>
              </a:buClr>
              <a:buSzPts val="2400"/>
              <a:buNone/>
            </a:pPr>
            <a:r>
              <a:t/>
            </a:r>
            <a:endParaRPr sz="2400">
              <a:solidFill>
                <a:srgbClr val="212121"/>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2171700" y="547830"/>
            <a:ext cx="7924800" cy="684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br>
              <a:rPr b="1" lang="en-US" sz="2400">
                <a:solidFill>
                  <a:schemeClr val="dk1"/>
                </a:solidFill>
                <a:latin typeface="Cambria"/>
                <a:ea typeface="Cambria"/>
                <a:cs typeface="Cambria"/>
                <a:sym typeface="Cambria"/>
              </a:rPr>
            </a:br>
            <a:br>
              <a:rPr b="1" lang="en-US" sz="2400">
                <a:solidFill>
                  <a:schemeClr val="dk1"/>
                </a:solidFill>
                <a:latin typeface="Cambria"/>
                <a:ea typeface="Cambria"/>
                <a:cs typeface="Cambria"/>
                <a:sym typeface="Cambria"/>
              </a:rPr>
            </a:br>
            <a:r>
              <a:rPr b="1" lang="en-US" sz="2650">
                <a:solidFill>
                  <a:srgbClr val="FF0000"/>
                </a:solidFill>
                <a:latin typeface="Cambria"/>
                <a:ea typeface="Cambria"/>
                <a:cs typeface="Cambria"/>
                <a:sym typeface="Cambria"/>
              </a:rPr>
              <a:t>Difference between DELETE, DROP and TRUNCATE</a:t>
            </a:r>
            <a:br>
              <a:rPr b="1" lang="en-US" sz="2650">
                <a:solidFill>
                  <a:schemeClr val="dk1"/>
                </a:solidFill>
                <a:latin typeface="Cambria"/>
                <a:ea typeface="Cambria"/>
                <a:cs typeface="Cambria"/>
                <a:sym typeface="Cambria"/>
              </a:rPr>
            </a:br>
            <a:endParaRPr sz="2650"/>
          </a:p>
        </p:txBody>
      </p:sp>
      <p:graphicFrame>
        <p:nvGraphicFramePr>
          <p:cNvPr id="404" name="Google Shape;404;p30"/>
          <p:cNvGraphicFramePr/>
          <p:nvPr/>
        </p:nvGraphicFramePr>
        <p:xfrm>
          <a:off x="1752600" y="1397000"/>
          <a:ext cx="3000000" cy="3000000"/>
        </p:xfrm>
        <a:graphic>
          <a:graphicData uri="http://schemas.openxmlformats.org/drawingml/2006/table">
            <a:tbl>
              <a:tblPr>
                <a:noFill/>
                <a:tableStyleId>{9EC64F65-4F1E-4892-99D5-C9EA9732DA09}</a:tableStyleId>
              </a:tblPr>
              <a:tblGrid>
                <a:gridCol w="2921000"/>
                <a:gridCol w="2921000"/>
                <a:gridCol w="2921000"/>
              </a:tblGrid>
              <a:tr h="353875">
                <a:tc>
                  <a:txBody>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DELETE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400"/>
                        <a:buFont typeface="Calibri"/>
                        <a:buNone/>
                      </a:pPr>
                      <a:r>
                        <a:rPr b="1" i="0" lang="en-US" sz="1400" u="none" cap="none" strike="noStrike">
                          <a:solidFill>
                            <a:srgbClr val="FFFFFF"/>
                          </a:solidFill>
                          <a:latin typeface="Calibri"/>
                          <a:ea typeface="Calibri"/>
                          <a:cs typeface="Calibri"/>
                          <a:sym typeface="Calibri"/>
                        </a:rPr>
                        <a:t>DROP</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400"/>
                        <a:buFont typeface="Calibri"/>
                        <a:buNone/>
                      </a:pPr>
                      <a:r>
                        <a:rPr b="1" i="0" lang="en-US" sz="1400" u="none" cap="none" strike="noStrike">
                          <a:solidFill>
                            <a:srgbClr val="FFFFFF"/>
                          </a:solidFill>
                          <a:latin typeface="Calibri"/>
                          <a:ea typeface="Calibri"/>
                          <a:cs typeface="Calibri"/>
                          <a:sym typeface="Calibri"/>
                        </a:rPr>
                        <a:t>TRUNCATE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5387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1. It is a DML command.</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1. It is a DDL command.</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1. It is a DDL command.</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80697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2. It is used to delete rows or records based on conditions specified in the WHERE clause.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2. It is used to delete the entire table along with its schema and structure respectively.</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2. It is used to delete the entire records of a table without affecting the schema of the table.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80697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3. If the WHERE clause is not specified with conditions it deletes all the records of the table.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3. There is no WHERE clause.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3. There is no WHERE clause.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80842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4. It is a DML command. As a result, the operation can be rolled back.</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4. It is a DDL command. As a result, the changes cannot be rolled back or undone.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4. It is a DDL command. As a result, the changes cannot be rolled back or undone.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162050">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5. It scans every row before deleting making it slower and time-consuming.</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5. It is faster and time-saving.</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5. It is faster than DELETE in execution because it does not scan every row before deleting which makes it the least time-consuming.</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2942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6. Syntax: DELETE FROM TABLE Table_Name WHERE [CONDITIONS];</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6. Syntax: DROP TABLE Table_Name;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6. Syntax: TRUNCATE TABLE            Table_Name;</a:t>
                      </a:r>
                      <a:endParaRPr sz="1800" u="none" cap="none" strike="noStrike"/>
                    </a:p>
                  </a:txBody>
                  <a:tcPr marT="76200" marB="76200" marR="76200" marL="762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b="1" lang="en-US" sz="2400">
                <a:solidFill>
                  <a:srgbClr val="FF0000"/>
                </a:solidFill>
                <a:latin typeface="Times New Roman"/>
                <a:ea typeface="Times New Roman"/>
                <a:cs typeface="Times New Roman"/>
                <a:sym typeface="Times New Roman"/>
              </a:rPr>
              <a:t>UPDATE COMMAND</a:t>
            </a:r>
            <a:endParaRPr b="1" sz="2400">
              <a:solidFill>
                <a:srgbClr val="FF0000"/>
              </a:solidFill>
              <a:latin typeface="Times New Roman"/>
              <a:ea typeface="Times New Roman"/>
              <a:cs typeface="Times New Roman"/>
              <a:sym typeface="Times New Roman"/>
            </a:endParaRPr>
          </a:p>
        </p:txBody>
      </p:sp>
      <p:sp>
        <p:nvSpPr>
          <p:cNvPr id="410" name="Google Shape;410;p31"/>
          <p:cNvSpPr txBox="1"/>
          <p:nvPr>
            <p:ph idx="1" type="body"/>
          </p:nvPr>
        </p:nvSpPr>
        <p:spPr>
          <a:xfrm>
            <a:off x="1336625" y="1999175"/>
            <a:ext cx="9643200" cy="449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b="1" lang="en-US" sz="2100">
                <a:solidFill>
                  <a:schemeClr val="dk1"/>
                </a:solidFill>
                <a:latin typeface="Times New Roman"/>
                <a:ea typeface="Times New Roman"/>
                <a:cs typeface="Times New Roman"/>
                <a:sym typeface="Times New Roman"/>
              </a:rPr>
              <a:t>Purpose:- </a:t>
            </a:r>
            <a:r>
              <a:rPr lang="en-US" sz="2100">
                <a:solidFill>
                  <a:schemeClr val="dk1"/>
                </a:solidFill>
                <a:latin typeface="Times New Roman"/>
                <a:ea typeface="Times New Roman"/>
                <a:cs typeface="Times New Roman"/>
                <a:sym typeface="Times New Roman"/>
              </a:rPr>
              <a:t>The Update statement updates columns in the existing table’s rows with new values. The Set clause indicates which column data should be modified and the new valued they should hold. </a:t>
            </a:r>
            <a:endParaRPr sz="2100"/>
          </a:p>
          <a:p>
            <a:pPr indent="0" lvl="0" marL="0" rtl="0" algn="just">
              <a:lnSpc>
                <a:spcPct val="100000"/>
              </a:lnSpc>
              <a:spcBef>
                <a:spcPts val="400"/>
              </a:spcBef>
              <a:spcAft>
                <a:spcPts val="0"/>
              </a:spcAft>
              <a:buClr>
                <a:schemeClr val="dk1"/>
              </a:buClr>
              <a:buSzPts val="2000"/>
              <a:buNone/>
            </a:pPr>
            <a:r>
              <a:rPr b="1" lang="en-US" sz="2100">
                <a:solidFill>
                  <a:schemeClr val="dk1"/>
                </a:solidFill>
                <a:latin typeface="Times New Roman"/>
                <a:ea typeface="Times New Roman"/>
                <a:cs typeface="Times New Roman"/>
                <a:sym typeface="Times New Roman"/>
              </a:rPr>
              <a:t>Syntax:-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 Updating Specific Records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Update &lt;table name&gt; set &lt;col name1&gt;=&lt;expression1&gt;, &lt;col name2&gt;=&lt;expression2&gt; where &lt;condition&gt;;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 Updating All The Records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Update &lt;table name&gt; set &lt;col name1&gt;=&lt;expression1&gt;, &lt;col name2&gt;=&lt;expression2&gt;; </a:t>
            </a:r>
            <a:endParaRPr sz="2100"/>
          </a:p>
          <a:p>
            <a:pPr indent="0" lvl="0" marL="0" rtl="0" algn="just">
              <a:lnSpc>
                <a:spcPct val="100000"/>
              </a:lnSpc>
              <a:spcBef>
                <a:spcPts val="400"/>
              </a:spcBef>
              <a:spcAft>
                <a:spcPts val="0"/>
              </a:spcAft>
              <a:buClr>
                <a:schemeClr val="dk1"/>
              </a:buClr>
              <a:buSzPts val="2000"/>
              <a:buNone/>
            </a:pPr>
            <a:r>
              <a:rPr b="1" lang="en-US" sz="2100">
                <a:solidFill>
                  <a:schemeClr val="dk1"/>
                </a:solidFill>
                <a:latin typeface="Times New Roman"/>
                <a:ea typeface="Times New Roman"/>
                <a:cs typeface="Times New Roman"/>
                <a:sym typeface="Times New Roman"/>
              </a:rPr>
              <a:t>Example:-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Update STUDENT set Branch=’ECE’ where roll_no=101; </a:t>
            </a:r>
            <a:endParaRPr sz="2100"/>
          </a:p>
          <a:p>
            <a:pPr indent="0" lvl="0" marL="0" rtl="0" algn="just">
              <a:lnSpc>
                <a:spcPct val="100000"/>
              </a:lnSpc>
              <a:spcBef>
                <a:spcPts val="400"/>
              </a:spcBef>
              <a:spcAft>
                <a:spcPts val="0"/>
              </a:spcAft>
              <a:buClr>
                <a:schemeClr val="dk1"/>
              </a:buClr>
              <a:buSzPts val="2000"/>
              <a:buNone/>
            </a:pPr>
            <a:r>
              <a:rPr lang="en-US" sz="2100">
                <a:solidFill>
                  <a:schemeClr val="dk1"/>
                </a:solidFill>
                <a:latin typeface="Times New Roman"/>
                <a:ea typeface="Times New Roman"/>
                <a:cs typeface="Times New Roman"/>
                <a:sym typeface="Times New Roman"/>
              </a:rPr>
              <a:t>Update STUDENT set Branch=’CSE’;</a:t>
            </a:r>
            <a:endParaRPr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rgbClr val="FF0000"/>
                </a:solidFill>
                <a:latin typeface="Times New Roman"/>
                <a:ea typeface="Times New Roman"/>
                <a:cs typeface="Times New Roman"/>
                <a:sym typeface="Times New Roman"/>
              </a:rPr>
              <a:t>DATA CONTROL LANGUAGE (DCL)</a:t>
            </a:r>
            <a:endParaRPr b="1" sz="2400">
              <a:solidFill>
                <a:srgbClr val="FF0000"/>
              </a:solidFill>
              <a:latin typeface="Times New Roman"/>
              <a:ea typeface="Times New Roman"/>
              <a:cs typeface="Times New Roman"/>
              <a:sym typeface="Times New Roman"/>
            </a:endParaRPr>
          </a:p>
        </p:txBody>
      </p:sp>
      <p:sp>
        <p:nvSpPr>
          <p:cNvPr id="416" name="Google Shape;416;p32"/>
          <p:cNvSpPr txBox="1"/>
          <p:nvPr>
            <p:ph idx="1" type="body"/>
          </p:nvPr>
        </p:nvSpPr>
        <p:spPr>
          <a:xfrm>
            <a:off x="1964475" y="1752600"/>
            <a:ext cx="8475000" cy="449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This component of the SQL language is used to create privileges to allow users access to, and manipulation of the database. There are two main commands: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GRANT 🡪 to grant a privilege to a user </a:t>
            </a:r>
            <a:endParaRPr sz="2400"/>
          </a:p>
          <a:p>
            <a:pPr indent="0" lvl="0" marL="0" rtl="0" algn="just">
              <a:lnSpc>
                <a:spcPct val="10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REVOKE 🡪 to revoke (remove) a privilege from a user.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6"/>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200"/>
              <a:buChar char="•"/>
            </a:pPr>
            <a:r>
              <a:rPr lang="en-US"/>
              <a:t>Before we learn Database Management System (DBMS), let's understand that </a:t>
            </a:r>
            <a:r>
              <a:rPr b="1" lang="en-US"/>
              <a:t>What is a file storage and Database?</a:t>
            </a:r>
            <a:endParaRPr/>
          </a:p>
          <a:p>
            <a:pPr indent="-342900" lvl="0" marL="342900" rtl="0" algn="l">
              <a:lnSpc>
                <a:spcPct val="100000"/>
              </a:lnSpc>
              <a:spcBef>
                <a:spcPts val="440"/>
              </a:spcBef>
              <a:spcAft>
                <a:spcPts val="0"/>
              </a:spcAft>
              <a:buSzPts val="2200"/>
              <a:buChar char="•"/>
            </a:pPr>
            <a:r>
              <a:rPr lang="en-US"/>
              <a:t>File storage, also called </a:t>
            </a:r>
            <a:r>
              <a:rPr i="1" lang="en-US"/>
              <a:t>file-level</a:t>
            </a:r>
            <a:r>
              <a:rPr lang="en-US"/>
              <a:t> or </a:t>
            </a:r>
            <a:r>
              <a:rPr i="1" lang="en-US"/>
              <a:t>file-based storage</a:t>
            </a:r>
            <a:r>
              <a:rPr lang="en-US"/>
              <a:t>, stores data in a hierarchical structure. The data is saved in files and folders, and presented to both the system storing it and the system retrieving it in the same format.</a:t>
            </a:r>
            <a:endParaRPr/>
          </a:p>
          <a:p>
            <a:pPr indent="-342900" lvl="0" marL="342900" rtl="0" algn="l">
              <a:lnSpc>
                <a:spcPct val="100000"/>
              </a:lnSpc>
              <a:spcBef>
                <a:spcPts val="440"/>
              </a:spcBef>
              <a:spcAft>
                <a:spcPts val="0"/>
              </a:spcAft>
              <a:buSzPts val="2200"/>
              <a:buChar char="•"/>
            </a:pPr>
            <a:r>
              <a:rPr lang="en-US"/>
              <a:t>A database is a collection of related data which represents some aspect of the real world. A database system is designed to be built and populated with data for a certain task.</a:t>
            </a:r>
            <a:endParaRPr/>
          </a:p>
          <a:p>
            <a:pPr indent="-203200" lvl="0" marL="342900" rtl="0" algn="l">
              <a:lnSpc>
                <a:spcPct val="100000"/>
              </a:lnSpc>
              <a:spcBef>
                <a:spcPts val="440"/>
              </a:spcBef>
              <a:spcAft>
                <a:spcPts val="0"/>
              </a:spcAft>
              <a:buSzPts val="2200"/>
              <a:buNone/>
            </a:pPr>
            <a:r>
              <a:t/>
            </a:r>
            <a:endParaRPr/>
          </a:p>
        </p:txBody>
      </p:sp>
      <p:sp>
        <p:nvSpPr>
          <p:cNvPr id="422" name="Google Shape;422;p66"/>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What is dbms?</a:t>
            </a:r>
            <a:endParaRPr/>
          </a:p>
        </p:txBody>
      </p:sp>
      <p:pic>
        <p:nvPicPr>
          <p:cNvPr descr="C:\Users\HP 250 G5\Desktop\wn.png" id="423" name="Google Shape;423;p66"/>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7"/>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200"/>
              <a:buChar char="•"/>
            </a:pPr>
            <a:r>
              <a:rPr lang="en-US"/>
              <a:t>Now come to dbms:</a:t>
            </a:r>
            <a:endParaRPr/>
          </a:p>
          <a:p>
            <a:pPr indent="-342900" lvl="0" marL="342900" rtl="0" algn="l">
              <a:lnSpc>
                <a:spcPct val="100000"/>
              </a:lnSpc>
              <a:spcBef>
                <a:spcPts val="440"/>
              </a:spcBef>
              <a:spcAft>
                <a:spcPts val="0"/>
              </a:spcAft>
              <a:buSzPts val="2200"/>
              <a:buChar char="•"/>
            </a:pPr>
            <a:r>
              <a:rPr b="1" lang="en-US"/>
              <a:t>Database Management System (DBMS)</a:t>
            </a:r>
            <a:r>
              <a:rPr lang="en-US"/>
              <a:t> is a software for storing and retrieving users' data while considering appropriate security measures. It consists of a group of programs which manipulate the database. </a:t>
            </a:r>
            <a:endParaRPr/>
          </a:p>
          <a:p>
            <a:pPr indent="-342900" lvl="0" marL="342900" rtl="0" algn="l">
              <a:lnSpc>
                <a:spcPct val="100000"/>
              </a:lnSpc>
              <a:spcBef>
                <a:spcPts val="440"/>
              </a:spcBef>
              <a:spcAft>
                <a:spcPts val="0"/>
              </a:spcAft>
              <a:buSzPts val="2200"/>
              <a:buChar char="•"/>
            </a:pPr>
            <a:r>
              <a:rPr lang="en-US"/>
              <a:t>The DBMS accepts the request for data from an application and instructs the operating system to provide the specific data. </a:t>
            </a:r>
            <a:endParaRPr/>
          </a:p>
          <a:p>
            <a:pPr indent="-342900" lvl="0" marL="342900" rtl="0" algn="l">
              <a:lnSpc>
                <a:spcPct val="100000"/>
              </a:lnSpc>
              <a:spcBef>
                <a:spcPts val="440"/>
              </a:spcBef>
              <a:spcAft>
                <a:spcPts val="0"/>
              </a:spcAft>
              <a:buSzPts val="2200"/>
              <a:buChar char="•"/>
            </a:pPr>
            <a:r>
              <a:rPr lang="en-US"/>
              <a:t>In large systems, a DBMS helps users and other third-party software to store and retrieve data.</a:t>
            </a:r>
            <a:endParaRPr/>
          </a:p>
          <a:p>
            <a:pPr indent="-342900" lvl="0" marL="342900" rtl="0" algn="l">
              <a:lnSpc>
                <a:spcPct val="100000"/>
              </a:lnSpc>
              <a:spcBef>
                <a:spcPts val="440"/>
              </a:spcBef>
              <a:spcAft>
                <a:spcPts val="0"/>
              </a:spcAft>
              <a:buSzPts val="2200"/>
              <a:buChar char="•"/>
            </a:pPr>
            <a:r>
              <a:rPr lang="en-US"/>
              <a:t>DBMS allows users to create their own databases as per their requirement. The term “DBMS” includes the user of the database and other application programs. </a:t>
            </a:r>
            <a:endParaRPr/>
          </a:p>
          <a:p>
            <a:pPr indent="-342900" lvl="0" marL="342900" rtl="0" algn="l">
              <a:lnSpc>
                <a:spcPct val="100000"/>
              </a:lnSpc>
              <a:spcBef>
                <a:spcPts val="440"/>
              </a:spcBef>
              <a:spcAft>
                <a:spcPts val="0"/>
              </a:spcAft>
              <a:buSzPts val="2200"/>
              <a:buChar char="•"/>
            </a:pPr>
            <a:r>
              <a:rPr lang="en-US"/>
              <a:t>It provides an interface between the data and the software application.</a:t>
            </a:r>
            <a:endParaRPr/>
          </a:p>
          <a:p>
            <a:pPr indent="-203200" lvl="0" marL="342900" rtl="0" algn="l">
              <a:lnSpc>
                <a:spcPct val="100000"/>
              </a:lnSpc>
              <a:spcBef>
                <a:spcPts val="440"/>
              </a:spcBef>
              <a:spcAft>
                <a:spcPts val="0"/>
              </a:spcAft>
              <a:buSzPts val="2200"/>
              <a:buNone/>
            </a:pPr>
            <a:r>
              <a:t/>
            </a:r>
            <a:endParaRPr/>
          </a:p>
        </p:txBody>
      </p:sp>
      <p:sp>
        <p:nvSpPr>
          <p:cNvPr id="429" name="Google Shape;429;p67"/>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Continued….</a:t>
            </a:r>
            <a:endParaRPr/>
          </a:p>
        </p:txBody>
      </p:sp>
      <p:pic>
        <p:nvPicPr>
          <p:cNvPr descr="C:\Users\HP 250 G5\Desktop\wn.png" id="430" name="Google Shape;430;p67"/>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8"/>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200"/>
              <a:buChar char="•"/>
            </a:pPr>
            <a:r>
              <a:rPr lang="en-US"/>
              <a:t>Before discussing 3-tier architecture we should know that what is 1 tier and 2-tier.</a:t>
            </a:r>
            <a:endParaRPr/>
          </a:p>
          <a:p>
            <a:pPr indent="-342900" lvl="0" marL="342900" rtl="0" algn="l">
              <a:lnSpc>
                <a:spcPct val="100000"/>
              </a:lnSpc>
              <a:spcBef>
                <a:spcPts val="440"/>
              </a:spcBef>
              <a:spcAft>
                <a:spcPts val="0"/>
              </a:spcAft>
              <a:buSzPts val="2200"/>
              <a:buChar char="•"/>
            </a:pPr>
            <a:r>
              <a:rPr b="1" lang="en-US"/>
              <a:t>1 Tier Architecture</a:t>
            </a:r>
            <a:r>
              <a:rPr lang="en-US"/>
              <a:t> in DBMS is the simplest architecture of Database in which the client, server, and Database all reside on the same machine. A simple one tier architecture example would be anytime you install a Database in your system and access it to practice SQL queries. But such architecture is rarely used in production.</a:t>
            </a:r>
            <a:endParaRPr/>
          </a:p>
          <a:p>
            <a:pPr indent="-342900" lvl="0" marL="342900" rtl="0" algn="l">
              <a:lnSpc>
                <a:spcPct val="100000"/>
              </a:lnSpc>
              <a:spcBef>
                <a:spcPts val="440"/>
              </a:spcBef>
              <a:spcAft>
                <a:spcPts val="0"/>
              </a:spcAft>
              <a:buSzPts val="2200"/>
              <a:buChar char="•"/>
            </a:pPr>
            <a:r>
              <a:rPr lang="en-US"/>
              <a:t>A </a:t>
            </a:r>
            <a:r>
              <a:rPr b="1" lang="en-US"/>
              <a:t>2 Tier Architecture</a:t>
            </a:r>
            <a:r>
              <a:rPr lang="en-US"/>
              <a:t> in DBMS is a Database architecture where the presentation layer runs on a client (PC, Mobile, Tablet, etc.), and data is stored on a server called the second tier. Two tier architecture provides added security to the DBMS as it is not exposed to the end-user directly. It also provides direct and faster communication.</a:t>
            </a:r>
            <a:endParaRPr/>
          </a:p>
        </p:txBody>
      </p:sp>
      <p:sp>
        <p:nvSpPr>
          <p:cNvPr id="436" name="Google Shape;436;p68"/>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Three tier Architecture</a:t>
            </a:r>
            <a:endParaRPr/>
          </a:p>
        </p:txBody>
      </p:sp>
      <p:pic>
        <p:nvPicPr>
          <p:cNvPr descr="C:\Users\HP 250 G5\Desktop\wn.png" id="437" name="Google Shape;437;p68"/>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3"/>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200"/>
              <a:buChar char="•"/>
            </a:pPr>
            <a:r>
              <a:rPr lang="en-US"/>
              <a:t>A relational database management system (RDBMS or just RDB) is a common type of database that stores data in tables, so it can be used in relation to other stored datasets. </a:t>
            </a:r>
            <a:endParaRPr/>
          </a:p>
          <a:p>
            <a:pPr indent="-342900" lvl="0" marL="342900" rtl="0" algn="l">
              <a:lnSpc>
                <a:spcPct val="100000"/>
              </a:lnSpc>
              <a:spcBef>
                <a:spcPts val="440"/>
              </a:spcBef>
              <a:spcAft>
                <a:spcPts val="0"/>
              </a:spcAft>
              <a:buSzPts val="2200"/>
              <a:buChar char="•"/>
            </a:pPr>
            <a:r>
              <a:rPr lang="en-US"/>
              <a:t>Most databases used by businesses these days are relational databases, as opposed to a flat file or hierarchical database. </a:t>
            </a:r>
            <a:endParaRPr/>
          </a:p>
          <a:p>
            <a:pPr indent="-342900" lvl="0" marL="342900" rtl="0" algn="l">
              <a:lnSpc>
                <a:spcPct val="100000"/>
              </a:lnSpc>
              <a:spcBef>
                <a:spcPts val="440"/>
              </a:spcBef>
              <a:spcAft>
                <a:spcPts val="0"/>
              </a:spcAft>
              <a:buSzPts val="2200"/>
              <a:buChar char="•"/>
            </a:pPr>
            <a:r>
              <a:rPr lang="en-US"/>
              <a:t>The majority of current IT systems and applications are based on a relational DBMS.</a:t>
            </a:r>
            <a:endParaRPr/>
          </a:p>
        </p:txBody>
      </p:sp>
      <p:sp>
        <p:nvSpPr>
          <p:cNvPr id="135" name="Google Shape;135;p63"/>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What is RDBMS?</a:t>
            </a:r>
            <a:endParaRPr/>
          </a:p>
        </p:txBody>
      </p:sp>
      <p:pic>
        <p:nvPicPr>
          <p:cNvPr descr="C:\Users\HP 250 G5\Desktop\wn.png" id="136" name="Google Shape;136;p63"/>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9"/>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200"/>
              <a:buChar char="•"/>
            </a:pPr>
            <a:r>
              <a:rPr lang="en-US"/>
              <a:t>A </a:t>
            </a:r>
            <a:r>
              <a:rPr b="1" lang="en-US"/>
              <a:t>3 Tier Architecture</a:t>
            </a:r>
            <a:r>
              <a:rPr lang="en-US"/>
              <a:t> in DBMS is the most popular client server architecture in DBMS in which the development and maintenance of functional processes, logic, data access, data storage, and user interface is done independently as separate modules. </a:t>
            </a:r>
            <a:endParaRPr/>
          </a:p>
          <a:p>
            <a:pPr indent="-342900" lvl="0" marL="342900" rtl="0" algn="l">
              <a:lnSpc>
                <a:spcPct val="100000"/>
              </a:lnSpc>
              <a:spcBef>
                <a:spcPts val="440"/>
              </a:spcBef>
              <a:spcAft>
                <a:spcPts val="0"/>
              </a:spcAft>
              <a:buSzPts val="2200"/>
              <a:buChar char="•"/>
            </a:pPr>
            <a:r>
              <a:rPr lang="en-US"/>
              <a:t>Three Tier architecture contains a presentation layer, an application layer, and a database server.</a:t>
            </a:r>
            <a:endParaRPr/>
          </a:p>
          <a:p>
            <a:pPr indent="-342900" lvl="0" marL="342900" rtl="0" algn="l">
              <a:lnSpc>
                <a:spcPct val="100000"/>
              </a:lnSpc>
              <a:spcBef>
                <a:spcPts val="440"/>
              </a:spcBef>
              <a:spcAft>
                <a:spcPts val="0"/>
              </a:spcAft>
              <a:buSzPts val="2200"/>
              <a:buChar char="•"/>
            </a:pPr>
            <a:r>
              <a:rPr lang="en-US"/>
              <a:t>3-Tier database Architecture design is an extension of the 2-tier client-server architecture. A 3-tier architecture has the following layers:</a:t>
            </a:r>
            <a:endParaRPr/>
          </a:p>
          <a:p>
            <a:pPr indent="-342900" lvl="0" marL="342900" rtl="0" algn="l">
              <a:lnSpc>
                <a:spcPct val="100000"/>
              </a:lnSpc>
              <a:spcBef>
                <a:spcPts val="440"/>
              </a:spcBef>
              <a:spcAft>
                <a:spcPts val="0"/>
              </a:spcAft>
              <a:buSzPts val="2200"/>
              <a:buChar char="•"/>
            </a:pPr>
            <a:r>
              <a:rPr lang="en-US"/>
              <a:t>Presentation layer (your PC, Tablet, Mobile, etc.)</a:t>
            </a:r>
            <a:endParaRPr/>
          </a:p>
          <a:p>
            <a:pPr indent="-342900" lvl="0" marL="342900" rtl="0" algn="l">
              <a:lnSpc>
                <a:spcPct val="100000"/>
              </a:lnSpc>
              <a:spcBef>
                <a:spcPts val="440"/>
              </a:spcBef>
              <a:spcAft>
                <a:spcPts val="0"/>
              </a:spcAft>
              <a:buSzPts val="2200"/>
              <a:buChar char="•"/>
            </a:pPr>
            <a:r>
              <a:rPr lang="en-US"/>
              <a:t>Application layer (server)</a:t>
            </a:r>
            <a:endParaRPr/>
          </a:p>
          <a:p>
            <a:pPr indent="-342900" lvl="0" marL="342900" rtl="0" algn="l">
              <a:lnSpc>
                <a:spcPct val="100000"/>
              </a:lnSpc>
              <a:spcBef>
                <a:spcPts val="440"/>
              </a:spcBef>
              <a:spcAft>
                <a:spcPts val="0"/>
              </a:spcAft>
              <a:buSzPts val="2200"/>
              <a:buChar char="•"/>
            </a:pPr>
            <a:r>
              <a:rPr lang="en-US"/>
              <a:t>Database Server</a:t>
            </a:r>
            <a:endParaRPr/>
          </a:p>
          <a:p>
            <a:pPr indent="-203200" lvl="0" marL="342900" rtl="0" algn="l">
              <a:lnSpc>
                <a:spcPct val="100000"/>
              </a:lnSpc>
              <a:spcBef>
                <a:spcPts val="440"/>
              </a:spcBef>
              <a:spcAft>
                <a:spcPts val="0"/>
              </a:spcAft>
              <a:buSzPts val="2200"/>
              <a:buNone/>
            </a:pPr>
            <a:r>
              <a:t/>
            </a:r>
            <a:endParaRPr/>
          </a:p>
          <a:p>
            <a:pPr indent="-203200" lvl="0" marL="342900" rtl="0" algn="l">
              <a:lnSpc>
                <a:spcPct val="100000"/>
              </a:lnSpc>
              <a:spcBef>
                <a:spcPts val="440"/>
              </a:spcBef>
              <a:spcAft>
                <a:spcPts val="0"/>
              </a:spcAft>
              <a:buSzPts val="2200"/>
              <a:buNone/>
            </a:pPr>
            <a:r>
              <a:t/>
            </a:r>
            <a:endParaRPr/>
          </a:p>
        </p:txBody>
      </p:sp>
      <p:sp>
        <p:nvSpPr>
          <p:cNvPr id="443" name="Google Shape;443;p69"/>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Continued….</a:t>
            </a:r>
            <a:endParaRPr/>
          </a:p>
        </p:txBody>
      </p:sp>
      <p:pic>
        <p:nvPicPr>
          <p:cNvPr descr="C:\Users\HP 250 G5\Desktop\wn.png" id="444" name="Google Shape;444;p69"/>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descr="download.png" id="449" name="Google Shape;449;p70"/>
          <p:cNvPicPr preferRelativeResize="0"/>
          <p:nvPr>
            <p:ph idx="1" type="body"/>
          </p:nvPr>
        </p:nvPicPr>
        <p:blipFill rotWithShape="1">
          <a:blip r:embed="rId3">
            <a:alphaModFix/>
          </a:blip>
          <a:srcRect b="0" l="0" r="0" t="0"/>
          <a:stretch/>
        </p:blipFill>
        <p:spPr>
          <a:xfrm>
            <a:off x="2438400" y="609600"/>
            <a:ext cx="8075517" cy="5257800"/>
          </a:xfrm>
          <a:prstGeom prst="rect">
            <a:avLst/>
          </a:prstGeom>
          <a:noFill/>
          <a:ln>
            <a:noFill/>
          </a:ln>
        </p:spPr>
      </p:pic>
      <p:pic>
        <p:nvPicPr>
          <p:cNvPr descr="C:\Users\HP 250 G5\Desktop\wn.png" id="450" name="Google Shape;450;p70"/>
          <p:cNvPicPr preferRelativeResize="0"/>
          <p:nvPr/>
        </p:nvPicPr>
        <p:blipFill rotWithShape="1">
          <a:blip r:embed="rId4">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idx="1" type="body"/>
          </p:nvPr>
        </p:nvSpPr>
        <p:spPr>
          <a:xfrm>
            <a:off x="2286000" y="14478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200"/>
              <a:buChar char="•"/>
            </a:pPr>
            <a:r>
              <a:rPr lang="en-US"/>
              <a:t>The Application layer resides between the user and the DBMS, which is responsible for communicating the user's request to the DBMS system and send the response from the DBMS to the user. </a:t>
            </a:r>
            <a:endParaRPr/>
          </a:p>
          <a:p>
            <a:pPr indent="-342900" lvl="0" marL="342900" rtl="0" algn="l">
              <a:lnSpc>
                <a:spcPct val="100000"/>
              </a:lnSpc>
              <a:spcBef>
                <a:spcPts val="440"/>
              </a:spcBef>
              <a:spcAft>
                <a:spcPts val="0"/>
              </a:spcAft>
              <a:buSzPts val="2200"/>
              <a:buChar char="•"/>
            </a:pPr>
            <a:r>
              <a:rPr lang="en-US"/>
              <a:t>The application layer(business logic layer) also processes functional logic, constraint, and rules before passing data to the user or down to the DBMS.</a:t>
            </a:r>
            <a:endParaRPr/>
          </a:p>
        </p:txBody>
      </p:sp>
      <p:sp>
        <p:nvSpPr>
          <p:cNvPr id="456" name="Google Shape;456;p71"/>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Continued…</a:t>
            </a:r>
            <a:endParaRPr/>
          </a:p>
        </p:txBody>
      </p:sp>
      <p:pic>
        <p:nvPicPr>
          <p:cNvPr descr="C:\Users\HP 250 G5\Desktop\wn.png" id="457" name="Google Shape;457;p71"/>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3365ed0349_0_2"/>
          <p:cNvSpPr txBox="1"/>
          <p:nvPr>
            <p:ph type="title"/>
          </p:nvPr>
        </p:nvSpPr>
        <p:spPr>
          <a:xfrm>
            <a:off x="918075" y="349025"/>
            <a:ext cx="103068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000">
                <a:solidFill>
                  <a:srgbClr val="FF0000"/>
                </a:solidFill>
              </a:rPr>
              <a:t>Practice Question 1</a:t>
            </a:r>
            <a:endParaRPr sz="3000">
              <a:solidFill>
                <a:srgbClr val="FF0000"/>
              </a:solidFill>
            </a:endParaRPr>
          </a:p>
        </p:txBody>
      </p:sp>
      <p:sp>
        <p:nvSpPr>
          <p:cNvPr id="464" name="Google Shape;464;g13365ed0349_0_2"/>
          <p:cNvSpPr txBox="1"/>
          <p:nvPr>
            <p:ph idx="1" type="body"/>
          </p:nvPr>
        </p:nvSpPr>
        <p:spPr>
          <a:xfrm>
            <a:off x="838200" y="1825625"/>
            <a:ext cx="10515600" cy="4808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000">
                <a:highlight>
                  <a:srgbClr val="FFFFFF"/>
                </a:highlight>
                <a:latin typeface="Times"/>
                <a:ea typeface="Times"/>
                <a:cs typeface="Times"/>
                <a:sym typeface="Times"/>
              </a:rPr>
              <a:t>Consider the following schema</a:t>
            </a:r>
            <a:endParaRPr sz="2000">
              <a:highlight>
                <a:srgbClr val="FFFFFF"/>
              </a:highlight>
              <a:latin typeface="Times"/>
              <a:ea typeface="Times"/>
              <a:cs typeface="Times"/>
              <a:sym typeface="Times"/>
            </a:endParaRPr>
          </a:p>
          <a:p>
            <a:pPr indent="0" lvl="0" marL="0" rtl="0" algn="l">
              <a:lnSpc>
                <a:spcPct val="90000"/>
              </a:lnSpc>
              <a:spcBef>
                <a:spcPts val="1000"/>
              </a:spcBef>
              <a:spcAft>
                <a:spcPts val="0"/>
              </a:spcAft>
              <a:buSzPts val="1800"/>
              <a:buNone/>
            </a:pPr>
            <a:r>
              <a:t/>
            </a:r>
            <a:endParaRPr/>
          </a:p>
        </p:txBody>
      </p:sp>
      <p:sp>
        <p:nvSpPr>
          <p:cNvPr id="465" name="Google Shape;465;g13365ed0349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66" name="Google Shape;466;g13365ed0349_0_2"/>
          <p:cNvPicPr preferRelativeResize="0"/>
          <p:nvPr/>
        </p:nvPicPr>
        <p:blipFill rotWithShape="1">
          <a:blip r:embed="rId3">
            <a:alphaModFix/>
          </a:blip>
          <a:srcRect b="0" l="0" r="0" t="0"/>
          <a:stretch/>
        </p:blipFill>
        <p:spPr>
          <a:xfrm>
            <a:off x="1939813" y="2327263"/>
            <a:ext cx="7153275" cy="4029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3365ed0349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sz="3000">
                <a:solidFill>
                  <a:srgbClr val="FF0000"/>
                </a:solidFill>
              </a:rPr>
              <a:t>Practice Question 1 (Conti.)</a:t>
            </a:r>
            <a:endParaRPr sz="3000"/>
          </a:p>
        </p:txBody>
      </p:sp>
      <p:sp>
        <p:nvSpPr>
          <p:cNvPr id="473" name="Google Shape;473;g13365ed0349_0_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Clr>
                <a:schemeClr val="dk1"/>
              </a:buClr>
              <a:buSzPts val="1100"/>
              <a:buFont typeface="Arial"/>
              <a:buNone/>
            </a:pPr>
            <a:r>
              <a:t/>
            </a:r>
            <a:endParaRPr sz="16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Create the table orders with columns order_no number type, purch_amt number (precision, scale), ord_date date, customer_id  number and salesman_id number</a:t>
            </a:r>
            <a:endParaRPr sz="22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Insert the values as given in the table</a:t>
            </a:r>
            <a:endParaRPr sz="22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Add customer name, email address and contact_number columns in the given table</a:t>
            </a:r>
            <a:endParaRPr sz="22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Add column gender in the table with a single character value.</a:t>
            </a:r>
            <a:endParaRPr sz="22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Update the values of newly added columns in the records.</a:t>
            </a:r>
            <a:endParaRPr sz="2200">
              <a:latin typeface="Times"/>
              <a:ea typeface="Times"/>
              <a:cs typeface="Times"/>
              <a:sym typeface="Times"/>
            </a:endParaRPr>
          </a:p>
          <a:p>
            <a:pPr indent="-368300" lvl="0" marL="685800" rtl="0" algn="just">
              <a:lnSpc>
                <a:spcPct val="115000"/>
              </a:lnSpc>
              <a:spcBef>
                <a:spcPts val="0"/>
              </a:spcBef>
              <a:spcAft>
                <a:spcPts val="0"/>
              </a:spcAft>
              <a:buSzPts val="2200"/>
              <a:buFont typeface="Times"/>
              <a:buAutoNum type="arabicPeriod"/>
            </a:pPr>
            <a:r>
              <a:rPr lang="en-US" sz="2200">
                <a:latin typeface="Times"/>
                <a:ea typeface="Times"/>
                <a:cs typeface="Times"/>
                <a:sym typeface="Times"/>
              </a:rPr>
              <a:t>Create another table orders_completed with ord_no, purch_amt, ord_date and customer name, email_address and contact number. Then copy the information of details from the orders table where the date is 10</a:t>
            </a:r>
            <a:r>
              <a:rPr baseline="30000" lang="en-US" sz="2200">
                <a:latin typeface="Times"/>
                <a:ea typeface="Times"/>
                <a:cs typeface="Times"/>
                <a:sym typeface="Times"/>
              </a:rPr>
              <a:t>th</a:t>
            </a:r>
            <a:r>
              <a:rPr lang="en-US" sz="2200">
                <a:latin typeface="Times"/>
                <a:ea typeface="Times"/>
                <a:cs typeface="Times"/>
                <a:sym typeface="Times"/>
              </a:rPr>
              <a:t> October 2012.</a:t>
            </a:r>
            <a:endParaRPr sz="2200">
              <a:latin typeface="Times"/>
              <a:ea typeface="Times"/>
              <a:cs typeface="Times"/>
              <a:sym typeface="Times"/>
            </a:endParaRPr>
          </a:p>
          <a:p>
            <a:pPr indent="0" lvl="0" marL="0" rtl="0" algn="l">
              <a:lnSpc>
                <a:spcPct val="90000"/>
              </a:lnSpc>
              <a:spcBef>
                <a:spcPts val="1000"/>
              </a:spcBef>
              <a:spcAft>
                <a:spcPts val="0"/>
              </a:spcAft>
              <a:buSzPts val="1800"/>
              <a:buNone/>
            </a:pPr>
            <a:r>
              <a:t/>
            </a:r>
            <a:endParaRPr/>
          </a:p>
        </p:txBody>
      </p:sp>
      <p:sp>
        <p:nvSpPr>
          <p:cNvPr id="474" name="Google Shape;474;g13365ed0349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3365ed0349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000">
                <a:solidFill>
                  <a:srgbClr val="FF0000"/>
                </a:solidFill>
              </a:rPr>
              <a:t>Practice Question 2</a:t>
            </a:r>
            <a:endParaRPr sz="3000">
              <a:solidFill>
                <a:srgbClr val="FF0000"/>
              </a:solidFill>
            </a:endParaRPr>
          </a:p>
        </p:txBody>
      </p:sp>
      <p:sp>
        <p:nvSpPr>
          <p:cNvPr id="481" name="Google Shape;481;g13365ed0349_0_22"/>
          <p:cNvSpPr txBox="1"/>
          <p:nvPr>
            <p:ph idx="1" type="body"/>
          </p:nvPr>
        </p:nvSpPr>
        <p:spPr>
          <a:xfrm>
            <a:off x="838200" y="1825625"/>
            <a:ext cx="10515600" cy="4764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n-US" sz="1800">
                <a:latin typeface="Times"/>
                <a:ea typeface="Times"/>
                <a:cs typeface="Times"/>
                <a:sym typeface="Times"/>
              </a:rPr>
              <a:t>Consider the following schema</a:t>
            </a:r>
            <a:endParaRPr sz="1800">
              <a:latin typeface="Times"/>
              <a:ea typeface="Times"/>
              <a:cs typeface="Times"/>
              <a:sym typeface="Times"/>
            </a:endParaRPr>
          </a:p>
          <a:p>
            <a:pPr indent="0" lvl="0" marL="0" rtl="0" algn="just">
              <a:lnSpc>
                <a:spcPct val="115000"/>
              </a:lnSpc>
              <a:spcBef>
                <a:spcPts val="1000"/>
              </a:spcBef>
              <a:spcAft>
                <a:spcPts val="0"/>
              </a:spcAft>
              <a:buClr>
                <a:schemeClr val="dk1"/>
              </a:buClr>
              <a:buSzPts val="1100"/>
              <a:buFont typeface="Arial"/>
              <a:buNone/>
            </a:pPr>
            <a:r>
              <a:t/>
            </a:r>
            <a:endParaRPr sz="1800">
              <a:latin typeface="Times"/>
              <a:ea typeface="Times"/>
              <a:cs typeface="Times"/>
              <a:sym typeface="Times"/>
            </a:endParaRPr>
          </a:p>
          <a:p>
            <a:pPr indent="0" lvl="0" marL="0" rtl="0" algn="l">
              <a:lnSpc>
                <a:spcPct val="90000"/>
              </a:lnSpc>
              <a:spcBef>
                <a:spcPts val="1000"/>
              </a:spcBef>
              <a:spcAft>
                <a:spcPts val="0"/>
              </a:spcAft>
              <a:buSzPts val="1800"/>
              <a:buNone/>
            </a:pPr>
            <a:r>
              <a:t/>
            </a:r>
            <a:endParaRPr/>
          </a:p>
        </p:txBody>
      </p:sp>
      <p:sp>
        <p:nvSpPr>
          <p:cNvPr id="482" name="Google Shape;482;g13365ed0349_0_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83" name="Google Shape;483;g13365ed0349_0_22"/>
          <p:cNvPicPr preferRelativeResize="0"/>
          <p:nvPr/>
        </p:nvPicPr>
        <p:blipFill rotWithShape="1">
          <a:blip r:embed="rId3">
            <a:alphaModFix/>
          </a:blip>
          <a:srcRect b="0" l="0" r="0" t="0"/>
          <a:stretch/>
        </p:blipFill>
        <p:spPr>
          <a:xfrm>
            <a:off x="2610200" y="2238825"/>
            <a:ext cx="6971599" cy="435119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3365ed0349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sz="3000">
                <a:solidFill>
                  <a:srgbClr val="FF0000"/>
                </a:solidFill>
              </a:rPr>
              <a:t>Practice Question 2 (Conti.)</a:t>
            </a:r>
            <a:endParaRPr/>
          </a:p>
        </p:txBody>
      </p:sp>
      <p:sp>
        <p:nvSpPr>
          <p:cNvPr id="490" name="Google Shape;490;g13365ed0349_0_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Create a table Employee.</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Insert the values as mentioned.</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Add column Employee ID as identity column.</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Modify the column salary to store floating point values.</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Rename the attribute FNAME to Emp_name.</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Drop column LNAME from the employee table.</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Add column Department with default value as ‘CSE’</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Add an annual increment to the salary of an employee whose joining date is 19</a:t>
            </a:r>
            <a:r>
              <a:rPr baseline="30000" lang="en-US" sz="2000">
                <a:latin typeface="Times"/>
                <a:ea typeface="Times"/>
                <a:cs typeface="Times"/>
                <a:sym typeface="Times"/>
              </a:rPr>
              <a:t>th</a:t>
            </a:r>
            <a:r>
              <a:rPr lang="en-US" sz="2000">
                <a:latin typeface="Times"/>
                <a:ea typeface="Times"/>
                <a:cs typeface="Times"/>
                <a:sym typeface="Times"/>
              </a:rPr>
              <a:t> September 2017.</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Modify the department value of DILIP and VIJAY to ME</a:t>
            </a:r>
            <a:endParaRPr sz="2000">
              <a:latin typeface="Times"/>
              <a:ea typeface="Times"/>
              <a:cs typeface="Times"/>
              <a:sym typeface="Times"/>
            </a:endParaRPr>
          </a:p>
          <a:p>
            <a:pPr indent="-355600" lvl="0" marL="914400" rtl="0" algn="just">
              <a:lnSpc>
                <a:spcPct val="115000"/>
              </a:lnSpc>
              <a:spcBef>
                <a:spcPts val="0"/>
              </a:spcBef>
              <a:spcAft>
                <a:spcPts val="0"/>
              </a:spcAft>
              <a:buSzPts val="2000"/>
              <a:buFont typeface="Times"/>
              <a:buAutoNum type="arabicPeriod"/>
            </a:pPr>
            <a:r>
              <a:rPr lang="en-US" sz="2000">
                <a:latin typeface="Times"/>
                <a:ea typeface="Times"/>
                <a:cs typeface="Times"/>
                <a:sym typeface="Times"/>
              </a:rPr>
              <a:t>Delete the employees belonging to ME department</a:t>
            </a:r>
            <a:endParaRPr sz="2000">
              <a:latin typeface="Times"/>
              <a:ea typeface="Times"/>
              <a:cs typeface="Times"/>
              <a:sym typeface="Times"/>
            </a:endParaRPr>
          </a:p>
          <a:p>
            <a:pPr indent="0" lvl="0" marL="0" rtl="0" algn="l">
              <a:lnSpc>
                <a:spcPct val="90000"/>
              </a:lnSpc>
              <a:spcBef>
                <a:spcPts val="1000"/>
              </a:spcBef>
              <a:spcAft>
                <a:spcPts val="0"/>
              </a:spcAft>
              <a:buSzPts val="1800"/>
              <a:buNone/>
            </a:pPr>
            <a:r>
              <a:t/>
            </a:r>
            <a:endParaRPr/>
          </a:p>
        </p:txBody>
      </p:sp>
      <p:sp>
        <p:nvSpPr>
          <p:cNvPr id="491" name="Google Shape;491;g13365ed0349_0_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32d72ecc8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000">
                <a:solidFill>
                  <a:srgbClr val="FF0000"/>
                </a:solidFill>
              </a:rPr>
              <a:t>Interview Questions</a:t>
            </a:r>
            <a:endParaRPr sz="3000">
              <a:solidFill>
                <a:srgbClr val="FF0000"/>
              </a:solidFill>
            </a:endParaRPr>
          </a:p>
        </p:txBody>
      </p:sp>
      <p:sp>
        <p:nvSpPr>
          <p:cNvPr id="498" name="Google Shape;498;g132d72ecc8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12750" lvl="0" marL="457200" rtl="0" algn="l">
              <a:lnSpc>
                <a:spcPct val="90000"/>
              </a:lnSpc>
              <a:spcBef>
                <a:spcPts val="1000"/>
              </a:spcBef>
              <a:spcAft>
                <a:spcPts val="0"/>
              </a:spcAft>
              <a:buSzPts val="2900"/>
              <a:buAutoNum type="arabicPeriod"/>
            </a:pPr>
            <a:r>
              <a:rPr lang="en-US" sz="2900">
                <a:latin typeface="Arial"/>
                <a:ea typeface="Arial"/>
                <a:cs typeface="Arial"/>
                <a:sym typeface="Arial"/>
              </a:rPr>
              <a:t>What is dbms and file storage ?</a:t>
            </a:r>
            <a:endParaRPr sz="2900">
              <a:latin typeface="Arial"/>
              <a:ea typeface="Arial"/>
              <a:cs typeface="Arial"/>
              <a:sym typeface="Arial"/>
            </a:endParaRPr>
          </a:p>
          <a:p>
            <a:pPr indent="-412750" lvl="0" marL="457200" rtl="0" algn="l">
              <a:lnSpc>
                <a:spcPct val="90000"/>
              </a:lnSpc>
              <a:spcBef>
                <a:spcPts val="0"/>
              </a:spcBef>
              <a:spcAft>
                <a:spcPts val="0"/>
              </a:spcAft>
              <a:buSzPts val="2900"/>
              <a:buFont typeface="Arial"/>
              <a:buAutoNum type="arabicPeriod"/>
            </a:pPr>
            <a:r>
              <a:rPr lang="en-US" sz="2900">
                <a:latin typeface="Arial"/>
                <a:ea typeface="Arial"/>
                <a:cs typeface="Arial"/>
                <a:sym typeface="Arial"/>
              </a:rPr>
              <a:t>What do you mean by RDBMS?</a:t>
            </a:r>
            <a:endParaRPr sz="2900">
              <a:latin typeface="Arial"/>
              <a:ea typeface="Arial"/>
              <a:cs typeface="Arial"/>
              <a:sym typeface="Arial"/>
            </a:endParaRPr>
          </a:p>
          <a:p>
            <a:pPr indent="-412750" lvl="0" marL="457200" rtl="0" algn="l">
              <a:lnSpc>
                <a:spcPct val="90000"/>
              </a:lnSpc>
              <a:spcBef>
                <a:spcPts val="0"/>
              </a:spcBef>
              <a:spcAft>
                <a:spcPts val="0"/>
              </a:spcAft>
              <a:buSzPts val="2900"/>
              <a:buAutoNum type="arabicPeriod"/>
            </a:pPr>
            <a:r>
              <a:rPr lang="en-US" sz="2900">
                <a:latin typeface="Arial"/>
                <a:ea typeface="Arial"/>
                <a:cs typeface="Arial"/>
                <a:sym typeface="Arial"/>
              </a:rPr>
              <a:t>Difference between DBMS and RDBMS?</a:t>
            </a:r>
            <a:endParaRPr sz="2900">
              <a:latin typeface="Arial"/>
              <a:ea typeface="Arial"/>
              <a:cs typeface="Arial"/>
              <a:sym typeface="Arial"/>
            </a:endParaRPr>
          </a:p>
          <a:p>
            <a:pPr indent="-412750" lvl="0" marL="457200" rtl="0" algn="l">
              <a:lnSpc>
                <a:spcPct val="90000"/>
              </a:lnSpc>
              <a:spcBef>
                <a:spcPts val="0"/>
              </a:spcBef>
              <a:spcAft>
                <a:spcPts val="0"/>
              </a:spcAft>
              <a:buSzPts val="2900"/>
              <a:buFont typeface="Arial"/>
              <a:buAutoNum type="arabicPeriod"/>
            </a:pPr>
            <a:r>
              <a:rPr lang="en-US" sz="2900">
                <a:latin typeface="Arial"/>
                <a:ea typeface="Arial"/>
                <a:cs typeface="Arial"/>
                <a:sym typeface="Arial"/>
              </a:rPr>
              <a:t>What is Primary key in DBMS?</a:t>
            </a:r>
            <a:endParaRPr sz="2900">
              <a:latin typeface="Arial"/>
              <a:ea typeface="Arial"/>
              <a:cs typeface="Arial"/>
              <a:sym typeface="Arial"/>
            </a:endParaRPr>
          </a:p>
          <a:p>
            <a:pPr indent="-412750" lvl="0" marL="457200" rtl="0" algn="l">
              <a:lnSpc>
                <a:spcPct val="90000"/>
              </a:lnSpc>
              <a:spcBef>
                <a:spcPts val="0"/>
              </a:spcBef>
              <a:spcAft>
                <a:spcPts val="0"/>
              </a:spcAft>
              <a:buSzPts val="2900"/>
              <a:buFont typeface="Arial"/>
              <a:buAutoNum type="arabicPeriod"/>
            </a:pPr>
            <a:r>
              <a:rPr lang="en-US" sz="2900">
                <a:latin typeface="Arial"/>
                <a:ea typeface="Arial"/>
                <a:cs typeface="Arial"/>
                <a:sym typeface="Arial"/>
              </a:rPr>
              <a:t>What are the basic concepts of DBMS and its queries.</a:t>
            </a:r>
            <a:endParaRPr sz="2900">
              <a:latin typeface="Arial"/>
              <a:ea typeface="Arial"/>
              <a:cs typeface="Arial"/>
              <a:sym typeface="Arial"/>
            </a:endParaRPr>
          </a:p>
          <a:p>
            <a:pPr indent="-412750" lvl="0" marL="457200" rtl="0" algn="l">
              <a:lnSpc>
                <a:spcPct val="90000"/>
              </a:lnSpc>
              <a:spcBef>
                <a:spcPts val="0"/>
              </a:spcBef>
              <a:spcAft>
                <a:spcPts val="0"/>
              </a:spcAft>
              <a:buSzPts val="2900"/>
              <a:buFont typeface="Arial"/>
              <a:buAutoNum type="arabicPeriod"/>
            </a:pPr>
            <a:r>
              <a:rPr lang="en-US" sz="2900">
                <a:latin typeface="Arial"/>
                <a:ea typeface="Arial"/>
                <a:cs typeface="Arial"/>
                <a:sym typeface="Arial"/>
              </a:rPr>
              <a:t>What is dbms query?</a:t>
            </a:r>
            <a:endParaRPr sz="2900">
              <a:latin typeface="Arial"/>
              <a:ea typeface="Arial"/>
              <a:cs typeface="Arial"/>
              <a:sym typeface="Arial"/>
            </a:endParaRPr>
          </a:p>
          <a:p>
            <a:pPr indent="-412750" lvl="0" marL="457200" rtl="0" algn="l">
              <a:lnSpc>
                <a:spcPct val="90000"/>
              </a:lnSpc>
              <a:spcBef>
                <a:spcPts val="0"/>
              </a:spcBef>
              <a:spcAft>
                <a:spcPts val="0"/>
              </a:spcAft>
              <a:buSzPts val="2900"/>
              <a:buFont typeface="Arial"/>
              <a:buAutoNum type="arabicPeriod"/>
            </a:pPr>
            <a:r>
              <a:rPr lang="en-US" sz="2900">
                <a:latin typeface="Arial"/>
                <a:ea typeface="Arial"/>
                <a:cs typeface="Arial"/>
                <a:sym typeface="Arial"/>
              </a:rPr>
              <a:t>How to Create a database.</a:t>
            </a:r>
            <a:endParaRPr sz="2900">
              <a:latin typeface="Arial"/>
              <a:ea typeface="Arial"/>
              <a:cs typeface="Arial"/>
              <a:sym typeface="Arial"/>
            </a:endParaRPr>
          </a:p>
          <a:p>
            <a:pPr indent="0" lvl="0" marL="457200" rtl="0" algn="l">
              <a:lnSpc>
                <a:spcPct val="90000"/>
              </a:lnSpc>
              <a:spcBef>
                <a:spcPts val="1000"/>
              </a:spcBef>
              <a:spcAft>
                <a:spcPts val="0"/>
              </a:spcAft>
              <a:buSzPts val="1800"/>
              <a:buNone/>
            </a:pPr>
            <a:r>
              <a:t/>
            </a:r>
            <a:endParaRPr sz="2400">
              <a:latin typeface="Arial"/>
              <a:ea typeface="Arial"/>
              <a:cs typeface="Arial"/>
              <a:sym typeface="Arial"/>
            </a:endParaRPr>
          </a:p>
        </p:txBody>
      </p:sp>
      <p:sp>
        <p:nvSpPr>
          <p:cNvPr id="499" name="Google Shape;499;g132d72ecc83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txBox="1"/>
          <p:nvPr>
            <p:ph type="title"/>
          </p:nvPr>
        </p:nvSpPr>
        <p:spPr>
          <a:xfrm>
            <a:off x="2514600" y="1066800"/>
            <a:ext cx="79248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mbria"/>
              <a:buNone/>
            </a:pPr>
            <a:r>
              <a:rPr b="1" lang="en-US" sz="2400">
                <a:solidFill>
                  <a:srgbClr val="FF0000"/>
                </a:solidFill>
                <a:latin typeface="Cambria"/>
                <a:ea typeface="Cambria"/>
                <a:cs typeface="Cambria"/>
                <a:sym typeface="Cambria"/>
              </a:rPr>
              <a:t>FURTHER READINGS</a:t>
            </a:r>
            <a:endParaRPr b="1" sz="2400">
              <a:solidFill>
                <a:srgbClr val="FF0000"/>
              </a:solidFill>
              <a:latin typeface="Cambria"/>
              <a:ea typeface="Cambria"/>
              <a:cs typeface="Cambria"/>
              <a:sym typeface="Cambria"/>
            </a:endParaRPr>
          </a:p>
        </p:txBody>
      </p:sp>
      <p:sp>
        <p:nvSpPr>
          <p:cNvPr id="505" name="Google Shape;505;p33"/>
          <p:cNvSpPr txBox="1"/>
          <p:nvPr>
            <p:ph idx="1" type="body"/>
          </p:nvPr>
        </p:nvSpPr>
        <p:spPr>
          <a:xfrm>
            <a:off x="1545900" y="1752600"/>
            <a:ext cx="8893800" cy="44958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800"/>
              <a:buNone/>
            </a:pPr>
            <a:r>
              <a:t/>
            </a:r>
            <a:endParaRPr sz="2400">
              <a:latin typeface="Cambria"/>
              <a:ea typeface="Cambria"/>
              <a:cs typeface="Cambria"/>
              <a:sym typeface="Cambria"/>
            </a:endParaRPr>
          </a:p>
          <a:p>
            <a:pPr indent="-457200" lvl="0" marL="45720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Cambria"/>
                <a:ea typeface="Cambria"/>
                <a:cs typeface="Cambria"/>
                <a:sym typeface="Cambria"/>
              </a:rPr>
              <a:t>EF Codd’s Rules -- https://www.tutorialcup.com/dbms/codds-rule.htm</a:t>
            </a:r>
            <a:endParaRPr sz="2400"/>
          </a:p>
          <a:p>
            <a:pPr indent="-457200" lvl="0" marL="457200" rtl="0" algn="l">
              <a:lnSpc>
                <a:spcPct val="100000"/>
              </a:lnSpc>
              <a:spcBef>
                <a:spcPts val="360"/>
              </a:spcBef>
              <a:spcAft>
                <a:spcPts val="0"/>
              </a:spcAft>
              <a:buClr>
                <a:schemeClr val="dk1"/>
              </a:buClr>
              <a:buSzPts val="2400"/>
              <a:buFont typeface="Arial"/>
              <a:buAutoNum type="arabicPeriod"/>
            </a:pPr>
            <a:r>
              <a:rPr lang="en-US" sz="2400" u="sng">
                <a:solidFill>
                  <a:schemeClr val="dk1"/>
                </a:solidFill>
                <a:latin typeface="Cambria"/>
                <a:ea typeface="Cambria"/>
                <a:cs typeface="Cambria"/>
                <a:sym typeface="Cambria"/>
                <a:hlinkClick r:id="rId3">
                  <a:extLst>
                    <a:ext uri="{A12FA001-AC4F-418D-AE19-62706E023703}">
                      <ahyp:hlinkClr val="tx"/>
                    </a:ext>
                  </a:extLst>
                </a:hlinkClick>
              </a:rPr>
              <a:t>Introduction to databases.pdf</a:t>
            </a:r>
            <a:endParaRPr sz="2400"/>
          </a:p>
          <a:p>
            <a:pPr indent="-457200" lvl="0" marL="457200" rtl="0" algn="l">
              <a:lnSpc>
                <a:spcPct val="100000"/>
              </a:lnSpc>
              <a:spcBef>
                <a:spcPts val="360"/>
              </a:spcBef>
              <a:spcAft>
                <a:spcPts val="0"/>
              </a:spcAft>
              <a:buClr>
                <a:schemeClr val="dk1"/>
              </a:buClr>
              <a:buSzPts val="2400"/>
              <a:buFont typeface="Arial"/>
              <a:buAutoNum type="arabicPeriod"/>
            </a:pPr>
            <a:r>
              <a:rPr lang="en-US" sz="2400" u="sng">
                <a:solidFill>
                  <a:schemeClr val="dk1"/>
                </a:solidFill>
                <a:latin typeface="Cambria"/>
                <a:ea typeface="Cambria"/>
                <a:cs typeface="Cambria"/>
                <a:sym typeface="Cambria"/>
                <a:hlinkClick r:id="rId4">
                  <a:extLst>
                    <a:ext uri="{A12FA001-AC4F-418D-AE19-62706E023703}">
                      <ahyp:hlinkClr val="tx"/>
                    </a:ext>
                  </a:extLst>
                </a:hlinkClick>
              </a:rPr>
              <a:t>https://nptel.ac.in/courses/106105175/</a:t>
            </a:r>
            <a:endParaRPr sz="2400"/>
          </a:p>
          <a:p>
            <a:pPr indent="-457200" lvl="0" marL="457200" rtl="0" algn="l">
              <a:lnSpc>
                <a:spcPct val="100000"/>
              </a:lnSpc>
              <a:spcBef>
                <a:spcPts val="360"/>
              </a:spcBef>
              <a:spcAft>
                <a:spcPts val="0"/>
              </a:spcAft>
              <a:buSzPts val="2400"/>
              <a:buAutoNum type="arabicPeriod"/>
            </a:pPr>
            <a:r>
              <a:rPr lang="en-US" sz="2400" u="sng">
                <a:solidFill>
                  <a:schemeClr val="hlink"/>
                </a:solidFill>
                <a:hlinkClick r:id="rId5"/>
              </a:rPr>
              <a:t>https://www.edureka.co/blog/sql-commands</a:t>
            </a:r>
            <a:endParaRPr sz="2400"/>
          </a:p>
          <a:p>
            <a:pPr indent="-457200" lvl="0" marL="457200" rtl="0" algn="l">
              <a:lnSpc>
                <a:spcPct val="100000"/>
              </a:lnSpc>
              <a:spcBef>
                <a:spcPts val="360"/>
              </a:spcBef>
              <a:spcAft>
                <a:spcPts val="0"/>
              </a:spcAft>
              <a:buSzPts val="2400"/>
              <a:buAutoNum type="arabicPeriod"/>
            </a:pPr>
            <a:r>
              <a:rPr lang="en-US" sz="2400"/>
              <a:t>https://docs.oracle.com/cd/E14373_01/user.32/e13370/sql_proc.htm</a:t>
            </a:r>
            <a:endParaRPr sz="2400"/>
          </a:p>
          <a:p>
            <a:pPr indent="0" lvl="0" marL="228600" rtl="0" algn="l">
              <a:lnSpc>
                <a:spcPct val="100000"/>
              </a:lnSpc>
              <a:spcBef>
                <a:spcPts val="360"/>
              </a:spcBef>
              <a:spcAft>
                <a:spcPts val="0"/>
              </a:spcAft>
              <a:buSzPts val="1800"/>
              <a:buNone/>
            </a:pPr>
            <a:r>
              <a:t/>
            </a:r>
            <a:endParaRPr sz="2400"/>
          </a:p>
          <a:p>
            <a:pPr indent="-228600" lvl="0" marL="342900" rtl="0" algn="l">
              <a:lnSpc>
                <a:spcPct val="90000"/>
              </a:lnSpc>
              <a:spcBef>
                <a:spcPts val="360"/>
              </a:spcBef>
              <a:spcAft>
                <a:spcPts val="0"/>
              </a:spcAft>
              <a:buClr>
                <a:schemeClr val="dk1"/>
              </a:buClr>
              <a:buSzPts val="1800"/>
              <a:buNone/>
            </a:pPr>
            <a:r>
              <a:t/>
            </a:r>
            <a:endParaRPr sz="1800" u="sng">
              <a:solidFill>
                <a:schemeClr val="dk1"/>
              </a:solidFill>
              <a:latin typeface="Cambria"/>
              <a:ea typeface="Cambria"/>
              <a:cs typeface="Cambria"/>
              <a:sym typeface="Cambria"/>
              <a:hlinkClick r:id="rId6">
                <a:extLst>
                  <a:ext uri="{A12FA001-AC4F-418D-AE19-62706E023703}">
                    <ahyp:hlinkClr val="tx"/>
                  </a:ext>
                </a:extLst>
              </a:hlinkClick>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1" name="Google Shape;511;p34"/>
          <p:cNvSpPr txBox="1"/>
          <p:nvPr>
            <p:ph idx="1" type="body"/>
          </p:nvPr>
        </p:nvSpPr>
        <p:spPr>
          <a:xfrm>
            <a:off x="807720" y="1866106"/>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5400"/>
              <a:buNone/>
            </a:pPr>
            <a:r>
              <a:rPr b="1" lang="en-US" sz="5400">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pic>
        <p:nvPicPr>
          <p:cNvPr descr="C:\Users\HP 250 G5\Desktop\wn.png" id="512" name="Google Shape;512;p34"/>
          <p:cNvPicPr preferRelativeResize="0"/>
          <p:nvPr/>
        </p:nvPicPr>
        <p:blipFill rotWithShape="1">
          <a:blip r:embed="rId3">
            <a:alphaModFix/>
          </a:blip>
          <a:srcRect b="0" l="0" r="0" t="0"/>
          <a:stretch/>
        </p:blipFill>
        <p:spPr>
          <a:xfrm>
            <a:off x="10426337" y="-1377"/>
            <a:ext cx="1763512" cy="6278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64"/>
          <p:cNvGraphicFramePr/>
          <p:nvPr/>
        </p:nvGraphicFramePr>
        <p:xfrm>
          <a:off x="2286000" y="1447800"/>
          <a:ext cx="3000000" cy="3000000"/>
        </p:xfrm>
        <a:graphic>
          <a:graphicData uri="http://schemas.openxmlformats.org/drawingml/2006/table">
            <a:tbl>
              <a:tblPr>
                <a:noFill/>
                <a:tableStyleId>{9EC64F65-4F1E-4892-99D5-C9EA9732DA09}</a:tableStyleId>
              </a:tblPr>
              <a:tblGrid>
                <a:gridCol w="762000"/>
                <a:gridCol w="3581400"/>
                <a:gridCol w="38862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DBMS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RDBMS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applications store </a:t>
                      </a:r>
                      <a:r>
                        <a:rPr b="1" i="0" lang="en-US" sz="1800" u="none" cap="none" strike="noStrike">
                          <a:solidFill>
                            <a:schemeClr val="dk1"/>
                          </a:solidFill>
                          <a:latin typeface="Calibri"/>
                          <a:ea typeface="Calibri"/>
                          <a:cs typeface="Calibri"/>
                          <a:sym typeface="Calibri"/>
                        </a:rPr>
                        <a:t>data as file</a:t>
                      </a: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RDBMS applications store </a:t>
                      </a:r>
                      <a:r>
                        <a:rPr b="1" i="0" lang="en-US" sz="1800" u="none" cap="none" strike="noStrike">
                          <a:solidFill>
                            <a:schemeClr val="dk1"/>
                          </a:solidFill>
                          <a:latin typeface="Calibri"/>
                          <a:ea typeface="Calibri"/>
                          <a:cs typeface="Calibri"/>
                          <a:sym typeface="Calibri"/>
                        </a:rPr>
                        <a:t>data in a tabular form</a:t>
                      </a: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DBMS, data is generally stored in either a hierarchical form or a navigational form.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RDBMS, the tables have an identifier called primary key and the data values are stored in the form of tables.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Normalization is not</a:t>
                      </a:r>
                      <a:r>
                        <a:rPr b="0" i="0" lang="en-US" sz="1800" u="none" cap="none" strike="noStrike">
                          <a:solidFill>
                            <a:schemeClr val="dk1"/>
                          </a:solidFill>
                          <a:latin typeface="Calibri"/>
                          <a:ea typeface="Calibri"/>
                          <a:cs typeface="Calibri"/>
                          <a:sym typeface="Calibri"/>
                        </a:rPr>
                        <a:t> present in DBMS.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Normalization is</a:t>
                      </a:r>
                      <a:r>
                        <a:rPr b="0" i="0" lang="en-US" sz="1800" u="none" cap="none" strike="noStrike">
                          <a:solidFill>
                            <a:schemeClr val="dk1"/>
                          </a:solidFill>
                          <a:latin typeface="Calibri"/>
                          <a:ea typeface="Calibri"/>
                          <a:cs typeface="Calibri"/>
                          <a:sym typeface="Calibri"/>
                        </a:rPr>
                        <a:t> present in RDBMS.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does </a:t>
                      </a:r>
                      <a:r>
                        <a:rPr b="1" i="0" lang="en-US" sz="1800" u="none" cap="none" strike="noStrike">
                          <a:solidFill>
                            <a:schemeClr val="dk1"/>
                          </a:solidFill>
                          <a:latin typeface="Calibri"/>
                          <a:ea typeface="Calibri"/>
                          <a:cs typeface="Calibri"/>
                          <a:sym typeface="Calibri"/>
                        </a:rPr>
                        <a:t>not apply any security</a:t>
                      </a:r>
                      <a:r>
                        <a:rPr b="0" i="0" lang="en-US" sz="1800" u="none" cap="none" strike="noStrike">
                          <a:solidFill>
                            <a:schemeClr val="dk1"/>
                          </a:solidFill>
                          <a:latin typeface="Calibri"/>
                          <a:ea typeface="Calibri"/>
                          <a:cs typeface="Calibri"/>
                          <a:sym typeface="Calibri"/>
                        </a:rPr>
                        <a:t> with regards to data manipulation.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RDBMS </a:t>
                      </a:r>
                      <a:r>
                        <a:rPr b="1" i="0" lang="en-US" sz="1800" u="none" cap="none" strike="noStrike">
                          <a:solidFill>
                            <a:schemeClr val="dk1"/>
                          </a:solidFill>
                          <a:latin typeface="Calibri"/>
                          <a:ea typeface="Calibri"/>
                          <a:cs typeface="Calibri"/>
                          <a:sym typeface="Calibri"/>
                        </a:rPr>
                        <a:t>defines the integrity constraint</a:t>
                      </a:r>
                      <a:r>
                        <a:rPr b="0" i="0" lang="en-US" sz="1800" u="none" cap="none" strike="noStrike">
                          <a:solidFill>
                            <a:schemeClr val="dk1"/>
                          </a:solidFill>
                          <a:latin typeface="Calibri"/>
                          <a:ea typeface="Calibri"/>
                          <a:cs typeface="Calibri"/>
                          <a:sym typeface="Calibri"/>
                        </a:rPr>
                        <a:t> for the purpose of ACID (Atomocity, Consistency, Isolation and Durability) property.</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uses file system to store data, so there will be </a:t>
                      </a:r>
                      <a:r>
                        <a:rPr b="1" i="0" lang="en-US" sz="1800" u="none" cap="none" strike="noStrike">
                          <a:solidFill>
                            <a:schemeClr val="dk1"/>
                          </a:solidFill>
                          <a:latin typeface="Calibri"/>
                          <a:ea typeface="Calibri"/>
                          <a:cs typeface="Calibri"/>
                          <a:sym typeface="Calibri"/>
                        </a:rPr>
                        <a:t>no relation between the tables</a:t>
                      </a: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RDBMS, data values are stored in the form of tables, so a </a:t>
                      </a:r>
                      <a:r>
                        <a:rPr b="1" i="0" lang="en-US" sz="1800" u="none" cap="none" strike="noStrike">
                          <a:solidFill>
                            <a:schemeClr val="dk1"/>
                          </a:solidFill>
                          <a:latin typeface="Calibri"/>
                          <a:ea typeface="Calibri"/>
                          <a:cs typeface="Calibri"/>
                          <a:sym typeface="Calibri"/>
                        </a:rPr>
                        <a:t>relationship </a:t>
                      </a:r>
                      <a:r>
                        <a:rPr b="0" i="0" lang="en-US" sz="1800" u="none" cap="none" strike="noStrike">
                          <a:solidFill>
                            <a:schemeClr val="dk1"/>
                          </a:solidFill>
                          <a:latin typeface="Calibri"/>
                          <a:ea typeface="Calibri"/>
                          <a:cs typeface="Calibri"/>
                          <a:sym typeface="Calibri"/>
                        </a:rPr>
                        <a:t>between these data values will be stored in the form of a table as well.</a:t>
                      </a:r>
                      <a:endParaRPr sz="1800" u="none" cap="none" strike="noStrike"/>
                    </a:p>
                  </a:txBody>
                  <a:tcPr marT="45725" marB="45725" marR="91450" marL="91450"/>
                </a:tc>
              </a:tr>
            </a:tbl>
          </a:graphicData>
        </a:graphic>
      </p:graphicFrame>
      <p:sp>
        <p:nvSpPr>
          <p:cNvPr id="142" name="Google Shape;142;p64"/>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SzPts val="3200"/>
              <a:buNone/>
            </a:pPr>
            <a:r>
              <a:rPr lang="en-US" sz="2800"/>
              <a:t>Difference between DBMS and RDBMS?</a:t>
            </a:r>
            <a:endParaRPr sz="2800"/>
          </a:p>
        </p:txBody>
      </p:sp>
      <p:pic>
        <p:nvPicPr>
          <p:cNvPr descr="C:\Users\HP 250 G5\Desktop\wn.png" id="143" name="Google Shape;143;p64"/>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aphicFrame>
        <p:nvGraphicFramePr>
          <p:cNvPr id="148" name="Google Shape;148;p65"/>
          <p:cNvGraphicFramePr/>
          <p:nvPr/>
        </p:nvGraphicFramePr>
        <p:xfrm>
          <a:off x="2286000" y="1447800"/>
          <a:ext cx="3000000" cy="3000000"/>
        </p:xfrm>
        <a:graphic>
          <a:graphicData uri="http://schemas.openxmlformats.org/drawingml/2006/table">
            <a:tbl>
              <a:tblPr>
                <a:noFill/>
                <a:tableStyleId>{9EC64F65-4F1E-4892-99D5-C9EA9732DA09}</a:tableStyleId>
              </a:tblPr>
              <a:tblGrid>
                <a:gridCol w="919875"/>
                <a:gridCol w="3347325"/>
                <a:gridCol w="39624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DBMS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RDBMS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has to provide some uniform methods to access the stored information.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RDBMS system supports a tabular structure of the data and a relationship between them to access the stored information.</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a:t>
                      </a:r>
                      <a:r>
                        <a:rPr b="1" i="0" lang="en-US" sz="1800" u="none" cap="none" strike="noStrike">
                          <a:solidFill>
                            <a:schemeClr val="dk1"/>
                          </a:solidFill>
                          <a:latin typeface="Calibri"/>
                          <a:ea typeface="Calibri"/>
                          <a:cs typeface="Calibri"/>
                          <a:sym typeface="Calibri"/>
                        </a:rPr>
                        <a:t>does not support distributed database</a:t>
                      </a: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RDBMS </a:t>
                      </a:r>
                      <a:r>
                        <a:rPr b="1" i="0" lang="en-US" sz="1800" u="none" cap="none" strike="noStrike">
                          <a:solidFill>
                            <a:schemeClr val="dk1"/>
                          </a:solidFill>
                          <a:latin typeface="Calibri"/>
                          <a:ea typeface="Calibri"/>
                          <a:cs typeface="Calibri"/>
                          <a:sym typeface="Calibri"/>
                        </a:rPr>
                        <a:t>supports distributed database.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DBMS is meant to be for small organization and </a:t>
                      </a:r>
                      <a:r>
                        <a:rPr b="1" i="0" lang="en-US" sz="1800" u="none" cap="none" strike="noStrike">
                          <a:solidFill>
                            <a:schemeClr val="dk1"/>
                          </a:solidFill>
                          <a:latin typeface="Calibri"/>
                          <a:ea typeface="Calibri"/>
                          <a:cs typeface="Calibri"/>
                          <a:sym typeface="Calibri"/>
                        </a:rPr>
                        <a:t>deal with small data</a:t>
                      </a:r>
                      <a:r>
                        <a:rPr b="0" i="0" lang="en-US" sz="1800" u="none" cap="none" strike="noStrike">
                          <a:solidFill>
                            <a:schemeClr val="dk1"/>
                          </a:solidFill>
                          <a:latin typeface="Calibri"/>
                          <a:ea typeface="Calibri"/>
                          <a:cs typeface="Calibri"/>
                          <a:sym typeface="Calibri"/>
                        </a:rPr>
                        <a:t>. it supports </a:t>
                      </a:r>
                      <a:r>
                        <a:rPr b="1" i="0" lang="en-US" sz="1800" u="none" cap="none" strike="noStrike">
                          <a:solidFill>
                            <a:schemeClr val="dk1"/>
                          </a:solidFill>
                          <a:latin typeface="Calibri"/>
                          <a:ea typeface="Calibri"/>
                          <a:cs typeface="Calibri"/>
                          <a:sym typeface="Calibri"/>
                        </a:rPr>
                        <a:t>single user.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RDBMS is designed to </a:t>
                      </a:r>
                      <a:r>
                        <a:rPr b="1" i="0" lang="en-US" sz="1800" u="none" cap="none" strike="noStrike">
                          <a:solidFill>
                            <a:schemeClr val="dk1"/>
                          </a:solidFill>
                          <a:latin typeface="Calibri"/>
                          <a:ea typeface="Calibri"/>
                          <a:cs typeface="Calibri"/>
                          <a:sym typeface="Calibri"/>
                        </a:rPr>
                        <a:t>handle large amount of data</a:t>
                      </a:r>
                      <a:r>
                        <a:rPr b="0" i="0" lang="en-US" sz="1800" u="none" cap="none" strike="noStrike">
                          <a:solidFill>
                            <a:schemeClr val="dk1"/>
                          </a:solidFill>
                          <a:latin typeface="Calibri"/>
                          <a:ea typeface="Calibri"/>
                          <a:cs typeface="Calibri"/>
                          <a:sym typeface="Calibri"/>
                        </a:rPr>
                        <a:t>. it supports </a:t>
                      </a:r>
                      <a:r>
                        <a:rPr b="1" i="0" lang="en-US" sz="1800" u="none" cap="none" strike="noStrike">
                          <a:solidFill>
                            <a:schemeClr val="dk1"/>
                          </a:solidFill>
                          <a:latin typeface="Calibri"/>
                          <a:ea typeface="Calibri"/>
                          <a:cs typeface="Calibri"/>
                          <a:sym typeface="Calibri"/>
                        </a:rPr>
                        <a:t>multiple users</a:t>
                      </a: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Examples of DBMS are file systems, </a:t>
                      </a:r>
                      <a:r>
                        <a:rPr b="1" i="0" lang="en-US" sz="1800" u="none" cap="none" strike="noStrike">
                          <a:solidFill>
                            <a:schemeClr val="dk1"/>
                          </a:solidFill>
                          <a:latin typeface="Calibri"/>
                          <a:ea typeface="Calibri"/>
                          <a:cs typeface="Calibri"/>
                          <a:sym typeface="Calibri"/>
                        </a:rPr>
                        <a:t>xml</a:t>
                      </a:r>
                      <a:r>
                        <a:rPr b="0" i="0" lang="en-US" sz="1800" u="none" cap="none" strike="noStrike">
                          <a:solidFill>
                            <a:schemeClr val="dk1"/>
                          </a:solidFill>
                          <a:latin typeface="Calibri"/>
                          <a:ea typeface="Calibri"/>
                          <a:cs typeface="Calibri"/>
                          <a:sym typeface="Calibri"/>
                        </a:rPr>
                        <a:t> etc.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 of RDBMS are mysql, postgre, sql server, oracle etc.</a:t>
                      </a:r>
                      <a:endParaRPr sz="1400" u="none" cap="none" strike="noStrike"/>
                    </a:p>
                  </a:txBody>
                  <a:tcPr marT="45725" marB="45725" marR="91450" marL="91450"/>
                </a:tc>
              </a:tr>
            </a:tbl>
          </a:graphicData>
        </a:graphic>
      </p:graphicFrame>
      <p:sp>
        <p:nvSpPr>
          <p:cNvPr id="149" name="Google Shape;149;p65"/>
          <p:cNvSpPr txBox="1"/>
          <p:nvPr>
            <p:ph idx="2" type="body"/>
          </p:nvPr>
        </p:nvSpPr>
        <p:spPr>
          <a:xfrm>
            <a:off x="2590800" y="609600"/>
            <a:ext cx="7924800" cy="685800"/>
          </a:xfrm>
          <a:prstGeom prst="rect">
            <a:avLst/>
          </a:prstGeom>
          <a:solidFill>
            <a:schemeClr val="lt1"/>
          </a:solid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SzPts val="3200"/>
              <a:buNone/>
            </a:pPr>
            <a:r>
              <a:rPr lang="en-US"/>
              <a:t>Continued….</a:t>
            </a:r>
            <a:endParaRPr/>
          </a:p>
        </p:txBody>
      </p:sp>
      <p:pic>
        <p:nvPicPr>
          <p:cNvPr descr="C:\Users\HP 250 G5\Desktop\wn.png" id="150" name="Google Shape;150;p65"/>
          <p:cNvPicPr preferRelativeResize="0"/>
          <p:nvPr/>
        </p:nvPicPr>
        <p:blipFill rotWithShape="1">
          <a:blip r:embed="rId3">
            <a:alphaModFix/>
          </a:blip>
          <a:srcRect b="0" l="0" r="0" t="0"/>
          <a:stretch/>
        </p:blipFill>
        <p:spPr>
          <a:xfrm>
            <a:off x="9269108" y="609600"/>
            <a:ext cx="1322634" cy="4708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1981200" y="381000"/>
            <a:ext cx="82296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800">
                <a:solidFill>
                  <a:srgbClr val="FF0000"/>
                </a:solidFill>
                <a:latin typeface="Times New Roman"/>
                <a:ea typeface="Times New Roman"/>
                <a:cs typeface="Times New Roman"/>
                <a:sym typeface="Times New Roman"/>
              </a:rPr>
              <a:t>ORACLE 11G</a:t>
            </a:r>
            <a:endParaRPr b="1" sz="2800">
              <a:solidFill>
                <a:srgbClr val="FF0000"/>
              </a:solidFill>
              <a:latin typeface="Times New Roman"/>
              <a:ea typeface="Times New Roman"/>
              <a:cs typeface="Times New Roman"/>
              <a:sym typeface="Times New Roman"/>
            </a:endParaRPr>
          </a:p>
        </p:txBody>
      </p:sp>
      <p:sp>
        <p:nvSpPr>
          <p:cNvPr id="156" name="Google Shape;156;p5"/>
          <p:cNvSpPr txBox="1"/>
          <p:nvPr>
            <p:ph idx="1" type="body"/>
          </p:nvPr>
        </p:nvSpPr>
        <p:spPr>
          <a:xfrm>
            <a:off x="1771300" y="1371600"/>
            <a:ext cx="8439600" cy="4876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lang="en-US" sz="2400">
                <a:solidFill>
                  <a:schemeClr val="dk1"/>
                </a:solidFill>
                <a:latin typeface="Times New Roman"/>
                <a:ea typeface="Times New Roman"/>
                <a:cs typeface="Times New Roman"/>
                <a:sym typeface="Times New Roman"/>
              </a:rPr>
              <a:t>Oracle Database 11g Programming with SQL is focused on:</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Querying a Database with SQL</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Conversion Functions, Conditional Expressions, Group Functions, and   Joins</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Manipulating Queries and Data</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Using DDL, Views, and Schema Objects</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Controlling User Access and Managing Objects</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Managing Data Dictionary Views and Large Data Sets</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Managing Time Zones and Date-time Functions</a:t>
            </a:r>
            <a:endParaRPr sz="3200"/>
          </a:p>
          <a:p>
            <a:pPr indent="0" lvl="0" marL="0" rtl="0" algn="just">
              <a:lnSpc>
                <a:spcPct val="100000"/>
              </a:lnSpc>
              <a:spcBef>
                <a:spcPts val="4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Sub queries and Regular Expressions</a:t>
            </a:r>
            <a:endParaRPr sz="3200"/>
          </a:p>
          <a:p>
            <a:pPr indent="-215900" lvl="0" marL="342900" rtl="0" algn="just">
              <a:lnSpc>
                <a:spcPct val="90000"/>
              </a:lnSpc>
              <a:spcBef>
                <a:spcPts val="400"/>
              </a:spcBef>
              <a:spcAft>
                <a:spcPts val="0"/>
              </a:spcAft>
              <a:buClr>
                <a:schemeClr val="dk1"/>
              </a:buClr>
              <a:buSzPts val="20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838200" y="365125"/>
            <a:ext cx="10515600" cy="1101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rgbClr val="FF0000"/>
                </a:solidFill>
              </a:rPr>
              <a:t>Installation Steps of Oracle 11g</a:t>
            </a:r>
            <a:endParaRPr>
              <a:solidFill>
                <a:srgbClr val="FF0000"/>
              </a:solidFill>
            </a:endParaRPr>
          </a:p>
        </p:txBody>
      </p:sp>
      <p:sp>
        <p:nvSpPr>
          <p:cNvPr id="162" name="Google Shape;162;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3" name="Google Shape;163;p6"/>
          <p:cNvSpPr txBox="1"/>
          <p:nvPr/>
        </p:nvSpPr>
        <p:spPr>
          <a:xfrm>
            <a:off x="864650" y="1388275"/>
            <a:ext cx="89241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3239"/>
                </a:solidFill>
                <a:highlight>
                  <a:srgbClr val="FFFFFF"/>
                </a:highlight>
                <a:latin typeface="Arial"/>
                <a:ea typeface="Arial"/>
                <a:cs typeface="Arial"/>
                <a:sym typeface="Arial"/>
              </a:rPr>
              <a:t>Step 1:</a:t>
            </a:r>
            <a:r>
              <a:rPr b="0" i="0" lang="en-US" sz="2000" u="none" cap="none" strike="noStrike">
                <a:solidFill>
                  <a:srgbClr val="273239"/>
                </a:solidFill>
                <a:highlight>
                  <a:srgbClr val="FFFFFF"/>
                </a:highlight>
                <a:latin typeface="Arial"/>
                <a:ea typeface="Arial"/>
                <a:cs typeface="Arial"/>
                <a:sym typeface="Arial"/>
              </a:rPr>
              <a:t> Go to </a:t>
            </a:r>
            <a:r>
              <a:rPr b="0" i="0" lang="en-US" sz="2000" u="sng" cap="none" strike="noStrike">
                <a:solidFill>
                  <a:schemeClr val="hlink"/>
                </a:solidFill>
                <a:highlight>
                  <a:srgbClr val="FFFFFF"/>
                </a:highlight>
                <a:latin typeface="Arial"/>
                <a:ea typeface="Arial"/>
                <a:cs typeface="Arial"/>
                <a:sym typeface="Arial"/>
                <a:hlinkClick r:id="rId3"/>
              </a:rPr>
              <a:t>oracle.com</a:t>
            </a:r>
            <a:r>
              <a:rPr b="0" i="0" lang="en-US" sz="2000" u="none" cap="none" strike="noStrike">
                <a:solidFill>
                  <a:srgbClr val="273239"/>
                </a:solidFill>
                <a:highlight>
                  <a:srgbClr val="FFFFFF"/>
                </a:highlight>
                <a:latin typeface="Arial"/>
                <a:ea typeface="Arial"/>
                <a:cs typeface="Arial"/>
                <a:sym typeface="Arial"/>
              </a:rPr>
              <a:t> and Click on </a:t>
            </a:r>
            <a:r>
              <a:rPr b="1" i="0" lang="en-US" sz="2000" u="none" cap="none" strike="noStrike">
                <a:solidFill>
                  <a:srgbClr val="273239"/>
                </a:solidFill>
                <a:highlight>
                  <a:srgbClr val="FFFFFF"/>
                </a:highlight>
                <a:latin typeface="Arial"/>
                <a:ea typeface="Arial"/>
                <a:cs typeface="Arial"/>
                <a:sym typeface="Arial"/>
              </a:rPr>
              <a:t>Options</a:t>
            </a:r>
            <a:r>
              <a:rPr b="0" i="0" lang="en-US" sz="2000" u="none" cap="none" strike="noStrike">
                <a:solidFill>
                  <a:srgbClr val="273239"/>
                </a:solidFill>
                <a:highlight>
                  <a:srgbClr val="FFFFFF"/>
                </a:highlight>
                <a:latin typeface="Arial"/>
                <a:ea typeface="Arial"/>
                <a:cs typeface="Arial"/>
                <a:sym typeface="Arial"/>
              </a:rPr>
              <a:t> Menu</a:t>
            </a:r>
            <a:endParaRPr b="0" i="0" sz="2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3239"/>
                </a:solidFill>
                <a:highlight>
                  <a:srgbClr val="FFFFFF"/>
                </a:highlight>
                <a:latin typeface="Arial"/>
                <a:ea typeface="Arial"/>
                <a:cs typeface="Arial"/>
                <a:sym typeface="Arial"/>
              </a:rPr>
              <a:t>Step 2:</a:t>
            </a:r>
            <a:r>
              <a:rPr b="0" i="0" lang="en-US" sz="2000" u="none" cap="none" strike="noStrike">
                <a:solidFill>
                  <a:srgbClr val="273239"/>
                </a:solidFill>
                <a:highlight>
                  <a:srgbClr val="FFFFFF"/>
                </a:highlight>
                <a:latin typeface="Arial"/>
                <a:ea typeface="Arial"/>
                <a:cs typeface="Arial"/>
                <a:sym typeface="Arial"/>
              </a:rPr>
              <a:t> Click the </a:t>
            </a:r>
            <a:r>
              <a:rPr b="1" i="0" lang="en-US" sz="2000" u="none" cap="none" strike="noStrike">
                <a:solidFill>
                  <a:srgbClr val="273239"/>
                </a:solidFill>
                <a:highlight>
                  <a:srgbClr val="FFFFFF"/>
                </a:highlight>
                <a:latin typeface="Arial"/>
                <a:ea typeface="Arial"/>
                <a:cs typeface="Arial"/>
                <a:sym typeface="Arial"/>
              </a:rPr>
              <a:t>Download</a:t>
            </a:r>
            <a:r>
              <a:rPr b="0" i="0" lang="en-US" sz="2000" u="none" cap="none" strike="noStrike">
                <a:solidFill>
                  <a:srgbClr val="273239"/>
                </a:solidFill>
                <a:highlight>
                  <a:srgbClr val="FFFFFF"/>
                </a:highlight>
                <a:latin typeface="Arial"/>
                <a:ea typeface="Arial"/>
                <a:cs typeface="Arial"/>
                <a:sym typeface="Arial"/>
              </a:rPr>
              <a:t> Button and Scroll Down to </a:t>
            </a:r>
            <a:r>
              <a:rPr b="1" i="0" lang="en-US" sz="2000" u="none" cap="none" strike="noStrike">
                <a:solidFill>
                  <a:srgbClr val="273239"/>
                </a:solidFill>
                <a:highlight>
                  <a:srgbClr val="FFFFFF"/>
                </a:highlight>
                <a:latin typeface="Arial"/>
                <a:ea typeface="Arial"/>
                <a:cs typeface="Arial"/>
                <a:sym typeface="Arial"/>
              </a:rPr>
              <a:t>Database</a:t>
            </a:r>
            <a:r>
              <a:rPr b="0" i="0" lang="en-US" sz="2000" u="none" cap="none" strike="noStrike">
                <a:solidFill>
                  <a:srgbClr val="273239"/>
                </a:solidFill>
                <a:highlight>
                  <a:srgbClr val="FFFFFF"/>
                </a:highlight>
                <a:latin typeface="Arial"/>
                <a:ea typeface="Arial"/>
                <a:cs typeface="Arial"/>
                <a:sym typeface="Arial"/>
              </a:rPr>
              <a:t> Section. </a:t>
            </a:r>
            <a:endParaRPr b="0" i="0" sz="2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73239"/>
              </a:solidFill>
              <a:highlight>
                <a:srgbClr val="FFFFFF"/>
              </a:highlight>
              <a:latin typeface="Arial"/>
              <a:ea typeface="Arial"/>
              <a:cs typeface="Arial"/>
              <a:sym typeface="Arial"/>
            </a:endParaRPr>
          </a:p>
        </p:txBody>
      </p:sp>
      <p:pic>
        <p:nvPicPr>
          <p:cNvPr id="164" name="Google Shape;164;p6"/>
          <p:cNvPicPr preferRelativeResize="0"/>
          <p:nvPr/>
        </p:nvPicPr>
        <p:blipFill rotWithShape="1">
          <a:blip r:embed="rId4">
            <a:alphaModFix/>
          </a:blip>
          <a:srcRect b="0" l="0" r="0" t="0"/>
          <a:stretch/>
        </p:blipFill>
        <p:spPr>
          <a:xfrm>
            <a:off x="864650" y="2926075"/>
            <a:ext cx="9897326" cy="327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