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58"/>
  </p:notesMasterIdLst>
  <p:sldIdLst>
    <p:sldId id="256" r:id="rId3"/>
    <p:sldId id="257" r:id="rId4"/>
    <p:sldId id="258" r:id="rId5"/>
    <p:sldId id="259" r:id="rId6"/>
    <p:sldId id="260" r:id="rId7"/>
    <p:sldId id="261" r:id="rId8"/>
    <p:sldId id="262" r:id="rId9"/>
    <p:sldId id="264" r:id="rId10"/>
    <p:sldId id="265" r:id="rId11"/>
    <p:sldId id="266" r:id="rId12"/>
    <p:sldId id="312" r:id="rId13"/>
    <p:sldId id="313" r:id="rId14"/>
    <p:sldId id="267" r:id="rId15"/>
    <p:sldId id="315" r:id="rId16"/>
    <p:sldId id="268" r:id="rId17"/>
    <p:sldId id="314" r:id="rId18"/>
    <p:sldId id="272" r:id="rId19"/>
    <p:sldId id="273" r:id="rId20"/>
    <p:sldId id="274" r:id="rId21"/>
    <p:sldId id="316" r:id="rId22"/>
    <p:sldId id="317" r:id="rId23"/>
    <p:sldId id="318" r:id="rId24"/>
    <p:sldId id="319" r:id="rId25"/>
    <p:sldId id="276" r:id="rId26"/>
    <p:sldId id="277" r:id="rId27"/>
    <p:sldId id="278" r:id="rId28"/>
    <p:sldId id="281" r:id="rId29"/>
    <p:sldId id="282" r:id="rId30"/>
    <p:sldId id="283" r:id="rId31"/>
    <p:sldId id="284" r:id="rId32"/>
    <p:sldId id="285" r:id="rId33"/>
    <p:sldId id="286" r:id="rId34"/>
    <p:sldId id="287" r:id="rId35"/>
    <p:sldId id="288" r:id="rId36"/>
    <p:sldId id="320" r:id="rId37"/>
    <p:sldId id="321" r:id="rId38"/>
    <p:sldId id="322" r:id="rId39"/>
    <p:sldId id="289" r:id="rId40"/>
    <p:sldId id="290" r:id="rId41"/>
    <p:sldId id="291" r:id="rId42"/>
    <p:sldId id="292" r:id="rId43"/>
    <p:sldId id="293" r:id="rId44"/>
    <p:sldId id="294" r:id="rId45"/>
    <p:sldId id="295" r:id="rId46"/>
    <p:sldId id="296" r:id="rId47"/>
    <p:sldId id="298" r:id="rId48"/>
    <p:sldId id="299" r:id="rId49"/>
    <p:sldId id="300" r:id="rId50"/>
    <p:sldId id="305" r:id="rId51"/>
    <p:sldId id="306" r:id="rId52"/>
    <p:sldId id="307" r:id="rId53"/>
    <p:sldId id="308" r:id="rId54"/>
    <p:sldId id="309" r:id="rId55"/>
    <p:sldId id="310" r:id="rId56"/>
    <p:sldId id="311" r:id="rId57"/>
  </p:sldIdLst>
  <p:sldSz cx="9144000" cy="6858000" type="screen4x3"/>
  <p:notesSz cx="6858000" cy="9144000"/>
  <p:embeddedFontLst>
    <p:embeddedFont>
      <p:font typeface="Arial Black" panose="020B0A04020102020204" pitchFamily="34" charset="0"/>
      <p:regular r:id="rId59"/>
      <p:bold r:id="rId60"/>
    </p:embeddedFont>
    <p:embeddedFont>
      <p:font typeface="Calibri" panose="020F0502020204030204" pitchFamily="34" charset="0"/>
      <p:regular r:id="rId61"/>
      <p:bold r:id="rId62"/>
      <p:italic r:id="rId63"/>
      <p:boldItalic r:id="rId64"/>
    </p:embeddedFont>
    <p:embeddedFont>
      <p:font typeface="Cambria" panose="02040503050406030204" pitchFamily="18" charset="0"/>
      <p:regular r:id="rId65"/>
      <p:bold r:id="rId66"/>
      <p:italic r:id="rId67"/>
      <p:boldItalic r:id="rId68"/>
    </p:embeddedFont>
    <p:embeddedFont>
      <p:font typeface="Consolas" panose="020B0609020204030204" pitchFamily="49" charset="0"/>
      <p:regular r:id="rId69"/>
      <p:bold r:id="rId70"/>
      <p:italic r:id="rId71"/>
      <p:boldItalic r:id="rId72"/>
    </p:embeddedFont>
    <p:embeddedFont>
      <p:font typeface="Nunito" pitchFamily="2" charset="0"/>
      <p:regular r:id="rId73"/>
      <p:bold r:id="rId74"/>
      <p:italic r:id="rId75"/>
      <p:boldItalic r:id="rId76"/>
    </p:embeddedFont>
    <p:embeddedFont>
      <p:font typeface="Raleway ExtraBold" pitchFamily="2" charset="0"/>
      <p:bold r:id="rId77"/>
      <p:boldItalic r:id="rId78"/>
    </p:embeddedFont>
    <p:embeddedFont>
      <p:font typeface="Tahoma" panose="020B0604030504040204" pitchFamily="34" charset="0"/>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6" roundtripDataSignature="AMtx7mhd4c1m8u2BplpX2oxgrSWDJLPL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7B4F2C-E9BB-40E3-B1B5-60EFDB0907B9}">
  <a:tblStyle styleId="{8B7B4F2C-E9BB-40E3-B1B5-60EFDB0907B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font" Target="fonts/font10.fntdata"/><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 Target="slides/slide3.xml"/><Relationship Id="rId90"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4.fntdata"/><Relationship Id="rId80" Type="http://schemas.openxmlformats.org/officeDocument/2006/relationships/font" Target="fonts/font2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6"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8.fntdata"/><Relationship Id="rId87" Type="http://schemas.openxmlformats.org/officeDocument/2006/relationships/presProps" Target="presProps.xml"/><Relationship Id="rId6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Tahoma"/>
                <a:ea typeface="Tahoma"/>
                <a:cs typeface="Tahoma"/>
                <a:sym typeface="Tahoma"/>
              </a:rPr>
              <a:t>‹#›</a:t>
            </a:fld>
            <a:endParaRPr sz="1200" b="0"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7" name="Google Shape;16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9" name="Google Shape;24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3" name="Google Shape;26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1" name="Google Shape;29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8" name="Google Shape;29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5" name="Google Shape;30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6" name="Google Shape;32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3" name="Google Shape;33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54" name="Google Shape;3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6" name="Google Shape;18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60" name="Google Shape;3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66" name="Google Shape;3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72" name="Google Shape;3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78" name="Google Shape;3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85" name="Google Shape;3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91" name="Google Shape;3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97" name="Google Shape;39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03" name="Google Shape;40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09" name="Google Shape;4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15" name="Google Shape;41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3" name="Google Shape;1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21" name="Google Shape;421;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28" name="Google Shape;42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34" name="Google Shape;43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40" name="Google Shape;44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46" name="Google Shape;446;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58" name="Google Shape;45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64" name="Google Shape;464;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70" name="Google Shape;47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32a3489b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g132a3489b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1" name="Google Shape;501;g132a3489bc3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49</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32a3489bc3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132a3489bc3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8" name="Google Shape;508;g132a3489bc3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p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3" name="Google Shape;523;p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b26dde417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g1b26dde417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1" name="Google Shape;531;g1b26dde4179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7" name="Google Shape;53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44" name="Google Shape;54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7" name="Google Shape;2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4" name="Google Shape;21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1" name="Google Shape;22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5" name="Google Shape;23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5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
        <p:cNvGrpSpPr/>
        <p:nvPr/>
      </p:nvGrpSpPr>
      <p:grpSpPr>
        <a:xfrm>
          <a:off x="0" y="0"/>
          <a:ext cx="0" cy="0"/>
          <a:chOff x="0" y="0"/>
          <a:chExt cx="0" cy="0"/>
        </a:xfrm>
      </p:grpSpPr>
      <p:sp>
        <p:nvSpPr>
          <p:cNvPr id="86" name="Google Shape;86;p37"/>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87" name="Google Shape;87;p37"/>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88" name="Google Shape;88;p37"/>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9"/>
        <p:cNvGrpSpPr/>
        <p:nvPr/>
      </p:nvGrpSpPr>
      <p:grpSpPr>
        <a:xfrm>
          <a:off x="0" y="0"/>
          <a:ext cx="0" cy="0"/>
          <a:chOff x="0" y="0"/>
          <a:chExt cx="0" cy="0"/>
        </a:xfrm>
      </p:grpSpPr>
      <p:sp>
        <p:nvSpPr>
          <p:cNvPr id="90" name="Google Shape;90;p38"/>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91" name="Google Shape;91;p38"/>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38"/>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lvl1pPr marL="457200" marR="0" lvl="0" indent="-228600" algn="ctr" rtl="0">
              <a:lnSpc>
                <a:spcPct val="100000"/>
              </a:lnSpc>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7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Google Shape;95;p7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750"/>
              </a:spcBef>
              <a:spcAft>
                <a:spcPts val="0"/>
              </a:spcAft>
              <a:buClr>
                <a:schemeClr val="dk1"/>
              </a:buClr>
              <a:buSzPts val="24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2000"/>
              <a:buFont typeface="Arial"/>
              <a:buNone/>
              <a:defRPr sz="1500" b="1" i="0" u="none" strike="noStrike" cap="none">
                <a:solidFill>
                  <a:srgbClr val="000000"/>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800"/>
              <a:buFont typeface="Arial"/>
              <a:buNone/>
              <a:defRPr sz="1350" b="1" i="0" u="none" strike="noStrike" cap="none">
                <a:solidFill>
                  <a:srgbClr val="000000"/>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5pPr>
            <a:lvl6pPr marL="2743200" marR="0" lvl="5"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6pPr>
            <a:lvl7pPr marL="3200400" marR="0" lvl="6"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7pPr>
            <a:lvl8pPr marL="3657600" marR="0" lvl="7"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8pPr>
            <a:lvl9pPr marL="4114800" marR="0" lvl="8"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9pPr>
          </a:lstStyle>
          <a:p>
            <a:endParaRPr/>
          </a:p>
        </p:txBody>
      </p:sp>
      <p:sp>
        <p:nvSpPr>
          <p:cNvPr id="96" name="Google Shape;96;p7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7" name="Google Shape;97;p7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750"/>
              </a:spcBef>
              <a:spcAft>
                <a:spcPts val="0"/>
              </a:spcAft>
              <a:buClr>
                <a:schemeClr val="dk1"/>
              </a:buClr>
              <a:buSzPts val="24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2000"/>
              <a:buFont typeface="Arial"/>
              <a:buNone/>
              <a:defRPr sz="1500" b="1" i="0" u="none" strike="noStrike" cap="none">
                <a:solidFill>
                  <a:srgbClr val="000000"/>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800"/>
              <a:buFont typeface="Arial"/>
              <a:buNone/>
              <a:defRPr sz="1350" b="1" i="0" u="none" strike="noStrike" cap="none">
                <a:solidFill>
                  <a:srgbClr val="000000"/>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5pPr>
            <a:lvl6pPr marL="2743200" marR="0" lvl="5"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6pPr>
            <a:lvl7pPr marL="3200400" marR="0" lvl="6"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7pPr>
            <a:lvl8pPr marL="3657600" marR="0" lvl="7"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8pPr>
            <a:lvl9pPr marL="4114800" marR="0" lvl="8" indent="-228600" algn="l" rtl="0">
              <a:lnSpc>
                <a:spcPct val="90000"/>
              </a:lnSpc>
              <a:spcBef>
                <a:spcPts val="375"/>
              </a:spcBef>
              <a:spcAft>
                <a:spcPts val="0"/>
              </a:spcAft>
              <a:buClr>
                <a:schemeClr val="dk1"/>
              </a:buClr>
              <a:buSzPts val="1600"/>
              <a:buFont typeface="Arial"/>
              <a:buNone/>
              <a:defRPr sz="1200" b="1" i="0" u="none" strike="noStrike" cap="none">
                <a:solidFill>
                  <a:srgbClr val="000000"/>
                </a:solidFill>
                <a:latin typeface="Arial"/>
                <a:ea typeface="Arial"/>
                <a:cs typeface="Arial"/>
                <a:sym typeface="Arial"/>
              </a:defRPr>
            </a:lvl9pPr>
          </a:lstStyle>
          <a:p>
            <a:endParaRPr/>
          </a:p>
        </p:txBody>
      </p:sp>
      <p:sp>
        <p:nvSpPr>
          <p:cNvPr id="98" name="Google Shape;98;p7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9" name="Google Shape;99;p7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Google Shape;100;p7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Google Shape;101;p7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
        <p:cNvGrpSpPr/>
        <p:nvPr/>
      </p:nvGrpSpPr>
      <p:grpSpPr>
        <a:xfrm>
          <a:off x="0" y="0"/>
          <a:ext cx="0" cy="0"/>
          <a:chOff x="0" y="0"/>
          <a:chExt cx="0" cy="0"/>
        </a:xfrm>
      </p:grpSpPr>
      <p:sp>
        <p:nvSpPr>
          <p:cNvPr id="103" name="Google Shape;103;p7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7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5" name="Google Shape;105;p7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6" name="Google Shape;106;p7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Google Shape;107;p7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7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9"/>
        <p:cNvGrpSpPr/>
        <p:nvPr/>
      </p:nvGrpSpPr>
      <p:grpSpPr>
        <a:xfrm>
          <a:off x="0" y="0"/>
          <a:ext cx="0" cy="0"/>
          <a:chOff x="0" y="0"/>
          <a:chExt cx="0" cy="0"/>
        </a:xfrm>
      </p:grpSpPr>
      <p:sp>
        <p:nvSpPr>
          <p:cNvPr id="110" name="Google Shape;110;p39"/>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11" name="Google Shape;111;p39"/>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112" name="Google Shape;112;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13" name="Google Shape;113;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14" name="Google Shape;114;p39"/>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5"/>
        <p:cNvGrpSpPr/>
        <p:nvPr/>
      </p:nvGrpSpPr>
      <p:grpSpPr>
        <a:xfrm>
          <a:off x="0" y="0"/>
          <a:ext cx="0" cy="0"/>
          <a:chOff x="0" y="0"/>
          <a:chExt cx="0" cy="0"/>
        </a:xfrm>
      </p:grpSpPr>
      <p:sp>
        <p:nvSpPr>
          <p:cNvPr id="116" name="Google Shape;116;p40"/>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17" name="Google Shape;117;p40"/>
          <p:cNvSpPr>
            <a:spLocks noGrp="1"/>
          </p:cNvSpPr>
          <p:nvPr>
            <p:ph type="pic" idx="2"/>
          </p:nvPr>
        </p:nvSpPr>
        <p:spPr>
          <a:xfrm>
            <a:off x="2895600" y="1371600"/>
            <a:ext cx="6019800" cy="4724400"/>
          </a:xfrm>
          <a:prstGeom prst="rect">
            <a:avLst/>
          </a:prstGeom>
          <a:noFill/>
          <a:ln>
            <a:noFill/>
          </a:ln>
        </p:spPr>
      </p:sp>
      <p:sp>
        <p:nvSpPr>
          <p:cNvPr id="118" name="Google Shape;118;p40"/>
          <p:cNvSpPr txBox="1">
            <a:spLocks noGrp="1"/>
          </p:cNvSpPr>
          <p:nvPr>
            <p:ph type="body" idx="1"/>
          </p:nvPr>
        </p:nvSpPr>
        <p:spPr>
          <a:xfrm>
            <a:off x="228600" y="1371600"/>
            <a:ext cx="2590800" cy="4724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9" name="Google Shape;119;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20" name="Google Shape;120;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21" name="Google Shape;121;p4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2"/>
        <p:cNvGrpSpPr/>
        <p:nvPr/>
      </p:nvGrpSpPr>
      <p:grpSpPr>
        <a:xfrm>
          <a:off x="0" y="0"/>
          <a:ext cx="0" cy="0"/>
          <a:chOff x="0" y="0"/>
          <a:chExt cx="0" cy="0"/>
        </a:xfrm>
      </p:grpSpPr>
      <p:sp>
        <p:nvSpPr>
          <p:cNvPr id="123" name="Google Shape;123;p41"/>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24" name="Google Shape;124;p41"/>
          <p:cNvSpPr txBox="1">
            <a:spLocks noGrp="1"/>
          </p:cNvSpPr>
          <p:nvPr>
            <p:ph type="body" idx="1"/>
          </p:nvPr>
        </p:nvSpPr>
        <p:spPr>
          <a:xfrm>
            <a:off x="609600" y="1524000"/>
            <a:ext cx="8305800" cy="48768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5" name="Google Shape;125;p41"/>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45700" rIns="91425" bIns="45700" anchor="ctr" anchorCtr="0">
            <a:normAutofit/>
          </a:bodyPr>
          <a:lstStyle>
            <a:lvl1pPr marL="457200" marR="0" lvl="0" indent="-228600" algn="ctr"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42"/>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28" name="Google Shape;12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29" name="Google Shape;12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30" name="Google Shape;130;p4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133" name="Google Shape;133;p4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Google Shape;134;p4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5" name="Google Shape;13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36" name="Google Shape;13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37" name="Google Shape;137;p4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44"/>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40" name="Google Shape;140;p4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141" name="Google Shape;141;p44"/>
          <p:cNvSpPr>
            <a:spLocks noGrp="1"/>
          </p:cNvSpPr>
          <p:nvPr>
            <p:ph type="pic" idx="2"/>
          </p:nvPr>
        </p:nvSpPr>
        <p:spPr>
          <a:xfrm>
            <a:off x="1792288" y="612775"/>
            <a:ext cx="5486400" cy="4114800"/>
          </a:xfrm>
          <a:prstGeom prst="rect">
            <a:avLst/>
          </a:prstGeom>
          <a:noFill/>
          <a:ln>
            <a:noFill/>
          </a:ln>
        </p:spPr>
      </p:sp>
      <p:sp>
        <p:nvSpPr>
          <p:cNvPr id="142" name="Google Shape;142;p4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3" name="Google Shape;143;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44" name="Google Shape;144;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45" name="Google Shape;145;p44"/>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45"/>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48" name="Google Shape;148;p45"/>
          <p:cNvSpPr txBox="1">
            <a:spLocks noGrp="1"/>
          </p:cNvSpPr>
          <p:nvPr>
            <p:ph type="title"/>
          </p:nvPr>
        </p:nvSpPr>
        <p:spPr>
          <a:xfrm>
            <a:off x="304800" y="1371600"/>
            <a:ext cx="82296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149" name="Google Shape;149;p45"/>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0" name="Google Shape;150;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45"/>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46"/>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
        <p:nvSpPr>
          <p:cNvPr id="155" name="Google Shape;155;p4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156" name="Google Shape;156;p4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7" name="Google Shape;15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58" name="Google Shape;15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59" name="Google Shape;159;p4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60"/>
        <p:cNvGrpSpPr/>
        <p:nvPr/>
      </p:nvGrpSpPr>
      <p:grpSpPr>
        <a:xfrm>
          <a:off x="0" y="0"/>
          <a:ext cx="0" cy="0"/>
          <a:chOff x="0" y="0"/>
          <a:chExt cx="0" cy="0"/>
        </a:xfrm>
      </p:grpSpPr>
      <p:sp>
        <p:nvSpPr>
          <p:cNvPr id="161" name="Google Shape;161;p4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400"/>
              <a:buFont typeface="Arial"/>
              <a:buNone/>
              <a:defRPr sz="4400" b="1" i="0" u="none" strike="noStrike" cap="none">
                <a:solidFill>
                  <a:schemeClr val="dk1"/>
                </a:solidFill>
                <a:latin typeface="Cambria"/>
                <a:ea typeface="Cambria"/>
                <a:cs typeface="Cambria"/>
                <a:sym typeface="Cambria"/>
              </a:defRPr>
            </a:lvl9pPr>
          </a:lstStyle>
          <a:p>
            <a:endParaRPr/>
          </a:p>
        </p:txBody>
      </p:sp>
      <p:sp>
        <p:nvSpPr>
          <p:cNvPr id="162" name="Google Shape;162;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63" name="Google Shape;163;p47"/>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
        <p:nvSpPr>
          <p:cNvPr id="164" name="Google Shape;164;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5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5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5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6" name="Google Shape;56;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7" name="Google Shape;5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5"/>
          <p:cNvSpPr>
            <a:spLocks noGrp="1"/>
          </p:cNvSpPr>
          <p:nvPr>
            <p:ph type="pic" idx="2"/>
          </p:nvPr>
        </p:nvSpPr>
        <p:spPr>
          <a:xfrm>
            <a:off x="1792288" y="612775"/>
            <a:ext cx="5486400" cy="4114800"/>
          </a:xfrm>
          <a:prstGeom prst="rect">
            <a:avLst/>
          </a:prstGeom>
          <a:noFill/>
          <a:ln>
            <a:noFill/>
          </a:ln>
        </p:spPr>
      </p:sp>
      <p:sp>
        <p:nvSpPr>
          <p:cNvPr id="63" name="Google Shape;63;p5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4" name="Google Shape;64;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 name="Google Shape;70;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1.jp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3" name="Google Shape;1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4" name="Google Shape;1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3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IN"/>
              <a:t>‹#›</a:t>
            </a:fld>
            <a:endParaRPr/>
          </a:p>
        </p:txBody>
      </p:sp>
      <p:sp>
        <p:nvSpPr>
          <p:cNvPr id="81" name="Google Shape;81;p36"/>
          <p:cNvSpPr txBox="1"/>
          <p:nvPr/>
        </p:nvSpPr>
        <p:spPr>
          <a:xfrm>
            <a:off x="0" y="6457950"/>
            <a:ext cx="9144000"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alibri"/>
                <a:ea typeface="Calibri"/>
                <a:cs typeface="Calibri"/>
                <a:sym typeface="Calibri"/>
              </a:rPr>
              <a:t>University Institute of Engineering (UIE)</a:t>
            </a:r>
            <a:endParaRPr sz="1400" b="0" i="0" u="none" strike="noStrike" cap="none">
              <a:solidFill>
                <a:srgbClr val="000000"/>
              </a:solidFill>
              <a:latin typeface="Arial"/>
              <a:ea typeface="Arial"/>
              <a:cs typeface="Arial"/>
              <a:sym typeface="Arial"/>
            </a:endParaRPr>
          </a:p>
        </p:txBody>
      </p:sp>
      <p:cxnSp>
        <p:nvCxnSpPr>
          <p:cNvPr id="82" name="Google Shape;82;p36"/>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83" name="Google Shape;83;p36" descr="https://encrypted-tbn3.gstatic.com/images?q=tbn:ANd9GcTyg3Gq4WoxkxO75aZWNEjYFvavmMfWdiMvs57jpDF8YRR3yCybqQ">
            <a:hlinkClick r:id="rId15"/>
          </p:cNvPr>
          <p:cNvPicPr preferRelativeResize="0"/>
          <p:nvPr/>
        </p:nvPicPr>
        <p:blipFill rotWithShape="1">
          <a:blip r:embed="rId16">
            <a:alphaModFix/>
          </a:blip>
          <a:srcRect/>
          <a:stretch/>
        </p:blipFill>
        <p:spPr>
          <a:xfrm>
            <a:off x="152400" y="152400"/>
            <a:ext cx="768350" cy="1219200"/>
          </a:xfrm>
          <a:prstGeom prst="rect">
            <a:avLst/>
          </a:prstGeom>
          <a:noFill/>
          <a:ln>
            <a:noFill/>
          </a:ln>
        </p:spPr>
      </p:pic>
      <p:sp>
        <p:nvSpPr>
          <p:cNvPr id="84" name="Google Shape;84;p36"/>
          <p:cNvSpPr txBox="1"/>
          <p:nvPr/>
        </p:nvSpPr>
        <p:spPr>
          <a:xfrm>
            <a:off x="2805113" y="87313"/>
            <a:ext cx="5454650" cy="369887"/>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sql-transactions/"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hyperlink" Target="https://www.javatpoint.com/dbms-sql-set-operation" TargetMode="External"/><Relationship Id="rId7"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1.xml"/><Relationship Id="rId6" Type="http://schemas.openxmlformats.org/officeDocument/2006/relationships/hyperlink" Target="https://docs.oracle.com/cd/B19306_01/server.102/b14200/operators005.htm" TargetMode="External"/><Relationship Id="rId5" Type="http://schemas.openxmlformats.org/officeDocument/2006/relationships/hyperlink" Target="https://www.studytonight.com/dbms/set-operation-in-sql.php" TargetMode="External"/><Relationship Id="rId4" Type="http://schemas.openxmlformats.org/officeDocument/2006/relationships/hyperlink" Target="https://www.javatpoint.com/set-operators-in-sql"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8"/>
          <p:cNvSpPr/>
          <p:nvPr/>
        </p:nvSpPr>
        <p:spPr>
          <a:xfrm>
            <a:off x="-3316" y="4927756"/>
            <a:ext cx="9147315" cy="113891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70" name="Google Shape;170;p58"/>
          <p:cNvSpPr/>
          <p:nvPr/>
        </p:nvSpPr>
        <p:spPr>
          <a:xfrm>
            <a:off x="226648" y="5283739"/>
            <a:ext cx="34289" cy="46041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71" name="Google Shape;171;p58"/>
          <p:cNvSpPr txBox="1"/>
          <p:nvPr/>
        </p:nvSpPr>
        <p:spPr>
          <a:xfrm>
            <a:off x="6572250" y="5738813"/>
            <a:ext cx="20574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888888"/>
              </a:solidFill>
              <a:latin typeface="Arial"/>
              <a:ea typeface="Arial"/>
              <a:cs typeface="Arial"/>
              <a:sym typeface="Arial"/>
            </a:endParaRPr>
          </a:p>
        </p:txBody>
      </p:sp>
      <p:sp>
        <p:nvSpPr>
          <p:cNvPr id="172" name="Google Shape;172;p58"/>
          <p:cNvSpPr/>
          <p:nvPr/>
        </p:nvSpPr>
        <p:spPr>
          <a:xfrm rot="10800000" flipH="1">
            <a:off x="7130143" y="5312160"/>
            <a:ext cx="968829" cy="868205"/>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graphicFrame>
        <p:nvGraphicFramePr>
          <p:cNvPr id="173" name="Google Shape;173;p58"/>
          <p:cNvGraphicFramePr/>
          <p:nvPr/>
        </p:nvGraphicFramePr>
        <p:xfrm>
          <a:off x="270474" y="3142963"/>
          <a:ext cx="2477292" cy="2361044"/>
        </p:xfrm>
        <a:graphic>
          <a:graphicData uri="http://schemas.openxmlformats.org/presentationml/2006/ole">
            <mc:AlternateContent xmlns:mc="http://schemas.openxmlformats.org/markup-compatibility/2006">
              <mc:Choice xmlns:v="urn:schemas-microsoft-com:vml" Requires="v">
                <p:oleObj r:id="rId3" imgW="2477292" imgH="2361044" progId="">
                  <p:embed/>
                </p:oleObj>
              </mc:Choice>
              <mc:Fallback>
                <p:oleObj r:id="rId3" imgW="2477292" imgH="2361044" progId="">
                  <p:embed/>
                  <p:pic>
                    <p:nvPicPr>
                      <p:cNvPr id="173" name="Google Shape;173;p58"/>
                      <p:cNvPicPr preferRelativeResize="0"/>
                      <p:nvPr/>
                    </p:nvPicPr>
                    <p:blipFill rotWithShape="1">
                      <a:blip r:embed="rId4">
                        <a:alphaModFix/>
                      </a:blip>
                      <a:srcRect/>
                      <a:stretch/>
                    </p:blipFill>
                    <p:spPr>
                      <a:xfrm>
                        <a:off x="270474" y="3142963"/>
                        <a:ext cx="2477292" cy="2361044"/>
                      </a:xfrm>
                      <a:prstGeom prst="rect">
                        <a:avLst/>
                      </a:prstGeom>
                      <a:noFill/>
                      <a:ln>
                        <a:noFill/>
                      </a:ln>
                    </p:spPr>
                  </p:pic>
                </p:oleObj>
              </mc:Fallback>
            </mc:AlternateContent>
          </a:graphicData>
        </a:graphic>
      </p:graphicFrame>
      <p:sp>
        <p:nvSpPr>
          <p:cNvPr id="174" name="Google Shape;174;p58"/>
          <p:cNvSpPr/>
          <p:nvPr/>
        </p:nvSpPr>
        <p:spPr>
          <a:xfrm flipH="1">
            <a:off x="5284078" y="808530"/>
            <a:ext cx="3859922" cy="4389330"/>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75" name="Google Shape;175;p58"/>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76" name="Google Shape;176;p58"/>
          <p:cNvSpPr txBox="1"/>
          <p:nvPr/>
        </p:nvSpPr>
        <p:spPr>
          <a:xfrm>
            <a:off x="1161930" y="1514254"/>
            <a:ext cx="6777900" cy="54849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IN" sz="2400" b="1" i="0" u="none" strike="noStrike" cap="none">
                <a:solidFill>
                  <a:schemeClr val="dk1"/>
                </a:solidFill>
                <a:latin typeface="Arial Black"/>
                <a:ea typeface="Arial Black"/>
                <a:cs typeface="Arial Black"/>
                <a:sym typeface="Arial Black"/>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rgbClr val="000000"/>
              </a:buClr>
              <a:buSzPts val="2700"/>
              <a:buFont typeface="Arial"/>
              <a:buNone/>
            </a:pPr>
            <a:r>
              <a:rPr lang="en-IN" sz="2700" b="1" i="0" u="none" strike="noStrike" cap="none">
                <a:solidFill>
                  <a:srgbClr val="FF0000"/>
                </a:solidFill>
                <a:latin typeface="Times New Roman"/>
                <a:ea typeface="Times New Roman"/>
                <a:cs typeface="Times New Roman"/>
                <a:sym typeface="Times New Roman"/>
              </a:rPr>
              <a:t>Domain Winter Winning Camp 2023</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45"/>
              </a:spcBef>
              <a:spcAft>
                <a:spcPts val="0"/>
              </a:spcAft>
              <a:buClr>
                <a:srgbClr val="000000"/>
              </a:buClr>
              <a:buSzPts val="2100"/>
              <a:buFont typeface="Arial"/>
              <a:buNone/>
            </a:pPr>
            <a:r>
              <a:rPr lang="en-IN" sz="2100" b="1" i="0" u="none" strike="noStrike" cap="none">
                <a:solidFill>
                  <a:schemeClr val="dk1"/>
                </a:solidFill>
                <a:latin typeface="Times New Roman"/>
                <a:ea typeface="Times New Roman"/>
                <a:cs typeface="Times New Roman"/>
                <a:sym typeface="Times New Roman"/>
              </a:rPr>
              <a:t>Subject Name: </a:t>
            </a:r>
            <a:r>
              <a:rPr lang="en-IN" sz="2800" b="1" i="0" u="none" strike="noStrike" cap="none">
                <a:solidFill>
                  <a:schemeClr val="dk1"/>
                </a:solidFill>
                <a:latin typeface="Times New Roman"/>
                <a:ea typeface="Times New Roman"/>
                <a:cs typeface="Times New Roman"/>
                <a:sym typeface="Times New Roman"/>
              </a:rPr>
              <a:t>Database Management System</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35"/>
              </a:spcBef>
              <a:spcAft>
                <a:spcPts val="0"/>
              </a:spcAft>
              <a:buClr>
                <a:srgbClr val="000000"/>
              </a:buClr>
              <a:buSzPts val="2100"/>
              <a:buFont typeface="Arial"/>
              <a:buNone/>
            </a:pPr>
            <a:r>
              <a:rPr lang="en-IN" sz="2100" b="1" i="0" u="none" strike="noStrike" cap="none">
                <a:solidFill>
                  <a:schemeClr val="dk1"/>
                </a:solidFill>
                <a:latin typeface="Times New Roman"/>
                <a:ea typeface="Times New Roman"/>
                <a:cs typeface="Times New Roman"/>
                <a:sym typeface="Times New Roman"/>
              </a:rPr>
              <a:t>Day: 2</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35"/>
              </a:spcBef>
              <a:spcAft>
                <a:spcPts val="0"/>
              </a:spcAft>
              <a:buClr>
                <a:srgbClr val="000000"/>
              </a:buClr>
              <a:buSzPts val="2100"/>
              <a:buFont typeface="Arial"/>
              <a:buNone/>
            </a:pPr>
            <a:r>
              <a:rPr lang="en-IN" sz="2100" b="1" i="0" u="none" strike="noStrike" cap="none">
                <a:solidFill>
                  <a:schemeClr val="dk1"/>
                </a:solidFill>
                <a:latin typeface="Times New Roman"/>
                <a:ea typeface="Times New Roman"/>
                <a:cs typeface="Times New Roman"/>
                <a:sym typeface="Times New Roman"/>
              </a:rPr>
              <a:t>Topics covered: Basic clauses in DBMS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35"/>
              </a:spcBef>
              <a:spcAft>
                <a:spcPts val="0"/>
              </a:spcAft>
              <a:buClr>
                <a:srgbClr val="000000"/>
              </a:buClr>
              <a:buSzPts val="2700"/>
              <a:buFont typeface="Arial"/>
              <a:buNone/>
            </a:pPr>
            <a:endParaRPr sz="27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945"/>
              </a:spcBef>
              <a:spcAft>
                <a:spcPts val="0"/>
              </a:spcAft>
              <a:buClr>
                <a:srgbClr val="000000"/>
              </a:buClr>
              <a:buSzPts val="2700"/>
              <a:buFont typeface="Arial"/>
              <a:buNone/>
            </a:pPr>
            <a:endParaRPr sz="27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945"/>
              </a:spcBef>
              <a:spcAft>
                <a:spcPts val="0"/>
              </a:spcAft>
              <a:buClr>
                <a:srgbClr val="000000"/>
              </a:buClr>
              <a:buSzPts val="3000"/>
              <a:buFont typeface="Arial"/>
              <a:buNone/>
            </a:pPr>
            <a:endParaRPr sz="30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050"/>
              </a:spcBef>
              <a:spcAft>
                <a:spcPts val="0"/>
              </a:spcAft>
              <a:buClr>
                <a:srgbClr val="000000"/>
              </a:buClr>
              <a:buSzPts val="3000"/>
              <a:buFont typeface="Arial"/>
              <a:buNone/>
            </a:pPr>
            <a:endParaRPr sz="30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050"/>
              </a:spcBef>
              <a:spcAft>
                <a:spcPts val="0"/>
              </a:spcAft>
              <a:buClr>
                <a:srgbClr val="000000"/>
              </a:buClr>
              <a:buSzPts val="3000"/>
              <a:buFont typeface="Arial"/>
              <a:buNone/>
            </a:pPr>
            <a:r>
              <a:rPr lang="en-IN" sz="3000" b="1" i="0" u="none" strike="noStrike" cap="none">
                <a:solidFill>
                  <a:srgbClr val="262626"/>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50"/>
              </a:spcBef>
              <a:spcAft>
                <a:spcPts val="0"/>
              </a:spcAft>
              <a:buClr>
                <a:srgbClr val="000000"/>
              </a:buClr>
              <a:buSzPts val="1500"/>
              <a:buFont typeface="Arial"/>
              <a:buNone/>
            </a:pPr>
            <a:endParaRPr sz="1500" b="0" i="0" u="none" strike="noStrike" cap="none">
              <a:solidFill>
                <a:schemeClr val="dk1"/>
              </a:solidFill>
              <a:latin typeface="Raleway ExtraBold"/>
              <a:ea typeface="Raleway ExtraBold"/>
              <a:cs typeface="Raleway ExtraBold"/>
              <a:sym typeface="Raleway ExtraBold"/>
            </a:endParaRPr>
          </a:p>
        </p:txBody>
      </p:sp>
      <p:pic>
        <p:nvPicPr>
          <p:cNvPr id="177" name="Google Shape;177;p58"/>
          <p:cNvPicPr preferRelativeResize="0"/>
          <p:nvPr/>
        </p:nvPicPr>
        <p:blipFill rotWithShape="1">
          <a:blip r:embed="rId5">
            <a:alphaModFix/>
          </a:blip>
          <a:srcRect/>
          <a:stretch/>
        </p:blipFill>
        <p:spPr>
          <a:xfrm>
            <a:off x="9079" y="875626"/>
            <a:ext cx="1991172" cy="724082"/>
          </a:xfrm>
          <a:prstGeom prst="rect">
            <a:avLst/>
          </a:prstGeom>
          <a:noFill/>
          <a:ln>
            <a:noFill/>
          </a:ln>
        </p:spPr>
      </p:pic>
      <p:sp>
        <p:nvSpPr>
          <p:cNvPr id="178" name="Google Shape;178;p58"/>
          <p:cNvSpPr/>
          <p:nvPr/>
        </p:nvSpPr>
        <p:spPr>
          <a:xfrm flipH="1">
            <a:off x="7372348" y="4857750"/>
            <a:ext cx="1774967" cy="120015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79" name="Google Shape;179;p58"/>
          <p:cNvSpPr txBox="1"/>
          <p:nvPr/>
        </p:nvSpPr>
        <p:spPr>
          <a:xfrm>
            <a:off x="2657627" y="5365026"/>
            <a:ext cx="3696456" cy="5078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595959"/>
                </a:solidFill>
                <a:latin typeface="Arial"/>
                <a:ea typeface="Arial"/>
                <a:cs typeface="Arial"/>
                <a:sym typeface="Arial"/>
              </a:rPr>
              <a:t>DISCOVER . </a:t>
            </a:r>
            <a:r>
              <a:rPr lang="en-IN" sz="1500" b="1" i="0" u="none" strike="noStrike" cap="none">
                <a:solidFill>
                  <a:srgbClr val="C00000"/>
                </a:solidFill>
                <a:latin typeface="Arial"/>
                <a:ea typeface="Arial"/>
                <a:cs typeface="Arial"/>
                <a:sym typeface="Arial"/>
              </a:rPr>
              <a:t>LEARN</a:t>
            </a:r>
            <a:r>
              <a:rPr lang="en-IN" sz="1500" b="1" i="0" u="none" strike="noStrike" cap="none">
                <a:solidFill>
                  <a:srgbClr val="595959"/>
                </a:solidFill>
                <a:latin typeface="Arial"/>
                <a:ea typeface="Arial"/>
                <a:cs typeface="Arial"/>
                <a:sym typeface="Arial"/>
              </a:rPr>
              <a:t> . EMPOWER</a:t>
            </a:r>
            <a:endParaRPr sz="9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80" name="Google Shape;180;p58"/>
          <p:cNvSpPr/>
          <p:nvPr/>
        </p:nvSpPr>
        <p:spPr>
          <a:xfrm>
            <a:off x="5164336" y="5389985"/>
            <a:ext cx="34289" cy="27796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81" name="Google Shape;181;p58"/>
          <p:cNvSpPr txBox="1"/>
          <p:nvPr/>
        </p:nvSpPr>
        <p:spPr>
          <a:xfrm>
            <a:off x="2903893" y="5579669"/>
            <a:ext cx="137308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IN" sz="105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2" name="Google Shape;182;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a:t>
            </a:fld>
            <a:endParaRPr/>
          </a:p>
        </p:txBody>
      </p:sp>
      <p:pic>
        <p:nvPicPr>
          <p:cNvPr id="183" name="Google Shape;183;p58" descr="C:\Users\HP 250 G5\Desktop\wn.png"/>
          <p:cNvPicPr preferRelativeResize="0"/>
          <p:nvPr/>
        </p:nvPicPr>
        <p:blipFill rotWithShape="1">
          <a:blip r:embed="rId6">
            <a:alphaModFix/>
          </a:blip>
          <a:srcRect/>
          <a:stretch/>
        </p:blipFill>
        <p:spPr>
          <a:xfrm>
            <a:off x="7808323" y="913367"/>
            <a:ext cx="1322634" cy="4708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body" idx="1"/>
          </p:nvPr>
        </p:nvSpPr>
        <p:spPr>
          <a:xfrm>
            <a:off x="762000" y="1447800"/>
            <a:ext cx="8229600" cy="4485600"/>
          </a:xfrm>
          <a:prstGeom prst="rect">
            <a:avLst/>
          </a:prstGeom>
          <a:noFill/>
          <a:ln>
            <a:noFill/>
          </a:ln>
        </p:spPr>
        <p:txBody>
          <a:bodyPr spcFirstLastPara="1" wrap="square" lIns="91425" tIns="45700" rIns="91425" bIns="45700" anchor="t" anchorCtr="0">
            <a:normAutofit/>
          </a:bodyPr>
          <a:lstStyle/>
          <a:p>
            <a:pPr marL="342900" lvl="0" indent="-332422" algn="l" rtl="0">
              <a:lnSpc>
                <a:spcPct val="100000"/>
              </a:lnSpc>
              <a:spcBef>
                <a:spcPts val="0"/>
              </a:spcBef>
              <a:spcAft>
                <a:spcPts val="0"/>
              </a:spcAft>
              <a:buClr>
                <a:schemeClr val="dk1"/>
              </a:buClr>
              <a:buSzPct val="100000"/>
              <a:buChar char="•"/>
            </a:pPr>
            <a:r>
              <a:rPr lang="en-IN"/>
              <a:t>SQL GROUP BY statement is used to arrange identical data into groups. The GROUP BY statement is used with the SQL SELECT statement.</a:t>
            </a:r>
            <a:endParaRPr/>
          </a:p>
          <a:p>
            <a:pPr marL="342900" lvl="0" indent="-332422" algn="l" rtl="0">
              <a:lnSpc>
                <a:spcPct val="100000"/>
              </a:lnSpc>
              <a:spcBef>
                <a:spcPts val="440"/>
              </a:spcBef>
              <a:spcAft>
                <a:spcPts val="0"/>
              </a:spcAft>
              <a:buClr>
                <a:schemeClr val="dk1"/>
              </a:buClr>
              <a:buSzPct val="100000"/>
              <a:buChar char="•"/>
            </a:pPr>
            <a:r>
              <a:rPr lang="en-IN"/>
              <a:t>The GROUP BY statement follows the WHERE clause in a SELECT statement and precedes the ORDER BY clause.</a:t>
            </a:r>
            <a:endParaRPr/>
          </a:p>
          <a:p>
            <a:pPr marL="342900" lvl="0" indent="-332422" algn="l" rtl="0">
              <a:lnSpc>
                <a:spcPct val="100000"/>
              </a:lnSpc>
              <a:spcBef>
                <a:spcPts val="440"/>
              </a:spcBef>
              <a:spcAft>
                <a:spcPts val="0"/>
              </a:spcAft>
              <a:buClr>
                <a:schemeClr val="dk1"/>
              </a:buClr>
              <a:buSzPct val="100000"/>
              <a:buChar char="•"/>
            </a:pPr>
            <a:r>
              <a:rPr lang="en-IN"/>
              <a:t>The GROUP BY statement is used with aggregation function.</a:t>
            </a:r>
            <a:endParaRPr/>
          </a:p>
          <a:p>
            <a:pPr marL="342900" lvl="0" indent="-332422" algn="l" rtl="0">
              <a:lnSpc>
                <a:spcPct val="100000"/>
              </a:lnSpc>
              <a:spcBef>
                <a:spcPts val="440"/>
              </a:spcBef>
              <a:spcAft>
                <a:spcPts val="0"/>
              </a:spcAft>
              <a:buClr>
                <a:schemeClr val="dk1"/>
              </a:buClr>
              <a:buSzPct val="100000"/>
              <a:buChar char="•"/>
            </a:pPr>
            <a:r>
              <a:rPr lang="en-IN" b="1"/>
              <a:t>Syntax:</a:t>
            </a:r>
            <a:endParaRPr/>
          </a:p>
          <a:p>
            <a:pPr marL="342900" lvl="0" indent="-342900" algn="l" rtl="0">
              <a:lnSpc>
                <a:spcPct val="100000"/>
              </a:lnSpc>
              <a:spcBef>
                <a:spcPts val="440"/>
              </a:spcBef>
              <a:spcAft>
                <a:spcPts val="0"/>
              </a:spcAft>
              <a:buClr>
                <a:schemeClr val="dk1"/>
              </a:buClr>
              <a:buSzPct val="100000"/>
              <a:buNone/>
            </a:pPr>
            <a:r>
              <a:rPr lang="en-IN"/>
              <a:t>	SELECT column FROM table_name WHERE conditions GROUP BY column ORDER BY column  </a:t>
            </a:r>
            <a:endParaRPr/>
          </a:p>
          <a:p>
            <a:pPr marL="342900" lvl="0" indent="-332422" algn="l" rtl="0">
              <a:lnSpc>
                <a:spcPct val="100000"/>
              </a:lnSpc>
              <a:spcBef>
                <a:spcPts val="440"/>
              </a:spcBef>
              <a:spcAft>
                <a:spcPts val="0"/>
              </a:spcAft>
              <a:buClr>
                <a:schemeClr val="dk1"/>
              </a:buClr>
              <a:buSzPct val="100000"/>
              <a:buChar char="•"/>
            </a:pPr>
            <a:r>
              <a:rPr lang="en-IN"/>
              <a:t>Example:</a:t>
            </a:r>
            <a:endParaRPr/>
          </a:p>
          <a:p>
            <a:pPr marL="342900" lvl="0" indent="-342900" algn="l" rtl="0">
              <a:lnSpc>
                <a:spcPct val="100000"/>
              </a:lnSpc>
              <a:spcBef>
                <a:spcPts val="440"/>
              </a:spcBef>
              <a:spcAft>
                <a:spcPts val="0"/>
              </a:spcAft>
              <a:buClr>
                <a:schemeClr val="dk1"/>
              </a:buClr>
              <a:buSzPct val="100000"/>
              <a:buNone/>
            </a:pPr>
            <a:r>
              <a:rPr lang="en-IN"/>
              <a:t>	SELECT COMPANY, COUNT(*) FROM PRODUCT_MAST GROUP BY COMPANY;  </a:t>
            </a:r>
            <a:endParaRPr/>
          </a:p>
          <a:p>
            <a:pPr marL="342900" lvl="0" indent="-203200" algn="l" rtl="0">
              <a:lnSpc>
                <a:spcPct val="100000"/>
              </a:lnSpc>
              <a:spcBef>
                <a:spcPts val="440"/>
              </a:spcBef>
              <a:spcAft>
                <a:spcPts val="0"/>
              </a:spcAft>
              <a:buClr>
                <a:schemeClr val="dk1"/>
              </a:buClr>
              <a:buSzPct val="100000"/>
              <a:buNone/>
            </a:pPr>
            <a:endParaRPr/>
          </a:p>
        </p:txBody>
      </p:sp>
      <p:sp>
        <p:nvSpPr>
          <p:cNvPr id="252" name="Google Shape;252;p19"/>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b="0"/>
              <a:t>GROUP BY</a:t>
            </a:r>
            <a:endParaRPr/>
          </a:p>
        </p:txBody>
      </p:sp>
      <p:pic>
        <p:nvPicPr>
          <p:cNvPr id="253" name="Google Shape;253;p19"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4D424-2566-B3DF-4E7D-6DFD5B8E7F6C}"/>
              </a:ext>
            </a:extLst>
          </p:cNvPr>
          <p:cNvPicPr>
            <a:picLocks noChangeAspect="1"/>
          </p:cNvPicPr>
          <p:nvPr/>
        </p:nvPicPr>
        <p:blipFill>
          <a:blip r:embed="rId2"/>
          <a:stretch>
            <a:fillRect/>
          </a:stretch>
        </p:blipFill>
        <p:spPr>
          <a:xfrm>
            <a:off x="923871" y="1295400"/>
            <a:ext cx="5641316" cy="3028896"/>
          </a:xfrm>
          <a:prstGeom prst="rect">
            <a:avLst/>
          </a:prstGeom>
        </p:spPr>
      </p:pic>
      <p:sp>
        <p:nvSpPr>
          <p:cNvPr id="3" name="Text Placeholder 2">
            <a:extLst>
              <a:ext uri="{FF2B5EF4-FFF2-40B4-BE49-F238E27FC236}">
                <a16:creationId xmlns:a16="http://schemas.microsoft.com/office/drawing/2014/main" id="{356D90EF-191B-22DF-00CA-5412FF199860}"/>
              </a:ext>
            </a:extLst>
          </p:cNvPr>
          <p:cNvSpPr>
            <a:spLocks noGrp="1"/>
          </p:cNvSpPr>
          <p:nvPr>
            <p:ph type="body" idx="2"/>
          </p:nvPr>
        </p:nvSpPr>
        <p:spPr/>
        <p:txBody>
          <a:bodyPr/>
          <a:lstStyle/>
          <a:p>
            <a:r>
              <a:rPr lang="en-US" dirty="0"/>
              <a:t>Example of group by:</a:t>
            </a:r>
            <a:endParaRPr lang="en-IN" dirty="0"/>
          </a:p>
        </p:txBody>
      </p:sp>
      <p:sp>
        <p:nvSpPr>
          <p:cNvPr id="6" name="TextBox 5">
            <a:extLst>
              <a:ext uri="{FF2B5EF4-FFF2-40B4-BE49-F238E27FC236}">
                <a16:creationId xmlns:a16="http://schemas.microsoft.com/office/drawing/2014/main" id="{501EAEC6-DA3C-0578-4730-D5CAEDD4602E}"/>
              </a:ext>
            </a:extLst>
          </p:cNvPr>
          <p:cNvSpPr txBox="1"/>
          <p:nvPr/>
        </p:nvSpPr>
        <p:spPr>
          <a:xfrm>
            <a:off x="788541" y="4608493"/>
            <a:ext cx="7245849" cy="954107"/>
          </a:xfrm>
          <a:prstGeom prst="rect">
            <a:avLst/>
          </a:prstGeom>
          <a:noFill/>
        </p:spPr>
        <p:txBody>
          <a:bodyPr wrap="square">
            <a:spAutoFit/>
          </a:bodyPr>
          <a:lstStyle/>
          <a:p>
            <a:pPr algn="just">
              <a:buFont typeface="+mj-lt"/>
              <a:buAutoNum type="arabicPeriod"/>
            </a:pPr>
            <a:r>
              <a:rPr lang="en-US" b="0" i="0" dirty="0" err="1">
                <a:solidFill>
                  <a:srgbClr val="000000"/>
                </a:solidFill>
                <a:effectLst/>
                <a:latin typeface="inter-regular"/>
              </a:rPr>
              <a:t>mysql</a:t>
            </a:r>
            <a:r>
              <a:rPr lang="en-US" b="0" i="0" dirty="0">
                <a:solidFill>
                  <a:srgbClr val="000000"/>
                </a:solidFill>
                <a:effectLst/>
                <a:latin typeface="inter-regular"/>
              </a:rPr>
              <a:t>&gt; </a:t>
            </a: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err="1">
                <a:solidFill>
                  <a:srgbClr val="000000"/>
                </a:solidFill>
                <a:effectLst/>
                <a:latin typeface="inter-regular"/>
              </a:rPr>
              <a:t>D_state</a:t>
            </a:r>
            <a:r>
              <a:rPr lang="en-US" b="0" i="0" dirty="0">
                <a:solidFill>
                  <a:srgbClr val="000000"/>
                </a:solidFill>
                <a:effectLst/>
                <a:latin typeface="inter-regular"/>
              </a:rPr>
              <a:t>, </a:t>
            </a:r>
            <a:r>
              <a:rPr lang="en-US" b="0" i="0" dirty="0">
                <a:solidFill>
                  <a:srgbClr val="FF1493"/>
                </a:solidFill>
                <a:effectLst/>
                <a:latin typeface="inter-regular"/>
              </a:rPr>
              <a:t>avg</a:t>
            </a:r>
            <a:r>
              <a:rPr lang="en-US" b="0" i="0" dirty="0">
                <a:solidFill>
                  <a:srgbClr val="000000"/>
                </a:solidFill>
                <a:effectLst/>
                <a:latin typeface="inter-regular"/>
              </a:rPr>
              <a:t>(</a:t>
            </a:r>
            <a:r>
              <a:rPr lang="en-US" b="0" i="0" dirty="0" err="1">
                <a:solidFill>
                  <a:srgbClr val="000000"/>
                </a:solidFill>
                <a:effectLst/>
                <a:latin typeface="inter-regular"/>
              </a:rPr>
              <a:t>D_salary</a:t>
            </a:r>
            <a:r>
              <a:rPr lang="en-US" b="0" i="0" dirty="0">
                <a:solidFill>
                  <a:srgbClr val="000000"/>
                </a:solidFill>
                <a:effectLst/>
                <a:latin typeface="inter-regular"/>
              </a:rPr>
              <a:t>) </a:t>
            </a:r>
            <a:r>
              <a:rPr lang="en-US" b="1" i="0" dirty="0">
                <a:solidFill>
                  <a:srgbClr val="006699"/>
                </a:solidFill>
                <a:effectLst/>
                <a:latin typeface="inter-regular"/>
              </a:rPr>
              <a:t>AS</a:t>
            </a:r>
            <a:r>
              <a:rPr lang="en-US" b="0" i="0" dirty="0">
                <a:solidFill>
                  <a:srgbClr val="000000"/>
                </a:solidFill>
                <a:effectLst/>
                <a:latin typeface="inter-regular"/>
              </a:rPr>
              <a:t> salary  </a:t>
            </a:r>
          </a:p>
          <a:p>
            <a:pPr algn="just">
              <a:buFont typeface="+mj-lt"/>
              <a:buAutoNum type="arabicPeriod"/>
            </a:pPr>
            <a:r>
              <a:rPr lang="en-US" b="1" i="0" dirty="0">
                <a:solidFill>
                  <a:srgbClr val="006699"/>
                </a:solidFill>
                <a:effectLst/>
                <a:latin typeface="inter-regular"/>
              </a:rPr>
              <a:t>FROM</a:t>
            </a:r>
            <a:r>
              <a:rPr lang="en-US" b="0" i="0" dirty="0">
                <a:solidFill>
                  <a:srgbClr val="000000"/>
                </a:solidFill>
                <a:effectLst/>
                <a:latin typeface="inter-regular"/>
              </a:rPr>
              <a:t> developers  </a:t>
            </a:r>
          </a:p>
          <a:p>
            <a:pPr algn="just">
              <a:buFont typeface="+mj-lt"/>
              <a:buAutoNum type="arabicPeriod"/>
            </a:pPr>
            <a:r>
              <a:rPr lang="en-US" b="1" i="0" dirty="0">
                <a:solidFill>
                  <a:srgbClr val="006699"/>
                </a:solidFill>
                <a:effectLst/>
                <a:latin typeface="inter-regular"/>
              </a:rPr>
              <a:t>GROUP</a:t>
            </a:r>
            <a:r>
              <a:rPr lang="en-US" b="0" i="0" dirty="0">
                <a:solidFill>
                  <a:srgbClr val="000000"/>
                </a:solidFill>
                <a:effectLst/>
                <a:latin typeface="inter-regular"/>
              </a:rPr>
              <a:t> </a:t>
            </a:r>
            <a:r>
              <a:rPr lang="en-US" b="1" i="0" dirty="0">
                <a:solidFill>
                  <a:srgbClr val="006699"/>
                </a:solidFill>
                <a:effectLst/>
                <a:latin typeface="inter-regular"/>
              </a:rPr>
              <a:t>BY</a:t>
            </a:r>
            <a:r>
              <a:rPr lang="en-US" b="0" i="0" dirty="0">
                <a:solidFill>
                  <a:srgbClr val="000000"/>
                </a:solidFill>
                <a:effectLst/>
                <a:latin typeface="inter-regular"/>
              </a:rPr>
              <a:t> </a:t>
            </a:r>
            <a:r>
              <a:rPr lang="en-US" b="0" i="0" dirty="0" err="1">
                <a:solidFill>
                  <a:srgbClr val="000000"/>
                </a:solidFill>
                <a:effectLst/>
                <a:latin typeface="inter-regular"/>
              </a:rPr>
              <a:t>D_state</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ORDER</a:t>
            </a:r>
            <a:r>
              <a:rPr lang="en-US" b="0" i="0" dirty="0">
                <a:solidFill>
                  <a:srgbClr val="000000"/>
                </a:solidFill>
                <a:effectLst/>
                <a:latin typeface="inter-regular"/>
              </a:rPr>
              <a:t> </a:t>
            </a:r>
            <a:r>
              <a:rPr lang="en-US" b="1" i="0" dirty="0">
                <a:solidFill>
                  <a:srgbClr val="006699"/>
                </a:solidFill>
                <a:effectLst/>
                <a:latin typeface="inter-regular"/>
              </a:rPr>
              <a:t>BY</a:t>
            </a:r>
            <a:r>
              <a:rPr lang="en-US" b="0" i="0" dirty="0">
                <a:solidFill>
                  <a:srgbClr val="000000"/>
                </a:solidFill>
                <a:effectLst/>
                <a:latin typeface="inter-regular"/>
              </a:rPr>
              <a:t> </a:t>
            </a:r>
            <a:r>
              <a:rPr lang="en-US" b="0" i="0" dirty="0" err="1">
                <a:solidFill>
                  <a:srgbClr val="000000"/>
                </a:solidFill>
                <a:effectLst/>
                <a:latin typeface="inter-regular"/>
              </a:rPr>
              <a:t>D_state</a:t>
            </a:r>
            <a:r>
              <a:rPr lang="en-US" b="0" i="0" dirty="0">
                <a:solidFill>
                  <a:srgbClr val="000000"/>
                </a:solidFill>
                <a:effectLst/>
                <a:latin typeface="inter-regular"/>
              </a:rPr>
              <a:t> </a:t>
            </a:r>
            <a:r>
              <a:rPr lang="en-US" b="1" i="0" dirty="0">
                <a:solidFill>
                  <a:srgbClr val="006699"/>
                </a:solidFill>
                <a:effectLst/>
                <a:latin typeface="inter-regular"/>
              </a:rPr>
              <a:t>DESC</a:t>
            </a:r>
            <a:r>
              <a:rPr lang="en-US" b="0" i="0" dirty="0">
                <a:solidFill>
                  <a:srgbClr val="000000"/>
                </a:solidFill>
                <a:effectLst/>
                <a:latin typeface="inter-regular"/>
              </a:rPr>
              <a:t>;  </a:t>
            </a:r>
          </a:p>
        </p:txBody>
      </p:sp>
    </p:spTree>
    <p:extLst>
      <p:ext uri="{BB962C8B-B14F-4D97-AF65-F5344CB8AC3E}">
        <p14:creationId xmlns:p14="http://schemas.microsoft.com/office/powerpoint/2010/main" val="183383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A8B11D-829C-760D-91DE-A77959F8EA44}"/>
              </a:ext>
            </a:extLst>
          </p:cNvPr>
          <p:cNvSpPr>
            <a:spLocks noGrp="1"/>
          </p:cNvSpPr>
          <p:nvPr>
            <p:ph type="body" idx="2"/>
          </p:nvPr>
        </p:nvSpPr>
        <p:spPr/>
        <p:txBody>
          <a:bodyPr/>
          <a:lstStyle/>
          <a:p>
            <a:r>
              <a:rPr lang="en-US" dirty="0"/>
              <a:t>OUTPUT:</a:t>
            </a:r>
            <a:endParaRPr lang="en-IN" dirty="0"/>
          </a:p>
        </p:txBody>
      </p:sp>
      <p:pic>
        <p:nvPicPr>
          <p:cNvPr id="2050" name="Picture 2" descr="GROUP BY vs. ORDER BY">
            <a:extLst>
              <a:ext uri="{FF2B5EF4-FFF2-40B4-BE49-F238E27FC236}">
                <a16:creationId xmlns:a16="http://schemas.microsoft.com/office/drawing/2014/main" id="{A9EBE568-0AD3-52FB-5B02-D4EB48372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481" y="1417835"/>
            <a:ext cx="6658457" cy="413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dirty="0"/>
              <a:t>HAVING clause is used to specify a search condition for a group or an aggregate.</a:t>
            </a:r>
            <a:endParaRPr dirty="0"/>
          </a:p>
          <a:p>
            <a:pPr marL="342900" lvl="0" indent="-342900" algn="l" rtl="0">
              <a:lnSpc>
                <a:spcPct val="100000"/>
              </a:lnSpc>
              <a:spcBef>
                <a:spcPts val="440"/>
              </a:spcBef>
              <a:spcAft>
                <a:spcPts val="0"/>
              </a:spcAft>
              <a:buClr>
                <a:schemeClr val="dk1"/>
              </a:buClr>
              <a:buSzPts val="2200"/>
              <a:buChar char="•"/>
            </a:pPr>
            <a:r>
              <a:rPr lang="en-IN" dirty="0"/>
              <a:t>Having is used in a GROUP BY clause. If you are not using GROUP BY clause then you can use HAVING function like a WHERE clause.</a:t>
            </a:r>
            <a:endParaRPr dirty="0"/>
          </a:p>
          <a:p>
            <a:pPr marL="342900" lvl="0" indent="-342900" algn="l" rtl="0">
              <a:lnSpc>
                <a:spcPct val="100000"/>
              </a:lnSpc>
              <a:spcBef>
                <a:spcPts val="440"/>
              </a:spcBef>
              <a:spcAft>
                <a:spcPts val="0"/>
              </a:spcAft>
              <a:buClr>
                <a:schemeClr val="dk1"/>
              </a:buClr>
              <a:buSzPts val="2200"/>
              <a:buChar char="•"/>
            </a:pPr>
            <a:r>
              <a:rPr lang="en-IN" b="1" dirty="0"/>
              <a:t>Syntax:</a:t>
            </a:r>
            <a:endParaRPr dirty="0"/>
          </a:p>
          <a:p>
            <a:pPr marL="342900" lvl="0" indent="-342900" algn="l" rtl="0">
              <a:lnSpc>
                <a:spcPct val="100000"/>
              </a:lnSpc>
              <a:spcBef>
                <a:spcPts val="440"/>
              </a:spcBef>
              <a:spcAft>
                <a:spcPts val="0"/>
              </a:spcAft>
              <a:buClr>
                <a:schemeClr val="dk1"/>
              </a:buClr>
              <a:buSzPts val="2200"/>
              <a:buChar char="•"/>
            </a:pPr>
            <a:r>
              <a:rPr lang="en-IN" dirty="0"/>
              <a:t>SELECT column1, column2  FROM </a:t>
            </a:r>
            <a:r>
              <a:rPr lang="en-IN" dirty="0" err="1"/>
              <a:t>table_name</a:t>
            </a:r>
            <a:r>
              <a:rPr lang="en-IN" dirty="0"/>
              <a:t> WHERE                  conditions GROUP BY column1, column2  HAVING conditions ORDER BY column1, column2;  </a:t>
            </a:r>
            <a:endParaRPr dirty="0"/>
          </a:p>
          <a:p>
            <a:pPr marL="342900" lvl="0" indent="-342900" algn="l" rtl="0">
              <a:lnSpc>
                <a:spcPct val="100000"/>
              </a:lnSpc>
              <a:spcBef>
                <a:spcPts val="440"/>
              </a:spcBef>
              <a:spcAft>
                <a:spcPts val="0"/>
              </a:spcAft>
              <a:buClr>
                <a:schemeClr val="dk1"/>
              </a:buClr>
              <a:buSzPts val="2200"/>
              <a:buChar char="•"/>
            </a:pPr>
            <a:r>
              <a:rPr lang="en-IN" b="1" dirty="0"/>
              <a:t>Example:</a:t>
            </a:r>
            <a:endParaRPr dirty="0"/>
          </a:p>
          <a:p>
            <a:pPr marL="342900" lvl="0" indent="-342900" algn="l" rtl="0">
              <a:lnSpc>
                <a:spcPct val="100000"/>
              </a:lnSpc>
              <a:spcBef>
                <a:spcPts val="440"/>
              </a:spcBef>
              <a:spcAft>
                <a:spcPts val="0"/>
              </a:spcAft>
              <a:buClr>
                <a:schemeClr val="dk1"/>
              </a:buClr>
              <a:buSzPts val="2200"/>
              <a:buNone/>
            </a:pPr>
            <a:r>
              <a:rPr lang="en-IN" dirty="0"/>
              <a:t>	SELECT COMPANY, COUNT(*) FROM PRODUCT_MAST GROUP BY COMPANY HAVING COUNT(*)&gt;2;</a:t>
            </a:r>
            <a:endParaRPr dirty="0"/>
          </a:p>
          <a:p>
            <a:pPr marL="342900" lvl="0" indent="-203200" algn="l" rtl="0">
              <a:lnSpc>
                <a:spcPct val="100000"/>
              </a:lnSpc>
              <a:spcBef>
                <a:spcPts val="440"/>
              </a:spcBef>
              <a:spcAft>
                <a:spcPts val="0"/>
              </a:spcAft>
              <a:buClr>
                <a:schemeClr val="dk1"/>
              </a:buClr>
              <a:buSzPts val="2200"/>
              <a:buNone/>
            </a:pPr>
            <a:endParaRPr dirty="0"/>
          </a:p>
        </p:txBody>
      </p:sp>
      <p:sp>
        <p:nvSpPr>
          <p:cNvPr id="259" name="Google Shape;259;p20"/>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b="0"/>
              <a:t>HAVING</a:t>
            </a:r>
            <a:endParaRPr/>
          </a:p>
        </p:txBody>
      </p:sp>
      <p:pic>
        <p:nvPicPr>
          <p:cNvPr id="260" name="Google Shape;260;p20"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3B27-CC76-D724-D083-4C25B636669C}"/>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p:txBody>
      </p:sp>
      <p:sp>
        <p:nvSpPr>
          <p:cNvPr id="3" name="Text Placeholder 2">
            <a:extLst>
              <a:ext uri="{FF2B5EF4-FFF2-40B4-BE49-F238E27FC236}">
                <a16:creationId xmlns:a16="http://schemas.microsoft.com/office/drawing/2014/main" id="{D13B86A4-2901-B244-C611-03BE609E0938}"/>
              </a:ext>
            </a:extLst>
          </p:cNvPr>
          <p:cNvSpPr>
            <a:spLocks noGrp="1"/>
          </p:cNvSpPr>
          <p:nvPr>
            <p:ph type="body" idx="2"/>
          </p:nvPr>
        </p:nvSpPr>
        <p:spPr/>
        <p:txBody>
          <a:bodyPr/>
          <a:lstStyle/>
          <a:p>
            <a:r>
              <a:rPr lang="en-US" dirty="0"/>
              <a:t>Example of having clause:</a:t>
            </a:r>
            <a:endParaRPr lang="en-IN" dirty="0"/>
          </a:p>
        </p:txBody>
      </p:sp>
      <p:graphicFrame>
        <p:nvGraphicFramePr>
          <p:cNvPr id="4" name="Table 3">
            <a:extLst>
              <a:ext uri="{FF2B5EF4-FFF2-40B4-BE49-F238E27FC236}">
                <a16:creationId xmlns:a16="http://schemas.microsoft.com/office/drawing/2014/main" id="{7BA66F0A-BBA4-8AEC-26BC-57DDEAF3C51B}"/>
              </a:ext>
            </a:extLst>
          </p:cNvPr>
          <p:cNvGraphicFramePr>
            <a:graphicFrameLocks noGrp="1"/>
          </p:cNvGraphicFramePr>
          <p:nvPr>
            <p:extLst>
              <p:ext uri="{D42A27DB-BD31-4B8C-83A1-F6EECF244321}">
                <p14:modId xmlns:p14="http://schemas.microsoft.com/office/powerpoint/2010/main" val="4159506914"/>
              </p:ext>
            </p:extLst>
          </p:nvPr>
        </p:nvGraphicFramePr>
        <p:xfrm>
          <a:off x="1066800" y="1537722"/>
          <a:ext cx="4964130" cy="1310640"/>
        </p:xfrm>
        <a:graphic>
          <a:graphicData uri="http://schemas.openxmlformats.org/drawingml/2006/table">
            <a:tbl>
              <a:tblPr/>
              <a:tblGrid>
                <a:gridCol w="2482065">
                  <a:extLst>
                    <a:ext uri="{9D8B030D-6E8A-4147-A177-3AD203B41FA5}">
                      <a16:colId xmlns:a16="http://schemas.microsoft.com/office/drawing/2014/main" val="647196604"/>
                    </a:ext>
                  </a:extLst>
                </a:gridCol>
                <a:gridCol w="2482065">
                  <a:extLst>
                    <a:ext uri="{9D8B030D-6E8A-4147-A177-3AD203B41FA5}">
                      <a16:colId xmlns:a16="http://schemas.microsoft.com/office/drawing/2014/main" val="1796654434"/>
                    </a:ext>
                  </a:extLst>
                </a:gridCol>
              </a:tblGrid>
              <a:tr h="0">
                <a:tc>
                  <a:txBody>
                    <a:bodyPr/>
                    <a:lstStyle/>
                    <a:p>
                      <a:pPr algn="l" fontAlgn="t"/>
                      <a:r>
                        <a:rPr lang="en-IN" dirty="0">
                          <a:solidFill>
                            <a:srgbClr val="000000"/>
                          </a:solidFill>
                          <a:effectLst/>
                          <a:latin typeface="times new roman" panose="02020603050405020304" pitchFamily="18" charset="0"/>
                        </a:rPr>
                        <a:t>SUM(</a:t>
                      </a:r>
                      <a:r>
                        <a:rPr lang="en-IN" dirty="0" err="1">
                          <a:solidFill>
                            <a:srgbClr val="000000"/>
                          </a:solidFill>
                          <a:effectLst/>
                          <a:latin typeface="times new roman" panose="02020603050405020304" pitchFamily="18" charset="0"/>
                        </a:rPr>
                        <a:t>Emp_Salary</a:t>
                      </a:r>
                      <a:r>
                        <a:rPr lang="en-IN" dirty="0">
                          <a:solidFill>
                            <a:srgbClr val="000000"/>
                          </a:solidFill>
                          <a:effectLst/>
                          <a:latin typeface="times new roman" panose="02020603050405020304" pitchFamily="18" charset="0"/>
                        </a:rPr>
                        <a:t>)</a:t>
                      </a:r>
                    </a:p>
                  </a:txBody>
                  <a:tcPr marL="76200" marR="76200" marT="76200" marB="76200">
                    <a:lnL w="6350" cap="flat" cmpd="sng" algn="ctr">
                      <a:solidFill>
                        <a:srgbClr val="F038E6"/>
                      </a:solidFill>
                      <a:prstDash val="solid"/>
                      <a:round/>
                      <a:headEnd type="none" w="med" len="med"/>
                      <a:tailEnd type="none" w="med" len="med"/>
                    </a:lnL>
                    <a:lnR w="6350" cap="flat" cmpd="sng" algn="ctr">
                      <a:solidFill>
                        <a:srgbClr val="F038E6"/>
                      </a:solidFill>
                      <a:prstDash val="solid"/>
                      <a:round/>
                      <a:headEnd type="none" w="med" len="med"/>
                      <a:tailEnd type="none" w="med" len="med"/>
                    </a:lnR>
                    <a:lnT w="6350" cap="flat" cmpd="sng" algn="ctr">
                      <a:solidFill>
                        <a:srgbClr val="F038E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err="1">
                          <a:solidFill>
                            <a:srgbClr val="000000"/>
                          </a:solidFill>
                          <a:effectLst/>
                          <a:latin typeface="times new roman" panose="02020603050405020304" pitchFamily="18" charset="0"/>
                        </a:rPr>
                        <a:t>Emp_City</a:t>
                      </a:r>
                      <a:endParaRPr lang="en-IN" dirty="0">
                        <a:solidFill>
                          <a:srgbClr val="000000"/>
                        </a:solidFill>
                        <a:effectLst/>
                        <a:latin typeface="times new roman" panose="02020603050405020304" pitchFamily="18" charset="0"/>
                      </a:endParaRPr>
                    </a:p>
                  </a:txBody>
                  <a:tcPr marL="76200" marR="76200" marT="76200" marB="76200">
                    <a:lnL w="6350" cap="flat" cmpd="sng" algn="ctr">
                      <a:solidFill>
                        <a:srgbClr val="F038E6"/>
                      </a:solidFill>
                      <a:prstDash val="solid"/>
                      <a:round/>
                      <a:headEnd type="none" w="med" len="med"/>
                      <a:tailEnd type="none" w="med" len="med"/>
                    </a:lnL>
                    <a:lnR w="6350" cap="flat" cmpd="sng" algn="ctr">
                      <a:solidFill>
                        <a:srgbClr val="F038E6"/>
                      </a:solidFill>
                      <a:prstDash val="solid"/>
                      <a:round/>
                      <a:headEnd type="none" w="med" len="med"/>
                      <a:tailEnd type="none" w="med" len="med"/>
                    </a:lnR>
                    <a:lnT w="6350" cap="flat" cmpd="sng" algn="ctr">
                      <a:solidFill>
                        <a:srgbClr val="F038E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31359158"/>
                  </a:ext>
                </a:extLst>
              </a:tr>
              <a:tr h="0">
                <a:tc>
                  <a:txBody>
                    <a:bodyPr/>
                    <a:lstStyle/>
                    <a:p>
                      <a:pPr algn="just" fontAlgn="t"/>
                      <a:r>
                        <a:rPr lang="en-IN">
                          <a:solidFill>
                            <a:srgbClr val="333333"/>
                          </a:solidFill>
                          <a:effectLst/>
                          <a:latin typeface="inter-regular"/>
                        </a:rPr>
                        <a:t>4000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Goa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9695787"/>
                  </a:ext>
                </a:extLst>
              </a:tr>
              <a:tr h="0">
                <a:tc>
                  <a:txBody>
                    <a:bodyPr/>
                    <a:lstStyle/>
                    <a:p>
                      <a:pPr algn="just" fontAlgn="t"/>
                      <a:r>
                        <a:rPr lang="en-IN">
                          <a:solidFill>
                            <a:srgbClr val="333333"/>
                          </a:solidFill>
                          <a:effectLst/>
                          <a:latin typeface="inter-regular"/>
                        </a:rPr>
                        <a:t>9000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Delhi</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68003042"/>
                  </a:ext>
                </a:extLst>
              </a:tr>
              <a:tr h="0">
                <a:tc>
                  <a:txBody>
                    <a:bodyPr/>
                    <a:lstStyle/>
                    <a:p>
                      <a:pPr algn="just" fontAlgn="t"/>
                      <a:r>
                        <a:rPr lang="en-IN">
                          <a:solidFill>
                            <a:srgbClr val="333333"/>
                          </a:solidFill>
                          <a:effectLst/>
                          <a:latin typeface="inter-regular"/>
                        </a:rPr>
                        <a:t>8000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Jaipur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53567922"/>
                  </a:ext>
                </a:extLst>
              </a:tr>
            </a:tbl>
          </a:graphicData>
        </a:graphic>
      </p:graphicFrame>
      <p:sp>
        <p:nvSpPr>
          <p:cNvPr id="4113" name="TextBox 4112">
            <a:extLst>
              <a:ext uri="{FF2B5EF4-FFF2-40B4-BE49-F238E27FC236}">
                <a16:creationId xmlns:a16="http://schemas.microsoft.com/office/drawing/2014/main" id="{12D195E6-F1C8-C757-BCC5-B459DE569E57}"/>
              </a:ext>
            </a:extLst>
          </p:cNvPr>
          <p:cNvSpPr txBox="1"/>
          <p:nvPr/>
        </p:nvSpPr>
        <p:spPr>
          <a:xfrm>
            <a:off x="761999" y="3000762"/>
            <a:ext cx="7940211" cy="954107"/>
          </a:xfrm>
          <a:prstGeom prst="rect">
            <a:avLst/>
          </a:prstGeom>
          <a:noFill/>
        </p:spPr>
        <p:txBody>
          <a:bodyPr wrap="square">
            <a:spAutoFit/>
          </a:bodyPr>
          <a:lstStyle/>
          <a:p>
            <a:pPr algn="just"/>
            <a:r>
              <a:rPr lang="en-US" b="0" i="0" dirty="0">
                <a:solidFill>
                  <a:srgbClr val="333333"/>
                </a:solidFill>
                <a:effectLst/>
                <a:latin typeface="inter-regular"/>
              </a:rPr>
              <a:t>Now, suppose that you want to show those cities whose total salary of employees is more than 5000. For this case, you have to type the following query with the HAVING clause in SQL:</a:t>
            </a:r>
          </a:p>
          <a:p>
            <a:pPr algn="just">
              <a:buFont typeface="+mj-lt"/>
              <a:buAutoNum type="arabicPeriod"/>
            </a:pP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a:solidFill>
                  <a:srgbClr val="FF1493"/>
                </a:solidFill>
                <a:effectLst/>
                <a:latin typeface="inter-regular"/>
              </a:rPr>
              <a:t>SUM</a:t>
            </a:r>
            <a:r>
              <a:rPr lang="en-US" b="0" i="0" dirty="0">
                <a:solidFill>
                  <a:srgbClr val="000000"/>
                </a:solidFill>
                <a:effectLst/>
                <a:latin typeface="inter-regular"/>
              </a:rPr>
              <a:t>(</a:t>
            </a:r>
            <a:r>
              <a:rPr lang="en-US" b="0" i="0" dirty="0" err="1">
                <a:solidFill>
                  <a:srgbClr val="000000"/>
                </a:solidFill>
                <a:effectLst/>
                <a:latin typeface="inter-regular"/>
              </a:rPr>
              <a:t>Emp_Salary</a:t>
            </a:r>
            <a:r>
              <a:rPr lang="en-US" b="0" i="0" dirty="0">
                <a:solidFill>
                  <a:srgbClr val="000000"/>
                </a:solidFill>
                <a:effectLst/>
                <a:latin typeface="inter-regular"/>
              </a:rPr>
              <a:t>), </a:t>
            </a:r>
            <a:r>
              <a:rPr lang="en-US" b="0" i="0" dirty="0" err="1">
                <a:solidFill>
                  <a:srgbClr val="000000"/>
                </a:solidFill>
                <a:effectLst/>
                <a:latin typeface="inter-regular"/>
              </a:rPr>
              <a:t>Emp_City</a:t>
            </a:r>
            <a:r>
              <a:rPr lang="en-US" b="0" i="0" dirty="0">
                <a:solidFill>
                  <a:srgbClr val="000000"/>
                </a:solidFill>
                <a:effectLst/>
                <a:latin typeface="inter-regular"/>
              </a:rPr>
              <a:t> </a:t>
            </a:r>
            <a:r>
              <a:rPr lang="en-US" b="1" i="0" dirty="0">
                <a:solidFill>
                  <a:srgbClr val="006699"/>
                </a:solidFill>
                <a:effectLst/>
                <a:latin typeface="inter-regular"/>
              </a:rPr>
              <a:t>FROM</a:t>
            </a:r>
            <a:r>
              <a:rPr lang="en-US" b="0" i="0" dirty="0">
                <a:solidFill>
                  <a:srgbClr val="000000"/>
                </a:solidFill>
                <a:effectLst/>
                <a:latin typeface="inter-regular"/>
              </a:rPr>
              <a:t> Employee </a:t>
            </a:r>
            <a:r>
              <a:rPr lang="en-US" b="1" i="0" dirty="0">
                <a:solidFill>
                  <a:srgbClr val="006699"/>
                </a:solidFill>
                <a:effectLst/>
                <a:latin typeface="inter-regular"/>
              </a:rPr>
              <a:t>GROUP</a:t>
            </a:r>
            <a:r>
              <a:rPr lang="en-US" b="0" i="0" dirty="0">
                <a:solidFill>
                  <a:srgbClr val="000000"/>
                </a:solidFill>
                <a:effectLst/>
                <a:latin typeface="inter-regular"/>
              </a:rPr>
              <a:t> </a:t>
            </a:r>
            <a:r>
              <a:rPr lang="en-US" b="1" i="0" dirty="0">
                <a:solidFill>
                  <a:srgbClr val="006699"/>
                </a:solidFill>
                <a:effectLst/>
                <a:latin typeface="inter-regular"/>
              </a:rPr>
              <a:t>BY</a:t>
            </a:r>
            <a:r>
              <a:rPr lang="en-US" b="0" i="0" dirty="0">
                <a:solidFill>
                  <a:srgbClr val="000000"/>
                </a:solidFill>
                <a:effectLst/>
                <a:latin typeface="inter-regular"/>
              </a:rPr>
              <a:t> </a:t>
            </a:r>
            <a:r>
              <a:rPr lang="en-US" b="0" i="0" dirty="0" err="1">
                <a:solidFill>
                  <a:srgbClr val="000000"/>
                </a:solidFill>
                <a:effectLst/>
                <a:latin typeface="inter-regular"/>
              </a:rPr>
              <a:t>Emp_City</a:t>
            </a:r>
            <a:r>
              <a:rPr lang="en-US" b="0" i="0" dirty="0">
                <a:solidFill>
                  <a:srgbClr val="000000"/>
                </a:solidFill>
                <a:effectLst/>
                <a:latin typeface="inter-regular"/>
              </a:rPr>
              <a:t> </a:t>
            </a:r>
            <a:r>
              <a:rPr lang="en-US" b="1" i="0" dirty="0">
                <a:solidFill>
                  <a:srgbClr val="006699"/>
                </a:solidFill>
                <a:effectLst/>
                <a:latin typeface="inter-regular"/>
              </a:rPr>
              <a:t>HAVING</a:t>
            </a:r>
            <a:r>
              <a:rPr lang="en-US" b="0" i="0" dirty="0">
                <a:solidFill>
                  <a:srgbClr val="000000"/>
                </a:solidFill>
                <a:effectLst/>
                <a:latin typeface="inter-regular"/>
              </a:rPr>
              <a:t> </a:t>
            </a:r>
            <a:r>
              <a:rPr lang="en-US" b="0" i="0" dirty="0">
                <a:solidFill>
                  <a:srgbClr val="FF1493"/>
                </a:solidFill>
                <a:effectLst/>
                <a:latin typeface="inter-regular"/>
              </a:rPr>
              <a:t>SUM</a:t>
            </a:r>
            <a:r>
              <a:rPr lang="en-US" b="0" i="0" dirty="0">
                <a:solidFill>
                  <a:srgbClr val="000000"/>
                </a:solidFill>
                <a:effectLst/>
                <a:latin typeface="inter-regular"/>
              </a:rPr>
              <a:t>(</a:t>
            </a:r>
            <a:r>
              <a:rPr lang="en-US" b="0" i="0" dirty="0" err="1">
                <a:solidFill>
                  <a:srgbClr val="000000"/>
                </a:solidFill>
                <a:effectLst/>
                <a:latin typeface="inter-regular"/>
              </a:rPr>
              <a:t>Emp_Salary</a:t>
            </a:r>
            <a:r>
              <a:rPr lang="en-US" b="0" i="0" dirty="0">
                <a:solidFill>
                  <a:srgbClr val="000000"/>
                </a:solidFill>
                <a:effectLst/>
                <a:latin typeface="inter-regular"/>
              </a:rPr>
              <a:t>)&gt;5000; </a:t>
            </a:r>
          </a:p>
        </p:txBody>
      </p:sp>
      <p:graphicFrame>
        <p:nvGraphicFramePr>
          <p:cNvPr id="4114" name="Table 4113">
            <a:extLst>
              <a:ext uri="{FF2B5EF4-FFF2-40B4-BE49-F238E27FC236}">
                <a16:creationId xmlns:a16="http://schemas.microsoft.com/office/drawing/2014/main" id="{A4CCDF21-FB56-971F-C30A-641A65BC3A7B}"/>
              </a:ext>
            </a:extLst>
          </p:cNvPr>
          <p:cNvGraphicFramePr>
            <a:graphicFrameLocks noGrp="1"/>
          </p:cNvGraphicFramePr>
          <p:nvPr>
            <p:extLst>
              <p:ext uri="{D42A27DB-BD31-4B8C-83A1-F6EECF244321}">
                <p14:modId xmlns:p14="http://schemas.microsoft.com/office/powerpoint/2010/main" val="847756740"/>
              </p:ext>
            </p:extLst>
          </p:nvPr>
        </p:nvGraphicFramePr>
        <p:xfrm>
          <a:off x="1066800" y="4424145"/>
          <a:ext cx="6121686" cy="995680"/>
        </p:xfrm>
        <a:graphic>
          <a:graphicData uri="http://schemas.openxmlformats.org/drawingml/2006/table">
            <a:tbl>
              <a:tblPr/>
              <a:tblGrid>
                <a:gridCol w="3060843">
                  <a:extLst>
                    <a:ext uri="{9D8B030D-6E8A-4147-A177-3AD203B41FA5}">
                      <a16:colId xmlns:a16="http://schemas.microsoft.com/office/drawing/2014/main" val="3456478308"/>
                    </a:ext>
                  </a:extLst>
                </a:gridCol>
                <a:gridCol w="3060843">
                  <a:extLst>
                    <a:ext uri="{9D8B030D-6E8A-4147-A177-3AD203B41FA5}">
                      <a16:colId xmlns:a16="http://schemas.microsoft.com/office/drawing/2014/main" val="78892682"/>
                    </a:ext>
                  </a:extLst>
                </a:gridCol>
              </a:tblGrid>
              <a:tr h="0">
                <a:tc>
                  <a:txBody>
                    <a:bodyPr/>
                    <a:lstStyle/>
                    <a:p>
                      <a:pPr algn="l" fontAlgn="t"/>
                      <a:r>
                        <a:rPr lang="en-IN">
                          <a:solidFill>
                            <a:srgbClr val="000000"/>
                          </a:solidFill>
                          <a:effectLst/>
                          <a:latin typeface="times new roman" panose="02020603050405020304" pitchFamily="18" charset="0"/>
                        </a:rPr>
                        <a:t>SUM(Emp_Salary)</a:t>
                      </a:r>
                    </a:p>
                  </a:txBody>
                  <a:tcPr marL="76200" marR="76200" marT="76200" marB="76200">
                    <a:lnL w="6350" cap="flat" cmpd="sng" algn="ctr">
                      <a:solidFill>
                        <a:srgbClr val="107B8C"/>
                      </a:solidFill>
                      <a:prstDash val="solid"/>
                      <a:round/>
                      <a:headEnd type="none" w="med" len="med"/>
                      <a:tailEnd type="none" w="med" len="med"/>
                    </a:lnL>
                    <a:lnR w="6350" cap="flat" cmpd="sng" algn="ctr">
                      <a:solidFill>
                        <a:srgbClr val="107B8C"/>
                      </a:solidFill>
                      <a:prstDash val="solid"/>
                      <a:round/>
                      <a:headEnd type="none" w="med" len="med"/>
                      <a:tailEnd type="none" w="med" len="med"/>
                    </a:lnR>
                    <a:lnT w="6350" cap="flat" cmpd="sng" algn="ctr">
                      <a:solidFill>
                        <a:srgbClr val="107B8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Emp_City</a:t>
                      </a:r>
                    </a:p>
                  </a:txBody>
                  <a:tcPr marL="76200" marR="76200" marT="76200" marB="76200">
                    <a:lnL w="6350" cap="flat" cmpd="sng" algn="ctr">
                      <a:solidFill>
                        <a:srgbClr val="107B8C"/>
                      </a:solidFill>
                      <a:prstDash val="solid"/>
                      <a:round/>
                      <a:headEnd type="none" w="med" len="med"/>
                      <a:tailEnd type="none" w="med" len="med"/>
                    </a:lnL>
                    <a:lnR w="6350" cap="flat" cmpd="sng" algn="ctr">
                      <a:solidFill>
                        <a:srgbClr val="107B8C"/>
                      </a:solidFill>
                      <a:prstDash val="solid"/>
                      <a:round/>
                      <a:headEnd type="none" w="med" len="med"/>
                      <a:tailEnd type="none" w="med" len="med"/>
                    </a:lnR>
                    <a:lnT w="6350" cap="flat" cmpd="sng" algn="ctr">
                      <a:solidFill>
                        <a:srgbClr val="107B8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93541395"/>
                  </a:ext>
                </a:extLst>
              </a:tr>
              <a:tr h="0">
                <a:tc>
                  <a:txBody>
                    <a:bodyPr/>
                    <a:lstStyle/>
                    <a:p>
                      <a:pPr algn="just" fontAlgn="t"/>
                      <a:r>
                        <a:rPr lang="en-IN">
                          <a:solidFill>
                            <a:srgbClr val="333333"/>
                          </a:solidFill>
                          <a:effectLst/>
                          <a:latin typeface="inter-regular"/>
                        </a:rPr>
                        <a:t>9000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8740385"/>
                  </a:ext>
                </a:extLst>
              </a:tr>
              <a:tr h="0">
                <a:tc>
                  <a:txBody>
                    <a:bodyPr/>
                    <a:lstStyle/>
                    <a:p>
                      <a:pPr algn="just" fontAlgn="t"/>
                      <a:r>
                        <a:rPr lang="en-IN">
                          <a:solidFill>
                            <a:srgbClr val="333333"/>
                          </a:solidFill>
                          <a:effectLst/>
                          <a:latin typeface="inter-regular"/>
                        </a:rPr>
                        <a:t>8000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Jaipur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4920455"/>
                  </a:ext>
                </a:extLst>
              </a:tr>
            </a:tbl>
          </a:graphicData>
        </a:graphic>
      </p:graphicFrame>
    </p:spTree>
    <p:extLst>
      <p:ext uri="{BB962C8B-B14F-4D97-AF65-F5344CB8AC3E}">
        <p14:creationId xmlns:p14="http://schemas.microsoft.com/office/powerpoint/2010/main" val="201273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The ORDER BY clause sorts the result-set in ascending or descending order.</a:t>
            </a:r>
            <a:endParaRPr/>
          </a:p>
          <a:p>
            <a:pPr marL="342900" lvl="0" indent="-342900" algn="l" rtl="0">
              <a:lnSpc>
                <a:spcPct val="100000"/>
              </a:lnSpc>
              <a:spcBef>
                <a:spcPts val="440"/>
              </a:spcBef>
              <a:spcAft>
                <a:spcPts val="0"/>
              </a:spcAft>
              <a:buClr>
                <a:schemeClr val="dk1"/>
              </a:buClr>
              <a:buSzPts val="2200"/>
              <a:buChar char="•"/>
            </a:pPr>
            <a:r>
              <a:rPr lang="en-IN"/>
              <a:t>It sorts the records in ascending order by default. DESC keyword is used to sort the records in descending order.</a:t>
            </a:r>
            <a:endParaRPr/>
          </a:p>
          <a:p>
            <a:pPr marL="342900" lvl="0" indent="-342900" algn="l" rtl="0">
              <a:lnSpc>
                <a:spcPct val="100000"/>
              </a:lnSpc>
              <a:spcBef>
                <a:spcPts val="440"/>
              </a:spcBef>
              <a:spcAft>
                <a:spcPts val="0"/>
              </a:spcAft>
              <a:buClr>
                <a:schemeClr val="dk1"/>
              </a:buClr>
              <a:buSzPts val="2200"/>
              <a:buChar char="•"/>
            </a:pPr>
            <a:r>
              <a:rPr lang="en-IN" b="1"/>
              <a:t>Syntax:</a:t>
            </a:r>
            <a:endParaRPr/>
          </a:p>
          <a:p>
            <a:pPr marL="342900" lvl="0" indent="-342900" algn="l" rtl="0">
              <a:lnSpc>
                <a:spcPct val="100000"/>
              </a:lnSpc>
              <a:spcBef>
                <a:spcPts val="440"/>
              </a:spcBef>
              <a:spcAft>
                <a:spcPts val="0"/>
              </a:spcAft>
              <a:buClr>
                <a:schemeClr val="dk1"/>
              </a:buClr>
              <a:buSzPts val="2200"/>
              <a:buNone/>
            </a:pPr>
            <a:r>
              <a:rPr lang="en-IN"/>
              <a:t>	SELECT column1, column2 FROM table_name WHERE condition </a:t>
            </a:r>
            <a:endParaRPr/>
          </a:p>
          <a:p>
            <a:pPr marL="342900" lvl="0" indent="-342900" algn="l" rtl="0">
              <a:lnSpc>
                <a:spcPct val="100000"/>
              </a:lnSpc>
              <a:spcBef>
                <a:spcPts val="440"/>
              </a:spcBef>
              <a:spcAft>
                <a:spcPts val="0"/>
              </a:spcAft>
              <a:buClr>
                <a:schemeClr val="dk1"/>
              </a:buClr>
              <a:buSzPts val="2200"/>
              <a:buNone/>
            </a:pPr>
            <a:r>
              <a:rPr lang="en-IN"/>
              <a:t>	ORDER BY column1, column2... ASC|DESC;  </a:t>
            </a:r>
            <a:endParaRPr/>
          </a:p>
          <a:p>
            <a:pPr marL="342900" lvl="0" indent="-342900" algn="l" rtl="0">
              <a:lnSpc>
                <a:spcPct val="100000"/>
              </a:lnSpc>
              <a:spcBef>
                <a:spcPts val="440"/>
              </a:spcBef>
              <a:spcAft>
                <a:spcPts val="0"/>
              </a:spcAft>
              <a:buClr>
                <a:schemeClr val="dk1"/>
              </a:buClr>
              <a:buSzPts val="2200"/>
              <a:buChar char="•"/>
            </a:pPr>
            <a:r>
              <a:rPr lang="en-IN"/>
              <a:t>Example:</a:t>
            </a:r>
            <a:endParaRPr/>
          </a:p>
          <a:p>
            <a:pPr marL="342900" lvl="0" indent="-342900" algn="l" rtl="0">
              <a:lnSpc>
                <a:spcPct val="100000"/>
              </a:lnSpc>
              <a:spcBef>
                <a:spcPts val="440"/>
              </a:spcBef>
              <a:spcAft>
                <a:spcPts val="0"/>
              </a:spcAft>
              <a:buClr>
                <a:schemeClr val="dk1"/>
              </a:buClr>
              <a:buSzPts val="2200"/>
              <a:buNone/>
            </a:pPr>
            <a:r>
              <a:rPr lang="en-IN"/>
              <a:t>	SELECT * FROM CUSTOMER ORDER BY NAME;</a:t>
            </a:r>
            <a:endParaRPr/>
          </a:p>
          <a:p>
            <a:pPr marL="342900" lvl="0" indent="-203200" algn="l" rtl="0">
              <a:lnSpc>
                <a:spcPct val="100000"/>
              </a:lnSpc>
              <a:spcBef>
                <a:spcPts val="440"/>
              </a:spcBef>
              <a:spcAft>
                <a:spcPts val="0"/>
              </a:spcAft>
              <a:buClr>
                <a:schemeClr val="dk1"/>
              </a:buClr>
              <a:buSzPts val="2200"/>
              <a:buNone/>
            </a:pPr>
            <a:endParaRPr/>
          </a:p>
        </p:txBody>
      </p:sp>
      <p:sp>
        <p:nvSpPr>
          <p:cNvPr id="266" name="Google Shape;266;p21"/>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b="0"/>
              <a:t>ORDER BY</a:t>
            </a:r>
            <a:endParaRPr/>
          </a:p>
        </p:txBody>
      </p:sp>
      <p:pic>
        <p:nvPicPr>
          <p:cNvPr id="267" name="Google Shape;267;p21"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FDCF1D-3D94-E0AB-2DD4-8B012C5F0447}"/>
              </a:ext>
            </a:extLst>
          </p:cNvPr>
          <p:cNvGraphicFramePr>
            <a:graphicFrameLocks noGrp="1"/>
          </p:cNvGraphicFramePr>
          <p:nvPr>
            <p:extLst>
              <p:ext uri="{D42A27DB-BD31-4B8C-83A1-F6EECF244321}">
                <p14:modId xmlns:p14="http://schemas.microsoft.com/office/powerpoint/2010/main" val="778110424"/>
              </p:ext>
            </p:extLst>
          </p:nvPr>
        </p:nvGraphicFramePr>
        <p:xfrm>
          <a:off x="349321" y="554804"/>
          <a:ext cx="8794680" cy="5743256"/>
        </p:xfrm>
        <a:graphic>
          <a:graphicData uri="http://schemas.openxmlformats.org/drawingml/2006/table">
            <a:tbl>
              <a:tblPr/>
              <a:tblGrid>
                <a:gridCol w="4397340">
                  <a:extLst>
                    <a:ext uri="{9D8B030D-6E8A-4147-A177-3AD203B41FA5}">
                      <a16:colId xmlns:a16="http://schemas.microsoft.com/office/drawing/2014/main" val="252647646"/>
                    </a:ext>
                  </a:extLst>
                </a:gridCol>
                <a:gridCol w="4397340">
                  <a:extLst>
                    <a:ext uri="{9D8B030D-6E8A-4147-A177-3AD203B41FA5}">
                      <a16:colId xmlns:a16="http://schemas.microsoft.com/office/drawing/2014/main" val="3435354827"/>
                    </a:ext>
                  </a:extLst>
                </a:gridCol>
              </a:tblGrid>
              <a:tr h="312322">
                <a:tc>
                  <a:txBody>
                    <a:bodyPr/>
                    <a:lstStyle/>
                    <a:p>
                      <a:pPr algn="l" fontAlgn="t"/>
                      <a:r>
                        <a:rPr lang="en-IN" sz="900">
                          <a:solidFill>
                            <a:srgbClr val="000000"/>
                          </a:solidFill>
                          <a:effectLst/>
                          <a:latin typeface="times new roman" panose="02020603050405020304" pitchFamily="18" charset="0"/>
                        </a:rPr>
                        <a:t>HAVING</a:t>
                      </a:r>
                    </a:p>
                  </a:txBody>
                  <a:tcPr marL="49298" marR="49298" marT="49298" marB="49298">
                    <a:lnL w="6350" cap="flat" cmpd="sng" algn="ctr">
                      <a:solidFill>
                        <a:srgbClr val="C042CA"/>
                      </a:solidFill>
                      <a:prstDash val="solid"/>
                      <a:round/>
                      <a:headEnd type="none" w="med" len="med"/>
                      <a:tailEnd type="none" w="med" len="med"/>
                    </a:lnL>
                    <a:lnR w="6350" cap="flat" cmpd="sng" algn="ctr">
                      <a:solidFill>
                        <a:srgbClr val="C042CA"/>
                      </a:solidFill>
                      <a:prstDash val="solid"/>
                      <a:round/>
                      <a:headEnd type="none" w="med" len="med"/>
                      <a:tailEnd type="none" w="med" len="med"/>
                    </a:lnR>
                    <a:lnT w="6350" cap="flat" cmpd="sng" algn="ctr">
                      <a:solidFill>
                        <a:srgbClr val="C042C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900">
                          <a:solidFill>
                            <a:srgbClr val="000000"/>
                          </a:solidFill>
                          <a:effectLst/>
                          <a:latin typeface="times new roman" panose="02020603050405020304" pitchFamily="18" charset="0"/>
                        </a:rPr>
                        <a:t>WHERE</a:t>
                      </a:r>
                    </a:p>
                  </a:txBody>
                  <a:tcPr marL="49298" marR="49298" marT="49298" marB="49298">
                    <a:lnL w="6350" cap="flat" cmpd="sng" algn="ctr">
                      <a:solidFill>
                        <a:srgbClr val="C042CA"/>
                      </a:solidFill>
                      <a:prstDash val="solid"/>
                      <a:round/>
                      <a:headEnd type="none" w="med" len="med"/>
                      <a:tailEnd type="none" w="med" len="med"/>
                    </a:lnL>
                    <a:lnR w="6350" cap="flat" cmpd="sng" algn="ctr">
                      <a:solidFill>
                        <a:srgbClr val="C042CA"/>
                      </a:solidFill>
                      <a:prstDash val="solid"/>
                      <a:round/>
                      <a:headEnd type="none" w="med" len="med"/>
                      <a:tailEnd type="none" w="med" len="med"/>
                    </a:lnR>
                    <a:lnT w="6350" cap="flat" cmpd="sng" algn="ctr">
                      <a:solidFill>
                        <a:srgbClr val="C042C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48866104"/>
                  </a:ext>
                </a:extLst>
              </a:tr>
              <a:tr h="997695">
                <a:tc>
                  <a:txBody>
                    <a:bodyPr/>
                    <a:lstStyle/>
                    <a:p>
                      <a:pPr algn="just" fontAlgn="t"/>
                      <a:r>
                        <a:rPr lang="en-US" sz="900" dirty="0">
                          <a:solidFill>
                            <a:srgbClr val="333333"/>
                          </a:solidFill>
                          <a:effectLst/>
                          <a:latin typeface="inter-regular"/>
                        </a:rPr>
                        <a:t>1. The HAVING clause is used in database systems to fetch the data/values from the groups according to the given condition.</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dirty="0">
                          <a:solidFill>
                            <a:srgbClr val="333333"/>
                          </a:solidFill>
                          <a:effectLst/>
                          <a:latin typeface="inter-regular"/>
                        </a:rPr>
                        <a:t>1. The WHERE clause is used in database systems to fetch the data/values from the tables according to the given condition.</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8105659"/>
                  </a:ext>
                </a:extLst>
              </a:tr>
              <a:tr h="633319">
                <a:tc>
                  <a:txBody>
                    <a:bodyPr/>
                    <a:lstStyle/>
                    <a:p>
                      <a:pPr algn="just" fontAlgn="t"/>
                      <a:r>
                        <a:rPr lang="en-US" sz="900" dirty="0">
                          <a:solidFill>
                            <a:srgbClr val="333333"/>
                          </a:solidFill>
                          <a:effectLst/>
                          <a:latin typeface="inter-regular"/>
                        </a:rPr>
                        <a:t>2. The HAVING clause is always executed with the GROUP BY clause.</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2. The WHERE clause can be executed without the GROUP BY clause.</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5945410"/>
                  </a:ext>
                </a:extLst>
              </a:tr>
              <a:tr h="815508">
                <a:tc>
                  <a:txBody>
                    <a:bodyPr/>
                    <a:lstStyle/>
                    <a:p>
                      <a:pPr algn="just" fontAlgn="t"/>
                      <a:r>
                        <a:rPr lang="en-US" sz="900" dirty="0">
                          <a:solidFill>
                            <a:srgbClr val="333333"/>
                          </a:solidFill>
                          <a:effectLst/>
                          <a:latin typeface="inter-regular"/>
                        </a:rPr>
                        <a:t>3. The HAVING clause can include SQL aggregate functions in a query or statement.</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3. We cannot use the SQL aggregate function with WHERE clause in statements.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81793272"/>
                  </a:ext>
                </a:extLst>
              </a:tr>
              <a:tr h="815508">
                <a:tc>
                  <a:txBody>
                    <a:bodyPr/>
                    <a:lstStyle/>
                    <a:p>
                      <a:pPr algn="just" fontAlgn="t"/>
                      <a:r>
                        <a:rPr lang="en-US" sz="900">
                          <a:solidFill>
                            <a:srgbClr val="333333"/>
                          </a:solidFill>
                          <a:effectLst/>
                          <a:latin typeface="inter-regular"/>
                        </a:rPr>
                        <a:t>4. We can only use SELECT statement with HAVING clause for filtering the records.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4. Whereas, we can easily use WHERE clause with UPDATE, DELETE, and SELECT statements.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2531613"/>
                  </a:ext>
                </a:extLst>
              </a:tr>
              <a:tr h="815508">
                <a:tc>
                  <a:txBody>
                    <a:bodyPr/>
                    <a:lstStyle/>
                    <a:p>
                      <a:pPr algn="just" fontAlgn="t"/>
                      <a:r>
                        <a:rPr lang="en-US" sz="900">
                          <a:solidFill>
                            <a:srgbClr val="333333"/>
                          </a:solidFill>
                          <a:effectLst/>
                          <a:latin typeface="inter-regular"/>
                        </a:rPr>
                        <a:t>5. The HAVING clause is used in SQL queries after the GROUP BY clause.</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5. The WHERE clause is always used before the GROUP BY clause in SQL queries.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1411937"/>
                  </a:ext>
                </a:extLst>
              </a:tr>
              <a:tr h="633319">
                <a:tc>
                  <a:txBody>
                    <a:bodyPr/>
                    <a:lstStyle/>
                    <a:p>
                      <a:pPr algn="just" fontAlgn="t"/>
                      <a:r>
                        <a:rPr lang="en-US" sz="900">
                          <a:solidFill>
                            <a:srgbClr val="333333"/>
                          </a:solidFill>
                          <a:effectLst/>
                          <a:latin typeface="inter-regular"/>
                        </a:rPr>
                        <a:t>6. We can implements this SQL clause in column operations.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6. We can implements this SQL clause in row operations.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44946568"/>
                  </a:ext>
                </a:extLst>
              </a:tr>
              <a:tr h="268944">
                <a:tc>
                  <a:txBody>
                    <a:bodyPr/>
                    <a:lstStyle/>
                    <a:p>
                      <a:pPr algn="just" fontAlgn="t"/>
                      <a:r>
                        <a:rPr lang="en-US" sz="900">
                          <a:solidFill>
                            <a:srgbClr val="333333"/>
                          </a:solidFill>
                          <a:effectLst/>
                          <a:latin typeface="inter-regular"/>
                        </a:rPr>
                        <a:t>7. It is a post-filter.</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7. It is a pre-filter.</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9221180"/>
                  </a:ext>
                </a:extLst>
              </a:tr>
              <a:tr h="451133">
                <a:tc>
                  <a:txBody>
                    <a:bodyPr/>
                    <a:lstStyle/>
                    <a:p>
                      <a:pPr algn="just" fontAlgn="t"/>
                      <a:r>
                        <a:rPr lang="en-US" sz="900">
                          <a:solidFill>
                            <a:srgbClr val="333333"/>
                          </a:solidFill>
                          <a:effectLst/>
                          <a:latin typeface="inter-regular"/>
                        </a:rPr>
                        <a:t>8. It is used to filter groups.</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dirty="0">
                          <a:solidFill>
                            <a:srgbClr val="333333"/>
                          </a:solidFill>
                          <a:effectLst/>
                          <a:latin typeface="inter-regular"/>
                        </a:rPr>
                        <a:t>8. It is used to filter the single record of the table.</a:t>
                      </a:r>
                    </a:p>
                  </a:txBody>
                  <a:tcPr marL="32865" marR="32865" marT="32865" marB="3286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42922953"/>
                  </a:ext>
                </a:extLst>
              </a:tr>
            </a:tbl>
          </a:graphicData>
        </a:graphic>
      </p:graphicFrame>
    </p:spTree>
    <p:extLst>
      <p:ext uri="{BB962C8B-B14F-4D97-AF65-F5344CB8AC3E}">
        <p14:creationId xmlns:p14="http://schemas.microsoft.com/office/powerpoint/2010/main" val="1201139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50000"/>
              </a:lnSpc>
              <a:spcBef>
                <a:spcPts val="0"/>
              </a:spcBef>
              <a:spcAft>
                <a:spcPts val="0"/>
              </a:spcAft>
              <a:buClr>
                <a:schemeClr val="dk1"/>
              </a:buClr>
              <a:buSzPct val="100000"/>
              <a:buNone/>
            </a:pPr>
            <a:r>
              <a:rPr lang="en-IN" sz="2400">
                <a:latin typeface="Times New Roman"/>
                <a:ea typeface="Times New Roman"/>
                <a:cs typeface="Times New Roman"/>
                <a:sym typeface="Times New Roman"/>
              </a:rPr>
              <a:t>The WHERE clause can be combined with AND, OR, and NOT operators.</a:t>
            </a:r>
            <a:endParaRPr/>
          </a:p>
          <a:p>
            <a:pPr marL="342900" lvl="0" indent="-342900" algn="just" rtl="0">
              <a:lnSpc>
                <a:spcPct val="150000"/>
              </a:lnSpc>
              <a:spcBef>
                <a:spcPts val="444"/>
              </a:spcBef>
              <a:spcAft>
                <a:spcPts val="0"/>
              </a:spcAft>
              <a:buClr>
                <a:schemeClr val="dk1"/>
              </a:buClr>
              <a:buSzPct val="100000"/>
              <a:buFont typeface="Arial"/>
              <a:buChar char="•"/>
            </a:pPr>
            <a:r>
              <a:rPr lang="en-IN" sz="2400">
                <a:latin typeface="Times New Roman"/>
                <a:ea typeface="Times New Roman"/>
                <a:cs typeface="Times New Roman"/>
                <a:sym typeface="Times New Roman"/>
              </a:rPr>
              <a:t>AND operators displays only those records where both the conditions condition1 and condition2 evaluates to True</a:t>
            </a:r>
            <a:endParaRPr sz="2400">
              <a:latin typeface="Times New Roman"/>
              <a:ea typeface="Times New Roman"/>
              <a:cs typeface="Times New Roman"/>
              <a:sym typeface="Times New Roman"/>
            </a:endParaRPr>
          </a:p>
          <a:p>
            <a:pPr marL="342900" lvl="0" indent="-342900" algn="just" rtl="0">
              <a:lnSpc>
                <a:spcPct val="150000"/>
              </a:lnSpc>
              <a:spcBef>
                <a:spcPts val="444"/>
              </a:spcBef>
              <a:spcAft>
                <a:spcPts val="0"/>
              </a:spcAft>
              <a:buClr>
                <a:schemeClr val="dk1"/>
              </a:buClr>
              <a:buSzPct val="100000"/>
              <a:buFont typeface="Arial"/>
              <a:buChar char="•"/>
            </a:pPr>
            <a:r>
              <a:rPr lang="en-IN" sz="2400">
                <a:latin typeface="Times New Roman"/>
                <a:ea typeface="Times New Roman"/>
                <a:cs typeface="Times New Roman"/>
                <a:sym typeface="Times New Roman"/>
              </a:rPr>
              <a:t>OR operators displays the records where either one of the conditions condition1 and condition2 evaluates to True. That is, either condition1 is True or condition2 is True </a:t>
            </a:r>
            <a:endParaRPr/>
          </a:p>
          <a:p>
            <a:pPr marL="342900" lvl="0" indent="-342900" algn="just" rtl="0">
              <a:lnSpc>
                <a:spcPct val="150000"/>
              </a:lnSpc>
              <a:spcBef>
                <a:spcPts val="444"/>
              </a:spcBef>
              <a:spcAft>
                <a:spcPts val="0"/>
              </a:spcAft>
              <a:buClr>
                <a:schemeClr val="dk1"/>
              </a:buClr>
              <a:buSzPct val="100000"/>
              <a:buFont typeface="Arial"/>
              <a:buChar char="•"/>
            </a:pPr>
            <a:r>
              <a:rPr lang="en-IN" sz="2400">
                <a:latin typeface="Times New Roman"/>
                <a:ea typeface="Times New Roman"/>
                <a:cs typeface="Times New Roman"/>
                <a:sym typeface="Times New Roman"/>
              </a:rPr>
              <a:t>The NOT operator displays a record if the condition(s) is NOT TRUE.</a:t>
            </a:r>
            <a:endParaRPr/>
          </a:p>
        </p:txBody>
      </p:sp>
      <p:sp>
        <p:nvSpPr>
          <p:cNvPr id="294" name="Google Shape;294;p25"/>
          <p:cNvSpPr txBox="1">
            <a:spLocks noGrp="1"/>
          </p:cNvSpPr>
          <p:nvPr>
            <p:ph type="body" idx="2"/>
          </p:nvPr>
        </p:nvSpPr>
        <p:spPr>
          <a:xfrm>
            <a:off x="9144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l" rtl="0">
              <a:lnSpc>
                <a:spcPct val="100000"/>
              </a:lnSpc>
              <a:spcBef>
                <a:spcPts val="0"/>
              </a:spcBef>
              <a:spcAft>
                <a:spcPts val="0"/>
              </a:spcAft>
              <a:buClr>
                <a:srgbClr val="C00000"/>
              </a:buClr>
              <a:buSzPts val="3200"/>
              <a:buNone/>
            </a:pPr>
            <a:r>
              <a:rPr lang="en-IN" sz="2800"/>
              <a:t>The SQL AND, OR and NOT Operators</a:t>
            </a:r>
            <a:endParaRPr sz="2800"/>
          </a:p>
        </p:txBody>
      </p:sp>
      <p:pic>
        <p:nvPicPr>
          <p:cNvPr id="295" name="Google Shape;295;p25"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6"/>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200"/>
              <a:buNone/>
            </a:pPr>
            <a:r>
              <a:rPr lang="en-IN" b="1">
                <a:latin typeface="Times New Roman"/>
                <a:ea typeface="Times New Roman"/>
                <a:cs typeface="Times New Roman"/>
                <a:sym typeface="Times New Roman"/>
              </a:rPr>
              <a:t>AND</a:t>
            </a:r>
            <a:endParaRPr/>
          </a:p>
          <a:p>
            <a:pPr marL="342900" lvl="0" indent="-342900" algn="l" rtl="0">
              <a:lnSpc>
                <a:spcPct val="100000"/>
              </a:lnSpc>
              <a:spcBef>
                <a:spcPts val="480"/>
              </a:spcBef>
              <a:spcAft>
                <a:spcPts val="0"/>
              </a:spcAft>
              <a:buClr>
                <a:schemeClr val="dk1"/>
              </a:buClr>
              <a:buSzPts val="2400"/>
              <a:buChar char="•"/>
            </a:pPr>
            <a:r>
              <a:rPr lang="en-IN" sz="2400">
                <a:latin typeface="Times New Roman"/>
                <a:ea typeface="Times New Roman"/>
                <a:cs typeface="Times New Roman"/>
                <a:sym typeface="Times New Roman"/>
              </a:rPr>
              <a:t>SELECT </a:t>
            </a:r>
            <a:r>
              <a:rPr lang="en-IN" sz="2400" i="1">
                <a:latin typeface="Times New Roman"/>
                <a:ea typeface="Times New Roman"/>
                <a:cs typeface="Times New Roman"/>
                <a:sym typeface="Times New Roman"/>
              </a:rPr>
              <a:t>column1</a:t>
            </a:r>
            <a:r>
              <a:rPr lang="en-IN" sz="2400">
                <a:latin typeface="Times New Roman"/>
                <a:ea typeface="Times New Roman"/>
                <a:cs typeface="Times New Roman"/>
                <a:sym typeface="Times New Roman"/>
              </a:rPr>
              <a:t>,</a:t>
            </a:r>
            <a:r>
              <a:rPr lang="en-IN" sz="2400" i="1">
                <a:latin typeface="Times New Roman"/>
                <a:ea typeface="Times New Roman"/>
                <a:cs typeface="Times New Roman"/>
                <a:sym typeface="Times New Roman"/>
              </a:rPr>
              <a:t> column2, ...</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FROM </a:t>
            </a:r>
            <a:r>
              <a:rPr lang="en-IN" sz="2400" i="1">
                <a:latin typeface="Times New Roman"/>
                <a:ea typeface="Times New Roman"/>
                <a:cs typeface="Times New Roman"/>
                <a:sym typeface="Times New Roman"/>
              </a:rPr>
              <a:t>table_name</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WHERE </a:t>
            </a:r>
            <a:r>
              <a:rPr lang="en-IN" sz="2400" i="1">
                <a:latin typeface="Times New Roman"/>
                <a:ea typeface="Times New Roman"/>
                <a:cs typeface="Times New Roman"/>
                <a:sym typeface="Times New Roman"/>
              </a:rPr>
              <a:t>condition1</a:t>
            </a:r>
            <a:r>
              <a:rPr lang="en-IN" sz="2400">
                <a:latin typeface="Times New Roman"/>
                <a:ea typeface="Times New Roman"/>
                <a:cs typeface="Times New Roman"/>
                <a:sym typeface="Times New Roman"/>
              </a:rPr>
              <a:t> AND </a:t>
            </a:r>
            <a:r>
              <a:rPr lang="en-IN" sz="2400" i="1">
                <a:latin typeface="Times New Roman"/>
                <a:ea typeface="Times New Roman"/>
                <a:cs typeface="Times New Roman"/>
                <a:sym typeface="Times New Roman"/>
              </a:rPr>
              <a:t>condition2</a:t>
            </a:r>
            <a:r>
              <a:rPr lang="en-IN" sz="2400">
                <a:latin typeface="Times New Roman"/>
                <a:ea typeface="Times New Roman"/>
                <a:cs typeface="Times New Roman"/>
                <a:sym typeface="Times New Roman"/>
              </a:rPr>
              <a:t> AND </a:t>
            </a:r>
            <a:r>
              <a:rPr lang="en-IN" sz="2400" i="1">
                <a:latin typeface="Times New Roman"/>
                <a:ea typeface="Times New Roman"/>
                <a:cs typeface="Times New Roman"/>
                <a:sym typeface="Times New Roman"/>
              </a:rPr>
              <a:t>condition3 ...</a:t>
            </a:r>
            <a:r>
              <a:rPr lang="en-IN" sz="2400">
                <a:latin typeface="Times New Roman"/>
                <a:ea typeface="Times New Roman"/>
                <a:cs typeface="Times New Roman"/>
                <a:sym typeface="Times New Roman"/>
              </a:rPr>
              <a:t>;</a:t>
            </a:r>
            <a:endParaRPr/>
          </a:p>
          <a:p>
            <a:pPr marL="0" lvl="0" indent="0" algn="l" rtl="0">
              <a:lnSpc>
                <a:spcPct val="100000"/>
              </a:lnSpc>
              <a:spcBef>
                <a:spcPts val="440"/>
              </a:spcBef>
              <a:spcAft>
                <a:spcPts val="0"/>
              </a:spcAft>
              <a:buClr>
                <a:schemeClr val="dk1"/>
              </a:buClr>
              <a:buSzPts val="2200"/>
              <a:buNone/>
            </a:pPr>
            <a:r>
              <a:rPr lang="en-IN" b="1">
                <a:latin typeface="Times New Roman"/>
                <a:ea typeface="Times New Roman"/>
                <a:cs typeface="Times New Roman"/>
                <a:sym typeface="Times New Roman"/>
              </a:rPr>
              <a:t>OR</a:t>
            </a:r>
            <a:endParaRPr/>
          </a:p>
          <a:p>
            <a:pPr marL="342900" lvl="0" indent="-342900" algn="l" rtl="0">
              <a:lnSpc>
                <a:spcPct val="100000"/>
              </a:lnSpc>
              <a:spcBef>
                <a:spcPts val="480"/>
              </a:spcBef>
              <a:spcAft>
                <a:spcPts val="0"/>
              </a:spcAft>
              <a:buClr>
                <a:schemeClr val="dk1"/>
              </a:buClr>
              <a:buSzPts val="2400"/>
              <a:buChar char="•"/>
            </a:pPr>
            <a:r>
              <a:rPr lang="en-IN" sz="2400">
                <a:latin typeface="Times New Roman"/>
                <a:ea typeface="Times New Roman"/>
                <a:cs typeface="Times New Roman"/>
                <a:sym typeface="Times New Roman"/>
              </a:rPr>
              <a:t>SELECT </a:t>
            </a:r>
            <a:r>
              <a:rPr lang="en-IN" sz="2400" i="1">
                <a:latin typeface="Times New Roman"/>
                <a:ea typeface="Times New Roman"/>
                <a:cs typeface="Times New Roman"/>
                <a:sym typeface="Times New Roman"/>
              </a:rPr>
              <a:t>column1</a:t>
            </a:r>
            <a:r>
              <a:rPr lang="en-IN" sz="2400">
                <a:latin typeface="Times New Roman"/>
                <a:ea typeface="Times New Roman"/>
                <a:cs typeface="Times New Roman"/>
                <a:sym typeface="Times New Roman"/>
              </a:rPr>
              <a:t>,</a:t>
            </a:r>
            <a:r>
              <a:rPr lang="en-IN" sz="2400" i="1">
                <a:latin typeface="Times New Roman"/>
                <a:ea typeface="Times New Roman"/>
                <a:cs typeface="Times New Roman"/>
                <a:sym typeface="Times New Roman"/>
              </a:rPr>
              <a:t> column2, ...</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FROM </a:t>
            </a:r>
            <a:r>
              <a:rPr lang="en-IN" sz="2400" i="1">
                <a:latin typeface="Times New Roman"/>
                <a:ea typeface="Times New Roman"/>
                <a:cs typeface="Times New Roman"/>
                <a:sym typeface="Times New Roman"/>
              </a:rPr>
              <a:t>table_name</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WHERE </a:t>
            </a:r>
            <a:r>
              <a:rPr lang="en-IN" sz="2400" i="1">
                <a:latin typeface="Times New Roman"/>
                <a:ea typeface="Times New Roman"/>
                <a:cs typeface="Times New Roman"/>
                <a:sym typeface="Times New Roman"/>
              </a:rPr>
              <a:t>condition1</a:t>
            </a:r>
            <a:r>
              <a:rPr lang="en-IN" sz="2400">
                <a:latin typeface="Times New Roman"/>
                <a:ea typeface="Times New Roman"/>
                <a:cs typeface="Times New Roman"/>
                <a:sym typeface="Times New Roman"/>
              </a:rPr>
              <a:t> OR </a:t>
            </a:r>
            <a:r>
              <a:rPr lang="en-IN" sz="2400" i="1">
                <a:latin typeface="Times New Roman"/>
                <a:ea typeface="Times New Roman"/>
                <a:cs typeface="Times New Roman"/>
                <a:sym typeface="Times New Roman"/>
              </a:rPr>
              <a:t>condition2</a:t>
            </a:r>
            <a:r>
              <a:rPr lang="en-IN" sz="2400">
                <a:latin typeface="Times New Roman"/>
                <a:ea typeface="Times New Roman"/>
                <a:cs typeface="Times New Roman"/>
                <a:sym typeface="Times New Roman"/>
              </a:rPr>
              <a:t> OR </a:t>
            </a:r>
            <a:r>
              <a:rPr lang="en-IN" sz="2400" i="1">
                <a:latin typeface="Times New Roman"/>
                <a:ea typeface="Times New Roman"/>
                <a:cs typeface="Times New Roman"/>
                <a:sym typeface="Times New Roman"/>
              </a:rPr>
              <a:t>condition3 ...</a:t>
            </a:r>
            <a:r>
              <a:rPr lang="en-IN" sz="2400">
                <a:latin typeface="Times New Roman"/>
                <a:ea typeface="Times New Roman"/>
                <a:cs typeface="Times New Roman"/>
                <a:sym typeface="Times New Roman"/>
              </a:rPr>
              <a:t>;</a:t>
            </a:r>
            <a:endParaRPr/>
          </a:p>
          <a:p>
            <a:pPr marL="0" lvl="0" indent="0" algn="l" rtl="0">
              <a:lnSpc>
                <a:spcPct val="100000"/>
              </a:lnSpc>
              <a:spcBef>
                <a:spcPts val="720"/>
              </a:spcBef>
              <a:spcAft>
                <a:spcPts val="0"/>
              </a:spcAft>
              <a:buClr>
                <a:schemeClr val="dk1"/>
              </a:buClr>
              <a:buSzPts val="3600"/>
              <a:buNone/>
            </a:pPr>
            <a:r>
              <a:rPr lang="en-IN" b="1">
                <a:latin typeface="Times New Roman"/>
                <a:ea typeface="Times New Roman"/>
                <a:cs typeface="Times New Roman"/>
                <a:sym typeface="Times New Roman"/>
              </a:rPr>
              <a:t>NOT</a:t>
            </a:r>
            <a:endParaRPr sz="800"/>
          </a:p>
          <a:p>
            <a:pPr marL="342900" lvl="0" indent="-342900" algn="l" rtl="0">
              <a:lnSpc>
                <a:spcPct val="100000"/>
              </a:lnSpc>
              <a:spcBef>
                <a:spcPts val="480"/>
              </a:spcBef>
              <a:spcAft>
                <a:spcPts val="0"/>
              </a:spcAft>
              <a:buClr>
                <a:schemeClr val="dk1"/>
              </a:buClr>
              <a:buSzPts val="2400"/>
              <a:buChar char="•"/>
            </a:pPr>
            <a:r>
              <a:rPr lang="en-IN" sz="2400">
                <a:latin typeface="Times New Roman"/>
                <a:ea typeface="Times New Roman"/>
                <a:cs typeface="Times New Roman"/>
                <a:sym typeface="Times New Roman"/>
              </a:rPr>
              <a:t>SELECT </a:t>
            </a:r>
            <a:r>
              <a:rPr lang="en-IN" sz="2400" i="1">
                <a:latin typeface="Times New Roman"/>
                <a:ea typeface="Times New Roman"/>
                <a:cs typeface="Times New Roman"/>
                <a:sym typeface="Times New Roman"/>
              </a:rPr>
              <a:t>column1</a:t>
            </a:r>
            <a:r>
              <a:rPr lang="en-IN" sz="2400">
                <a:latin typeface="Times New Roman"/>
                <a:ea typeface="Times New Roman"/>
                <a:cs typeface="Times New Roman"/>
                <a:sym typeface="Times New Roman"/>
              </a:rPr>
              <a:t>,</a:t>
            </a:r>
            <a:r>
              <a:rPr lang="en-IN" sz="2400" i="1">
                <a:latin typeface="Times New Roman"/>
                <a:ea typeface="Times New Roman"/>
                <a:cs typeface="Times New Roman"/>
                <a:sym typeface="Times New Roman"/>
              </a:rPr>
              <a:t> column2, ...</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FROM </a:t>
            </a:r>
            <a:r>
              <a:rPr lang="en-IN" sz="2400" i="1">
                <a:latin typeface="Times New Roman"/>
                <a:ea typeface="Times New Roman"/>
                <a:cs typeface="Times New Roman"/>
                <a:sym typeface="Times New Roman"/>
              </a:rPr>
              <a:t>table_name</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WHERE NOT </a:t>
            </a:r>
            <a:r>
              <a:rPr lang="en-IN" sz="2400" i="1">
                <a:latin typeface="Times New Roman"/>
                <a:ea typeface="Times New Roman"/>
                <a:cs typeface="Times New Roman"/>
                <a:sym typeface="Times New Roman"/>
              </a:rPr>
              <a:t>condition</a:t>
            </a:r>
            <a:r>
              <a:rPr lang="en-IN" sz="2400">
                <a:latin typeface="Times New Roman"/>
                <a:ea typeface="Times New Roman"/>
                <a:cs typeface="Times New Roman"/>
                <a:sym typeface="Times New Roman"/>
              </a:rPr>
              <a:t>;</a:t>
            </a:r>
            <a:endParaRPr/>
          </a:p>
        </p:txBody>
      </p:sp>
      <p:sp>
        <p:nvSpPr>
          <p:cNvPr id="301" name="Google Shape;301;p26"/>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Syntax</a:t>
            </a:r>
            <a:endParaRPr/>
          </a:p>
        </p:txBody>
      </p:sp>
      <p:pic>
        <p:nvPicPr>
          <p:cNvPr id="302" name="Google Shape;302;p26"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7"/>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None/>
            </a:pPr>
            <a:r>
              <a:rPr lang="en-IN" sz="2400" b="1">
                <a:latin typeface="Times New Roman"/>
                <a:ea typeface="Times New Roman"/>
                <a:cs typeface="Times New Roman"/>
                <a:sym typeface="Times New Roman"/>
              </a:rPr>
              <a:t>Query used for AND operator with where clause</a:t>
            </a:r>
            <a:endParaRPr/>
          </a:p>
          <a:p>
            <a:pPr marL="0" lvl="0" indent="-152400" algn="l" rtl="0">
              <a:lnSpc>
                <a:spcPct val="100000"/>
              </a:lnSpc>
              <a:spcBef>
                <a:spcPts val="444"/>
              </a:spcBef>
              <a:spcAft>
                <a:spcPts val="0"/>
              </a:spcAft>
              <a:buClr>
                <a:schemeClr val="dk1"/>
              </a:buClr>
              <a:buSzPts val="2400"/>
              <a:buChar char="•"/>
            </a:pPr>
            <a:r>
              <a:rPr lang="en-IN" sz="2400" b="1">
                <a:latin typeface="Times New Roman"/>
                <a:ea typeface="Times New Roman"/>
                <a:cs typeface="Times New Roman"/>
                <a:sym typeface="Times New Roman"/>
              </a:rPr>
              <a:t>Example 1:</a:t>
            </a:r>
            <a:r>
              <a:rPr lang="en-IN" sz="2400">
                <a:latin typeface="Times New Roman"/>
                <a:ea typeface="Times New Roman"/>
                <a:cs typeface="Times New Roman"/>
                <a:sym typeface="Times New Roman"/>
              </a:rPr>
              <a:t> select empno, job, sal, hiredate from emp where [sal</a:t>
            </a:r>
            <a:r>
              <a:rPr lang="en-IN" sz="2400" b="1" i="1">
                <a:latin typeface="Times New Roman"/>
                <a:ea typeface="Times New Roman"/>
                <a:cs typeface="Times New Roman"/>
                <a:sym typeface="Times New Roman"/>
              </a:rPr>
              <a:t> </a:t>
            </a:r>
            <a:r>
              <a:rPr lang="en-IN" sz="2400">
                <a:latin typeface="Times New Roman"/>
                <a:ea typeface="Times New Roman"/>
                <a:cs typeface="Times New Roman"/>
                <a:sym typeface="Times New Roman"/>
              </a:rPr>
              <a:t>800 and 2900]; </a:t>
            </a:r>
            <a:endParaRPr/>
          </a:p>
          <a:p>
            <a:pPr marL="0" lvl="0" indent="-152400" algn="l" rtl="0">
              <a:lnSpc>
                <a:spcPct val="100000"/>
              </a:lnSpc>
              <a:spcBef>
                <a:spcPts val="444"/>
              </a:spcBef>
              <a:spcAft>
                <a:spcPts val="0"/>
              </a:spcAft>
              <a:buClr>
                <a:schemeClr val="dk1"/>
              </a:buClr>
              <a:buSzPts val="2400"/>
              <a:buChar char="•"/>
            </a:pPr>
            <a:r>
              <a:rPr lang="en-IN" sz="2400" b="1">
                <a:latin typeface="Times New Roman"/>
                <a:ea typeface="Times New Roman"/>
                <a:cs typeface="Times New Roman"/>
                <a:sym typeface="Times New Roman"/>
              </a:rPr>
              <a:t>Example 2:</a:t>
            </a:r>
            <a:r>
              <a:rPr lang="en-IN" sz="2400">
                <a:latin typeface="Times New Roman"/>
                <a:ea typeface="Times New Roman"/>
                <a:cs typeface="Times New Roman"/>
                <a:sym typeface="Times New Roman"/>
              </a:rPr>
              <a:t> select empno, job, sal, hiredate from emp where [sal</a:t>
            </a:r>
            <a:r>
              <a:rPr lang="en-IN" sz="2400" b="1" i="1">
                <a:latin typeface="Times New Roman"/>
                <a:ea typeface="Times New Roman"/>
                <a:cs typeface="Times New Roman"/>
                <a:sym typeface="Times New Roman"/>
              </a:rPr>
              <a:t> between </a:t>
            </a:r>
            <a:r>
              <a:rPr lang="en-IN" sz="2400">
                <a:latin typeface="Times New Roman"/>
                <a:ea typeface="Times New Roman"/>
                <a:cs typeface="Times New Roman"/>
                <a:sym typeface="Times New Roman"/>
              </a:rPr>
              <a:t>800 and 2900]; </a:t>
            </a:r>
            <a:endParaRPr/>
          </a:p>
          <a:p>
            <a:pPr marL="0" lvl="0" indent="0" algn="l" rtl="0">
              <a:lnSpc>
                <a:spcPct val="100000"/>
              </a:lnSpc>
              <a:spcBef>
                <a:spcPts val="444"/>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IN" sz="2400" b="1">
                <a:latin typeface="Times New Roman"/>
                <a:ea typeface="Times New Roman"/>
                <a:cs typeface="Times New Roman"/>
                <a:sym typeface="Times New Roman"/>
              </a:rPr>
              <a:t>Query used for OR operator with where clause</a:t>
            </a:r>
            <a:endParaRPr/>
          </a:p>
          <a:p>
            <a:pPr marL="0" lvl="0" indent="-152400" algn="just" rtl="0">
              <a:lnSpc>
                <a:spcPct val="100000"/>
              </a:lnSpc>
              <a:spcBef>
                <a:spcPts val="0"/>
              </a:spcBef>
              <a:spcAft>
                <a:spcPts val="0"/>
              </a:spcAft>
              <a:buClr>
                <a:schemeClr val="dk1"/>
              </a:buClr>
              <a:buSzPts val="2400"/>
              <a:buChar char="•"/>
            </a:pPr>
            <a:r>
              <a:rPr lang="en-IN" sz="2400" b="1">
                <a:latin typeface="Times New Roman"/>
                <a:ea typeface="Times New Roman"/>
                <a:cs typeface="Times New Roman"/>
                <a:sym typeface="Times New Roman"/>
              </a:rPr>
              <a:t>Example 3:</a:t>
            </a:r>
            <a:r>
              <a:rPr lang="en-IN" sz="2400">
                <a:latin typeface="Times New Roman"/>
                <a:ea typeface="Times New Roman"/>
                <a:cs typeface="Times New Roman"/>
                <a:sym typeface="Times New Roman"/>
              </a:rPr>
              <a:t> select empno, job, sal, hiredate from emp where [sal</a:t>
            </a:r>
            <a:r>
              <a:rPr lang="en-IN" sz="2400" b="1" i="1">
                <a:latin typeface="Times New Roman"/>
                <a:ea typeface="Times New Roman"/>
                <a:cs typeface="Times New Roman"/>
                <a:sym typeface="Times New Roman"/>
              </a:rPr>
              <a:t> </a:t>
            </a:r>
            <a:r>
              <a:rPr lang="en-IN" sz="2400">
                <a:latin typeface="Times New Roman"/>
                <a:ea typeface="Times New Roman"/>
                <a:cs typeface="Times New Roman"/>
                <a:sym typeface="Times New Roman"/>
              </a:rPr>
              <a:t>800 or 2850]; </a:t>
            </a:r>
            <a:endParaRPr/>
          </a:p>
          <a:p>
            <a:pPr marL="0" lvl="0" indent="0" algn="just" rtl="0">
              <a:lnSpc>
                <a:spcPct val="10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400"/>
              <a:buNone/>
            </a:pPr>
            <a:endParaRPr sz="2400" b="1">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IN" sz="2400" b="1">
                <a:latin typeface="Times New Roman"/>
                <a:ea typeface="Times New Roman"/>
                <a:cs typeface="Times New Roman"/>
                <a:sym typeface="Times New Roman"/>
              </a:rPr>
              <a:t>Query used for NOT operator with where clause</a:t>
            </a:r>
            <a:endParaRPr/>
          </a:p>
          <a:p>
            <a:pPr marL="0" lvl="0" indent="-152400" algn="just" rtl="0">
              <a:lnSpc>
                <a:spcPct val="100000"/>
              </a:lnSpc>
              <a:spcBef>
                <a:spcPts val="0"/>
              </a:spcBef>
              <a:spcAft>
                <a:spcPts val="0"/>
              </a:spcAft>
              <a:buClr>
                <a:schemeClr val="dk1"/>
              </a:buClr>
              <a:buSzPts val="2400"/>
              <a:buChar char="•"/>
            </a:pPr>
            <a:r>
              <a:rPr lang="en-IN" sz="2400" b="1">
                <a:latin typeface="Times New Roman"/>
                <a:ea typeface="Times New Roman"/>
                <a:cs typeface="Times New Roman"/>
                <a:sym typeface="Times New Roman"/>
              </a:rPr>
              <a:t>Example 4:</a:t>
            </a:r>
            <a:r>
              <a:rPr lang="en-IN" sz="2400">
                <a:latin typeface="Times New Roman"/>
                <a:ea typeface="Times New Roman"/>
                <a:cs typeface="Times New Roman"/>
                <a:sym typeface="Times New Roman"/>
              </a:rPr>
              <a:t> select * FROM emp [sal</a:t>
            </a:r>
            <a:r>
              <a:rPr lang="en-IN" sz="2400" b="1" i="1">
                <a:latin typeface="Times New Roman"/>
                <a:ea typeface="Times New Roman"/>
                <a:cs typeface="Times New Roman"/>
                <a:sym typeface="Times New Roman"/>
              </a:rPr>
              <a:t> NOT between</a:t>
            </a:r>
            <a:r>
              <a:rPr lang="en-IN" sz="2400">
                <a:latin typeface="Times New Roman"/>
                <a:ea typeface="Times New Roman"/>
                <a:cs typeface="Times New Roman"/>
                <a:sym typeface="Times New Roman"/>
              </a:rPr>
              <a:t> 800 and 2900];</a:t>
            </a:r>
            <a:endParaRPr/>
          </a:p>
        </p:txBody>
      </p:sp>
      <p:sp>
        <p:nvSpPr>
          <p:cNvPr id="308" name="Google Shape;308;p27"/>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Query Used</a:t>
            </a:r>
            <a:endParaRPr/>
          </a:p>
        </p:txBody>
      </p:sp>
      <p:pic>
        <p:nvPicPr>
          <p:cNvPr id="309" name="Google Shape;309;p27"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IN" sz="2400" b="1">
                <a:solidFill>
                  <a:srgbClr val="C00000"/>
                </a:solidFill>
                <a:latin typeface="Times New Roman"/>
                <a:ea typeface="Times New Roman"/>
                <a:cs typeface="Times New Roman"/>
                <a:sym typeface="Times New Roman"/>
              </a:rPr>
              <a:t>Prerequisite of topic : </a:t>
            </a:r>
            <a:r>
              <a:rPr lang="en-IN" sz="2400" b="1">
                <a:latin typeface="Times New Roman"/>
                <a:ea typeface="Times New Roman"/>
                <a:cs typeface="Times New Roman"/>
                <a:sym typeface="Times New Roman"/>
              </a:rPr>
              <a:t>Basics knowledge of SQL commands</a:t>
            </a:r>
            <a:endParaRPr/>
          </a:p>
          <a:p>
            <a:pPr marL="457200" lvl="0" indent="-342900" algn="l" rtl="0">
              <a:lnSpc>
                <a:spcPct val="100000"/>
              </a:lnSpc>
              <a:spcBef>
                <a:spcPts val="840"/>
              </a:spcBef>
              <a:spcAft>
                <a:spcPts val="0"/>
              </a:spcAft>
              <a:buSzPts val="1800"/>
              <a:buChar char="•"/>
            </a:pPr>
            <a:r>
              <a:rPr lang="en-IN" sz="2400" b="1">
                <a:solidFill>
                  <a:srgbClr val="C00000"/>
                </a:solidFill>
                <a:latin typeface="Times New Roman"/>
                <a:ea typeface="Times New Roman"/>
                <a:cs typeface="Times New Roman"/>
                <a:sym typeface="Times New Roman"/>
              </a:rPr>
              <a:t>Objective : </a:t>
            </a:r>
            <a:r>
              <a:rPr lang="en-IN" sz="2400">
                <a:latin typeface="Times New Roman"/>
                <a:ea typeface="Times New Roman"/>
                <a:cs typeface="Times New Roman"/>
                <a:sym typeface="Times New Roman"/>
              </a:rPr>
              <a:t>To know about various SQL clauses and aggregate functions and allow  you to perform a calculation on a set of values to return a single scalar value. We often use aggregate functions with the GROUP BY and HAVING clauses of the SELECT statement.</a:t>
            </a:r>
            <a:endParaRPr/>
          </a:p>
          <a:p>
            <a:pPr marL="457200" lvl="0" indent="-342900" algn="l" rtl="0">
              <a:lnSpc>
                <a:spcPct val="100000"/>
              </a:lnSpc>
              <a:spcBef>
                <a:spcPts val="840"/>
              </a:spcBef>
              <a:spcAft>
                <a:spcPts val="0"/>
              </a:spcAft>
              <a:buSzPts val="1800"/>
              <a:buChar char="•"/>
            </a:pPr>
            <a:r>
              <a:rPr lang="en-IN" sz="2400" b="1">
                <a:solidFill>
                  <a:srgbClr val="C00000"/>
                </a:solidFill>
                <a:latin typeface="Times New Roman"/>
                <a:ea typeface="Times New Roman"/>
                <a:cs typeface="Times New Roman"/>
                <a:sym typeface="Times New Roman"/>
              </a:rPr>
              <a:t>Outcome : </a:t>
            </a:r>
            <a:r>
              <a:rPr lang="en-IN" sz="2400" b="1">
                <a:latin typeface="Times New Roman"/>
                <a:ea typeface="Times New Roman"/>
                <a:cs typeface="Times New Roman"/>
                <a:sym typeface="Times New Roman"/>
              </a:rPr>
              <a:t>Understanding and applying the use of the said clauses and aggregate functions</a:t>
            </a:r>
            <a:endParaRPr/>
          </a:p>
          <a:p>
            <a:pPr marL="457200" lvl="0" indent="-228600" algn="ctr" rtl="0">
              <a:lnSpc>
                <a:spcPct val="100000"/>
              </a:lnSpc>
              <a:spcBef>
                <a:spcPts val="840"/>
              </a:spcBef>
              <a:spcAft>
                <a:spcPts val="0"/>
              </a:spcAft>
              <a:buSzPts val="1800"/>
              <a:buNone/>
            </a:pPr>
            <a:endParaRPr b="1">
              <a:latin typeface="Times New Roman"/>
              <a:ea typeface="Times New Roman"/>
              <a:cs typeface="Times New Roman"/>
              <a:sym typeface="Times New Roman"/>
            </a:endParaRPr>
          </a:p>
          <a:p>
            <a:pPr marL="457200" lvl="0" indent="-228600" algn="l" rtl="0">
              <a:lnSpc>
                <a:spcPct val="100000"/>
              </a:lnSpc>
              <a:spcBef>
                <a:spcPts val="1480"/>
              </a:spcBef>
              <a:spcAft>
                <a:spcPts val="0"/>
              </a:spcAft>
              <a:buClr>
                <a:schemeClr val="dk1"/>
              </a:buClr>
              <a:buSzPts val="1800"/>
              <a:buNone/>
            </a:pPr>
            <a:endParaRPr/>
          </a:p>
        </p:txBody>
      </p:sp>
      <p:sp>
        <p:nvSpPr>
          <p:cNvPr id="189" name="Google Shape;189;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a:p>
        </p:txBody>
      </p:sp>
      <p:pic>
        <p:nvPicPr>
          <p:cNvPr id="190" name="Google Shape;190;p59" descr="C:\Users\HP 250 G5\Desktop\wn.png"/>
          <p:cNvPicPr preferRelativeResize="0"/>
          <p:nvPr/>
        </p:nvPicPr>
        <p:blipFill rotWithShape="1">
          <a:blip r:embed="rId3">
            <a:alphaModFix/>
          </a:blip>
          <a:srcRect/>
          <a:stretch/>
        </p:blipFill>
        <p:spPr>
          <a:xfrm>
            <a:off x="7819753" y="238897"/>
            <a:ext cx="1322634" cy="6755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A82CF3-523E-0E69-4392-AC797E49B334}"/>
              </a:ext>
            </a:extLst>
          </p:cNvPr>
          <p:cNvSpPr>
            <a:spLocks noGrp="1"/>
          </p:cNvSpPr>
          <p:nvPr>
            <p:ph type="body" idx="1"/>
          </p:nvPr>
        </p:nvSpPr>
        <p:spPr/>
        <p:txBody>
          <a:bodyPr/>
          <a:lstStyle/>
          <a:p>
            <a:endParaRPr lang="en-IN"/>
          </a:p>
        </p:txBody>
      </p:sp>
      <p:sp>
        <p:nvSpPr>
          <p:cNvPr id="3" name="Text Placeholder 2">
            <a:extLst>
              <a:ext uri="{FF2B5EF4-FFF2-40B4-BE49-F238E27FC236}">
                <a16:creationId xmlns:a16="http://schemas.microsoft.com/office/drawing/2014/main" id="{B30F2B32-A505-2073-9787-3A23B8D6EBFC}"/>
              </a:ext>
            </a:extLst>
          </p:cNvPr>
          <p:cNvSpPr>
            <a:spLocks noGrp="1"/>
          </p:cNvSpPr>
          <p:nvPr>
            <p:ph type="body" idx="2"/>
          </p:nvPr>
        </p:nvSpPr>
        <p:spPr/>
        <p:txBody>
          <a:bodyPr/>
          <a:lstStyle/>
          <a:p>
            <a:r>
              <a:rPr lang="en-US" dirty="0"/>
              <a:t>EXAMPLE OF AND OPERATOR:</a:t>
            </a:r>
            <a:endParaRPr lang="en-IN" dirty="0"/>
          </a:p>
        </p:txBody>
      </p:sp>
      <p:pic>
        <p:nvPicPr>
          <p:cNvPr id="5122" name="Picture 2" descr="Lightbox">
            <a:extLst>
              <a:ext uri="{FF2B5EF4-FFF2-40B4-BE49-F238E27FC236}">
                <a16:creationId xmlns:a16="http://schemas.microsoft.com/office/drawing/2014/main" id="{A1B55B64-075B-D182-1C27-59D7B6483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452563"/>
            <a:ext cx="7781925"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84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2F0930-AA0B-EB16-5EED-E84256E140D9}"/>
              </a:ext>
            </a:extLst>
          </p:cNvPr>
          <p:cNvSpPr>
            <a:spLocks noGrp="1" noChangeArrowheads="1"/>
          </p:cNvSpPr>
          <p:nvPr>
            <p:ph type="body" idx="1"/>
          </p:nvPr>
        </p:nvSpPr>
        <p:spPr bwMode="auto">
          <a:xfrm>
            <a:off x="1020725" y="698505"/>
            <a:ext cx="7761768"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suppose we want to fetch all the records from the Student table where Age is 18 and ADDRESS is Delhi. then the query will be:</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Query</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SELECT * FROM Student WHERE Age = 18 AND ADDRESS = 'Delhi';</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2A819C1-E294-8D95-FA38-BAB9EA6FFD9B}"/>
              </a:ext>
            </a:extLst>
          </p:cNvPr>
          <p:cNvGraphicFramePr>
            <a:graphicFrameLocks noGrp="1"/>
          </p:cNvGraphicFramePr>
          <p:nvPr/>
        </p:nvGraphicFramePr>
        <p:xfrm>
          <a:off x="628650" y="3462814"/>
          <a:ext cx="7886700" cy="1076960"/>
        </p:xfrm>
        <a:graphic>
          <a:graphicData uri="http://schemas.openxmlformats.org/drawingml/2006/table">
            <a:tbl>
              <a:tblPr/>
              <a:tblGrid>
                <a:gridCol w="1577340">
                  <a:extLst>
                    <a:ext uri="{9D8B030D-6E8A-4147-A177-3AD203B41FA5}">
                      <a16:colId xmlns:a16="http://schemas.microsoft.com/office/drawing/2014/main" val="2514394916"/>
                    </a:ext>
                  </a:extLst>
                </a:gridCol>
                <a:gridCol w="1577340">
                  <a:extLst>
                    <a:ext uri="{9D8B030D-6E8A-4147-A177-3AD203B41FA5}">
                      <a16:colId xmlns:a16="http://schemas.microsoft.com/office/drawing/2014/main" val="3682552488"/>
                    </a:ext>
                  </a:extLst>
                </a:gridCol>
                <a:gridCol w="1577340">
                  <a:extLst>
                    <a:ext uri="{9D8B030D-6E8A-4147-A177-3AD203B41FA5}">
                      <a16:colId xmlns:a16="http://schemas.microsoft.com/office/drawing/2014/main" val="949265512"/>
                    </a:ext>
                  </a:extLst>
                </a:gridCol>
                <a:gridCol w="1577340">
                  <a:extLst>
                    <a:ext uri="{9D8B030D-6E8A-4147-A177-3AD203B41FA5}">
                      <a16:colId xmlns:a16="http://schemas.microsoft.com/office/drawing/2014/main" val="2561314158"/>
                    </a:ext>
                  </a:extLst>
                </a:gridCol>
                <a:gridCol w="1577340">
                  <a:extLst>
                    <a:ext uri="{9D8B030D-6E8A-4147-A177-3AD203B41FA5}">
                      <a16:colId xmlns:a16="http://schemas.microsoft.com/office/drawing/2014/main" val="534693513"/>
                    </a:ext>
                  </a:extLst>
                </a:gridCol>
              </a:tblGrid>
              <a:tr h="0">
                <a:tc>
                  <a:txBody>
                    <a:bodyPr/>
                    <a:lstStyle/>
                    <a:p>
                      <a:pPr algn="l" fontAlgn="base"/>
                      <a:r>
                        <a:rPr lang="en-IN" sz="1400" b="1">
                          <a:effectLst/>
                        </a:rPr>
                        <a:t>ROLL_NO</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NAME</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ADDRESS</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PHONE</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Age</a:t>
                      </a:r>
                      <a:endParaRPr lang="en-IN" sz="1400" b="0">
                        <a:effectLst/>
                      </a:endParaRPr>
                    </a:p>
                  </a:txBody>
                  <a:tcPr marL="63500" marR="63500" marT="63500" marB="63500" anchor="ctr">
                    <a:lnL>
                      <a:noFill/>
                    </a:lnL>
                    <a:lnR>
                      <a:noFill/>
                    </a:lnR>
                    <a:lnT>
                      <a:noFill/>
                    </a:lnT>
                    <a:lnB>
                      <a:noFill/>
                    </a:lnB>
                    <a:solidFill>
                      <a:srgbClr val="FFFFFF"/>
                    </a:solidFill>
                  </a:tcPr>
                </a:tc>
                <a:extLst>
                  <a:ext uri="{0D108BD9-81ED-4DB2-BD59-A6C34878D82A}">
                    <a16:rowId xmlns:a16="http://schemas.microsoft.com/office/drawing/2014/main" val="1699204668"/>
                  </a:ext>
                </a:extLst>
              </a:tr>
              <a:tr h="0">
                <a:tc>
                  <a:txBody>
                    <a:bodyPr/>
                    <a:lstStyle/>
                    <a:p>
                      <a:pPr algn="l" fontAlgn="base"/>
                      <a:r>
                        <a:rPr lang="en-IN" sz="1250" b="0">
                          <a:effectLst/>
                        </a:rPr>
                        <a:t>1</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Ram</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Delhi</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XXXXXXXXXX</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18</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117818190"/>
                  </a:ext>
                </a:extLst>
              </a:tr>
              <a:tr h="0">
                <a:tc>
                  <a:txBody>
                    <a:bodyPr/>
                    <a:lstStyle/>
                    <a:p>
                      <a:pPr algn="l" fontAlgn="base"/>
                      <a:r>
                        <a:rPr lang="en-IN" sz="1250" b="0">
                          <a:effectLst/>
                        </a:rPr>
                        <a:t>4</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SURESH</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Delhi</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XXXXXXXXXX</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dirty="0">
                          <a:effectLst/>
                        </a:rPr>
                        <a:t>18</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494895265"/>
                  </a:ext>
                </a:extLst>
              </a:tr>
            </a:tbl>
          </a:graphicData>
        </a:graphic>
      </p:graphicFrame>
      <p:sp>
        <p:nvSpPr>
          <p:cNvPr id="7" name="TextBox 6">
            <a:extLst>
              <a:ext uri="{FF2B5EF4-FFF2-40B4-BE49-F238E27FC236}">
                <a16:creationId xmlns:a16="http://schemas.microsoft.com/office/drawing/2014/main" id="{8FAED6D3-403C-45FA-CDF3-6ADEC396AA1A}"/>
              </a:ext>
            </a:extLst>
          </p:cNvPr>
          <p:cNvSpPr txBox="1"/>
          <p:nvPr/>
        </p:nvSpPr>
        <p:spPr>
          <a:xfrm>
            <a:off x="499730" y="4762382"/>
            <a:ext cx="8015619" cy="307777"/>
          </a:xfrm>
          <a:prstGeom prst="rect">
            <a:avLst/>
          </a:prstGeom>
          <a:noFill/>
        </p:spPr>
        <p:txBody>
          <a:bodyPr wrap="square">
            <a:spAutoFit/>
          </a:bodyPr>
          <a:lstStyle/>
          <a:p>
            <a:r>
              <a:rPr lang="en-US" b="0" i="0" dirty="0">
                <a:solidFill>
                  <a:srgbClr val="273239"/>
                </a:solidFill>
                <a:effectLst/>
                <a:latin typeface="urw-din"/>
              </a:rPr>
              <a:t>Take another example, to fetch all the records from the Student table where NAME is Ram and Age is 18. </a:t>
            </a:r>
            <a:endParaRPr lang="en-IN" dirty="0"/>
          </a:p>
        </p:txBody>
      </p:sp>
      <p:sp>
        <p:nvSpPr>
          <p:cNvPr id="8" name="Rectangle 2">
            <a:extLst>
              <a:ext uri="{FF2B5EF4-FFF2-40B4-BE49-F238E27FC236}">
                <a16:creationId xmlns:a16="http://schemas.microsoft.com/office/drawing/2014/main" id="{1B79CBA8-4CBC-32C3-7448-A715CCC3735E}"/>
              </a:ext>
            </a:extLst>
          </p:cNvPr>
          <p:cNvSpPr>
            <a:spLocks noChangeArrowheads="1"/>
          </p:cNvSpPr>
          <p:nvPr/>
        </p:nvSpPr>
        <p:spPr bwMode="auto">
          <a:xfrm>
            <a:off x="499730" y="5292767"/>
            <a:ext cx="6750345"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SELECT * FROM Student WHERE Age = 18 AND NAME = 'Ram';</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6A6691F3-723D-F4F2-8160-BCB91602C476}"/>
              </a:ext>
            </a:extLst>
          </p:cNvPr>
          <p:cNvGraphicFramePr>
            <a:graphicFrameLocks noGrp="1"/>
          </p:cNvGraphicFramePr>
          <p:nvPr>
            <p:extLst>
              <p:ext uri="{D42A27DB-BD31-4B8C-83A1-F6EECF244321}">
                <p14:modId xmlns:p14="http://schemas.microsoft.com/office/powerpoint/2010/main" val="1033832249"/>
              </p:ext>
            </p:extLst>
          </p:nvPr>
        </p:nvGraphicFramePr>
        <p:xfrm>
          <a:off x="757570" y="5541533"/>
          <a:ext cx="7886700" cy="708660"/>
        </p:xfrm>
        <a:graphic>
          <a:graphicData uri="http://schemas.openxmlformats.org/drawingml/2006/table">
            <a:tbl>
              <a:tblPr/>
              <a:tblGrid>
                <a:gridCol w="1577340">
                  <a:extLst>
                    <a:ext uri="{9D8B030D-6E8A-4147-A177-3AD203B41FA5}">
                      <a16:colId xmlns:a16="http://schemas.microsoft.com/office/drawing/2014/main" val="789324918"/>
                    </a:ext>
                  </a:extLst>
                </a:gridCol>
                <a:gridCol w="1577340">
                  <a:extLst>
                    <a:ext uri="{9D8B030D-6E8A-4147-A177-3AD203B41FA5}">
                      <a16:colId xmlns:a16="http://schemas.microsoft.com/office/drawing/2014/main" val="3081508886"/>
                    </a:ext>
                  </a:extLst>
                </a:gridCol>
                <a:gridCol w="1577340">
                  <a:extLst>
                    <a:ext uri="{9D8B030D-6E8A-4147-A177-3AD203B41FA5}">
                      <a16:colId xmlns:a16="http://schemas.microsoft.com/office/drawing/2014/main" val="860299137"/>
                    </a:ext>
                  </a:extLst>
                </a:gridCol>
                <a:gridCol w="1577340">
                  <a:extLst>
                    <a:ext uri="{9D8B030D-6E8A-4147-A177-3AD203B41FA5}">
                      <a16:colId xmlns:a16="http://schemas.microsoft.com/office/drawing/2014/main" val="323543441"/>
                    </a:ext>
                  </a:extLst>
                </a:gridCol>
                <a:gridCol w="1577340">
                  <a:extLst>
                    <a:ext uri="{9D8B030D-6E8A-4147-A177-3AD203B41FA5}">
                      <a16:colId xmlns:a16="http://schemas.microsoft.com/office/drawing/2014/main" val="1529792841"/>
                    </a:ext>
                  </a:extLst>
                </a:gridCol>
              </a:tblGrid>
              <a:tr h="0">
                <a:tc>
                  <a:txBody>
                    <a:bodyPr/>
                    <a:lstStyle/>
                    <a:p>
                      <a:pPr algn="l" fontAlgn="base"/>
                      <a:r>
                        <a:rPr lang="en-IN" sz="1400" b="1">
                          <a:effectLst/>
                        </a:rPr>
                        <a:t>ROLL_NO</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NAME</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ADDRESS</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PHONE</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Age</a:t>
                      </a:r>
                      <a:endParaRPr lang="en-IN" sz="1400" b="0">
                        <a:effectLst/>
                      </a:endParaRPr>
                    </a:p>
                  </a:txBody>
                  <a:tcPr marL="63500" marR="63500" marT="63500" marB="63500" anchor="ctr">
                    <a:lnL>
                      <a:noFill/>
                    </a:lnL>
                    <a:lnR>
                      <a:noFill/>
                    </a:lnR>
                    <a:lnT>
                      <a:noFill/>
                    </a:lnT>
                    <a:lnB>
                      <a:noFill/>
                    </a:lnB>
                    <a:solidFill>
                      <a:srgbClr val="FFFFFF"/>
                    </a:solidFill>
                  </a:tcPr>
                </a:tc>
                <a:extLst>
                  <a:ext uri="{0D108BD9-81ED-4DB2-BD59-A6C34878D82A}">
                    <a16:rowId xmlns:a16="http://schemas.microsoft.com/office/drawing/2014/main" val="548882059"/>
                  </a:ext>
                </a:extLst>
              </a:tr>
              <a:tr h="0">
                <a:tc>
                  <a:txBody>
                    <a:bodyPr/>
                    <a:lstStyle/>
                    <a:p>
                      <a:pPr algn="l" fontAlgn="base"/>
                      <a:r>
                        <a:rPr lang="en-IN" sz="1250" b="0">
                          <a:effectLst/>
                        </a:rPr>
                        <a:t>1</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Ram</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Delhi</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XXXXXXXXXX</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dirty="0">
                          <a:effectLst/>
                        </a:rPr>
                        <a:t>18</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0960186"/>
                  </a:ext>
                </a:extLst>
              </a:tr>
            </a:tbl>
          </a:graphicData>
        </a:graphic>
      </p:graphicFrame>
    </p:spTree>
    <p:extLst>
      <p:ext uri="{BB962C8B-B14F-4D97-AF65-F5344CB8AC3E}">
        <p14:creationId xmlns:p14="http://schemas.microsoft.com/office/powerpoint/2010/main" val="92225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A4FF5C-4458-9715-8A0B-B198C3E46785}"/>
              </a:ext>
            </a:extLst>
          </p:cNvPr>
          <p:cNvSpPr>
            <a:spLocks noGrp="1"/>
          </p:cNvSpPr>
          <p:nvPr>
            <p:ph type="body" idx="2"/>
          </p:nvPr>
        </p:nvSpPr>
        <p:spPr/>
        <p:txBody>
          <a:bodyPr/>
          <a:lstStyle/>
          <a:p>
            <a:r>
              <a:rPr lang="en-US" dirty="0"/>
              <a:t>EXAMPLE OR OPERATOR:</a:t>
            </a:r>
            <a:endParaRPr lang="en-IN" dirty="0"/>
          </a:p>
        </p:txBody>
      </p:sp>
      <p:sp>
        <p:nvSpPr>
          <p:cNvPr id="4" name="Rectangle 1">
            <a:extLst>
              <a:ext uri="{FF2B5EF4-FFF2-40B4-BE49-F238E27FC236}">
                <a16:creationId xmlns:a16="http://schemas.microsoft.com/office/drawing/2014/main" id="{8275755B-0559-6E2F-6AE4-3D0B17A34A12}"/>
              </a:ext>
            </a:extLst>
          </p:cNvPr>
          <p:cNvSpPr>
            <a:spLocks noGrp="1" noChangeArrowheads="1"/>
          </p:cNvSpPr>
          <p:nvPr>
            <p:ph type="body" idx="1"/>
          </p:nvPr>
        </p:nvSpPr>
        <p:spPr bwMode="auto">
          <a:xfrm>
            <a:off x="1234892" y="1344202"/>
            <a:ext cx="7588616" cy="8950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urw-din"/>
              </a:rPr>
              <a:t>To fetch all the records from the Student table where NAME is Ram or Age is 20.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urw-din"/>
              </a:rPr>
              <a:t>Query:</a:t>
            </a:r>
            <a:endParaRPr kumimoji="0" lang="en-US" altLang="en-US" sz="1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SELECT * FROM Student WHERE NAME = 'Ram' OR Age = 20;</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9BAC4A67-29AF-A8C8-BB01-A7BCE66C340D}"/>
              </a:ext>
            </a:extLst>
          </p:cNvPr>
          <p:cNvGraphicFramePr>
            <a:graphicFrameLocks noGrp="1"/>
          </p:cNvGraphicFramePr>
          <p:nvPr>
            <p:extLst>
              <p:ext uri="{D42A27DB-BD31-4B8C-83A1-F6EECF244321}">
                <p14:modId xmlns:p14="http://schemas.microsoft.com/office/powerpoint/2010/main" val="3502750098"/>
              </p:ext>
            </p:extLst>
          </p:nvPr>
        </p:nvGraphicFramePr>
        <p:xfrm>
          <a:off x="936808" y="2477280"/>
          <a:ext cx="7886700" cy="1445260"/>
        </p:xfrm>
        <a:graphic>
          <a:graphicData uri="http://schemas.openxmlformats.org/drawingml/2006/table">
            <a:tbl>
              <a:tblPr/>
              <a:tblGrid>
                <a:gridCol w="1577340">
                  <a:extLst>
                    <a:ext uri="{9D8B030D-6E8A-4147-A177-3AD203B41FA5}">
                      <a16:colId xmlns:a16="http://schemas.microsoft.com/office/drawing/2014/main" val="4207242832"/>
                    </a:ext>
                  </a:extLst>
                </a:gridCol>
                <a:gridCol w="1577340">
                  <a:extLst>
                    <a:ext uri="{9D8B030D-6E8A-4147-A177-3AD203B41FA5}">
                      <a16:colId xmlns:a16="http://schemas.microsoft.com/office/drawing/2014/main" val="253281646"/>
                    </a:ext>
                  </a:extLst>
                </a:gridCol>
                <a:gridCol w="1577340">
                  <a:extLst>
                    <a:ext uri="{9D8B030D-6E8A-4147-A177-3AD203B41FA5}">
                      <a16:colId xmlns:a16="http://schemas.microsoft.com/office/drawing/2014/main" val="2508763841"/>
                    </a:ext>
                  </a:extLst>
                </a:gridCol>
                <a:gridCol w="1577340">
                  <a:extLst>
                    <a:ext uri="{9D8B030D-6E8A-4147-A177-3AD203B41FA5}">
                      <a16:colId xmlns:a16="http://schemas.microsoft.com/office/drawing/2014/main" val="158234995"/>
                    </a:ext>
                  </a:extLst>
                </a:gridCol>
                <a:gridCol w="1577340">
                  <a:extLst>
                    <a:ext uri="{9D8B030D-6E8A-4147-A177-3AD203B41FA5}">
                      <a16:colId xmlns:a16="http://schemas.microsoft.com/office/drawing/2014/main" val="2581303189"/>
                    </a:ext>
                  </a:extLst>
                </a:gridCol>
              </a:tblGrid>
              <a:tr h="0">
                <a:tc>
                  <a:txBody>
                    <a:bodyPr/>
                    <a:lstStyle/>
                    <a:p>
                      <a:pPr algn="l" fontAlgn="base"/>
                      <a:r>
                        <a:rPr lang="en-IN" sz="1400" b="1">
                          <a:effectLst/>
                        </a:rPr>
                        <a:t>ROLL_NO</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NAME</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ADDRESS</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PHONE</a:t>
                      </a:r>
                      <a:endParaRPr lang="en-IN" sz="1400" b="0">
                        <a:effectLst/>
                      </a:endParaRPr>
                    </a:p>
                  </a:txBody>
                  <a:tcPr marL="63500" marR="63500" marT="63500" marB="63500" anchor="ctr">
                    <a:lnL>
                      <a:noFill/>
                    </a:lnL>
                    <a:lnR>
                      <a:noFill/>
                    </a:lnR>
                    <a:lnT>
                      <a:noFill/>
                    </a:lnT>
                    <a:lnB>
                      <a:noFill/>
                    </a:lnB>
                    <a:solidFill>
                      <a:srgbClr val="FFFFFF"/>
                    </a:solidFill>
                  </a:tcPr>
                </a:tc>
                <a:tc>
                  <a:txBody>
                    <a:bodyPr/>
                    <a:lstStyle/>
                    <a:p>
                      <a:pPr algn="l" fontAlgn="base"/>
                      <a:r>
                        <a:rPr lang="en-IN" sz="1400" b="1">
                          <a:effectLst/>
                        </a:rPr>
                        <a:t>Age</a:t>
                      </a:r>
                      <a:endParaRPr lang="en-IN" sz="1400" b="0">
                        <a:effectLst/>
                      </a:endParaRPr>
                    </a:p>
                  </a:txBody>
                  <a:tcPr marL="63500" marR="63500" marT="63500" marB="63500" anchor="ctr">
                    <a:lnL>
                      <a:noFill/>
                    </a:lnL>
                    <a:lnR>
                      <a:noFill/>
                    </a:lnR>
                    <a:lnT>
                      <a:noFill/>
                    </a:lnT>
                    <a:lnB>
                      <a:noFill/>
                    </a:lnB>
                    <a:solidFill>
                      <a:srgbClr val="FFFFFF"/>
                    </a:solidFill>
                  </a:tcPr>
                </a:tc>
                <a:extLst>
                  <a:ext uri="{0D108BD9-81ED-4DB2-BD59-A6C34878D82A}">
                    <a16:rowId xmlns:a16="http://schemas.microsoft.com/office/drawing/2014/main" val="2648545891"/>
                  </a:ext>
                </a:extLst>
              </a:tr>
              <a:tr h="0">
                <a:tc>
                  <a:txBody>
                    <a:bodyPr/>
                    <a:lstStyle/>
                    <a:p>
                      <a:pPr algn="l" fontAlgn="base"/>
                      <a:r>
                        <a:rPr lang="en-IN" sz="1250" b="0">
                          <a:effectLst/>
                        </a:rPr>
                        <a:t>1</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Ram</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Delhi</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XXXXXXXXXX</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18</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674700829"/>
                  </a:ext>
                </a:extLst>
              </a:tr>
              <a:tr h="0">
                <a:tc>
                  <a:txBody>
                    <a:bodyPr/>
                    <a:lstStyle/>
                    <a:p>
                      <a:pPr algn="l" fontAlgn="base"/>
                      <a:r>
                        <a:rPr lang="en-IN" sz="1250" b="0">
                          <a:effectLst/>
                        </a:rPr>
                        <a:t>3</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SUJIT</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ROHTAK</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XXXXXXXXXX</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20</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588166261"/>
                  </a:ext>
                </a:extLst>
              </a:tr>
              <a:tr h="0">
                <a:tc>
                  <a:txBody>
                    <a:bodyPr/>
                    <a:lstStyle/>
                    <a:p>
                      <a:pPr algn="l" fontAlgn="base"/>
                      <a:r>
                        <a:rPr lang="en-IN" sz="1250" b="0" dirty="0">
                          <a:effectLst/>
                        </a:rPr>
                        <a:t>3</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dirty="0">
                          <a:effectLst/>
                        </a:rPr>
                        <a:t>SUJIT</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ROHTAK</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a:effectLst/>
                        </a:rPr>
                        <a:t>XXXXXXXXXX</a:t>
                      </a:r>
                    </a:p>
                  </a:txBody>
                  <a:tcPr marL="63500" marR="63500" marT="88900" marB="88900" anchor="ctr">
                    <a:lnL>
                      <a:noFill/>
                    </a:lnL>
                    <a:lnR>
                      <a:noFill/>
                    </a:lnR>
                    <a:lnT>
                      <a:noFill/>
                    </a:lnT>
                    <a:lnB>
                      <a:noFill/>
                    </a:lnB>
                    <a:solidFill>
                      <a:srgbClr val="FFFFFF"/>
                    </a:solidFill>
                  </a:tcPr>
                </a:tc>
                <a:tc>
                  <a:txBody>
                    <a:bodyPr/>
                    <a:lstStyle/>
                    <a:p>
                      <a:pPr algn="l" fontAlgn="base"/>
                      <a:r>
                        <a:rPr lang="en-IN" sz="1250" b="0" dirty="0">
                          <a:effectLst/>
                        </a:rPr>
                        <a:t>20</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513187443"/>
                  </a:ext>
                </a:extLst>
              </a:tr>
            </a:tbl>
          </a:graphicData>
        </a:graphic>
      </p:graphicFrame>
      <p:graphicFrame>
        <p:nvGraphicFramePr>
          <p:cNvPr id="6" name="Table 5">
            <a:extLst>
              <a:ext uri="{FF2B5EF4-FFF2-40B4-BE49-F238E27FC236}">
                <a16:creationId xmlns:a16="http://schemas.microsoft.com/office/drawing/2014/main" id="{CF3C1DAD-A383-125B-D1A7-2B5276AE846C}"/>
              </a:ext>
            </a:extLst>
          </p:cNvPr>
          <p:cNvGraphicFramePr>
            <a:graphicFrameLocks noGrp="1"/>
          </p:cNvGraphicFramePr>
          <p:nvPr>
            <p:extLst>
              <p:ext uri="{D42A27DB-BD31-4B8C-83A1-F6EECF244321}">
                <p14:modId xmlns:p14="http://schemas.microsoft.com/office/powerpoint/2010/main" val="3966675955"/>
              </p:ext>
            </p:extLst>
          </p:nvPr>
        </p:nvGraphicFramePr>
        <p:xfrm>
          <a:off x="398222" y="5104420"/>
          <a:ext cx="7886700" cy="1076960"/>
        </p:xfrm>
        <a:graphic>
          <a:graphicData uri="http://schemas.openxmlformats.org/drawingml/2006/table">
            <a:tbl>
              <a:tblPr/>
              <a:tblGrid>
                <a:gridCol w="1577340">
                  <a:extLst>
                    <a:ext uri="{9D8B030D-6E8A-4147-A177-3AD203B41FA5}">
                      <a16:colId xmlns:a16="http://schemas.microsoft.com/office/drawing/2014/main" val="3286584342"/>
                    </a:ext>
                  </a:extLst>
                </a:gridCol>
                <a:gridCol w="1577340">
                  <a:extLst>
                    <a:ext uri="{9D8B030D-6E8A-4147-A177-3AD203B41FA5}">
                      <a16:colId xmlns:a16="http://schemas.microsoft.com/office/drawing/2014/main" val="3897826388"/>
                    </a:ext>
                  </a:extLst>
                </a:gridCol>
                <a:gridCol w="1577340">
                  <a:extLst>
                    <a:ext uri="{9D8B030D-6E8A-4147-A177-3AD203B41FA5}">
                      <a16:colId xmlns:a16="http://schemas.microsoft.com/office/drawing/2014/main" val="2762521957"/>
                    </a:ext>
                  </a:extLst>
                </a:gridCol>
                <a:gridCol w="1577340">
                  <a:extLst>
                    <a:ext uri="{9D8B030D-6E8A-4147-A177-3AD203B41FA5}">
                      <a16:colId xmlns:a16="http://schemas.microsoft.com/office/drawing/2014/main" val="2549109950"/>
                    </a:ext>
                  </a:extLst>
                </a:gridCol>
                <a:gridCol w="1577340">
                  <a:extLst>
                    <a:ext uri="{9D8B030D-6E8A-4147-A177-3AD203B41FA5}">
                      <a16:colId xmlns:a16="http://schemas.microsoft.com/office/drawing/2014/main" val="1751187967"/>
                    </a:ext>
                  </a:extLst>
                </a:gridCol>
              </a:tblGrid>
              <a:tr h="0">
                <a:tc>
                  <a:txBody>
                    <a:bodyPr/>
                    <a:lstStyle/>
                    <a:p>
                      <a:pPr algn="l" fontAlgn="base"/>
                      <a:r>
                        <a:rPr lang="en-IN" sz="1400" b="1">
                          <a:effectLst/>
                        </a:rPr>
                        <a:t>ROLL_NO</a:t>
                      </a:r>
                      <a:endParaRPr lang="en-IN" sz="1400" b="0">
                        <a:effectLst/>
                      </a:endParaRPr>
                    </a:p>
                  </a:txBody>
                  <a:tcPr marL="63500" marR="63500" marT="63500" marB="63500" anchor="ctr">
                    <a:lnL>
                      <a:noFill/>
                    </a:lnL>
                    <a:lnR>
                      <a:noFill/>
                    </a:lnR>
                    <a:lnT>
                      <a:noFill/>
                    </a:lnT>
                    <a:lnB>
                      <a:noFill/>
                    </a:lnB>
                  </a:tcPr>
                </a:tc>
                <a:tc>
                  <a:txBody>
                    <a:bodyPr/>
                    <a:lstStyle/>
                    <a:p>
                      <a:pPr algn="l" fontAlgn="base"/>
                      <a:r>
                        <a:rPr lang="en-IN" sz="1400" b="1">
                          <a:effectLst/>
                        </a:rPr>
                        <a:t>NAME</a:t>
                      </a:r>
                      <a:endParaRPr lang="en-IN" sz="1400" b="0">
                        <a:effectLst/>
                      </a:endParaRPr>
                    </a:p>
                  </a:txBody>
                  <a:tcPr marL="63500" marR="63500" marT="63500" marB="63500" anchor="ctr">
                    <a:lnL>
                      <a:noFill/>
                    </a:lnL>
                    <a:lnR>
                      <a:noFill/>
                    </a:lnR>
                    <a:lnT>
                      <a:noFill/>
                    </a:lnT>
                    <a:lnB>
                      <a:noFill/>
                    </a:lnB>
                  </a:tcPr>
                </a:tc>
                <a:tc>
                  <a:txBody>
                    <a:bodyPr/>
                    <a:lstStyle/>
                    <a:p>
                      <a:pPr algn="l" fontAlgn="base"/>
                      <a:r>
                        <a:rPr lang="en-IN" sz="1400" b="1">
                          <a:effectLst/>
                        </a:rPr>
                        <a:t>ADDRESS</a:t>
                      </a:r>
                      <a:endParaRPr lang="en-IN" sz="1400" b="0">
                        <a:effectLst/>
                      </a:endParaRPr>
                    </a:p>
                  </a:txBody>
                  <a:tcPr marL="63500" marR="63500" marT="63500" marB="63500" anchor="ctr">
                    <a:lnL>
                      <a:noFill/>
                    </a:lnL>
                    <a:lnR>
                      <a:noFill/>
                    </a:lnR>
                    <a:lnT>
                      <a:noFill/>
                    </a:lnT>
                    <a:lnB>
                      <a:noFill/>
                    </a:lnB>
                  </a:tcPr>
                </a:tc>
                <a:tc>
                  <a:txBody>
                    <a:bodyPr/>
                    <a:lstStyle/>
                    <a:p>
                      <a:pPr algn="l" fontAlgn="base"/>
                      <a:r>
                        <a:rPr lang="en-IN" sz="1400" b="1">
                          <a:effectLst/>
                        </a:rPr>
                        <a:t>PHONE</a:t>
                      </a:r>
                      <a:endParaRPr lang="en-IN" sz="1400" b="0">
                        <a:effectLst/>
                      </a:endParaRPr>
                    </a:p>
                  </a:txBody>
                  <a:tcPr marL="63500" marR="63500" marT="63500" marB="63500" anchor="ctr">
                    <a:lnL>
                      <a:noFill/>
                    </a:lnL>
                    <a:lnR>
                      <a:noFill/>
                    </a:lnR>
                    <a:lnT>
                      <a:noFill/>
                    </a:lnT>
                    <a:lnB>
                      <a:noFill/>
                    </a:lnB>
                  </a:tcPr>
                </a:tc>
                <a:tc>
                  <a:txBody>
                    <a:bodyPr/>
                    <a:lstStyle/>
                    <a:p>
                      <a:pPr algn="l" fontAlgn="base"/>
                      <a:r>
                        <a:rPr lang="en-IN" sz="1400" b="1">
                          <a:effectLst/>
                        </a:rPr>
                        <a:t>Age</a:t>
                      </a:r>
                      <a:endParaRPr lang="en-IN" sz="1400" b="0">
                        <a:effectLst/>
                      </a:endParaRPr>
                    </a:p>
                  </a:txBody>
                  <a:tcPr marL="63500" marR="63500" marT="63500" marB="63500" anchor="ctr">
                    <a:lnL>
                      <a:noFill/>
                    </a:lnL>
                    <a:lnR>
                      <a:noFill/>
                    </a:lnR>
                    <a:lnT>
                      <a:noFill/>
                    </a:lnT>
                    <a:lnB>
                      <a:noFill/>
                    </a:lnB>
                  </a:tcPr>
                </a:tc>
                <a:extLst>
                  <a:ext uri="{0D108BD9-81ED-4DB2-BD59-A6C34878D82A}">
                    <a16:rowId xmlns:a16="http://schemas.microsoft.com/office/drawing/2014/main" val="239839652"/>
                  </a:ext>
                </a:extLst>
              </a:tr>
              <a:tr h="0">
                <a:tc>
                  <a:txBody>
                    <a:bodyPr/>
                    <a:lstStyle/>
                    <a:p>
                      <a:pPr algn="l" fontAlgn="base"/>
                      <a:r>
                        <a:rPr lang="en-IN" sz="1250" b="0">
                          <a:effectLst/>
                        </a:rPr>
                        <a:t>1</a:t>
                      </a:r>
                    </a:p>
                  </a:txBody>
                  <a:tcPr marL="63500" marR="63500" marT="88900" marB="88900" anchor="ctr">
                    <a:lnL>
                      <a:noFill/>
                    </a:lnL>
                    <a:lnR>
                      <a:noFill/>
                    </a:lnR>
                    <a:lnT>
                      <a:noFill/>
                    </a:lnT>
                    <a:lnB>
                      <a:noFill/>
                    </a:lnB>
                  </a:tcPr>
                </a:tc>
                <a:tc>
                  <a:txBody>
                    <a:bodyPr/>
                    <a:lstStyle/>
                    <a:p>
                      <a:pPr algn="l" fontAlgn="base"/>
                      <a:r>
                        <a:rPr lang="en-IN" sz="1250" b="0">
                          <a:effectLst/>
                        </a:rPr>
                        <a:t>Ram</a:t>
                      </a:r>
                    </a:p>
                  </a:txBody>
                  <a:tcPr marL="63500" marR="63500" marT="88900" marB="88900" anchor="ctr">
                    <a:lnL>
                      <a:noFill/>
                    </a:lnL>
                    <a:lnR>
                      <a:noFill/>
                    </a:lnR>
                    <a:lnT>
                      <a:noFill/>
                    </a:lnT>
                    <a:lnB>
                      <a:noFill/>
                    </a:lnB>
                  </a:tcPr>
                </a:tc>
                <a:tc>
                  <a:txBody>
                    <a:bodyPr/>
                    <a:lstStyle/>
                    <a:p>
                      <a:pPr algn="l" fontAlgn="base"/>
                      <a:r>
                        <a:rPr lang="en-IN" sz="1250" b="0">
                          <a:effectLst/>
                        </a:rPr>
                        <a:t>Delhi</a:t>
                      </a:r>
                    </a:p>
                  </a:txBody>
                  <a:tcPr marL="63500" marR="63500" marT="88900" marB="88900" anchor="ctr">
                    <a:lnL>
                      <a:noFill/>
                    </a:lnL>
                    <a:lnR>
                      <a:noFill/>
                    </a:lnR>
                    <a:lnT>
                      <a:noFill/>
                    </a:lnT>
                    <a:lnB>
                      <a:noFill/>
                    </a:lnB>
                  </a:tcPr>
                </a:tc>
                <a:tc>
                  <a:txBody>
                    <a:bodyPr/>
                    <a:lstStyle/>
                    <a:p>
                      <a:pPr algn="l" fontAlgn="base"/>
                      <a:r>
                        <a:rPr lang="en-IN" sz="1250" b="0">
                          <a:effectLst/>
                        </a:rPr>
                        <a:t>XXXXXXXXXX</a:t>
                      </a:r>
                    </a:p>
                  </a:txBody>
                  <a:tcPr marL="63500" marR="63500" marT="88900" marB="88900" anchor="ctr">
                    <a:lnL>
                      <a:noFill/>
                    </a:lnL>
                    <a:lnR>
                      <a:noFill/>
                    </a:lnR>
                    <a:lnT>
                      <a:noFill/>
                    </a:lnT>
                    <a:lnB>
                      <a:noFill/>
                    </a:lnB>
                  </a:tcPr>
                </a:tc>
                <a:tc>
                  <a:txBody>
                    <a:bodyPr/>
                    <a:lstStyle/>
                    <a:p>
                      <a:pPr algn="l" fontAlgn="base"/>
                      <a:r>
                        <a:rPr lang="en-IN" sz="1250" b="0">
                          <a:effectLst/>
                        </a:rPr>
                        <a:t>18</a:t>
                      </a:r>
                    </a:p>
                  </a:txBody>
                  <a:tcPr marL="63500" marR="63500" marT="88900" marB="88900" anchor="ctr">
                    <a:lnL>
                      <a:noFill/>
                    </a:lnL>
                    <a:lnR>
                      <a:noFill/>
                    </a:lnR>
                    <a:lnT>
                      <a:noFill/>
                    </a:lnT>
                    <a:lnB>
                      <a:noFill/>
                    </a:lnB>
                  </a:tcPr>
                </a:tc>
                <a:extLst>
                  <a:ext uri="{0D108BD9-81ED-4DB2-BD59-A6C34878D82A}">
                    <a16:rowId xmlns:a16="http://schemas.microsoft.com/office/drawing/2014/main" val="861830698"/>
                  </a:ext>
                </a:extLst>
              </a:tr>
              <a:tr h="0">
                <a:tc>
                  <a:txBody>
                    <a:bodyPr/>
                    <a:lstStyle/>
                    <a:p>
                      <a:pPr algn="l" fontAlgn="base"/>
                      <a:r>
                        <a:rPr lang="en-IN" sz="1250" b="0" dirty="0">
                          <a:effectLst/>
                        </a:rPr>
                        <a:t>2</a:t>
                      </a:r>
                    </a:p>
                  </a:txBody>
                  <a:tcPr marL="63500" marR="63500" marT="88900" marB="88900" anchor="ctr">
                    <a:lnL>
                      <a:noFill/>
                    </a:lnL>
                    <a:lnR>
                      <a:noFill/>
                    </a:lnR>
                    <a:lnT>
                      <a:noFill/>
                    </a:lnT>
                    <a:lnB>
                      <a:noFill/>
                    </a:lnB>
                  </a:tcPr>
                </a:tc>
                <a:tc>
                  <a:txBody>
                    <a:bodyPr/>
                    <a:lstStyle/>
                    <a:p>
                      <a:pPr algn="l" fontAlgn="base"/>
                      <a:r>
                        <a:rPr lang="en-IN" sz="1250" b="0">
                          <a:effectLst/>
                        </a:rPr>
                        <a:t>RAMESH</a:t>
                      </a:r>
                    </a:p>
                  </a:txBody>
                  <a:tcPr marL="63500" marR="63500" marT="88900" marB="88900" anchor="ctr">
                    <a:lnL>
                      <a:noFill/>
                    </a:lnL>
                    <a:lnR>
                      <a:noFill/>
                    </a:lnR>
                    <a:lnT>
                      <a:noFill/>
                    </a:lnT>
                    <a:lnB>
                      <a:noFill/>
                    </a:lnB>
                  </a:tcPr>
                </a:tc>
                <a:tc>
                  <a:txBody>
                    <a:bodyPr/>
                    <a:lstStyle/>
                    <a:p>
                      <a:pPr algn="l" fontAlgn="base"/>
                      <a:r>
                        <a:rPr lang="en-IN" sz="1250" b="0">
                          <a:effectLst/>
                        </a:rPr>
                        <a:t>GURGAON</a:t>
                      </a:r>
                    </a:p>
                  </a:txBody>
                  <a:tcPr marL="63500" marR="63500" marT="88900" marB="88900" anchor="ctr">
                    <a:lnL>
                      <a:noFill/>
                    </a:lnL>
                    <a:lnR>
                      <a:noFill/>
                    </a:lnR>
                    <a:lnT>
                      <a:noFill/>
                    </a:lnT>
                    <a:lnB>
                      <a:noFill/>
                    </a:lnB>
                  </a:tcPr>
                </a:tc>
                <a:tc>
                  <a:txBody>
                    <a:bodyPr/>
                    <a:lstStyle/>
                    <a:p>
                      <a:pPr algn="l" fontAlgn="base"/>
                      <a:r>
                        <a:rPr lang="en-IN" sz="1250" b="0">
                          <a:effectLst/>
                        </a:rPr>
                        <a:t>XXXXXXXXXX</a:t>
                      </a:r>
                    </a:p>
                  </a:txBody>
                  <a:tcPr marL="63500" marR="63500" marT="88900" marB="88900" anchor="ctr">
                    <a:lnL>
                      <a:noFill/>
                    </a:lnL>
                    <a:lnR>
                      <a:noFill/>
                    </a:lnR>
                    <a:lnT>
                      <a:noFill/>
                    </a:lnT>
                    <a:lnB>
                      <a:noFill/>
                    </a:lnB>
                  </a:tcPr>
                </a:tc>
                <a:tc>
                  <a:txBody>
                    <a:bodyPr/>
                    <a:lstStyle/>
                    <a:p>
                      <a:pPr algn="l" fontAlgn="base"/>
                      <a:r>
                        <a:rPr lang="en-IN" sz="1250" b="0" dirty="0">
                          <a:effectLst/>
                        </a:rPr>
                        <a:t>18</a:t>
                      </a:r>
                    </a:p>
                  </a:txBody>
                  <a:tcPr marL="63500" marR="63500" marT="88900" marB="88900" anchor="ctr">
                    <a:lnL>
                      <a:noFill/>
                    </a:lnL>
                    <a:lnR>
                      <a:noFill/>
                    </a:lnR>
                    <a:lnT>
                      <a:noFill/>
                    </a:lnT>
                    <a:lnB>
                      <a:noFill/>
                    </a:lnB>
                  </a:tcPr>
                </a:tc>
                <a:extLst>
                  <a:ext uri="{0D108BD9-81ED-4DB2-BD59-A6C34878D82A}">
                    <a16:rowId xmlns:a16="http://schemas.microsoft.com/office/drawing/2014/main" val="2129793598"/>
                  </a:ext>
                </a:extLst>
              </a:tr>
            </a:tbl>
          </a:graphicData>
        </a:graphic>
      </p:graphicFrame>
      <p:sp>
        <p:nvSpPr>
          <p:cNvPr id="7" name="Rectangle 2">
            <a:extLst>
              <a:ext uri="{FF2B5EF4-FFF2-40B4-BE49-F238E27FC236}">
                <a16:creationId xmlns:a16="http://schemas.microsoft.com/office/drawing/2014/main" id="{2B82A17D-C566-CF35-CF36-009F3D802B79}"/>
              </a:ext>
            </a:extLst>
          </p:cNvPr>
          <p:cNvSpPr>
            <a:spLocks noChangeArrowheads="1"/>
          </p:cNvSpPr>
          <p:nvPr/>
        </p:nvSpPr>
        <p:spPr bwMode="auto">
          <a:xfrm>
            <a:off x="130880" y="4160521"/>
            <a:ext cx="8882240"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urw-din"/>
              </a:rPr>
              <a:t>Take an example to fetch all the records from the Student table where Age is 18 NAME is Ram or RAMESH.</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Query:</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SELECT * FROM Student WHERE Age = 18 AND (NAME = 'Ram' OR NAME = 'RAMESH');</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Output:</a:t>
            </a:r>
            <a:r>
              <a:rPr kumimoji="0" lang="en-US" altLang="en-US" sz="1600" b="0" i="0" u="none" strike="noStrike" cap="none" normalizeH="0" baseline="0" dirty="0">
                <a:ln>
                  <a:noFill/>
                </a:ln>
                <a:solidFill>
                  <a:srgbClr val="273239"/>
                </a:solidFill>
                <a:effectLst/>
                <a:latin typeface="urw-din"/>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3387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2AAC69-AC3F-00FC-30A8-D082613EE93B}"/>
              </a:ext>
            </a:extLst>
          </p:cNvPr>
          <p:cNvSpPr>
            <a:spLocks noGrp="1"/>
          </p:cNvSpPr>
          <p:nvPr>
            <p:ph type="body" idx="2"/>
          </p:nvPr>
        </p:nvSpPr>
        <p:spPr/>
        <p:txBody>
          <a:bodyPr/>
          <a:lstStyle/>
          <a:p>
            <a:r>
              <a:rPr lang="en-US" dirty="0"/>
              <a:t>EXAMPLE OF NOT OPERATOR:</a:t>
            </a:r>
            <a:endParaRPr lang="en-IN" dirty="0"/>
          </a:p>
        </p:txBody>
      </p:sp>
      <p:sp>
        <p:nvSpPr>
          <p:cNvPr id="4" name="Rectangle 1">
            <a:extLst>
              <a:ext uri="{FF2B5EF4-FFF2-40B4-BE49-F238E27FC236}">
                <a16:creationId xmlns:a16="http://schemas.microsoft.com/office/drawing/2014/main" id="{AEA21DC3-C13E-8F40-DA32-FCC8C49B42A6}"/>
              </a:ext>
            </a:extLst>
          </p:cNvPr>
          <p:cNvSpPr>
            <a:spLocks noGrp="1" noChangeArrowheads="1"/>
          </p:cNvSpPr>
          <p:nvPr>
            <p:ph type="body" idx="1"/>
          </p:nvPr>
        </p:nvSpPr>
        <p:spPr bwMode="auto">
          <a:xfrm>
            <a:off x="1142144" y="1639380"/>
            <a:ext cx="60946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SELECT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273239"/>
                </a:solidFill>
                <a:effectLst/>
                <a:latin typeface="Consolas" panose="020B0609020204030204" pitchFamily="49" charset="0"/>
              </a:rPr>
              <a:t>FROM</a:t>
            </a:r>
            <a:r>
              <a:rPr kumimoji="0" lang="en-US" altLang="en-US" sz="2000" b="0" i="0" u="none" strike="noStrike" cap="none" normalizeH="0" baseline="0" dirty="0">
                <a:ln>
                  <a:noFill/>
                </a:ln>
                <a:solidFill>
                  <a:srgbClr val="273239"/>
                </a:solidFill>
                <a:effectLst/>
                <a:latin typeface="Consolas" panose="020B0609020204030204" pitchFamily="49" charset="0"/>
              </a:rPr>
              <a:t> student </a:t>
            </a:r>
            <a:r>
              <a:rPr kumimoji="0" lang="en-US" altLang="en-US" sz="2000" b="1" i="0" u="none" strike="noStrike" cap="none" normalizeH="0" baseline="0" dirty="0">
                <a:ln>
                  <a:noFill/>
                </a:ln>
                <a:solidFill>
                  <a:srgbClr val="273239"/>
                </a:solidFill>
                <a:effectLst/>
                <a:latin typeface="Consolas" panose="020B0609020204030204" pitchFamily="49" charset="0"/>
              </a:rPr>
              <a:t>WHERE NOT</a:t>
            </a:r>
            <a:r>
              <a:rPr kumimoji="0" lang="en-US" altLang="en-US" sz="2000" b="0" i="0" u="none" strike="noStrike" cap="none" normalizeH="0" baseline="0" dirty="0">
                <a:ln>
                  <a:noFill/>
                </a:ln>
                <a:solidFill>
                  <a:srgbClr val="273239"/>
                </a:solidFill>
                <a:effectLst/>
                <a:latin typeface="Consolas" panose="020B0609020204030204" pitchFamily="49" charset="0"/>
              </a:rPr>
              <a:t> Name=‘RAM’;</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9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From Oracle Version 9i,  Oracle has introduced Flashback Query feature.  </a:t>
            </a:r>
            <a:endParaRPr dirty="0"/>
          </a:p>
          <a:p>
            <a:pPr marL="0" lvl="0" indent="0" algn="just" rtl="0">
              <a:lnSpc>
                <a:spcPct val="100000"/>
              </a:lnSpc>
              <a:spcBef>
                <a:spcPts val="48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It is useful to recover from accidental statement failures.</a:t>
            </a:r>
            <a:endParaRPr dirty="0"/>
          </a:p>
          <a:p>
            <a:pPr marL="0" lvl="0" indent="0" algn="just" rtl="0">
              <a:lnSpc>
                <a:spcPct val="100000"/>
              </a:lnSpc>
              <a:spcBef>
                <a:spcPts val="400"/>
              </a:spcBef>
              <a:spcAft>
                <a:spcPts val="0"/>
              </a:spcAft>
              <a:buClr>
                <a:schemeClr val="dk1"/>
              </a:buClr>
              <a:buSzPts val="2000"/>
              <a:buNone/>
            </a:pPr>
            <a:r>
              <a:rPr lang="en-IN" sz="2000" dirty="0">
                <a:latin typeface="Times New Roman"/>
                <a:ea typeface="Times New Roman"/>
                <a:cs typeface="Times New Roman"/>
                <a:sym typeface="Times New Roman"/>
              </a:rPr>
              <a:t>	 For example, suppose a user accidently deletes rows from a table and 	commits it also then, using flash back query he can get back the rows. </a:t>
            </a:r>
            <a:endParaRPr dirty="0"/>
          </a:p>
          <a:p>
            <a:pPr marL="0" lvl="0" indent="0" algn="just" rtl="0">
              <a:lnSpc>
                <a:spcPct val="100000"/>
              </a:lnSpc>
              <a:spcBef>
                <a:spcPts val="480"/>
              </a:spcBef>
              <a:spcAft>
                <a:spcPts val="0"/>
              </a:spcAft>
              <a:buClr>
                <a:schemeClr val="dk1"/>
              </a:buClr>
              <a:buSzPts val="2400"/>
              <a:buFont typeface="Noto Sans Symbols"/>
              <a:buChar char="❖"/>
            </a:pPr>
            <a:r>
              <a:rPr lang="en-IN" sz="2400" dirty="0">
                <a:latin typeface="Times New Roman"/>
                <a:ea typeface="Times New Roman"/>
                <a:cs typeface="Times New Roman"/>
                <a:sym typeface="Times New Roman"/>
              </a:rPr>
              <a:t> In Oracle Version 10g,  Oracle introduced the concept of Recycle Bin i.e.  </a:t>
            </a:r>
            <a:endParaRPr dirty="0"/>
          </a:p>
          <a:p>
            <a:pPr marL="0" lvl="0" indent="0" algn="just" rtl="0">
              <a:lnSpc>
                <a:spcPct val="100000"/>
              </a:lnSpc>
              <a:spcBef>
                <a:spcPts val="480"/>
              </a:spcBef>
              <a:spcAft>
                <a:spcPts val="0"/>
              </a:spcAft>
              <a:buClr>
                <a:schemeClr val="dk1"/>
              </a:buClr>
              <a:buSzPts val="2400"/>
              <a:buNone/>
            </a:pPr>
            <a:r>
              <a:rPr lang="en-IN" sz="2400" dirty="0">
                <a:latin typeface="Times New Roman"/>
                <a:ea typeface="Times New Roman"/>
                <a:cs typeface="Times New Roman"/>
                <a:sym typeface="Times New Roman"/>
              </a:rPr>
              <a:t>    whatever tables you drop, the database does not immediately remove the </a:t>
            </a:r>
            <a:endParaRPr dirty="0"/>
          </a:p>
          <a:p>
            <a:pPr marL="0" lvl="0" indent="0" algn="just" rtl="0">
              <a:lnSpc>
                <a:spcPct val="100000"/>
              </a:lnSpc>
              <a:spcBef>
                <a:spcPts val="480"/>
              </a:spcBef>
              <a:spcAft>
                <a:spcPts val="0"/>
              </a:spcAft>
              <a:buClr>
                <a:schemeClr val="dk1"/>
              </a:buClr>
              <a:buSzPts val="2400"/>
              <a:buNone/>
            </a:pPr>
            <a:r>
              <a:rPr lang="en-IN" sz="2400" dirty="0">
                <a:latin typeface="Times New Roman"/>
                <a:ea typeface="Times New Roman"/>
                <a:cs typeface="Times New Roman"/>
                <a:sym typeface="Times New Roman"/>
              </a:rPr>
              <a:t>    space used by table. </a:t>
            </a:r>
            <a:endParaRPr dirty="0"/>
          </a:p>
          <a:p>
            <a:pPr marL="0" lvl="0" indent="0" algn="just" rtl="0">
              <a:lnSpc>
                <a:spcPct val="100000"/>
              </a:lnSpc>
              <a:spcBef>
                <a:spcPts val="480"/>
              </a:spcBef>
              <a:spcAft>
                <a:spcPts val="0"/>
              </a:spcAft>
              <a:buClr>
                <a:schemeClr val="dk1"/>
              </a:buClr>
              <a:buSzPts val="2400"/>
              <a:buFont typeface="Noto Sans Symbols"/>
              <a:buChar char="❖"/>
            </a:pPr>
            <a:r>
              <a:rPr lang="en-IN" sz="2400" dirty="0">
                <a:latin typeface="Times New Roman"/>
                <a:ea typeface="Times New Roman"/>
                <a:cs typeface="Times New Roman"/>
                <a:sym typeface="Times New Roman"/>
              </a:rPr>
              <a:t> Instead, the table is renamed and placed in Recycle Bin.</a:t>
            </a:r>
            <a:endParaRPr dirty="0"/>
          </a:p>
        </p:txBody>
      </p:sp>
      <p:sp>
        <p:nvSpPr>
          <p:cNvPr id="322" name="Google Shape;322;p28"/>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l" rtl="0">
              <a:lnSpc>
                <a:spcPct val="100000"/>
              </a:lnSpc>
              <a:spcBef>
                <a:spcPts val="0"/>
              </a:spcBef>
              <a:spcAft>
                <a:spcPts val="0"/>
              </a:spcAft>
              <a:buClr>
                <a:srgbClr val="C00000"/>
              </a:buClr>
              <a:buSzPts val="2400"/>
              <a:buNone/>
            </a:pPr>
            <a:r>
              <a:rPr lang="en-IN" sz="2400"/>
              <a:t>Use of Flashback and Timestamp command</a:t>
            </a:r>
            <a:endParaRPr sz="2800"/>
          </a:p>
        </p:txBody>
      </p:sp>
      <p:pic>
        <p:nvPicPr>
          <p:cNvPr id="323" name="Google Shape;323;p28"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800"/>
              <a:buFont typeface="Noto Sans Symbols"/>
              <a:buChar char="❖"/>
            </a:pPr>
            <a:r>
              <a:rPr lang="en-IN" sz="2800">
                <a:latin typeface="Times New Roman"/>
                <a:ea typeface="Times New Roman"/>
                <a:cs typeface="Times New Roman"/>
                <a:sym typeface="Times New Roman"/>
              </a:rPr>
              <a:t>The </a:t>
            </a:r>
            <a:r>
              <a:rPr lang="en-IN" sz="2800" b="1">
                <a:latin typeface="Times New Roman"/>
                <a:ea typeface="Times New Roman"/>
                <a:cs typeface="Times New Roman"/>
                <a:sym typeface="Times New Roman"/>
              </a:rPr>
              <a:t>FLASHBACK TABLE…BEFORE DROP </a:t>
            </a:r>
            <a:r>
              <a:rPr lang="en-IN" sz="2800">
                <a:latin typeface="Times New Roman"/>
                <a:ea typeface="Times New Roman"/>
                <a:cs typeface="Times New Roman"/>
                <a:sym typeface="Times New Roman"/>
              </a:rPr>
              <a:t>command will restore the table.</a:t>
            </a:r>
            <a:endParaRPr/>
          </a:p>
          <a:p>
            <a:pPr marL="342900" lvl="0" indent="-342900" algn="l" rtl="0">
              <a:lnSpc>
                <a:spcPct val="10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		For Example, Employee table gets accidently dropped using drop table command.</a:t>
            </a:r>
            <a:endParaRPr/>
          </a:p>
          <a:p>
            <a:pPr marL="342900" lvl="0" indent="-342900" algn="l" rtl="0">
              <a:lnSpc>
                <a:spcPct val="10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		 SQL&gt;drop table employee;  -----Table Dropped</a:t>
            </a:r>
            <a:endParaRPr/>
          </a:p>
          <a:p>
            <a:pPr marL="342900" lvl="0" indent="-342900" algn="l" rtl="0">
              <a:lnSpc>
                <a:spcPct val="10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		 SQL&gt;Flashback table employee to before drop --- table recovered</a:t>
            </a:r>
            <a:endParaRPr/>
          </a:p>
        </p:txBody>
      </p:sp>
      <p:sp>
        <p:nvSpPr>
          <p:cNvPr id="329" name="Google Shape;329;p29"/>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Continued….</a:t>
            </a:r>
            <a:endParaRPr/>
          </a:p>
        </p:txBody>
      </p:sp>
      <p:pic>
        <p:nvPicPr>
          <p:cNvPr id="330" name="Google Shape;330;p29"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T</a:t>
            </a:r>
            <a:r>
              <a:rPr lang="en-IN" sz="2800">
                <a:latin typeface="Times New Roman"/>
                <a:ea typeface="Times New Roman"/>
                <a:cs typeface="Times New Roman"/>
                <a:sym typeface="Times New Roman"/>
              </a:rPr>
              <a:t>o permanently drop tables without putting it into Recycle Bin, drop tables with </a:t>
            </a:r>
            <a:r>
              <a:rPr lang="en-IN" sz="2800" b="1">
                <a:latin typeface="Times New Roman"/>
                <a:ea typeface="Times New Roman"/>
                <a:cs typeface="Times New Roman"/>
                <a:sym typeface="Times New Roman"/>
              </a:rPr>
              <a:t>purge</a:t>
            </a:r>
            <a:r>
              <a:rPr lang="en-IN" sz="2800">
                <a:latin typeface="Times New Roman"/>
                <a:ea typeface="Times New Roman"/>
                <a:cs typeface="Times New Roman"/>
                <a:sym typeface="Times New Roman"/>
              </a:rPr>
              <a:t> command</a:t>
            </a:r>
            <a:endParaRPr/>
          </a:p>
          <a:p>
            <a:pPr marL="342900" lvl="0" indent="-342900" algn="l" rtl="0">
              <a:lnSpc>
                <a:spcPct val="100000"/>
              </a:lnSpc>
              <a:spcBef>
                <a:spcPts val="560"/>
              </a:spcBef>
              <a:spcAft>
                <a:spcPts val="0"/>
              </a:spcAft>
              <a:buClr>
                <a:schemeClr val="dk1"/>
              </a:buClr>
              <a:buSzPts val="2800"/>
              <a:buNone/>
            </a:pPr>
            <a:r>
              <a:rPr lang="en-IN" sz="28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SQL&gt; drop table employee purge;</a:t>
            </a:r>
            <a:endParaRPr/>
          </a:p>
          <a:p>
            <a:pPr marL="342900" lvl="0" indent="-342900" algn="l" rtl="0">
              <a:lnSpc>
                <a:spcPct val="10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	This will drop the table permanently and it cannot be restored</a:t>
            </a:r>
            <a:endParaRPr/>
          </a:p>
        </p:txBody>
      </p:sp>
      <p:sp>
        <p:nvSpPr>
          <p:cNvPr id="336" name="Google Shape;336;p30"/>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Purge command</a:t>
            </a:r>
            <a:endParaRPr/>
          </a:p>
        </p:txBody>
      </p:sp>
      <p:pic>
        <p:nvPicPr>
          <p:cNvPr id="337" name="Google Shape;337;p30"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
          <p:cNvSpPr txBox="1">
            <a:spLocks noGrp="1"/>
          </p:cNvSpPr>
          <p:nvPr>
            <p:ph type="title"/>
          </p:nvPr>
        </p:nvSpPr>
        <p:spPr>
          <a:xfrm>
            <a:off x="457206" y="565213"/>
            <a:ext cx="8229600" cy="743100"/>
          </a:xfrm>
          <a:prstGeom prst="rect">
            <a:avLst/>
          </a:prstGeom>
          <a:noFill/>
          <a:ln>
            <a:noFill/>
          </a:ln>
        </p:spPr>
        <p:txBody>
          <a:bodyPr spcFirstLastPara="1" wrap="square" lIns="68550" tIns="34275" rIns="68550" bIns="34275" anchor="ctr" anchorCtr="0">
            <a:noAutofit/>
          </a:bodyPr>
          <a:lstStyle/>
          <a:p>
            <a:pPr marL="0" lvl="0" indent="0" algn="ctr" rtl="0">
              <a:lnSpc>
                <a:spcPct val="100000"/>
              </a:lnSpc>
              <a:spcBef>
                <a:spcPts val="0"/>
              </a:spcBef>
              <a:spcAft>
                <a:spcPts val="0"/>
              </a:spcAft>
              <a:buClr>
                <a:schemeClr val="dk2"/>
              </a:buClr>
              <a:buSzPts val="3600"/>
              <a:buNone/>
            </a:pPr>
            <a:br>
              <a:rPr lang="en-IN" sz="3000"/>
            </a:br>
            <a:r>
              <a:rPr lang="en-IN" sz="3000"/>
              <a:t>SQL  </a:t>
            </a:r>
            <a:r>
              <a:rPr lang="en-IN" b="1"/>
              <a:t>AGGREGATE FUNCTIONS</a:t>
            </a:r>
            <a:endParaRPr sz="3000"/>
          </a:p>
        </p:txBody>
      </p:sp>
      <p:sp>
        <p:nvSpPr>
          <p:cNvPr id="357" name="Google Shape;357;p3"/>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fontScale="85000" lnSpcReduction="20000"/>
          </a:bodyPr>
          <a:lstStyle/>
          <a:p>
            <a:pPr marL="137160" lvl="0" indent="-137160" algn="just" rtl="0">
              <a:lnSpc>
                <a:spcPct val="100000"/>
              </a:lnSpc>
              <a:spcBef>
                <a:spcPts val="0"/>
              </a:spcBef>
              <a:spcAft>
                <a:spcPts val="0"/>
              </a:spcAft>
              <a:buSzPct val="60504"/>
              <a:buChar char="•"/>
            </a:pPr>
            <a:r>
              <a:rPr lang="en-IN" dirty="0"/>
              <a:t>An aggregate function performs a calculation on one or more values and returns a single value. The aggregate function is often used with the GROUP BY clause and HAVING clause of the SELECT statement.</a:t>
            </a:r>
            <a:endParaRPr sz="2700" dirty="0"/>
          </a:p>
          <a:p>
            <a:pPr marL="0" lvl="0" indent="0" algn="just" rtl="0">
              <a:lnSpc>
                <a:spcPct val="100000"/>
              </a:lnSpc>
              <a:spcBef>
                <a:spcPts val="300"/>
              </a:spcBef>
              <a:spcAft>
                <a:spcPts val="0"/>
              </a:spcAft>
              <a:buSzPct val="60504"/>
              <a:buNone/>
            </a:pPr>
            <a:r>
              <a:rPr lang="en-IN" b="1" dirty="0"/>
              <a:t>Syntax: </a:t>
            </a:r>
            <a:endParaRPr sz="2700" b="1" dirty="0"/>
          </a:p>
          <a:p>
            <a:pPr marL="0" lvl="0" indent="0" algn="just" rtl="0">
              <a:lnSpc>
                <a:spcPct val="100000"/>
              </a:lnSpc>
              <a:spcBef>
                <a:spcPts val="300"/>
              </a:spcBef>
              <a:spcAft>
                <a:spcPts val="0"/>
              </a:spcAft>
              <a:buSzPct val="60504"/>
              <a:buNone/>
            </a:pPr>
            <a:r>
              <a:rPr lang="en-IN" dirty="0"/>
              <a:t> </a:t>
            </a:r>
            <a:r>
              <a:rPr lang="en-IN" dirty="0" err="1"/>
              <a:t>aggregate_function_name</a:t>
            </a:r>
            <a:r>
              <a:rPr lang="en-IN" dirty="0"/>
              <a:t>(DISTINCT | ALL expression)</a:t>
            </a:r>
            <a:endParaRPr sz="2700" dirty="0"/>
          </a:p>
          <a:p>
            <a:pPr marL="0" lvl="0" indent="0" algn="just" rtl="0">
              <a:lnSpc>
                <a:spcPct val="100000"/>
              </a:lnSpc>
              <a:spcBef>
                <a:spcPts val="300"/>
              </a:spcBef>
              <a:spcAft>
                <a:spcPts val="0"/>
              </a:spcAft>
              <a:buSzPct val="76576"/>
              <a:buNone/>
            </a:pPr>
            <a:endParaRPr dirty="0"/>
          </a:p>
          <a:p>
            <a:pPr marL="137160" lvl="0" indent="-137160" algn="just" rtl="0">
              <a:lnSpc>
                <a:spcPct val="100000"/>
              </a:lnSpc>
              <a:spcBef>
                <a:spcPts val="300"/>
              </a:spcBef>
              <a:spcAft>
                <a:spcPts val="0"/>
              </a:spcAft>
              <a:buSzPct val="60504"/>
              <a:buChar char="•"/>
            </a:pPr>
            <a:r>
              <a:rPr lang="en-IN" dirty="0"/>
              <a:t>Use DISTINCT if you want only distinct values are considered in the calculation or ALL if all values are considered in the calculation. By default, ALL is used if you don’t specify any modifier.</a:t>
            </a:r>
          </a:p>
          <a:p>
            <a:pPr algn="just"/>
            <a:r>
              <a:rPr lang="en-US" sz="2000" b="0" i="0" dirty="0">
                <a:solidFill>
                  <a:srgbClr val="000000"/>
                </a:solidFill>
                <a:effectLst/>
                <a:latin typeface="Nunito" pitchFamily="2" charset="0"/>
              </a:rPr>
              <a:t>The SQL </a:t>
            </a:r>
            <a:r>
              <a:rPr lang="en-US" sz="2000" b="1" i="0" dirty="0">
                <a:solidFill>
                  <a:srgbClr val="000000"/>
                </a:solidFill>
                <a:effectLst/>
                <a:latin typeface="Nunito" pitchFamily="2" charset="0"/>
              </a:rPr>
              <a:t>DISTINCT</a:t>
            </a:r>
            <a:r>
              <a:rPr lang="en-US" sz="2000" b="0" i="0" dirty="0">
                <a:solidFill>
                  <a:srgbClr val="000000"/>
                </a:solidFill>
                <a:effectLst/>
                <a:latin typeface="Nunito" pitchFamily="2" charset="0"/>
              </a:rPr>
              <a:t> keyword is used in conjunction with the SELECT statement to eliminate all the duplicate records and fetching only unique records.</a:t>
            </a:r>
          </a:p>
          <a:p>
            <a:pPr algn="just"/>
            <a:r>
              <a:rPr lang="en-US" sz="2000" b="0" i="0" dirty="0">
                <a:solidFill>
                  <a:srgbClr val="000000"/>
                </a:solidFill>
                <a:effectLst/>
                <a:latin typeface="Nunito" pitchFamily="2" charset="0"/>
              </a:rPr>
              <a:t>There may be a situation when you have multiple duplicate records in a table. While fetching such records, it makes more sense to fetch only those unique records instead of fetching duplicate records.</a:t>
            </a:r>
          </a:p>
          <a:p>
            <a:pPr marL="137160" lvl="0" indent="-137160" algn="just" rtl="0">
              <a:lnSpc>
                <a:spcPct val="100000"/>
              </a:lnSpc>
              <a:spcBef>
                <a:spcPts val="300"/>
              </a:spcBef>
              <a:spcAft>
                <a:spcPts val="0"/>
              </a:spcAft>
              <a:buSzPct val="60504"/>
              <a:buChar char="•"/>
            </a:pPr>
            <a:endParaRPr sz="27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
          <p:cNvSpPr txBox="1">
            <a:spLocks noGrp="1"/>
          </p:cNvSpPr>
          <p:nvPr>
            <p:ph type="title"/>
          </p:nvPr>
        </p:nvSpPr>
        <p:spPr>
          <a:xfrm>
            <a:off x="457200" y="1257300"/>
            <a:ext cx="8229600" cy="600075"/>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3600"/>
              <a:buNone/>
            </a:pPr>
            <a:r>
              <a:rPr lang="en-IN" b="1"/>
              <a:t>AGGREGATE FUNCTIONS</a:t>
            </a:r>
            <a:endParaRPr b="1"/>
          </a:p>
        </p:txBody>
      </p:sp>
      <p:graphicFrame>
        <p:nvGraphicFramePr>
          <p:cNvPr id="363" name="Google Shape;363;p4"/>
          <p:cNvGraphicFramePr/>
          <p:nvPr/>
        </p:nvGraphicFramePr>
        <p:xfrm>
          <a:off x="642935" y="1800225"/>
          <a:ext cx="8001025" cy="4183410"/>
        </p:xfrm>
        <a:graphic>
          <a:graphicData uri="http://schemas.openxmlformats.org/drawingml/2006/table">
            <a:tbl>
              <a:tblPr>
                <a:noFill/>
                <a:tableStyleId>{8B7B4F2C-E9BB-40E3-B1B5-60EFDB0907B9}</a:tableStyleId>
              </a:tblPr>
              <a:tblGrid>
                <a:gridCol w="1290500">
                  <a:extLst>
                    <a:ext uri="{9D8B030D-6E8A-4147-A177-3AD203B41FA5}">
                      <a16:colId xmlns:a16="http://schemas.microsoft.com/office/drawing/2014/main" val="20000"/>
                    </a:ext>
                  </a:extLst>
                </a:gridCol>
                <a:gridCol w="6710525">
                  <a:extLst>
                    <a:ext uri="{9D8B030D-6E8A-4147-A177-3AD203B41FA5}">
                      <a16:colId xmlns:a16="http://schemas.microsoft.com/office/drawing/2014/main" val="20001"/>
                    </a:ext>
                  </a:extLst>
                </a:gridCol>
              </a:tblGrid>
              <a:tr h="435375">
                <a:tc>
                  <a:txBody>
                    <a:bodyPr/>
                    <a:lstStyle/>
                    <a:p>
                      <a:pPr marL="0" marR="0" lvl="0" indent="0" algn="l" rtl="0">
                        <a:lnSpc>
                          <a:spcPct val="100000"/>
                        </a:lnSpc>
                        <a:spcBef>
                          <a:spcPts val="0"/>
                        </a:spcBef>
                        <a:spcAft>
                          <a:spcPts val="0"/>
                        </a:spcAft>
                        <a:buClr>
                          <a:srgbClr val="000000"/>
                        </a:buClr>
                        <a:buSzPts val="1200"/>
                        <a:buFont typeface="Arial"/>
                        <a:buNone/>
                      </a:pPr>
                      <a:r>
                        <a:rPr lang="en-IN" sz="1400" b="1" u="none" strike="noStrike" cap="none">
                          <a:solidFill>
                            <a:srgbClr val="333333"/>
                          </a:solidFill>
                        </a:rPr>
                        <a:t>Aggregate function</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b="1" u="none" strike="noStrike" cap="none">
                          <a:solidFill>
                            <a:srgbClr val="333333"/>
                          </a:solidFill>
                        </a:rPr>
                        <a:t>Description</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1F1"/>
                    </a:solidFill>
                  </a:tcPr>
                </a:tc>
                <a:extLst>
                  <a:ext uri="{0D108BD9-81ED-4DB2-BD59-A6C34878D82A}">
                    <a16:rowId xmlns:a16="http://schemas.microsoft.com/office/drawing/2014/main" val="10000"/>
                  </a:ext>
                </a:extLst>
              </a:tr>
              <a:tr h="330200">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AVG</a:t>
                      </a:r>
                      <a:endParaRPr sz="14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AVG() aggregate function calculates the average of non-NULL values in a set.</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35375">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COUNT</a:t>
                      </a:r>
                      <a:endParaRPr sz="14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COUNT() aggregate function returns the number of rows in a group, including rows with NULL values.</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28275">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COUNT_BIG</a:t>
                      </a:r>
                      <a:endParaRPr sz="14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COUNT_BIG() aggregate function returns the number of rows (with BIGINT data type) in a group, including rows with NULL values.</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35375">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MAX</a:t>
                      </a:r>
                      <a:endParaRPr sz="14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MAX() aggregate function returns the highest value (maximum) in a set of non-NULL values.</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35375">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MIN</a:t>
                      </a:r>
                      <a:endParaRPr sz="14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MIN() aggregate function returns the lowest value (minimum) in a set of non-NULL values.</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641100">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STDEV</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STDEV() function returns the statistical standard deviation of all values provided in the</a:t>
                      </a:r>
                      <a:br>
                        <a:rPr lang="en-IN" sz="1400" u="none" strike="noStrike" cap="none"/>
                      </a:br>
                      <a:r>
                        <a:rPr lang="en-IN" sz="1400" u="none" strike="noStrike" cap="none"/>
                        <a:t>expression based on a sample of the data population.</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30200">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SUM</a:t>
                      </a:r>
                      <a:endParaRPr sz="14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SUM() aggregate function returns the summation of all non-NULL values a set.</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528275">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VAR</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IN" sz="1400" u="none" strike="noStrike" cap="none"/>
                        <a:t>The VAR() function returns the statistical variance of values in an expression based on a sample of the specified population.</a:t>
                      </a:r>
                      <a:endParaRPr sz="1500" u="none" strike="noStrike" cap="none"/>
                    </a:p>
                  </a:txBody>
                  <a:tcPr marL="31875" marR="31875" marT="11950" marB="11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
          <p:cNvSpPr txBox="1">
            <a:spLocks noGrp="1"/>
          </p:cNvSpPr>
          <p:nvPr>
            <p:ph type="title"/>
          </p:nvPr>
        </p:nvSpPr>
        <p:spPr>
          <a:xfrm>
            <a:off x="714650" y="625325"/>
            <a:ext cx="8229600" cy="74310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3600"/>
              <a:buNone/>
            </a:pPr>
            <a:r>
              <a:rPr lang="en-IN" b="1"/>
              <a:t>AGGREGATE FUNCTIONS</a:t>
            </a:r>
            <a:r>
              <a:rPr lang="en-IN" sz="3000"/>
              <a:t> </a:t>
            </a:r>
            <a:r>
              <a:rPr lang="en-IN" b="1"/>
              <a:t>SYNTEX</a:t>
            </a:r>
            <a:endParaRPr b="1"/>
          </a:p>
        </p:txBody>
      </p:sp>
      <p:sp>
        <p:nvSpPr>
          <p:cNvPr id="369" name="Google Shape;369;p5"/>
          <p:cNvSpPr txBox="1">
            <a:spLocks noGrp="1"/>
          </p:cNvSpPr>
          <p:nvPr>
            <p:ph type="body" idx="1"/>
          </p:nvPr>
        </p:nvSpPr>
        <p:spPr>
          <a:xfrm>
            <a:off x="457200" y="1310750"/>
            <a:ext cx="8229600" cy="4404300"/>
          </a:xfrm>
          <a:prstGeom prst="rect">
            <a:avLst/>
          </a:prstGeom>
          <a:noFill/>
          <a:ln>
            <a:noFill/>
          </a:ln>
        </p:spPr>
        <p:txBody>
          <a:bodyPr spcFirstLastPara="1" wrap="square" lIns="68550" tIns="34275" rIns="68550" bIns="34275" anchor="t" anchorCtr="0">
            <a:noAutofit/>
          </a:bodyPr>
          <a:lstStyle/>
          <a:p>
            <a:pPr marL="137160" lvl="0" indent="-177800" algn="just" rtl="0">
              <a:lnSpc>
                <a:spcPct val="80000"/>
              </a:lnSpc>
              <a:spcBef>
                <a:spcPts val="0"/>
              </a:spcBef>
              <a:spcAft>
                <a:spcPts val="0"/>
              </a:spcAft>
              <a:buSzPts val="2800"/>
              <a:buChar char="•"/>
            </a:pPr>
            <a:r>
              <a:rPr lang="en-IN" b="1"/>
              <a:t>The following statement uses the MAX() function to return the highest list price of all products:</a:t>
            </a:r>
            <a:endParaRPr/>
          </a:p>
          <a:p>
            <a:pPr marL="0" lvl="0" indent="0" algn="just" rtl="0">
              <a:lnSpc>
                <a:spcPct val="80000"/>
              </a:lnSpc>
              <a:spcBef>
                <a:spcPts val="189"/>
              </a:spcBef>
              <a:spcAft>
                <a:spcPts val="0"/>
              </a:spcAft>
              <a:buSzPts val="1071"/>
              <a:buNone/>
            </a:pPr>
            <a:r>
              <a:rPr lang="en-IN"/>
              <a:t>      SELECT MAX(list_price) FROM production.products;</a:t>
            </a:r>
            <a:endParaRPr b="1"/>
          </a:p>
          <a:p>
            <a:pPr marL="137160" lvl="0" indent="-177800" algn="just" rtl="0">
              <a:lnSpc>
                <a:spcPct val="80000"/>
              </a:lnSpc>
              <a:spcBef>
                <a:spcPts val="210"/>
              </a:spcBef>
              <a:spcAft>
                <a:spcPts val="0"/>
              </a:spcAft>
              <a:buSzPts val="2800"/>
              <a:buChar char="•"/>
            </a:pPr>
            <a:r>
              <a:rPr lang="en-IN" b="1"/>
              <a:t>The following statement uses the SUM() function to calculate the total stock by product id in all warehouses:</a:t>
            </a:r>
            <a:endParaRPr/>
          </a:p>
          <a:p>
            <a:pPr marL="0" lvl="0" indent="0" algn="just" rtl="0">
              <a:lnSpc>
                <a:spcPct val="80000"/>
              </a:lnSpc>
              <a:spcBef>
                <a:spcPts val="189"/>
              </a:spcBef>
              <a:spcAft>
                <a:spcPts val="0"/>
              </a:spcAft>
              <a:buSzPts val="1071"/>
              <a:buNone/>
            </a:pPr>
            <a:r>
              <a:rPr lang="en-IN"/>
              <a:t>       SELECT product_id, SUM(quantity) FROM production.stocks GROUP BY product_id ORDER BY stock_count DESC;</a:t>
            </a:r>
            <a:endParaRPr b="1"/>
          </a:p>
          <a:p>
            <a:pPr marL="137160" lvl="0" indent="-177800" algn="just" rtl="0">
              <a:lnSpc>
                <a:spcPct val="80000"/>
              </a:lnSpc>
              <a:spcBef>
                <a:spcPts val="210"/>
              </a:spcBef>
              <a:spcAft>
                <a:spcPts val="0"/>
              </a:spcAft>
              <a:buSzPts val="2800"/>
              <a:buChar char="•"/>
            </a:pPr>
            <a:r>
              <a:rPr lang="en-IN" b="1"/>
              <a:t>Round function is used for output upto 2 decimal places.</a:t>
            </a:r>
            <a:endParaRPr/>
          </a:p>
          <a:p>
            <a:pPr marL="0" lvl="0" indent="0" algn="just" rtl="0">
              <a:lnSpc>
                <a:spcPct val="80000"/>
              </a:lnSpc>
              <a:spcBef>
                <a:spcPts val="189"/>
              </a:spcBef>
              <a:spcAft>
                <a:spcPts val="0"/>
              </a:spcAft>
              <a:buSzPts val="1071"/>
              <a:buNone/>
            </a:pPr>
            <a:r>
              <a:rPr lang="en-IN"/>
              <a:t>SELECT ROUND(ColumnName, Decimals)</a:t>
            </a:r>
            <a:endParaRPr/>
          </a:p>
          <a:p>
            <a:pPr marL="0" lvl="0" indent="0" algn="just" rtl="0">
              <a:lnSpc>
                <a:spcPct val="80000"/>
              </a:lnSpc>
              <a:spcBef>
                <a:spcPts val="189"/>
              </a:spcBef>
              <a:spcAft>
                <a:spcPts val="0"/>
              </a:spcAft>
              <a:buSzPts val="1071"/>
              <a:buNone/>
            </a:pPr>
            <a:r>
              <a:rPr lang="en-IN"/>
              <a:t>FROM TableName;</a:t>
            </a:r>
            <a:endParaRPr/>
          </a:p>
          <a:p>
            <a:pPr marL="137160" lvl="0" indent="-177800" algn="just" rtl="0">
              <a:lnSpc>
                <a:spcPct val="80000"/>
              </a:lnSpc>
              <a:spcBef>
                <a:spcPts val="210"/>
              </a:spcBef>
              <a:spcAft>
                <a:spcPts val="0"/>
              </a:spcAft>
              <a:buSzPts val="2800"/>
              <a:buChar char="•"/>
            </a:pPr>
            <a:r>
              <a:rPr lang="en-IN" b="1"/>
              <a:t>First() function returns the first value of the column which you choose.</a:t>
            </a:r>
            <a:endParaRPr/>
          </a:p>
          <a:p>
            <a:pPr marL="0" lvl="0" indent="0" algn="just" rtl="0">
              <a:lnSpc>
                <a:spcPct val="80000"/>
              </a:lnSpc>
              <a:spcBef>
                <a:spcPts val="210"/>
              </a:spcBef>
              <a:spcAft>
                <a:spcPts val="0"/>
              </a:spcAft>
              <a:buSzPts val="1190"/>
              <a:buNone/>
            </a:pPr>
            <a:r>
              <a:rPr lang="en-IN"/>
              <a:t>SELECT FIRST(ColumnName)</a:t>
            </a:r>
            <a:endParaRPr/>
          </a:p>
          <a:p>
            <a:pPr marL="0" lvl="0" indent="0" algn="just" rtl="0">
              <a:lnSpc>
                <a:spcPct val="80000"/>
              </a:lnSpc>
              <a:spcBef>
                <a:spcPts val="210"/>
              </a:spcBef>
              <a:spcAft>
                <a:spcPts val="0"/>
              </a:spcAft>
              <a:buSzPts val="1190"/>
              <a:buNone/>
            </a:pPr>
            <a:r>
              <a:rPr lang="en-IN"/>
              <a:t>FROM TableName;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Content</a:t>
            </a:r>
            <a:endParaRPr>
              <a:latin typeface="Times New Roman"/>
              <a:ea typeface="Times New Roman"/>
              <a:cs typeface="Times New Roman"/>
              <a:sym typeface="Times New Roman"/>
            </a:endParaRPr>
          </a:p>
        </p:txBody>
      </p:sp>
      <p:sp>
        <p:nvSpPr>
          <p:cNvPr id="196" name="Google Shape;196;p2"/>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480"/>
              </a:spcBef>
              <a:spcAft>
                <a:spcPts val="0"/>
              </a:spcAft>
              <a:buSzPct val="108108"/>
              <a:buChar char="•"/>
            </a:pPr>
            <a:r>
              <a:rPr lang="en-IN"/>
              <a:t>Set Operations (Union, Union all, Intersection, Cartesian product and set difference) and their differences.</a:t>
            </a:r>
            <a:endParaRPr/>
          </a:p>
          <a:p>
            <a:pPr marL="342900" lvl="0" indent="-342900" algn="l" rtl="0">
              <a:lnSpc>
                <a:spcPct val="100000"/>
              </a:lnSpc>
              <a:spcBef>
                <a:spcPts val="480"/>
              </a:spcBef>
              <a:spcAft>
                <a:spcPts val="0"/>
              </a:spcAft>
              <a:buSzPct val="108108"/>
              <a:buChar char="•"/>
            </a:pPr>
            <a:r>
              <a:rPr lang="en-IN"/>
              <a:t>Select command using different clauses and predicates like having, order by, group by, LIKE predicate, In clause, between clause.</a:t>
            </a:r>
            <a:endParaRPr/>
          </a:p>
          <a:p>
            <a:pPr marL="342900" lvl="0" indent="-342900" algn="l" rtl="0">
              <a:lnSpc>
                <a:spcPct val="100000"/>
              </a:lnSpc>
              <a:spcBef>
                <a:spcPts val="480"/>
              </a:spcBef>
              <a:spcAft>
                <a:spcPts val="0"/>
              </a:spcAft>
              <a:buSzPct val="108108"/>
              <a:buChar char="•"/>
            </a:pPr>
            <a:r>
              <a:rPr lang="en-IN"/>
              <a:t>AND, OR and NOT operations.</a:t>
            </a:r>
            <a:endParaRPr/>
          </a:p>
          <a:p>
            <a:pPr marL="342900" lvl="0" indent="-342900" algn="l" rtl="0">
              <a:lnSpc>
                <a:spcPct val="100000"/>
              </a:lnSpc>
              <a:spcBef>
                <a:spcPts val="480"/>
              </a:spcBef>
              <a:spcAft>
                <a:spcPts val="0"/>
              </a:spcAft>
              <a:buSzPct val="108108"/>
              <a:buChar char="•"/>
            </a:pPr>
            <a:r>
              <a:rPr lang="en-IN"/>
              <a:t>Use of Flashback and timestamp command. </a:t>
            </a:r>
            <a:endParaRPr/>
          </a:p>
          <a:p>
            <a:pPr marL="342900" lvl="0" indent="-342900" algn="l" rtl="0">
              <a:lnSpc>
                <a:spcPct val="100000"/>
              </a:lnSpc>
              <a:spcBef>
                <a:spcPts val="0"/>
              </a:spcBef>
              <a:spcAft>
                <a:spcPts val="0"/>
              </a:spcAft>
              <a:buSzPct val="91891"/>
              <a:buChar char="•"/>
            </a:pPr>
            <a:r>
              <a:rPr lang="en-IN"/>
              <a:t>Sql Aggregate functions</a:t>
            </a:r>
            <a:endParaRPr/>
          </a:p>
          <a:p>
            <a:pPr marL="342900" lvl="0" indent="-342900" algn="l" rtl="0">
              <a:lnSpc>
                <a:spcPct val="100000"/>
              </a:lnSpc>
              <a:spcBef>
                <a:spcPts val="480"/>
              </a:spcBef>
              <a:spcAft>
                <a:spcPts val="0"/>
              </a:spcAft>
              <a:buSzPct val="91891"/>
              <a:buChar char="•"/>
            </a:pPr>
            <a:r>
              <a:rPr lang="en-IN"/>
              <a:t>Functions with syntax and examples</a:t>
            </a:r>
            <a:endParaRPr/>
          </a:p>
          <a:p>
            <a:pPr marL="342900" lvl="0" indent="-342900" algn="l" rtl="0">
              <a:lnSpc>
                <a:spcPct val="100000"/>
              </a:lnSpc>
              <a:spcBef>
                <a:spcPts val="480"/>
              </a:spcBef>
              <a:spcAft>
                <a:spcPts val="0"/>
              </a:spcAft>
              <a:buSzPct val="91891"/>
              <a:buChar char="•"/>
            </a:pPr>
            <a:r>
              <a:rPr lang="en-IN"/>
              <a:t>TCL commands: commit, rollback, savepoint</a:t>
            </a:r>
            <a:endParaRPr/>
          </a:p>
          <a:p>
            <a:pPr marL="342900" lvl="0" indent="-342900" algn="l" rtl="0">
              <a:lnSpc>
                <a:spcPct val="100000"/>
              </a:lnSpc>
              <a:spcBef>
                <a:spcPts val="480"/>
              </a:spcBef>
              <a:spcAft>
                <a:spcPts val="0"/>
              </a:spcAft>
              <a:buSzPct val="91891"/>
              <a:buChar char="•"/>
            </a:pPr>
            <a:r>
              <a:rPr lang="en-IN"/>
              <a:t>Authorization using grant and revoke commands</a:t>
            </a:r>
            <a:endParaRPr/>
          </a:p>
          <a:p>
            <a:pPr marL="342900" lvl="0" indent="-342900" algn="l" rtl="0">
              <a:lnSpc>
                <a:spcPct val="100000"/>
              </a:lnSpc>
              <a:spcBef>
                <a:spcPts val="480"/>
              </a:spcBef>
              <a:spcAft>
                <a:spcPts val="0"/>
              </a:spcAft>
              <a:buSzPct val="91891"/>
              <a:buChar char="•"/>
            </a:pPr>
            <a:r>
              <a:rPr lang="en-IN"/>
              <a:t>Creating Roles</a:t>
            </a:r>
            <a:endParaRPr/>
          </a:p>
          <a:p>
            <a:pPr marL="342900" lvl="0" indent="-342900" algn="l" rtl="0">
              <a:lnSpc>
                <a:spcPct val="100000"/>
              </a:lnSpc>
              <a:spcBef>
                <a:spcPts val="480"/>
              </a:spcBef>
              <a:spcAft>
                <a:spcPts val="0"/>
              </a:spcAft>
              <a:buSzPct val="91891"/>
              <a:buChar char="•"/>
            </a:pPr>
            <a:r>
              <a:rPr lang="en-IN"/>
              <a:t>Creating Users</a:t>
            </a:r>
            <a:endParaRPr/>
          </a:p>
          <a:p>
            <a:pPr marL="342900" lvl="0" indent="-190500" algn="l" rtl="0">
              <a:lnSpc>
                <a:spcPct val="100000"/>
              </a:lnSpc>
              <a:spcBef>
                <a:spcPts val="480"/>
              </a:spcBef>
              <a:spcAft>
                <a:spcPts val="0"/>
              </a:spcAft>
              <a:buClr>
                <a:schemeClr val="dk1"/>
              </a:buClr>
              <a:buSzPct val="108108"/>
              <a:buNone/>
            </a:pPr>
            <a:endParaRPr/>
          </a:p>
          <a:p>
            <a:pPr marL="342900" lvl="0" indent="-190500" algn="l" rtl="0">
              <a:lnSpc>
                <a:spcPct val="100000"/>
              </a:lnSpc>
              <a:spcBef>
                <a:spcPts val="480"/>
              </a:spcBef>
              <a:spcAft>
                <a:spcPts val="0"/>
              </a:spcAft>
              <a:buClr>
                <a:schemeClr val="dk1"/>
              </a:buClr>
              <a:buSzPct val="108108"/>
              <a:buNone/>
            </a:pPr>
            <a:endParaRPr/>
          </a:p>
        </p:txBody>
      </p:sp>
      <p:pic>
        <p:nvPicPr>
          <p:cNvPr id="197" name="Google Shape;197;p2"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t>COUNT FUNCTION</a:t>
            </a:r>
            <a:endParaRPr b="1"/>
          </a:p>
        </p:txBody>
      </p:sp>
      <p:sp>
        <p:nvSpPr>
          <p:cNvPr id="375" name="Google Shape;375;p6"/>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fontScale="92500" lnSpcReduction="10000"/>
          </a:bodyPr>
          <a:lstStyle/>
          <a:p>
            <a:pPr marL="0" lvl="0" indent="0" algn="just" rtl="0">
              <a:lnSpc>
                <a:spcPct val="100000"/>
              </a:lnSpc>
              <a:spcBef>
                <a:spcPts val="0"/>
              </a:spcBef>
              <a:spcAft>
                <a:spcPts val="0"/>
              </a:spcAft>
              <a:buSzPct val="76576"/>
              <a:buNone/>
            </a:pPr>
            <a:r>
              <a:rPr lang="en-IN"/>
              <a:t>The count function is used to calculate the count of the rows in the specified column. </a:t>
            </a:r>
            <a:endParaRPr/>
          </a:p>
          <a:p>
            <a:pPr marL="0" lvl="0" indent="0" algn="just" rtl="0">
              <a:lnSpc>
                <a:spcPct val="100000"/>
              </a:lnSpc>
              <a:spcBef>
                <a:spcPts val="300"/>
              </a:spcBef>
              <a:spcAft>
                <a:spcPts val="0"/>
              </a:spcAft>
              <a:buSzPct val="76576"/>
              <a:buNone/>
            </a:pPr>
            <a:r>
              <a:rPr lang="en-IN" b="1"/>
              <a:t>Syntax :</a:t>
            </a:r>
            <a:endParaRPr/>
          </a:p>
          <a:p>
            <a:pPr marL="0" lvl="0" indent="0" algn="just" rtl="0">
              <a:lnSpc>
                <a:spcPct val="100000"/>
              </a:lnSpc>
              <a:spcBef>
                <a:spcPts val="300"/>
              </a:spcBef>
              <a:spcAft>
                <a:spcPts val="0"/>
              </a:spcAft>
              <a:buSzPct val="60504"/>
              <a:buNone/>
            </a:pPr>
            <a:r>
              <a:rPr lang="en-IN"/>
              <a:t>A) COUNT (Numeric_Column_Name)</a:t>
            </a:r>
            <a:endParaRPr sz="2700"/>
          </a:p>
          <a:p>
            <a:pPr marL="0" lvl="0" indent="0" algn="just" rtl="0">
              <a:lnSpc>
                <a:spcPct val="100000"/>
              </a:lnSpc>
              <a:spcBef>
                <a:spcPts val="300"/>
              </a:spcBef>
              <a:spcAft>
                <a:spcPts val="0"/>
              </a:spcAft>
              <a:buSzPct val="60504"/>
              <a:buNone/>
            </a:pPr>
            <a:r>
              <a:rPr lang="en-IN"/>
              <a:t>B) COUNT (*)</a:t>
            </a:r>
            <a:endParaRPr sz="2700"/>
          </a:p>
          <a:p>
            <a:pPr marL="0" lvl="0" indent="0" algn="just" rtl="0">
              <a:lnSpc>
                <a:spcPct val="100000"/>
              </a:lnSpc>
              <a:spcBef>
                <a:spcPts val="300"/>
              </a:spcBef>
              <a:spcAft>
                <a:spcPts val="0"/>
              </a:spcAft>
              <a:buSzPct val="60504"/>
              <a:buNone/>
            </a:pPr>
            <a:r>
              <a:rPr lang="en-IN"/>
              <a:t>C) COUNT (DISTINCT Column_Name)</a:t>
            </a:r>
            <a:endParaRPr sz="2700"/>
          </a:p>
          <a:p>
            <a:pPr marL="0" lvl="0" indent="0" algn="just" rtl="0">
              <a:lnSpc>
                <a:spcPct val="100000"/>
              </a:lnSpc>
              <a:spcBef>
                <a:spcPts val="300"/>
              </a:spcBef>
              <a:spcAft>
                <a:spcPts val="0"/>
              </a:spcAft>
              <a:buSzPct val="76576"/>
              <a:buNone/>
            </a:pPr>
            <a:endParaRPr/>
          </a:p>
          <a:p>
            <a:pPr marL="0" lvl="0" indent="0" algn="just" rtl="0">
              <a:lnSpc>
                <a:spcPct val="100000"/>
              </a:lnSpc>
              <a:spcBef>
                <a:spcPts val="300"/>
              </a:spcBef>
              <a:spcAft>
                <a:spcPts val="0"/>
              </a:spcAft>
              <a:buSzPct val="60504"/>
              <a:buNone/>
            </a:pPr>
            <a:r>
              <a:rPr lang="en-IN" b="1"/>
              <a:t>Query:</a:t>
            </a:r>
            <a:r>
              <a:rPr lang="en-IN"/>
              <a:t> Calculate the count of Employees who are software Engineers</a:t>
            </a:r>
            <a:endParaRPr sz="2700"/>
          </a:p>
          <a:p>
            <a:pPr marL="0" lvl="0" indent="0" algn="just" rtl="0">
              <a:lnSpc>
                <a:spcPct val="100000"/>
              </a:lnSpc>
              <a:spcBef>
                <a:spcPts val="300"/>
              </a:spcBef>
              <a:spcAft>
                <a:spcPts val="0"/>
              </a:spcAft>
              <a:buSzPct val="60504"/>
              <a:buNone/>
            </a:pPr>
            <a:r>
              <a:rPr lang="en-IN"/>
              <a:t>Syntax: Select count(Eno) from Employees where job_title=’Software Engineer’;</a:t>
            </a:r>
            <a:endParaRPr sz="2700"/>
          </a:p>
          <a:p>
            <a:pPr marL="137160" lvl="0" indent="-40004" algn="l" rtl="0">
              <a:lnSpc>
                <a:spcPct val="100000"/>
              </a:lnSpc>
              <a:spcBef>
                <a:spcPts val="360"/>
              </a:spcBef>
              <a:spcAft>
                <a:spcPts val="0"/>
              </a:spcAft>
              <a:buSzPct val="81680"/>
              <a:buNone/>
            </a:pPr>
            <a:endParaRPr sz="2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7"/>
          <p:cNvSpPr txBox="1">
            <a:spLocks noGrp="1"/>
          </p:cNvSpPr>
          <p:nvPr>
            <p:ph type="title"/>
          </p:nvPr>
        </p:nvSpPr>
        <p:spPr>
          <a:xfrm>
            <a:off x="629841" y="1131094"/>
            <a:ext cx="7886700" cy="994172"/>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t>AGGREGATE FUNCTIONS EXAMPLE</a:t>
            </a:r>
            <a:endParaRPr b="1"/>
          </a:p>
        </p:txBody>
      </p:sp>
      <p:sp>
        <p:nvSpPr>
          <p:cNvPr id="381" name="Google Shape;381;p7"/>
          <p:cNvSpPr txBox="1">
            <a:spLocks noGrp="1"/>
          </p:cNvSpPr>
          <p:nvPr>
            <p:ph type="body" idx="2"/>
          </p:nvPr>
        </p:nvSpPr>
        <p:spPr>
          <a:xfrm>
            <a:off x="629842" y="2736056"/>
            <a:ext cx="3868340" cy="2763441"/>
          </a:xfrm>
          <a:prstGeom prst="rect">
            <a:avLst/>
          </a:prstGeom>
          <a:noFill/>
          <a:ln>
            <a:noFill/>
          </a:ln>
        </p:spPr>
        <p:txBody>
          <a:bodyPr spcFirstLastPara="1" wrap="square" lIns="68550" tIns="34275" rIns="68550" bIns="34275" anchor="t" anchorCtr="0">
            <a:normAutofit/>
          </a:bodyPr>
          <a:lstStyle/>
          <a:p>
            <a:pPr marL="0" lvl="0" indent="0" algn="just" rtl="0">
              <a:lnSpc>
                <a:spcPct val="80000"/>
              </a:lnSpc>
              <a:spcBef>
                <a:spcPts val="0"/>
              </a:spcBef>
              <a:spcAft>
                <a:spcPts val="0"/>
              </a:spcAft>
              <a:buSzPts val="1427"/>
              <a:buNone/>
            </a:pPr>
            <a:r>
              <a:rPr lang="en-IN"/>
              <a:t>CREATE TABLE paintings</a:t>
            </a:r>
            <a:endParaRPr sz="3300"/>
          </a:p>
          <a:p>
            <a:pPr marL="0" lvl="0" indent="0" algn="just" rtl="0">
              <a:lnSpc>
                <a:spcPct val="80000"/>
              </a:lnSpc>
              <a:spcBef>
                <a:spcPts val="252"/>
              </a:spcBef>
              <a:spcAft>
                <a:spcPts val="0"/>
              </a:spcAft>
              <a:buSzPts val="1427"/>
              <a:buNone/>
            </a:pPr>
            <a:r>
              <a:rPr lang="en-IN"/>
              <a:t>    (id INTEGER PRIMARY KEY,</a:t>
            </a:r>
            <a:endParaRPr sz="3300"/>
          </a:p>
          <a:p>
            <a:pPr marL="0" lvl="0" indent="0" algn="just" rtl="0">
              <a:lnSpc>
                <a:spcPct val="80000"/>
              </a:lnSpc>
              <a:spcBef>
                <a:spcPts val="252"/>
              </a:spcBef>
              <a:spcAft>
                <a:spcPts val="0"/>
              </a:spcAft>
              <a:buSzPts val="1427"/>
              <a:buNone/>
            </a:pPr>
            <a:r>
              <a:rPr lang="en-IN"/>
              <a:t>    name varchar2(30),</a:t>
            </a:r>
            <a:endParaRPr sz="3300"/>
          </a:p>
          <a:p>
            <a:pPr marL="0" lvl="0" indent="0" algn="just" rtl="0">
              <a:lnSpc>
                <a:spcPct val="80000"/>
              </a:lnSpc>
              <a:spcBef>
                <a:spcPts val="252"/>
              </a:spcBef>
              <a:spcAft>
                <a:spcPts val="0"/>
              </a:spcAft>
              <a:buSzPts val="1427"/>
              <a:buNone/>
            </a:pPr>
            <a:r>
              <a:rPr lang="en-IN"/>
              <a:t>    artist varchar2(30),</a:t>
            </a:r>
            <a:endParaRPr sz="3300"/>
          </a:p>
          <a:p>
            <a:pPr marL="0" lvl="0" indent="0" algn="just" rtl="0">
              <a:lnSpc>
                <a:spcPct val="80000"/>
              </a:lnSpc>
              <a:spcBef>
                <a:spcPts val="252"/>
              </a:spcBef>
              <a:spcAft>
                <a:spcPts val="0"/>
              </a:spcAft>
              <a:buSzPts val="1427"/>
              <a:buNone/>
            </a:pPr>
            <a:r>
              <a:rPr lang="en-IN"/>
              <a:t>    year INTEGER,</a:t>
            </a:r>
            <a:endParaRPr sz="3300"/>
          </a:p>
          <a:p>
            <a:pPr marL="0" lvl="0" indent="0" algn="just" rtl="0">
              <a:lnSpc>
                <a:spcPct val="80000"/>
              </a:lnSpc>
              <a:spcBef>
                <a:spcPts val="252"/>
              </a:spcBef>
              <a:spcAft>
                <a:spcPts val="0"/>
              </a:spcAft>
              <a:buSzPts val="1427"/>
              <a:buNone/>
            </a:pPr>
            <a:r>
              <a:rPr lang="en-IN"/>
              <a:t>    price REAL);</a:t>
            </a:r>
            <a:endParaRPr sz="3300"/>
          </a:p>
          <a:p>
            <a:pPr marL="0" lvl="0" indent="0" algn="just" rtl="0">
              <a:lnSpc>
                <a:spcPct val="80000"/>
              </a:lnSpc>
              <a:spcBef>
                <a:spcPts val="252"/>
              </a:spcBef>
              <a:spcAft>
                <a:spcPts val="0"/>
              </a:spcAft>
              <a:buSzPts val="1428"/>
              <a:buNone/>
            </a:pPr>
            <a:endParaRPr/>
          </a:p>
          <a:p>
            <a:pPr marL="137160" lvl="0" indent="-69152" algn="l" rtl="0">
              <a:lnSpc>
                <a:spcPct val="80000"/>
              </a:lnSpc>
              <a:spcBef>
                <a:spcPts val="252"/>
              </a:spcBef>
              <a:spcAft>
                <a:spcPts val="0"/>
              </a:spcAft>
              <a:buSzPts val="1428"/>
              <a:buNone/>
            </a:pPr>
            <a:endParaRPr/>
          </a:p>
          <a:p>
            <a:pPr marL="171450" lvl="0" indent="-38100" algn="l" rtl="0">
              <a:lnSpc>
                <a:spcPct val="90000"/>
              </a:lnSpc>
              <a:spcBef>
                <a:spcPts val="750"/>
              </a:spcBef>
              <a:spcAft>
                <a:spcPts val="0"/>
              </a:spcAft>
              <a:buSzPts val="2800"/>
              <a:buNone/>
            </a:pPr>
            <a:endParaRPr/>
          </a:p>
        </p:txBody>
      </p:sp>
      <p:sp>
        <p:nvSpPr>
          <p:cNvPr id="382" name="Google Shape;382;p7"/>
          <p:cNvSpPr txBox="1">
            <a:spLocks noGrp="1"/>
          </p:cNvSpPr>
          <p:nvPr>
            <p:ph type="body" idx="4"/>
          </p:nvPr>
        </p:nvSpPr>
        <p:spPr>
          <a:xfrm>
            <a:off x="3862931" y="2200275"/>
            <a:ext cx="4653675" cy="3299175"/>
          </a:xfrm>
          <a:prstGeom prst="rect">
            <a:avLst/>
          </a:prstGeom>
          <a:noFill/>
          <a:ln>
            <a:noFill/>
          </a:ln>
        </p:spPr>
        <p:txBody>
          <a:bodyPr spcFirstLastPara="1" wrap="square" lIns="68550" tIns="34275" rIns="68550" bIns="34275" anchor="t" anchorCtr="0">
            <a:noAutofit/>
          </a:bodyPr>
          <a:lstStyle/>
          <a:p>
            <a:pPr marL="0" lvl="0" indent="0" algn="just" rtl="0">
              <a:lnSpc>
                <a:spcPct val="80000"/>
              </a:lnSpc>
              <a:spcBef>
                <a:spcPts val="0"/>
              </a:spcBef>
              <a:spcAft>
                <a:spcPts val="0"/>
              </a:spcAft>
              <a:buSzPts val="1427"/>
              <a:buNone/>
            </a:pPr>
            <a:r>
              <a:rPr lang="en-IN" sz="1500"/>
              <a:t>/* Top 5 most expensive paintings */</a:t>
            </a:r>
            <a:endParaRPr/>
          </a:p>
          <a:p>
            <a:pPr marL="0" lvl="0" indent="0" algn="just" rtl="0">
              <a:lnSpc>
                <a:spcPct val="80000"/>
              </a:lnSpc>
              <a:spcBef>
                <a:spcPts val="252"/>
              </a:spcBef>
              <a:spcAft>
                <a:spcPts val="0"/>
              </a:spcAft>
              <a:buSzPts val="1427"/>
              <a:buNone/>
            </a:pPr>
            <a:r>
              <a:rPr lang="en-IN" sz="1500"/>
              <a:t>INSERT INTO paintings (name, artist, year, price)</a:t>
            </a:r>
            <a:endParaRPr/>
          </a:p>
          <a:p>
            <a:pPr marL="0" lvl="0" indent="0" algn="just" rtl="0">
              <a:lnSpc>
                <a:spcPct val="80000"/>
              </a:lnSpc>
              <a:spcBef>
                <a:spcPts val="252"/>
              </a:spcBef>
              <a:spcAft>
                <a:spcPts val="0"/>
              </a:spcAft>
              <a:buSzPts val="1427"/>
              <a:buNone/>
            </a:pPr>
            <a:r>
              <a:rPr lang="en-IN" sz="1500"/>
              <a:t>    VALUES ("The_Card_Players", "Paul_Cézanne", 1892, 274000000);</a:t>
            </a:r>
            <a:endParaRPr/>
          </a:p>
          <a:p>
            <a:pPr marL="0" lvl="0" indent="0" algn="just" rtl="0">
              <a:lnSpc>
                <a:spcPct val="80000"/>
              </a:lnSpc>
              <a:spcBef>
                <a:spcPts val="252"/>
              </a:spcBef>
              <a:spcAft>
                <a:spcPts val="0"/>
              </a:spcAft>
              <a:buSzPts val="1427"/>
              <a:buNone/>
            </a:pPr>
            <a:r>
              <a:rPr lang="en-IN" sz="1500"/>
              <a:t>INSERT INTO paintings (name, artist, year, price)</a:t>
            </a:r>
            <a:endParaRPr/>
          </a:p>
          <a:p>
            <a:pPr marL="0" lvl="0" indent="0" algn="just" rtl="0">
              <a:lnSpc>
                <a:spcPct val="80000"/>
              </a:lnSpc>
              <a:spcBef>
                <a:spcPts val="252"/>
              </a:spcBef>
              <a:spcAft>
                <a:spcPts val="0"/>
              </a:spcAft>
              <a:buSzPts val="1427"/>
              <a:buNone/>
            </a:pPr>
            <a:r>
              <a:rPr lang="en-IN" sz="1500"/>
              <a:t>    VALUES ("No. 6 (Violet, Green and Red)", "Mark Rothko", 1951, 186000000);</a:t>
            </a:r>
            <a:endParaRPr/>
          </a:p>
          <a:p>
            <a:pPr marL="0" lvl="0" indent="0" algn="just" rtl="0">
              <a:lnSpc>
                <a:spcPct val="80000"/>
              </a:lnSpc>
              <a:spcBef>
                <a:spcPts val="252"/>
              </a:spcBef>
              <a:spcAft>
                <a:spcPts val="0"/>
              </a:spcAft>
              <a:buSzPts val="1427"/>
              <a:buNone/>
            </a:pPr>
            <a:r>
              <a:rPr lang="en-IN" sz="1500"/>
              <a:t>INSERT INTO paintings (name, artist, year, price)</a:t>
            </a:r>
            <a:endParaRPr/>
          </a:p>
          <a:p>
            <a:pPr marL="0" lvl="0" indent="0" algn="just" rtl="0">
              <a:lnSpc>
                <a:spcPct val="80000"/>
              </a:lnSpc>
              <a:spcBef>
                <a:spcPts val="252"/>
              </a:spcBef>
              <a:spcAft>
                <a:spcPts val="0"/>
              </a:spcAft>
              <a:buSzPts val="1427"/>
              <a:buNone/>
            </a:pPr>
            <a:r>
              <a:rPr lang="en-IN" sz="1500"/>
              <a:t>    VALUES ("No. 5, 1948", "Jackson_Pollock", 1948, 165400000);</a:t>
            </a:r>
            <a:endParaRPr/>
          </a:p>
          <a:p>
            <a:pPr marL="0" lvl="0" indent="0" algn="just" rtl="0">
              <a:lnSpc>
                <a:spcPct val="80000"/>
              </a:lnSpc>
              <a:spcBef>
                <a:spcPts val="252"/>
              </a:spcBef>
              <a:spcAft>
                <a:spcPts val="0"/>
              </a:spcAft>
              <a:buSzPts val="1427"/>
              <a:buNone/>
            </a:pPr>
            <a:r>
              <a:rPr lang="en-IN" sz="1500"/>
              <a:t>INSERT INTO paintings (name, artist, year, price)</a:t>
            </a:r>
            <a:endParaRPr/>
          </a:p>
          <a:p>
            <a:pPr marL="0" lvl="0" indent="0" algn="just" rtl="0">
              <a:lnSpc>
                <a:spcPct val="80000"/>
              </a:lnSpc>
              <a:spcBef>
                <a:spcPts val="252"/>
              </a:spcBef>
              <a:spcAft>
                <a:spcPts val="0"/>
              </a:spcAft>
              <a:buSzPts val="1427"/>
              <a:buNone/>
            </a:pPr>
            <a:r>
              <a:rPr lang="en-IN" sz="1500"/>
              <a:t>    VALUES ("Woman III", "Willem_de_Kooning", 1953, 162400000);</a:t>
            </a:r>
            <a:endParaRPr/>
          </a:p>
          <a:p>
            <a:pPr marL="0" lvl="0" indent="0" algn="just" rtl="0">
              <a:lnSpc>
                <a:spcPct val="80000"/>
              </a:lnSpc>
              <a:spcBef>
                <a:spcPts val="252"/>
              </a:spcBef>
              <a:spcAft>
                <a:spcPts val="0"/>
              </a:spcAft>
              <a:buSzPts val="1427"/>
              <a:buNone/>
            </a:pPr>
            <a:r>
              <a:rPr lang="en-IN" sz="1500"/>
              <a:t>INSERT INTO paintings (name, artist, year, price)</a:t>
            </a:r>
            <a:endParaRPr/>
          </a:p>
          <a:p>
            <a:pPr marL="0" lvl="0" indent="0" algn="just" rtl="0">
              <a:lnSpc>
                <a:spcPct val="80000"/>
              </a:lnSpc>
              <a:spcBef>
                <a:spcPts val="252"/>
              </a:spcBef>
              <a:spcAft>
                <a:spcPts val="0"/>
              </a:spcAft>
              <a:buSzPts val="1427"/>
              <a:buNone/>
            </a:pPr>
            <a:r>
              <a:rPr lang="en-IN" sz="1500"/>
              <a:t>    VALUES ("When _will_you_marry?", "Paul_Gaugin", 1892, 300000000);</a:t>
            </a:r>
            <a:endParaRPr/>
          </a:p>
          <a:p>
            <a:pPr marL="137160" lvl="0" indent="-69152" algn="just" rtl="0">
              <a:lnSpc>
                <a:spcPct val="80000"/>
              </a:lnSpc>
              <a:spcBef>
                <a:spcPts val="252"/>
              </a:spcBef>
              <a:spcAft>
                <a:spcPts val="0"/>
              </a:spcAft>
              <a:buSzPts val="1428"/>
              <a:buNone/>
            </a:pPr>
            <a:endParaRPr sz="1500"/>
          </a:p>
          <a:p>
            <a:pPr marL="171450" lvl="0" indent="-76200" algn="just" rtl="0">
              <a:lnSpc>
                <a:spcPct val="90000"/>
              </a:lnSpc>
              <a:spcBef>
                <a:spcPts val="750"/>
              </a:spcBef>
              <a:spcAft>
                <a:spcPts val="0"/>
              </a:spcAft>
              <a:buSzPts val="2000"/>
              <a:buNone/>
            </a:pP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8"/>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l" rtl="0">
              <a:lnSpc>
                <a:spcPct val="100000"/>
              </a:lnSpc>
              <a:spcBef>
                <a:spcPts val="0"/>
              </a:spcBef>
              <a:spcAft>
                <a:spcPts val="0"/>
              </a:spcAft>
              <a:buClr>
                <a:schemeClr val="dk2"/>
              </a:buClr>
              <a:buSzPts val="4000"/>
              <a:buNone/>
            </a:pPr>
            <a:r>
              <a:rPr lang="en-IN" b="1"/>
              <a:t>CONTINUED….</a:t>
            </a:r>
            <a:endParaRPr b="1"/>
          </a:p>
        </p:txBody>
      </p:sp>
      <p:sp>
        <p:nvSpPr>
          <p:cNvPr id="388" name="Google Shape;388;p8"/>
          <p:cNvSpPr txBox="1">
            <a:spLocks noGrp="1"/>
          </p:cNvSpPr>
          <p:nvPr>
            <p:ph type="body" idx="1"/>
          </p:nvPr>
        </p:nvSpPr>
        <p:spPr>
          <a:xfrm>
            <a:off x="400929" y="2025748"/>
            <a:ext cx="8229600" cy="3657600"/>
          </a:xfrm>
          <a:prstGeom prst="rect">
            <a:avLst/>
          </a:prstGeom>
          <a:noFill/>
          <a:ln>
            <a:noFill/>
          </a:ln>
        </p:spPr>
        <p:txBody>
          <a:bodyPr spcFirstLastPara="1" wrap="square" lIns="68550" tIns="34275" rIns="68550" bIns="34275" anchor="t" anchorCtr="0">
            <a:noAutofit/>
          </a:bodyPr>
          <a:lstStyle/>
          <a:p>
            <a:pPr marL="0" lvl="0" indent="0" algn="just" rtl="0">
              <a:lnSpc>
                <a:spcPct val="80000"/>
              </a:lnSpc>
              <a:spcBef>
                <a:spcPts val="0"/>
              </a:spcBef>
              <a:spcAft>
                <a:spcPts val="0"/>
              </a:spcAft>
              <a:buSzPts val="1275"/>
              <a:buNone/>
            </a:pPr>
            <a:r>
              <a:rPr lang="en-IN" sz="1500"/>
              <a:t>/* What's the most expensive price for a painting? */</a:t>
            </a:r>
            <a:endParaRPr sz="3000"/>
          </a:p>
          <a:p>
            <a:pPr marL="0" lvl="0" indent="0" algn="just" rtl="0">
              <a:lnSpc>
                <a:spcPct val="80000"/>
              </a:lnSpc>
              <a:spcBef>
                <a:spcPts val="225"/>
              </a:spcBef>
              <a:spcAft>
                <a:spcPts val="0"/>
              </a:spcAft>
              <a:buSzPts val="1275"/>
              <a:buNone/>
            </a:pPr>
            <a:r>
              <a:rPr lang="en-IN" sz="1500"/>
              <a:t>SELECT MAX(price) as most_dollars_paid</a:t>
            </a:r>
            <a:endParaRPr sz="1500"/>
          </a:p>
          <a:p>
            <a:pPr marL="0" lvl="0" indent="0" algn="just" rtl="0">
              <a:lnSpc>
                <a:spcPct val="80000"/>
              </a:lnSpc>
              <a:spcBef>
                <a:spcPts val="225"/>
              </a:spcBef>
              <a:spcAft>
                <a:spcPts val="0"/>
              </a:spcAft>
              <a:buSzPts val="1275"/>
              <a:buNone/>
            </a:pPr>
            <a:r>
              <a:rPr lang="en-IN" sz="1500"/>
              <a:t>    FROM paintings;</a:t>
            </a:r>
            <a:endParaRPr sz="3000"/>
          </a:p>
          <a:p>
            <a:pPr marL="0" lvl="0" indent="0" algn="just" rtl="0">
              <a:lnSpc>
                <a:spcPct val="80000"/>
              </a:lnSpc>
              <a:spcBef>
                <a:spcPts val="225"/>
              </a:spcBef>
              <a:spcAft>
                <a:spcPts val="0"/>
              </a:spcAft>
              <a:buSzPts val="1275"/>
              <a:buNone/>
            </a:pPr>
            <a:endParaRPr sz="1500"/>
          </a:p>
          <a:p>
            <a:pPr marL="0" lvl="0" indent="0" algn="just" rtl="0">
              <a:lnSpc>
                <a:spcPct val="80000"/>
              </a:lnSpc>
              <a:spcBef>
                <a:spcPts val="225"/>
              </a:spcBef>
              <a:spcAft>
                <a:spcPts val="0"/>
              </a:spcAft>
              <a:buSzPts val="1275"/>
              <a:buNone/>
            </a:pPr>
            <a:r>
              <a:rPr lang="en-IN" sz="1500"/>
              <a:t>/* What's the average year these were painted? */</a:t>
            </a:r>
            <a:endParaRPr sz="3000"/>
          </a:p>
          <a:p>
            <a:pPr marL="0" lvl="0" indent="0" algn="just" rtl="0">
              <a:lnSpc>
                <a:spcPct val="80000"/>
              </a:lnSpc>
              <a:spcBef>
                <a:spcPts val="225"/>
              </a:spcBef>
              <a:spcAft>
                <a:spcPts val="0"/>
              </a:spcAft>
              <a:buSzPts val="1275"/>
              <a:buNone/>
            </a:pPr>
            <a:r>
              <a:rPr lang="en-IN" sz="1500"/>
              <a:t>SELECT AVG(year) </a:t>
            </a:r>
            <a:endParaRPr sz="3000"/>
          </a:p>
          <a:p>
            <a:pPr marL="0" lvl="0" indent="0" algn="just" rtl="0">
              <a:lnSpc>
                <a:spcPct val="80000"/>
              </a:lnSpc>
              <a:spcBef>
                <a:spcPts val="225"/>
              </a:spcBef>
              <a:spcAft>
                <a:spcPts val="0"/>
              </a:spcAft>
              <a:buSzPts val="1275"/>
              <a:buNone/>
            </a:pPr>
            <a:r>
              <a:rPr lang="en-IN" sz="1500"/>
              <a:t>    FROM paintings;</a:t>
            </a:r>
            <a:endParaRPr sz="1500"/>
          </a:p>
          <a:p>
            <a:pPr marL="0" lvl="0" indent="0" algn="just" rtl="0">
              <a:lnSpc>
                <a:spcPct val="80000"/>
              </a:lnSpc>
              <a:spcBef>
                <a:spcPts val="225"/>
              </a:spcBef>
              <a:spcAft>
                <a:spcPts val="0"/>
              </a:spcAft>
              <a:buSzPts val="1275"/>
              <a:buNone/>
            </a:pPr>
            <a:r>
              <a:rPr lang="en-IN" sz="1500"/>
              <a:t>/* How much money was paid for these paintings total? */</a:t>
            </a:r>
            <a:endParaRPr sz="3000"/>
          </a:p>
          <a:p>
            <a:pPr marL="0" lvl="0" indent="0" algn="just" rtl="0">
              <a:lnSpc>
                <a:spcPct val="80000"/>
              </a:lnSpc>
              <a:spcBef>
                <a:spcPts val="225"/>
              </a:spcBef>
              <a:spcAft>
                <a:spcPts val="0"/>
              </a:spcAft>
              <a:buSzPts val="1275"/>
              <a:buNone/>
            </a:pPr>
            <a:r>
              <a:rPr lang="en-IN" sz="1500"/>
              <a:t>SELECT SUM(price) AS total_dollars_paid</a:t>
            </a:r>
            <a:endParaRPr sz="1500"/>
          </a:p>
          <a:p>
            <a:pPr marL="0" lvl="0" indent="0" algn="just" rtl="0">
              <a:lnSpc>
                <a:spcPct val="80000"/>
              </a:lnSpc>
              <a:spcBef>
                <a:spcPts val="225"/>
              </a:spcBef>
              <a:spcAft>
                <a:spcPts val="0"/>
              </a:spcAft>
              <a:buSzPts val="1275"/>
              <a:buNone/>
            </a:pPr>
            <a:r>
              <a:rPr lang="en-IN" sz="1500"/>
              <a:t>    FROM paintings;</a:t>
            </a:r>
            <a:endParaRPr sz="1500"/>
          </a:p>
          <a:p>
            <a:pPr marL="0" lvl="0" indent="0" algn="just" rtl="0">
              <a:lnSpc>
                <a:spcPct val="80000"/>
              </a:lnSpc>
              <a:spcBef>
                <a:spcPts val="225"/>
              </a:spcBef>
              <a:spcAft>
                <a:spcPts val="0"/>
              </a:spcAft>
              <a:buSzPts val="1275"/>
              <a:buNone/>
            </a:pPr>
            <a:r>
              <a:rPr lang="en-IN" sz="1500"/>
              <a:t>/* How many cost more than 2 million? */</a:t>
            </a:r>
            <a:endParaRPr sz="3000"/>
          </a:p>
          <a:p>
            <a:pPr marL="0" lvl="0" indent="0" algn="just" rtl="0">
              <a:lnSpc>
                <a:spcPct val="80000"/>
              </a:lnSpc>
              <a:spcBef>
                <a:spcPts val="225"/>
              </a:spcBef>
              <a:spcAft>
                <a:spcPts val="0"/>
              </a:spcAft>
              <a:buSzPts val="1275"/>
              <a:buNone/>
            </a:pPr>
            <a:r>
              <a:rPr lang="en-IN" sz="1500"/>
              <a:t>SELECT COUNT(*) AS greater_than_2mil</a:t>
            </a:r>
            <a:endParaRPr sz="3000"/>
          </a:p>
          <a:p>
            <a:pPr marL="0" lvl="0" indent="0" algn="just" rtl="0">
              <a:lnSpc>
                <a:spcPct val="80000"/>
              </a:lnSpc>
              <a:spcBef>
                <a:spcPts val="225"/>
              </a:spcBef>
              <a:spcAft>
                <a:spcPts val="0"/>
              </a:spcAft>
              <a:buSzPts val="1275"/>
              <a:buNone/>
            </a:pPr>
            <a:r>
              <a:rPr lang="en-IN" sz="1500"/>
              <a:t>    FROM paintings WHERE price &gt; 200000000;</a:t>
            </a:r>
            <a:endParaRPr sz="3000"/>
          </a:p>
          <a:p>
            <a:pPr marL="0" lvl="0" indent="0" algn="just" rtl="0">
              <a:lnSpc>
                <a:spcPct val="80000"/>
              </a:lnSpc>
              <a:spcBef>
                <a:spcPts val="225"/>
              </a:spcBef>
              <a:spcAft>
                <a:spcPts val="0"/>
              </a:spcAft>
              <a:buSzPts val="1275"/>
              <a:buNone/>
            </a:pPr>
            <a:r>
              <a:rPr lang="en-IN" sz="1500"/>
              <a:t>/* How many unique years are there? */</a:t>
            </a:r>
            <a:endParaRPr sz="3000"/>
          </a:p>
          <a:p>
            <a:pPr marL="0" lvl="0" indent="0" algn="just" rtl="0">
              <a:lnSpc>
                <a:spcPct val="80000"/>
              </a:lnSpc>
              <a:spcBef>
                <a:spcPts val="225"/>
              </a:spcBef>
              <a:spcAft>
                <a:spcPts val="0"/>
              </a:spcAft>
              <a:buSzPts val="1275"/>
              <a:buNone/>
            </a:pPr>
            <a:r>
              <a:rPr lang="en-IN" sz="1500"/>
              <a:t>SELECT COUNT(DISTINCT year) AS years_represented</a:t>
            </a:r>
            <a:endParaRPr sz="1500"/>
          </a:p>
          <a:p>
            <a:pPr marL="0" lvl="0" indent="0" algn="just" rtl="0">
              <a:lnSpc>
                <a:spcPct val="80000"/>
              </a:lnSpc>
              <a:spcBef>
                <a:spcPts val="225"/>
              </a:spcBef>
              <a:spcAft>
                <a:spcPts val="0"/>
              </a:spcAft>
              <a:buSzPts val="1275"/>
              <a:buNone/>
            </a:pPr>
            <a:r>
              <a:rPr lang="en-IN" sz="1500"/>
              <a:t>    FROM paintings;</a:t>
            </a:r>
            <a:endParaRPr sz="3000"/>
          </a:p>
          <a:p>
            <a:pPr marL="137160" lvl="0" indent="-76436" algn="l" rtl="0">
              <a:lnSpc>
                <a:spcPct val="80000"/>
              </a:lnSpc>
              <a:spcBef>
                <a:spcPts val="225"/>
              </a:spcBef>
              <a:spcAft>
                <a:spcPts val="0"/>
              </a:spcAft>
              <a:buSzPts val="1275"/>
              <a:buNone/>
            </a:pP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9"/>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t>TCL COMMANDS</a:t>
            </a:r>
            <a:endParaRPr b="1"/>
          </a:p>
        </p:txBody>
      </p:sp>
      <p:sp>
        <p:nvSpPr>
          <p:cNvPr id="394" name="Google Shape;394;p9"/>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Autofit/>
          </a:bodyPr>
          <a:lstStyle/>
          <a:p>
            <a:pPr marL="137160" lvl="0" indent="-139700" algn="just" rtl="0">
              <a:lnSpc>
                <a:spcPct val="90000"/>
              </a:lnSpc>
              <a:spcBef>
                <a:spcPts val="0"/>
              </a:spcBef>
              <a:spcAft>
                <a:spcPts val="0"/>
              </a:spcAft>
              <a:buSzPts val="2200"/>
              <a:buChar char="•"/>
            </a:pPr>
            <a:r>
              <a:rPr lang="en-IN" sz="1650"/>
              <a:t>A series of one or more SQL statements that are logically related, or a series of operation performed on Oracle table data is termed as a Transaction. </a:t>
            </a:r>
            <a:endParaRPr sz="1650"/>
          </a:p>
          <a:p>
            <a:pPr marL="137160" lvl="0" indent="-139700" algn="just" rtl="0">
              <a:lnSpc>
                <a:spcPct val="90000"/>
              </a:lnSpc>
              <a:spcBef>
                <a:spcPts val="291"/>
              </a:spcBef>
              <a:spcAft>
                <a:spcPts val="0"/>
              </a:spcAft>
              <a:buSzPts val="2200"/>
              <a:buChar char="•"/>
            </a:pPr>
            <a:r>
              <a:rPr lang="en-IN" sz="1650"/>
              <a:t>Oracle treats changes to table data as a two step process: </a:t>
            </a:r>
            <a:endParaRPr sz="1650"/>
          </a:p>
          <a:p>
            <a:pPr marL="205740" lvl="1" indent="0" algn="just" rtl="0">
              <a:lnSpc>
                <a:spcPct val="90000"/>
              </a:lnSpc>
              <a:spcBef>
                <a:spcPts val="250"/>
              </a:spcBef>
              <a:spcAft>
                <a:spcPts val="0"/>
              </a:spcAft>
              <a:buSzPts val="1336"/>
              <a:buNone/>
            </a:pPr>
            <a:r>
              <a:rPr lang="en-IN" sz="1650"/>
              <a:t>First the changes requested are done. To make these changes permanent a COMMIT statement has to be given at the SQL prompt. </a:t>
            </a:r>
            <a:endParaRPr sz="1650"/>
          </a:p>
          <a:p>
            <a:pPr marL="205740" lvl="1" indent="0" algn="just" rtl="0">
              <a:lnSpc>
                <a:spcPct val="90000"/>
              </a:lnSpc>
              <a:spcBef>
                <a:spcPts val="236"/>
              </a:spcBef>
              <a:spcAft>
                <a:spcPts val="0"/>
              </a:spcAft>
              <a:buSzPts val="1336"/>
              <a:buNone/>
            </a:pPr>
            <a:r>
              <a:rPr lang="en-IN" sz="1650"/>
              <a:t>A ROLLBACK statement given at the SQL prompt can be used to undo a part of or the entire Transaction.</a:t>
            </a:r>
            <a:endParaRPr sz="1650"/>
          </a:p>
          <a:p>
            <a:pPr marL="137160" lvl="0" indent="-139700" algn="just" rtl="0">
              <a:lnSpc>
                <a:spcPct val="90000"/>
              </a:lnSpc>
              <a:spcBef>
                <a:spcPts val="291"/>
              </a:spcBef>
              <a:spcAft>
                <a:spcPts val="0"/>
              </a:spcAft>
              <a:buSzPts val="2200"/>
              <a:buChar char="•"/>
            </a:pPr>
            <a:r>
              <a:rPr lang="en-IN" sz="1650"/>
              <a:t>Specially, a Transaction is a group of events that occurs between any of the following events:</a:t>
            </a:r>
            <a:endParaRPr sz="1650"/>
          </a:p>
          <a:p>
            <a:pPr marL="205740" lvl="1" indent="0" algn="just" rtl="0">
              <a:lnSpc>
                <a:spcPct val="90000"/>
              </a:lnSpc>
              <a:spcBef>
                <a:spcPts val="263"/>
              </a:spcBef>
              <a:spcAft>
                <a:spcPts val="0"/>
              </a:spcAft>
              <a:buSzPts val="1493"/>
              <a:buNone/>
            </a:pPr>
            <a:r>
              <a:rPr lang="en-IN" sz="1650"/>
              <a:t>Connecting to Oracle</a:t>
            </a:r>
            <a:endParaRPr sz="1650"/>
          </a:p>
          <a:p>
            <a:pPr marL="205740" lvl="1" indent="0" algn="just" rtl="0">
              <a:lnSpc>
                <a:spcPct val="90000"/>
              </a:lnSpc>
              <a:spcBef>
                <a:spcPts val="263"/>
              </a:spcBef>
              <a:spcAft>
                <a:spcPts val="0"/>
              </a:spcAft>
              <a:buSzPts val="1493"/>
              <a:buNone/>
            </a:pPr>
            <a:r>
              <a:rPr lang="en-IN" sz="1650"/>
              <a:t>Disconnecting from Oracle</a:t>
            </a:r>
            <a:endParaRPr sz="1650"/>
          </a:p>
          <a:p>
            <a:pPr marL="205740" lvl="1" indent="0" algn="just" rtl="0">
              <a:lnSpc>
                <a:spcPct val="90000"/>
              </a:lnSpc>
              <a:spcBef>
                <a:spcPts val="263"/>
              </a:spcBef>
              <a:spcAft>
                <a:spcPts val="0"/>
              </a:spcAft>
              <a:buSzPts val="1493"/>
              <a:buNone/>
            </a:pPr>
            <a:r>
              <a:rPr lang="en-IN" sz="1650"/>
              <a:t>Committing changes to the table</a:t>
            </a:r>
            <a:endParaRPr sz="1650"/>
          </a:p>
          <a:p>
            <a:pPr marL="205740" lvl="1" indent="0" algn="just" rtl="0">
              <a:lnSpc>
                <a:spcPct val="90000"/>
              </a:lnSpc>
              <a:spcBef>
                <a:spcPts val="263"/>
              </a:spcBef>
              <a:spcAft>
                <a:spcPts val="0"/>
              </a:spcAft>
              <a:buSzPts val="1493"/>
              <a:buNone/>
            </a:pPr>
            <a:r>
              <a:rPr lang="en-IN" sz="1650"/>
              <a:t>Rollback</a:t>
            </a:r>
            <a:endParaRPr sz="1650"/>
          </a:p>
          <a:p>
            <a:pPr marL="137160" lvl="0" indent="-139700" algn="just" rtl="0">
              <a:lnSpc>
                <a:spcPct val="90000"/>
              </a:lnSpc>
              <a:spcBef>
                <a:spcPts val="291"/>
              </a:spcBef>
              <a:spcAft>
                <a:spcPts val="0"/>
              </a:spcAft>
              <a:buSzPts val="2200"/>
              <a:buChar char="•"/>
            </a:pPr>
            <a:r>
              <a:rPr lang="en-IN" sz="1650"/>
              <a:t>Transaction can be closed by using either a Commit or a Rollback statement. </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0"/>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Autofit/>
          </a:bodyPr>
          <a:lstStyle/>
          <a:p>
            <a:pPr marL="0" lvl="0" indent="0" algn="ctr" rtl="0">
              <a:lnSpc>
                <a:spcPct val="100000"/>
              </a:lnSpc>
              <a:spcBef>
                <a:spcPts val="0"/>
              </a:spcBef>
              <a:spcAft>
                <a:spcPts val="0"/>
              </a:spcAft>
              <a:buClr>
                <a:schemeClr val="dk2"/>
              </a:buClr>
              <a:buSzPts val="3600"/>
              <a:buNone/>
            </a:pPr>
            <a:br>
              <a:rPr lang="en-IN"/>
            </a:br>
            <a:r>
              <a:rPr lang="en-IN" b="1"/>
              <a:t>COMMIT COMMAND</a:t>
            </a:r>
            <a:br>
              <a:rPr lang="en-IN"/>
            </a:br>
            <a:endParaRPr/>
          </a:p>
        </p:txBody>
      </p:sp>
      <p:sp>
        <p:nvSpPr>
          <p:cNvPr id="400" name="Google Shape;400;p10"/>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a:bodyPr>
          <a:lstStyle/>
          <a:p>
            <a:pPr marL="137160" lvl="0" indent="-142875" algn="just" rtl="0">
              <a:lnSpc>
                <a:spcPct val="100000"/>
              </a:lnSpc>
              <a:spcBef>
                <a:spcPts val="0"/>
              </a:spcBef>
              <a:spcAft>
                <a:spcPts val="0"/>
              </a:spcAft>
              <a:buSzPts val="2250"/>
              <a:buChar char="•"/>
            </a:pPr>
            <a:r>
              <a:rPr lang="en-IN" sz="2250"/>
              <a:t>COMMIT command is used to permanently save any transaction into the database.</a:t>
            </a:r>
            <a:endParaRPr sz="2250"/>
          </a:p>
          <a:p>
            <a:pPr marL="137160" lvl="0" indent="-142875" algn="just" rtl="0">
              <a:lnSpc>
                <a:spcPct val="100000"/>
              </a:lnSpc>
              <a:spcBef>
                <a:spcPts val="300"/>
              </a:spcBef>
              <a:spcAft>
                <a:spcPts val="0"/>
              </a:spcAft>
              <a:buSzPts val="2250"/>
              <a:buChar char="•"/>
            </a:pPr>
            <a:r>
              <a:rPr lang="en-IN" sz="2250"/>
              <a:t>When we use any DML command like INSERT, UPDATE or DELETE, the changes made by these commands are not permanent, until the current session is closed, the changes made by these commands can be rolled back.</a:t>
            </a:r>
            <a:endParaRPr sz="2250"/>
          </a:p>
          <a:p>
            <a:pPr marL="137160" lvl="0" indent="-142875" algn="just" rtl="0">
              <a:lnSpc>
                <a:spcPct val="100000"/>
              </a:lnSpc>
              <a:spcBef>
                <a:spcPts val="300"/>
              </a:spcBef>
              <a:spcAft>
                <a:spcPts val="0"/>
              </a:spcAft>
              <a:buSzPts val="2250"/>
              <a:buChar char="•"/>
            </a:pPr>
            <a:r>
              <a:rPr lang="en-IN" sz="2250"/>
              <a:t>To avoid that, we use the COMMIT command to mark the changes as permanent.</a:t>
            </a:r>
            <a:endParaRPr sz="2250"/>
          </a:p>
          <a:p>
            <a:pPr marL="137160" lvl="0" indent="-142875" algn="just" rtl="0">
              <a:lnSpc>
                <a:spcPct val="100000"/>
              </a:lnSpc>
              <a:spcBef>
                <a:spcPts val="300"/>
              </a:spcBef>
              <a:spcAft>
                <a:spcPts val="0"/>
              </a:spcAft>
              <a:buSzPts val="2250"/>
              <a:buChar char="•"/>
            </a:pPr>
            <a:r>
              <a:rPr lang="en-IN" sz="2250"/>
              <a:t>Syntax:</a:t>
            </a:r>
            <a:endParaRPr sz="2250"/>
          </a:p>
          <a:p>
            <a:pPr marL="0" lvl="0" indent="0" algn="just" rtl="0">
              <a:lnSpc>
                <a:spcPct val="100000"/>
              </a:lnSpc>
              <a:spcBef>
                <a:spcPts val="300"/>
              </a:spcBef>
              <a:spcAft>
                <a:spcPts val="0"/>
              </a:spcAft>
              <a:buSzPts val="1275"/>
              <a:buNone/>
            </a:pPr>
            <a:r>
              <a:rPr lang="en-IN" sz="2250"/>
              <a:t>   </a:t>
            </a:r>
            <a:r>
              <a:rPr lang="en-IN" sz="2250" b="1"/>
              <a:t>COMMIT;</a:t>
            </a:r>
            <a:endParaRPr sz="2250"/>
          </a:p>
          <a:p>
            <a:pPr marL="137160" lvl="0" indent="-40003" algn="just" rtl="0">
              <a:lnSpc>
                <a:spcPct val="100000"/>
              </a:lnSpc>
              <a:spcBef>
                <a:spcPts val="360"/>
              </a:spcBef>
              <a:spcAft>
                <a:spcPts val="0"/>
              </a:spcAft>
              <a:buSzPts val="1530"/>
              <a:buNone/>
            </a:pPr>
            <a:endParaRPr sz="2700"/>
          </a:p>
          <a:p>
            <a:pPr marL="137160" lvl="0" indent="-40004" algn="l" rtl="0">
              <a:lnSpc>
                <a:spcPct val="100000"/>
              </a:lnSpc>
              <a:spcBef>
                <a:spcPts val="360"/>
              </a:spcBef>
              <a:spcAft>
                <a:spcPts val="0"/>
              </a:spcAft>
              <a:buSzPts val="1530"/>
              <a:buNone/>
            </a:pP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118E3-1691-A04C-5F84-D9798F833749}"/>
              </a:ext>
            </a:extLst>
          </p:cNvPr>
          <p:cNvSpPr>
            <a:spLocks noGrp="1"/>
          </p:cNvSpPr>
          <p:nvPr>
            <p:ph type="body" idx="1"/>
          </p:nvPr>
        </p:nvSpPr>
        <p:spPr>
          <a:xfrm>
            <a:off x="304800" y="1447800"/>
            <a:ext cx="8229600" cy="4800600"/>
          </a:xfrm>
        </p:spPr>
        <p:txBody>
          <a:bodyPr/>
          <a:lstStyle/>
          <a:p>
            <a:pPr algn="just" fontAlgn="base"/>
            <a:r>
              <a:rPr lang="en-US" b="1" i="0" dirty="0">
                <a:solidFill>
                  <a:srgbClr val="273239"/>
                </a:solidFill>
                <a:effectLst/>
                <a:latin typeface="urw-din"/>
              </a:rPr>
              <a:t>COMMIT-</a:t>
            </a:r>
            <a:br>
              <a:rPr lang="en-US" b="0" i="0" dirty="0">
                <a:solidFill>
                  <a:srgbClr val="273239"/>
                </a:solidFill>
                <a:effectLst/>
                <a:latin typeface="urw-din"/>
              </a:rPr>
            </a:br>
            <a:r>
              <a:rPr lang="en-US" b="0" i="0" dirty="0">
                <a:solidFill>
                  <a:srgbClr val="273239"/>
                </a:solidFill>
                <a:effectLst/>
                <a:latin typeface="urw-din"/>
              </a:rPr>
              <a:t>COMMIT in SQL is a transaction control language that is used to permanently save the changes done in the transaction in tables/databases. The database cannot regain its previous state after its execution of </a:t>
            </a:r>
            <a:r>
              <a:rPr lang="en-US" b="0" i="0" u="sng" dirty="0">
                <a:solidFill>
                  <a:srgbClr val="273239"/>
                </a:solidFill>
                <a:effectLst/>
                <a:latin typeface="urw-din"/>
                <a:hlinkClick r:id="rId2"/>
              </a:rPr>
              <a:t>commit.</a:t>
            </a:r>
            <a:r>
              <a:rPr lang="en-US" b="0" i="0" dirty="0">
                <a:solidFill>
                  <a:srgbClr val="273239"/>
                </a:solidFill>
                <a:effectLst/>
                <a:latin typeface="urw-din"/>
              </a:rPr>
              <a:t> </a:t>
            </a:r>
          </a:p>
          <a:p>
            <a:pPr algn="just" fontAlgn="base"/>
            <a:r>
              <a:rPr lang="en-US" b="1" i="0" dirty="0">
                <a:solidFill>
                  <a:srgbClr val="273239"/>
                </a:solidFill>
                <a:effectLst/>
                <a:latin typeface="urw-din"/>
              </a:rPr>
              <a:t>Example:</a:t>
            </a:r>
            <a:r>
              <a:rPr lang="en-US" b="0" i="0" dirty="0">
                <a:solidFill>
                  <a:srgbClr val="273239"/>
                </a:solidFill>
                <a:effectLst/>
                <a:latin typeface="urw-din"/>
              </a:rPr>
              <a:t> Consider the following STAFF table with records: </a:t>
            </a:r>
          </a:p>
          <a:p>
            <a:pPr algn="just" fontAlgn="base"/>
            <a:r>
              <a:rPr lang="en-US" b="1" i="0" dirty="0">
                <a:solidFill>
                  <a:srgbClr val="273239"/>
                </a:solidFill>
                <a:effectLst/>
                <a:latin typeface="urw-din"/>
              </a:rPr>
              <a:t>STAFF</a:t>
            </a:r>
            <a:endParaRPr lang="en-US" b="0" i="0" dirty="0">
              <a:solidFill>
                <a:srgbClr val="273239"/>
              </a:solidFill>
              <a:effectLst/>
              <a:latin typeface="urw-din"/>
            </a:endParaRPr>
          </a:p>
          <a:p>
            <a:endParaRPr lang="en-IN" dirty="0"/>
          </a:p>
        </p:txBody>
      </p:sp>
      <p:sp>
        <p:nvSpPr>
          <p:cNvPr id="3" name="Text Placeholder 2">
            <a:extLst>
              <a:ext uri="{FF2B5EF4-FFF2-40B4-BE49-F238E27FC236}">
                <a16:creationId xmlns:a16="http://schemas.microsoft.com/office/drawing/2014/main" id="{8BA42C19-1C12-583E-0920-6190C36179AC}"/>
              </a:ext>
            </a:extLst>
          </p:cNvPr>
          <p:cNvSpPr>
            <a:spLocks noGrp="1"/>
          </p:cNvSpPr>
          <p:nvPr>
            <p:ph type="body" idx="2"/>
          </p:nvPr>
        </p:nvSpPr>
        <p:spPr/>
        <p:txBody>
          <a:bodyPr/>
          <a:lstStyle/>
          <a:p>
            <a:endParaRPr lang="en-IN"/>
          </a:p>
        </p:txBody>
      </p:sp>
      <p:pic>
        <p:nvPicPr>
          <p:cNvPr id="9220" name="Picture 4">
            <a:extLst>
              <a:ext uri="{FF2B5EF4-FFF2-40B4-BE49-F238E27FC236}">
                <a16:creationId xmlns:a16="http://schemas.microsoft.com/office/drawing/2014/main" id="{EC622276-4BF8-6EA1-32B0-EA3B4114D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4088342"/>
            <a:ext cx="5593292"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895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1ECDD-94DF-3674-54E2-FBD13C55E438}"/>
              </a:ext>
            </a:extLst>
          </p:cNvPr>
          <p:cNvSpPr>
            <a:spLocks noGrp="1"/>
          </p:cNvSpPr>
          <p:nvPr>
            <p:ph type="body" idx="2"/>
          </p:nvPr>
        </p:nvSpPr>
        <p:spPr/>
        <p:txBody>
          <a:bodyPr/>
          <a:lstStyle/>
          <a:p>
            <a:r>
              <a:rPr lang="en-US" dirty="0" err="1"/>
              <a:t>Cont</a:t>
            </a:r>
            <a:r>
              <a:rPr lang="en-US" dirty="0"/>
              <a:t>….</a:t>
            </a:r>
            <a:endParaRPr lang="en-IN" dirty="0"/>
          </a:p>
        </p:txBody>
      </p:sp>
      <p:sp>
        <p:nvSpPr>
          <p:cNvPr id="4" name="Rectangle 1">
            <a:extLst>
              <a:ext uri="{FF2B5EF4-FFF2-40B4-BE49-F238E27FC236}">
                <a16:creationId xmlns:a16="http://schemas.microsoft.com/office/drawing/2014/main" id="{24037A91-B024-E743-28EC-98C5532F658A}"/>
              </a:ext>
            </a:extLst>
          </p:cNvPr>
          <p:cNvSpPr>
            <a:spLocks noGrp="1" noChangeArrowheads="1"/>
          </p:cNvSpPr>
          <p:nvPr>
            <p:ph type="body" idx="1"/>
          </p:nvPr>
        </p:nvSpPr>
        <p:spPr bwMode="auto">
          <a:xfrm>
            <a:off x="770467" y="1603218"/>
            <a:ext cx="7724872"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73239"/>
                </a:solidFill>
                <a:effectLst/>
                <a:latin typeface="Consolas" panose="020B0609020204030204" pitchFamily="49" charset="0"/>
              </a:rPr>
              <a:t>sql</a:t>
            </a:r>
            <a:r>
              <a:rPr kumimoji="0" lang="en-US" altLang="en-US" sz="1800" b="0" i="0" u="none" strike="noStrike" cap="none" normalizeH="0" baseline="0" dirty="0">
                <a:ln>
                  <a:noFill/>
                </a:ln>
                <a:solidFill>
                  <a:srgbClr val="273239"/>
                </a:solidFill>
                <a:effectLst/>
                <a:latin typeface="Consolas" panose="020B0609020204030204" pitchFamily="49" charset="0"/>
              </a:rPr>
              <a:t>&gt; SELECT * FROM Staff WHERE Allowance = 400; </a:t>
            </a:r>
            <a:r>
              <a:rPr kumimoji="0" lang="en-US" altLang="en-US" sz="1800" b="0" i="0" u="none" strike="noStrike" cap="none" normalizeH="0" baseline="0" dirty="0" err="1">
                <a:ln>
                  <a:noFill/>
                </a:ln>
                <a:solidFill>
                  <a:srgbClr val="273239"/>
                </a:solidFill>
                <a:effectLst/>
                <a:latin typeface="Consolas" panose="020B0609020204030204" pitchFamily="49" charset="0"/>
              </a:rPr>
              <a:t>sql</a:t>
            </a:r>
            <a:r>
              <a:rPr kumimoji="0" lang="en-US" altLang="en-US" sz="1800" b="0" i="0" u="none" strike="noStrike" cap="none" normalizeH="0" baseline="0" dirty="0">
                <a:ln>
                  <a:noFill/>
                </a:ln>
                <a:solidFill>
                  <a:srgbClr val="273239"/>
                </a:solidFill>
                <a:effectLst/>
                <a:latin typeface="Consolas" panose="020B0609020204030204" pitchFamily="49" charset="0"/>
              </a:rPr>
              <a:t>&gt; COMMIT;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96D5EA87-476C-990A-48B2-22751C843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66" y="2077352"/>
            <a:ext cx="6824133"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0E3A14-A4E5-3B38-4691-78A6DB61AB26}"/>
              </a:ext>
            </a:extLst>
          </p:cNvPr>
          <p:cNvSpPr txBox="1"/>
          <p:nvPr/>
        </p:nvSpPr>
        <p:spPr>
          <a:xfrm>
            <a:off x="770465" y="3259547"/>
            <a:ext cx="6883401" cy="1384995"/>
          </a:xfrm>
          <a:prstGeom prst="rect">
            <a:avLst/>
          </a:prstGeom>
          <a:noFill/>
        </p:spPr>
        <p:txBody>
          <a:bodyPr wrap="square">
            <a:spAutoFit/>
          </a:bodyPr>
          <a:lstStyle/>
          <a:p>
            <a:pPr algn="l" fontAlgn="base"/>
            <a:r>
              <a:rPr lang="en-US" b="1" i="0" dirty="0">
                <a:solidFill>
                  <a:srgbClr val="273239"/>
                </a:solidFill>
                <a:effectLst/>
                <a:latin typeface="urw-din"/>
              </a:rPr>
              <a:t>ROLLBACK</a:t>
            </a:r>
            <a:endParaRPr lang="en-US" b="0" i="0" dirty="0">
              <a:solidFill>
                <a:srgbClr val="273239"/>
              </a:solidFill>
              <a:effectLst/>
              <a:latin typeface="urw-din"/>
            </a:endParaRPr>
          </a:p>
          <a:p>
            <a:pPr algn="just" fontAlgn="base"/>
            <a:r>
              <a:rPr lang="en-US" b="0" i="0" dirty="0">
                <a:solidFill>
                  <a:srgbClr val="273239"/>
                </a:solidFill>
                <a:effectLst/>
                <a:latin typeface="urw-din"/>
              </a:rPr>
              <a:t>ROLLBACK in SQL is a transactional control language that is used to undo the transactions that have not been saved in the database. The command is only been used to undo changes since the last COMMIT.</a:t>
            </a:r>
          </a:p>
          <a:p>
            <a:pPr algn="just" fontAlgn="base"/>
            <a:r>
              <a:rPr lang="en-US" b="1" i="0" dirty="0">
                <a:solidFill>
                  <a:srgbClr val="273239"/>
                </a:solidFill>
                <a:effectLst/>
                <a:latin typeface="urw-din"/>
              </a:rPr>
              <a:t>Example:</a:t>
            </a:r>
            <a:r>
              <a:rPr lang="en-US" b="0" i="0" dirty="0">
                <a:solidFill>
                  <a:srgbClr val="273239"/>
                </a:solidFill>
                <a:effectLst/>
                <a:latin typeface="urw-din"/>
              </a:rPr>
              <a:t> Consider the following STAFF table with records: </a:t>
            </a:r>
          </a:p>
          <a:p>
            <a:pPr algn="just" fontAlgn="base"/>
            <a:r>
              <a:rPr lang="en-US" b="1" i="0" dirty="0">
                <a:solidFill>
                  <a:srgbClr val="273239"/>
                </a:solidFill>
                <a:effectLst/>
                <a:latin typeface="urw-din"/>
              </a:rPr>
              <a:t>STAFF</a:t>
            </a:r>
            <a:endParaRPr lang="en-US" b="0" i="0" dirty="0">
              <a:solidFill>
                <a:srgbClr val="273239"/>
              </a:solidFill>
              <a:effectLst/>
              <a:latin typeface="urw-din"/>
            </a:endParaRPr>
          </a:p>
        </p:txBody>
      </p:sp>
      <p:sp>
        <p:nvSpPr>
          <p:cNvPr id="7" name="Rectangle 4">
            <a:extLst>
              <a:ext uri="{FF2B5EF4-FFF2-40B4-BE49-F238E27FC236}">
                <a16:creationId xmlns:a16="http://schemas.microsoft.com/office/drawing/2014/main" id="{FB202295-44E9-C2A7-5129-89A94C3B470D}"/>
              </a:ext>
            </a:extLst>
          </p:cNvPr>
          <p:cNvSpPr>
            <a:spLocks noChangeArrowheads="1"/>
          </p:cNvSpPr>
          <p:nvPr/>
        </p:nvSpPr>
        <p:spPr bwMode="auto">
          <a:xfrm>
            <a:off x="770465" y="46837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sql&gt; SELECT * FROM EMPLOYEES WHERE ALLOWANCE = 400; sql&gt; ROLLBACK;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919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59D539-4EE0-AEEB-7E05-9F43A50A866B}"/>
              </a:ext>
            </a:extLst>
          </p:cNvPr>
          <p:cNvSpPr>
            <a:spLocks noGrp="1"/>
          </p:cNvSpPr>
          <p:nvPr>
            <p:ph type="body" idx="2"/>
          </p:nvPr>
        </p:nvSpPr>
        <p:spPr/>
        <p:txBody>
          <a:bodyPr/>
          <a:lstStyle/>
          <a:p>
            <a:r>
              <a:rPr lang="en-US" dirty="0" err="1"/>
              <a:t>Cont</a:t>
            </a:r>
            <a:r>
              <a:rPr lang="en-US" dirty="0"/>
              <a:t>….</a:t>
            </a:r>
            <a:endParaRPr lang="en-IN" dirty="0"/>
          </a:p>
        </p:txBody>
      </p:sp>
      <p:pic>
        <p:nvPicPr>
          <p:cNvPr id="11266" name="Picture 2">
            <a:extLst>
              <a:ext uri="{FF2B5EF4-FFF2-40B4-BE49-F238E27FC236}">
                <a16:creationId xmlns:a16="http://schemas.microsoft.com/office/drawing/2014/main" id="{5298C7C1-3852-49A8-3CD4-CB3E6C8AF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46" y="1667933"/>
            <a:ext cx="7352352" cy="245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7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1"/>
          <p:cNvSpPr txBox="1">
            <a:spLocks noGrp="1"/>
          </p:cNvSpPr>
          <p:nvPr>
            <p:ph type="title"/>
          </p:nvPr>
        </p:nvSpPr>
        <p:spPr>
          <a:xfrm>
            <a:off x="632725" y="694338"/>
            <a:ext cx="8229600" cy="685800"/>
          </a:xfrm>
          <a:prstGeom prst="rect">
            <a:avLst/>
          </a:prstGeom>
          <a:noFill/>
          <a:ln>
            <a:noFill/>
          </a:ln>
        </p:spPr>
        <p:txBody>
          <a:bodyPr spcFirstLastPara="1" wrap="square" lIns="68550" tIns="34275" rIns="68550" bIns="34275" anchor="ctr" anchorCtr="0">
            <a:noAutofit/>
          </a:bodyPr>
          <a:lstStyle/>
          <a:p>
            <a:pPr marL="0" lvl="0" indent="0" algn="ctr" rtl="0">
              <a:lnSpc>
                <a:spcPct val="100000"/>
              </a:lnSpc>
              <a:spcBef>
                <a:spcPts val="0"/>
              </a:spcBef>
              <a:spcAft>
                <a:spcPts val="0"/>
              </a:spcAft>
              <a:buClr>
                <a:schemeClr val="dk2"/>
              </a:buClr>
              <a:buSzPts val="3600"/>
              <a:buNone/>
            </a:pPr>
            <a:br>
              <a:rPr lang="en-IN"/>
            </a:br>
            <a:r>
              <a:rPr lang="en-IN" b="1"/>
              <a:t>ROLLBACK COMMAND</a:t>
            </a:r>
            <a:endParaRPr/>
          </a:p>
        </p:txBody>
      </p:sp>
      <p:sp>
        <p:nvSpPr>
          <p:cNvPr id="406" name="Google Shape;406;p11"/>
          <p:cNvSpPr txBox="1">
            <a:spLocks noGrp="1"/>
          </p:cNvSpPr>
          <p:nvPr>
            <p:ph type="body" idx="1"/>
          </p:nvPr>
        </p:nvSpPr>
        <p:spPr>
          <a:xfrm>
            <a:off x="457200" y="1427775"/>
            <a:ext cx="8229600" cy="4287300"/>
          </a:xfrm>
          <a:prstGeom prst="rect">
            <a:avLst/>
          </a:prstGeom>
          <a:noFill/>
          <a:ln>
            <a:noFill/>
          </a:ln>
        </p:spPr>
        <p:txBody>
          <a:bodyPr spcFirstLastPara="1" wrap="square" lIns="68550" tIns="34275" rIns="68550" bIns="34275" anchor="t" anchorCtr="0">
            <a:noAutofit/>
          </a:bodyPr>
          <a:lstStyle/>
          <a:p>
            <a:pPr marL="137160" lvl="0" indent="-137160" algn="just" rtl="0">
              <a:lnSpc>
                <a:spcPct val="100000"/>
              </a:lnSpc>
              <a:spcBef>
                <a:spcPts val="0"/>
              </a:spcBef>
              <a:spcAft>
                <a:spcPts val="0"/>
              </a:spcAft>
              <a:buSzPts val="1700"/>
              <a:buChar char="•"/>
            </a:pPr>
            <a:r>
              <a:rPr lang="en-IN"/>
              <a:t>This command restores the database to last committed state. It is also used with SAVEPOINT command to jump to a savepoint in an ongoing transaction.</a:t>
            </a:r>
            <a:endParaRPr sz="2700"/>
          </a:p>
          <a:p>
            <a:pPr marL="137160" lvl="0" indent="-137160" algn="just" rtl="0">
              <a:lnSpc>
                <a:spcPct val="100000"/>
              </a:lnSpc>
              <a:spcBef>
                <a:spcPts val="300"/>
              </a:spcBef>
              <a:spcAft>
                <a:spcPts val="0"/>
              </a:spcAft>
              <a:buSzPts val="1700"/>
              <a:buChar char="•"/>
            </a:pPr>
            <a:r>
              <a:rPr lang="en-IN"/>
              <a:t>It ends the transaction but undoes any changes made during the transaction. </a:t>
            </a:r>
            <a:endParaRPr sz="2700"/>
          </a:p>
          <a:p>
            <a:pPr marL="137160" lvl="0" indent="-137160" algn="just" rtl="0">
              <a:lnSpc>
                <a:spcPct val="100000"/>
              </a:lnSpc>
              <a:spcBef>
                <a:spcPts val="300"/>
              </a:spcBef>
              <a:spcAft>
                <a:spcPts val="0"/>
              </a:spcAft>
              <a:buSzPts val="1700"/>
              <a:buChar char="•"/>
            </a:pPr>
            <a:r>
              <a:rPr lang="en-IN"/>
              <a:t>If we have used the UPDATE command to make some changes into the database, and realize that those changes were not required, then we can use the ROLLBACK command to rollback those changes, if they were not committed using the COMMIT command.</a:t>
            </a:r>
            <a:endParaRPr sz="2700"/>
          </a:p>
          <a:p>
            <a:pPr marL="137160" lvl="0" indent="-137160" algn="just" rtl="0">
              <a:lnSpc>
                <a:spcPct val="100000"/>
              </a:lnSpc>
              <a:spcBef>
                <a:spcPts val="300"/>
              </a:spcBef>
              <a:spcAft>
                <a:spcPts val="0"/>
              </a:spcAft>
              <a:buSzPts val="1700"/>
              <a:buChar char="•"/>
            </a:pPr>
            <a:r>
              <a:rPr lang="en-IN"/>
              <a:t>Following is rollback command syntax,</a:t>
            </a:r>
            <a:endParaRPr sz="2700"/>
          </a:p>
          <a:p>
            <a:pPr marL="0" lvl="0" indent="0" algn="just" rtl="0">
              <a:lnSpc>
                <a:spcPct val="100000"/>
              </a:lnSpc>
              <a:spcBef>
                <a:spcPts val="300"/>
              </a:spcBef>
              <a:spcAft>
                <a:spcPts val="0"/>
              </a:spcAft>
              <a:buSzPts val="1700"/>
              <a:buNone/>
            </a:pPr>
            <a:r>
              <a:rPr lang="en-IN"/>
              <a:t>    ROLLBACK TO savepoint_name;</a:t>
            </a:r>
            <a:endParaRPr sz="27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
          <p:cNvSpPr txBox="1">
            <a:spLocks noGrp="1"/>
          </p:cNvSpPr>
          <p:nvPr>
            <p:ph type="title"/>
          </p:nvPr>
        </p:nvSpPr>
        <p:spPr>
          <a:xfrm>
            <a:off x="738075" y="625350"/>
            <a:ext cx="8229600" cy="743100"/>
          </a:xfrm>
          <a:prstGeom prst="rect">
            <a:avLst/>
          </a:prstGeom>
          <a:noFill/>
          <a:ln>
            <a:noFill/>
          </a:ln>
        </p:spPr>
        <p:txBody>
          <a:bodyPr spcFirstLastPara="1" wrap="square" lIns="68550" tIns="34275" rIns="68550" bIns="34275" anchor="ctr" anchorCtr="0">
            <a:noAutofit/>
          </a:bodyPr>
          <a:lstStyle/>
          <a:p>
            <a:pPr marL="0" lvl="0" indent="0" algn="ctr" rtl="0">
              <a:lnSpc>
                <a:spcPct val="100000"/>
              </a:lnSpc>
              <a:spcBef>
                <a:spcPts val="0"/>
              </a:spcBef>
              <a:spcAft>
                <a:spcPts val="0"/>
              </a:spcAft>
              <a:buClr>
                <a:schemeClr val="dk2"/>
              </a:buClr>
              <a:buSzPts val="3600"/>
              <a:buNone/>
            </a:pPr>
            <a:br>
              <a:rPr lang="en-IN" sz="3600"/>
            </a:br>
            <a:r>
              <a:rPr lang="en-IN" sz="3600"/>
              <a:t>SAVEPOINT </a:t>
            </a:r>
            <a:r>
              <a:rPr lang="en-IN" b="1"/>
              <a:t>COMMAND</a:t>
            </a:r>
            <a:endParaRPr sz="3600"/>
          </a:p>
        </p:txBody>
      </p:sp>
      <p:sp>
        <p:nvSpPr>
          <p:cNvPr id="412" name="Google Shape;412;p1"/>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a:bodyPr>
          <a:lstStyle/>
          <a:p>
            <a:pPr marL="137160" lvl="0" indent="-177800" algn="just" rtl="0">
              <a:lnSpc>
                <a:spcPct val="100000"/>
              </a:lnSpc>
              <a:spcBef>
                <a:spcPts val="0"/>
              </a:spcBef>
              <a:spcAft>
                <a:spcPts val="0"/>
              </a:spcAft>
              <a:buSzPts val="2800"/>
              <a:buChar char="•"/>
            </a:pPr>
            <a:r>
              <a:rPr lang="en-IN" b="1"/>
              <a:t>SAVEPOINT</a:t>
            </a:r>
            <a:r>
              <a:rPr lang="en-IN"/>
              <a:t> command is used to temporarily save a transaction so that you can rollback to that point whenever required.</a:t>
            </a:r>
            <a:endParaRPr/>
          </a:p>
          <a:p>
            <a:pPr marL="137160" lvl="0" indent="-56196" algn="just" rtl="0">
              <a:lnSpc>
                <a:spcPct val="100000"/>
              </a:lnSpc>
              <a:spcBef>
                <a:spcPts val="0"/>
              </a:spcBef>
              <a:spcAft>
                <a:spcPts val="0"/>
              </a:spcAft>
              <a:buSzPts val="1700"/>
              <a:buNone/>
            </a:pPr>
            <a:endParaRPr/>
          </a:p>
          <a:p>
            <a:pPr marL="137160" lvl="0" indent="-177800" algn="just" rtl="0">
              <a:lnSpc>
                <a:spcPct val="100000"/>
              </a:lnSpc>
              <a:spcBef>
                <a:spcPts val="300"/>
              </a:spcBef>
              <a:spcAft>
                <a:spcPts val="0"/>
              </a:spcAft>
              <a:buSzPts val="2800"/>
              <a:buChar char="•"/>
            </a:pPr>
            <a:r>
              <a:rPr lang="en-IN" b="1"/>
              <a:t>SAVEPOINT </a:t>
            </a:r>
            <a:r>
              <a:rPr lang="en-IN"/>
              <a:t>marks and saves the current point in the processing of a transaction. </a:t>
            </a:r>
            <a:endParaRPr/>
          </a:p>
          <a:p>
            <a:pPr marL="0" lvl="0" indent="0" algn="just" rtl="0">
              <a:lnSpc>
                <a:spcPct val="100000"/>
              </a:lnSpc>
              <a:spcBef>
                <a:spcPts val="300"/>
              </a:spcBef>
              <a:spcAft>
                <a:spcPts val="0"/>
              </a:spcAft>
              <a:buSzPts val="1700"/>
              <a:buNone/>
            </a:pPr>
            <a:endParaRPr/>
          </a:p>
          <a:p>
            <a:pPr marL="0" lvl="0" indent="0" algn="just" rtl="0">
              <a:lnSpc>
                <a:spcPct val="100000"/>
              </a:lnSpc>
              <a:spcBef>
                <a:spcPts val="300"/>
              </a:spcBef>
              <a:spcAft>
                <a:spcPts val="0"/>
              </a:spcAft>
              <a:buSzPts val="1700"/>
              <a:buNone/>
            </a:pPr>
            <a:r>
              <a:rPr lang="en-IN"/>
              <a:t>Following is savepoint command syntax,</a:t>
            </a:r>
            <a:endParaRPr/>
          </a:p>
          <a:p>
            <a:pPr marL="0" lvl="0" indent="0" algn="just" rtl="0">
              <a:lnSpc>
                <a:spcPct val="100000"/>
              </a:lnSpc>
              <a:spcBef>
                <a:spcPts val="300"/>
              </a:spcBef>
              <a:spcAft>
                <a:spcPts val="0"/>
              </a:spcAft>
              <a:buSzPts val="1700"/>
              <a:buNone/>
            </a:pPr>
            <a:r>
              <a:rPr lang="en-IN"/>
              <a:t>    SAVEPOINT savepoint_name;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DBMS supports relational set operators as well. Following is the list of set operations:</a:t>
            </a:r>
            <a:endParaRPr/>
          </a:p>
          <a:p>
            <a:pPr marL="342900" lvl="0" indent="-342900" algn="l" rtl="0">
              <a:lnSpc>
                <a:spcPct val="100000"/>
              </a:lnSpc>
              <a:spcBef>
                <a:spcPts val="440"/>
              </a:spcBef>
              <a:spcAft>
                <a:spcPts val="0"/>
              </a:spcAft>
              <a:buClr>
                <a:schemeClr val="dk1"/>
              </a:buClr>
              <a:buSzPts val="2200"/>
              <a:buChar char="•"/>
            </a:pPr>
            <a:r>
              <a:rPr lang="en-IN"/>
              <a:t>Union</a:t>
            </a:r>
            <a:endParaRPr/>
          </a:p>
          <a:p>
            <a:pPr marL="342900" lvl="0" indent="-342900" algn="l" rtl="0">
              <a:lnSpc>
                <a:spcPct val="100000"/>
              </a:lnSpc>
              <a:spcBef>
                <a:spcPts val="440"/>
              </a:spcBef>
              <a:spcAft>
                <a:spcPts val="0"/>
              </a:spcAft>
              <a:buClr>
                <a:schemeClr val="dk1"/>
              </a:buClr>
              <a:buSzPts val="2200"/>
              <a:buChar char="•"/>
            </a:pPr>
            <a:r>
              <a:rPr lang="en-IN"/>
              <a:t>Union all</a:t>
            </a:r>
            <a:endParaRPr/>
          </a:p>
          <a:p>
            <a:pPr marL="342900" lvl="0" indent="-342900" algn="l" rtl="0">
              <a:lnSpc>
                <a:spcPct val="100000"/>
              </a:lnSpc>
              <a:spcBef>
                <a:spcPts val="440"/>
              </a:spcBef>
              <a:spcAft>
                <a:spcPts val="0"/>
              </a:spcAft>
              <a:buClr>
                <a:schemeClr val="dk1"/>
              </a:buClr>
              <a:buSzPts val="2200"/>
              <a:buChar char="•"/>
            </a:pPr>
            <a:r>
              <a:rPr lang="en-IN"/>
              <a:t>Intersection</a:t>
            </a:r>
            <a:endParaRPr/>
          </a:p>
          <a:p>
            <a:pPr marL="342900" lvl="0" indent="-342900" algn="l" rtl="0">
              <a:lnSpc>
                <a:spcPct val="100000"/>
              </a:lnSpc>
              <a:spcBef>
                <a:spcPts val="440"/>
              </a:spcBef>
              <a:spcAft>
                <a:spcPts val="0"/>
              </a:spcAft>
              <a:buClr>
                <a:schemeClr val="dk1"/>
              </a:buClr>
              <a:buSzPts val="2200"/>
              <a:buChar char="•"/>
            </a:pPr>
            <a:r>
              <a:rPr lang="en-IN"/>
              <a:t>Cartesian product</a:t>
            </a:r>
            <a:endParaRPr/>
          </a:p>
          <a:p>
            <a:pPr marL="342900" lvl="0" indent="-342900" algn="l" rtl="0">
              <a:lnSpc>
                <a:spcPct val="100000"/>
              </a:lnSpc>
              <a:spcBef>
                <a:spcPts val="440"/>
              </a:spcBef>
              <a:spcAft>
                <a:spcPts val="0"/>
              </a:spcAft>
              <a:buClr>
                <a:schemeClr val="dk1"/>
              </a:buClr>
              <a:buSzPts val="2200"/>
              <a:buChar char="•"/>
            </a:pPr>
            <a:r>
              <a:rPr lang="en-IN"/>
              <a:t>set difference</a:t>
            </a:r>
            <a:endParaRPr/>
          </a:p>
        </p:txBody>
      </p:sp>
      <p:sp>
        <p:nvSpPr>
          <p:cNvPr id="203" name="Google Shape;203;p12"/>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Set Operations</a:t>
            </a:r>
            <a:endParaRPr/>
          </a:p>
        </p:txBody>
      </p:sp>
      <p:pic>
        <p:nvPicPr>
          <p:cNvPr id="204" name="Google Shape;204;p12"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fontScale="90000"/>
          </a:bodyPr>
          <a:lstStyle/>
          <a:p>
            <a:pPr marL="0" lvl="0" indent="0" algn="ctr" rtl="0">
              <a:lnSpc>
                <a:spcPct val="100000"/>
              </a:lnSpc>
              <a:spcBef>
                <a:spcPts val="0"/>
              </a:spcBef>
              <a:spcAft>
                <a:spcPts val="0"/>
              </a:spcAft>
              <a:buClr>
                <a:schemeClr val="dk2"/>
              </a:buClr>
              <a:buSzPct val="109738"/>
              <a:buNone/>
            </a:pPr>
            <a:r>
              <a:rPr lang="en-IN" sz="4050"/>
              <a:t>EXAMPLE USING COMMIT, ROLLBACK</a:t>
            </a:r>
            <a:endParaRPr sz="4050"/>
          </a:p>
        </p:txBody>
      </p:sp>
      <p:sp>
        <p:nvSpPr>
          <p:cNvPr id="418" name="Google Shape;418;p35"/>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Autofit/>
          </a:bodyPr>
          <a:lstStyle/>
          <a:p>
            <a:pPr marL="0" lvl="0" indent="0" algn="l" rtl="0">
              <a:lnSpc>
                <a:spcPct val="120000"/>
              </a:lnSpc>
              <a:spcBef>
                <a:spcPts val="0"/>
              </a:spcBef>
              <a:spcAft>
                <a:spcPts val="0"/>
              </a:spcAft>
              <a:buSzPts val="1360"/>
              <a:buNone/>
            </a:pPr>
            <a:r>
              <a:rPr lang="en-IN" sz="1500"/>
              <a:t>INSERT INTO class VALUES(5, 'Rahul');</a:t>
            </a:r>
            <a:endParaRPr sz="1500"/>
          </a:p>
          <a:p>
            <a:pPr marL="0" lvl="0" indent="0" algn="l" rtl="0">
              <a:lnSpc>
                <a:spcPct val="120000"/>
              </a:lnSpc>
              <a:spcBef>
                <a:spcPts val="240"/>
              </a:spcBef>
              <a:spcAft>
                <a:spcPts val="0"/>
              </a:spcAft>
              <a:buSzPts val="1360"/>
              <a:buNone/>
            </a:pPr>
            <a:r>
              <a:rPr lang="en-IN" sz="1500"/>
              <a:t>COMMIT;</a:t>
            </a:r>
            <a:endParaRPr sz="1500"/>
          </a:p>
          <a:p>
            <a:pPr marL="0" lvl="0" indent="0" algn="l" rtl="0">
              <a:lnSpc>
                <a:spcPct val="120000"/>
              </a:lnSpc>
              <a:spcBef>
                <a:spcPts val="240"/>
              </a:spcBef>
              <a:spcAft>
                <a:spcPts val="0"/>
              </a:spcAft>
              <a:buSzPts val="1360"/>
              <a:buNone/>
            </a:pPr>
            <a:r>
              <a:rPr lang="en-IN" sz="1500"/>
              <a:t>UPDATE class SET name = 'Abhijit' WHERE id = '5';</a:t>
            </a:r>
            <a:endParaRPr sz="1500"/>
          </a:p>
          <a:p>
            <a:pPr marL="0" lvl="0" indent="0" algn="l" rtl="0">
              <a:lnSpc>
                <a:spcPct val="120000"/>
              </a:lnSpc>
              <a:spcBef>
                <a:spcPts val="240"/>
              </a:spcBef>
              <a:spcAft>
                <a:spcPts val="0"/>
              </a:spcAft>
              <a:buSzPts val="1360"/>
              <a:buNone/>
            </a:pPr>
            <a:r>
              <a:rPr lang="en-IN" sz="1500"/>
              <a:t>SAVEPOINT A;</a:t>
            </a:r>
            <a:endParaRPr sz="1500"/>
          </a:p>
          <a:p>
            <a:pPr marL="0" lvl="0" indent="0" algn="l" rtl="0">
              <a:lnSpc>
                <a:spcPct val="120000"/>
              </a:lnSpc>
              <a:spcBef>
                <a:spcPts val="240"/>
              </a:spcBef>
              <a:spcAft>
                <a:spcPts val="0"/>
              </a:spcAft>
              <a:buSzPts val="1360"/>
              <a:buNone/>
            </a:pPr>
            <a:r>
              <a:rPr lang="en-IN" sz="1500"/>
              <a:t>INSERT INTO class VALUES(6, 'Chris');</a:t>
            </a:r>
            <a:endParaRPr sz="1500"/>
          </a:p>
          <a:p>
            <a:pPr marL="0" lvl="0" indent="0" algn="l" rtl="0">
              <a:lnSpc>
                <a:spcPct val="120000"/>
              </a:lnSpc>
              <a:spcBef>
                <a:spcPts val="240"/>
              </a:spcBef>
              <a:spcAft>
                <a:spcPts val="0"/>
              </a:spcAft>
              <a:buSzPts val="1360"/>
              <a:buNone/>
            </a:pPr>
            <a:r>
              <a:rPr lang="en-IN" sz="1500"/>
              <a:t>SAVEPOINT B;</a:t>
            </a:r>
            <a:endParaRPr sz="1500"/>
          </a:p>
          <a:p>
            <a:pPr marL="0" lvl="0" indent="0" algn="l" rtl="0">
              <a:lnSpc>
                <a:spcPct val="120000"/>
              </a:lnSpc>
              <a:spcBef>
                <a:spcPts val="240"/>
              </a:spcBef>
              <a:spcAft>
                <a:spcPts val="0"/>
              </a:spcAft>
              <a:buSzPts val="1360"/>
              <a:buNone/>
            </a:pPr>
            <a:r>
              <a:rPr lang="en-IN" sz="1500"/>
              <a:t>INSERT INTO class VALUES(7, 'Bravo');</a:t>
            </a:r>
            <a:endParaRPr sz="1500"/>
          </a:p>
          <a:p>
            <a:pPr marL="0" lvl="0" indent="0" algn="l" rtl="0">
              <a:lnSpc>
                <a:spcPct val="120000"/>
              </a:lnSpc>
              <a:spcBef>
                <a:spcPts val="240"/>
              </a:spcBef>
              <a:spcAft>
                <a:spcPts val="0"/>
              </a:spcAft>
              <a:buSzPts val="1360"/>
              <a:buNone/>
            </a:pPr>
            <a:r>
              <a:rPr lang="en-IN" sz="1500"/>
              <a:t>SAVEPOINT C;</a:t>
            </a:r>
            <a:endParaRPr sz="1500"/>
          </a:p>
          <a:p>
            <a:pPr marL="0" lvl="0" indent="0" algn="l" rtl="0">
              <a:lnSpc>
                <a:spcPct val="120000"/>
              </a:lnSpc>
              <a:spcBef>
                <a:spcPts val="240"/>
              </a:spcBef>
              <a:spcAft>
                <a:spcPts val="0"/>
              </a:spcAft>
              <a:buSzPts val="1360"/>
              <a:buNone/>
            </a:pPr>
            <a:r>
              <a:rPr lang="en-IN" sz="1500"/>
              <a:t>SELECT * FROM class;</a:t>
            </a:r>
            <a:endParaRPr sz="1500"/>
          </a:p>
          <a:p>
            <a:pPr marL="0" lvl="0" indent="0" algn="l" rtl="0">
              <a:lnSpc>
                <a:spcPct val="100000"/>
              </a:lnSpc>
              <a:spcBef>
                <a:spcPts val="240"/>
              </a:spcBef>
              <a:spcAft>
                <a:spcPts val="0"/>
              </a:spcAft>
              <a:buSzPts val="1360"/>
              <a:buNone/>
            </a:pPr>
            <a:r>
              <a:rPr lang="en-IN" sz="1500"/>
              <a:t>Use the ROLLBACK command to roll back the state of data to the </a:t>
            </a:r>
            <a:r>
              <a:rPr lang="en-IN" sz="1500" b="1"/>
              <a:t>savepoint B</a:t>
            </a:r>
            <a:r>
              <a:rPr lang="en-IN" sz="1500"/>
              <a:t>.</a:t>
            </a:r>
            <a:endParaRPr sz="2700"/>
          </a:p>
          <a:p>
            <a:pPr marL="0" lvl="0" indent="0" algn="l" rtl="0">
              <a:lnSpc>
                <a:spcPct val="100000"/>
              </a:lnSpc>
              <a:spcBef>
                <a:spcPts val="240"/>
              </a:spcBef>
              <a:spcAft>
                <a:spcPts val="0"/>
              </a:spcAft>
              <a:buSzPts val="1360"/>
              <a:buNone/>
            </a:pPr>
            <a:r>
              <a:rPr lang="en-IN" sz="1500"/>
              <a:t>ROLLBACK TO B; </a:t>
            </a:r>
            <a:endParaRPr sz="1500"/>
          </a:p>
          <a:p>
            <a:pPr marL="0" lvl="0" indent="0" algn="l" rtl="0">
              <a:lnSpc>
                <a:spcPct val="100000"/>
              </a:lnSpc>
              <a:spcBef>
                <a:spcPts val="240"/>
              </a:spcBef>
              <a:spcAft>
                <a:spcPts val="0"/>
              </a:spcAft>
              <a:buSzPts val="1360"/>
              <a:buNone/>
            </a:pPr>
            <a:r>
              <a:rPr lang="en-IN" sz="1500"/>
              <a:t>SELECT * FROM class;</a:t>
            </a:r>
            <a:endParaRPr sz="2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2"/>
          <p:cNvSpPr txBox="1">
            <a:spLocks noGrp="1"/>
          </p:cNvSpPr>
          <p:nvPr>
            <p:ph type="title"/>
          </p:nvPr>
        </p:nvSpPr>
        <p:spPr>
          <a:xfrm>
            <a:off x="628650" y="1131094"/>
            <a:ext cx="7886700" cy="994172"/>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t>EXAMPLE 2</a:t>
            </a:r>
            <a:endParaRPr b="1"/>
          </a:p>
        </p:txBody>
      </p:sp>
      <p:sp>
        <p:nvSpPr>
          <p:cNvPr id="424" name="Google Shape;424;p62"/>
          <p:cNvSpPr txBox="1">
            <a:spLocks noGrp="1"/>
          </p:cNvSpPr>
          <p:nvPr>
            <p:ph type="body" idx="1"/>
          </p:nvPr>
        </p:nvSpPr>
        <p:spPr>
          <a:xfrm>
            <a:off x="628650" y="2226469"/>
            <a:ext cx="3886200" cy="3263504"/>
          </a:xfrm>
          <a:prstGeom prst="rect">
            <a:avLst/>
          </a:prstGeom>
          <a:noFill/>
          <a:ln>
            <a:noFill/>
          </a:ln>
        </p:spPr>
        <p:txBody>
          <a:bodyPr spcFirstLastPara="1" wrap="square" lIns="68550" tIns="34275" rIns="68550" bIns="34275" anchor="t" anchorCtr="0">
            <a:noAutofit/>
          </a:bodyPr>
          <a:lstStyle/>
          <a:p>
            <a:pPr marL="0" lvl="0" indent="0" algn="l" rtl="0">
              <a:lnSpc>
                <a:spcPct val="80000"/>
              </a:lnSpc>
              <a:spcBef>
                <a:spcPts val="0"/>
              </a:spcBef>
              <a:spcAft>
                <a:spcPts val="0"/>
              </a:spcAft>
              <a:buSzPts val="1190"/>
              <a:buNone/>
            </a:pPr>
            <a:r>
              <a:rPr lang="en-IN" sz="1800" b="1"/>
              <a:t>DECLARE</a:t>
            </a:r>
            <a:endParaRPr sz="1800"/>
          </a:p>
          <a:p>
            <a:pPr marL="0" lvl="0" indent="0" algn="l" rtl="0">
              <a:lnSpc>
                <a:spcPct val="80000"/>
              </a:lnSpc>
              <a:spcBef>
                <a:spcPts val="210"/>
              </a:spcBef>
              <a:spcAft>
                <a:spcPts val="0"/>
              </a:spcAft>
              <a:buSzPts val="1190"/>
              <a:buNone/>
            </a:pPr>
            <a:r>
              <a:rPr lang="en-IN" sz="1800" b="1"/>
              <a:t>                         </a:t>
            </a:r>
            <a:r>
              <a:rPr lang="en-IN" sz="1800"/>
              <a:t>Total_Sal  number(9);</a:t>
            </a:r>
            <a:endParaRPr sz="3300"/>
          </a:p>
          <a:p>
            <a:pPr marL="0" lvl="0" indent="0" algn="l" rtl="0">
              <a:lnSpc>
                <a:spcPct val="80000"/>
              </a:lnSpc>
              <a:spcBef>
                <a:spcPts val="210"/>
              </a:spcBef>
              <a:spcAft>
                <a:spcPts val="0"/>
              </a:spcAft>
              <a:buSzPts val="1190"/>
              <a:buNone/>
            </a:pPr>
            <a:r>
              <a:rPr lang="en-IN" sz="1800" b="1"/>
              <a:t>BEGIN</a:t>
            </a:r>
            <a:endParaRPr sz="1800"/>
          </a:p>
          <a:p>
            <a:pPr marL="0" lvl="0" indent="0" algn="l" rtl="0">
              <a:lnSpc>
                <a:spcPct val="80000"/>
              </a:lnSpc>
              <a:spcBef>
                <a:spcPts val="210"/>
              </a:spcBef>
              <a:spcAft>
                <a:spcPts val="0"/>
              </a:spcAft>
              <a:buSzPts val="1190"/>
              <a:buNone/>
            </a:pPr>
            <a:r>
              <a:rPr lang="en-IN" sz="1800" b="1"/>
              <a:t>                </a:t>
            </a:r>
            <a:r>
              <a:rPr lang="en-IN" sz="1800"/>
              <a:t>INSERT INTO Emp  VALUES('E101', 'Aamir', 10, 7000');</a:t>
            </a:r>
            <a:endParaRPr sz="3300"/>
          </a:p>
          <a:p>
            <a:pPr marL="0" lvl="0" indent="0" algn="l" rtl="0">
              <a:lnSpc>
                <a:spcPct val="80000"/>
              </a:lnSpc>
              <a:spcBef>
                <a:spcPts val="210"/>
              </a:spcBef>
              <a:spcAft>
                <a:spcPts val="0"/>
              </a:spcAft>
              <a:buSzPts val="1190"/>
              <a:buNone/>
            </a:pPr>
            <a:r>
              <a:rPr lang="en-IN" sz="1800"/>
              <a:t>                INSERT INTO Emp  VALUES('E102', 'Aatif', 11, 6500');</a:t>
            </a:r>
            <a:br>
              <a:rPr lang="en-IN" sz="1800"/>
            </a:br>
            <a:r>
              <a:rPr lang="en-IN" sz="1800" b="1"/>
              <a:t>SAVEPOINT   </a:t>
            </a:r>
            <a:r>
              <a:rPr lang="en-IN" sz="1800"/>
              <a:t>no_update;</a:t>
            </a:r>
            <a:br>
              <a:rPr lang="en-IN" sz="1800"/>
            </a:br>
            <a:r>
              <a:rPr lang="en-IN" sz="1800"/>
              <a:t>UPDATE Emp SET salary =salary+2000 WHERE Emp_Name = 'Aamir';</a:t>
            </a:r>
            <a:endParaRPr sz="3300"/>
          </a:p>
          <a:p>
            <a:pPr marL="0" lvl="0" indent="0" algn="l" rtl="0">
              <a:lnSpc>
                <a:spcPct val="80000"/>
              </a:lnSpc>
              <a:spcBef>
                <a:spcPts val="210"/>
              </a:spcBef>
              <a:spcAft>
                <a:spcPts val="0"/>
              </a:spcAft>
              <a:buSzPts val="1190"/>
              <a:buNone/>
            </a:pPr>
            <a:r>
              <a:rPr lang="en-IN" sz="1800"/>
              <a:t>UPDATE Emp SET salary =salary+2000 WHERE Emp_Name = 'Aatif';</a:t>
            </a:r>
            <a:endParaRPr sz="3300"/>
          </a:p>
          <a:p>
            <a:pPr marL="0" lvl="0" indent="0" algn="l" rtl="0">
              <a:lnSpc>
                <a:spcPct val="80000"/>
              </a:lnSpc>
              <a:spcBef>
                <a:spcPts val="210"/>
              </a:spcBef>
              <a:spcAft>
                <a:spcPts val="0"/>
              </a:spcAft>
              <a:buSzPts val="1190"/>
              <a:buNone/>
            </a:pPr>
            <a:endParaRPr sz="1800"/>
          </a:p>
        </p:txBody>
      </p:sp>
      <p:sp>
        <p:nvSpPr>
          <p:cNvPr id="425" name="Google Shape;425;p62"/>
          <p:cNvSpPr txBox="1">
            <a:spLocks noGrp="1"/>
          </p:cNvSpPr>
          <p:nvPr>
            <p:ph type="body" idx="2"/>
          </p:nvPr>
        </p:nvSpPr>
        <p:spPr>
          <a:xfrm>
            <a:off x="4629150" y="2226469"/>
            <a:ext cx="3886200" cy="3263504"/>
          </a:xfrm>
          <a:prstGeom prst="rect">
            <a:avLst/>
          </a:prstGeom>
          <a:noFill/>
          <a:ln>
            <a:noFill/>
          </a:ln>
        </p:spPr>
        <p:txBody>
          <a:bodyPr spcFirstLastPara="1" wrap="square" lIns="68550" tIns="34275" rIns="68550" bIns="34275" anchor="t" anchorCtr="0">
            <a:noAutofit/>
          </a:bodyPr>
          <a:lstStyle/>
          <a:p>
            <a:pPr marL="0" lvl="0" indent="0" algn="l" rtl="0">
              <a:lnSpc>
                <a:spcPct val="80000"/>
              </a:lnSpc>
              <a:spcBef>
                <a:spcPts val="0"/>
              </a:spcBef>
              <a:spcAft>
                <a:spcPts val="0"/>
              </a:spcAft>
              <a:buSzPts val="1190"/>
              <a:buNone/>
            </a:pPr>
            <a:r>
              <a:rPr lang="en-IN" sz="1500"/>
              <a:t>SELECT sum(Salary) INTO </a:t>
            </a:r>
            <a:endParaRPr sz="1500"/>
          </a:p>
          <a:p>
            <a:pPr marL="0" lvl="0" indent="0" algn="l" rtl="0">
              <a:lnSpc>
                <a:spcPct val="80000"/>
              </a:lnSpc>
              <a:spcBef>
                <a:spcPts val="210"/>
              </a:spcBef>
              <a:spcAft>
                <a:spcPts val="0"/>
              </a:spcAft>
              <a:buSzPts val="1190"/>
              <a:buNone/>
            </a:pPr>
            <a:r>
              <a:rPr lang="en-IN" sz="1500"/>
              <a:t>Total_sal  FROM Emp;</a:t>
            </a:r>
            <a:endParaRPr sz="1500"/>
          </a:p>
          <a:p>
            <a:pPr marL="0" lvl="0" indent="0" algn="l" rtl="0">
              <a:lnSpc>
                <a:spcPct val="80000"/>
              </a:lnSpc>
              <a:spcBef>
                <a:spcPts val="210"/>
              </a:spcBef>
              <a:spcAft>
                <a:spcPts val="0"/>
              </a:spcAft>
              <a:buSzPts val="1190"/>
              <a:buNone/>
            </a:pPr>
            <a:r>
              <a:rPr lang="en-IN" sz="1500"/>
              <a:t>IF  Total_Sal &gt; 15000  THEN</a:t>
            </a:r>
            <a:endParaRPr sz="1500"/>
          </a:p>
          <a:p>
            <a:pPr marL="0" lvl="0" indent="0" algn="l" rtl="0">
              <a:lnSpc>
                <a:spcPct val="80000"/>
              </a:lnSpc>
              <a:spcBef>
                <a:spcPts val="210"/>
              </a:spcBef>
              <a:spcAft>
                <a:spcPts val="0"/>
              </a:spcAft>
              <a:buSzPts val="1190"/>
              <a:buNone/>
            </a:pPr>
            <a:r>
              <a:rPr lang="en-IN" sz="1500"/>
              <a:t>  ROLLBACK  To  SAVEPOINT no_update;</a:t>
            </a:r>
            <a:endParaRPr sz="1500"/>
          </a:p>
          <a:p>
            <a:pPr marL="0" lvl="0" indent="0" algn="l" rtl="0">
              <a:lnSpc>
                <a:spcPct val="80000"/>
              </a:lnSpc>
              <a:spcBef>
                <a:spcPts val="210"/>
              </a:spcBef>
              <a:spcAft>
                <a:spcPts val="0"/>
              </a:spcAft>
              <a:buSzPts val="1190"/>
              <a:buNone/>
            </a:pPr>
            <a:r>
              <a:rPr lang="en-IN" sz="1500"/>
              <a:t> END IF;</a:t>
            </a:r>
            <a:endParaRPr sz="1500"/>
          </a:p>
          <a:p>
            <a:pPr marL="0" lvl="0" indent="0" algn="l" rtl="0">
              <a:lnSpc>
                <a:spcPct val="80000"/>
              </a:lnSpc>
              <a:spcBef>
                <a:spcPts val="210"/>
              </a:spcBef>
              <a:spcAft>
                <a:spcPts val="0"/>
              </a:spcAft>
              <a:buSzPts val="1190"/>
              <a:buNone/>
            </a:pPr>
            <a:r>
              <a:rPr lang="en-IN" sz="1500"/>
              <a:t>COMMIT;</a:t>
            </a:r>
            <a:endParaRPr sz="1500"/>
          </a:p>
          <a:p>
            <a:pPr marL="0" lvl="0" indent="0" algn="l" rtl="0">
              <a:lnSpc>
                <a:spcPct val="80000"/>
              </a:lnSpc>
              <a:spcBef>
                <a:spcPts val="210"/>
              </a:spcBef>
              <a:spcAft>
                <a:spcPts val="0"/>
              </a:spcAft>
              <a:buSzPts val="1190"/>
              <a:buNone/>
            </a:pPr>
            <a:r>
              <a:rPr lang="en-IN" sz="1500"/>
              <a:t>END;</a:t>
            </a:r>
            <a:endParaRPr sz="1500"/>
          </a:p>
          <a:p>
            <a:pPr marL="0" lvl="0" indent="0" algn="just" rtl="0">
              <a:lnSpc>
                <a:spcPct val="80000"/>
              </a:lnSpc>
              <a:spcBef>
                <a:spcPts val="240"/>
              </a:spcBef>
              <a:spcAft>
                <a:spcPts val="0"/>
              </a:spcAft>
              <a:buSzPts val="1360"/>
              <a:buNone/>
            </a:pPr>
            <a:r>
              <a:rPr lang="en-IN" sz="1500"/>
              <a:t>The above PL/SQL block, it will insert two records in the table Emp, then after no_update SavePoint has been declared on both of records, the salary is updated with 2000 respectively, now all the salary is calculated in Emp Table, If Salary has been reached more than 15000 in its table, then it is automatically rolled back, it means undo to the value that was updated earlier by 2000. </a:t>
            </a:r>
            <a:endParaRPr sz="1500"/>
          </a:p>
          <a:p>
            <a:pPr marL="137160" lvl="0" indent="-137160" algn="l" rtl="0">
              <a:lnSpc>
                <a:spcPct val="80000"/>
              </a:lnSpc>
              <a:spcBef>
                <a:spcPts val="210"/>
              </a:spcBef>
              <a:spcAft>
                <a:spcPts val="0"/>
              </a:spcAft>
              <a:buSzPts val="1190"/>
              <a:buChar char="•"/>
            </a:pPr>
            <a:br>
              <a:rPr lang="en-IN" sz="1350"/>
            </a:br>
            <a:endParaRPr sz="1350"/>
          </a:p>
          <a:p>
            <a:pPr marL="137160" lvl="0" indent="-137160" algn="l" rtl="0">
              <a:lnSpc>
                <a:spcPct val="80000"/>
              </a:lnSpc>
              <a:spcBef>
                <a:spcPts val="90"/>
              </a:spcBef>
              <a:spcAft>
                <a:spcPts val="0"/>
              </a:spcAft>
              <a:buSzPts val="510"/>
              <a:buChar char="•"/>
            </a:pPr>
            <a:r>
              <a:rPr lang="en-IN" sz="375"/>
              <a:t> </a:t>
            </a:r>
            <a:endParaRPr/>
          </a:p>
          <a:p>
            <a:pPr marL="137160" lvl="0" indent="-112871" algn="l" rtl="0">
              <a:lnSpc>
                <a:spcPct val="80000"/>
              </a:lnSpc>
              <a:spcBef>
                <a:spcPts val="90"/>
              </a:spcBef>
              <a:spcAft>
                <a:spcPts val="0"/>
              </a:spcAft>
              <a:buSzPts val="510"/>
              <a:buNone/>
            </a:pPr>
            <a:endParaRPr sz="375"/>
          </a:p>
          <a:p>
            <a:pPr marL="171450" lvl="0" indent="-85725" algn="l" rtl="0">
              <a:lnSpc>
                <a:spcPct val="90000"/>
              </a:lnSpc>
              <a:spcBef>
                <a:spcPts val="750"/>
              </a:spcBef>
              <a:spcAft>
                <a:spcPts val="0"/>
              </a:spcAft>
              <a:buSzPts val="1800"/>
              <a:buNone/>
            </a:pPr>
            <a:endParaRPr sz="135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3"/>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3600"/>
              <a:buNone/>
            </a:pPr>
            <a:r>
              <a:rPr lang="en-IN" b="1"/>
              <a:t>AUTHORIZATION</a:t>
            </a:r>
            <a:endParaRPr b="1"/>
          </a:p>
        </p:txBody>
      </p:sp>
      <p:sp>
        <p:nvSpPr>
          <p:cNvPr id="431" name="Google Shape;431;p63"/>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a:bodyPr>
          <a:lstStyle/>
          <a:p>
            <a:pPr marL="0" lvl="0" indent="0" algn="just" rtl="0">
              <a:lnSpc>
                <a:spcPct val="100000"/>
              </a:lnSpc>
              <a:spcBef>
                <a:spcPts val="0"/>
              </a:spcBef>
              <a:spcAft>
                <a:spcPts val="0"/>
              </a:spcAft>
              <a:buSzPts val="1700"/>
              <a:buNone/>
            </a:pPr>
            <a:r>
              <a:rPr lang="en-IN"/>
              <a:t>Using authorization process one can restrict different users to be able to do different kinds of operations.</a:t>
            </a:r>
            <a:endParaRPr/>
          </a:p>
          <a:p>
            <a:pPr marL="0" lvl="0" indent="0" algn="just" rtl="0">
              <a:lnSpc>
                <a:spcPct val="100000"/>
              </a:lnSpc>
              <a:spcBef>
                <a:spcPts val="300"/>
              </a:spcBef>
              <a:spcAft>
                <a:spcPts val="0"/>
              </a:spcAft>
              <a:buSzPts val="1700"/>
              <a:buNone/>
            </a:pPr>
            <a:r>
              <a:rPr lang="en-IN"/>
              <a:t>Data Control Language commands in SQL are used to enforce security in a multi-user database environment.</a:t>
            </a:r>
            <a:endParaRPr/>
          </a:p>
          <a:p>
            <a:pPr marL="0" lvl="0" indent="0" algn="just" rtl="0">
              <a:lnSpc>
                <a:spcPct val="100000"/>
              </a:lnSpc>
              <a:spcBef>
                <a:spcPts val="300"/>
              </a:spcBef>
              <a:spcAft>
                <a:spcPts val="0"/>
              </a:spcAft>
              <a:buSzPts val="1700"/>
              <a:buNone/>
            </a:pPr>
            <a:r>
              <a:rPr lang="en-IN"/>
              <a:t>There is a need to separate out access among following:</a:t>
            </a:r>
            <a:endParaRPr/>
          </a:p>
          <a:p>
            <a:pPr marL="137160" lvl="0" indent="-177800" algn="just" rtl="0">
              <a:lnSpc>
                <a:spcPct val="100000"/>
              </a:lnSpc>
              <a:spcBef>
                <a:spcPts val="300"/>
              </a:spcBef>
              <a:spcAft>
                <a:spcPts val="0"/>
              </a:spcAft>
              <a:buSzPts val="2800"/>
              <a:buChar char="•"/>
            </a:pPr>
            <a:r>
              <a:rPr lang="en-IN"/>
              <a:t>Application programmers</a:t>
            </a:r>
            <a:endParaRPr/>
          </a:p>
          <a:p>
            <a:pPr marL="137160" lvl="0" indent="-177800" algn="just" rtl="0">
              <a:lnSpc>
                <a:spcPct val="100000"/>
              </a:lnSpc>
              <a:spcBef>
                <a:spcPts val="300"/>
              </a:spcBef>
              <a:spcAft>
                <a:spcPts val="0"/>
              </a:spcAft>
              <a:buSzPts val="2800"/>
              <a:buChar char="•"/>
            </a:pPr>
            <a:r>
              <a:rPr lang="en-IN"/>
              <a:t>Database administrator</a:t>
            </a:r>
            <a:endParaRPr/>
          </a:p>
          <a:p>
            <a:pPr marL="137160" lvl="0" indent="-177800" algn="just" rtl="0">
              <a:lnSpc>
                <a:spcPct val="100000"/>
              </a:lnSpc>
              <a:spcBef>
                <a:spcPts val="300"/>
              </a:spcBef>
              <a:spcAft>
                <a:spcPts val="0"/>
              </a:spcAft>
              <a:buSzPts val="2800"/>
              <a:buChar char="•"/>
            </a:pPr>
            <a:r>
              <a:rPr lang="en-IN"/>
              <a:t>Database analyst/designer</a:t>
            </a:r>
            <a:endParaRPr/>
          </a:p>
          <a:p>
            <a:pPr marL="137160" lvl="0" indent="-177800" algn="just" rtl="0">
              <a:lnSpc>
                <a:spcPct val="100000"/>
              </a:lnSpc>
              <a:spcBef>
                <a:spcPts val="300"/>
              </a:spcBef>
              <a:spcAft>
                <a:spcPts val="0"/>
              </a:spcAft>
              <a:buSzPts val="2800"/>
              <a:buChar char="•"/>
            </a:pPr>
            <a:r>
              <a:rPr lang="en-IN"/>
              <a:t>End users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4"/>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fontScale="90000"/>
          </a:bodyPr>
          <a:lstStyle/>
          <a:p>
            <a:pPr marL="0" lvl="0" indent="0" algn="ctr" rtl="0">
              <a:lnSpc>
                <a:spcPct val="100000"/>
              </a:lnSpc>
              <a:spcBef>
                <a:spcPts val="0"/>
              </a:spcBef>
              <a:spcAft>
                <a:spcPts val="0"/>
              </a:spcAft>
              <a:buClr>
                <a:schemeClr val="dk2"/>
              </a:buClr>
              <a:buSzPct val="90000"/>
              <a:buNone/>
            </a:pPr>
            <a:r>
              <a:rPr lang="en-IN" sz="3000"/>
              <a:t>TYPES OF AUTHORIZATION ON PARTS OF DATABASE</a:t>
            </a:r>
            <a:endParaRPr sz="3000"/>
          </a:p>
        </p:txBody>
      </p:sp>
      <p:sp>
        <p:nvSpPr>
          <p:cNvPr id="437" name="Google Shape;437;p64"/>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a:bodyPr>
          <a:lstStyle/>
          <a:p>
            <a:pPr marL="137160" lvl="0" indent="-137160" algn="just" rtl="0">
              <a:lnSpc>
                <a:spcPct val="100000"/>
              </a:lnSpc>
              <a:spcBef>
                <a:spcPts val="0"/>
              </a:spcBef>
              <a:spcAft>
                <a:spcPts val="0"/>
              </a:spcAft>
              <a:buSzPts val="1700"/>
              <a:buChar char="•"/>
            </a:pPr>
            <a:r>
              <a:rPr lang="en-IN" b="1"/>
              <a:t>Read: </a:t>
            </a:r>
            <a:r>
              <a:rPr lang="en-IN"/>
              <a:t>allows reading not modification.</a:t>
            </a:r>
            <a:endParaRPr sz="3000"/>
          </a:p>
          <a:p>
            <a:pPr marL="137160" lvl="0" indent="-137160" algn="just" rtl="0">
              <a:lnSpc>
                <a:spcPct val="100000"/>
              </a:lnSpc>
              <a:spcBef>
                <a:spcPts val="300"/>
              </a:spcBef>
              <a:spcAft>
                <a:spcPts val="0"/>
              </a:spcAft>
              <a:buSzPts val="1700"/>
              <a:buChar char="•"/>
            </a:pPr>
            <a:r>
              <a:rPr lang="en-IN" b="1"/>
              <a:t>Insert:</a:t>
            </a:r>
            <a:r>
              <a:rPr lang="en-IN"/>
              <a:t> allows insertion of new data not updating the existing ones.</a:t>
            </a:r>
            <a:endParaRPr sz="3000"/>
          </a:p>
          <a:p>
            <a:pPr marL="137160" lvl="0" indent="-137160" algn="just" rtl="0">
              <a:lnSpc>
                <a:spcPct val="100000"/>
              </a:lnSpc>
              <a:spcBef>
                <a:spcPts val="300"/>
              </a:spcBef>
              <a:spcAft>
                <a:spcPts val="0"/>
              </a:spcAft>
              <a:buSzPts val="1700"/>
              <a:buChar char="•"/>
            </a:pPr>
            <a:r>
              <a:rPr lang="en-IN" b="1"/>
              <a:t>Update:</a:t>
            </a:r>
            <a:r>
              <a:rPr lang="en-IN"/>
              <a:t> allows modification but not deletion of data(may be applicable for only one attribute). </a:t>
            </a:r>
            <a:endParaRPr sz="3000"/>
          </a:p>
          <a:p>
            <a:pPr marL="137160" lvl="0" indent="-137160" algn="just" rtl="0">
              <a:lnSpc>
                <a:spcPct val="100000"/>
              </a:lnSpc>
              <a:spcBef>
                <a:spcPts val="300"/>
              </a:spcBef>
              <a:spcAft>
                <a:spcPts val="0"/>
              </a:spcAft>
              <a:buSzPts val="1700"/>
              <a:buChar char="•"/>
            </a:pPr>
            <a:r>
              <a:rPr lang="en-IN" b="1"/>
              <a:t>Delete :</a:t>
            </a:r>
            <a:r>
              <a:rPr lang="en-IN"/>
              <a:t> allows deletion of data.</a:t>
            </a:r>
            <a:endParaRPr sz="3000"/>
          </a:p>
          <a:p>
            <a:pPr marL="137160" lvl="0" indent="-137160" algn="just" rtl="0">
              <a:lnSpc>
                <a:spcPct val="100000"/>
              </a:lnSpc>
              <a:spcBef>
                <a:spcPts val="300"/>
              </a:spcBef>
              <a:spcAft>
                <a:spcPts val="0"/>
              </a:spcAft>
              <a:buSzPts val="1700"/>
              <a:buChar char="•"/>
            </a:pPr>
            <a:r>
              <a:rPr lang="en-IN" b="1"/>
              <a:t>Select:</a:t>
            </a:r>
            <a:r>
              <a:rPr lang="en-IN"/>
              <a:t> right to query the relation.</a:t>
            </a:r>
            <a:endParaRPr sz="3000"/>
          </a:p>
          <a:p>
            <a:pPr marL="0" lvl="0" indent="0" algn="just" rtl="0">
              <a:lnSpc>
                <a:spcPct val="100000"/>
              </a:lnSpc>
              <a:spcBef>
                <a:spcPts val="300"/>
              </a:spcBef>
              <a:spcAft>
                <a:spcPts val="0"/>
              </a:spcAft>
              <a:buSzPts val="1700"/>
              <a:buNone/>
            </a:pPr>
            <a:r>
              <a:rPr lang="en-IN"/>
              <a:t>Other types: </a:t>
            </a:r>
            <a:endParaRPr sz="3000"/>
          </a:p>
          <a:p>
            <a:pPr marL="0" lvl="0" indent="0" algn="just" rtl="0">
              <a:lnSpc>
                <a:spcPct val="100000"/>
              </a:lnSpc>
              <a:spcBef>
                <a:spcPts val="300"/>
              </a:spcBef>
              <a:spcAft>
                <a:spcPts val="0"/>
              </a:spcAft>
              <a:buSzPts val="1700"/>
              <a:buNone/>
            </a:pPr>
            <a:r>
              <a:rPr lang="en-IN"/>
              <a:t>   Execute, references, trigger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5"/>
          <p:cNvSpPr txBox="1">
            <a:spLocks noGrp="1"/>
          </p:cNvSpPr>
          <p:nvPr>
            <p:ph type="title"/>
          </p:nvPr>
        </p:nvSpPr>
        <p:spPr>
          <a:xfrm>
            <a:off x="457200" y="1371600"/>
            <a:ext cx="8229600" cy="742950"/>
          </a:xfrm>
          <a:prstGeom prst="rect">
            <a:avLst/>
          </a:prstGeom>
          <a:noFill/>
          <a:ln>
            <a:noFill/>
          </a:ln>
        </p:spPr>
        <p:txBody>
          <a:bodyPr spcFirstLastPara="1" wrap="square" lIns="68550" tIns="34275" rIns="68550" bIns="34275" anchor="ctr" anchorCtr="0">
            <a:noAutofit/>
          </a:bodyPr>
          <a:lstStyle/>
          <a:p>
            <a:pPr marL="0" lvl="0" indent="0" algn="ctr" rtl="0">
              <a:lnSpc>
                <a:spcPct val="100000"/>
              </a:lnSpc>
              <a:spcBef>
                <a:spcPts val="0"/>
              </a:spcBef>
              <a:spcAft>
                <a:spcPts val="0"/>
              </a:spcAft>
              <a:buClr>
                <a:schemeClr val="dk2"/>
              </a:buClr>
              <a:buSzPts val="3600"/>
              <a:buNone/>
            </a:pPr>
            <a:br>
              <a:rPr lang="en-IN" sz="3000"/>
            </a:br>
            <a:r>
              <a:rPr lang="en-IN" sz="3000"/>
              <a:t>PUBLIC AND INDIVIDUAL USER PRIVILEGES</a:t>
            </a:r>
            <a:br>
              <a:rPr lang="en-IN" sz="3000"/>
            </a:br>
            <a:endParaRPr sz="3000"/>
          </a:p>
        </p:txBody>
      </p:sp>
      <p:sp>
        <p:nvSpPr>
          <p:cNvPr id="443" name="Google Shape;443;p65"/>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fontScale="92500" lnSpcReduction="10000"/>
          </a:bodyPr>
          <a:lstStyle/>
          <a:p>
            <a:pPr marL="137160" lvl="0" indent="-56196" algn="just" rtl="0">
              <a:lnSpc>
                <a:spcPct val="100000"/>
              </a:lnSpc>
              <a:spcBef>
                <a:spcPts val="0"/>
              </a:spcBef>
              <a:spcAft>
                <a:spcPts val="0"/>
              </a:spcAft>
              <a:buSzPct val="76576"/>
              <a:buNone/>
            </a:pPr>
            <a:endParaRPr/>
          </a:p>
          <a:p>
            <a:pPr marL="137160" lvl="0" indent="-137160" algn="just" rtl="0">
              <a:lnSpc>
                <a:spcPct val="100000"/>
              </a:lnSpc>
              <a:spcBef>
                <a:spcPts val="0"/>
              </a:spcBef>
              <a:spcAft>
                <a:spcPts val="0"/>
              </a:spcAft>
              <a:buSzPct val="76576"/>
              <a:buChar char="•"/>
            </a:pPr>
            <a:r>
              <a:rPr lang="en-IN"/>
              <a:t>The object owner can grant and revoke privileges for specific users, for specific roles, or for all users. </a:t>
            </a:r>
            <a:endParaRPr/>
          </a:p>
          <a:p>
            <a:pPr marL="137160" lvl="0" indent="-137160" algn="just" rtl="0">
              <a:lnSpc>
                <a:spcPct val="100000"/>
              </a:lnSpc>
              <a:spcBef>
                <a:spcPts val="300"/>
              </a:spcBef>
              <a:spcAft>
                <a:spcPts val="0"/>
              </a:spcAft>
              <a:buSzPct val="76576"/>
              <a:buChar char="•"/>
            </a:pPr>
            <a:r>
              <a:rPr lang="en-IN"/>
              <a:t>The keyword PUBLIC is used to specify all users. When PUBLIC is specified, the privileges affect all current and future users. </a:t>
            </a:r>
            <a:endParaRPr/>
          </a:p>
          <a:p>
            <a:pPr marL="137160" lvl="0" indent="-137160" algn="just" rtl="0">
              <a:lnSpc>
                <a:spcPct val="100000"/>
              </a:lnSpc>
              <a:spcBef>
                <a:spcPts val="300"/>
              </a:spcBef>
              <a:spcAft>
                <a:spcPts val="0"/>
              </a:spcAft>
              <a:buSzPct val="76576"/>
              <a:buChar char="•"/>
            </a:pPr>
            <a:r>
              <a:rPr lang="en-IN"/>
              <a:t>The privileges granted and revoked to PUBLIC and to individual users or roles are independent. </a:t>
            </a:r>
            <a:endParaRPr/>
          </a:p>
          <a:p>
            <a:pPr marL="137160" lvl="0" indent="-137160" algn="just" rtl="0">
              <a:lnSpc>
                <a:spcPct val="100000"/>
              </a:lnSpc>
              <a:spcBef>
                <a:spcPts val="300"/>
              </a:spcBef>
              <a:spcAft>
                <a:spcPts val="0"/>
              </a:spcAft>
              <a:buSzPct val="60504"/>
              <a:buChar char="•"/>
            </a:pPr>
            <a:r>
              <a:rPr lang="en-IN"/>
              <a:t>For example, a SELECT privilege on table t is granted to both PUBLIC and to the user harry. The SELECT privilege is later revoked from user harry, but user harry has access to table t through the PUBLIC privilege.</a:t>
            </a:r>
            <a:endParaRPr sz="27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6"/>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sz="3600"/>
              <a:t>SQL GRANT</a:t>
            </a:r>
            <a:endParaRPr sz="3600"/>
          </a:p>
        </p:txBody>
      </p:sp>
      <p:sp>
        <p:nvSpPr>
          <p:cNvPr id="449" name="Google Shape;449;p66"/>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Autofit/>
          </a:bodyPr>
          <a:lstStyle/>
          <a:p>
            <a:pPr marL="137160" lvl="0" indent="-177800" algn="just" rtl="0">
              <a:lnSpc>
                <a:spcPct val="100000"/>
              </a:lnSpc>
              <a:spcBef>
                <a:spcPts val="0"/>
              </a:spcBef>
              <a:spcAft>
                <a:spcPts val="0"/>
              </a:spcAft>
              <a:buSzPts val="2800"/>
              <a:buChar char="•"/>
            </a:pPr>
            <a:r>
              <a:rPr lang="en-IN"/>
              <a:t>SQL Grant is used to provide permissions like Select, All, Execute to user on the database objects like Tables, Views, Databases and other objects in a SQL Server.</a:t>
            </a:r>
            <a:endParaRPr b="1"/>
          </a:p>
          <a:p>
            <a:pPr marL="0" lvl="0" indent="0" algn="just" rtl="0">
              <a:lnSpc>
                <a:spcPct val="100000"/>
              </a:lnSpc>
              <a:spcBef>
                <a:spcPts val="300"/>
              </a:spcBef>
              <a:spcAft>
                <a:spcPts val="0"/>
              </a:spcAft>
              <a:buSzPts val="1700"/>
              <a:buNone/>
            </a:pPr>
            <a:r>
              <a:rPr lang="en-IN" b="1"/>
              <a:t>Syntax</a:t>
            </a:r>
            <a:endParaRPr/>
          </a:p>
          <a:p>
            <a:pPr marL="0" lvl="0" indent="0" algn="just" rtl="0">
              <a:lnSpc>
                <a:spcPct val="100000"/>
              </a:lnSpc>
              <a:spcBef>
                <a:spcPts val="300"/>
              </a:spcBef>
              <a:spcAft>
                <a:spcPts val="0"/>
              </a:spcAft>
              <a:buSzPts val="1700"/>
              <a:buNone/>
            </a:pPr>
            <a:r>
              <a:rPr lang="en-IN"/>
              <a:t> Grant privilegeName</a:t>
            </a:r>
            <a:endParaRPr/>
          </a:p>
          <a:p>
            <a:pPr marL="0" lvl="0" indent="0" algn="just" rtl="0">
              <a:lnSpc>
                <a:spcPct val="100000"/>
              </a:lnSpc>
              <a:spcBef>
                <a:spcPts val="300"/>
              </a:spcBef>
              <a:spcAft>
                <a:spcPts val="0"/>
              </a:spcAft>
              <a:buSzPts val="1700"/>
              <a:buNone/>
            </a:pPr>
            <a:r>
              <a:rPr lang="en-IN"/>
              <a:t>on table/view</a:t>
            </a:r>
            <a:endParaRPr/>
          </a:p>
          <a:p>
            <a:pPr marL="0" lvl="0" indent="0" algn="just" rtl="0">
              <a:lnSpc>
                <a:spcPct val="100000"/>
              </a:lnSpc>
              <a:spcBef>
                <a:spcPts val="300"/>
              </a:spcBef>
              <a:spcAft>
                <a:spcPts val="0"/>
              </a:spcAft>
              <a:buSzPts val="1700"/>
              <a:buNone/>
            </a:pPr>
            <a:r>
              <a:rPr lang="en-IN"/>
              <a:t>To {userName/Public/roleName}</a:t>
            </a:r>
            <a:endParaRPr/>
          </a:p>
          <a:p>
            <a:pPr marL="0" lvl="0" indent="0" algn="just" rtl="0">
              <a:lnSpc>
                <a:spcPct val="100000"/>
              </a:lnSpc>
              <a:spcBef>
                <a:spcPts val="270"/>
              </a:spcBef>
              <a:spcAft>
                <a:spcPts val="0"/>
              </a:spcAft>
              <a:buSzPts val="1530"/>
              <a:buNone/>
            </a:pPr>
            <a:r>
              <a:rPr lang="en-IN"/>
              <a:t>Granting a privilege on a view does not imply granting any privilege on underlying relations.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8"/>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t>REVOKE COMMAND</a:t>
            </a:r>
            <a:endParaRPr b="1"/>
          </a:p>
        </p:txBody>
      </p:sp>
      <p:sp>
        <p:nvSpPr>
          <p:cNvPr id="461" name="Google Shape;461;p68"/>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Autofit/>
          </a:bodyPr>
          <a:lstStyle/>
          <a:p>
            <a:pPr marL="137160" lvl="0" indent="-177800" algn="just" rtl="0">
              <a:lnSpc>
                <a:spcPct val="100000"/>
              </a:lnSpc>
              <a:spcBef>
                <a:spcPts val="0"/>
              </a:spcBef>
              <a:spcAft>
                <a:spcPts val="0"/>
              </a:spcAft>
              <a:buSzPts val="2800"/>
              <a:buChar char="•"/>
            </a:pPr>
            <a:r>
              <a:rPr lang="en-IN"/>
              <a:t>SQL Revoke is used to remove the permissions or privileges of a user on database objects set by the Grant command.</a:t>
            </a:r>
            <a:endParaRPr/>
          </a:p>
          <a:p>
            <a:pPr marL="0" lvl="0" indent="0" algn="just" rtl="0">
              <a:lnSpc>
                <a:spcPct val="100000"/>
              </a:lnSpc>
              <a:spcBef>
                <a:spcPts val="300"/>
              </a:spcBef>
              <a:spcAft>
                <a:spcPts val="0"/>
              </a:spcAft>
              <a:buSzPts val="1700"/>
              <a:buNone/>
            </a:pPr>
            <a:r>
              <a:rPr lang="en-IN" b="1"/>
              <a:t>Syntax</a:t>
            </a:r>
            <a:endParaRPr/>
          </a:p>
          <a:p>
            <a:pPr marL="0" lvl="0" indent="0" algn="just" rtl="0">
              <a:lnSpc>
                <a:spcPct val="100000"/>
              </a:lnSpc>
              <a:spcBef>
                <a:spcPts val="300"/>
              </a:spcBef>
              <a:spcAft>
                <a:spcPts val="0"/>
              </a:spcAft>
              <a:buSzPts val="1700"/>
              <a:buNone/>
            </a:pPr>
            <a:r>
              <a:rPr lang="en-IN"/>
              <a:t> Revoke privilege Name</a:t>
            </a:r>
            <a:endParaRPr/>
          </a:p>
          <a:p>
            <a:pPr marL="0" lvl="0" indent="0" algn="just" rtl="0">
              <a:lnSpc>
                <a:spcPct val="100000"/>
              </a:lnSpc>
              <a:spcBef>
                <a:spcPts val="300"/>
              </a:spcBef>
              <a:spcAft>
                <a:spcPts val="0"/>
              </a:spcAft>
              <a:buSzPts val="1700"/>
              <a:buNone/>
            </a:pPr>
            <a:r>
              <a:rPr lang="en-IN"/>
              <a:t>on objectName</a:t>
            </a:r>
            <a:endParaRPr/>
          </a:p>
          <a:p>
            <a:pPr marL="0" lvl="0" indent="0" algn="just" rtl="0">
              <a:lnSpc>
                <a:spcPct val="100000"/>
              </a:lnSpc>
              <a:spcBef>
                <a:spcPts val="300"/>
              </a:spcBef>
              <a:spcAft>
                <a:spcPts val="0"/>
              </a:spcAft>
              <a:buSzPts val="1700"/>
              <a:buNone/>
            </a:pPr>
            <a:r>
              <a:rPr lang="en-IN"/>
              <a:t>from{userName/public/roleName}</a:t>
            </a:r>
            <a:endParaRPr/>
          </a:p>
          <a:p>
            <a:pPr marL="0" lvl="1" indent="0" algn="just" rtl="0">
              <a:lnSpc>
                <a:spcPct val="100000"/>
              </a:lnSpc>
              <a:spcBef>
                <a:spcPts val="270"/>
              </a:spcBef>
              <a:spcAft>
                <a:spcPts val="0"/>
              </a:spcAft>
              <a:buSzPts val="1530"/>
              <a:buNone/>
            </a:pPr>
            <a:r>
              <a:rPr lang="en-IN" sz="2100"/>
              <a:t>revoke select  </a:t>
            </a:r>
            <a:endParaRPr sz="2100"/>
          </a:p>
          <a:p>
            <a:pPr marL="0" lvl="1" indent="0" algn="just" rtl="0">
              <a:lnSpc>
                <a:spcPct val="100000"/>
              </a:lnSpc>
              <a:spcBef>
                <a:spcPts val="270"/>
              </a:spcBef>
              <a:spcAft>
                <a:spcPts val="0"/>
              </a:spcAft>
              <a:buSzPts val="1530"/>
              <a:buNone/>
            </a:pPr>
            <a:r>
              <a:rPr lang="en-IN" sz="2100"/>
              <a:t>on deep  </a:t>
            </a:r>
            <a:endParaRPr sz="2100"/>
          </a:p>
          <a:p>
            <a:pPr marL="0" lvl="1" indent="0" algn="just" rtl="0">
              <a:lnSpc>
                <a:spcPct val="100000"/>
              </a:lnSpc>
              <a:spcBef>
                <a:spcPts val="270"/>
              </a:spcBef>
              <a:spcAft>
                <a:spcPts val="0"/>
              </a:spcAft>
              <a:buSzPts val="1530"/>
              <a:buNone/>
            </a:pPr>
            <a:r>
              <a:rPr lang="en-IN" sz="2100"/>
              <a:t>from public </a:t>
            </a:r>
            <a:endParaRPr sz="21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9"/>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latin typeface="Times New Roman"/>
                <a:ea typeface="Times New Roman"/>
                <a:cs typeface="Times New Roman"/>
                <a:sym typeface="Times New Roman"/>
              </a:rPr>
              <a:t>Other Authorization Commands</a:t>
            </a:r>
            <a:endParaRPr b="1">
              <a:latin typeface="Times New Roman"/>
              <a:ea typeface="Times New Roman"/>
              <a:cs typeface="Times New Roman"/>
              <a:sym typeface="Times New Roman"/>
            </a:endParaRPr>
          </a:p>
        </p:txBody>
      </p:sp>
      <p:sp>
        <p:nvSpPr>
          <p:cNvPr id="467" name="Google Shape;467;p69"/>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rmAutofit/>
          </a:bodyPr>
          <a:lstStyle/>
          <a:p>
            <a:pPr marL="137160" lvl="0" indent="-177800" algn="just" rtl="0">
              <a:lnSpc>
                <a:spcPct val="100000"/>
              </a:lnSpc>
              <a:spcBef>
                <a:spcPts val="0"/>
              </a:spcBef>
              <a:spcAft>
                <a:spcPts val="0"/>
              </a:spcAft>
              <a:buSzPts val="2800"/>
              <a:buFont typeface="Calibri"/>
              <a:buChar char="•"/>
            </a:pPr>
            <a:r>
              <a:rPr lang="en-IN"/>
              <a:t>For various other privileges following syntax can be used.</a:t>
            </a:r>
            <a:endParaRPr/>
          </a:p>
          <a:p>
            <a:pPr marL="342900" lvl="0" indent="0" algn="just" rtl="0">
              <a:lnSpc>
                <a:spcPct val="100000"/>
              </a:lnSpc>
              <a:spcBef>
                <a:spcPts val="0"/>
              </a:spcBef>
              <a:spcAft>
                <a:spcPts val="0"/>
              </a:spcAft>
              <a:buSzPts val="2400"/>
              <a:buNone/>
            </a:pPr>
            <a:endParaRPr/>
          </a:p>
          <a:p>
            <a:pPr marL="137160" lvl="0" indent="-177800" algn="just" rtl="0">
              <a:lnSpc>
                <a:spcPct val="100000"/>
              </a:lnSpc>
              <a:spcBef>
                <a:spcPts val="300"/>
              </a:spcBef>
              <a:spcAft>
                <a:spcPts val="0"/>
              </a:spcAft>
              <a:buSzPts val="2800"/>
              <a:buFont typeface="Calibri"/>
              <a:buChar char="•"/>
            </a:pPr>
            <a:r>
              <a:rPr lang="en-IN"/>
              <a:t>References privilege to create foreign key: </a:t>
            </a:r>
            <a:endParaRPr/>
          </a:p>
          <a:p>
            <a:pPr marL="0" lvl="0" indent="0" algn="just" rtl="0">
              <a:lnSpc>
                <a:spcPct val="100000"/>
              </a:lnSpc>
              <a:spcBef>
                <a:spcPts val="300"/>
              </a:spcBef>
              <a:spcAft>
                <a:spcPts val="0"/>
              </a:spcAft>
              <a:buSzPts val="1838"/>
              <a:buNone/>
            </a:pPr>
            <a:r>
              <a:rPr lang="en-IN"/>
              <a:t>  grant reference(dep_name) on department to Raman</a:t>
            </a:r>
            <a:endParaRPr/>
          </a:p>
          <a:p>
            <a:pPr marL="137160" lvl="0" indent="-56196" algn="just" rtl="0">
              <a:lnSpc>
                <a:spcPct val="100000"/>
              </a:lnSpc>
              <a:spcBef>
                <a:spcPts val="300"/>
              </a:spcBef>
              <a:spcAft>
                <a:spcPts val="0"/>
              </a:spcAft>
              <a:buSzPts val="1838"/>
              <a:buNone/>
            </a:pPr>
            <a:endParaRPr/>
          </a:p>
          <a:p>
            <a:pPr marL="137160" lvl="0" indent="-177800" algn="just" rtl="0">
              <a:lnSpc>
                <a:spcPct val="100000"/>
              </a:lnSpc>
              <a:spcBef>
                <a:spcPts val="300"/>
              </a:spcBef>
              <a:spcAft>
                <a:spcPts val="0"/>
              </a:spcAft>
              <a:buSzPts val="2800"/>
              <a:buFont typeface="Calibri"/>
              <a:buChar char="•"/>
            </a:pPr>
            <a:r>
              <a:rPr lang="en-IN"/>
              <a:t>Transfer of privileges:</a:t>
            </a:r>
            <a:endParaRPr/>
          </a:p>
          <a:p>
            <a:pPr marL="0" lvl="0" indent="0" algn="just" rtl="0">
              <a:lnSpc>
                <a:spcPct val="100000"/>
              </a:lnSpc>
              <a:spcBef>
                <a:spcPts val="300"/>
              </a:spcBef>
              <a:spcAft>
                <a:spcPts val="0"/>
              </a:spcAft>
              <a:buSzPts val="1838"/>
              <a:buNone/>
            </a:pPr>
            <a:r>
              <a:rPr lang="en-IN"/>
              <a:t>  grant select on department to amit with grant option</a:t>
            </a:r>
            <a:endParaRPr/>
          </a:p>
          <a:p>
            <a:pPr marL="0" lvl="0" indent="0" algn="just" rtl="0">
              <a:lnSpc>
                <a:spcPct val="100000"/>
              </a:lnSpc>
              <a:spcBef>
                <a:spcPts val="300"/>
              </a:spcBef>
              <a:spcAft>
                <a:spcPts val="0"/>
              </a:spcAft>
              <a:buSzPts val="1838"/>
              <a:buNone/>
            </a:pPr>
            <a:r>
              <a:rPr lang="en-IN"/>
              <a:t>  revoke select on department from amit, karan cascade</a:t>
            </a:r>
            <a:endParaRPr/>
          </a:p>
          <a:p>
            <a:pPr marL="0" lvl="0" indent="0" algn="just" rtl="0">
              <a:lnSpc>
                <a:spcPct val="100000"/>
              </a:lnSpc>
              <a:spcBef>
                <a:spcPts val="300"/>
              </a:spcBef>
              <a:spcAft>
                <a:spcPts val="0"/>
              </a:spcAft>
              <a:buSzPts val="1838"/>
              <a:buNone/>
            </a:pPr>
            <a:r>
              <a:rPr lang="en-IN"/>
              <a:t>  revoke select on department from a mit, karan restrict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0"/>
          <p:cNvSpPr txBox="1">
            <a:spLocks noGrp="1"/>
          </p:cNvSpPr>
          <p:nvPr>
            <p:ph type="title"/>
          </p:nvPr>
        </p:nvSpPr>
        <p:spPr>
          <a:xfrm>
            <a:off x="457200" y="1257300"/>
            <a:ext cx="8229600" cy="7429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2"/>
              </a:buClr>
              <a:buSzPts val="4000"/>
              <a:buNone/>
            </a:pPr>
            <a:r>
              <a:rPr lang="en-IN" b="1"/>
              <a:t>ROLES</a:t>
            </a:r>
            <a:endParaRPr b="1"/>
          </a:p>
        </p:txBody>
      </p:sp>
      <p:sp>
        <p:nvSpPr>
          <p:cNvPr id="473" name="Google Shape;473;p70"/>
          <p:cNvSpPr txBox="1">
            <a:spLocks noGrp="1"/>
          </p:cNvSpPr>
          <p:nvPr>
            <p:ph type="body" idx="1"/>
          </p:nvPr>
        </p:nvSpPr>
        <p:spPr>
          <a:xfrm>
            <a:off x="457200" y="2057400"/>
            <a:ext cx="8229600" cy="3657600"/>
          </a:xfrm>
          <a:prstGeom prst="rect">
            <a:avLst/>
          </a:prstGeom>
          <a:noFill/>
          <a:ln>
            <a:noFill/>
          </a:ln>
        </p:spPr>
        <p:txBody>
          <a:bodyPr spcFirstLastPara="1" wrap="square" lIns="68550" tIns="34275" rIns="68550" bIns="34275" anchor="t" anchorCtr="0">
            <a:noAutofit/>
          </a:bodyPr>
          <a:lstStyle/>
          <a:p>
            <a:pPr marL="0" lvl="0" indent="0" algn="just" rtl="0">
              <a:lnSpc>
                <a:spcPct val="100000"/>
              </a:lnSpc>
              <a:spcBef>
                <a:spcPts val="0"/>
              </a:spcBef>
              <a:spcAft>
                <a:spcPts val="0"/>
              </a:spcAft>
              <a:buSzPts val="1700"/>
              <a:buNone/>
            </a:pPr>
            <a:r>
              <a:rPr lang="en-IN" sz="1800"/>
              <a:t>Roles are the collection of privileges or access rights. By defining roles automatically grant revoke can be implemented.</a:t>
            </a:r>
            <a:endParaRPr sz="1800"/>
          </a:p>
          <a:p>
            <a:pPr marL="0" lvl="0" indent="0" algn="just" rtl="0">
              <a:lnSpc>
                <a:spcPct val="100000"/>
              </a:lnSpc>
              <a:spcBef>
                <a:spcPts val="300"/>
              </a:spcBef>
              <a:spcAft>
                <a:spcPts val="0"/>
              </a:spcAft>
              <a:buSzPts val="2400"/>
              <a:buNone/>
            </a:pPr>
            <a:r>
              <a:rPr lang="en-IN" sz="1800"/>
              <a:t>a)</a:t>
            </a:r>
            <a:r>
              <a:rPr lang="en-IN" sz="1800" b="1"/>
              <a:t>Syntax to create role:  </a:t>
            </a:r>
            <a:r>
              <a:rPr lang="en-IN" sz="1800"/>
              <a:t>   Create role teacher</a:t>
            </a:r>
            <a:endParaRPr sz="1800"/>
          </a:p>
          <a:p>
            <a:pPr marL="0" lvl="0" indent="0" algn="just" rtl="0">
              <a:lnSpc>
                <a:spcPct val="100000"/>
              </a:lnSpc>
              <a:spcBef>
                <a:spcPts val="300"/>
              </a:spcBef>
              <a:spcAft>
                <a:spcPts val="0"/>
              </a:spcAft>
              <a:buSzPts val="1700"/>
              <a:buNone/>
            </a:pPr>
            <a:r>
              <a:rPr lang="en-IN" sz="1800"/>
              <a:t>         grant teacher to karan</a:t>
            </a:r>
            <a:endParaRPr sz="1800"/>
          </a:p>
          <a:p>
            <a:pPr marL="0" lvl="0" indent="0" algn="just" rtl="0">
              <a:lnSpc>
                <a:spcPct val="100000"/>
              </a:lnSpc>
              <a:spcBef>
                <a:spcPts val="300"/>
              </a:spcBef>
              <a:spcAft>
                <a:spcPts val="0"/>
              </a:spcAft>
              <a:buSzPts val="1700"/>
              <a:buNone/>
            </a:pPr>
            <a:r>
              <a:rPr lang="en-IN" sz="1800"/>
              <a:t> Karan will have all privileges as granted to teacher.</a:t>
            </a:r>
            <a:endParaRPr sz="1800"/>
          </a:p>
          <a:p>
            <a:pPr marL="0" lvl="0" indent="0" algn="just" rtl="0">
              <a:lnSpc>
                <a:spcPct val="100000"/>
              </a:lnSpc>
              <a:spcBef>
                <a:spcPts val="300"/>
              </a:spcBef>
              <a:spcAft>
                <a:spcPts val="0"/>
              </a:spcAft>
              <a:buSzPts val="1700"/>
              <a:buNone/>
            </a:pPr>
            <a:r>
              <a:rPr lang="en-IN" sz="1800"/>
              <a:t>b) </a:t>
            </a:r>
            <a:r>
              <a:rPr lang="en-IN" sz="1800" b="1"/>
              <a:t>Privileges can be granted to roles.</a:t>
            </a:r>
            <a:endParaRPr sz="1800"/>
          </a:p>
          <a:p>
            <a:pPr marL="0" lvl="0" indent="0" algn="just" rtl="0">
              <a:lnSpc>
                <a:spcPct val="100000"/>
              </a:lnSpc>
              <a:spcBef>
                <a:spcPts val="300"/>
              </a:spcBef>
              <a:spcAft>
                <a:spcPts val="0"/>
              </a:spcAft>
              <a:buSzPts val="1700"/>
              <a:buNone/>
            </a:pPr>
            <a:r>
              <a:rPr lang="en-IN" sz="1800"/>
              <a:t>       grant select on student to instructor</a:t>
            </a:r>
            <a:endParaRPr sz="1800"/>
          </a:p>
          <a:p>
            <a:pPr marL="0" lvl="0" indent="0" algn="just" rtl="0">
              <a:lnSpc>
                <a:spcPct val="100000"/>
              </a:lnSpc>
              <a:spcBef>
                <a:spcPts val="300"/>
              </a:spcBef>
              <a:spcAft>
                <a:spcPts val="0"/>
              </a:spcAft>
              <a:buSzPts val="1700"/>
              <a:buNone/>
            </a:pPr>
            <a:r>
              <a:rPr lang="en-IN" sz="1800" b="1"/>
              <a:t>c)Roles can be granted to users, as well as to other roles</a:t>
            </a:r>
            <a:r>
              <a:rPr lang="en-IN" sz="1800"/>
              <a:t>:- create role assistant </a:t>
            </a:r>
            <a:endParaRPr sz="1800"/>
          </a:p>
          <a:p>
            <a:pPr marL="0" lvl="0" indent="0" algn="just" rtl="0">
              <a:lnSpc>
                <a:spcPct val="100000"/>
              </a:lnSpc>
              <a:spcBef>
                <a:spcPts val="300"/>
              </a:spcBef>
              <a:spcAft>
                <a:spcPts val="0"/>
              </a:spcAft>
              <a:buSzPts val="1700"/>
              <a:buNone/>
            </a:pPr>
            <a:r>
              <a:rPr lang="en-IN" sz="1800"/>
              <a:t>       grant assistant to instructor</a:t>
            </a:r>
            <a:endParaRPr sz="1800"/>
          </a:p>
          <a:p>
            <a:pPr marL="0" lvl="0" indent="0" algn="just" rtl="0">
              <a:lnSpc>
                <a:spcPct val="100000"/>
              </a:lnSpc>
              <a:spcBef>
                <a:spcPts val="300"/>
              </a:spcBef>
              <a:spcAft>
                <a:spcPts val="0"/>
              </a:spcAft>
              <a:buSzPts val="1700"/>
              <a:buNone/>
            </a:pPr>
            <a:r>
              <a:rPr lang="en-IN" sz="1800"/>
              <a:t>Now instructor inherits all privileges of assistant</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132a3489bc3_0_0"/>
          <p:cNvSpPr txBox="1">
            <a:spLocks noGrp="1"/>
          </p:cNvSpPr>
          <p:nvPr>
            <p:ph type="body" idx="1"/>
          </p:nvPr>
        </p:nvSpPr>
        <p:spPr>
          <a:xfrm>
            <a:off x="256600" y="933000"/>
            <a:ext cx="8735100" cy="5388600"/>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115000"/>
              </a:lnSpc>
              <a:spcBef>
                <a:spcPts val="0"/>
              </a:spcBef>
              <a:spcAft>
                <a:spcPts val="0"/>
              </a:spcAft>
              <a:buSzPts val="2200"/>
              <a:buNone/>
            </a:pPr>
            <a:endParaRPr sz="1200" b="1">
              <a:highlight>
                <a:srgbClr val="FFFFFF"/>
              </a:highlight>
              <a:latin typeface="Times New Roman"/>
              <a:ea typeface="Times New Roman"/>
              <a:cs typeface="Times New Roman"/>
              <a:sym typeface="Times New Roman"/>
            </a:endParaRPr>
          </a:p>
          <a:p>
            <a:pPr marL="457200" lvl="0" indent="457200" algn="l" rtl="0">
              <a:lnSpc>
                <a:spcPct val="115000"/>
              </a:lnSpc>
              <a:spcBef>
                <a:spcPts val="1000"/>
              </a:spcBef>
              <a:spcAft>
                <a:spcPts val="0"/>
              </a:spcAft>
              <a:buClr>
                <a:schemeClr val="dk1"/>
              </a:buClr>
              <a:buSzPts val="1100"/>
              <a:buFont typeface="Arial"/>
              <a:buNone/>
            </a:pPr>
            <a:r>
              <a:rPr lang="en-IN" sz="1200" b="1">
                <a:highlight>
                  <a:srgbClr val="FFFFFF"/>
                </a:highlight>
                <a:latin typeface="Times New Roman"/>
                <a:ea typeface="Times New Roman"/>
                <a:cs typeface="Times New Roman"/>
                <a:sym typeface="Times New Roman"/>
              </a:rPr>
              <a:t>Ques 1 For the given table:</a:t>
            </a:r>
            <a:endParaRPr sz="1200" b="1">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ord_no      purch_amt   ord_date    customer_id  salesman_id</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  ----------  ----------  -----------  -----------</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70001       150.5       2012-10-05  3005         5002</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70009       270.65      2012-09-10  3001         5005</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70002       65.26       2012-10-05  3002         5001</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70004       110.5       2012-08-17  3009         5003</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70007       948.5       2012-09-10  3005         5002</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70005       2400.6      2012-07-27  3007         5001</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70008       5760        2012-09-10  3002         5001</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70010       1983.43     2012-10-10  3004         5006</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70003       2480.4      2012-10-10  3009         5003</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70012       250.45      2012-06-27  3008         5002</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IN" sz="1200">
                <a:highlight>
                  <a:srgbClr val="FFFFFF"/>
                </a:highlight>
                <a:latin typeface="Times New Roman"/>
                <a:ea typeface="Times New Roman"/>
                <a:cs typeface="Times New Roman"/>
                <a:sym typeface="Times New Roman"/>
              </a:rPr>
              <a:t>70011       75.29       2012-08-17  3003         5007</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1000"/>
              </a:spcAft>
              <a:buSzPts val="2200"/>
              <a:buNone/>
            </a:pPr>
            <a:r>
              <a:rPr lang="en-IN" sz="1200">
                <a:highlight>
                  <a:srgbClr val="FFFFFF"/>
                </a:highlight>
                <a:latin typeface="Times New Roman"/>
                <a:ea typeface="Times New Roman"/>
                <a:cs typeface="Times New Roman"/>
                <a:sym typeface="Times New Roman"/>
              </a:rPr>
              <a:t>70013       3045.6      2012-04-25  3002         5001</a:t>
            </a:r>
            <a:endParaRPr/>
          </a:p>
        </p:txBody>
      </p:sp>
      <p:sp>
        <p:nvSpPr>
          <p:cNvPr id="504" name="Google Shape;504;g132a3489bc3_0_0"/>
          <p:cNvSpPr txBox="1">
            <a:spLocks noGrp="1"/>
          </p:cNvSpPr>
          <p:nvPr>
            <p:ph type="body" idx="2"/>
          </p:nvPr>
        </p:nvSpPr>
        <p:spPr>
          <a:xfrm>
            <a:off x="1066800" y="594825"/>
            <a:ext cx="7924800" cy="513300"/>
          </a:xfrm>
          <a:prstGeom prst="rect">
            <a:avLst/>
          </a:prstGeom>
          <a:solidFill>
            <a:schemeClr val="lt1"/>
          </a:solid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640"/>
              </a:spcBef>
              <a:spcAft>
                <a:spcPts val="0"/>
              </a:spcAft>
              <a:buSzPct val="117647"/>
              <a:buNone/>
            </a:pPr>
            <a:r>
              <a:rPr lang="en-IN"/>
              <a:t>Practice Question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The SQL Union operation is used to combine the result of two or more SQL SELECT queries.</a:t>
            </a:r>
            <a:endParaRPr/>
          </a:p>
          <a:p>
            <a:pPr marL="342900" lvl="0" indent="-342900" algn="l" rtl="0">
              <a:lnSpc>
                <a:spcPct val="100000"/>
              </a:lnSpc>
              <a:spcBef>
                <a:spcPts val="440"/>
              </a:spcBef>
              <a:spcAft>
                <a:spcPts val="0"/>
              </a:spcAft>
              <a:buClr>
                <a:schemeClr val="dk1"/>
              </a:buClr>
              <a:buSzPts val="2200"/>
              <a:buChar char="•"/>
            </a:pPr>
            <a:r>
              <a:rPr lang="en-IN"/>
              <a:t>In the union operation, all the number of data-type and columns must be same in both the tables on which UNION operation is being applied.</a:t>
            </a:r>
            <a:endParaRPr/>
          </a:p>
          <a:p>
            <a:pPr marL="342900" lvl="0" indent="-342900" algn="l" rtl="0">
              <a:lnSpc>
                <a:spcPct val="100000"/>
              </a:lnSpc>
              <a:spcBef>
                <a:spcPts val="440"/>
              </a:spcBef>
              <a:spcAft>
                <a:spcPts val="0"/>
              </a:spcAft>
              <a:buClr>
                <a:schemeClr val="dk1"/>
              </a:buClr>
              <a:buSzPts val="2200"/>
              <a:buChar char="•"/>
            </a:pPr>
            <a:r>
              <a:rPr lang="en-IN"/>
              <a:t>The union operation eliminates the duplicate rows from its result-set.</a:t>
            </a:r>
            <a:endParaRPr/>
          </a:p>
          <a:p>
            <a:pPr marL="342900" lvl="0" indent="-342900" algn="l" rtl="0">
              <a:lnSpc>
                <a:spcPct val="100000"/>
              </a:lnSpc>
              <a:spcBef>
                <a:spcPts val="440"/>
              </a:spcBef>
              <a:spcAft>
                <a:spcPts val="0"/>
              </a:spcAft>
              <a:buClr>
                <a:schemeClr val="dk1"/>
              </a:buClr>
              <a:buSzPts val="2200"/>
              <a:buChar char="•"/>
            </a:pPr>
            <a:r>
              <a:rPr lang="en-IN"/>
              <a:t>Syntax:</a:t>
            </a:r>
            <a:endParaRPr/>
          </a:p>
          <a:p>
            <a:pPr marL="342900" lvl="0" indent="-342900" algn="l" rtl="0">
              <a:lnSpc>
                <a:spcPct val="100000"/>
              </a:lnSpc>
              <a:spcBef>
                <a:spcPts val="440"/>
              </a:spcBef>
              <a:spcAft>
                <a:spcPts val="0"/>
              </a:spcAft>
              <a:buClr>
                <a:schemeClr val="dk1"/>
              </a:buClr>
              <a:buSzPts val="2200"/>
              <a:buNone/>
            </a:pPr>
            <a:r>
              <a:rPr lang="en-IN"/>
              <a:t>	SELECT column_name FROM table1  </a:t>
            </a:r>
            <a:endParaRPr/>
          </a:p>
          <a:p>
            <a:pPr marL="342900" lvl="0" indent="-342900" algn="l" rtl="0">
              <a:lnSpc>
                <a:spcPct val="100000"/>
              </a:lnSpc>
              <a:spcBef>
                <a:spcPts val="440"/>
              </a:spcBef>
              <a:spcAft>
                <a:spcPts val="0"/>
              </a:spcAft>
              <a:buClr>
                <a:schemeClr val="dk1"/>
              </a:buClr>
              <a:buSzPts val="2200"/>
              <a:buNone/>
            </a:pPr>
            <a:r>
              <a:rPr lang="en-IN"/>
              <a:t>	UNION  </a:t>
            </a:r>
            <a:endParaRPr/>
          </a:p>
          <a:p>
            <a:pPr marL="342900" lvl="0" indent="-342900" algn="l" rtl="0">
              <a:lnSpc>
                <a:spcPct val="100000"/>
              </a:lnSpc>
              <a:spcBef>
                <a:spcPts val="440"/>
              </a:spcBef>
              <a:spcAft>
                <a:spcPts val="0"/>
              </a:spcAft>
              <a:buClr>
                <a:schemeClr val="dk1"/>
              </a:buClr>
              <a:buSzPts val="2200"/>
              <a:buNone/>
            </a:pPr>
            <a:r>
              <a:rPr lang="en-IN"/>
              <a:t>	SELECT column_name FROM table2;  </a:t>
            </a:r>
            <a:endParaRPr/>
          </a:p>
          <a:p>
            <a:pPr marL="342900" lvl="0" indent="-203200" algn="l" rtl="0">
              <a:lnSpc>
                <a:spcPct val="100000"/>
              </a:lnSpc>
              <a:spcBef>
                <a:spcPts val="440"/>
              </a:spcBef>
              <a:spcAft>
                <a:spcPts val="0"/>
              </a:spcAft>
              <a:buClr>
                <a:schemeClr val="dk1"/>
              </a:buClr>
              <a:buSzPts val="2200"/>
              <a:buNone/>
            </a:pPr>
            <a:endParaRPr/>
          </a:p>
        </p:txBody>
      </p:sp>
      <p:sp>
        <p:nvSpPr>
          <p:cNvPr id="210" name="Google Shape;210;p13"/>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Union</a:t>
            </a:r>
            <a:endParaRPr/>
          </a:p>
        </p:txBody>
      </p:sp>
      <p:pic>
        <p:nvPicPr>
          <p:cNvPr id="211" name="Google Shape;211;p13"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g132a3489bc3_0_6"/>
          <p:cNvSpPr txBox="1">
            <a:spLocks noGrp="1"/>
          </p:cNvSpPr>
          <p:nvPr>
            <p:ph type="body" idx="1"/>
          </p:nvPr>
        </p:nvSpPr>
        <p:spPr>
          <a:xfrm>
            <a:off x="326575" y="1447800"/>
            <a:ext cx="8664900" cy="48006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endParaRPr sz="1200">
              <a:highlight>
                <a:srgbClr val="FFFFFF"/>
              </a:highlight>
              <a:latin typeface="Times New Roman"/>
              <a:ea typeface="Times New Roman"/>
              <a:cs typeface="Times New Roman"/>
              <a:sym typeface="Times New Roman"/>
            </a:endParaRPr>
          </a:p>
          <a:p>
            <a:pPr marL="257175" lvl="0" indent="-257175" algn="l" rtl="0">
              <a:lnSpc>
                <a:spcPct val="115000"/>
              </a:lnSpc>
              <a:spcBef>
                <a:spcPts val="1000"/>
              </a:spcBef>
              <a:spcAft>
                <a:spcPts val="0"/>
              </a:spcAft>
              <a:buSzPts val="1800"/>
              <a:buFont typeface="Times New Roman"/>
              <a:buAutoNum type="alphaLcParenR"/>
            </a:pPr>
            <a:r>
              <a:rPr lang="en-IN" sz="1800">
                <a:highlight>
                  <a:srgbClr val="FFFFFF"/>
                </a:highlight>
                <a:latin typeface="Times New Roman"/>
                <a:ea typeface="Times New Roman"/>
                <a:cs typeface="Times New Roman"/>
                <a:sym typeface="Times New Roman"/>
              </a:rPr>
              <a:t>Write a SQL statement to find the highest purchase amount ordered by the each customer with their ID and highest purchase amount. </a:t>
            </a:r>
            <a:endParaRPr sz="1800">
              <a:highlight>
                <a:srgbClr val="FFFFFF"/>
              </a:highlight>
              <a:latin typeface="Times New Roman"/>
              <a:ea typeface="Times New Roman"/>
              <a:cs typeface="Times New Roman"/>
              <a:sym typeface="Times New Roman"/>
            </a:endParaRPr>
          </a:p>
          <a:p>
            <a:pPr marL="257175" lvl="0" indent="0" algn="l" rtl="0">
              <a:lnSpc>
                <a:spcPct val="115000"/>
              </a:lnSpc>
              <a:spcBef>
                <a:spcPts val="0"/>
              </a:spcBef>
              <a:spcAft>
                <a:spcPts val="0"/>
              </a:spcAft>
              <a:buSzPts val="2200"/>
              <a:buNone/>
            </a:pPr>
            <a:endParaRPr sz="1800">
              <a:highlight>
                <a:srgbClr val="FFFFFF"/>
              </a:highlight>
              <a:latin typeface="Times New Roman"/>
              <a:ea typeface="Times New Roman"/>
              <a:cs typeface="Times New Roman"/>
              <a:sym typeface="Times New Roman"/>
            </a:endParaRPr>
          </a:p>
          <a:p>
            <a:pPr marL="257175" lvl="0" indent="-257175" algn="l" rtl="0">
              <a:lnSpc>
                <a:spcPct val="115000"/>
              </a:lnSpc>
              <a:spcBef>
                <a:spcPts val="0"/>
              </a:spcBef>
              <a:spcAft>
                <a:spcPts val="0"/>
              </a:spcAft>
              <a:buSzPts val="1800"/>
              <a:buFont typeface="Times New Roman"/>
              <a:buAutoNum type="alphaLcParenR"/>
            </a:pPr>
            <a:r>
              <a:rPr lang="en-IN" sz="1800">
                <a:highlight>
                  <a:srgbClr val="FFFFFF"/>
                </a:highlight>
                <a:latin typeface="Times New Roman"/>
                <a:ea typeface="Times New Roman"/>
                <a:cs typeface="Times New Roman"/>
                <a:sym typeface="Times New Roman"/>
              </a:rPr>
              <a:t>Write a SQL statement to find the highest purchase amount ordered by the each customer on a particular order date with their ID, </a:t>
            </a:r>
            <a:endParaRPr sz="1800">
              <a:highlight>
                <a:srgbClr val="FFFFFF"/>
              </a:highlight>
              <a:latin typeface="Times New Roman"/>
              <a:ea typeface="Times New Roman"/>
              <a:cs typeface="Times New Roman"/>
              <a:sym typeface="Times New Roman"/>
            </a:endParaRPr>
          </a:p>
          <a:p>
            <a:pPr marL="257175" lvl="0" indent="0" algn="l" rtl="0">
              <a:lnSpc>
                <a:spcPct val="115000"/>
              </a:lnSpc>
              <a:spcBef>
                <a:spcPts val="0"/>
              </a:spcBef>
              <a:spcAft>
                <a:spcPts val="0"/>
              </a:spcAft>
              <a:buSzPts val="2200"/>
              <a:buNone/>
            </a:pPr>
            <a:endParaRPr sz="1800">
              <a:highlight>
                <a:srgbClr val="FFFFFF"/>
              </a:highlight>
              <a:latin typeface="Times New Roman"/>
              <a:ea typeface="Times New Roman"/>
              <a:cs typeface="Times New Roman"/>
              <a:sym typeface="Times New Roman"/>
            </a:endParaRPr>
          </a:p>
          <a:p>
            <a:pPr marL="257175" lvl="0" indent="-257175" algn="l" rtl="0">
              <a:lnSpc>
                <a:spcPct val="115000"/>
              </a:lnSpc>
              <a:spcBef>
                <a:spcPts val="0"/>
              </a:spcBef>
              <a:spcAft>
                <a:spcPts val="0"/>
              </a:spcAft>
              <a:buSzPts val="1800"/>
              <a:buFont typeface="Times New Roman"/>
              <a:buAutoNum type="alphaLcParenR"/>
            </a:pPr>
            <a:r>
              <a:rPr lang="en-IN" sz="1800">
                <a:highlight>
                  <a:srgbClr val="FFFFFF"/>
                </a:highlight>
                <a:latin typeface="Times New Roman"/>
                <a:ea typeface="Times New Roman"/>
                <a:cs typeface="Times New Roman"/>
                <a:sym typeface="Times New Roman"/>
              </a:rPr>
              <a:t>Write a SQL statement to find the highest purchase amount with their ID and order date, for only those customers who have highest purchase amount in a day is more than 2000.</a:t>
            </a:r>
            <a:endParaRPr sz="1800">
              <a:highlight>
                <a:srgbClr val="FFFFFF"/>
              </a:highlight>
              <a:latin typeface="Times New Roman"/>
              <a:ea typeface="Times New Roman"/>
              <a:cs typeface="Times New Roman"/>
              <a:sym typeface="Times New Roman"/>
            </a:endParaRPr>
          </a:p>
          <a:p>
            <a:pPr marL="257175" lvl="0" indent="0" algn="l" rtl="0">
              <a:lnSpc>
                <a:spcPct val="115000"/>
              </a:lnSpc>
              <a:spcBef>
                <a:spcPts val="0"/>
              </a:spcBef>
              <a:spcAft>
                <a:spcPts val="0"/>
              </a:spcAft>
              <a:buSzPts val="2200"/>
              <a:buNone/>
            </a:pPr>
            <a:endParaRPr sz="1800">
              <a:highlight>
                <a:srgbClr val="FFFFFF"/>
              </a:highlight>
              <a:latin typeface="Times New Roman"/>
              <a:ea typeface="Times New Roman"/>
              <a:cs typeface="Times New Roman"/>
              <a:sym typeface="Times New Roman"/>
            </a:endParaRPr>
          </a:p>
          <a:p>
            <a:pPr marL="257175" lvl="0" indent="-257175" algn="l" rtl="0">
              <a:lnSpc>
                <a:spcPct val="115000"/>
              </a:lnSpc>
              <a:spcBef>
                <a:spcPts val="0"/>
              </a:spcBef>
              <a:spcAft>
                <a:spcPts val="0"/>
              </a:spcAft>
              <a:buSzPts val="1800"/>
              <a:buFont typeface="Times New Roman"/>
              <a:buAutoNum type="alphaLcParenR"/>
            </a:pPr>
            <a:r>
              <a:rPr lang="en-IN" sz="1800">
                <a:highlight>
                  <a:srgbClr val="FFFFFF"/>
                </a:highlight>
                <a:latin typeface="Times New Roman"/>
                <a:ea typeface="Times New Roman"/>
                <a:cs typeface="Times New Roman"/>
                <a:sym typeface="Times New Roman"/>
              </a:rPr>
              <a:t>Write a SQL statement to find the highest purchase amount with their ID and order date, for only those customers who have a higher purchase amount in a day is within the list 2000, 3000, 5760 and 6000.</a:t>
            </a:r>
            <a:endParaRPr sz="2800"/>
          </a:p>
          <a:p>
            <a:pPr marL="0" lvl="0" indent="0" algn="l" rtl="0">
              <a:lnSpc>
                <a:spcPct val="100000"/>
              </a:lnSpc>
              <a:spcBef>
                <a:spcPts val="1000"/>
              </a:spcBef>
              <a:spcAft>
                <a:spcPts val="0"/>
              </a:spcAft>
              <a:buSzPts val="2200"/>
              <a:buNone/>
            </a:pPr>
            <a:endParaRPr/>
          </a:p>
        </p:txBody>
      </p:sp>
      <p:sp>
        <p:nvSpPr>
          <p:cNvPr id="511" name="Google Shape;511;g132a3489bc3_0_6"/>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100000"/>
              </a:lnSpc>
              <a:spcBef>
                <a:spcPts val="640"/>
              </a:spcBef>
              <a:spcAft>
                <a:spcPts val="0"/>
              </a:spcAft>
              <a:buClr>
                <a:schemeClr val="dk1"/>
              </a:buClr>
              <a:buSzPts val="1100"/>
              <a:buFont typeface="Arial"/>
              <a:buNone/>
            </a:pPr>
            <a:r>
              <a:rPr lang="en-IN"/>
              <a:t>Practice Question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5"/>
          <p:cNvSpPr txBox="1">
            <a:spLocks noGrp="1"/>
          </p:cNvSpPr>
          <p:nvPr>
            <p:ph type="title"/>
          </p:nvPr>
        </p:nvSpPr>
        <p:spPr>
          <a:xfrm>
            <a:off x="628650" y="1131094"/>
            <a:ext cx="7886700" cy="994275"/>
          </a:xfrm>
          <a:prstGeom prst="rect">
            <a:avLst/>
          </a:prstGeom>
          <a:noFill/>
          <a:ln>
            <a:noFill/>
          </a:ln>
        </p:spPr>
        <p:txBody>
          <a:bodyPr spcFirstLastPara="1" wrap="square" lIns="68550" tIns="34275" rIns="68550" bIns="34275" anchor="ctr" anchorCtr="0">
            <a:normAutofit/>
          </a:bodyPr>
          <a:lstStyle/>
          <a:p>
            <a:pPr marL="0" marR="0" lvl="0" indent="0" algn="ctr" rtl="0">
              <a:lnSpc>
                <a:spcPct val="100000"/>
              </a:lnSpc>
              <a:spcBef>
                <a:spcPts val="0"/>
              </a:spcBef>
              <a:spcAft>
                <a:spcPts val="0"/>
              </a:spcAft>
              <a:buClr>
                <a:srgbClr val="000000"/>
              </a:buClr>
              <a:buSzPts val="1400"/>
              <a:buFont typeface="Arial"/>
              <a:buNone/>
            </a:pPr>
            <a:r>
              <a:rPr lang="en-IN" b="1"/>
              <a:t>PRACTICE QUESTIONS</a:t>
            </a:r>
            <a:endParaRPr b="1"/>
          </a:p>
        </p:txBody>
      </p:sp>
      <p:sp>
        <p:nvSpPr>
          <p:cNvPr id="518" name="Google Shape;518;p75"/>
          <p:cNvSpPr txBox="1">
            <a:spLocks noGrp="1"/>
          </p:cNvSpPr>
          <p:nvPr>
            <p:ph type="body" idx="1"/>
          </p:nvPr>
        </p:nvSpPr>
        <p:spPr>
          <a:xfrm>
            <a:off x="628650" y="1775663"/>
            <a:ext cx="7886700" cy="3714300"/>
          </a:xfrm>
          <a:prstGeom prst="rect">
            <a:avLst/>
          </a:prstGeom>
          <a:noFill/>
          <a:ln>
            <a:noFill/>
          </a:ln>
        </p:spPr>
        <p:txBody>
          <a:bodyPr spcFirstLastPara="1" wrap="square" lIns="68550" tIns="34275" rIns="68550" bIns="34275" anchor="t" anchorCtr="0">
            <a:normAutofit fontScale="25000" lnSpcReduction="20000"/>
          </a:bodyPr>
          <a:lstStyle/>
          <a:p>
            <a:pPr marL="0" lvl="0" indent="0" algn="l" rtl="0">
              <a:lnSpc>
                <a:spcPct val="100000"/>
              </a:lnSpc>
              <a:spcBef>
                <a:spcPts val="750"/>
              </a:spcBef>
              <a:spcAft>
                <a:spcPts val="0"/>
              </a:spcAft>
              <a:buSzPts val="2400"/>
              <a:buNone/>
            </a:pPr>
            <a:endParaRPr>
              <a:highlight>
                <a:srgbClr val="FFFFFF"/>
              </a:highlight>
            </a:endParaRPr>
          </a:p>
          <a:p>
            <a:pPr marL="0" lvl="0" indent="0" algn="l" rtl="0">
              <a:lnSpc>
                <a:spcPct val="100000"/>
              </a:lnSpc>
              <a:spcBef>
                <a:spcPts val="750"/>
              </a:spcBef>
              <a:spcAft>
                <a:spcPts val="0"/>
              </a:spcAft>
              <a:buSzPct val="212813"/>
              <a:buNone/>
            </a:pPr>
            <a:r>
              <a:rPr lang="en-IN" sz="4511" i="1">
                <a:highlight>
                  <a:srgbClr val="FFFFFF"/>
                </a:highlight>
              </a:rPr>
              <a:t>Sample table</a:t>
            </a:r>
            <a:r>
              <a:rPr lang="en-IN" sz="4511">
                <a:highlight>
                  <a:srgbClr val="FFFFFF"/>
                </a:highlight>
              </a:rPr>
              <a:t>: orders</a:t>
            </a:r>
            <a:endParaRPr sz="4511">
              <a:highlight>
                <a:srgbClr val="FFFFFF"/>
              </a:highlight>
            </a:endParaRPr>
          </a:p>
          <a:p>
            <a:pPr marL="0" lvl="0" indent="0" algn="l" rtl="0">
              <a:lnSpc>
                <a:spcPct val="100000"/>
              </a:lnSpc>
              <a:spcBef>
                <a:spcPts val="750"/>
              </a:spcBef>
              <a:spcAft>
                <a:spcPts val="0"/>
              </a:spcAft>
              <a:buSzPct val="212813"/>
              <a:buNone/>
            </a:pPr>
            <a:r>
              <a:rPr lang="en-IN" sz="4511"/>
              <a:t>ord_no      purch_amt   ord_date    customer_id  salesman_id</a:t>
            </a:r>
            <a:endParaRPr sz="4511"/>
          </a:p>
          <a:p>
            <a:pPr marL="0" lvl="0" indent="0" algn="l" rtl="0">
              <a:lnSpc>
                <a:spcPct val="100000"/>
              </a:lnSpc>
              <a:spcBef>
                <a:spcPts val="750"/>
              </a:spcBef>
              <a:spcAft>
                <a:spcPts val="0"/>
              </a:spcAft>
              <a:buSzPct val="212813"/>
              <a:buNone/>
            </a:pPr>
            <a:r>
              <a:rPr lang="en-IN" sz="4511"/>
              <a:t>----------  ----------  ----------  -----------  -----------</a:t>
            </a:r>
            <a:endParaRPr sz="4511"/>
          </a:p>
          <a:p>
            <a:pPr marL="0" lvl="0" indent="0" algn="l" rtl="0">
              <a:lnSpc>
                <a:spcPct val="100000"/>
              </a:lnSpc>
              <a:spcBef>
                <a:spcPts val="750"/>
              </a:spcBef>
              <a:spcAft>
                <a:spcPts val="0"/>
              </a:spcAft>
              <a:buSzPct val="212813"/>
              <a:buNone/>
            </a:pPr>
            <a:r>
              <a:rPr lang="en-IN" sz="4511"/>
              <a:t>70001       150.5       2012-10-05  3005         5002</a:t>
            </a:r>
            <a:endParaRPr sz="4511"/>
          </a:p>
          <a:p>
            <a:pPr marL="0" lvl="0" indent="0" algn="l" rtl="0">
              <a:lnSpc>
                <a:spcPct val="100000"/>
              </a:lnSpc>
              <a:spcBef>
                <a:spcPts val="750"/>
              </a:spcBef>
              <a:spcAft>
                <a:spcPts val="0"/>
              </a:spcAft>
              <a:buSzPct val="212813"/>
              <a:buNone/>
            </a:pPr>
            <a:r>
              <a:rPr lang="en-IN" sz="4511"/>
              <a:t>70009       270.65      2012-09-10  3001         5005</a:t>
            </a:r>
            <a:endParaRPr sz="4511"/>
          </a:p>
          <a:p>
            <a:pPr marL="0" lvl="0" indent="0" algn="l" rtl="0">
              <a:lnSpc>
                <a:spcPct val="100000"/>
              </a:lnSpc>
              <a:spcBef>
                <a:spcPts val="750"/>
              </a:spcBef>
              <a:spcAft>
                <a:spcPts val="0"/>
              </a:spcAft>
              <a:buSzPct val="212813"/>
              <a:buNone/>
            </a:pPr>
            <a:r>
              <a:rPr lang="en-IN" sz="4511"/>
              <a:t>70002       65.26       2012-10-05  3002         5001</a:t>
            </a:r>
            <a:endParaRPr sz="4511"/>
          </a:p>
          <a:p>
            <a:pPr marL="0" lvl="0" indent="0" algn="l" rtl="0">
              <a:lnSpc>
                <a:spcPct val="100000"/>
              </a:lnSpc>
              <a:spcBef>
                <a:spcPts val="750"/>
              </a:spcBef>
              <a:spcAft>
                <a:spcPts val="0"/>
              </a:spcAft>
              <a:buSzPct val="212813"/>
              <a:buNone/>
            </a:pPr>
            <a:r>
              <a:rPr lang="en-IN" sz="4511"/>
              <a:t>70004       110.5       2012-08-17  3009         5003</a:t>
            </a:r>
            <a:endParaRPr sz="4511"/>
          </a:p>
          <a:p>
            <a:pPr marL="0" lvl="0" indent="0" algn="l" rtl="0">
              <a:lnSpc>
                <a:spcPct val="100000"/>
              </a:lnSpc>
              <a:spcBef>
                <a:spcPts val="750"/>
              </a:spcBef>
              <a:spcAft>
                <a:spcPts val="0"/>
              </a:spcAft>
              <a:buSzPct val="212813"/>
              <a:buNone/>
            </a:pPr>
            <a:r>
              <a:rPr lang="en-IN" sz="4511"/>
              <a:t>70007       948.5       2012-09-10  3005         5002</a:t>
            </a:r>
            <a:endParaRPr sz="4511"/>
          </a:p>
          <a:p>
            <a:pPr marL="0" lvl="0" indent="0" algn="l" rtl="0">
              <a:lnSpc>
                <a:spcPct val="100000"/>
              </a:lnSpc>
              <a:spcBef>
                <a:spcPts val="750"/>
              </a:spcBef>
              <a:spcAft>
                <a:spcPts val="0"/>
              </a:spcAft>
              <a:buSzPct val="212813"/>
              <a:buNone/>
            </a:pPr>
            <a:r>
              <a:rPr lang="en-IN" sz="4511"/>
              <a:t>70005       2400.6      2012-07-27  3007         5001</a:t>
            </a:r>
            <a:endParaRPr sz="4511"/>
          </a:p>
          <a:p>
            <a:pPr marL="0" lvl="0" indent="0" algn="l" rtl="0">
              <a:lnSpc>
                <a:spcPct val="100000"/>
              </a:lnSpc>
              <a:spcBef>
                <a:spcPts val="750"/>
              </a:spcBef>
              <a:spcAft>
                <a:spcPts val="0"/>
              </a:spcAft>
              <a:buSzPct val="212813"/>
              <a:buNone/>
            </a:pPr>
            <a:r>
              <a:rPr lang="en-IN" sz="4511"/>
              <a:t>70008       5760        2012-09-10  3002         5001</a:t>
            </a:r>
            <a:endParaRPr sz="4511"/>
          </a:p>
          <a:p>
            <a:pPr marL="0" lvl="0" indent="0" algn="l" rtl="0">
              <a:lnSpc>
                <a:spcPct val="100000"/>
              </a:lnSpc>
              <a:spcBef>
                <a:spcPts val="750"/>
              </a:spcBef>
              <a:spcAft>
                <a:spcPts val="0"/>
              </a:spcAft>
              <a:buSzPct val="212813"/>
              <a:buNone/>
            </a:pPr>
            <a:r>
              <a:rPr lang="en-IN" sz="4511"/>
              <a:t>70010       1983.43     2012-10-10  3004         5006</a:t>
            </a:r>
            <a:endParaRPr sz="4511"/>
          </a:p>
          <a:p>
            <a:pPr marL="0" lvl="0" indent="0" algn="l" rtl="0">
              <a:lnSpc>
                <a:spcPct val="100000"/>
              </a:lnSpc>
              <a:spcBef>
                <a:spcPts val="750"/>
              </a:spcBef>
              <a:spcAft>
                <a:spcPts val="0"/>
              </a:spcAft>
              <a:buSzPct val="212813"/>
              <a:buNone/>
            </a:pPr>
            <a:r>
              <a:rPr lang="en-IN" sz="4511"/>
              <a:t>70003       2480.4      2012-10-10  3009         5003</a:t>
            </a:r>
            <a:endParaRPr sz="4511"/>
          </a:p>
          <a:p>
            <a:pPr marL="0" lvl="0" indent="0" algn="l" rtl="0">
              <a:lnSpc>
                <a:spcPct val="100000"/>
              </a:lnSpc>
              <a:spcBef>
                <a:spcPts val="750"/>
              </a:spcBef>
              <a:spcAft>
                <a:spcPts val="0"/>
              </a:spcAft>
              <a:buSzPct val="212813"/>
              <a:buNone/>
            </a:pPr>
            <a:r>
              <a:rPr lang="en-IN" sz="4511"/>
              <a:t>70012       250.45      2012-06-27  3008         5002</a:t>
            </a:r>
            <a:endParaRPr sz="4511"/>
          </a:p>
          <a:p>
            <a:pPr marL="0" lvl="0" indent="0" algn="l" rtl="0">
              <a:lnSpc>
                <a:spcPct val="100000"/>
              </a:lnSpc>
              <a:spcBef>
                <a:spcPts val="750"/>
              </a:spcBef>
              <a:spcAft>
                <a:spcPts val="0"/>
              </a:spcAft>
              <a:buSzPct val="212813"/>
              <a:buNone/>
            </a:pPr>
            <a:r>
              <a:rPr lang="en-IN" sz="4511"/>
              <a:t>70011       75.29       2012-08-17  3003         5007</a:t>
            </a:r>
            <a:endParaRPr sz="4511"/>
          </a:p>
          <a:p>
            <a:pPr marL="0" lvl="0" indent="0" algn="l" rtl="0">
              <a:lnSpc>
                <a:spcPct val="100000"/>
              </a:lnSpc>
              <a:spcBef>
                <a:spcPts val="750"/>
              </a:spcBef>
              <a:spcAft>
                <a:spcPts val="0"/>
              </a:spcAft>
              <a:buSzPts val="275"/>
              <a:buNone/>
            </a:pPr>
            <a:r>
              <a:rPr lang="en-IN" sz="4511"/>
              <a:t>70013       3045.6      2012-04-25  3002         5001</a:t>
            </a:r>
            <a:endParaRPr sz="4511"/>
          </a:p>
          <a:p>
            <a:pPr marL="0" lvl="0" indent="0" algn="l" rtl="0">
              <a:lnSpc>
                <a:spcPct val="100000"/>
              </a:lnSpc>
              <a:spcBef>
                <a:spcPts val="750"/>
              </a:spcBef>
              <a:spcAft>
                <a:spcPts val="0"/>
              </a:spcAft>
              <a:buSzPts val="2400"/>
              <a:buNone/>
            </a:pPr>
            <a:endParaRPr sz="975">
              <a:highlight>
                <a:srgbClr val="FFFFFF"/>
              </a:highlight>
              <a:latin typeface="Arial"/>
              <a:ea typeface="Arial"/>
              <a:cs typeface="Arial"/>
              <a:sym typeface="Arial"/>
            </a:endParaRPr>
          </a:p>
        </p:txBody>
      </p:sp>
      <p:sp>
        <p:nvSpPr>
          <p:cNvPr id="519" name="Google Shape;519;p75"/>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51</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6"/>
          <p:cNvSpPr txBox="1">
            <a:spLocks noGrp="1"/>
          </p:cNvSpPr>
          <p:nvPr>
            <p:ph type="title"/>
          </p:nvPr>
        </p:nvSpPr>
        <p:spPr>
          <a:xfrm>
            <a:off x="628650" y="815119"/>
            <a:ext cx="7886700" cy="99420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1"/>
              </a:buClr>
              <a:buSzPts val="1100"/>
              <a:buNone/>
            </a:pPr>
            <a:r>
              <a:rPr lang="en-IN" b="1"/>
              <a:t>PRACTICE QUESTIONS</a:t>
            </a:r>
            <a:endParaRPr/>
          </a:p>
        </p:txBody>
      </p:sp>
      <p:sp>
        <p:nvSpPr>
          <p:cNvPr id="526" name="Google Shape;526;p76"/>
          <p:cNvSpPr txBox="1">
            <a:spLocks noGrp="1"/>
          </p:cNvSpPr>
          <p:nvPr>
            <p:ph type="body" idx="1"/>
          </p:nvPr>
        </p:nvSpPr>
        <p:spPr>
          <a:xfrm>
            <a:off x="628650" y="2226469"/>
            <a:ext cx="7886700" cy="3263400"/>
          </a:xfrm>
          <a:prstGeom prst="rect">
            <a:avLst/>
          </a:prstGeom>
          <a:noFill/>
          <a:ln>
            <a:noFill/>
          </a:ln>
        </p:spPr>
        <p:txBody>
          <a:bodyPr spcFirstLastPara="1" wrap="square" lIns="68550" tIns="34275" rIns="68550" bIns="34275" anchor="t" anchorCtr="0">
            <a:normAutofit fontScale="92500" lnSpcReduction="10000"/>
          </a:bodyPr>
          <a:lstStyle/>
          <a:p>
            <a:pPr marL="0" lvl="0" indent="0" algn="just" rtl="0">
              <a:lnSpc>
                <a:spcPct val="100000"/>
              </a:lnSpc>
              <a:spcBef>
                <a:spcPts val="750"/>
              </a:spcBef>
              <a:spcAft>
                <a:spcPts val="0"/>
              </a:spcAft>
              <a:buSzPct val="108108"/>
              <a:buNone/>
            </a:pPr>
            <a:r>
              <a:rPr lang="en-IN" b="1">
                <a:highlight>
                  <a:srgbClr val="FFFFFF"/>
                </a:highlight>
              </a:rPr>
              <a:t>1.</a:t>
            </a:r>
            <a:r>
              <a:rPr lang="en-IN">
                <a:highlight>
                  <a:srgbClr val="FFFFFF"/>
                </a:highlight>
              </a:rPr>
              <a:t>From the following table, write a SQL query to calculate total purchase amount of all orders. Return total purchase amount. </a:t>
            </a:r>
            <a:endParaRPr b="1">
              <a:highlight>
                <a:srgbClr val="FFFFFF"/>
              </a:highlight>
            </a:endParaRPr>
          </a:p>
          <a:p>
            <a:pPr marL="0" lvl="0" indent="0" algn="just" rtl="0">
              <a:lnSpc>
                <a:spcPct val="100000"/>
              </a:lnSpc>
              <a:spcBef>
                <a:spcPts val="750"/>
              </a:spcBef>
              <a:spcAft>
                <a:spcPts val="0"/>
              </a:spcAft>
              <a:buSzPct val="49549"/>
              <a:buNone/>
            </a:pPr>
            <a:r>
              <a:rPr lang="en-IN" b="1">
                <a:highlight>
                  <a:srgbClr val="FFFFFF"/>
                </a:highlight>
              </a:rPr>
              <a:t>2.</a:t>
            </a:r>
            <a:r>
              <a:rPr lang="en-IN">
                <a:highlight>
                  <a:srgbClr val="FFFFFF"/>
                </a:highlight>
              </a:rPr>
              <a:t> From the following table, write a SQL query to calculate average purchase amount of all orders. Return average purchase amount.</a:t>
            </a:r>
            <a:endParaRPr>
              <a:highlight>
                <a:srgbClr val="FFFFFF"/>
              </a:highlight>
            </a:endParaRPr>
          </a:p>
          <a:p>
            <a:pPr marL="0" lvl="0" indent="0" algn="just" rtl="0">
              <a:lnSpc>
                <a:spcPct val="100000"/>
              </a:lnSpc>
              <a:spcBef>
                <a:spcPts val="750"/>
              </a:spcBef>
              <a:spcAft>
                <a:spcPts val="0"/>
              </a:spcAft>
              <a:buSzPct val="49549"/>
              <a:buNone/>
            </a:pPr>
            <a:r>
              <a:rPr lang="en-IN" b="1">
                <a:highlight>
                  <a:srgbClr val="FFFFFF"/>
                </a:highlight>
              </a:rPr>
              <a:t>3.</a:t>
            </a:r>
            <a:r>
              <a:rPr lang="en-IN">
                <a:highlight>
                  <a:srgbClr val="FFFFFF"/>
                </a:highlight>
              </a:rPr>
              <a:t> From the following table, write a SQL query to count the number of unique salespeople. Return number of salespeople. </a:t>
            </a:r>
            <a:endParaRPr>
              <a:highlight>
                <a:srgbClr val="FFFFFF"/>
              </a:highlight>
            </a:endParaRPr>
          </a:p>
          <a:p>
            <a:pPr marL="0" lvl="0" indent="0" algn="just" rtl="0">
              <a:lnSpc>
                <a:spcPct val="100000"/>
              </a:lnSpc>
              <a:spcBef>
                <a:spcPts val="750"/>
              </a:spcBef>
              <a:spcAft>
                <a:spcPts val="0"/>
              </a:spcAft>
              <a:buSzPct val="49549"/>
              <a:buNone/>
            </a:pPr>
            <a:r>
              <a:rPr lang="en-IN" b="1">
                <a:highlight>
                  <a:srgbClr val="FFFFFF"/>
                </a:highlight>
              </a:rPr>
              <a:t>4.</a:t>
            </a:r>
            <a:r>
              <a:rPr lang="en-IN">
                <a:highlight>
                  <a:srgbClr val="FFFFFF"/>
                </a:highlight>
              </a:rPr>
              <a:t> From the following table, write a SQL query to count the number of customers. Return number of customers.</a:t>
            </a:r>
            <a:endParaRPr/>
          </a:p>
        </p:txBody>
      </p:sp>
      <p:sp>
        <p:nvSpPr>
          <p:cNvPr id="527" name="Google Shape;527;p76"/>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52</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g1b26dde4179_0_0"/>
          <p:cNvSpPr txBox="1">
            <a:spLocks noGrp="1"/>
          </p:cNvSpPr>
          <p:nvPr>
            <p:ph type="title"/>
          </p:nvPr>
        </p:nvSpPr>
        <p:spPr>
          <a:xfrm>
            <a:off x="952500" y="739125"/>
            <a:ext cx="7924800" cy="60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Interview Questions</a:t>
            </a:r>
            <a:endParaRPr/>
          </a:p>
        </p:txBody>
      </p:sp>
      <p:sp>
        <p:nvSpPr>
          <p:cNvPr id="534" name="Google Shape;534;g1b26dde4179_0_0"/>
          <p:cNvSpPr txBox="1">
            <a:spLocks noGrp="1"/>
          </p:cNvSpPr>
          <p:nvPr>
            <p:ph type="body" idx="1"/>
          </p:nvPr>
        </p:nvSpPr>
        <p:spPr>
          <a:xfrm>
            <a:off x="952500" y="1486300"/>
            <a:ext cx="7962900" cy="4762200"/>
          </a:xfrm>
          <a:prstGeom prst="rect">
            <a:avLst/>
          </a:prstGeom>
          <a:noFill/>
          <a:ln>
            <a:noFill/>
          </a:ln>
        </p:spPr>
        <p:txBody>
          <a:bodyPr spcFirstLastPara="1" wrap="square" lIns="91425" tIns="45700" rIns="91425" bIns="45700" anchor="t" anchorCtr="0">
            <a:normAutofit/>
          </a:bodyPr>
          <a:lstStyle/>
          <a:p>
            <a:pPr marL="457200" lvl="0" indent="-355600" algn="l" rtl="0">
              <a:lnSpc>
                <a:spcPct val="150000"/>
              </a:lnSpc>
              <a:spcBef>
                <a:spcPts val="1200"/>
              </a:spcBef>
              <a:spcAft>
                <a:spcPts val="0"/>
              </a:spcAft>
              <a:buSzPts val="2000"/>
              <a:buFont typeface="Times New Roman"/>
              <a:buChar char="•"/>
            </a:pPr>
            <a:r>
              <a:rPr lang="en-IN" sz="2000" b="1">
                <a:latin typeface="Times New Roman"/>
                <a:ea typeface="Times New Roman"/>
                <a:cs typeface="Times New Roman"/>
                <a:sym typeface="Times New Roman"/>
              </a:rPr>
              <a:t>Explain the terms ‘Record’, ‘Field’ and ‘Table’ in terms of database </a:t>
            </a:r>
            <a:endParaRPr sz="2000" b="1">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IN" sz="2000" b="1">
                <a:latin typeface="Times New Roman"/>
                <a:ea typeface="Times New Roman"/>
                <a:cs typeface="Times New Roman"/>
                <a:sym typeface="Times New Roman"/>
              </a:rPr>
              <a:t>What is the use of Flashback query in Oracle?</a:t>
            </a:r>
            <a:endParaRPr sz="2000" b="1">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IN" sz="2000" b="1">
                <a:latin typeface="Times New Roman"/>
                <a:ea typeface="Times New Roman"/>
                <a:cs typeface="Times New Roman"/>
                <a:sym typeface="Times New Roman"/>
              </a:rPr>
              <a:t>Difference between Union and Union ALL operators?</a:t>
            </a:r>
            <a:endParaRPr sz="2000" b="1">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IN" sz="2000" b="1">
                <a:latin typeface="Times New Roman"/>
                <a:ea typeface="Times New Roman"/>
                <a:cs typeface="Times New Roman"/>
                <a:sym typeface="Times New Roman"/>
              </a:rPr>
              <a:t>How Cartesian product works for operation on a given problem.</a:t>
            </a:r>
            <a:endParaRPr sz="2000" b="1">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IN" sz="2000" b="1">
                <a:highlight>
                  <a:srgbClr val="FFFFFF"/>
                </a:highlight>
                <a:latin typeface="Times New Roman"/>
                <a:ea typeface="Times New Roman"/>
                <a:cs typeface="Times New Roman"/>
                <a:sym typeface="Times New Roman"/>
              </a:rPr>
              <a:t>What is difference between joins and union?</a:t>
            </a:r>
            <a:endParaRPr sz="2000" b="1">
              <a:highlight>
                <a:srgbClr val="FFFFFF"/>
              </a:highlight>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IN" sz="2000" b="1">
                <a:highlight>
                  <a:srgbClr val="FFFFFF"/>
                </a:highlight>
                <a:latin typeface="Times New Roman"/>
                <a:ea typeface="Times New Roman"/>
                <a:cs typeface="Times New Roman"/>
                <a:sym typeface="Times New Roman"/>
              </a:rPr>
              <a:t>When does checkpoint occur in DBMS?</a:t>
            </a:r>
            <a:endParaRPr sz="2000" b="1">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IN" sz="2000" b="1">
                <a:highlight>
                  <a:srgbClr val="FFFFFF"/>
                </a:highlight>
                <a:latin typeface="Times New Roman"/>
                <a:ea typeface="Times New Roman"/>
                <a:cs typeface="Times New Roman"/>
                <a:sym typeface="Times New Roman"/>
              </a:rPr>
              <a:t>What is a CLAUSE in terms of SQL?</a:t>
            </a:r>
            <a:endParaRPr sz="2000" b="1">
              <a:highlight>
                <a:srgbClr val="FFFFFF"/>
              </a:highlight>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IN" sz="2000" b="1">
                <a:latin typeface="Times New Roman"/>
                <a:ea typeface="Times New Roman"/>
                <a:cs typeface="Times New Roman"/>
                <a:sym typeface="Times New Roman"/>
              </a:rPr>
              <a:t>Mention the differences between HAVING and WHERE clause? </a:t>
            </a:r>
            <a:endParaRPr sz="2000" b="1">
              <a:latin typeface="Times New Roman"/>
              <a:ea typeface="Times New Roman"/>
              <a:cs typeface="Times New Roman"/>
              <a:sym typeface="Times New Roman"/>
            </a:endParaRPr>
          </a:p>
          <a:p>
            <a:pPr marL="0" lvl="0" indent="0" algn="l" rtl="0">
              <a:lnSpc>
                <a:spcPct val="100000"/>
              </a:lnSpc>
              <a:spcBef>
                <a:spcPts val="480"/>
              </a:spcBef>
              <a:spcAft>
                <a:spcPts val="0"/>
              </a:spcAft>
              <a:buSzPts val="24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1"/>
          <p:cNvSpPr txBox="1">
            <a:spLocks noGrp="1"/>
          </p:cNvSpPr>
          <p:nvPr>
            <p:ph type="title"/>
          </p:nvPr>
        </p:nvSpPr>
        <p:spPr>
          <a:xfrm>
            <a:off x="990600" y="609600"/>
            <a:ext cx="7924800" cy="65936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IN" sz="3200">
                <a:solidFill>
                  <a:srgbClr val="C00000"/>
                </a:solidFill>
              </a:rPr>
              <a:t>References….</a:t>
            </a:r>
            <a:endParaRPr sz="3200">
              <a:solidFill>
                <a:srgbClr val="C00000"/>
              </a:solidFill>
            </a:endParaRPr>
          </a:p>
        </p:txBody>
      </p:sp>
      <p:sp>
        <p:nvSpPr>
          <p:cNvPr id="540" name="Google Shape;540;p61"/>
          <p:cNvSpPr txBox="1">
            <a:spLocks noGrp="1"/>
          </p:cNvSpPr>
          <p:nvPr>
            <p:ph type="body" idx="1"/>
          </p:nvPr>
        </p:nvSpPr>
        <p:spPr>
          <a:xfrm>
            <a:off x="914400" y="1268963"/>
            <a:ext cx="8001000" cy="4979437"/>
          </a:xfrm>
          <a:prstGeom prst="rect">
            <a:avLst/>
          </a:prstGeom>
          <a:noFill/>
          <a:ln>
            <a:noFill/>
          </a:ln>
        </p:spPr>
        <p:txBody>
          <a:bodyPr spcFirstLastPara="1" wrap="square" lIns="91425" tIns="45700" rIns="91425" bIns="45700" anchor="t" anchorCtr="0">
            <a:normAutofit/>
          </a:bodyPr>
          <a:lstStyle/>
          <a:p>
            <a:pPr marL="457200" marR="0" lvl="0" indent="-381000" algn="l" rtl="0">
              <a:lnSpc>
                <a:spcPct val="100000"/>
              </a:lnSpc>
              <a:spcBef>
                <a:spcPts val="480"/>
              </a:spcBef>
              <a:spcAft>
                <a:spcPts val="0"/>
              </a:spcAft>
              <a:buClr>
                <a:schemeClr val="dk1"/>
              </a:buClr>
              <a:buSzPts val="2400"/>
              <a:buFont typeface="Arial"/>
              <a:buChar char="•"/>
            </a:pPr>
            <a:r>
              <a:rPr lang="en-IN" u="sng">
                <a:solidFill>
                  <a:schemeClr val="hlink"/>
                </a:solidFill>
                <a:hlinkClick r:id="rId3"/>
              </a:rPr>
              <a:t>https://www.javatpoint.com/dbms-sql-set-operation</a:t>
            </a:r>
            <a:endParaRPr/>
          </a:p>
          <a:p>
            <a:pPr marL="457200" marR="0" lvl="0" indent="-381000" algn="l" rtl="0">
              <a:lnSpc>
                <a:spcPct val="100000"/>
              </a:lnSpc>
              <a:spcBef>
                <a:spcPts val="480"/>
              </a:spcBef>
              <a:spcAft>
                <a:spcPts val="0"/>
              </a:spcAft>
              <a:buClr>
                <a:schemeClr val="dk1"/>
              </a:buClr>
              <a:buSzPts val="2400"/>
              <a:buFont typeface="Arial"/>
              <a:buChar char="•"/>
            </a:pPr>
            <a:r>
              <a:rPr lang="en-IN" u="sng">
                <a:solidFill>
                  <a:schemeClr val="hlink"/>
                </a:solidFill>
                <a:hlinkClick r:id="rId4"/>
              </a:rPr>
              <a:t>https://www.javatpoint.com/set-operators-in-sql</a:t>
            </a:r>
            <a:endParaRPr/>
          </a:p>
          <a:p>
            <a:pPr marL="457200" marR="0" lvl="0" indent="-381000" algn="l" rtl="0">
              <a:lnSpc>
                <a:spcPct val="100000"/>
              </a:lnSpc>
              <a:spcBef>
                <a:spcPts val="480"/>
              </a:spcBef>
              <a:spcAft>
                <a:spcPts val="0"/>
              </a:spcAft>
              <a:buClr>
                <a:schemeClr val="dk1"/>
              </a:buClr>
              <a:buSzPts val="2400"/>
              <a:buFont typeface="Arial"/>
              <a:buChar char="•"/>
            </a:pPr>
            <a:r>
              <a:rPr lang="en-IN" u="sng">
                <a:solidFill>
                  <a:schemeClr val="hlink"/>
                </a:solidFill>
                <a:hlinkClick r:id="rId5"/>
              </a:rPr>
              <a:t>https://www.studytonight.com/dbms/set-operation-in-sql.php</a:t>
            </a:r>
            <a:endParaRPr/>
          </a:p>
          <a:p>
            <a:pPr marL="457200" marR="0" lvl="0" indent="-381000" algn="l" rtl="0">
              <a:lnSpc>
                <a:spcPct val="100000"/>
              </a:lnSpc>
              <a:spcBef>
                <a:spcPts val="480"/>
              </a:spcBef>
              <a:spcAft>
                <a:spcPts val="0"/>
              </a:spcAft>
              <a:buClr>
                <a:schemeClr val="dk1"/>
              </a:buClr>
              <a:buSzPts val="2400"/>
              <a:buFont typeface="Arial"/>
              <a:buChar char="•"/>
            </a:pPr>
            <a:r>
              <a:rPr lang="en-IN" u="sng">
                <a:solidFill>
                  <a:schemeClr val="hlink"/>
                </a:solidFill>
                <a:hlinkClick r:id="rId6"/>
              </a:rPr>
              <a:t>https://docs.oracle.com/cd/B19306_01/server.102/b14200/operators005.htm</a:t>
            </a:r>
            <a:endParaRPr/>
          </a:p>
          <a:p>
            <a:pPr marL="457200" marR="0" lvl="0" indent="-228600" algn="l" rtl="0">
              <a:lnSpc>
                <a:spcPct val="100000"/>
              </a:lnSpc>
              <a:spcBef>
                <a:spcPts val="480"/>
              </a:spcBef>
              <a:spcAft>
                <a:spcPts val="0"/>
              </a:spcAft>
              <a:buClr>
                <a:schemeClr val="dk1"/>
              </a:buClr>
              <a:buSzPts val="2400"/>
              <a:buFont typeface="Arial"/>
              <a:buNone/>
            </a:pPr>
            <a:endParaRPr/>
          </a:p>
        </p:txBody>
      </p:sp>
      <p:pic>
        <p:nvPicPr>
          <p:cNvPr id="541" name="Google Shape;541;p61" descr="C:\Users\HP 250 G5\Desktop\wn.png"/>
          <p:cNvPicPr preferRelativeResize="0"/>
          <p:nvPr/>
        </p:nvPicPr>
        <p:blipFill rotWithShape="1">
          <a:blip r:embed="rId7">
            <a:alphaModFix/>
          </a:blip>
          <a:srcRect/>
          <a:stretch/>
        </p:blipFill>
        <p:spPr>
          <a:xfrm>
            <a:off x="7745108" y="609600"/>
            <a:ext cx="1322634" cy="47085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3"/>
          <p:cNvSpPr txBox="1">
            <a:spLocks noGrp="1"/>
          </p:cNvSpPr>
          <p:nvPr>
            <p:ph type="ctrTitle"/>
          </p:nvPr>
        </p:nvSpPr>
        <p:spPr>
          <a:xfrm>
            <a:off x="1066800" y="1698172"/>
            <a:ext cx="7772400" cy="1866122"/>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br>
              <a:rPr lang="en-IN">
                <a:solidFill>
                  <a:srgbClr val="AF97D3"/>
                </a:solidFill>
              </a:rPr>
            </a:br>
            <a:r>
              <a:rPr lang="en-IN">
                <a:solidFill>
                  <a:srgbClr val="C00000"/>
                </a:solidFill>
              </a:rPr>
              <a:t>Any Question ?</a:t>
            </a:r>
            <a:br>
              <a:rPr lang="en-IN">
                <a:solidFill>
                  <a:srgbClr val="AF97D3"/>
                </a:solidFill>
              </a:rPr>
            </a:br>
            <a:endParaRPr/>
          </a:p>
        </p:txBody>
      </p:sp>
      <p:pic>
        <p:nvPicPr>
          <p:cNvPr id="547" name="Google Shape;547;p33"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Union All operation is equal to the Union operation. It returns the set without removing duplication and sorting the data.</a:t>
            </a:r>
            <a:endParaRPr/>
          </a:p>
          <a:p>
            <a:pPr marL="342900" lvl="0" indent="-342900" algn="l" rtl="0">
              <a:lnSpc>
                <a:spcPct val="100000"/>
              </a:lnSpc>
              <a:spcBef>
                <a:spcPts val="440"/>
              </a:spcBef>
              <a:spcAft>
                <a:spcPts val="0"/>
              </a:spcAft>
              <a:buClr>
                <a:schemeClr val="dk1"/>
              </a:buClr>
              <a:buSzPts val="2200"/>
              <a:buChar char="•"/>
            </a:pPr>
            <a:r>
              <a:rPr lang="en-IN" b="1"/>
              <a:t>Syntax: </a:t>
            </a:r>
            <a:endParaRPr/>
          </a:p>
          <a:p>
            <a:pPr marL="342900" lvl="0" indent="-342900" algn="l" rtl="0">
              <a:lnSpc>
                <a:spcPct val="100000"/>
              </a:lnSpc>
              <a:spcBef>
                <a:spcPts val="440"/>
              </a:spcBef>
              <a:spcAft>
                <a:spcPts val="0"/>
              </a:spcAft>
              <a:buClr>
                <a:schemeClr val="dk1"/>
              </a:buClr>
              <a:buSzPts val="2200"/>
              <a:buNone/>
            </a:pPr>
            <a:r>
              <a:rPr lang="en-IN"/>
              <a:t>	SELECT column_name FROM table1  </a:t>
            </a:r>
            <a:endParaRPr/>
          </a:p>
          <a:p>
            <a:pPr marL="342900" lvl="0" indent="-342900" algn="l" rtl="0">
              <a:lnSpc>
                <a:spcPct val="100000"/>
              </a:lnSpc>
              <a:spcBef>
                <a:spcPts val="440"/>
              </a:spcBef>
              <a:spcAft>
                <a:spcPts val="0"/>
              </a:spcAft>
              <a:buClr>
                <a:schemeClr val="dk1"/>
              </a:buClr>
              <a:buSzPts val="2200"/>
              <a:buNone/>
            </a:pPr>
            <a:r>
              <a:rPr lang="en-IN"/>
              <a:t>	UNION ALL  </a:t>
            </a:r>
            <a:endParaRPr/>
          </a:p>
          <a:p>
            <a:pPr marL="342900" lvl="0" indent="-342900" algn="l" rtl="0">
              <a:lnSpc>
                <a:spcPct val="100000"/>
              </a:lnSpc>
              <a:spcBef>
                <a:spcPts val="440"/>
              </a:spcBef>
              <a:spcAft>
                <a:spcPts val="0"/>
              </a:spcAft>
              <a:buClr>
                <a:schemeClr val="dk1"/>
              </a:buClr>
              <a:buSzPts val="2200"/>
              <a:buNone/>
            </a:pPr>
            <a:r>
              <a:rPr lang="en-IN"/>
              <a:t>	SELECT column_name FROM table2;</a:t>
            </a:r>
            <a:endParaRPr/>
          </a:p>
          <a:p>
            <a:pPr marL="342900" lvl="0" indent="-342900" algn="l" rtl="0">
              <a:lnSpc>
                <a:spcPct val="100000"/>
              </a:lnSpc>
              <a:spcBef>
                <a:spcPts val="440"/>
              </a:spcBef>
              <a:spcAft>
                <a:spcPts val="0"/>
              </a:spcAft>
              <a:buClr>
                <a:schemeClr val="dk1"/>
              </a:buClr>
              <a:buSzPts val="2200"/>
              <a:buNone/>
            </a:pPr>
            <a:br>
              <a:rPr lang="en-IN"/>
            </a:br>
            <a:endParaRPr/>
          </a:p>
        </p:txBody>
      </p:sp>
      <p:sp>
        <p:nvSpPr>
          <p:cNvPr id="217" name="Google Shape;217;p14"/>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b="0"/>
              <a:t>Union All</a:t>
            </a:r>
            <a:endParaRPr/>
          </a:p>
        </p:txBody>
      </p:sp>
      <p:pic>
        <p:nvPicPr>
          <p:cNvPr id="218" name="Google Shape;218;p14" descr="C:\Users\HP 250 G5\Desktop\wn.png"/>
          <p:cNvPicPr preferRelativeResize="0"/>
          <p:nvPr/>
        </p:nvPicPr>
        <p:blipFill rotWithShape="1">
          <a:blip r:embed="rId3">
            <a:alphaModFix/>
          </a:blip>
          <a:srcRect/>
          <a:stretch/>
        </p:blipFill>
        <p:spPr>
          <a:xfrm>
            <a:off x="7745108" y="618931"/>
            <a:ext cx="1322634" cy="4708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It is used to combine two SELECT statements. The Intersect operation returns the common rows from both the SELECT statements.</a:t>
            </a:r>
            <a:endParaRPr/>
          </a:p>
          <a:p>
            <a:pPr marL="342900" lvl="0" indent="-342900" algn="l" rtl="0">
              <a:lnSpc>
                <a:spcPct val="100000"/>
              </a:lnSpc>
              <a:spcBef>
                <a:spcPts val="440"/>
              </a:spcBef>
              <a:spcAft>
                <a:spcPts val="0"/>
              </a:spcAft>
              <a:buClr>
                <a:schemeClr val="dk1"/>
              </a:buClr>
              <a:buSzPts val="2200"/>
              <a:buChar char="•"/>
            </a:pPr>
            <a:r>
              <a:rPr lang="en-IN"/>
              <a:t>In the Intersect operation, the number of datatype and columns must be the same.</a:t>
            </a:r>
            <a:endParaRPr/>
          </a:p>
          <a:p>
            <a:pPr marL="342900" lvl="0" indent="-342900" algn="l" rtl="0">
              <a:lnSpc>
                <a:spcPct val="100000"/>
              </a:lnSpc>
              <a:spcBef>
                <a:spcPts val="440"/>
              </a:spcBef>
              <a:spcAft>
                <a:spcPts val="0"/>
              </a:spcAft>
              <a:buClr>
                <a:schemeClr val="dk1"/>
              </a:buClr>
              <a:buSzPts val="2200"/>
              <a:buChar char="•"/>
            </a:pPr>
            <a:r>
              <a:rPr lang="en-IN"/>
              <a:t>It has no duplicates and it arranges the data in ascending order by default.</a:t>
            </a:r>
            <a:endParaRPr/>
          </a:p>
          <a:p>
            <a:pPr marL="342900" lvl="0" indent="-342900" algn="l" rtl="0">
              <a:lnSpc>
                <a:spcPct val="100000"/>
              </a:lnSpc>
              <a:spcBef>
                <a:spcPts val="440"/>
              </a:spcBef>
              <a:spcAft>
                <a:spcPts val="0"/>
              </a:spcAft>
              <a:buClr>
                <a:schemeClr val="dk1"/>
              </a:buClr>
              <a:buSzPts val="2200"/>
              <a:buChar char="•"/>
            </a:pPr>
            <a:r>
              <a:rPr lang="en-IN" b="1"/>
              <a:t>Syntax:</a:t>
            </a:r>
            <a:endParaRPr/>
          </a:p>
          <a:p>
            <a:pPr marL="342900" lvl="0" indent="-342900" algn="l" rtl="0">
              <a:lnSpc>
                <a:spcPct val="100000"/>
              </a:lnSpc>
              <a:spcBef>
                <a:spcPts val="440"/>
              </a:spcBef>
              <a:spcAft>
                <a:spcPts val="0"/>
              </a:spcAft>
              <a:buClr>
                <a:schemeClr val="dk1"/>
              </a:buClr>
              <a:buSzPts val="2200"/>
              <a:buNone/>
            </a:pPr>
            <a:r>
              <a:rPr lang="en-IN"/>
              <a:t>	SELECT column_name FROM table1  </a:t>
            </a:r>
            <a:endParaRPr/>
          </a:p>
          <a:p>
            <a:pPr marL="342900" lvl="0" indent="-342900" algn="l" rtl="0">
              <a:lnSpc>
                <a:spcPct val="100000"/>
              </a:lnSpc>
              <a:spcBef>
                <a:spcPts val="440"/>
              </a:spcBef>
              <a:spcAft>
                <a:spcPts val="0"/>
              </a:spcAft>
              <a:buClr>
                <a:schemeClr val="dk1"/>
              </a:buClr>
              <a:buSzPts val="2200"/>
              <a:buNone/>
            </a:pPr>
            <a:r>
              <a:rPr lang="en-IN"/>
              <a:t>	INTERSECT  </a:t>
            </a:r>
            <a:endParaRPr/>
          </a:p>
          <a:p>
            <a:pPr marL="342900" lvl="0" indent="-342900" algn="l" rtl="0">
              <a:lnSpc>
                <a:spcPct val="100000"/>
              </a:lnSpc>
              <a:spcBef>
                <a:spcPts val="440"/>
              </a:spcBef>
              <a:spcAft>
                <a:spcPts val="0"/>
              </a:spcAft>
              <a:buClr>
                <a:schemeClr val="dk1"/>
              </a:buClr>
              <a:buSzPts val="2200"/>
              <a:buNone/>
            </a:pPr>
            <a:r>
              <a:rPr lang="en-IN"/>
              <a:t>	SELECT column_name FROM table2;</a:t>
            </a:r>
            <a:endParaRPr/>
          </a:p>
          <a:p>
            <a:pPr marL="342900" lvl="0" indent="-203200" algn="l" rtl="0">
              <a:lnSpc>
                <a:spcPct val="100000"/>
              </a:lnSpc>
              <a:spcBef>
                <a:spcPts val="440"/>
              </a:spcBef>
              <a:spcAft>
                <a:spcPts val="0"/>
              </a:spcAft>
              <a:buClr>
                <a:schemeClr val="dk1"/>
              </a:buClr>
              <a:buSzPts val="2200"/>
              <a:buNone/>
            </a:pPr>
            <a:endParaRPr/>
          </a:p>
        </p:txBody>
      </p:sp>
      <p:sp>
        <p:nvSpPr>
          <p:cNvPr id="224" name="Google Shape;224;p1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Intersection</a:t>
            </a:r>
            <a:endParaRPr/>
          </a:p>
        </p:txBody>
      </p:sp>
      <p:pic>
        <p:nvPicPr>
          <p:cNvPr id="225" name="Google Shape;225;p15"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The set difference operators takes the two sets and returns the values that are in the first set but not the second set.</a:t>
            </a:r>
            <a:endParaRPr/>
          </a:p>
          <a:p>
            <a:pPr marL="342900" lvl="0" indent="-342900" algn="l" rtl="0">
              <a:lnSpc>
                <a:spcPct val="100000"/>
              </a:lnSpc>
              <a:spcBef>
                <a:spcPts val="440"/>
              </a:spcBef>
              <a:spcAft>
                <a:spcPts val="0"/>
              </a:spcAft>
              <a:buClr>
                <a:schemeClr val="dk1"/>
              </a:buClr>
              <a:buSzPts val="2200"/>
              <a:buChar char="•"/>
            </a:pPr>
            <a:r>
              <a:rPr lang="en-IN"/>
              <a:t>An </a:t>
            </a:r>
            <a:r>
              <a:rPr lang="en-IN" b="1"/>
              <a:t>example </a:t>
            </a:r>
            <a:r>
              <a:rPr lang="en-IN"/>
              <a:t>of set difference is:</a:t>
            </a:r>
            <a:endParaRPr/>
          </a:p>
          <a:p>
            <a:pPr marL="342900" lvl="0" indent="-342900" algn="l" rtl="0">
              <a:lnSpc>
                <a:spcPct val="100000"/>
              </a:lnSpc>
              <a:spcBef>
                <a:spcPts val="440"/>
              </a:spcBef>
              <a:spcAft>
                <a:spcPts val="0"/>
              </a:spcAft>
              <a:buClr>
                <a:schemeClr val="dk1"/>
              </a:buClr>
              <a:buSzPts val="2200"/>
              <a:buChar char="•"/>
            </a:pPr>
            <a:r>
              <a:rPr lang="en-IN"/>
              <a:t>Select Student_Name from Art_Students MINUS Select Student_Name from Dance_Students</a:t>
            </a:r>
            <a:endParaRPr/>
          </a:p>
          <a:p>
            <a:pPr marL="342900" lvl="0" indent="-342900" algn="l" rtl="0">
              <a:lnSpc>
                <a:spcPct val="100000"/>
              </a:lnSpc>
              <a:spcBef>
                <a:spcPts val="440"/>
              </a:spcBef>
              <a:spcAft>
                <a:spcPts val="0"/>
              </a:spcAft>
              <a:buClr>
                <a:schemeClr val="dk1"/>
              </a:buClr>
              <a:buSzPts val="2200"/>
              <a:buChar char="•"/>
            </a:pPr>
            <a:r>
              <a:rPr lang="en-IN"/>
              <a:t>This will display the names of all the students in table Art_Students but not in table Dance_Students i.e the students who are taking art classes but not dance classes.</a:t>
            </a:r>
            <a:endParaRPr/>
          </a:p>
        </p:txBody>
      </p:sp>
      <p:sp>
        <p:nvSpPr>
          <p:cNvPr id="238" name="Google Shape;238;p17"/>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lnSpc>
                <a:spcPct val="100000"/>
              </a:lnSpc>
              <a:spcBef>
                <a:spcPts val="0"/>
              </a:spcBef>
              <a:spcAft>
                <a:spcPts val="0"/>
              </a:spcAft>
              <a:buClr>
                <a:srgbClr val="C00000"/>
              </a:buClr>
              <a:buSzPts val="3200"/>
              <a:buNone/>
            </a:pPr>
            <a:r>
              <a:rPr lang="en-IN"/>
              <a:t>Set Difference</a:t>
            </a:r>
            <a:endParaRPr/>
          </a:p>
        </p:txBody>
      </p:sp>
      <p:pic>
        <p:nvPicPr>
          <p:cNvPr id="239" name="Google Shape;239;p17"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200"/>
              <a:buChar char="•"/>
            </a:pPr>
            <a:r>
              <a:rPr lang="en-IN"/>
              <a:t>The following are the various SQL clauses:</a:t>
            </a:r>
            <a:endParaRPr/>
          </a:p>
          <a:p>
            <a:pPr marL="342900" lvl="0" indent="-342900" algn="l" rtl="0">
              <a:lnSpc>
                <a:spcPct val="100000"/>
              </a:lnSpc>
              <a:spcBef>
                <a:spcPts val="440"/>
              </a:spcBef>
              <a:spcAft>
                <a:spcPts val="0"/>
              </a:spcAft>
              <a:buClr>
                <a:schemeClr val="dk1"/>
              </a:buClr>
              <a:buSzPts val="2200"/>
              <a:buChar char="•"/>
            </a:pPr>
            <a:r>
              <a:rPr lang="en-IN"/>
              <a:t>Group by Clause</a:t>
            </a:r>
            <a:endParaRPr/>
          </a:p>
          <a:p>
            <a:pPr marL="342900" lvl="0" indent="-342900" algn="l" rtl="0">
              <a:lnSpc>
                <a:spcPct val="100000"/>
              </a:lnSpc>
              <a:spcBef>
                <a:spcPts val="440"/>
              </a:spcBef>
              <a:spcAft>
                <a:spcPts val="0"/>
              </a:spcAft>
              <a:buClr>
                <a:schemeClr val="dk1"/>
              </a:buClr>
              <a:buSzPts val="2200"/>
              <a:buChar char="•"/>
            </a:pPr>
            <a:r>
              <a:rPr lang="en-IN"/>
              <a:t>Having Clause</a:t>
            </a:r>
            <a:endParaRPr/>
          </a:p>
          <a:p>
            <a:pPr marL="342900" lvl="0" indent="-342900" algn="l" rtl="0">
              <a:lnSpc>
                <a:spcPct val="100000"/>
              </a:lnSpc>
              <a:spcBef>
                <a:spcPts val="440"/>
              </a:spcBef>
              <a:spcAft>
                <a:spcPts val="0"/>
              </a:spcAft>
              <a:buClr>
                <a:schemeClr val="dk1"/>
              </a:buClr>
              <a:buSzPts val="2200"/>
              <a:buChar char="•"/>
            </a:pPr>
            <a:r>
              <a:rPr lang="en-IN"/>
              <a:t>Order by Clause</a:t>
            </a:r>
            <a:endParaRPr/>
          </a:p>
        </p:txBody>
      </p:sp>
      <p:sp>
        <p:nvSpPr>
          <p:cNvPr id="245" name="Google Shape;245;p18"/>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l" rtl="0">
              <a:lnSpc>
                <a:spcPct val="100000"/>
              </a:lnSpc>
              <a:spcBef>
                <a:spcPts val="0"/>
              </a:spcBef>
              <a:spcAft>
                <a:spcPts val="0"/>
              </a:spcAft>
              <a:buClr>
                <a:srgbClr val="C00000"/>
              </a:buClr>
              <a:buSzPts val="3200"/>
              <a:buNone/>
            </a:pPr>
            <a:r>
              <a:rPr lang="en-IN" sz="2800"/>
              <a:t>Select command using different clauses</a:t>
            </a:r>
            <a:endParaRPr sz="2800"/>
          </a:p>
        </p:txBody>
      </p:sp>
      <p:pic>
        <p:nvPicPr>
          <p:cNvPr id="246" name="Google Shape;246;p18" descr="C:\Users\HP 250 G5\Desktop\wn.png"/>
          <p:cNvPicPr preferRelativeResize="0"/>
          <p:nvPr/>
        </p:nvPicPr>
        <p:blipFill rotWithShape="1">
          <a:blip r:embed="rId3">
            <a:alphaModFix/>
          </a:blip>
          <a:srcRect/>
          <a:stretch/>
        </p:blipFill>
        <p:spPr>
          <a:xfrm>
            <a:off x="7745108" y="609600"/>
            <a:ext cx="1322634" cy="47085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4513</Words>
  <Application>Microsoft Office PowerPoint</Application>
  <PresentationFormat>On-screen Show (4:3)</PresentationFormat>
  <Paragraphs>533</Paragraphs>
  <Slides>55</Slides>
  <Notes>44</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0</vt:i4>
      </vt:variant>
      <vt:variant>
        <vt:lpstr>Slide Titles</vt:lpstr>
      </vt:variant>
      <vt:variant>
        <vt:i4>55</vt:i4>
      </vt:variant>
    </vt:vector>
  </HeadingPairs>
  <TitlesOfParts>
    <vt:vector size="70" baseType="lpstr">
      <vt:lpstr>urw-din</vt:lpstr>
      <vt:lpstr>Tahoma</vt:lpstr>
      <vt:lpstr>Arial Black</vt:lpstr>
      <vt:lpstr>Nunito</vt:lpstr>
      <vt:lpstr>Arial</vt:lpstr>
      <vt:lpstr>times new roman</vt:lpstr>
      <vt:lpstr>Raleway ExtraBold</vt:lpstr>
      <vt:lpstr>times new roman</vt:lpstr>
      <vt:lpstr>Cambria</vt:lpstr>
      <vt:lpstr>inter-regular</vt:lpstr>
      <vt:lpstr>Consolas</vt:lpstr>
      <vt:lpstr>Noto Sans Symbols</vt:lpstr>
      <vt:lpstr>Calibri</vt:lpstr>
      <vt:lpstr>Office Theme</vt:lpstr>
      <vt:lpstr>CU</vt:lpstr>
      <vt:lpstr>PowerPoint Presentation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SQL  AGGREGATE FUNCTIONS</vt:lpstr>
      <vt:lpstr>AGGREGATE FUNCTIONS</vt:lpstr>
      <vt:lpstr>AGGREGATE FUNCTIONS SYNTEX</vt:lpstr>
      <vt:lpstr>COUNT FUNCTION</vt:lpstr>
      <vt:lpstr>AGGREGATE FUNCTIONS EXAMPLE</vt:lpstr>
      <vt:lpstr>CONTINUED….</vt:lpstr>
      <vt:lpstr>TCL COMMANDS</vt:lpstr>
      <vt:lpstr> COMMIT COMMAND </vt:lpstr>
      <vt:lpstr>PowerPoint Presentation</vt:lpstr>
      <vt:lpstr>PowerPoint Presentation</vt:lpstr>
      <vt:lpstr>PowerPoint Presentation</vt:lpstr>
      <vt:lpstr> ROLLBACK COMMAND</vt:lpstr>
      <vt:lpstr> SAVEPOINT COMMAND</vt:lpstr>
      <vt:lpstr>EXAMPLE USING COMMIT, ROLLBACK</vt:lpstr>
      <vt:lpstr>EXAMPLE 2</vt:lpstr>
      <vt:lpstr>AUTHORIZATION</vt:lpstr>
      <vt:lpstr>TYPES OF AUTHORIZATION ON PARTS OF DATABASE</vt:lpstr>
      <vt:lpstr> PUBLIC AND INDIVIDUAL USER PRIVILEGES </vt:lpstr>
      <vt:lpstr>SQL GRANT</vt:lpstr>
      <vt:lpstr>REVOKE COMMAND</vt:lpstr>
      <vt:lpstr>Other Authorization Commands</vt:lpstr>
      <vt:lpstr>ROLES</vt:lpstr>
      <vt:lpstr>PowerPoint Presentation</vt:lpstr>
      <vt:lpstr>PowerPoint Presentation</vt:lpstr>
      <vt:lpstr>PRACTICE QUESTIONS</vt:lpstr>
      <vt:lpstr>PRACTICE QUESTIONS</vt:lpstr>
      <vt:lpstr>Interview Questions</vt:lpstr>
      <vt:lpstr>References….</vt:lpstr>
      <vt:lpstr> Any Question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Anushree Negi</dc:creator>
  <cp:lastModifiedBy>Jasleen Kaur</cp:lastModifiedBy>
  <cp:revision>12</cp:revision>
  <dcterms:created xsi:type="dcterms:W3CDTF">2020-06-21T09:21:57Z</dcterms:created>
  <dcterms:modified xsi:type="dcterms:W3CDTF">2023-01-03T16:50:51Z</dcterms:modified>
</cp:coreProperties>
</file>