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embeddedFontLst>
    <p:embeddedFont>
      <p:font typeface="Arial Black" panose="020B0A04020102020204" pitchFamily="34" charset="0"/>
      <p:regular r:id="rId45"/>
      <p:bold r:id="rId46"/>
    </p:embeddedFont>
    <p:embeddedFont>
      <p:font typeface="Bookman Old Style" panose="02050604050505020204" pitchFamily="18" charset="0"/>
      <p:regular r:id="rId47"/>
      <p:bold r:id="rId48"/>
      <p:italic r:id="rId49"/>
      <p:boldItalic r:id="rId50"/>
    </p:embeddedFont>
    <p:embeddedFont>
      <p:font typeface="Calibri" panose="020F0502020204030204" pitchFamily="34" charset="0"/>
      <p:regular r:id="rId51"/>
      <p:bold r:id="rId52"/>
      <p:italic r:id="rId53"/>
      <p:boldItalic r:id="rId54"/>
    </p:embeddedFont>
    <p:embeddedFont>
      <p:font typeface="Raleway ExtraBold" pitchFamily="2" charset="0"/>
      <p:bold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7" roundtripDataSignature="AMtx7mgRz4kVieVBk67D/s5UkkKdzQIkA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customschemas.google.com/relationships/presentationmetadata" Target="meta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beb0a5d843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beb0a5d843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1beb0a5d843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beb0a5d843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beb0a5d843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g1beb0a5d843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beb0a5d843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g1beb0a5d84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b26ed780b3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g1b26ed780b3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g1b26ed780b3_1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b26ed780b3_1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g1b26ed780b3_1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g1b26ed780b3_1_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9" name="Google Shape;27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5" name="Google Shape;28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1" name="Google Shape;29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7" name="Google Shape;29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9" name="Google Shape;3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5" name="Google Shape;31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9" name="Google Shape;339;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5" name="Google Shape;34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1" name="Google Shape;351;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7" name="Google Shape;357;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5" name="Google Shape;365;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2" name="Google Shape;372;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8" name="Google Shape;378;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4"/>
        <p:cNvGrpSpPr/>
        <p:nvPr/>
      </p:nvGrpSpPr>
      <p:grpSpPr>
        <a:xfrm>
          <a:off x="0" y="0"/>
          <a:ext cx="0" cy="0"/>
          <a:chOff x="0" y="0"/>
          <a:chExt cx="0" cy="0"/>
        </a:xfrm>
      </p:grpSpPr>
      <p:sp>
        <p:nvSpPr>
          <p:cNvPr id="85" name="Google Shape;85;p50"/>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Google Shape;86;p50"/>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 name="Google Shape;87;p50"/>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8" name="Google Shape;88;p50"/>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
        <p:cNvGrpSpPr/>
        <p:nvPr/>
      </p:nvGrpSpPr>
      <p:grpSpPr>
        <a:xfrm>
          <a:off x="0" y="0"/>
          <a:ext cx="0" cy="0"/>
          <a:chOff x="0" y="0"/>
          <a:chExt cx="0" cy="0"/>
        </a:xfrm>
      </p:grpSpPr>
      <p:sp>
        <p:nvSpPr>
          <p:cNvPr id="22" name="Google Shape;22;p4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4" name="Google Shape;24;p4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6" name="Google Shape;26;p4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0"/>
        <p:cNvGrpSpPr/>
        <p:nvPr/>
      </p:nvGrpSpPr>
      <p:grpSpPr>
        <a:xfrm>
          <a:off x="0" y="0"/>
          <a:ext cx="0" cy="0"/>
          <a:chOff x="0" y="0"/>
          <a:chExt cx="0" cy="0"/>
        </a:xfrm>
      </p:grpSpPr>
      <p:sp>
        <p:nvSpPr>
          <p:cNvPr id="31" name="Google Shape;31;p4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3" name="Google Shape;33;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4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4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7"/>
          <p:cNvSpPr>
            <a:spLocks noGrp="1"/>
          </p:cNvSpPr>
          <p:nvPr>
            <p:ph type="pic" idx="2"/>
          </p:nvPr>
        </p:nvSpPr>
        <p:spPr>
          <a:xfrm>
            <a:off x="5183188" y="987425"/>
            <a:ext cx="6172200" cy="4873625"/>
          </a:xfrm>
          <a:prstGeom prst="rect">
            <a:avLst/>
          </a:prstGeom>
          <a:noFill/>
          <a:ln>
            <a:noFill/>
          </a:ln>
        </p:spPr>
      </p:sp>
      <p:sp>
        <p:nvSpPr>
          <p:cNvPr id="68" name="Google Shape;68;p4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8" Type="http://schemas.openxmlformats.org/officeDocument/2006/relationships/hyperlink" Target="https://www.tutorialspoint.com/sql/sql-using-views.htm" TargetMode="External"/><Relationship Id="rId3" Type="http://schemas.openxmlformats.org/officeDocument/2006/relationships/hyperlink" Target="http://www.sql-join.com/sql-join-types" TargetMode="External"/><Relationship Id="rId7" Type="http://schemas.openxmlformats.org/officeDocument/2006/relationships/hyperlink" Target="https://nptel.ac.in/courses/106/106/106106220/"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hyperlink" Target="https://www.dofactory.com/sql/join" TargetMode="External"/><Relationship Id="rId5" Type="http://schemas.openxmlformats.org/officeDocument/2006/relationships/hyperlink" Target="https://www.tutorialspoint.com/sql/sql-using-joins.htm" TargetMode="External"/><Relationship Id="rId4" Type="http://schemas.openxmlformats.org/officeDocument/2006/relationships/hyperlink" Target="https://www.techonthenet.com/sql/joins.php" TargetMode="External"/><Relationship Id="rId9" Type="http://schemas.openxmlformats.org/officeDocument/2006/relationships/hyperlink" Target="https://www.coursehero.com/file/p6l8nup/A-view-is-like-a-virtual-table-Defined-by-a-query-which-describes-how-to/"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4" name="Google Shape;94;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Google Shape;95;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96" name="Google Shape;96;p1"/>
          <p:cNvSpPr/>
          <p:nvPr/>
        </p:nvSpPr>
        <p:spPr>
          <a:xfrm rot="10800000" flipH="1">
            <a:off x="9506857" y="5939880"/>
            <a:ext cx="1291772" cy="1157606"/>
          </a:xfrm>
          <a:prstGeom prst="rtTriangle">
            <a:avLst/>
          </a:prstGeom>
          <a:solidFill>
            <a:srgbClr val="F2F2F2">
              <a:alpha val="1607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97" name="Google Shape;97;p1"/>
          <p:cNvGraphicFramePr/>
          <p:nvPr/>
        </p:nvGraphicFramePr>
        <p:xfrm>
          <a:off x="360632" y="3047617"/>
          <a:ext cx="3303056" cy="3148059"/>
        </p:xfrm>
        <a:graphic>
          <a:graphicData uri="http://schemas.openxmlformats.org/presentationml/2006/ole">
            <mc:AlternateContent xmlns:mc="http://schemas.openxmlformats.org/markup-compatibility/2006">
              <mc:Choice xmlns:v="urn:schemas-microsoft-com:vml" Requires="v">
                <p:oleObj r:id="rId3" imgW="3303056" imgH="3148059" progId="">
                  <p:embed/>
                </p:oleObj>
              </mc:Choice>
              <mc:Fallback>
                <p:oleObj r:id="rId3" imgW="3303056" imgH="3148059" progId="">
                  <p:embed/>
                  <p:pic>
                    <p:nvPicPr>
                      <p:cNvPr id="97" name="Google Shape;97;p1"/>
                      <p:cNvPicPr preferRelativeResize="0"/>
                      <p:nvPr/>
                    </p:nvPicPr>
                    <p:blipFill rotWithShape="1">
                      <a:blip r:embed="rId4">
                        <a:alphaModFix/>
                      </a:blip>
                      <a:srcRect/>
                      <a:stretch/>
                    </p:blipFill>
                    <p:spPr>
                      <a:xfrm>
                        <a:off x="360632" y="3047617"/>
                        <a:ext cx="3303056" cy="3148059"/>
                      </a:xfrm>
                      <a:prstGeom prst="rect">
                        <a:avLst/>
                      </a:prstGeom>
                      <a:noFill/>
                      <a:ln>
                        <a:noFill/>
                      </a:ln>
                    </p:spPr>
                  </p:pic>
                </p:oleObj>
              </mc:Fallback>
            </mc:AlternateContent>
          </a:graphicData>
        </a:graphic>
      </p:graphicFrame>
      <p:sp>
        <p:nvSpPr>
          <p:cNvPr id="98" name="Google Shape;98;p1"/>
          <p:cNvSpPr/>
          <p:nvPr/>
        </p:nvSpPr>
        <p:spPr>
          <a:xfrm flipH="1">
            <a:off x="7045437" y="-64960"/>
            <a:ext cx="5146562" cy="5852440"/>
          </a:xfrm>
          <a:prstGeom prst="rtTriangle">
            <a:avLst/>
          </a:prstGeom>
          <a:solidFill>
            <a:srgbClr val="F2F2F2">
              <a:alpha val="1607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9" name="Google Shape;99;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2941"/>
                </a:srgbClr>
              </a:gs>
              <a:gs pos="51000">
                <a:schemeClr val="lt1"/>
              </a:gs>
              <a:gs pos="94000">
                <a:srgbClr val="FFFFFF">
                  <a:alpha val="32941"/>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0" name="Google Shape;100;p1"/>
          <p:cNvSpPr txBox="1"/>
          <p:nvPr/>
        </p:nvSpPr>
        <p:spPr>
          <a:xfrm>
            <a:off x="1428187" y="1612292"/>
            <a:ext cx="9037200" cy="71532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3200"/>
              <a:buFont typeface="Arial"/>
              <a:buNone/>
            </a:pPr>
            <a:r>
              <a:rPr lang="en-US" sz="3200" b="1" i="0" u="none" strike="noStrike" cap="none">
                <a:solidFill>
                  <a:schemeClr val="dk1"/>
                </a:solidFill>
                <a:latin typeface="Arial Black"/>
                <a:ea typeface="Arial Black"/>
                <a:cs typeface="Arial Black"/>
                <a:sym typeface="Arial Black"/>
              </a:rPr>
              <a:t>DEPARTMENT OF COMPUTER SCIENCE &amp; ENGINEERING</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1120"/>
              </a:spcBef>
              <a:spcAft>
                <a:spcPts val="0"/>
              </a:spcAft>
              <a:buClr>
                <a:srgbClr val="000000"/>
              </a:buClr>
              <a:buSzPts val="3600"/>
              <a:buFont typeface="Arial"/>
              <a:buNone/>
            </a:pPr>
            <a:r>
              <a:rPr lang="en-US" sz="3600" b="1" i="0" u="none" strike="noStrike" cap="none">
                <a:solidFill>
                  <a:srgbClr val="FF0000"/>
                </a:solidFill>
                <a:latin typeface="Times New Roman"/>
                <a:ea typeface="Times New Roman"/>
                <a:cs typeface="Times New Roman"/>
                <a:sym typeface="Times New Roman"/>
              </a:rPr>
              <a:t>Domain Winter Winning Camp 2023</a:t>
            </a:r>
            <a:endParaRPr sz="3600" b="1" i="0" u="none" strike="noStrike" cap="none">
              <a:solidFill>
                <a:srgbClr val="FF0000"/>
              </a:solidFill>
              <a:latin typeface="Times New Roman"/>
              <a:ea typeface="Times New Roman"/>
              <a:cs typeface="Times New Roman"/>
              <a:sym typeface="Times New Roman"/>
            </a:endParaRPr>
          </a:p>
          <a:p>
            <a:pPr marL="0" marR="0" lvl="0" indent="0" algn="ctr" rtl="0">
              <a:lnSpc>
                <a:spcPct val="90000"/>
              </a:lnSpc>
              <a:spcBef>
                <a:spcPts val="1260"/>
              </a:spcBef>
              <a:spcAft>
                <a:spcPts val="0"/>
              </a:spcAft>
              <a:buClr>
                <a:srgbClr val="000000"/>
              </a:buClr>
              <a:buSzPts val="2800"/>
              <a:buFont typeface="Arial"/>
              <a:buNone/>
            </a:pPr>
            <a:r>
              <a:rPr lang="en-US" sz="2800" b="1" i="0" u="none" strike="noStrike" cap="none">
                <a:solidFill>
                  <a:schemeClr val="dk1"/>
                </a:solidFill>
                <a:latin typeface="Times New Roman"/>
                <a:ea typeface="Times New Roman"/>
                <a:cs typeface="Times New Roman"/>
                <a:sym typeface="Times New Roman"/>
              </a:rPr>
              <a:t>Subject Name:Database Management System</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980"/>
              </a:spcBef>
              <a:spcAft>
                <a:spcPts val="0"/>
              </a:spcAft>
              <a:buClr>
                <a:srgbClr val="000000"/>
              </a:buClr>
              <a:buSzPts val="2800"/>
              <a:buFont typeface="Arial"/>
              <a:buNone/>
            </a:pPr>
            <a:r>
              <a:rPr lang="en-US" sz="2800" b="1" i="0" u="none" strike="noStrike" cap="none">
                <a:solidFill>
                  <a:schemeClr val="dk1"/>
                </a:solidFill>
                <a:latin typeface="Times New Roman"/>
                <a:ea typeface="Times New Roman"/>
                <a:cs typeface="Times New Roman"/>
                <a:sym typeface="Times New Roman"/>
              </a:rPr>
              <a:t>Day: 3</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980"/>
              </a:spcBef>
              <a:spcAft>
                <a:spcPts val="0"/>
              </a:spcAft>
              <a:buClr>
                <a:srgbClr val="000000"/>
              </a:buClr>
              <a:buSzPts val="2800"/>
              <a:buFont typeface="Arial"/>
              <a:buNone/>
            </a:pPr>
            <a:r>
              <a:rPr lang="en-US" sz="2800" b="1" i="0" u="none" strike="noStrike" cap="none">
                <a:solidFill>
                  <a:schemeClr val="dk1"/>
                </a:solidFill>
                <a:latin typeface="Times New Roman"/>
                <a:ea typeface="Times New Roman"/>
                <a:cs typeface="Times New Roman"/>
                <a:sym typeface="Times New Roman"/>
              </a:rPr>
              <a:t>Topics Covered: Joins and Views</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980"/>
              </a:spcBef>
              <a:spcAft>
                <a:spcPts val="0"/>
              </a:spcAft>
              <a:buClr>
                <a:srgbClr val="000000"/>
              </a:buClr>
              <a:buSzPts val="3600"/>
              <a:buFont typeface="Arial"/>
              <a:buNone/>
            </a:pPr>
            <a:endParaRPr sz="3600" b="1"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1260"/>
              </a:spcBef>
              <a:spcAft>
                <a:spcPts val="0"/>
              </a:spcAft>
              <a:buClr>
                <a:srgbClr val="000000"/>
              </a:buClr>
              <a:buSzPts val="3600"/>
              <a:buFont typeface="Arial"/>
              <a:buNone/>
            </a:pPr>
            <a:endParaRPr sz="3600" b="0"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1260"/>
              </a:spcBef>
              <a:spcAft>
                <a:spcPts val="0"/>
              </a:spcAft>
              <a:buClr>
                <a:srgbClr val="000000"/>
              </a:buClr>
              <a:buSzPts val="4000"/>
              <a:buFont typeface="Arial"/>
              <a:buNone/>
            </a:pPr>
            <a:endParaRPr sz="40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400"/>
              </a:spcBef>
              <a:spcAft>
                <a:spcPts val="0"/>
              </a:spcAft>
              <a:buClr>
                <a:srgbClr val="000000"/>
              </a:buClr>
              <a:buSzPts val="4000"/>
              <a:buFont typeface="Arial"/>
              <a:buNone/>
            </a:pPr>
            <a:endParaRPr sz="40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400"/>
              </a:spcBef>
              <a:spcAft>
                <a:spcPts val="0"/>
              </a:spcAft>
              <a:buClr>
                <a:srgbClr val="000000"/>
              </a:buClr>
              <a:buSzPts val="4000"/>
              <a:buFont typeface="Arial"/>
              <a:buNone/>
            </a:pPr>
            <a:r>
              <a:rPr lang="en-US" sz="4000" b="1" i="0" u="none" strike="noStrike" cap="none">
                <a:solidFill>
                  <a:srgbClr val="262626"/>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400"/>
              </a:spcBef>
              <a:spcAft>
                <a:spcPts val="0"/>
              </a:spcAft>
              <a:buClr>
                <a:srgbClr val="000000"/>
              </a:buClr>
              <a:buSzPts val="2000"/>
              <a:buFont typeface="Arial"/>
              <a:buNone/>
            </a:pPr>
            <a:endParaRPr sz="2000" b="0" i="0" u="none" strike="noStrike" cap="none">
              <a:solidFill>
                <a:schemeClr val="dk1"/>
              </a:solidFill>
              <a:latin typeface="Raleway ExtraBold"/>
              <a:ea typeface="Raleway ExtraBold"/>
              <a:cs typeface="Raleway ExtraBold"/>
              <a:sym typeface="Raleway ExtraBold"/>
            </a:endParaRPr>
          </a:p>
        </p:txBody>
      </p:sp>
      <p:pic>
        <p:nvPicPr>
          <p:cNvPr id="101" name="Google Shape;101;p1"/>
          <p:cNvPicPr preferRelativeResize="0"/>
          <p:nvPr/>
        </p:nvPicPr>
        <p:blipFill rotWithShape="1">
          <a:blip r:embed="rId5">
            <a:alphaModFix/>
          </a:blip>
          <a:srcRect/>
          <a:stretch/>
        </p:blipFill>
        <p:spPr>
          <a:xfrm>
            <a:off x="12105" y="24501"/>
            <a:ext cx="2654896" cy="965442"/>
          </a:xfrm>
          <a:prstGeom prst="rect">
            <a:avLst/>
          </a:prstGeom>
          <a:noFill/>
          <a:ln>
            <a:noFill/>
          </a:ln>
        </p:spPr>
      </p:pic>
      <p:sp>
        <p:nvSpPr>
          <p:cNvPr id="102" name="Google Shape;102;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3" name="Google Shape;103;p1"/>
          <p:cNvSpPr txBox="1"/>
          <p:nvPr/>
        </p:nvSpPr>
        <p:spPr>
          <a:xfrm>
            <a:off x="3543503" y="6010367"/>
            <a:ext cx="492860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Arial"/>
              <a:ea typeface="Arial"/>
              <a:cs typeface="Arial"/>
              <a:sym typeface="Arial"/>
            </a:endParaRPr>
          </a:p>
        </p:txBody>
      </p:sp>
      <p:sp>
        <p:nvSpPr>
          <p:cNvPr id="104" name="Google Shape;104;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5" name="Google Shape;105;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06" name="Google Shape;106;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pic>
        <p:nvPicPr>
          <p:cNvPr id="107" name="Google Shape;107;p1" descr="C:\Users\HP 250 G5\Desktop\wn.png"/>
          <p:cNvPicPr preferRelativeResize="0"/>
          <p:nvPr/>
        </p:nvPicPr>
        <p:blipFill rotWithShape="1">
          <a:blip r:embed="rId6">
            <a:alphaModFix/>
          </a:blip>
          <a:srcRect/>
          <a:stretch/>
        </p:blipFill>
        <p:spPr>
          <a:xfrm>
            <a:off x="10411097" y="74823"/>
            <a:ext cx="1763512" cy="62781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LEFT JOIN</a:t>
            </a:r>
            <a:endParaRPr>
              <a:solidFill>
                <a:srgbClr val="FF0000"/>
              </a:solidFill>
            </a:endParaRPr>
          </a:p>
        </p:txBody>
      </p:sp>
      <p:sp>
        <p:nvSpPr>
          <p:cNvPr id="165" name="Google Shape;16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This join returns all the rows of the table on the left side of the join and matching rows for the table on the right side of join. The rows for which there is no matching row on right side, the result-set will contain </a:t>
            </a:r>
            <a:r>
              <a:rPr lang="en-US" i="1"/>
              <a:t>null</a:t>
            </a:r>
            <a:r>
              <a:rPr lang="en-US"/>
              <a:t>. LEFT JOIN is also known as LEFT OUTER JOIN.</a:t>
            </a:r>
            <a:endParaRPr/>
          </a:p>
          <a:p>
            <a:pPr marL="228600" lvl="0" indent="-228600" algn="just" rtl="0">
              <a:lnSpc>
                <a:spcPct val="90000"/>
              </a:lnSpc>
              <a:spcBef>
                <a:spcPts val="1000"/>
              </a:spcBef>
              <a:spcAft>
                <a:spcPts val="0"/>
              </a:spcAft>
              <a:buClr>
                <a:schemeClr val="dk1"/>
              </a:buClr>
              <a:buSzPts val="2800"/>
              <a:buChar char="•"/>
            </a:pPr>
            <a:r>
              <a:rPr lang="en-US"/>
              <a:t>SELECT table1.column1,table1.column2,table2.column1,.... FROM table1 LEFT JOIN table2 ON table1.matching_column = table2.matching_column; </a:t>
            </a:r>
            <a:endParaRPr/>
          </a:p>
          <a:p>
            <a:pPr marL="457200" lvl="0" indent="0" algn="just" rtl="0">
              <a:lnSpc>
                <a:spcPct val="90000"/>
              </a:lnSpc>
              <a:spcBef>
                <a:spcPts val="1000"/>
              </a:spcBef>
              <a:spcAft>
                <a:spcPts val="0"/>
              </a:spcAft>
              <a:buNone/>
            </a:pPr>
            <a:r>
              <a:rPr lang="en-US"/>
              <a:t>table1: First table. table2: Second table matching_column: Column common to both the tables.</a:t>
            </a:r>
            <a:endParaRPr/>
          </a:p>
          <a:p>
            <a:pPr marL="228600" lvl="0" indent="-50800" algn="just" rtl="0">
              <a:lnSpc>
                <a:spcPct val="90000"/>
              </a:lnSpc>
              <a:spcBef>
                <a:spcPts val="1000"/>
              </a:spcBef>
              <a:spcAft>
                <a:spcPts val="0"/>
              </a:spcAft>
              <a:buClr>
                <a:schemeClr val="dk1"/>
              </a:buClr>
              <a:buSzPts val="2800"/>
              <a:buNone/>
            </a:pPr>
            <a:endParaRPr/>
          </a:p>
        </p:txBody>
      </p:sp>
      <p:pic>
        <p:nvPicPr>
          <p:cNvPr id="166" name="Google Shape;166;p10"/>
          <p:cNvPicPr preferRelativeResize="0"/>
          <p:nvPr/>
        </p:nvPicPr>
        <p:blipFill rotWithShape="1">
          <a:blip r:embed="rId3">
            <a:alphaModFix/>
          </a:blip>
          <a:srcRect/>
          <a:stretch/>
        </p:blipFill>
        <p:spPr>
          <a:xfrm>
            <a:off x="6095997" y="5270668"/>
            <a:ext cx="2604655" cy="13368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Example</a:t>
            </a:r>
            <a:endParaRPr>
              <a:solidFill>
                <a:srgbClr val="FF0000"/>
              </a:solidFill>
            </a:endParaRPr>
          </a:p>
        </p:txBody>
      </p:sp>
      <p:sp>
        <p:nvSpPr>
          <p:cNvPr id="172" name="Google Shape;172;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SELECT Student.NAME,StudentCourse.COURSE_ID FROM Student LEFT JOIN StudentCourse ON StudentCourse.ROLL_NO = Student.ROLL_NO;</a:t>
            </a:r>
            <a:endParaRPr/>
          </a:p>
        </p:txBody>
      </p:sp>
      <p:pic>
        <p:nvPicPr>
          <p:cNvPr id="173" name="Google Shape;173;p11"/>
          <p:cNvPicPr preferRelativeResize="0"/>
          <p:nvPr/>
        </p:nvPicPr>
        <p:blipFill rotWithShape="1">
          <a:blip r:embed="rId3">
            <a:alphaModFix/>
          </a:blip>
          <a:srcRect/>
          <a:stretch/>
        </p:blipFill>
        <p:spPr>
          <a:xfrm>
            <a:off x="3860801" y="3276601"/>
            <a:ext cx="4635500" cy="3019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RIGHT JOIN</a:t>
            </a:r>
            <a:endParaRPr>
              <a:solidFill>
                <a:srgbClr val="FF0000"/>
              </a:solidFill>
            </a:endParaRPr>
          </a:p>
        </p:txBody>
      </p:sp>
      <p:sp>
        <p:nvSpPr>
          <p:cNvPr id="179" name="Google Shape;179;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600"/>
              <a:buChar char="•"/>
            </a:pPr>
            <a:r>
              <a:rPr lang="en-US" sz="2600"/>
              <a:t>RIGHT JOIN is similar to LEFT JOIN. This join returns all the rows of the table on the right side of the join and matching rows for the table on the left side of join. The rows for which there is no matching row on left side, the result-set will contain </a:t>
            </a:r>
            <a:r>
              <a:rPr lang="en-US" sz="2600" i="1"/>
              <a:t>null</a:t>
            </a:r>
            <a:r>
              <a:rPr lang="en-US" sz="2600"/>
              <a:t>. RIGHT JOIN is also known as RIGHT OUTER JOIN.</a:t>
            </a:r>
            <a:endParaRPr/>
          </a:p>
          <a:p>
            <a:pPr marL="228600" lvl="0" indent="-228600" algn="just" rtl="0">
              <a:lnSpc>
                <a:spcPct val="90000"/>
              </a:lnSpc>
              <a:spcBef>
                <a:spcPts val="1000"/>
              </a:spcBef>
              <a:spcAft>
                <a:spcPts val="0"/>
              </a:spcAft>
              <a:buClr>
                <a:schemeClr val="dk1"/>
              </a:buClr>
              <a:buSzPts val="2600"/>
              <a:buChar char="•"/>
            </a:pPr>
            <a:r>
              <a:rPr lang="en-US" sz="2600"/>
              <a:t>SELECT table1.column1,table1.column2,table2.column1,.... FROM table1 RIGHT JOIN table2 ON table1.matching_column = table2.matching_column;</a:t>
            </a:r>
            <a:endParaRPr sz="2600"/>
          </a:p>
          <a:p>
            <a:pPr marL="457200" lvl="0" indent="0" algn="just" rtl="0">
              <a:lnSpc>
                <a:spcPct val="90000"/>
              </a:lnSpc>
              <a:spcBef>
                <a:spcPts val="1000"/>
              </a:spcBef>
              <a:spcAft>
                <a:spcPts val="0"/>
              </a:spcAft>
              <a:buNone/>
            </a:pPr>
            <a:r>
              <a:rPr lang="en-US" sz="2600"/>
              <a:t> table1: First table. table2: Second table matching_column: Column common to both the tables.</a:t>
            </a:r>
            <a:endParaRPr/>
          </a:p>
          <a:p>
            <a:pPr marL="228600" lvl="0" indent="-50800" algn="just" rtl="0">
              <a:lnSpc>
                <a:spcPct val="90000"/>
              </a:lnSpc>
              <a:spcBef>
                <a:spcPts val="1000"/>
              </a:spcBef>
              <a:spcAft>
                <a:spcPts val="0"/>
              </a:spcAft>
              <a:buClr>
                <a:schemeClr val="dk1"/>
              </a:buClr>
              <a:buSzPts val="2800"/>
              <a:buNone/>
            </a:pPr>
            <a:endParaRPr/>
          </a:p>
        </p:txBody>
      </p:sp>
      <p:pic>
        <p:nvPicPr>
          <p:cNvPr id="180" name="Google Shape;180;p12"/>
          <p:cNvPicPr preferRelativeResize="0"/>
          <p:nvPr/>
        </p:nvPicPr>
        <p:blipFill rotWithShape="1">
          <a:blip r:embed="rId3">
            <a:alphaModFix/>
          </a:blip>
          <a:srcRect/>
          <a:stretch/>
        </p:blipFill>
        <p:spPr>
          <a:xfrm>
            <a:off x="7615123" y="5418452"/>
            <a:ext cx="2407419" cy="13646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Example</a:t>
            </a:r>
            <a:endParaRPr>
              <a:solidFill>
                <a:srgbClr val="FF0000"/>
              </a:solidFill>
            </a:endParaRPr>
          </a:p>
        </p:txBody>
      </p:sp>
      <p:sp>
        <p:nvSpPr>
          <p:cNvPr id="186" name="Google Shape;186;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SELECT Student.NAME,StudentCourse.COURSE_ID FROM Student RIGHT JOIN StudentCourse ON StudentCourse.ROLL_NO = Student.ROLL_NO;</a:t>
            </a:r>
            <a:endParaRPr/>
          </a:p>
        </p:txBody>
      </p:sp>
      <p:pic>
        <p:nvPicPr>
          <p:cNvPr id="187" name="Google Shape;187;p13"/>
          <p:cNvPicPr preferRelativeResize="0"/>
          <p:nvPr/>
        </p:nvPicPr>
        <p:blipFill rotWithShape="1">
          <a:blip r:embed="rId3">
            <a:alphaModFix/>
          </a:blip>
          <a:srcRect/>
          <a:stretch/>
        </p:blipFill>
        <p:spPr>
          <a:xfrm>
            <a:off x="3860800" y="3270042"/>
            <a:ext cx="4775200" cy="311170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FULL JOIN</a:t>
            </a:r>
            <a:endParaRPr>
              <a:solidFill>
                <a:srgbClr val="FF0000"/>
              </a:solidFill>
            </a:endParaRPr>
          </a:p>
        </p:txBody>
      </p:sp>
      <p:sp>
        <p:nvSpPr>
          <p:cNvPr id="193" name="Google Shape;193;p14"/>
          <p:cNvSpPr txBox="1">
            <a:spLocks noGrp="1"/>
          </p:cNvSpPr>
          <p:nvPr>
            <p:ph type="body" idx="1"/>
          </p:nvPr>
        </p:nvSpPr>
        <p:spPr>
          <a:xfrm>
            <a:off x="824345" y="1506971"/>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FULL JOIN creates the result-set by combining result of both LEFT JOIN and RIGHT JOIN. The result-set will contain all the rows from both the tables. The rows for which there is no matching, the result-set will contain </a:t>
            </a:r>
            <a:r>
              <a:rPr lang="en-US" i="1"/>
              <a:t>NULL</a:t>
            </a:r>
            <a:r>
              <a:rPr lang="en-US"/>
              <a:t> values.</a:t>
            </a:r>
            <a:endParaRPr/>
          </a:p>
          <a:p>
            <a:pPr marL="228600" lvl="0" indent="-228600" algn="just" rtl="0">
              <a:lnSpc>
                <a:spcPct val="90000"/>
              </a:lnSpc>
              <a:spcBef>
                <a:spcPts val="1000"/>
              </a:spcBef>
              <a:spcAft>
                <a:spcPts val="0"/>
              </a:spcAft>
              <a:buClr>
                <a:schemeClr val="dk1"/>
              </a:buClr>
              <a:buSzPts val="2800"/>
              <a:buChar char="•"/>
            </a:pPr>
            <a:r>
              <a:rPr lang="en-US"/>
              <a:t>SELECT table1.column1,table1.column2,table2.column1,.... FROM table1 FULL JOIN table2 ON table1.matching_column = table2.matching_column; </a:t>
            </a:r>
            <a:endParaRPr/>
          </a:p>
          <a:p>
            <a:pPr marL="228600" lvl="0" indent="-228600" algn="just" rtl="0">
              <a:lnSpc>
                <a:spcPct val="90000"/>
              </a:lnSpc>
              <a:spcBef>
                <a:spcPts val="1000"/>
              </a:spcBef>
              <a:spcAft>
                <a:spcPts val="0"/>
              </a:spcAft>
              <a:buClr>
                <a:schemeClr val="dk1"/>
              </a:buClr>
              <a:buSzPts val="2800"/>
              <a:buChar char="•"/>
            </a:pPr>
            <a:r>
              <a:rPr lang="en-US"/>
              <a:t>table1: First table. table2: Second table matching_column: Column common to both the tables.</a:t>
            </a:r>
            <a:endParaRPr/>
          </a:p>
          <a:p>
            <a:pPr marL="228600" lvl="0" indent="-50800" algn="just" rtl="0">
              <a:lnSpc>
                <a:spcPct val="90000"/>
              </a:lnSpc>
              <a:spcBef>
                <a:spcPts val="1000"/>
              </a:spcBef>
              <a:spcAft>
                <a:spcPts val="0"/>
              </a:spcAft>
              <a:buClr>
                <a:schemeClr val="dk1"/>
              </a:buClr>
              <a:buSzPts val="2800"/>
              <a:buNone/>
            </a:pPr>
            <a:endParaRPr/>
          </a:p>
        </p:txBody>
      </p:sp>
      <p:pic>
        <p:nvPicPr>
          <p:cNvPr id="194" name="Google Shape;194;p14"/>
          <p:cNvPicPr preferRelativeResize="0"/>
          <p:nvPr/>
        </p:nvPicPr>
        <p:blipFill rotWithShape="1">
          <a:blip r:embed="rId3">
            <a:alphaModFix/>
          </a:blip>
          <a:srcRect/>
          <a:stretch/>
        </p:blipFill>
        <p:spPr>
          <a:xfrm>
            <a:off x="4595092" y="4918365"/>
            <a:ext cx="3038764" cy="148190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Example</a:t>
            </a:r>
            <a:endParaRPr>
              <a:solidFill>
                <a:srgbClr val="FF0000"/>
              </a:solidFill>
            </a:endParaRPr>
          </a:p>
        </p:txBody>
      </p:sp>
      <p:sp>
        <p:nvSpPr>
          <p:cNvPr id="200" name="Google Shape;200;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SELECT Student.NAME,StudentCourse.COURSE_ID FROM Student FULL JOIN StudentCourse ON StudentCourse.ROLL_NO = Student.ROLL_NO;</a:t>
            </a:r>
            <a:endParaRPr/>
          </a:p>
        </p:txBody>
      </p:sp>
      <p:pic>
        <p:nvPicPr>
          <p:cNvPr id="201" name="Google Shape;201;p15"/>
          <p:cNvPicPr preferRelativeResize="0"/>
          <p:nvPr/>
        </p:nvPicPr>
        <p:blipFill rotWithShape="1">
          <a:blip r:embed="rId3">
            <a:alphaModFix/>
          </a:blip>
          <a:srcRect/>
          <a:stretch/>
        </p:blipFill>
        <p:spPr>
          <a:xfrm>
            <a:off x="4165601" y="3276600"/>
            <a:ext cx="4711700" cy="3276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CROSS JOIN</a:t>
            </a:r>
            <a:endParaRPr>
              <a:solidFill>
                <a:srgbClr val="FF0000"/>
              </a:solidFill>
            </a:endParaRPr>
          </a:p>
        </p:txBody>
      </p:sp>
      <p:sp>
        <p:nvSpPr>
          <p:cNvPr id="207" name="Google Shape;20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15265" algn="just" rtl="0">
              <a:lnSpc>
                <a:spcPct val="90000"/>
              </a:lnSpc>
              <a:spcBef>
                <a:spcPts val="0"/>
              </a:spcBef>
              <a:spcAft>
                <a:spcPts val="0"/>
              </a:spcAft>
              <a:buClr>
                <a:schemeClr val="dk1"/>
              </a:buClr>
              <a:buSzPct val="100000"/>
              <a:buChar char="•"/>
            </a:pPr>
            <a:r>
              <a:rPr lang="en-US"/>
              <a:t>In a CARTESIAN JOIN there is a join for each row of one table to every row of another table. </a:t>
            </a:r>
            <a:endParaRPr/>
          </a:p>
          <a:p>
            <a:pPr marL="228600" lvl="0" indent="-215265" algn="just" rtl="0">
              <a:lnSpc>
                <a:spcPct val="90000"/>
              </a:lnSpc>
              <a:spcBef>
                <a:spcPts val="1000"/>
              </a:spcBef>
              <a:spcAft>
                <a:spcPts val="0"/>
              </a:spcAft>
              <a:buClr>
                <a:schemeClr val="dk1"/>
              </a:buClr>
              <a:buSzPct val="100000"/>
              <a:buChar char="•"/>
            </a:pPr>
            <a:r>
              <a:rPr lang="en-US"/>
              <a:t>This usually happens when the matching column or WHERE condition is not specified.</a:t>
            </a:r>
            <a:endParaRPr/>
          </a:p>
          <a:p>
            <a:pPr marL="228600" lvl="0" indent="-215265" algn="just" rtl="0">
              <a:lnSpc>
                <a:spcPct val="90000"/>
              </a:lnSpc>
              <a:spcBef>
                <a:spcPts val="1000"/>
              </a:spcBef>
              <a:spcAft>
                <a:spcPts val="0"/>
              </a:spcAft>
              <a:buClr>
                <a:schemeClr val="dk1"/>
              </a:buClr>
              <a:buSzPct val="100000"/>
              <a:buChar char="•"/>
            </a:pPr>
            <a:r>
              <a:rPr lang="en-US"/>
              <a:t>Cross join is similar to an inner join where the join-condition will always evaluate to True.</a:t>
            </a:r>
            <a:endParaRPr/>
          </a:p>
          <a:p>
            <a:pPr marL="228600" lvl="0" indent="-215265" algn="l" rtl="0">
              <a:lnSpc>
                <a:spcPct val="90000"/>
              </a:lnSpc>
              <a:spcBef>
                <a:spcPts val="1000"/>
              </a:spcBef>
              <a:spcAft>
                <a:spcPts val="0"/>
              </a:spcAft>
              <a:buClr>
                <a:schemeClr val="dk1"/>
              </a:buClr>
              <a:buSzPct val="100000"/>
              <a:buChar char="•"/>
            </a:pPr>
            <a:r>
              <a:rPr lang="en-US"/>
              <a:t>SELECT table1.column1 , table1.column2, table2.column1... FROM table1 CROSS JOIN table2; </a:t>
            </a:r>
            <a:endParaRPr/>
          </a:p>
          <a:p>
            <a:pPr marL="457200" lvl="0" indent="0" algn="l" rtl="0">
              <a:lnSpc>
                <a:spcPct val="90000"/>
              </a:lnSpc>
              <a:spcBef>
                <a:spcPts val="1000"/>
              </a:spcBef>
              <a:spcAft>
                <a:spcPts val="0"/>
              </a:spcAft>
              <a:buNone/>
            </a:pPr>
            <a:endParaRPr/>
          </a:p>
          <a:p>
            <a:pPr marL="228600" lvl="0" indent="-215265" algn="l" rtl="0">
              <a:lnSpc>
                <a:spcPct val="90000"/>
              </a:lnSpc>
              <a:spcBef>
                <a:spcPts val="1000"/>
              </a:spcBef>
              <a:spcAft>
                <a:spcPts val="0"/>
              </a:spcAft>
              <a:buClr>
                <a:schemeClr val="dk1"/>
              </a:buClr>
              <a:buSzPct val="100000"/>
              <a:buChar char="•"/>
            </a:pPr>
            <a:r>
              <a:rPr lang="en-US" b="1"/>
              <a:t>Example: </a:t>
            </a:r>
            <a:r>
              <a:rPr lang="en-US"/>
              <a:t>In the below query we will select NAME and Age from Student table and COURSE_ID from StudentCourse table.</a:t>
            </a:r>
            <a:endParaRPr/>
          </a:p>
          <a:p>
            <a:pPr marL="228600" lvl="0" indent="-50800" algn="just" rtl="0">
              <a:lnSpc>
                <a:spcPct val="90000"/>
              </a:lnSpc>
              <a:spcBef>
                <a:spcPts val="1000"/>
              </a:spcBef>
              <a:spcAft>
                <a:spcPts val="0"/>
              </a:spcAft>
              <a:buClr>
                <a:schemeClr val="dk1"/>
              </a:buClr>
              <a:buSzPct val="1000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Example</a:t>
            </a:r>
            <a:endParaRPr>
              <a:solidFill>
                <a:srgbClr val="FF0000"/>
              </a:solidFill>
            </a:endParaRPr>
          </a:p>
        </p:txBody>
      </p:sp>
      <p:sp>
        <p:nvSpPr>
          <p:cNvPr id="213" name="Google Shape;213;p17"/>
          <p:cNvSpPr txBox="1">
            <a:spLocks noGrp="1"/>
          </p:cNvSpPr>
          <p:nvPr>
            <p:ph type="body" idx="2"/>
          </p:nvPr>
        </p:nvSpPr>
        <p:spPr>
          <a:xfrm>
            <a:off x="429491" y="1541276"/>
            <a:ext cx="5386917" cy="434690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In the output you can see that each row of the table Student is joined with every row of the table StudentCourse. </a:t>
            </a:r>
            <a:endParaRPr/>
          </a:p>
          <a:p>
            <a:pPr marL="228600" lvl="0" indent="-50800" algn="just" rtl="0">
              <a:lnSpc>
                <a:spcPct val="90000"/>
              </a:lnSpc>
              <a:spcBef>
                <a:spcPts val="1000"/>
              </a:spcBef>
              <a:spcAft>
                <a:spcPts val="0"/>
              </a:spcAft>
              <a:buClr>
                <a:schemeClr val="dk1"/>
              </a:buClr>
              <a:buSzPts val="2800"/>
              <a:buNone/>
            </a:pPr>
            <a:endParaRPr/>
          </a:p>
          <a:p>
            <a:pPr marL="228600" lvl="0" indent="-228600" algn="just" rtl="0">
              <a:lnSpc>
                <a:spcPct val="90000"/>
              </a:lnSpc>
              <a:spcBef>
                <a:spcPts val="1000"/>
              </a:spcBef>
              <a:spcAft>
                <a:spcPts val="0"/>
              </a:spcAft>
              <a:buClr>
                <a:schemeClr val="dk1"/>
              </a:buClr>
              <a:buSzPts val="2800"/>
              <a:buChar char="•"/>
            </a:pPr>
            <a:r>
              <a:rPr lang="en-US"/>
              <a:t>SELECT Student.NAME, Student.AGE, StudentCourse.COURSE_ID FROM Student CROSS JOIN StudentCourse;</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214" name="Google Shape;214;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2400"/>
              <a:buNone/>
            </a:pPr>
            <a:endParaRPr/>
          </a:p>
        </p:txBody>
      </p:sp>
      <p:sp>
        <p:nvSpPr>
          <p:cNvPr id="215" name="Google Shape;215;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216" name="Google Shape;216;p17"/>
          <p:cNvPicPr preferRelativeResize="0"/>
          <p:nvPr/>
        </p:nvPicPr>
        <p:blipFill rotWithShape="1">
          <a:blip r:embed="rId3">
            <a:alphaModFix/>
          </a:blip>
          <a:srcRect/>
          <a:stretch/>
        </p:blipFill>
        <p:spPr>
          <a:xfrm>
            <a:off x="6096001" y="1447800"/>
            <a:ext cx="5583649" cy="4495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EQUI JOIN</a:t>
            </a:r>
            <a:endParaRPr>
              <a:solidFill>
                <a:srgbClr val="FF0000"/>
              </a:solidFill>
            </a:endParaRPr>
          </a:p>
        </p:txBody>
      </p:sp>
      <p:sp>
        <p:nvSpPr>
          <p:cNvPr id="222" name="Google Shape;222;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431800" algn="l" rtl="0">
              <a:lnSpc>
                <a:spcPct val="100000"/>
              </a:lnSpc>
              <a:spcBef>
                <a:spcPts val="0"/>
              </a:spcBef>
              <a:spcAft>
                <a:spcPts val="0"/>
              </a:spcAft>
              <a:buSzPts val="3200"/>
              <a:buChar char="•"/>
            </a:pPr>
            <a:r>
              <a:rPr lang="en-US" sz="1700">
                <a:highlight>
                  <a:srgbClr val="FFFFFF"/>
                </a:highlight>
                <a:latin typeface="Arial"/>
                <a:ea typeface="Arial"/>
                <a:cs typeface="Arial"/>
                <a:sym typeface="Arial"/>
              </a:rPr>
              <a:t>SQL EQUI JOIN performs a JOIN against equality or matching column(s) values of the associated tables. An equal sign (=) is used as comparison operator in the where clause to refer equality.</a:t>
            </a:r>
            <a:endParaRPr sz="1700">
              <a:highlight>
                <a:srgbClr val="FFFFFF"/>
              </a:highlight>
              <a:latin typeface="Arial"/>
              <a:ea typeface="Arial"/>
              <a:cs typeface="Arial"/>
              <a:sym typeface="Arial"/>
            </a:endParaRPr>
          </a:p>
          <a:p>
            <a:pPr marL="457200" lvl="0" indent="-431800" algn="l" rtl="0">
              <a:lnSpc>
                <a:spcPct val="100000"/>
              </a:lnSpc>
              <a:spcBef>
                <a:spcPts val="0"/>
              </a:spcBef>
              <a:spcAft>
                <a:spcPts val="0"/>
              </a:spcAft>
              <a:buSzPts val="3200"/>
              <a:buChar char="•"/>
            </a:pPr>
            <a:r>
              <a:rPr lang="en-US" sz="1700">
                <a:highlight>
                  <a:srgbClr val="FFFFFF"/>
                </a:highlight>
                <a:latin typeface="Arial"/>
                <a:ea typeface="Arial"/>
                <a:cs typeface="Arial"/>
                <a:sym typeface="Arial"/>
              </a:rPr>
              <a:t>You may also perform EQUI JOIN by using JOIN keyword followed by ON keyword and then specifying names of the columns along with their associated tables to check equality.</a:t>
            </a:r>
            <a:endParaRPr sz="1700">
              <a:highlight>
                <a:srgbClr val="FFFFFF"/>
              </a:highlight>
              <a:latin typeface="Arial"/>
              <a:ea typeface="Arial"/>
              <a:cs typeface="Arial"/>
              <a:sym typeface="Arial"/>
            </a:endParaRPr>
          </a:p>
          <a:p>
            <a:pPr marL="457200" lvl="0" indent="0" algn="just" rtl="0">
              <a:lnSpc>
                <a:spcPct val="90000"/>
              </a:lnSpc>
              <a:spcBef>
                <a:spcPts val="1200"/>
              </a:spcBef>
              <a:spcAft>
                <a:spcPts val="0"/>
              </a:spcAft>
              <a:buNone/>
            </a:pPr>
            <a:r>
              <a:rPr lang="en-US" sz="1400">
                <a:highlight>
                  <a:srgbClr val="F8F8F8"/>
                </a:highlight>
                <a:latin typeface="Arial"/>
                <a:ea typeface="Arial"/>
                <a:cs typeface="Arial"/>
                <a:sym typeface="Arial"/>
              </a:rPr>
              <a:t>SELECT column_list FROM table1, table2....</a:t>
            </a:r>
            <a:endParaRPr sz="1400">
              <a:highlight>
                <a:srgbClr val="F8F8F8"/>
              </a:highlight>
              <a:latin typeface="Arial"/>
              <a:ea typeface="Arial"/>
              <a:cs typeface="Arial"/>
              <a:sym typeface="Arial"/>
            </a:endParaRPr>
          </a:p>
          <a:p>
            <a:pPr marL="457200" lvl="0" indent="0" algn="just" rtl="0">
              <a:lnSpc>
                <a:spcPct val="90000"/>
              </a:lnSpc>
              <a:spcBef>
                <a:spcPts val="1000"/>
              </a:spcBef>
              <a:spcAft>
                <a:spcPts val="0"/>
              </a:spcAft>
              <a:buNone/>
            </a:pPr>
            <a:r>
              <a:rPr lang="en-US" sz="1400">
                <a:highlight>
                  <a:srgbClr val="F8F8F8"/>
                </a:highlight>
                <a:latin typeface="Arial"/>
                <a:ea typeface="Arial"/>
                <a:cs typeface="Arial"/>
                <a:sym typeface="Arial"/>
              </a:rPr>
              <a:t>WHERE table1.column_name =</a:t>
            </a:r>
            <a:endParaRPr sz="1400">
              <a:highlight>
                <a:srgbClr val="F8F8F8"/>
              </a:highlight>
              <a:latin typeface="Arial"/>
              <a:ea typeface="Arial"/>
              <a:cs typeface="Arial"/>
              <a:sym typeface="Arial"/>
            </a:endParaRPr>
          </a:p>
          <a:p>
            <a:pPr marL="457200" marR="76200" lvl="0" indent="0" algn="l" rtl="0">
              <a:lnSpc>
                <a:spcPct val="115000"/>
              </a:lnSpc>
              <a:spcBef>
                <a:spcPts val="0"/>
              </a:spcBef>
              <a:spcAft>
                <a:spcPts val="0"/>
              </a:spcAft>
              <a:buNone/>
            </a:pPr>
            <a:r>
              <a:rPr lang="en-US" sz="1400">
                <a:highlight>
                  <a:srgbClr val="F8F8F8"/>
                </a:highlight>
                <a:latin typeface="Arial"/>
                <a:ea typeface="Arial"/>
                <a:cs typeface="Arial"/>
                <a:sym typeface="Arial"/>
              </a:rPr>
              <a:t>table2.column_name;</a:t>
            </a:r>
            <a:endParaRPr sz="1400">
              <a:highlight>
                <a:srgbClr val="F8F8F8"/>
              </a:highlight>
              <a:latin typeface="Arial"/>
              <a:ea typeface="Arial"/>
              <a:cs typeface="Arial"/>
              <a:sym typeface="Arial"/>
            </a:endParaRPr>
          </a:p>
          <a:p>
            <a:pPr marL="228600" lvl="0" indent="-165100" algn="just" rtl="0">
              <a:lnSpc>
                <a:spcPct val="90000"/>
              </a:lnSpc>
              <a:spcBef>
                <a:spcPts val="1000"/>
              </a:spcBef>
              <a:spcAft>
                <a:spcPts val="0"/>
              </a:spcAft>
              <a:buSzPts val="1800"/>
              <a:buChar char="•"/>
            </a:pPr>
            <a:endParaRPr/>
          </a:p>
          <a:p>
            <a:pPr marL="228600" lvl="0" indent="-50800" algn="just" rtl="0">
              <a:lnSpc>
                <a:spcPct val="90000"/>
              </a:lnSpc>
              <a:spcBef>
                <a:spcPts val="1000"/>
              </a:spcBef>
              <a:spcAft>
                <a:spcPts val="0"/>
              </a:spcAft>
              <a:buClr>
                <a:schemeClr val="dk1"/>
              </a:buClr>
              <a:buSzPts val="28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1beb0a5d843_0_8"/>
          <p:cNvSpPr txBox="1">
            <a:spLocks noGrp="1"/>
          </p:cNvSpPr>
          <p:nvPr>
            <p:ph type="title"/>
          </p:nvPr>
        </p:nvSpPr>
        <p:spPr>
          <a:xfrm>
            <a:off x="838200" y="365125"/>
            <a:ext cx="10515600" cy="4425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Clr>
                <a:srgbClr val="FF0000"/>
              </a:buClr>
              <a:buSzPct val="100000"/>
              <a:buFont typeface="Calibri"/>
              <a:buNone/>
            </a:pPr>
            <a:r>
              <a:rPr lang="en-US">
                <a:solidFill>
                  <a:srgbClr val="FF0000"/>
                </a:solidFill>
              </a:rPr>
              <a:t>Example of EQUI JOIN</a:t>
            </a:r>
            <a:endParaRPr/>
          </a:p>
        </p:txBody>
      </p:sp>
      <p:sp>
        <p:nvSpPr>
          <p:cNvPr id="229" name="Google Shape;229;g1beb0a5d843_0_8"/>
          <p:cNvSpPr txBox="1">
            <a:spLocks noGrp="1"/>
          </p:cNvSpPr>
          <p:nvPr>
            <p:ph type="body" idx="1"/>
          </p:nvPr>
        </p:nvSpPr>
        <p:spPr>
          <a:xfrm>
            <a:off x="596850" y="1018175"/>
            <a:ext cx="11036100" cy="5757900"/>
          </a:xfrm>
          <a:prstGeom prst="rect">
            <a:avLst/>
          </a:prstGeom>
        </p:spPr>
        <p:txBody>
          <a:bodyPr spcFirstLastPara="1" wrap="square" lIns="91425" tIns="45700" rIns="91425" bIns="45700" anchor="t" anchorCtr="0">
            <a:normAutofit/>
          </a:bodyPr>
          <a:lstStyle/>
          <a:p>
            <a:pPr marL="228600" lvl="0" indent="-50800" algn="just" rtl="0">
              <a:spcBef>
                <a:spcPts val="1000"/>
              </a:spcBef>
              <a:spcAft>
                <a:spcPts val="0"/>
              </a:spcAft>
              <a:buNone/>
            </a:pPr>
            <a:endParaRPr sz="1600">
              <a:solidFill>
                <a:srgbClr val="5F6364"/>
              </a:solidFill>
              <a:latin typeface="Courier New"/>
              <a:ea typeface="Courier New"/>
              <a:cs typeface="Courier New"/>
              <a:sym typeface="Courier New"/>
            </a:endParaRPr>
          </a:p>
          <a:p>
            <a:pPr marL="228600" lvl="0" indent="-50800" algn="just" rtl="0">
              <a:spcBef>
                <a:spcPts val="1000"/>
              </a:spcBef>
              <a:spcAft>
                <a:spcPts val="0"/>
              </a:spcAft>
              <a:buNone/>
            </a:pPr>
            <a:endParaRPr sz="1600">
              <a:solidFill>
                <a:srgbClr val="5F6364"/>
              </a:solidFill>
              <a:latin typeface="Courier New"/>
              <a:ea typeface="Courier New"/>
              <a:cs typeface="Courier New"/>
              <a:sym typeface="Courier New"/>
            </a:endParaRPr>
          </a:p>
          <a:p>
            <a:pPr marL="228600" lvl="0" indent="-50800" algn="just" rtl="0">
              <a:spcBef>
                <a:spcPts val="1000"/>
              </a:spcBef>
              <a:spcAft>
                <a:spcPts val="0"/>
              </a:spcAft>
              <a:buNone/>
            </a:pPr>
            <a:endParaRPr sz="1600">
              <a:solidFill>
                <a:srgbClr val="5F6364"/>
              </a:solidFill>
              <a:latin typeface="Courier New"/>
              <a:ea typeface="Courier New"/>
              <a:cs typeface="Courier New"/>
              <a:sym typeface="Courier New"/>
            </a:endParaRPr>
          </a:p>
          <a:p>
            <a:pPr marL="0" lvl="0" indent="0" algn="l" rtl="0">
              <a:lnSpc>
                <a:spcPct val="163636"/>
              </a:lnSpc>
              <a:spcBef>
                <a:spcPts val="0"/>
              </a:spcBef>
              <a:spcAft>
                <a:spcPts val="0"/>
              </a:spcAft>
              <a:buClr>
                <a:schemeClr val="dk1"/>
              </a:buClr>
              <a:buSzPts val="1100"/>
              <a:buFont typeface="Arial"/>
              <a:buNone/>
            </a:pPr>
            <a:endParaRPr sz="1300" b="1">
              <a:highlight>
                <a:srgbClr val="FFFFFF"/>
              </a:highlight>
              <a:latin typeface="Arial"/>
              <a:ea typeface="Arial"/>
              <a:cs typeface="Arial"/>
              <a:sym typeface="Arial"/>
            </a:endParaRPr>
          </a:p>
          <a:p>
            <a:pPr marL="228600" lvl="0" indent="-50800" algn="just" rtl="0">
              <a:spcBef>
                <a:spcPts val="1200"/>
              </a:spcBef>
              <a:spcAft>
                <a:spcPts val="0"/>
              </a:spcAft>
              <a:buClr>
                <a:schemeClr val="dk1"/>
              </a:buClr>
              <a:buSzPts val="2800"/>
              <a:buFont typeface="Arial"/>
              <a:buNone/>
            </a:pPr>
            <a:endParaRPr sz="1600">
              <a:solidFill>
                <a:srgbClr val="5F6364"/>
              </a:solidFill>
              <a:latin typeface="Courier New"/>
              <a:ea typeface="Courier New"/>
              <a:cs typeface="Courier New"/>
              <a:sym typeface="Courier New"/>
            </a:endParaRPr>
          </a:p>
        </p:txBody>
      </p:sp>
      <p:sp>
        <p:nvSpPr>
          <p:cNvPr id="230" name="Google Shape;230;g1beb0a5d843_0_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a:p>
        </p:txBody>
      </p:sp>
      <p:pic>
        <p:nvPicPr>
          <p:cNvPr id="231" name="Google Shape;231;g1beb0a5d843_0_8"/>
          <p:cNvPicPr preferRelativeResize="0"/>
          <p:nvPr/>
        </p:nvPicPr>
        <p:blipFill>
          <a:blip r:embed="rId3">
            <a:alphaModFix/>
          </a:blip>
          <a:stretch>
            <a:fillRect/>
          </a:stretch>
        </p:blipFill>
        <p:spPr>
          <a:xfrm>
            <a:off x="1229125" y="973050"/>
            <a:ext cx="9760749" cy="5522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3200"/>
              <a:buFont typeface="Calibri"/>
              <a:buNone/>
            </a:pPr>
            <a:r>
              <a:rPr lang="en-US" sz="3200" b="1">
                <a:solidFill>
                  <a:srgbClr val="FF0000"/>
                </a:solidFill>
              </a:rPr>
              <a:t>These points related to Day wise topic should be included :</a:t>
            </a:r>
            <a:endParaRPr sz="3200" b="1">
              <a:solidFill>
                <a:srgbClr val="FF0000"/>
              </a:solidFill>
            </a:endParaRPr>
          </a:p>
        </p:txBody>
      </p:sp>
      <p:sp>
        <p:nvSpPr>
          <p:cNvPr id="113" name="Google Shape;11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latin typeface="Times New Roman"/>
                <a:ea typeface="Times New Roman"/>
                <a:cs typeface="Times New Roman"/>
                <a:sym typeface="Times New Roman"/>
              </a:rPr>
              <a:t>Prerequisite of topic : SQL, Aggregate functions, Creating User, Creating Roles</a:t>
            </a:r>
            <a:endParaRPr b="1">
              <a:latin typeface="Times New Roman"/>
              <a:ea typeface="Times New Roman"/>
              <a:cs typeface="Times New Roman"/>
              <a:sym typeface="Times New Roman"/>
            </a:endParaRPr>
          </a:p>
          <a:p>
            <a:pPr marL="228600" lvl="0" indent="-228600" algn="l" rtl="0">
              <a:lnSpc>
                <a:spcPct val="90000"/>
              </a:lnSpc>
              <a:spcBef>
                <a:spcPts val="980"/>
              </a:spcBef>
              <a:spcAft>
                <a:spcPts val="0"/>
              </a:spcAft>
              <a:buClr>
                <a:schemeClr val="dk1"/>
              </a:buClr>
              <a:buSzPts val="2800"/>
              <a:buChar char="•"/>
            </a:pPr>
            <a:r>
              <a:rPr lang="en-US" b="1">
                <a:latin typeface="Times New Roman"/>
                <a:ea typeface="Times New Roman"/>
                <a:cs typeface="Times New Roman"/>
                <a:sym typeface="Times New Roman"/>
              </a:rPr>
              <a:t>Objective: To understand joins and views in RDBMS.</a:t>
            </a:r>
            <a:endParaRPr/>
          </a:p>
          <a:p>
            <a:pPr marL="228600" lvl="0" indent="-228600" algn="l" rtl="0">
              <a:lnSpc>
                <a:spcPct val="90000"/>
              </a:lnSpc>
              <a:spcBef>
                <a:spcPts val="980"/>
              </a:spcBef>
              <a:spcAft>
                <a:spcPts val="0"/>
              </a:spcAft>
              <a:buClr>
                <a:schemeClr val="dk1"/>
              </a:buClr>
              <a:buSzPts val="2800"/>
              <a:buChar char="•"/>
            </a:pPr>
            <a:r>
              <a:rPr lang="en-US" b="1">
                <a:latin typeface="Times New Roman"/>
                <a:ea typeface="Times New Roman"/>
                <a:cs typeface="Times New Roman"/>
                <a:sym typeface="Times New Roman"/>
              </a:rPr>
              <a:t>Outcome: Implement queries of joins and views on two or more than two tables. </a:t>
            </a:r>
            <a:endParaRPr b="1">
              <a:latin typeface="Times New Roman"/>
              <a:ea typeface="Times New Roman"/>
              <a:cs typeface="Times New Roman"/>
              <a:sym typeface="Times New Roman"/>
            </a:endParaRPr>
          </a:p>
          <a:p>
            <a:pPr marL="228600" lvl="0" indent="-50800" algn="ctr" rtl="0">
              <a:lnSpc>
                <a:spcPct val="90000"/>
              </a:lnSpc>
              <a:spcBef>
                <a:spcPts val="980"/>
              </a:spcBef>
              <a:spcAft>
                <a:spcPts val="0"/>
              </a:spcAft>
              <a:buClr>
                <a:schemeClr val="dk1"/>
              </a:buClr>
              <a:buSzPts val="2800"/>
              <a:buNone/>
            </a:pPr>
            <a:endParaRPr b="1">
              <a:latin typeface="Times New Roman"/>
              <a:ea typeface="Times New Roman"/>
              <a:cs typeface="Times New Roman"/>
              <a:sym typeface="Times New Roman"/>
            </a:endParaRPr>
          </a:p>
          <a:p>
            <a:pPr marL="228600" lvl="0" indent="-50800" algn="l" rtl="0">
              <a:lnSpc>
                <a:spcPct val="90000"/>
              </a:lnSpc>
              <a:spcBef>
                <a:spcPts val="1980"/>
              </a:spcBef>
              <a:spcAft>
                <a:spcPts val="0"/>
              </a:spcAft>
              <a:buClr>
                <a:schemeClr val="dk1"/>
              </a:buClr>
              <a:buSzPts val="2800"/>
              <a:buNone/>
            </a:pPr>
            <a:endParaRPr/>
          </a:p>
        </p:txBody>
      </p:sp>
      <p:sp>
        <p:nvSpPr>
          <p:cNvPr id="114" name="Google Shape;11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1beb0a5d843_0_19"/>
          <p:cNvSpPr txBox="1">
            <a:spLocks noGrp="1"/>
          </p:cNvSpPr>
          <p:nvPr>
            <p:ph type="title"/>
          </p:nvPr>
        </p:nvSpPr>
        <p:spPr>
          <a:xfrm>
            <a:off x="838200" y="365125"/>
            <a:ext cx="10515600" cy="4425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a:solidFill>
                  <a:srgbClr val="FF0000"/>
                </a:solidFill>
              </a:rPr>
              <a:t>Example of EQUI JOIN</a:t>
            </a:r>
            <a:endParaRPr/>
          </a:p>
        </p:txBody>
      </p:sp>
      <p:sp>
        <p:nvSpPr>
          <p:cNvPr id="238" name="Google Shape;238;g1beb0a5d843_0_19"/>
          <p:cNvSpPr txBox="1">
            <a:spLocks noGrp="1"/>
          </p:cNvSpPr>
          <p:nvPr>
            <p:ph type="body" idx="1"/>
          </p:nvPr>
        </p:nvSpPr>
        <p:spPr>
          <a:xfrm>
            <a:off x="596850" y="1018175"/>
            <a:ext cx="11036100" cy="5757900"/>
          </a:xfrm>
          <a:prstGeom prst="rect">
            <a:avLst/>
          </a:prstGeom>
        </p:spPr>
        <p:txBody>
          <a:bodyPr spcFirstLastPara="1" wrap="square" lIns="91425" tIns="45700" rIns="91425" bIns="45700" anchor="t" anchorCtr="0">
            <a:normAutofit/>
          </a:bodyPr>
          <a:lstStyle/>
          <a:p>
            <a:pPr marL="228600" lvl="0" indent="-50800" algn="just" rtl="0">
              <a:spcBef>
                <a:spcPts val="1000"/>
              </a:spcBef>
              <a:spcAft>
                <a:spcPts val="0"/>
              </a:spcAft>
              <a:buNone/>
            </a:pPr>
            <a:r>
              <a:rPr lang="en-US" sz="1600">
                <a:solidFill>
                  <a:srgbClr val="1990B8"/>
                </a:solidFill>
                <a:latin typeface="Courier New"/>
                <a:ea typeface="Courier New"/>
                <a:cs typeface="Courier New"/>
                <a:sym typeface="Courier New"/>
              </a:rPr>
              <a:t>SELECT</a:t>
            </a:r>
            <a:r>
              <a:rPr lang="en-US" sz="1600">
                <a:highlight>
                  <a:srgbClr val="FDFDFD"/>
                </a:highlight>
                <a:latin typeface="Courier New"/>
                <a:ea typeface="Courier New"/>
                <a:cs typeface="Courier New"/>
                <a:sym typeface="Courier New"/>
              </a:rPr>
              <a:t> agents</a:t>
            </a:r>
            <a:r>
              <a:rPr lang="en-US" sz="1600">
                <a:solidFill>
                  <a:srgbClr val="5F6364"/>
                </a:solidFill>
                <a:latin typeface="Courier New"/>
                <a:ea typeface="Courier New"/>
                <a:cs typeface="Courier New"/>
                <a:sym typeface="Courier New"/>
              </a:rPr>
              <a:t>.</a:t>
            </a:r>
            <a:r>
              <a:rPr lang="en-US" sz="1600">
                <a:highlight>
                  <a:srgbClr val="FDFDFD"/>
                </a:highlight>
                <a:latin typeface="Courier New"/>
                <a:ea typeface="Courier New"/>
                <a:cs typeface="Courier New"/>
                <a:sym typeface="Courier New"/>
              </a:rPr>
              <a:t>agent_name</a:t>
            </a:r>
            <a:r>
              <a:rPr lang="en-US" sz="1600">
                <a:solidFill>
                  <a:srgbClr val="5F6364"/>
                </a:solidFill>
                <a:latin typeface="Courier New"/>
                <a:ea typeface="Courier New"/>
                <a:cs typeface="Courier New"/>
                <a:sym typeface="Courier New"/>
              </a:rPr>
              <a:t>,</a:t>
            </a:r>
            <a:r>
              <a:rPr lang="en-US" sz="1600">
                <a:highlight>
                  <a:srgbClr val="FDFDFD"/>
                </a:highlight>
                <a:latin typeface="Courier New"/>
                <a:ea typeface="Courier New"/>
                <a:cs typeface="Courier New"/>
                <a:sym typeface="Courier New"/>
              </a:rPr>
              <a:t>customer</a:t>
            </a:r>
            <a:r>
              <a:rPr lang="en-US" sz="1600">
                <a:solidFill>
                  <a:srgbClr val="5F6364"/>
                </a:solidFill>
                <a:latin typeface="Courier New"/>
                <a:ea typeface="Courier New"/>
                <a:cs typeface="Courier New"/>
                <a:sym typeface="Courier New"/>
              </a:rPr>
              <a:t>.</a:t>
            </a:r>
            <a:r>
              <a:rPr lang="en-US" sz="1600">
                <a:highlight>
                  <a:srgbClr val="FDFDFD"/>
                </a:highlight>
                <a:latin typeface="Courier New"/>
                <a:ea typeface="Courier New"/>
                <a:cs typeface="Courier New"/>
                <a:sym typeface="Courier New"/>
              </a:rPr>
              <a:t>cust_name</a:t>
            </a:r>
            <a:r>
              <a:rPr lang="en-US" sz="1600">
                <a:solidFill>
                  <a:srgbClr val="5F6364"/>
                </a:solidFill>
                <a:latin typeface="Courier New"/>
                <a:ea typeface="Courier New"/>
                <a:cs typeface="Courier New"/>
                <a:sym typeface="Courier New"/>
              </a:rPr>
              <a:t>,</a:t>
            </a:r>
            <a:r>
              <a:rPr lang="en-US" sz="1600">
                <a:highlight>
                  <a:srgbClr val="FDFDFD"/>
                </a:highlight>
                <a:latin typeface="Courier New"/>
                <a:ea typeface="Courier New"/>
                <a:cs typeface="Courier New"/>
                <a:sym typeface="Courier New"/>
              </a:rPr>
              <a:t>customer</a:t>
            </a:r>
            <a:r>
              <a:rPr lang="en-US" sz="1600">
                <a:solidFill>
                  <a:srgbClr val="5F6364"/>
                </a:solidFill>
                <a:latin typeface="Courier New"/>
                <a:ea typeface="Courier New"/>
                <a:cs typeface="Courier New"/>
                <a:sym typeface="Courier New"/>
              </a:rPr>
              <a:t>.</a:t>
            </a:r>
            <a:r>
              <a:rPr lang="en-US" sz="1600">
                <a:highlight>
                  <a:srgbClr val="FDFDFD"/>
                </a:highlight>
                <a:latin typeface="Courier New"/>
                <a:ea typeface="Courier New"/>
                <a:cs typeface="Courier New"/>
                <a:sym typeface="Courier New"/>
              </a:rPr>
              <a:t>cust_city </a:t>
            </a:r>
            <a:r>
              <a:rPr lang="en-US" sz="1600">
                <a:solidFill>
                  <a:srgbClr val="1990B8"/>
                </a:solidFill>
                <a:latin typeface="Courier New"/>
                <a:ea typeface="Courier New"/>
                <a:cs typeface="Courier New"/>
                <a:sym typeface="Courier New"/>
              </a:rPr>
              <a:t>FROM</a:t>
            </a:r>
            <a:r>
              <a:rPr lang="en-US" sz="1600">
                <a:highlight>
                  <a:srgbClr val="FDFDFD"/>
                </a:highlight>
                <a:latin typeface="Courier New"/>
                <a:ea typeface="Courier New"/>
                <a:cs typeface="Courier New"/>
                <a:sym typeface="Courier New"/>
              </a:rPr>
              <a:t> agents</a:t>
            </a:r>
            <a:r>
              <a:rPr lang="en-US" sz="1600">
                <a:solidFill>
                  <a:srgbClr val="5F6364"/>
                </a:solidFill>
                <a:latin typeface="Courier New"/>
                <a:ea typeface="Courier New"/>
                <a:cs typeface="Courier New"/>
                <a:sym typeface="Courier New"/>
              </a:rPr>
              <a:t>,</a:t>
            </a:r>
            <a:r>
              <a:rPr lang="en-US" sz="1600">
                <a:highlight>
                  <a:srgbClr val="FDFDFD"/>
                </a:highlight>
                <a:latin typeface="Courier New"/>
                <a:ea typeface="Courier New"/>
                <a:cs typeface="Courier New"/>
                <a:sym typeface="Courier New"/>
              </a:rPr>
              <a:t>customer</a:t>
            </a:r>
            <a:endParaRPr sz="1600">
              <a:highlight>
                <a:srgbClr val="FDFDFD"/>
              </a:highlight>
              <a:latin typeface="Courier New"/>
              <a:ea typeface="Courier New"/>
              <a:cs typeface="Courier New"/>
              <a:sym typeface="Courier New"/>
            </a:endParaRPr>
          </a:p>
          <a:p>
            <a:pPr marL="228600" lvl="0" indent="-50800" algn="just" rtl="0">
              <a:spcBef>
                <a:spcPts val="1000"/>
              </a:spcBef>
              <a:spcAft>
                <a:spcPts val="0"/>
              </a:spcAft>
              <a:buNone/>
            </a:pPr>
            <a:r>
              <a:rPr lang="en-US" sz="1600">
                <a:solidFill>
                  <a:srgbClr val="1990B8"/>
                </a:solidFill>
                <a:latin typeface="Courier New"/>
                <a:ea typeface="Courier New"/>
                <a:cs typeface="Courier New"/>
                <a:sym typeface="Courier New"/>
              </a:rPr>
              <a:t>WHERE</a:t>
            </a:r>
            <a:r>
              <a:rPr lang="en-US" sz="1600">
                <a:highlight>
                  <a:srgbClr val="FDFDFD"/>
                </a:highlight>
                <a:latin typeface="Courier New"/>
                <a:ea typeface="Courier New"/>
                <a:cs typeface="Courier New"/>
                <a:sym typeface="Courier New"/>
              </a:rPr>
              <a:t> agents</a:t>
            </a:r>
            <a:r>
              <a:rPr lang="en-US" sz="1600">
                <a:solidFill>
                  <a:srgbClr val="5F6364"/>
                </a:solidFill>
                <a:latin typeface="Courier New"/>
                <a:ea typeface="Courier New"/>
                <a:cs typeface="Courier New"/>
                <a:sym typeface="Courier New"/>
              </a:rPr>
              <a:t>.</a:t>
            </a:r>
            <a:r>
              <a:rPr lang="en-US" sz="1600">
                <a:highlight>
                  <a:srgbClr val="FDFDFD"/>
                </a:highlight>
                <a:latin typeface="Courier New"/>
                <a:ea typeface="Courier New"/>
                <a:cs typeface="Courier New"/>
                <a:sym typeface="Courier New"/>
              </a:rPr>
              <a:t>working_area</a:t>
            </a:r>
            <a:r>
              <a:rPr lang="en-US" sz="1600">
                <a:solidFill>
                  <a:srgbClr val="A67F59"/>
                </a:solidFill>
                <a:latin typeface="Courier New"/>
                <a:ea typeface="Courier New"/>
                <a:cs typeface="Courier New"/>
                <a:sym typeface="Courier New"/>
              </a:rPr>
              <a:t>=</a:t>
            </a:r>
            <a:r>
              <a:rPr lang="en-US" sz="1600">
                <a:highlight>
                  <a:srgbClr val="FDFDFD"/>
                </a:highlight>
                <a:latin typeface="Courier New"/>
                <a:ea typeface="Courier New"/>
                <a:cs typeface="Courier New"/>
                <a:sym typeface="Courier New"/>
              </a:rPr>
              <a:t>customer</a:t>
            </a:r>
            <a:r>
              <a:rPr lang="en-US" sz="1600">
                <a:solidFill>
                  <a:srgbClr val="5F6364"/>
                </a:solidFill>
                <a:latin typeface="Courier New"/>
                <a:ea typeface="Courier New"/>
                <a:cs typeface="Courier New"/>
                <a:sym typeface="Courier New"/>
              </a:rPr>
              <a:t>.</a:t>
            </a:r>
            <a:r>
              <a:rPr lang="en-US" sz="1600">
                <a:highlight>
                  <a:srgbClr val="FDFDFD"/>
                </a:highlight>
                <a:latin typeface="Courier New"/>
                <a:ea typeface="Courier New"/>
                <a:cs typeface="Courier New"/>
                <a:sym typeface="Courier New"/>
              </a:rPr>
              <a:t>cust_city</a:t>
            </a:r>
            <a:r>
              <a:rPr lang="en-US" sz="1600">
                <a:solidFill>
                  <a:srgbClr val="5F6364"/>
                </a:solidFill>
                <a:latin typeface="Courier New"/>
                <a:ea typeface="Courier New"/>
                <a:cs typeface="Courier New"/>
                <a:sym typeface="Courier New"/>
              </a:rPr>
              <a:t>;</a:t>
            </a:r>
            <a:endParaRPr sz="1600">
              <a:solidFill>
                <a:srgbClr val="5F6364"/>
              </a:solidFill>
              <a:latin typeface="Courier New"/>
              <a:ea typeface="Courier New"/>
              <a:cs typeface="Courier New"/>
              <a:sym typeface="Courier New"/>
            </a:endParaRPr>
          </a:p>
          <a:p>
            <a:pPr marL="228600" lvl="0" indent="-50800" algn="just" rtl="0">
              <a:spcBef>
                <a:spcPts val="1000"/>
              </a:spcBef>
              <a:spcAft>
                <a:spcPts val="0"/>
              </a:spcAft>
              <a:buNone/>
            </a:pPr>
            <a:endParaRPr sz="1600">
              <a:solidFill>
                <a:srgbClr val="5F6364"/>
              </a:solidFill>
              <a:latin typeface="Courier New"/>
              <a:ea typeface="Courier New"/>
              <a:cs typeface="Courier New"/>
              <a:sym typeface="Courier New"/>
            </a:endParaRPr>
          </a:p>
          <a:p>
            <a:pPr marL="228600" lvl="0" indent="-50800" algn="just" rtl="0">
              <a:spcBef>
                <a:spcPts val="1000"/>
              </a:spcBef>
              <a:spcAft>
                <a:spcPts val="0"/>
              </a:spcAft>
              <a:buNone/>
            </a:pPr>
            <a:endParaRPr sz="1600">
              <a:solidFill>
                <a:srgbClr val="5F6364"/>
              </a:solidFill>
              <a:latin typeface="Courier New"/>
              <a:ea typeface="Courier New"/>
              <a:cs typeface="Courier New"/>
              <a:sym typeface="Courier New"/>
            </a:endParaRPr>
          </a:p>
          <a:p>
            <a:pPr marL="228600" lvl="0" indent="-50800" algn="just" rtl="0">
              <a:spcBef>
                <a:spcPts val="1000"/>
              </a:spcBef>
              <a:spcAft>
                <a:spcPts val="0"/>
              </a:spcAft>
              <a:buNone/>
            </a:pPr>
            <a:endParaRPr sz="1600">
              <a:solidFill>
                <a:srgbClr val="5F6364"/>
              </a:solidFill>
              <a:latin typeface="Courier New"/>
              <a:ea typeface="Courier New"/>
              <a:cs typeface="Courier New"/>
              <a:sym typeface="Courier New"/>
            </a:endParaRPr>
          </a:p>
          <a:p>
            <a:pPr marL="0" lvl="0" indent="0" algn="l" rtl="0">
              <a:lnSpc>
                <a:spcPct val="163636"/>
              </a:lnSpc>
              <a:spcBef>
                <a:spcPts val="0"/>
              </a:spcBef>
              <a:spcAft>
                <a:spcPts val="0"/>
              </a:spcAft>
              <a:buNone/>
            </a:pPr>
            <a:endParaRPr sz="1300" b="1">
              <a:highlight>
                <a:srgbClr val="FFFFFF"/>
              </a:highlight>
              <a:latin typeface="Arial"/>
              <a:ea typeface="Arial"/>
              <a:cs typeface="Arial"/>
              <a:sym typeface="Arial"/>
            </a:endParaRPr>
          </a:p>
          <a:p>
            <a:pPr marL="228600" lvl="0" indent="-50800" algn="just" rtl="0">
              <a:spcBef>
                <a:spcPts val="1200"/>
              </a:spcBef>
              <a:spcAft>
                <a:spcPts val="0"/>
              </a:spcAft>
              <a:buNone/>
            </a:pPr>
            <a:endParaRPr sz="1600">
              <a:solidFill>
                <a:srgbClr val="5F6364"/>
              </a:solidFill>
              <a:latin typeface="Courier New"/>
              <a:ea typeface="Courier New"/>
              <a:cs typeface="Courier New"/>
              <a:sym typeface="Courier New"/>
            </a:endParaRPr>
          </a:p>
        </p:txBody>
      </p:sp>
      <p:sp>
        <p:nvSpPr>
          <p:cNvPr id="239" name="Google Shape;239;g1beb0a5d843_0_1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pic>
        <p:nvPicPr>
          <p:cNvPr id="240" name="Google Shape;240;g1beb0a5d843_0_19"/>
          <p:cNvPicPr preferRelativeResize="0"/>
          <p:nvPr/>
        </p:nvPicPr>
        <p:blipFill>
          <a:blip r:embed="rId3">
            <a:alphaModFix/>
          </a:blip>
          <a:stretch>
            <a:fillRect/>
          </a:stretch>
        </p:blipFill>
        <p:spPr>
          <a:xfrm>
            <a:off x="596838" y="1835650"/>
            <a:ext cx="9172575" cy="4591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1beb0a5d843_0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SELF JOIN</a:t>
            </a:r>
            <a:endParaRPr>
              <a:solidFill>
                <a:srgbClr val="FF0000"/>
              </a:solidFill>
            </a:endParaRPr>
          </a:p>
        </p:txBody>
      </p:sp>
      <p:sp>
        <p:nvSpPr>
          <p:cNvPr id="246" name="Google Shape;246;g1beb0a5d843_0_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92500" lnSpcReduction="20000"/>
          </a:bodyPr>
          <a:lstStyle/>
          <a:p>
            <a:pPr marL="228600" lvl="0" indent="-215265" algn="just" rtl="0">
              <a:lnSpc>
                <a:spcPct val="90000"/>
              </a:lnSpc>
              <a:spcBef>
                <a:spcPts val="0"/>
              </a:spcBef>
              <a:spcAft>
                <a:spcPts val="0"/>
              </a:spcAft>
              <a:buClr>
                <a:schemeClr val="dk1"/>
              </a:buClr>
              <a:buSzPct val="100000"/>
              <a:buChar char="•"/>
            </a:pPr>
            <a:r>
              <a:rPr lang="en-US"/>
              <a:t>As the name signifies, in SELF JOIN a table is joined to itself. </a:t>
            </a:r>
            <a:endParaRPr/>
          </a:p>
          <a:p>
            <a:pPr marL="228600" lvl="0" indent="-215265" algn="just" rtl="0">
              <a:lnSpc>
                <a:spcPct val="90000"/>
              </a:lnSpc>
              <a:spcBef>
                <a:spcPts val="1000"/>
              </a:spcBef>
              <a:spcAft>
                <a:spcPts val="0"/>
              </a:spcAft>
              <a:buClr>
                <a:schemeClr val="dk1"/>
              </a:buClr>
              <a:buSzPct val="100000"/>
              <a:buChar char="•"/>
            </a:pPr>
            <a:r>
              <a:rPr lang="en-US"/>
              <a:t>That is, each row of the table is joined with itself and all other rows depending on some conditions. </a:t>
            </a:r>
            <a:endParaRPr/>
          </a:p>
          <a:p>
            <a:pPr marL="228600" lvl="0" indent="-215265" algn="just" rtl="0">
              <a:lnSpc>
                <a:spcPct val="90000"/>
              </a:lnSpc>
              <a:spcBef>
                <a:spcPts val="1000"/>
              </a:spcBef>
              <a:spcAft>
                <a:spcPts val="0"/>
              </a:spcAft>
              <a:buClr>
                <a:schemeClr val="dk1"/>
              </a:buClr>
              <a:buSzPct val="100000"/>
              <a:buChar char="•"/>
            </a:pPr>
            <a:r>
              <a:rPr lang="en-US"/>
              <a:t>In other words we can say that it is a join between two copies of the same table.</a:t>
            </a:r>
            <a:endParaRPr/>
          </a:p>
          <a:p>
            <a:pPr marL="228600" lvl="0" indent="-215265" algn="just" rtl="0">
              <a:lnSpc>
                <a:spcPct val="90000"/>
              </a:lnSpc>
              <a:spcBef>
                <a:spcPts val="1000"/>
              </a:spcBef>
              <a:spcAft>
                <a:spcPts val="0"/>
              </a:spcAft>
              <a:buClr>
                <a:schemeClr val="dk1"/>
              </a:buClr>
              <a:buSzPct val="100000"/>
              <a:buChar char="•"/>
            </a:pPr>
            <a:r>
              <a:rPr lang="en-US"/>
              <a:t>SELECT a.coulmn1 , b.column2 FROM table_name a, table_name b WHERE some_condition; </a:t>
            </a:r>
            <a:endParaRPr/>
          </a:p>
          <a:p>
            <a:pPr marL="457200" lvl="0" indent="0" algn="just" rtl="0">
              <a:lnSpc>
                <a:spcPct val="90000"/>
              </a:lnSpc>
              <a:spcBef>
                <a:spcPts val="1000"/>
              </a:spcBef>
              <a:spcAft>
                <a:spcPts val="0"/>
              </a:spcAft>
              <a:buNone/>
            </a:pPr>
            <a:r>
              <a:rPr lang="en-US" b="1"/>
              <a:t> table_name</a:t>
            </a:r>
            <a:r>
              <a:rPr lang="en-US"/>
              <a:t>: Name of the table. </a:t>
            </a:r>
            <a:r>
              <a:rPr lang="en-US" b="1"/>
              <a:t>some_condition</a:t>
            </a:r>
            <a:r>
              <a:rPr lang="en-US"/>
              <a:t>: Condition for selecting the rows.</a:t>
            </a:r>
            <a:endParaRPr/>
          </a:p>
          <a:p>
            <a:pPr marL="228600" lvl="0" indent="-215265" algn="just" rtl="0">
              <a:lnSpc>
                <a:spcPct val="90000"/>
              </a:lnSpc>
              <a:spcBef>
                <a:spcPts val="1000"/>
              </a:spcBef>
              <a:spcAft>
                <a:spcPts val="0"/>
              </a:spcAft>
              <a:buClr>
                <a:schemeClr val="dk1"/>
              </a:buClr>
              <a:buSzPct val="100000"/>
              <a:buChar char="•"/>
            </a:pPr>
            <a:r>
              <a:rPr lang="en-US"/>
              <a:t>SELECT a.ROLL_NO , b.NAME FROM Student a, Student b WHERE a.ROLL_NO &lt; b.ROLL_NO;</a:t>
            </a:r>
            <a:endParaRPr/>
          </a:p>
          <a:p>
            <a:pPr marL="228600" lvl="0" indent="-50800" algn="just" rtl="0">
              <a:lnSpc>
                <a:spcPct val="90000"/>
              </a:lnSpc>
              <a:spcBef>
                <a:spcPts val="1000"/>
              </a:spcBef>
              <a:spcAft>
                <a:spcPts val="0"/>
              </a:spcAft>
              <a:buClr>
                <a:schemeClr val="dk1"/>
              </a:buClr>
              <a:buSzPct val="1000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Natural Join</a:t>
            </a:r>
            <a:endParaRPr>
              <a:solidFill>
                <a:srgbClr val="FF0000"/>
              </a:solidFill>
            </a:endParaRPr>
          </a:p>
        </p:txBody>
      </p:sp>
      <p:sp>
        <p:nvSpPr>
          <p:cNvPr id="252" name="Google Shape;252;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SQL NATURAL JOIN is a type of EQUI JOIN and is structured in such a way that, columns with the same name of associated tables will appear once only.</a:t>
            </a:r>
            <a:endParaRPr/>
          </a:p>
          <a:p>
            <a:pPr marL="228600" lvl="0" indent="-228600" algn="l" rtl="0">
              <a:lnSpc>
                <a:spcPct val="90000"/>
              </a:lnSpc>
              <a:spcBef>
                <a:spcPts val="1000"/>
              </a:spcBef>
              <a:spcAft>
                <a:spcPts val="0"/>
              </a:spcAft>
              <a:buClr>
                <a:schemeClr val="dk1"/>
              </a:buClr>
              <a:buSzPts val="2800"/>
              <a:buChar char="•"/>
            </a:pPr>
            <a:r>
              <a:rPr lang="en-US"/>
              <a:t>The associated tables have one or more pairs of identically named columns.</a:t>
            </a:r>
            <a:br>
              <a:rPr lang="en-US"/>
            </a:br>
            <a:r>
              <a:rPr lang="en-US"/>
              <a:t>- The columns must be the same data type.</a:t>
            </a:r>
            <a:br>
              <a:rPr lang="en-US"/>
            </a:br>
            <a:r>
              <a:rPr lang="en-US"/>
              <a:t>- Don’t use ON clause in a natural join.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Syntax</a:t>
            </a:r>
            <a:endParaRPr>
              <a:solidFill>
                <a:srgbClr val="FF0000"/>
              </a:solidFill>
            </a:endParaRPr>
          </a:p>
        </p:txBody>
      </p:sp>
      <p:sp>
        <p:nvSpPr>
          <p:cNvPr id="258" name="Google Shape;258;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600"/>
              <a:buChar char="•"/>
            </a:pPr>
            <a:r>
              <a:rPr lang="en-US" sz="2600"/>
              <a:t>SELECT * FROM table1 NATURAL JOIN table2;</a:t>
            </a:r>
            <a:endParaRPr/>
          </a:p>
          <a:p>
            <a:pPr marL="228600" lvl="0" indent="-228600" algn="just" rtl="0">
              <a:lnSpc>
                <a:spcPct val="90000"/>
              </a:lnSpc>
              <a:spcBef>
                <a:spcPts val="1000"/>
              </a:spcBef>
              <a:spcAft>
                <a:spcPts val="0"/>
              </a:spcAft>
              <a:buClr>
                <a:schemeClr val="dk1"/>
              </a:buClr>
              <a:buSzPts val="2600"/>
              <a:buChar char="•"/>
            </a:pPr>
            <a:r>
              <a:rPr lang="en-US" sz="2600"/>
              <a:t>Example</a:t>
            </a:r>
            <a:endParaRPr/>
          </a:p>
          <a:p>
            <a:pPr marL="228600" lvl="0" indent="-228600" algn="just" rtl="0">
              <a:lnSpc>
                <a:spcPct val="90000"/>
              </a:lnSpc>
              <a:spcBef>
                <a:spcPts val="1000"/>
              </a:spcBef>
              <a:spcAft>
                <a:spcPts val="0"/>
              </a:spcAft>
              <a:buClr>
                <a:schemeClr val="dk1"/>
              </a:buClr>
              <a:buSzPts val="2600"/>
              <a:buChar char="•"/>
            </a:pPr>
            <a:r>
              <a:rPr lang="en-US" sz="2600"/>
              <a:t>Sample table: foods and company</a:t>
            </a:r>
            <a:endParaRPr/>
          </a:p>
          <a:p>
            <a:pPr marL="228600" lvl="0" indent="-63500" algn="just" rtl="0">
              <a:lnSpc>
                <a:spcPct val="90000"/>
              </a:lnSpc>
              <a:spcBef>
                <a:spcPts val="1000"/>
              </a:spcBef>
              <a:spcAft>
                <a:spcPts val="0"/>
              </a:spcAft>
              <a:buClr>
                <a:schemeClr val="dk1"/>
              </a:buClr>
              <a:buSzPts val="2600"/>
              <a:buNone/>
            </a:pPr>
            <a:endParaRPr sz="2600" b="1"/>
          </a:p>
          <a:p>
            <a:pPr marL="228600" lvl="0" indent="-63500" algn="just" rtl="0">
              <a:lnSpc>
                <a:spcPct val="90000"/>
              </a:lnSpc>
              <a:spcBef>
                <a:spcPts val="1000"/>
              </a:spcBef>
              <a:spcAft>
                <a:spcPts val="0"/>
              </a:spcAft>
              <a:buClr>
                <a:schemeClr val="dk1"/>
              </a:buClr>
              <a:buSzPts val="2600"/>
              <a:buNone/>
            </a:pPr>
            <a:endParaRPr sz="2600" b="1"/>
          </a:p>
          <a:p>
            <a:pPr marL="228600" lvl="0" indent="-63500" algn="just" rtl="0">
              <a:lnSpc>
                <a:spcPct val="90000"/>
              </a:lnSpc>
              <a:spcBef>
                <a:spcPts val="1000"/>
              </a:spcBef>
              <a:spcAft>
                <a:spcPts val="0"/>
              </a:spcAft>
              <a:buClr>
                <a:schemeClr val="dk1"/>
              </a:buClr>
              <a:buSzPts val="2600"/>
              <a:buNone/>
            </a:pPr>
            <a:endParaRPr sz="2600" b="1"/>
          </a:p>
          <a:p>
            <a:pPr marL="228600" lvl="0" indent="-63500" algn="just" rtl="0">
              <a:lnSpc>
                <a:spcPct val="90000"/>
              </a:lnSpc>
              <a:spcBef>
                <a:spcPts val="1000"/>
              </a:spcBef>
              <a:spcAft>
                <a:spcPts val="0"/>
              </a:spcAft>
              <a:buClr>
                <a:schemeClr val="dk1"/>
              </a:buClr>
              <a:buSzPts val="2600"/>
              <a:buNone/>
            </a:pPr>
            <a:endParaRPr sz="2600" b="1"/>
          </a:p>
          <a:p>
            <a:pPr marL="228600" lvl="0" indent="-63500" algn="just" rtl="0">
              <a:lnSpc>
                <a:spcPct val="90000"/>
              </a:lnSpc>
              <a:spcBef>
                <a:spcPts val="1000"/>
              </a:spcBef>
              <a:spcAft>
                <a:spcPts val="0"/>
              </a:spcAft>
              <a:buClr>
                <a:schemeClr val="dk1"/>
              </a:buClr>
              <a:buSzPts val="2600"/>
              <a:buNone/>
            </a:pPr>
            <a:endParaRPr sz="2600" b="1"/>
          </a:p>
          <a:p>
            <a:pPr marL="228600" lvl="0" indent="-228600" algn="just" rtl="0">
              <a:lnSpc>
                <a:spcPct val="90000"/>
              </a:lnSpc>
              <a:spcBef>
                <a:spcPts val="1000"/>
              </a:spcBef>
              <a:spcAft>
                <a:spcPts val="0"/>
              </a:spcAft>
              <a:buClr>
                <a:schemeClr val="dk1"/>
              </a:buClr>
              <a:buSzPts val="2600"/>
              <a:buChar char="•"/>
            </a:pPr>
            <a:r>
              <a:rPr lang="en-US" sz="2600"/>
              <a:t>SELECT * FROM foods NATURAL JOIN company;</a:t>
            </a:r>
            <a:endParaRPr/>
          </a:p>
          <a:p>
            <a:pPr marL="228600" lvl="0" indent="-50800" algn="l" rtl="0">
              <a:lnSpc>
                <a:spcPct val="90000"/>
              </a:lnSpc>
              <a:spcBef>
                <a:spcPts val="1000"/>
              </a:spcBef>
              <a:spcAft>
                <a:spcPts val="0"/>
              </a:spcAft>
              <a:buClr>
                <a:schemeClr val="dk1"/>
              </a:buClr>
              <a:buSzPts val="2800"/>
              <a:buNone/>
            </a:pPr>
            <a:endParaRPr/>
          </a:p>
        </p:txBody>
      </p:sp>
      <p:pic>
        <p:nvPicPr>
          <p:cNvPr id="259" name="Google Shape;259;p20"/>
          <p:cNvPicPr preferRelativeResize="0"/>
          <p:nvPr/>
        </p:nvPicPr>
        <p:blipFill rotWithShape="1">
          <a:blip r:embed="rId3">
            <a:alphaModFix/>
          </a:blip>
          <a:srcRect/>
          <a:stretch/>
        </p:blipFill>
        <p:spPr>
          <a:xfrm>
            <a:off x="1233055" y="3318163"/>
            <a:ext cx="3352801" cy="2057400"/>
          </a:xfrm>
          <a:prstGeom prst="rect">
            <a:avLst/>
          </a:prstGeom>
          <a:noFill/>
          <a:ln>
            <a:noFill/>
          </a:ln>
        </p:spPr>
      </p:pic>
      <p:pic>
        <p:nvPicPr>
          <p:cNvPr id="260" name="Google Shape;260;p20"/>
          <p:cNvPicPr preferRelativeResize="0"/>
          <p:nvPr/>
        </p:nvPicPr>
        <p:blipFill rotWithShape="1">
          <a:blip r:embed="rId4">
            <a:alphaModFix/>
          </a:blip>
          <a:srcRect/>
          <a:stretch/>
        </p:blipFill>
        <p:spPr>
          <a:xfrm>
            <a:off x="6197600" y="3200400"/>
            <a:ext cx="5080000" cy="1600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1b26ed780b3_1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b="1">
                <a:solidFill>
                  <a:srgbClr val="FF0000"/>
                </a:solidFill>
              </a:rPr>
              <a:t>Unique constraint</a:t>
            </a:r>
            <a:endParaRPr b="1">
              <a:solidFill>
                <a:srgbClr val="FF0000"/>
              </a:solidFill>
            </a:endParaRPr>
          </a:p>
        </p:txBody>
      </p:sp>
      <p:sp>
        <p:nvSpPr>
          <p:cNvPr id="267" name="Google Shape;267;g1b26ed780b3_1_0"/>
          <p:cNvSpPr txBox="1">
            <a:spLocks noGrp="1"/>
          </p:cNvSpPr>
          <p:nvPr>
            <p:ph type="body" idx="1"/>
          </p:nvPr>
        </p:nvSpPr>
        <p:spPr>
          <a:xfrm>
            <a:off x="491525" y="1603325"/>
            <a:ext cx="10862400" cy="45735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15000"/>
              </a:lnSpc>
              <a:spcBef>
                <a:spcPts val="1400"/>
              </a:spcBef>
              <a:spcAft>
                <a:spcPts val="0"/>
              </a:spcAft>
              <a:buClr>
                <a:schemeClr val="dk1"/>
              </a:buClr>
              <a:buSzPct val="62857"/>
              <a:buFont typeface="Arial"/>
              <a:buNone/>
            </a:pPr>
            <a:r>
              <a:rPr lang="en-US" sz="1750">
                <a:highlight>
                  <a:srgbClr val="FFFFFF"/>
                </a:highlight>
                <a:latin typeface="Times New Roman"/>
                <a:ea typeface="Times New Roman"/>
                <a:cs typeface="Times New Roman"/>
                <a:sym typeface="Times New Roman"/>
              </a:rPr>
              <a:t>The </a:t>
            </a:r>
            <a:r>
              <a:rPr lang="en-US" sz="1800">
                <a:solidFill>
                  <a:srgbClr val="DC143C"/>
                </a:solidFill>
                <a:highlight>
                  <a:srgbClr val="FFFFFF"/>
                </a:highlight>
                <a:latin typeface="Times New Roman"/>
                <a:ea typeface="Times New Roman"/>
                <a:cs typeface="Times New Roman"/>
                <a:sym typeface="Times New Roman"/>
              </a:rPr>
              <a:t>UNIQUE</a:t>
            </a:r>
            <a:r>
              <a:rPr lang="en-US" sz="1750">
                <a:highlight>
                  <a:srgbClr val="FFFFFF"/>
                </a:highlight>
                <a:latin typeface="Times New Roman"/>
                <a:ea typeface="Times New Roman"/>
                <a:cs typeface="Times New Roman"/>
                <a:sym typeface="Times New Roman"/>
              </a:rPr>
              <a:t> constraint ensures that all values in a column are different.</a:t>
            </a:r>
            <a:endParaRPr sz="1750">
              <a:highlight>
                <a:srgbClr val="FFFFFF"/>
              </a:highlight>
              <a:latin typeface="Times New Roman"/>
              <a:ea typeface="Times New Roman"/>
              <a:cs typeface="Times New Roman"/>
              <a:sym typeface="Times New Roman"/>
            </a:endParaRPr>
          </a:p>
          <a:p>
            <a:pPr marL="0" lvl="0" indent="0" algn="l" rtl="0">
              <a:lnSpc>
                <a:spcPct val="115000"/>
              </a:lnSpc>
              <a:spcBef>
                <a:spcPts val="1400"/>
              </a:spcBef>
              <a:spcAft>
                <a:spcPts val="0"/>
              </a:spcAft>
              <a:buClr>
                <a:schemeClr val="dk1"/>
              </a:buClr>
              <a:buSzPct val="62857"/>
              <a:buFont typeface="Arial"/>
              <a:buNone/>
            </a:pPr>
            <a:r>
              <a:rPr lang="en-US" sz="1750">
                <a:highlight>
                  <a:srgbClr val="FFFFFF"/>
                </a:highlight>
                <a:latin typeface="Times New Roman"/>
                <a:ea typeface="Times New Roman"/>
                <a:cs typeface="Times New Roman"/>
                <a:sym typeface="Times New Roman"/>
              </a:rPr>
              <a:t>Both the </a:t>
            </a:r>
            <a:r>
              <a:rPr lang="en-US" sz="1800">
                <a:solidFill>
                  <a:srgbClr val="DC143C"/>
                </a:solidFill>
                <a:highlight>
                  <a:srgbClr val="FFFFFF"/>
                </a:highlight>
                <a:latin typeface="Times New Roman"/>
                <a:ea typeface="Times New Roman"/>
                <a:cs typeface="Times New Roman"/>
                <a:sym typeface="Times New Roman"/>
              </a:rPr>
              <a:t>UNIQUE</a:t>
            </a:r>
            <a:r>
              <a:rPr lang="en-US" sz="1750">
                <a:highlight>
                  <a:srgbClr val="FFFFFF"/>
                </a:highlight>
                <a:latin typeface="Times New Roman"/>
                <a:ea typeface="Times New Roman"/>
                <a:cs typeface="Times New Roman"/>
                <a:sym typeface="Times New Roman"/>
              </a:rPr>
              <a:t> and </a:t>
            </a:r>
            <a:r>
              <a:rPr lang="en-US" sz="1800">
                <a:solidFill>
                  <a:srgbClr val="DC143C"/>
                </a:solidFill>
                <a:highlight>
                  <a:srgbClr val="FFFFFF"/>
                </a:highlight>
                <a:latin typeface="Times New Roman"/>
                <a:ea typeface="Times New Roman"/>
                <a:cs typeface="Times New Roman"/>
                <a:sym typeface="Times New Roman"/>
              </a:rPr>
              <a:t>PRIMARY KEY</a:t>
            </a:r>
            <a:r>
              <a:rPr lang="en-US" sz="1750">
                <a:highlight>
                  <a:srgbClr val="FFFFFF"/>
                </a:highlight>
                <a:latin typeface="Times New Roman"/>
                <a:ea typeface="Times New Roman"/>
                <a:cs typeface="Times New Roman"/>
                <a:sym typeface="Times New Roman"/>
              </a:rPr>
              <a:t> constraints provide a guarantee for uniqueness for a column or set of columns.</a:t>
            </a:r>
            <a:endParaRPr sz="1750">
              <a:highlight>
                <a:srgbClr val="FFFFFF"/>
              </a:highlight>
              <a:latin typeface="Times New Roman"/>
              <a:ea typeface="Times New Roman"/>
              <a:cs typeface="Times New Roman"/>
              <a:sym typeface="Times New Roman"/>
            </a:endParaRPr>
          </a:p>
          <a:p>
            <a:pPr marL="0" lvl="0" indent="0" algn="l" rtl="0">
              <a:lnSpc>
                <a:spcPct val="115000"/>
              </a:lnSpc>
              <a:spcBef>
                <a:spcPts val="1400"/>
              </a:spcBef>
              <a:spcAft>
                <a:spcPts val="0"/>
              </a:spcAft>
              <a:buSzPct val="111196"/>
              <a:buNone/>
            </a:pPr>
            <a:r>
              <a:rPr lang="en-US" sz="1750">
                <a:highlight>
                  <a:srgbClr val="FFFFFF"/>
                </a:highlight>
                <a:latin typeface="Times New Roman"/>
                <a:ea typeface="Times New Roman"/>
                <a:cs typeface="Times New Roman"/>
                <a:sym typeface="Times New Roman"/>
              </a:rPr>
              <a:t>A </a:t>
            </a:r>
            <a:r>
              <a:rPr lang="en-US" sz="1800">
                <a:solidFill>
                  <a:srgbClr val="DC143C"/>
                </a:solidFill>
                <a:highlight>
                  <a:srgbClr val="FFFFFF"/>
                </a:highlight>
                <a:latin typeface="Times New Roman"/>
                <a:ea typeface="Times New Roman"/>
                <a:cs typeface="Times New Roman"/>
                <a:sym typeface="Times New Roman"/>
              </a:rPr>
              <a:t>PRIMARY KEY</a:t>
            </a:r>
            <a:r>
              <a:rPr lang="en-US" sz="1750">
                <a:highlight>
                  <a:srgbClr val="FFFFFF"/>
                </a:highlight>
                <a:latin typeface="Times New Roman"/>
                <a:ea typeface="Times New Roman"/>
                <a:cs typeface="Times New Roman"/>
                <a:sym typeface="Times New Roman"/>
              </a:rPr>
              <a:t> constraint automatically has a </a:t>
            </a:r>
            <a:r>
              <a:rPr lang="en-US" sz="1800">
                <a:solidFill>
                  <a:srgbClr val="DC143C"/>
                </a:solidFill>
                <a:highlight>
                  <a:srgbClr val="FFFFFF"/>
                </a:highlight>
                <a:latin typeface="Times New Roman"/>
                <a:ea typeface="Times New Roman"/>
                <a:cs typeface="Times New Roman"/>
                <a:sym typeface="Times New Roman"/>
              </a:rPr>
              <a:t>UNIQUE</a:t>
            </a:r>
            <a:r>
              <a:rPr lang="en-US" sz="1750">
                <a:highlight>
                  <a:srgbClr val="FFFFFF"/>
                </a:highlight>
                <a:latin typeface="Times New Roman"/>
                <a:ea typeface="Times New Roman"/>
                <a:cs typeface="Times New Roman"/>
                <a:sym typeface="Times New Roman"/>
              </a:rPr>
              <a:t> constraint.</a:t>
            </a:r>
            <a:endParaRPr sz="1450" b="1">
              <a:solidFill>
                <a:srgbClr val="0000CD"/>
              </a:solidFill>
              <a:highlight>
                <a:srgbClr val="FFFFFF"/>
              </a:highlight>
              <a:latin typeface="Times New Roman"/>
              <a:ea typeface="Times New Roman"/>
              <a:cs typeface="Times New Roman"/>
              <a:sym typeface="Times New Roman"/>
            </a:endParaRPr>
          </a:p>
          <a:p>
            <a:pPr marL="0" lvl="0" indent="0" algn="l" rtl="0">
              <a:lnSpc>
                <a:spcPct val="115000"/>
              </a:lnSpc>
              <a:spcBef>
                <a:spcPts val="1400"/>
              </a:spcBef>
              <a:spcAft>
                <a:spcPts val="0"/>
              </a:spcAft>
              <a:buSzPct val="124900"/>
              <a:buNone/>
            </a:pPr>
            <a:r>
              <a:rPr lang="en-US" sz="1558" b="1">
                <a:solidFill>
                  <a:srgbClr val="0000CD"/>
                </a:solidFill>
                <a:highlight>
                  <a:srgbClr val="FFFFFF"/>
                </a:highlight>
                <a:latin typeface="Times New Roman"/>
                <a:ea typeface="Times New Roman"/>
                <a:cs typeface="Times New Roman"/>
                <a:sym typeface="Times New Roman"/>
              </a:rPr>
              <a:t>ALTER</a:t>
            </a:r>
            <a:r>
              <a:rPr lang="en-US" sz="1558" b="1">
                <a:highlight>
                  <a:srgbClr val="FFFFFF"/>
                </a:highlight>
                <a:latin typeface="Times New Roman"/>
                <a:ea typeface="Times New Roman"/>
                <a:cs typeface="Times New Roman"/>
                <a:sym typeface="Times New Roman"/>
              </a:rPr>
              <a:t> </a:t>
            </a:r>
            <a:r>
              <a:rPr lang="en-US" sz="1558" b="1">
                <a:solidFill>
                  <a:srgbClr val="0000CD"/>
                </a:solidFill>
                <a:highlight>
                  <a:srgbClr val="FFFFFF"/>
                </a:highlight>
                <a:latin typeface="Times New Roman"/>
                <a:ea typeface="Times New Roman"/>
                <a:cs typeface="Times New Roman"/>
                <a:sym typeface="Times New Roman"/>
              </a:rPr>
              <a:t>TABLE</a:t>
            </a:r>
            <a:r>
              <a:rPr lang="en-US" sz="1558" b="1">
                <a:highlight>
                  <a:srgbClr val="FFFFFF"/>
                </a:highlight>
                <a:latin typeface="Times New Roman"/>
                <a:ea typeface="Times New Roman"/>
                <a:cs typeface="Times New Roman"/>
                <a:sym typeface="Times New Roman"/>
              </a:rPr>
              <a:t> Persons </a:t>
            </a:r>
            <a:r>
              <a:rPr lang="en-US" sz="1558" b="1">
                <a:solidFill>
                  <a:srgbClr val="0000CD"/>
                </a:solidFill>
                <a:highlight>
                  <a:srgbClr val="FFFFFF"/>
                </a:highlight>
                <a:latin typeface="Times New Roman"/>
                <a:ea typeface="Times New Roman"/>
                <a:cs typeface="Times New Roman"/>
                <a:sym typeface="Times New Roman"/>
              </a:rPr>
              <a:t>ADD</a:t>
            </a:r>
            <a:r>
              <a:rPr lang="en-US" sz="1558" b="1">
                <a:highlight>
                  <a:srgbClr val="FFFFFF"/>
                </a:highlight>
                <a:latin typeface="Times New Roman"/>
                <a:ea typeface="Times New Roman"/>
                <a:cs typeface="Times New Roman"/>
                <a:sym typeface="Times New Roman"/>
              </a:rPr>
              <a:t> </a:t>
            </a:r>
            <a:r>
              <a:rPr lang="en-US" sz="1558" b="1">
                <a:solidFill>
                  <a:srgbClr val="0000CD"/>
                </a:solidFill>
                <a:highlight>
                  <a:srgbClr val="FFFFFF"/>
                </a:highlight>
                <a:latin typeface="Times New Roman"/>
                <a:ea typeface="Times New Roman"/>
                <a:cs typeface="Times New Roman"/>
                <a:sym typeface="Times New Roman"/>
              </a:rPr>
              <a:t>UNIQUE</a:t>
            </a:r>
            <a:r>
              <a:rPr lang="en-US" sz="1558" b="1">
                <a:highlight>
                  <a:srgbClr val="FFFFFF"/>
                </a:highlight>
                <a:latin typeface="Times New Roman"/>
                <a:ea typeface="Times New Roman"/>
                <a:cs typeface="Times New Roman"/>
                <a:sym typeface="Times New Roman"/>
              </a:rPr>
              <a:t> (ID);</a:t>
            </a:r>
            <a:endParaRPr sz="1558" b="1">
              <a:highlight>
                <a:srgbClr val="FFFFFF"/>
              </a:highlight>
              <a:latin typeface="Times New Roman"/>
              <a:ea typeface="Times New Roman"/>
              <a:cs typeface="Times New Roman"/>
              <a:sym typeface="Times New Roman"/>
            </a:endParaRPr>
          </a:p>
          <a:p>
            <a:pPr marL="0" lvl="0" indent="0" algn="l" rtl="0">
              <a:lnSpc>
                <a:spcPct val="115000"/>
              </a:lnSpc>
              <a:spcBef>
                <a:spcPts val="1400"/>
              </a:spcBef>
              <a:spcAft>
                <a:spcPts val="0"/>
              </a:spcAft>
              <a:buSzPct val="109200"/>
              <a:buNone/>
            </a:pPr>
            <a:r>
              <a:rPr lang="en-US" sz="1782">
                <a:solidFill>
                  <a:srgbClr val="0000CD"/>
                </a:solidFill>
                <a:highlight>
                  <a:srgbClr val="FFFFFF"/>
                </a:highlight>
                <a:latin typeface="Times New Roman"/>
                <a:ea typeface="Times New Roman"/>
                <a:cs typeface="Times New Roman"/>
                <a:sym typeface="Times New Roman"/>
              </a:rPr>
              <a:t>CREATE</a:t>
            </a:r>
            <a:r>
              <a:rPr lang="en-US" sz="1782">
                <a:highlight>
                  <a:srgbClr val="FFFFFF"/>
                </a:highlight>
                <a:latin typeface="Times New Roman"/>
                <a:ea typeface="Times New Roman"/>
                <a:cs typeface="Times New Roman"/>
                <a:sym typeface="Times New Roman"/>
              </a:rPr>
              <a:t> </a:t>
            </a:r>
            <a:r>
              <a:rPr lang="en-US" sz="1782">
                <a:solidFill>
                  <a:srgbClr val="0000CD"/>
                </a:solidFill>
                <a:highlight>
                  <a:srgbClr val="FFFFFF"/>
                </a:highlight>
                <a:latin typeface="Times New Roman"/>
                <a:ea typeface="Times New Roman"/>
                <a:cs typeface="Times New Roman"/>
                <a:sym typeface="Times New Roman"/>
              </a:rPr>
              <a:t>TABLE</a:t>
            </a:r>
            <a:r>
              <a:rPr lang="en-US" sz="1782">
                <a:highlight>
                  <a:srgbClr val="FFFFFF"/>
                </a:highlight>
                <a:latin typeface="Times New Roman"/>
                <a:ea typeface="Times New Roman"/>
                <a:cs typeface="Times New Roman"/>
                <a:sym typeface="Times New Roman"/>
              </a:rPr>
              <a:t> Persons (</a:t>
            </a:r>
            <a:endParaRPr sz="1782">
              <a:highlight>
                <a:srgbClr val="FFFFFF"/>
              </a:highlight>
              <a:latin typeface="Times New Roman"/>
              <a:ea typeface="Times New Roman"/>
              <a:cs typeface="Times New Roman"/>
              <a:sym typeface="Times New Roman"/>
            </a:endParaRPr>
          </a:p>
          <a:p>
            <a:pPr marL="0" lvl="0" indent="0" algn="l" rtl="0">
              <a:lnSpc>
                <a:spcPct val="115000"/>
              </a:lnSpc>
              <a:spcBef>
                <a:spcPts val="1400"/>
              </a:spcBef>
              <a:spcAft>
                <a:spcPts val="0"/>
              </a:spcAft>
              <a:buSzPct val="109200"/>
              <a:buNone/>
            </a:pPr>
            <a:r>
              <a:rPr lang="en-US" sz="1782">
                <a:highlight>
                  <a:srgbClr val="FFFFFF"/>
                </a:highlight>
                <a:latin typeface="Times New Roman"/>
                <a:ea typeface="Times New Roman"/>
                <a:cs typeface="Times New Roman"/>
                <a:sym typeface="Times New Roman"/>
              </a:rPr>
              <a:t>	ID int </a:t>
            </a:r>
            <a:r>
              <a:rPr lang="en-US" sz="1782">
                <a:solidFill>
                  <a:srgbClr val="0000CD"/>
                </a:solidFill>
                <a:highlight>
                  <a:srgbClr val="FFFFFF"/>
                </a:highlight>
                <a:latin typeface="Times New Roman"/>
                <a:ea typeface="Times New Roman"/>
                <a:cs typeface="Times New Roman"/>
                <a:sym typeface="Times New Roman"/>
              </a:rPr>
              <a:t>NOT</a:t>
            </a:r>
            <a:r>
              <a:rPr lang="en-US" sz="1782">
                <a:highlight>
                  <a:srgbClr val="FFFFFF"/>
                </a:highlight>
                <a:latin typeface="Times New Roman"/>
                <a:ea typeface="Times New Roman"/>
                <a:cs typeface="Times New Roman"/>
                <a:sym typeface="Times New Roman"/>
              </a:rPr>
              <a:t> </a:t>
            </a:r>
            <a:r>
              <a:rPr lang="en-US" sz="1782">
                <a:solidFill>
                  <a:srgbClr val="0000CD"/>
                </a:solidFill>
                <a:highlight>
                  <a:srgbClr val="FFFFFF"/>
                </a:highlight>
                <a:latin typeface="Times New Roman"/>
                <a:ea typeface="Times New Roman"/>
                <a:cs typeface="Times New Roman"/>
                <a:sym typeface="Times New Roman"/>
              </a:rPr>
              <a:t>NULL</a:t>
            </a:r>
            <a:r>
              <a:rPr lang="en-US" sz="1782">
                <a:highlight>
                  <a:srgbClr val="FFFFFF"/>
                </a:highlight>
                <a:latin typeface="Times New Roman"/>
                <a:ea typeface="Times New Roman"/>
                <a:cs typeface="Times New Roman"/>
                <a:sym typeface="Times New Roman"/>
              </a:rPr>
              <a:t> </a:t>
            </a:r>
            <a:r>
              <a:rPr lang="en-US" sz="1782">
                <a:solidFill>
                  <a:srgbClr val="0000CD"/>
                </a:solidFill>
                <a:highlight>
                  <a:srgbClr val="FFFFFF"/>
                </a:highlight>
                <a:latin typeface="Times New Roman"/>
                <a:ea typeface="Times New Roman"/>
                <a:cs typeface="Times New Roman"/>
                <a:sym typeface="Times New Roman"/>
              </a:rPr>
              <a:t>UNIQUE</a:t>
            </a:r>
            <a:r>
              <a:rPr lang="en-US" sz="1782">
                <a:highlight>
                  <a:srgbClr val="FFFFFF"/>
                </a:highlight>
                <a:latin typeface="Times New Roman"/>
                <a:ea typeface="Times New Roman"/>
                <a:cs typeface="Times New Roman"/>
                <a:sym typeface="Times New Roman"/>
              </a:rPr>
              <a:t>,</a:t>
            </a:r>
            <a:endParaRPr sz="1782">
              <a:highlight>
                <a:srgbClr val="FFFFFF"/>
              </a:highlight>
              <a:latin typeface="Times New Roman"/>
              <a:ea typeface="Times New Roman"/>
              <a:cs typeface="Times New Roman"/>
              <a:sym typeface="Times New Roman"/>
            </a:endParaRPr>
          </a:p>
          <a:p>
            <a:pPr marL="0" lvl="0" indent="0" algn="l" rtl="0">
              <a:lnSpc>
                <a:spcPct val="115000"/>
              </a:lnSpc>
              <a:spcBef>
                <a:spcPts val="1400"/>
              </a:spcBef>
              <a:spcAft>
                <a:spcPts val="0"/>
              </a:spcAft>
              <a:buSzPct val="109200"/>
              <a:buNone/>
            </a:pPr>
            <a:r>
              <a:rPr lang="en-US" sz="1782">
                <a:highlight>
                  <a:srgbClr val="FFFFFF"/>
                </a:highlight>
                <a:latin typeface="Times New Roman"/>
                <a:ea typeface="Times New Roman"/>
                <a:cs typeface="Times New Roman"/>
                <a:sym typeface="Times New Roman"/>
              </a:rPr>
              <a:t>	LastName varchar(</a:t>
            </a:r>
            <a:r>
              <a:rPr lang="en-US" sz="1782">
                <a:solidFill>
                  <a:srgbClr val="FF0000"/>
                </a:solidFill>
                <a:highlight>
                  <a:srgbClr val="FFFFFF"/>
                </a:highlight>
                <a:latin typeface="Times New Roman"/>
                <a:ea typeface="Times New Roman"/>
                <a:cs typeface="Times New Roman"/>
                <a:sym typeface="Times New Roman"/>
              </a:rPr>
              <a:t>255</a:t>
            </a:r>
            <a:r>
              <a:rPr lang="en-US" sz="1782">
                <a:highlight>
                  <a:srgbClr val="FFFFFF"/>
                </a:highlight>
                <a:latin typeface="Times New Roman"/>
                <a:ea typeface="Times New Roman"/>
                <a:cs typeface="Times New Roman"/>
                <a:sym typeface="Times New Roman"/>
              </a:rPr>
              <a:t>) </a:t>
            </a:r>
            <a:r>
              <a:rPr lang="en-US" sz="1782">
                <a:solidFill>
                  <a:srgbClr val="0000CD"/>
                </a:solidFill>
                <a:highlight>
                  <a:srgbClr val="FFFFFF"/>
                </a:highlight>
                <a:latin typeface="Times New Roman"/>
                <a:ea typeface="Times New Roman"/>
                <a:cs typeface="Times New Roman"/>
                <a:sym typeface="Times New Roman"/>
              </a:rPr>
              <a:t>NOT</a:t>
            </a:r>
            <a:r>
              <a:rPr lang="en-US" sz="1782">
                <a:highlight>
                  <a:srgbClr val="FFFFFF"/>
                </a:highlight>
                <a:latin typeface="Times New Roman"/>
                <a:ea typeface="Times New Roman"/>
                <a:cs typeface="Times New Roman"/>
                <a:sym typeface="Times New Roman"/>
              </a:rPr>
              <a:t> </a:t>
            </a:r>
            <a:r>
              <a:rPr lang="en-US" sz="1782">
                <a:solidFill>
                  <a:srgbClr val="0000CD"/>
                </a:solidFill>
                <a:highlight>
                  <a:srgbClr val="FFFFFF"/>
                </a:highlight>
                <a:latin typeface="Times New Roman"/>
                <a:ea typeface="Times New Roman"/>
                <a:cs typeface="Times New Roman"/>
                <a:sym typeface="Times New Roman"/>
              </a:rPr>
              <a:t>NULL</a:t>
            </a:r>
            <a:r>
              <a:rPr lang="en-US" sz="1782">
                <a:highlight>
                  <a:srgbClr val="FFFFFF"/>
                </a:highlight>
                <a:latin typeface="Times New Roman"/>
                <a:ea typeface="Times New Roman"/>
                <a:cs typeface="Times New Roman"/>
                <a:sym typeface="Times New Roman"/>
              </a:rPr>
              <a:t>,</a:t>
            </a:r>
            <a:endParaRPr sz="1782">
              <a:highlight>
                <a:srgbClr val="FFFFFF"/>
              </a:highlight>
              <a:latin typeface="Times New Roman"/>
              <a:ea typeface="Times New Roman"/>
              <a:cs typeface="Times New Roman"/>
              <a:sym typeface="Times New Roman"/>
            </a:endParaRPr>
          </a:p>
          <a:p>
            <a:pPr marL="0" lvl="0" indent="0" algn="l" rtl="0">
              <a:lnSpc>
                <a:spcPct val="115000"/>
              </a:lnSpc>
              <a:spcBef>
                <a:spcPts val="1400"/>
              </a:spcBef>
              <a:spcAft>
                <a:spcPts val="0"/>
              </a:spcAft>
              <a:buSzPct val="109200"/>
              <a:buNone/>
            </a:pPr>
            <a:r>
              <a:rPr lang="en-US" sz="1782">
                <a:highlight>
                  <a:srgbClr val="FFFFFF"/>
                </a:highlight>
                <a:latin typeface="Times New Roman"/>
                <a:ea typeface="Times New Roman"/>
                <a:cs typeface="Times New Roman"/>
                <a:sym typeface="Times New Roman"/>
              </a:rPr>
              <a:t>	FirstName varchar(</a:t>
            </a:r>
            <a:r>
              <a:rPr lang="en-US" sz="1782">
                <a:solidFill>
                  <a:srgbClr val="FF0000"/>
                </a:solidFill>
                <a:highlight>
                  <a:srgbClr val="FFFFFF"/>
                </a:highlight>
                <a:latin typeface="Times New Roman"/>
                <a:ea typeface="Times New Roman"/>
                <a:cs typeface="Times New Roman"/>
                <a:sym typeface="Times New Roman"/>
              </a:rPr>
              <a:t>255</a:t>
            </a:r>
            <a:r>
              <a:rPr lang="en-US" sz="1782">
                <a:highlight>
                  <a:srgbClr val="FFFFFF"/>
                </a:highlight>
                <a:latin typeface="Times New Roman"/>
                <a:ea typeface="Times New Roman"/>
                <a:cs typeface="Times New Roman"/>
                <a:sym typeface="Times New Roman"/>
              </a:rPr>
              <a:t>),</a:t>
            </a:r>
            <a:endParaRPr sz="1782">
              <a:highlight>
                <a:srgbClr val="FFFFFF"/>
              </a:highlight>
              <a:latin typeface="Times New Roman"/>
              <a:ea typeface="Times New Roman"/>
              <a:cs typeface="Times New Roman"/>
              <a:sym typeface="Times New Roman"/>
            </a:endParaRPr>
          </a:p>
          <a:p>
            <a:pPr marL="0" lvl="0" indent="0" algn="l" rtl="0">
              <a:lnSpc>
                <a:spcPct val="115000"/>
              </a:lnSpc>
              <a:spcBef>
                <a:spcPts val="1400"/>
              </a:spcBef>
              <a:spcAft>
                <a:spcPts val="0"/>
              </a:spcAft>
              <a:buSzPct val="109200"/>
              <a:buNone/>
            </a:pPr>
            <a:r>
              <a:rPr lang="en-US" sz="1782">
                <a:highlight>
                  <a:srgbClr val="FFFFFF"/>
                </a:highlight>
                <a:latin typeface="Times New Roman"/>
                <a:ea typeface="Times New Roman"/>
                <a:cs typeface="Times New Roman"/>
                <a:sym typeface="Times New Roman"/>
              </a:rPr>
              <a:t>	Age int</a:t>
            </a:r>
            <a:endParaRPr sz="1782">
              <a:highlight>
                <a:srgbClr val="FFFFFF"/>
              </a:highlight>
              <a:latin typeface="Times New Roman"/>
              <a:ea typeface="Times New Roman"/>
              <a:cs typeface="Times New Roman"/>
              <a:sym typeface="Times New Roman"/>
            </a:endParaRPr>
          </a:p>
          <a:p>
            <a:pPr marL="0" lvl="0" indent="0" algn="l" rtl="0">
              <a:lnSpc>
                <a:spcPct val="115000"/>
              </a:lnSpc>
              <a:spcBef>
                <a:spcPts val="1400"/>
              </a:spcBef>
              <a:spcAft>
                <a:spcPts val="0"/>
              </a:spcAft>
              <a:buClr>
                <a:schemeClr val="dk1"/>
              </a:buClr>
              <a:buSzPct val="61713"/>
              <a:buFont typeface="Arial"/>
              <a:buNone/>
            </a:pPr>
            <a:r>
              <a:rPr lang="en-US" sz="1782">
                <a:highlight>
                  <a:srgbClr val="FFFFFF"/>
                </a:highlight>
                <a:latin typeface="Times New Roman"/>
                <a:ea typeface="Times New Roman"/>
                <a:cs typeface="Times New Roman"/>
                <a:sym typeface="Times New Roman"/>
              </a:rPr>
              <a:t>);</a:t>
            </a:r>
            <a:endParaRPr sz="2082" b="1">
              <a:highlight>
                <a:srgbClr val="FFFFFF"/>
              </a:highlight>
              <a:latin typeface="Times New Roman"/>
              <a:ea typeface="Times New Roman"/>
              <a:cs typeface="Times New Roman"/>
              <a:sym typeface="Times New Roman"/>
            </a:endParaRPr>
          </a:p>
          <a:p>
            <a:pPr marL="0" lvl="0" indent="0" algn="l" rtl="0">
              <a:lnSpc>
                <a:spcPct val="90000"/>
              </a:lnSpc>
              <a:spcBef>
                <a:spcPts val="1400"/>
              </a:spcBef>
              <a:spcAft>
                <a:spcPts val="0"/>
              </a:spcAft>
              <a:buSzPct val="69498"/>
              <a:buNone/>
            </a:pPr>
            <a:endParaRPr/>
          </a:p>
        </p:txBody>
      </p:sp>
      <p:sp>
        <p:nvSpPr>
          <p:cNvPr id="268" name="Google Shape;268;g1b26ed780b3_1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b26ed780b3_1_1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solidFill>
                  <a:srgbClr val="FF0000"/>
                </a:solidFill>
              </a:rPr>
              <a:t>Default Constraint</a:t>
            </a:r>
            <a:endParaRPr>
              <a:solidFill>
                <a:srgbClr val="FF0000"/>
              </a:solidFill>
            </a:endParaRPr>
          </a:p>
        </p:txBody>
      </p:sp>
      <p:sp>
        <p:nvSpPr>
          <p:cNvPr id="275" name="Google Shape;275;g1b26ed780b3_1_1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lnSpcReduction="20000"/>
          </a:bodyPr>
          <a:lstStyle/>
          <a:p>
            <a:pPr marL="0" lvl="0" indent="0" algn="l" rtl="0">
              <a:lnSpc>
                <a:spcPct val="90000"/>
              </a:lnSpc>
              <a:spcBef>
                <a:spcPts val="1000"/>
              </a:spcBef>
              <a:spcAft>
                <a:spcPts val="0"/>
              </a:spcAft>
              <a:buSzPts val="1800"/>
              <a:buNone/>
            </a:pPr>
            <a:r>
              <a:rPr lang="en-US" sz="1700">
                <a:solidFill>
                  <a:srgbClr val="273239"/>
                </a:solidFill>
                <a:highlight>
                  <a:srgbClr val="FFFFFF"/>
                </a:highlight>
                <a:latin typeface="Times New Roman"/>
                <a:ea typeface="Times New Roman"/>
                <a:cs typeface="Times New Roman"/>
                <a:sym typeface="Times New Roman"/>
              </a:rPr>
              <a:t>The </a:t>
            </a:r>
            <a:r>
              <a:rPr lang="en-US" sz="1700" b="1">
                <a:solidFill>
                  <a:srgbClr val="273239"/>
                </a:solidFill>
                <a:highlight>
                  <a:srgbClr val="FFFFFF"/>
                </a:highlight>
                <a:latin typeface="Times New Roman"/>
                <a:ea typeface="Times New Roman"/>
                <a:cs typeface="Times New Roman"/>
                <a:sym typeface="Times New Roman"/>
              </a:rPr>
              <a:t>DEFAULT Constraint</a:t>
            </a:r>
            <a:r>
              <a:rPr lang="en-US" sz="1700">
                <a:solidFill>
                  <a:srgbClr val="273239"/>
                </a:solidFill>
                <a:highlight>
                  <a:srgbClr val="FFFFFF"/>
                </a:highlight>
                <a:latin typeface="Times New Roman"/>
                <a:ea typeface="Times New Roman"/>
                <a:cs typeface="Times New Roman"/>
                <a:sym typeface="Times New Roman"/>
              </a:rPr>
              <a:t> is used to fill a column with a default and fixed value. The value will be added to all new records when no other value is provided.</a:t>
            </a:r>
            <a:endParaRPr sz="1700">
              <a:solidFill>
                <a:srgbClr val="273239"/>
              </a:solidFill>
              <a:highlight>
                <a:srgbClr val="FFFFFF"/>
              </a:highlight>
              <a:latin typeface="Times New Roman"/>
              <a:ea typeface="Times New Roman"/>
              <a:cs typeface="Times New Roman"/>
              <a:sym typeface="Times New Roman"/>
            </a:endParaRPr>
          </a:p>
          <a:p>
            <a:pPr marL="0" lvl="0" indent="0" algn="l" rtl="0">
              <a:lnSpc>
                <a:spcPct val="90000"/>
              </a:lnSpc>
              <a:spcBef>
                <a:spcPts val="1000"/>
              </a:spcBef>
              <a:spcAft>
                <a:spcPts val="0"/>
              </a:spcAft>
              <a:buSzPts val="1800"/>
              <a:buNone/>
            </a:pPr>
            <a:endParaRPr sz="1700">
              <a:solidFill>
                <a:srgbClr val="273239"/>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1600" b="1">
                <a:solidFill>
                  <a:srgbClr val="273239"/>
                </a:solidFill>
                <a:highlight>
                  <a:srgbClr val="FFFFFF"/>
                </a:highlight>
                <a:latin typeface="Times New Roman"/>
                <a:ea typeface="Times New Roman"/>
                <a:cs typeface="Times New Roman"/>
                <a:sym typeface="Times New Roman"/>
              </a:rPr>
              <a:t>Using DEFAULT on CREATE TABLE :</a:t>
            </a:r>
            <a:endParaRPr sz="1600" b="1">
              <a:solidFill>
                <a:srgbClr val="273239"/>
              </a:solidFill>
              <a:highlight>
                <a:srgbClr val="FFFFFF"/>
              </a:highlight>
              <a:latin typeface="Times New Roman"/>
              <a:ea typeface="Times New Roman"/>
              <a:cs typeface="Times New Roman"/>
              <a:sym typeface="Times New Roman"/>
            </a:endParaRPr>
          </a:p>
          <a:p>
            <a:pPr marL="0" lvl="0" indent="0" algn="l" rtl="0">
              <a:lnSpc>
                <a:spcPct val="115000"/>
              </a:lnSpc>
              <a:spcBef>
                <a:spcPts val="800"/>
              </a:spcBef>
              <a:spcAft>
                <a:spcPts val="0"/>
              </a:spcAft>
              <a:buClr>
                <a:schemeClr val="dk1"/>
              </a:buClr>
              <a:buSzPts val="1100"/>
              <a:buFont typeface="Arial"/>
              <a:buNone/>
            </a:pPr>
            <a:r>
              <a:rPr lang="en-US" sz="1600" b="1">
                <a:solidFill>
                  <a:srgbClr val="273239"/>
                </a:solidFill>
                <a:highlight>
                  <a:srgbClr val="FFFFFF"/>
                </a:highlight>
                <a:latin typeface="Times New Roman"/>
                <a:ea typeface="Times New Roman"/>
                <a:cs typeface="Times New Roman"/>
                <a:sym typeface="Times New Roman"/>
              </a:rPr>
              <a:t>Syntax :</a:t>
            </a:r>
            <a:endParaRPr sz="1600" b="1">
              <a:solidFill>
                <a:srgbClr val="273239"/>
              </a:solidFill>
              <a:highlight>
                <a:srgbClr val="FFFFFF"/>
              </a:highlight>
              <a:latin typeface="Times New Roman"/>
              <a:ea typeface="Times New Roman"/>
              <a:cs typeface="Times New Roman"/>
              <a:sym typeface="Times New Roman"/>
            </a:endParaRPr>
          </a:p>
          <a:p>
            <a:pPr marL="0" lvl="0" indent="0" algn="l" rtl="0">
              <a:lnSpc>
                <a:spcPct val="90000"/>
              </a:lnSpc>
              <a:spcBef>
                <a:spcPts val="1000"/>
              </a:spcBef>
              <a:spcAft>
                <a:spcPts val="0"/>
              </a:spcAft>
              <a:buSzPts val="1800"/>
              <a:buNone/>
            </a:pPr>
            <a:r>
              <a:rPr lang="en-US" sz="1500">
                <a:solidFill>
                  <a:srgbClr val="273239"/>
                </a:solidFill>
                <a:latin typeface="Times New Roman"/>
                <a:ea typeface="Times New Roman"/>
                <a:cs typeface="Times New Roman"/>
                <a:sym typeface="Times New Roman"/>
              </a:rPr>
              <a:t>CREATE TABLE tablename (</a:t>
            </a:r>
            <a:endParaRPr sz="1500">
              <a:solidFill>
                <a:srgbClr val="273239"/>
              </a:solidFill>
              <a:latin typeface="Times New Roman"/>
              <a:ea typeface="Times New Roman"/>
              <a:cs typeface="Times New Roman"/>
              <a:sym typeface="Times New Roman"/>
            </a:endParaRPr>
          </a:p>
          <a:p>
            <a:pPr marL="190500" marR="190500" lvl="0" indent="0" algn="l" rtl="0">
              <a:lnSpc>
                <a:spcPct val="115000"/>
              </a:lnSpc>
              <a:spcBef>
                <a:spcPts val="0"/>
              </a:spcBef>
              <a:spcAft>
                <a:spcPts val="0"/>
              </a:spcAft>
              <a:buSzPts val="1800"/>
              <a:buNone/>
            </a:pPr>
            <a:r>
              <a:rPr lang="en-US" sz="1500">
                <a:solidFill>
                  <a:srgbClr val="273239"/>
                </a:solidFill>
                <a:latin typeface="Times New Roman"/>
                <a:ea typeface="Times New Roman"/>
                <a:cs typeface="Times New Roman"/>
                <a:sym typeface="Times New Roman"/>
              </a:rPr>
              <a:t>Columnname </a:t>
            </a:r>
            <a:r>
              <a:rPr lang="en-US" sz="1500" b="1">
                <a:solidFill>
                  <a:srgbClr val="273239"/>
                </a:solidFill>
                <a:latin typeface="Times New Roman"/>
                <a:ea typeface="Times New Roman"/>
                <a:cs typeface="Times New Roman"/>
                <a:sym typeface="Times New Roman"/>
              </a:rPr>
              <a:t>DEFAULT</a:t>
            </a:r>
            <a:r>
              <a:rPr lang="en-US" sz="1500">
                <a:solidFill>
                  <a:srgbClr val="273239"/>
                </a:solidFill>
                <a:latin typeface="Times New Roman"/>
                <a:ea typeface="Times New Roman"/>
                <a:cs typeface="Times New Roman"/>
                <a:sym typeface="Times New Roman"/>
              </a:rPr>
              <a:t> 'defaultvalue' );</a:t>
            </a:r>
            <a:endParaRPr sz="1500">
              <a:solidFill>
                <a:srgbClr val="273239"/>
              </a:solidFill>
              <a:latin typeface="Times New Roman"/>
              <a:ea typeface="Times New Roman"/>
              <a:cs typeface="Times New Roman"/>
              <a:sym typeface="Times New Roman"/>
            </a:endParaRPr>
          </a:p>
          <a:p>
            <a:pPr marL="190500" marR="190500" lvl="0" indent="0" algn="l" rtl="0">
              <a:lnSpc>
                <a:spcPct val="115000"/>
              </a:lnSpc>
              <a:spcBef>
                <a:spcPts val="800"/>
              </a:spcBef>
              <a:spcAft>
                <a:spcPts val="0"/>
              </a:spcAft>
              <a:buSzPts val="1800"/>
              <a:buNone/>
            </a:pPr>
            <a:endParaRPr sz="1500">
              <a:solidFill>
                <a:srgbClr val="273239"/>
              </a:solidFill>
              <a:latin typeface="Times New Roman"/>
              <a:ea typeface="Times New Roman"/>
              <a:cs typeface="Times New Roman"/>
              <a:sym typeface="Times New Roman"/>
            </a:endParaRPr>
          </a:p>
          <a:p>
            <a:pPr marL="0" marR="190500" lvl="0" indent="0" algn="l" rtl="0">
              <a:lnSpc>
                <a:spcPct val="115000"/>
              </a:lnSpc>
              <a:spcBef>
                <a:spcPts val="800"/>
              </a:spcBef>
              <a:spcAft>
                <a:spcPts val="0"/>
              </a:spcAft>
              <a:buSzPts val="1800"/>
              <a:buNone/>
            </a:pPr>
            <a:r>
              <a:rPr lang="en-US" sz="1300" b="1">
                <a:solidFill>
                  <a:srgbClr val="273239"/>
                </a:solidFill>
                <a:highlight>
                  <a:srgbClr val="FFFFFF"/>
                </a:highlight>
                <a:latin typeface="Arial"/>
                <a:ea typeface="Arial"/>
                <a:cs typeface="Arial"/>
                <a:sym typeface="Arial"/>
              </a:rPr>
              <a:t>DROP a DEFAULT Constraint :</a:t>
            </a:r>
            <a:endParaRPr sz="1300" b="1">
              <a:solidFill>
                <a:srgbClr val="273239"/>
              </a:solidFill>
              <a:highlight>
                <a:srgbClr val="FFFFFF"/>
              </a:highlight>
              <a:latin typeface="Arial"/>
              <a:ea typeface="Arial"/>
              <a:cs typeface="Arial"/>
              <a:sym typeface="Arial"/>
            </a:endParaRPr>
          </a:p>
          <a:p>
            <a:pPr marL="0" marR="190500" lvl="0" indent="0" algn="l" rtl="0">
              <a:lnSpc>
                <a:spcPct val="115000"/>
              </a:lnSpc>
              <a:spcBef>
                <a:spcPts val="800"/>
              </a:spcBef>
              <a:spcAft>
                <a:spcPts val="0"/>
              </a:spcAft>
              <a:buSzPts val="1800"/>
              <a:buNone/>
            </a:pPr>
            <a:r>
              <a:rPr lang="en-US" sz="1400">
                <a:latin typeface="Courier New"/>
                <a:ea typeface="Courier New"/>
                <a:cs typeface="Courier New"/>
                <a:sym typeface="Courier New"/>
              </a:rPr>
              <a:t>ALTER TABLE tablename</a:t>
            </a:r>
            <a:endParaRPr sz="1400">
              <a:latin typeface="Courier New"/>
              <a:ea typeface="Courier New"/>
              <a:cs typeface="Courier New"/>
              <a:sym typeface="Courier New"/>
            </a:endParaRPr>
          </a:p>
          <a:p>
            <a:pPr marL="0" marR="190500" lvl="0" indent="0" algn="l" rtl="0">
              <a:lnSpc>
                <a:spcPct val="115000"/>
              </a:lnSpc>
              <a:spcBef>
                <a:spcPts val="800"/>
              </a:spcBef>
              <a:spcAft>
                <a:spcPts val="0"/>
              </a:spcAft>
              <a:buSzPts val="1800"/>
              <a:buNone/>
            </a:pPr>
            <a:r>
              <a:rPr lang="en-US" sz="1400">
                <a:latin typeface="Courier New"/>
                <a:ea typeface="Courier New"/>
                <a:cs typeface="Courier New"/>
                <a:sym typeface="Courier New"/>
              </a:rPr>
              <a:t>ALTER COLUMN columnname </a:t>
            </a:r>
            <a:endParaRPr sz="1400">
              <a:latin typeface="Courier New"/>
              <a:ea typeface="Courier New"/>
              <a:cs typeface="Courier New"/>
              <a:sym typeface="Courier New"/>
            </a:endParaRPr>
          </a:p>
          <a:p>
            <a:pPr marL="190500" marR="190500" lvl="0" indent="0" algn="l" rtl="0">
              <a:lnSpc>
                <a:spcPct val="115000"/>
              </a:lnSpc>
              <a:spcBef>
                <a:spcPts val="800"/>
              </a:spcBef>
              <a:spcAft>
                <a:spcPts val="0"/>
              </a:spcAft>
              <a:buSzPts val="1800"/>
              <a:buNone/>
            </a:pPr>
            <a:r>
              <a:rPr lang="en-US" sz="1400">
                <a:latin typeface="Courier New"/>
                <a:ea typeface="Courier New"/>
                <a:cs typeface="Courier New"/>
                <a:sym typeface="Courier New"/>
              </a:rPr>
              <a:t>DROP DEFAULT;</a:t>
            </a:r>
            <a:endParaRPr sz="1400">
              <a:latin typeface="Courier New"/>
              <a:ea typeface="Courier New"/>
              <a:cs typeface="Courier New"/>
              <a:sym typeface="Courier New"/>
            </a:endParaRPr>
          </a:p>
          <a:p>
            <a:pPr marL="0" marR="190500" lvl="0" indent="0" algn="l" rtl="0">
              <a:lnSpc>
                <a:spcPct val="115000"/>
              </a:lnSpc>
              <a:spcBef>
                <a:spcPts val="800"/>
              </a:spcBef>
              <a:spcAft>
                <a:spcPts val="0"/>
              </a:spcAft>
              <a:buClr>
                <a:schemeClr val="dk1"/>
              </a:buClr>
              <a:buSzPts val="1100"/>
              <a:buFont typeface="Arial"/>
              <a:buNone/>
            </a:pPr>
            <a:endParaRPr sz="1300" b="1">
              <a:solidFill>
                <a:srgbClr val="273239"/>
              </a:solidFill>
              <a:highlight>
                <a:srgbClr val="FFFFFF"/>
              </a:highlight>
              <a:latin typeface="Arial"/>
              <a:ea typeface="Arial"/>
              <a:cs typeface="Arial"/>
              <a:sym typeface="Arial"/>
            </a:endParaRPr>
          </a:p>
          <a:p>
            <a:pPr marL="0" lvl="0" indent="0" algn="l" rtl="0">
              <a:lnSpc>
                <a:spcPct val="90000"/>
              </a:lnSpc>
              <a:spcBef>
                <a:spcPts val="1000"/>
              </a:spcBef>
              <a:spcAft>
                <a:spcPts val="0"/>
              </a:spcAft>
              <a:buSzPts val="1800"/>
              <a:buNone/>
            </a:pPr>
            <a:r>
              <a:rPr lang="en-US" sz="1700">
                <a:solidFill>
                  <a:srgbClr val="273239"/>
                </a:solidFill>
                <a:highlight>
                  <a:srgbClr val="FFFFFF"/>
                </a:highlight>
                <a:latin typeface="Times New Roman"/>
                <a:ea typeface="Times New Roman"/>
                <a:cs typeface="Times New Roman"/>
                <a:sym typeface="Times New Roman"/>
              </a:rPr>
              <a:t>.</a:t>
            </a:r>
            <a:endParaRPr sz="3200">
              <a:latin typeface="Times New Roman"/>
              <a:ea typeface="Times New Roman"/>
              <a:cs typeface="Times New Roman"/>
              <a:sym typeface="Times New Roman"/>
            </a:endParaRPr>
          </a:p>
        </p:txBody>
      </p:sp>
      <p:sp>
        <p:nvSpPr>
          <p:cNvPr id="276" name="Google Shape;276;g1b26ed780b3_1_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Views</a:t>
            </a:r>
            <a:endParaRPr>
              <a:solidFill>
                <a:srgbClr val="FF0000"/>
              </a:solidFill>
            </a:endParaRPr>
          </a:p>
        </p:txBody>
      </p:sp>
      <p:sp>
        <p:nvSpPr>
          <p:cNvPr id="282" name="Google Shape;282;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None/>
            </a:pPr>
            <a:r>
              <a:rPr lang="en-US" dirty="0"/>
              <a:t>• A view is like a “virtual” table.</a:t>
            </a:r>
            <a:endParaRPr dirty="0"/>
          </a:p>
          <a:p>
            <a:pPr marL="228600" lvl="0" indent="-228600" algn="l" rtl="0">
              <a:lnSpc>
                <a:spcPct val="90000"/>
              </a:lnSpc>
              <a:spcBef>
                <a:spcPts val="1000"/>
              </a:spcBef>
              <a:spcAft>
                <a:spcPts val="0"/>
              </a:spcAft>
              <a:buClr>
                <a:schemeClr val="dk1"/>
              </a:buClr>
              <a:buSzPts val="2800"/>
              <a:buNone/>
            </a:pPr>
            <a:r>
              <a:rPr lang="en-US" dirty="0"/>
              <a:t>• Defined by a query, which describes how to compute the view contents on the fly</a:t>
            </a:r>
          </a:p>
          <a:p>
            <a:pPr marL="228600" lvl="0" indent="-228600" algn="l" rtl="0">
              <a:lnSpc>
                <a:spcPct val="90000"/>
              </a:lnSpc>
              <a:spcBef>
                <a:spcPts val="1000"/>
              </a:spcBef>
              <a:spcAft>
                <a:spcPts val="0"/>
              </a:spcAft>
              <a:buClr>
                <a:schemeClr val="dk1"/>
              </a:buClr>
              <a:buSzPts val="2800"/>
              <a:buNone/>
            </a:pPr>
            <a:r>
              <a:rPr lang="en-US" b="1" dirty="0"/>
              <a:t>View is the result set of stored query.</a:t>
            </a:r>
          </a:p>
          <a:p>
            <a:pPr marL="228600" lvl="0" indent="-228600" algn="l" rtl="0">
              <a:lnSpc>
                <a:spcPct val="90000"/>
              </a:lnSpc>
              <a:spcBef>
                <a:spcPts val="1000"/>
              </a:spcBef>
              <a:spcAft>
                <a:spcPts val="0"/>
              </a:spcAft>
              <a:buClr>
                <a:schemeClr val="dk1"/>
              </a:buClr>
              <a:buSzPts val="2800"/>
              <a:buNone/>
            </a:pPr>
            <a:r>
              <a:rPr lang="en-US" b="1" dirty="0"/>
              <a:t>Read-only vs. updatable views.</a:t>
            </a:r>
            <a:endParaRPr b="1" dirty="0"/>
          </a:p>
          <a:p>
            <a:pPr marL="228600" lvl="0" indent="-228600" algn="l" rtl="0">
              <a:lnSpc>
                <a:spcPct val="90000"/>
              </a:lnSpc>
              <a:spcBef>
                <a:spcPts val="1000"/>
              </a:spcBef>
              <a:spcAft>
                <a:spcPts val="0"/>
              </a:spcAft>
              <a:buClr>
                <a:schemeClr val="dk1"/>
              </a:buClr>
              <a:buSzPts val="2800"/>
              <a:buNone/>
            </a:pPr>
            <a:r>
              <a:rPr lang="en-US" dirty="0"/>
              <a:t> • DBMS stores the view definition query instead of view contents </a:t>
            </a:r>
            <a:endParaRPr dirty="0"/>
          </a:p>
          <a:p>
            <a:pPr marL="228600" lvl="0" indent="-228600" algn="l" rtl="0">
              <a:lnSpc>
                <a:spcPct val="90000"/>
              </a:lnSpc>
              <a:spcBef>
                <a:spcPts val="1000"/>
              </a:spcBef>
              <a:spcAft>
                <a:spcPts val="0"/>
              </a:spcAft>
              <a:buClr>
                <a:schemeClr val="dk1"/>
              </a:buClr>
              <a:buSzPts val="2800"/>
              <a:buNone/>
            </a:pPr>
            <a:r>
              <a:rPr lang="en-US" dirty="0"/>
              <a:t>• Can be used in queries just like a regular table </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Views</a:t>
            </a:r>
            <a:endParaRPr>
              <a:solidFill>
                <a:srgbClr val="FF0000"/>
              </a:solidFill>
            </a:endParaRPr>
          </a:p>
        </p:txBody>
      </p:sp>
      <p:sp>
        <p:nvSpPr>
          <p:cNvPr id="288" name="Google Shape;288;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 </a:t>
            </a:r>
            <a:r>
              <a:rPr lang="en-US">
                <a:latin typeface="Times New Roman"/>
                <a:ea typeface="Times New Roman"/>
                <a:cs typeface="Times New Roman"/>
                <a:sym typeface="Times New Roman"/>
              </a:rPr>
              <a:t>A view is the result set of a stored query on the data, which the database users can query just as they would in a persistent database collection object. </a:t>
            </a:r>
            <a:endParaRPr>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This pre-established query command is kept in the database dictionary.</a:t>
            </a:r>
            <a:endParaRPr/>
          </a:p>
          <a:p>
            <a:pPr marL="228600" lvl="0" indent="-228600" algn="just"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 Unlike ordinary base tables in a relational database, a view does not form part of the physical schema: as a result set, it is a virtual table computed or collated dynamically from data in the database when access to that view is requested.</a:t>
            </a:r>
            <a:endParaRPr/>
          </a:p>
          <a:p>
            <a:pPr marL="228600" lvl="0" indent="-228600" algn="just"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 Changes applied to the data in a relevant underlying table are reflected in the data shown in subsequent invocations of the view. </a:t>
            </a:r>
            <a:endParaRPr>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3"/>
          <p:cNvSpPr txBox="1">
            <a:spLocks noGrp="1"/>
          </p:cNvSpPr>
          <p:nvPr>
            <p:ph type="title"/>
          </p:nvPr>
        </p:nvSpPr>
        <p:spPr>
          <a:xfrm>
            <a:off x="609600" y="1052736"/>
            <a:ext cx="10972800" cy="47126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ct val="100000"/>
              <a:buFont typeface="Calibri"/>
              <a:buNone/>
            </a:pPr>
            <a:r>
              <a:rPr lang="en-US">
                <a:solidFill>
                  <a:srgbClr val="FF0000"/>
                </a:solidFill>
              </a:rPr>
              <a:t>Read-only and Updatable</a:t>
            </a:r>
            <a:br>
              <a:rPr lang="en-US" dirty="0"/>
            </a:br>
            <a:endParaRPr dirty="0"/>
          </a:p>
        </p:txBody>
      </p:sp>
      <p:sp>
        <p:nvSpPr>
          <p:cNvPr id="294" name="Google Shape;294;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ct val="100000"/>
              <a:buChar char="•"/>
            </a:pPr>
            <a:r>
              <a:rPr lang="en-US" dirty="0">
                <a:latin typeface="Times New Roman"/>
                <a:ea typeface="Times New Roman"/>
                <a:cs typeface="Times New Roman"/>
                <a:sym typeface="Times New Roman"/>
              </a:rPr>
              <a:t>If the database system can determine the reverse mapping from the view schema to the schema of the underlying base tables, then the view is updatable. </a:t>
            </a:r>
            <a:endParaRPr dirty="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ct val="100000"/>
              <a:buChar char="•"/>
            </a:pPr>
            <a:r>
              <a:rPr lang="en-US" dirty="0">
                <a:latin typeface="Times New Roman"/>
                <a:ea typeface="Times New Roman"/>
                <a:cs typeface="Times New Roman"/>
                <a:sym typeface="Times New Roman"/>
              </a:rPr>
              <a:t>INSERT, UPDATE, and DELETE operations can be performed on updatable views.</a:t>
            </a:r>
            <a:endParaRPr dirty="0"/>
          </a:p>
          <a:p>
            <a:pPr marL="228600" lvl="0" indent="-228600" algn="just" rtl="0">
              <a:lnSpc>
                <a:spcPct val="90000"/>
              </a:lnSpc>
              <a:spcBef>
                <a:spcPts val="1000"/>
              </a:spcBef>
              <a:spcAft>
                <a:spcPts val="0"/>
              </a:spcAft>
              <a:buClr>
                <a:schemeClr val="dk1"/>
              </a:buClr>
              <a:buSzPct val="100000"/>
              <a:buChar char="•"/>
            </a:pPr>
            <a:r>
              <a:rPr lang="en-US" dirty="0">
                <a:latin typeface="Times New Roman"/>
                <a:ea typeface="Times New Roman"/>
                <a:cs typeface="Times New Roman"/>
                <a:sym typeface="Times New Roman"/>
              </a:rPr>
              <a:t> Read-only views do not support such operations because the DBMS cannot map the changes to the underlying base tables. </a:t>
            </a:r>
            <a:endParaRPr dirty="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ct val="100000"/>
              <a:buChar char="•"/>
            </a:pPr>
            <a:r>
              <a:rPr lang="en-US" dirty="0">
                <a:latin typeface="Times New Roman"/>
                <a:ea typeface="Times New Roman"/>
                <a:cs typeface="Times New Roman"/>
                <a:sym typeface="Times New Roman"/>
              </a:rPr>
              <a:t>A view update is done by key preservation.</a:t>
            </a:r>
            <a:endParaRPr dirty="0"/>
          </a:p>
          <a:p>
            <a:pPr marL="228600" lvl="0" indent="-64135" algn="just" rtl="0">
              <a:lnSpc>
                <a:spcPct val="90000"/>
              </a:lnSpc>
              <a:spcBef>
                <a:spcPts val="1000"/>
              </a:spcBef>
              <a:spcAft>
                <a:spcPts val="0"/>
              </a:spcAft>
              <a:buClr>
                <a:schemeClr val="dk1"/>
              </a:buClr>
              <a:buSzPct val="100000"/>
              <a:buNone/>
            </a:pPr>
            <a:endParaRPr dirty="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Creating and dropping views</a:t>
            </a:r>
            <a:endParaRPr>
              <a:solidFill>
                <a:srgbClr val="FF0000"/>
              </a:solidFill>
            </a:endParaRPr>
          </a:p>
        </p:txBody>
      </p:sp>
      <p:sp>
        <p:nvSpPr>
          <p:cNvPr id="300" name="Google Shape;300;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800">
                <a:latin typeface="Times New Roman"/>
                <a:ea typeface="Times New Roman"/>
                <a:cs typeface="Times New Roman"/>
                <a:sym typeface="Times New Roman"/>
              </a:rPr>
              <a:t>Example: members of Jessica’s Circle </a:t>
            </a:r>
            <a:endParaRPr/>
          </a:p>
          <a:p>
            <a:pPr marL="228600" lvl="0" indent="-228600" algn="l" rtl="0">
              <a:lnSpc>
                <a:spcPct val="90000"/>
              </a:lnSpc>
              <a:spcBef>
                <a:spcPts val="1000"/>
              </a:spcBef>
              <a:spcAft>
                <a:spcPts val="0"/>
              </a:spcAft>
              <a:buClr>
                <a:schemeClr val="dk1"/>
              </a:buClr>
              <a:buSzPts val="2800"/>
              <a:buNone/>
            </a:pPr>
            <a:r>
              <a:rPr lang="en-US" sz="2800">
                <a:latin typeface="Times New Roman"/>
                <a:ea typeface="Times New Roman"/>
                <a:cs typeface="Times New Roman"/>
                <a:sym typeface="Times New Roman"/>
              </a:rPr>
              <a:t>    CREATE VIEW JessicaCircle AS SELECT * FROM User WHERE uid IN (SELECT uid FROM Member WHERE gid = 'jes');</a:t>
            </a:r>
            <a:endParaRPr/>
          </a:p>
          <a:p>
            <a:pPr marL="228600" lvl="0" indent="-228600" algn="l" rtl="0">
              <a:lnSpc>
                <a:spcPct val="90000"/>
              </a:lnSpc>
              <a:spcBef>
                <a:spcPts val="1000"/>
              </a:spcBef>
              <a:spcAft>
                <a:spcPts val="0"/>
              </a:spcAft>
              <a:buClr>
                <a:schemeClr val="dk1"/>
              </a:buClr>
              <a:buSzPts val="2800"/>
              <a:buNone/>
            </a:pPr>
            <a:r>
              <a:rPr lang="en-US" sz="2800">
                <a:latin typeface="Times New Roman"/>
                <a:ea typeface="Times New Roman"/>
                <a:cs typeface="Times New Roman"/>
                <a:sym typeface="Times New Roman"/>
              </a:rPr>
              <a:t> • Tables used in defining a view are called “base tables” </a:t>
            </a:r>
            <a:endParaRPr/>
          </a:p>
          <a:p>
            <a:pPr marL="228600" lvl="0" indent="-228600" algn="l" rtl="0">
              <a:lnSpc>
                <a:spcPct val="90000"/>
              </a:lnSpc>
              <a:spcBef>
                <a:spcPts val="1000"/>
              </a:spcBef>
              <a:spcAft>
                <a:spcPts val="0"/>
              </a:spcAft>
              <a:buClr>
                <a:schemeClr val="dk1"/>
              </a:buClr>
              <a:buSzPts val="2800"/>
              <a:buNone/>
            </a:pPr>
            <a:r>
              <a:rPr lang="en-US" sz="2800">
                <a:latin typeface="Times New Roman"/>
                <a:ea typeface="Times New Roman"/>
                <a:cs typeface="Times New Roman"/>
                <a:sym typeface="Times New Roman"/>
              </a:rPr>
              <a:t>     • User and Member above</a:t>
            </a:r>
            <a:endParaRPr/>
          </a:p>
          <a:p>
            <a:pPr marL="228600" lvl="0" indent="-228600" algn="l" rtl="0">
              <a:lnSpc>
                <a:spcPct val="90000"/>
              </a:lnSpc>
              <a:spcBef>
                <a:spcPts val="1000"/>
              </a:spcBef>
              <a:spcAft>
                <a:spcPts val="0"/>
              </a:spcAft>
              <a:buClr>
                <a:schemeClr val="dk1"/>
              </a:buClr>
              <a:buSzPts val="2800"/>
              <a:buNone/>
            </a:pPr>
            <a:r>
              <a:rPr lang="en-US" sz="2800">
                <a:latin typeface="Times New Roman"/>
                <a:ea typeface="Times New Roman"/>
                <a:cs typeface="Times New Roman"/>
                <a:sym typeface="Times New Roman"/>
              </a:rPr>
              <a:t>• To drop a view </a:t>
            </a:r>
            <a:endParaRPr/>
          </a:p>
          <a:p>
            <a:pPr marL="228600" lvl="0" indent="-228600" algn="l" rtl="0">
              <a:lnSpc>
                <a:spcPct val="90000"/>
              </a:lnSpc>
              <a:spcBef>
                <a:spcPts val="1000"/>
              </a:spcBef>
              <a:spcAft>
                <a:spcPts val="0"/>
              </a:spcAft>
              <a:buClr>
                <a:schemeClr val="dk1"/>
              </a:buClr>
              <a:buSzPts val="2800"/>
              <a:buNone/>
            </a:pPr>
            <a:r>
              <a:rPr lang="en-US" sz="2800">
                <a:latin typeface="Times New Roman"/>
                <a:ea typeface="Times New Roman"/>
                <a:cs typeface="Times New Roman"/>
                <a:sym typeface="Times New Roman"/>
              </a:rPr>
              <a:t>DROP VIEW JessicaCircle ;</a:t>
            </a:r>
            <a:endParaRPr sz="2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SQL Joins</a:t>
            </a:r>
            <a:endParaRPr>
              <a:solidFill>
                <a:srgbClr val="FF0000"/>
              </a:solidFill>
            </a:endParaRPr>
          </a:p>
        </p:txBody>
      </p:sp>
      <p:sp>
        <p:nvSpPr>
          <p:cNvPr id="120" name="Google Shape;120;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342900" lvl="0" indent="-342900" algn="just" rtl="0">
              <a:lnSpc>
                <a:spcPct val="90000"/>
              </a:lnSpc>
              <a:spcBef>
                <a:spcPts val="0"/>
              </a:spcBef>
              <a:spcAft>
                <a:spcPts val="0"/>
              </a:spcAft>
              <a:buClr>
                <a:schemeClr val="dk1"/>
              </a:buClr>
              <a:buSzPts val="2800"/>
              <a:buFont typeface="Arial"/>
              <a:buChar char="•"/>
            </a:pPr>
            <a:r>
              <a:rPr lang="en-US" sz="2800"/>
              <a:t>SQL Join is used to fetch data from two or more tables, which is joined to appear as single set of data. </a:t>
            </a:r>
            <a:endParaRPr/>
          </a:p>
          <a:p>
            <a:pPr marL="342900" lvl="0" indent="-342900" algn="just" rtl="0">
              <a:lnSpc>
                <a:spcPct val="90000"/>
              </a:lnSpc>
              <a:spcBef>
                <a:spcPts val="1000"/>
              </a:spcBef>
              <a:spcAft>
                <a:spcPts val="0"/>
              </a:spcAft>
              <a:buClr>
                <a:schemeClr val="dk1"/>
              </a:buClr>
              <a:buSzPts val="2800"/>
              <a:buFont typeface="Arial"/>
              <a:buChar char="•"/>
            </a:pPr>
            <a:r>
              <a:rPr lang="en-US" sz="2800"/>
              <a:t>It is used for combining column from two or more tables by using values common to both tables.</a:t>
            </a:r>
            <a:endParaRPr/>
          </a:p>
          <a:p>
            <a:pPr marL="342900" lvl="0" indent="-342900" algn="just" rtl="0">
              <a:lnSpc>
                <a:spcPct val="90000"/>
              </a:lnSpc>
              <a:spcBef>
                <a:spcPts val="1000"/>
              </a:spcBef>
              <a:spcAft>
                <a:spcPts val="0"/>
              </a:spcAft>
              <a:buClr>
                <a:schemeClr val="dk1"/>
              </a:buClr>
              <a:buSzPts val="2800"/>
              <a:buFont typeface="Arial"/>
              <a:buChar char="•"/>
            </a:pPr>
            <a:r>
              <a:rPr lang="en-US" sz="2800"/>
              <a:t>JOIN Keyword is used in SQL queries for joining two or more tables.</a:t>
            </a:r>
            <a:endParaRPr/>
          </a:p>
          <a:p>
            <a:pPr marL="228600" lvl="0" indent="-228600" algn="just" rtl="0">
              <a:lnSpc>
                <a:spcPct val="90000"/>
              </a:lnSpc>
              <a:spcBef>
                <a:spcPts val="1000"/>
              </a:spcBef>
              <a:spcAft>
                <a:spcPts val="0"/>
              </a:spcAft>
              <a:buClr>
                <a:schemeClr val="dk1"/>
              </a:buClr>
              <a:buSzPts val="2800"/>
              <a:buChar char="•"/>
            </a:pPr>
            <a:r>
              <a:rPr lang="en-US"/>
              <a:t>A SQL Join statement is used to combine data or rows from two or more tables based on a common field between them. </a:t>
            </a:r>
            <a:endParaRPr/>
          </a:p>
          <a:p>
            <a:pPr marL="228600" lvl="0" indent="-228600" algn="just" rtl="0">
              <a:lnSpc>
                <a:spcPct val="90000"/>
              </a:lnSpc>
              <a:spcBef>
                <a:spcPts val="1000"/>
              </a:spcBef>
              <a:spcAft>
                <a:spcPts val="0"/>
              </a:spcAft>
              <a:buClr>
                <a:schemeClr val="dk1"/>
              </a:buClr>
              <a:buSzPts val="2800"/>
              <a:buChar char="•"/>
            </a:pPr>
            <a:r>
              <a:rPr lang="en-US"/>
              <a:t>Minimum required condition for joining table, is (n-1) where n, is number of tables. A table can also join to itself, which is known as, Self Join.</a:t>
            </a:r>
            <a:endParaRPr/>
          </a:p>
          <a:p>
            <a:pPr marL="342900" lvl="0" indent="-165100" algn="l" rtl="0">
              <a:lnSpc>
                <a:spcPct val="90000"/>
              </a:lnSpc>
              <a:spcBef>
                <a:spcPts val="1000"/>
              </a:spcBef>
              <a:spcAft>
                <a:spcPts val="0"/>
              </a:spcAft>
              <a:buClr>
                <a:schemeClr val="dk1"/>
              </a:buClr>
              <a:buSzPts val="2800"/>
              <a:buFont typeface="Arial"/>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Using views in queries</a:t>
            </a:r>
            <a:endParaRPr>
              <a:solidFill>
                <a:srgbClr val="FF0000"/>
              </a:solidFill>
            </a:endParaRPr>
          </a:p>
        </p:txBody>
      </p:sp>
      <p:sp>
        <p:nvSpPr>
          <p:cNvPr id="306" name="Google Shape;306;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Example: find the average popularity of members in Jessica’s Circle </a:t>
            </a:r>
            <a:endParaRPr/>
          </a:p>
          <a:p>
            <a:pPr marL="228600" lvl="0" indent="-228600" algn="l" rtl="0">
              <a:lnSpc>
                <a:spcPct val="90000"/>
              </a:lnSpc>
              <a:spcBef>
                <a:spcPts val="1000"/>
              </a:spcBef>
              <a:spcAft>
                <a:spcPts val="0"/>
              </a:spcAft>
              <a:buClr>
                <a:schemeClr val="dk1"/>
              </a:buClr>
              <a:buSzPts val="2800"/>
              <a:buNone/>
            </a:pPr>
            <a:r>
              <a:rPr lang="en-US"/>
              <a:t>   SELECT AVG(pop) FROM JessicaCircle ; </a:t>
            </a:r>
            <a:endParaRPr/>
          </a:p>
          <a:p>
            <a:pPr marL="228600" lvl="0" indent="-228600" algn="l" rtl="0">
              <a:lnSpc>
                <a:spcPct val="90000"/>
              </a:lnSpc>
              <a:spcBef>
                <a:spcPts val="1000"/>
              </a:spcBef>
              <a:spcAft>
                <a:spcPts val="0"/>
              </a:spcAft>
              <a:buClr>
                <a:schemeClr val="dk1"/>
              </a:buClr>
              <a:buSzPts val="2800"/>
              <a:buNone/>
            </a:pPr>
            <a:r>
              <a:rPr lang="en-US"/>
              <a:t>• To process the query, replace the reference to the view by its definition </a:t>
            </a:r>
            <a:endParaRPr/>
          </a:p>
          <a:p>
            <a:pPr marL="228600" lvl="0" indent="-228600" algn="l" rtl="0">
              <a:lnSpc>
                <a:spcPct val="90000"/>
              </a:lnSpc>
              <a:spcBef>
                <a:spcPts val="1000"/>
              </a:spcBef>
              <a:spcAft>
                <a:spcPts val="0"/>
              </a:spcAft>
              <a:buClr>
                <a:schemeClr val="dk1"/>
              </a:buClr>
              <a:buSzPts val="2800"/>
              <a:buNone/>
            </a:pPr>
            <a:r>
              <a:rPr lang="en-US"/>
              <a:t>• SELECT AVG(pop) FROM (SELECT * FROM User WHERE uid IN (SELECT uid FROM Member WHERE gid = 'jes')) AS JessicaCircle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Why use views?</a:t>
            </a:r>
            <a:endParaRPr>
              <a:solidFill>
                <a:srgbClr val="FF0000"/>
              </a:solidFill>
            </a:endParaRPr>
          </a:p>
        </p:txBody>
      </p:sp>
      <p:sp>
        <p:nvSpPr>
          <p:cNvPr id="312" name="Google Shape;312;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To hide data from users </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 To hide complexity from users </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Logical data independence </a:t>
            </a:r>
            <a:endParaRPr/>
          </a:p>
          <a:p>
            <a:pPr marL="228600" lvl="0" indent="-228600" algn="l" rtl="0">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If applications deal with views, we can change the underlying schema without affecting applications </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Recall physical data independence: </a:t>
            </a:r>
            <a:r>
              <a:rPr lang="en-US">
                <a:latin typeface="Times New Roman"/>
                <a:ea typeface="Times New Roman"/>
                <a:cs typeface="Times New Roman"/>
                <a:sym typeface="Times New Roman"/>
              </a:rPr>
              <a:t>change the physical organization of data without affecting applications </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To provide a uniform interface for different implementations or sources </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Real database applications use tons of views</a:t>
            </a:r>
            <a:endParaRPr>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Modifying views</a:t>
            </a:r>
            <a:endParaRPr>
              <a:solidFill>
                <a:srgbClr val="FF0000"/>
              </a:solidFill>
            </a:endParaRPr>
          </a:p>
        </p:txBody>
      </p:sp>
      <p:sp>
        <p:nvSpPr>
          <p:cNvPr id="318" name="Google Shape;318;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Does it even make sense, since views are virtual? </a:t>
            </a:r>
            <a:endParaRPr/>
          </a:p>
          <a:p>
            <a:pPr marL="228600" lvl="0" indent="-228600" algn="l" rtl="0">
              <a:lnSpc>
                <a:spcPct val="90000"/>
              </a:lnSpc>
              <a:spcBef>
                <a:spcPts val="1000"/>
              </a:spcBef>
              <a:spcAft>
                <a:spcPts val="0"/>
              </a:spcAft>
              <a:buClr>
                <a:schemeClr val="dk1"/>
              </a:buClr>
              <a:buSzPts val="2800"/>
              <a:buNone/>
            </a:pPr>
            <a:r>
              <a:rPr lang="en-US"/>
              <a:t>• It does make sense if we want users to really see views as tables </a:t>
            </a:r>
            <a:endParaRPr/>
          </a:p>
          <a:p>
            <a:pPr marL="228600" lvl="0" indent="-228600" algn="l" rtl="0">
              <a:lnSpc>
                <a:spcPct val="90000"/>
              </a:lnSpc>
              <a:spcBef>
                <a:spcPts val="1000"/>
              </a:spcBef>
              <a:spcAft>
                <a:spcPts val="0"/>
              </a:spcAft>
              <a:buClr>
                <a:schemeClr val="dk1"/>
              </a:buClr>
              <a:buSzPts val="2800"/>
              <a:buNone/>
            </a:pPr>
            <a:r>
              <a:rPr lang="en-US"/>
              <a:t>• Goal: modify the base tables such that the modification would appear to have been accomplished on the view</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A simple case</a:t>
            </a:r>
            <a:endParaRPr>
              <a:solidFill>
                <a:srgbClr val="FF0000"/>
              </a:solidFill>
            </a:endParaRPr>
          </a:p>
        </p:txBody>
      </p:sp>
      <p:sp>
        <p:nvSpPr>
          <p:cNvPr id="324" name="Google Shape;324;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None/>
            </a:pPr>
            <a:r>
              <a:rPr lang="en-US"/>
              <a:t>  CREATE VIEW UserPop AS SELECT uid, pop FROM User;</a:t>
            </a:r>
            <a:endParaRPr/>
          </a:p>
          <a:p>
            <a:pPr marL="228600" lvl="0" indent="-228600" algn="l" rtl="0">
              <a:lnSpc>
                <a:spcPct val="90000"/>
              </a:lnSpc>
              <a:spcBef>
                <a:spcPts val="1000"/>
              </a:spcBef>
              <a:spcAft>
                <a:spcPts val="0"/>
              </a:spcAft>
              <a:buClr>
                <a:schemeClr val="dk1"/>
              </a:buClr>
              <a:buSzPts val="2800"/>
              <a:buNone/>
            </a:pPr>
            <a:r>
              <a:rPr lang="en-US"/>
              <a:t>DELETE FROM UserPop WHERE uid = 123;</a:t>
            </a:r>
            <a:endParaRPr/>
          </a:p>
          <a:p>
            <a:pPr marL="228600" lvl="0" indent="-228600" algn="l" rtl="0">
              <a:lnSpc>
                <a:spcPct val="90000"/>
              </a:lnSpc>
              <a:spcBef>
                <a:spcPts val="1000"/>
              </a:spcBef>
              <a:spcAft>
                <a:spcPts val="0"/>
              </a:spcAft>
              <a:buClr>
                <a:schemeClr val="dk1"/>
              </a:buClr>
              <a:buSzPts val="2800"/>
              <a:buNone/>
            </a:pPr>
            <a:r>
              <a:rPr lang="en-US"/>
              <a:t>translates to: </a:t>
            </a:r>
            <a:endParaRPr/>
          </a:p>
          <a:p>
            <a:pPr marL="228600" lvl="0" indent="-228600" algn="l" rtl="0">
              <a:lnSpc>
                <a:spcPct val="90000"/>
              </a:lnSpc>
              <a:spcBef>
                <a:spcPts val="1000"/>
              </a:spcBef>
              <a:spcAft>
                <a:spcPts val="0"/>
              </a:spcAft>
              <a:buClr>
                <a:schemeClr val="dk1"/>
              </a:buClr>
              <a:buSzPts val="2800"/>
              <a:buNone/>
            </a:pPr>
            <a:r>
              <a:rPr lang="en-US"/>
              <a:t>DELETE FROM User WHERE uid = 123;</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An impossible case</a:t>
            </a:r>
            <a:endParaRPr>
              <a:solidFill>
                <a:srgbClr val="FF0000"/>
              </a:solidFill>
            </a:endParaRPr>
          </a:p>
        </p:txBody>
      </p:sp>
      <p:sp>
        <p:nvSpPr>
          <p:cNvPr id="330" name="Google Shape;330;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None/>
            </a:pPr>
            <a:r>
              <a:rPr lang="en-US"/>
              <a:t>  CREATE VIEW PopularUser AS SELECT uid, pop FROM User WHERE pop &gt;= 0.8; </a:t>
            </a:r>
            <a:endParaRPr/>
          </a:p>
          <a:p>
            <a:pPr marL="228600" lvl="0" indent="-228600" algn="l" rtl="0">
              <a:lnSpc>
                <a:spcPct val="90000"/>
              </a:lnSpc>
              <a:spcBef>
                <a:spcPts val="1000"/>
              </a:spcBef>
              <a:spcAft>
                <a:spcPts val="0"/>
              </a:spcAft>
              <a:buClr>
                <a:schemeClr val="dk1"/>
              </a:buClr>
              <a:buSzPts val="2800"/>
              <a:buNone/>
            </a:pPr>
            <a:r>
              <a:rPr lang="en-US"/>
              <a:t>  INSERT INTO PopularUser VALUES(987, 0.3); </a:t>
            </a:r>
            <a:endParaRPr/>
          </a:p>
          <a:p>
            <a:pPr marL="228600" lvl="0" indent="-228600" algn="l" rtl="0">
              <a:lnSpc>
                <a:spcPct val="90000"/>
              </a:lnSpc>
              <a:spcBef>
                <a:spcPts val="1000"/>
              </a:spcBef>
              <a:spcAft>
                <a:spcPts val="0"/>
              </a:spcAft>
              <a:buClr>
                <a:schemeClr val="dk1"/>
              </a:buClr>
              <a:buSzPts val="2800"/>
              <a:buNone/>
            </a:pPr>
            <a:r>
              <a:rPr lang="en-US"/>
              <a:t>• No matter what we do on User, the inserted row will not be in PopularUser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A case with too many possibilities</a:t>
            </a:r>
            <a:endParaRPr>
              <a:solidFill>
                <a:srgbClr val="FF0000"/>
              </a:solidFill>
            </a:endParaRPr>
          </a:p>
        </p:txBody>
      </p:sp>
      <p:sp>
        <p:nvSpPr>
          <p:cNvPr id="336" name="Google Shape;336;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CREATE VIEW AveragePop(pop) AS SELECT AVG(pop) FROM User; </a:t>
            </a:r>
            <a:endParaRPr/>
          </a:p>
          <a:p>
            <a:pPr marL="685800" lvl="0" indent="-228600" algn="l" rtl="0">
              <a:lnSpc>
                <a:spcPct val="90000"/>
              </a:lnSpc>
              <a:spcBef>
                <a:spcPts val="1000"/>
              </a:spcBef>
              <a:spcAft>
                <a:spcPts val="0"/>
              </a:spcAft>
              <a:buClr>
                <a:schemeClr val="dk1"/>
              </a:buClr>
              <a:buSzPts val="2800"/>
              <a:buNone/>
            </a:pPr>
            <a:r>
              <a:rPr lang="en-US"/>
              <a:t>• Note that you can rename columns in view definition UPDATE AveragePop SET pop = 0.5;</a:t>
            </a:r>
            <a:endParaRPr/>
          </a:p>
          <a:p>
            <a:pPr marL="685800" lvl="0" indent="-228600" algn="l" rtl="0">
              <a:lnSpc>
                <a:spcPct val="90000"/>
              </a:lnSpc>
              <a:spcBef>
                <a:spcPts val="1000"/>
              </a:spcBef>
              <a:spcAft>
                <a:spcPts val="0"/>
              </a:spcAft>
              <a:buClr>
                <a:schemeClr val="dk1"/>
              </a:buClr>
              <a:buSzPts val="2800"/>
              <a:buNone/>
            </a:pPr>
            <a:r>
              <a:rPr lang="en-US"/>
              <a:t>• Set everybody’s pop to 0.5?</a:t>
            </a:r>
            <a:endParaRPr/>
          </a:p>
          <a:p>
            <a:pPr marL="685800" lvl="0" indent="-228600" algn="l" rtl="0">
              <a:lnSpc>
                <a:spcPct val="90000"/>
              </a:lnSpc>
              <a:spcBef>
                <a:spcPts val="1000"/>
              </a:spcBef>
              <a:spcAft>
                <a:spcPts val="0"/>
              </a:spcAft>
              <a:buClr>
                <a:schemeClr val="dk1"/>
              </a:buClr>
              <a:buSzPts val="2800"/>
              <a:buNone/>
            </a:pPr>
            <a:r>
              <a:rPr lang="en-US"/>
              <a:t> • Adjust everybody’s pop by the same amount?</a:t>
            </a:r>
            <a:endParaRPr/>
          </a:p>
          <a:p>
            <a:pPr marL="685800" lvl="0" indent="-228600" algn="l" rtl="0">
              <a:lnSpc>
                <a:spcPct val="90000"/>
              </a:lnSpc>
              <a:spcBef>
                <a:spcPts val="1000"/>
              </a:spcBef>
              <a:spcAft>
                <a:spcPts val="0"/>
              </a:spcAft>
              <a:buClr>
                <a:schemeClr val="dk1"/>
              </a:buClr>
              <a:buSzPts val="2800"/>
              <a:buNone/>
            </a:pPr>
            <a:r>
              <a:rPr lang="en-US"/>
              <a:t>• Just lower Jessica’s pop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Example(1)</a:t>
            </a:r>
            <a:endParaRPr>
              <a:solidFill>
                <a:srgbClr val="FF0000"/>
              </a:solidFill>
            </a:endParaRPr>
          </a:p>
        </p:txBody>
      </p:sp>
      <p:sp>
        <p:nvSpPr>
          <p:cNvPr id="342" name="Google Shape;342;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chemeClr val="dk1"/>
              </a:buClr>
              <a:buSzPct val="100000"/>
              <a:buChar char="•"/>
            </a:pPr>
            <a:r>
              <a:rPr lang="en-US">
                <a:latin typeface="Times New Roman"/>
                <a:ea typeface="Times New Roman"/>
                <a:cs typeface="Times New Roman"/>
                <a:sym typeface="Times New Roman"/>
              </a:rPr>
              <a:t>A view is equivalent to its source query. When queries are run against views, the query is modified. For example, if there exists a view named accounts_view with the content as follows:</a:t>
            </a:r>
            <a:endParaRPr>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accounts_view:</a:t>
            </a:r>
            <a:endParaRPr/>
          </a:p>
          <a:p>
            <a:pPr marL="228600" lvl="0" indent="-228600" algn="l" rtl="0">
              <a:lnSpc>
                <a:spcPct val="90000"/>
              </a:lnSpc>
              <a:spcBef>
                <a:spcPts val="1000"/>
              </a:spcBef>
              <a:spcAft>
                <a:spcPts val="0"/>
              </a:spcAft>
              <a:buClr>
                <a:schemeClr val="dk1"/>
              </a:buClr>
              <a:buSzPct val="100000"/>
              <a:buNone/>
            </a:pPr>
            <a:r>
              <a:rPr lang="en-US" b="1">
                <a:latin typeface="Times New Roman"/>
                <a:ea typeface="Times New Roman"/>
                <a:cs typeface="Times New Roman"/>
                <a:sym typeface="Times New Roman"/>
              </a:rPr>
              <a:t>SELECT</a:t>
            </a:r>
            <a:r>
              <a:rPr lang="en-US">
                <a:latin typeface="Times New Roman"/>
                <a:ea typeface="Times New Roman"/>
                <a:cs typeface="Times New Roman"/>
                <a:sym typeface="Times New Roman"/>
              </a:rPr>
              <a:t> name, money_received, money_sent, (money_received - money_sent)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None/>
            </a:pPr>
            <a:r>
              <a:rPr lang="en-US" b="1">
                <a:latin typeface="Times New Roman"/>
                <a:ea typeface="Times New Roman"/>
                <a:cs typeface="Times New Roman"/>
                <a:sym typeface="Times New Roman"/>
              </a:rPr>
              <a:t>AS</a:t>
            </a:r>
            <a:r>
              <a:rPr lang="en-US">
                <a:latin typeface="Times New Roman"/>
                <a:ea typeface="Times New Roman"/>
                <a:cs typeface="Times New Roman"/>
                <a:sym typeface="Times New Roman"/>
              </a:rPr>
              <a:t> balance, address, ...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None/>
            </a:pPr>
            <a:r>
              <a:rPr lang="en-US" b="1">
                <a:latin typeface="Times New Roman"/>
                <a:ea typeface="Times New Roman"/>
                <a:cs typeface="Times New Roman"/>
                <a:sym typeface="Times New Roman"/>
              </a:rPr>
              <a:t>FROM</a:t>
            </a:r>
            <a:r>
              <a:rPr lang="en-US">
                <a:latin typeface="Times New Roman"/>
                <a:ea typeface="Times New Roman"/>
                <a:cs typeface="Times New Roman"/>
                <a:sym typeface="Times New Roman"/>
              </a:rPr>
              <a:t> table_customers </a:t>
            </a:r>
            <a:r>
              <a:rPr lang="en-US" b="1">
                <a:latin typeface="Times New Roman"/>
                <a:ea typeface="Times New Roman"/>
                <a:cs typeface="Times New Roman"/>
                <a:sym typeface="Times New Roman"/>
              </a:rPr>
              <a:t>c</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None/>
            </a:pPr>
            <a:r>
              <a:rPr lang="en-US" b="1">
                <a:latin typeface="Times New Roman"/>
                <a:ea typeface="Times New Roman"/>
                <a:cs typeface="Times New Roman"/>
                <a:sym typeface="Times New Roman"/>
              </a:rPr>
              <a:t>JOIN</a:t>
            </a:r>
            <a:r>
              <a:rPr lang="en-US">
                <a:latin typeface="Times New Roman"/>
                <a:ea typeface="Times New Roman"/>
                <a:cs typeface="Times New Roman"/>
                <a:sym typeface="Times New Roman"/>
              </a:rPr>
              <a:t> accounts_table a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None/>
            </a:pPr>
            <a:r>
              <a:rPr lang="en-US" b="1">
                <a:latin typeface="Times New Roman"/>
                <a:ea typeface="Times New Roman"/>
                <a:cs typeface="Times New Roman"/>
                <a:sym typeface="Times New Roman"/>
              </a:rPr>
              <a:t>ON</a:t>
            </a:r>
            <a:r>
              <a:rPr lang="en-US">
                <a:latin typeface="Times New Roman"/>
                <a:ea typeface="Times New Roman"/>
                <a:cs typeface="Times New Roman"/>
                <a:sym typeface="Times New Roman"/>
              </a:rPr>
              <a:t> a.customer_id = </a:t>
            </a:r>
            <a:r>
              <a:rPr lang="en-US" b="1">
                <a:latin typeface="Times New Roman"/>
                <a:ea typeface="Times New Roman"/>
                <a:cs typeface="Times New Roman"/>
                <a:sym typeface="Times New Roman"/>
              </a:rPr>
              <a:t>c</a:t>
            </a:r>
            <a:r>
              <a:rPr lang="en-US">
                <a:latin typeface="Times New Roman"/>
                <a:ea typeface="Times New Roman"/>
                <a:cs typeface="Times New Roman"/>
                <a:sym typeface="Times New Roman"/>
              </a:rPr>
              <a:t>.customer_id</a:t>
            </a:r>
            <a:endParaRPr>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Example(2)</a:t>
            </a:r>
            <a:endParaRPr>
              <a:solidFill>
                <a:srgbClr val="FF0000"/>
              </a:solidFill>
            </a:endParaRPr>
          </a:p>
        </p:txBody>
      </p:sp>
      <p:sp>
        <p:nvSpPr>
          <p:cNvPr id="348" name="Google Shape;348;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The application could run a simple query such as:</a:t>
            </a:r>
            <a:endParaRPr/>
          </a:p>
          <a:p>
            <a:pPr marL="228600" lvl="0" indent="-2286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Simple</a:t>
            </a:r>
            <a:r>
              <a:rPr lang="en-US">
                <a:latin typeface="Times New Roman"/>
                <a:ea typeface="Times New Roman"/>
                <a:cs typeface="Times New Roman"/>
                <a:sym typeface="Times New Roman"/>
              </a:rPr>
              <a:t> query</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SELECT</a:t>
            </a:r>
            <a:r>
              <a:rPr lang="en-US">
                <a:latin typeface="Times New Roman"/>
                <a:ea typeface="Times New Roman"/>
                <a:cs typeface="Times New Roman"/>
                <a:sym typeface="Times New Roman"/>
              </a:rPr>
              <a:t> name, balance </a:t>
            </a:r>
            <a:r>
              <a:rPr lang="en-US" b="1">
                <a:latin typeface="Times New Roman"/>
                <a:ea typeface="Times New Roman"/>
                <a:cs typeface="Times New Roman"/>
                <a:sym typeface="Times New Roman"/>
              </a:rPr>
              <a:t>FROM</a:t>
            </a:r>
            <a:r>
              <a:rPr lang="en-US">
                <a:latin typeface="Times New Roman"/>
                <a:ea typeface="Times New Roman"/>
                <a:cs typeface="Times New Roman"/>
                <a:sym typeface="Times New Roman"/>
              </a:rPr>
              <a:t> accounts_view;</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RDBMS then takes the simple query, replaces the equivalent view, then sends the following to the query optimizer</a:t>
            </a:r>
            <a:endParaRPr>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Example(3)</a:t>
            </a:r>
            <a:endParaRPr>
              <a:solidFill>
                <a:srgbClr val="FF0000"/>
              </a:solidFill>
            </a:endParaRPr>
          </a:p>
        </p:txBody>
      </p:sp>
      <p:sp>
        <p:nvSpPr>
          <p:cNvPr id="354" name="Google Shape;354;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Preprocessed query: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None/>
            </a:pPr>
            <a:r>
              <a:rPr lang="en-US" b="1">
                <a:latin typeface="Times New Roman"/>
                <a:ea typeface="Times New Roman"/>
                <a:cs typeface="Times New Roman"/>
                <a:sym typeface="Times New Roman"/>
              </a:rPr>
              <a:t>SELECT</a:t>
            </a:r>
            <a:r>
              <a:rPr lang="en-US">
                <a:latin typeface="Times New Roman"/>
                <a:ea typeface="Times New Roman"/>
                <a:cs typeface="Times New Roman"/>
                <a:sym typeface="Times New Roman"/>
              </a:rPr>
              <a:t> name, balance </a:t>
            </a:r>
            <a:endParaRPr/>
          </a:p>
          <a:p>
            <a:pPr marL="228600" lvl="0" indent="-228600" algn="l" rtl="0">
              <a:lnSpc>
                <a:spcPct val="90000"/>
              </a:lnSpc>
              <a:spcBef>
                <a:spcPts val="1000"/>
              </a:spcBef>
              <a:spcAft>
                <a:spcPts val="0"/>
              </a:spcAft>
              <a:buClr>
                <a:schemeClr val="dk1"/>
              </a:buClr>
              <a:buSzPts val="2800"/>
              <a:buNone/>
            </a:pPr>
            <a:r>
              <a:rPr lang="en-US" b="1">
                <a:latin typeface="Times New Roman"/>
                <a:ea typeface="Times New Roman"/>
                <a:cs typeface="Times New Roman"/>
                <a:sym typeface="Times New Roman"/>
              </a:rPr>
              <a:t>FROM</a:t>
            </a: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SELECT</a:t>
            </a:r>
            <a:r>
              <a:rPr lang="en-US">
                <a:latin typeface="Times New Roman"/>
                <a:ea typeface="Times New Roman"/>
                <a:cs typeface="Times New Roman"/>
                <a:sym typeface="Times New Roman"/>
              </a:rPr>
              <a:t> name, money_received, money_sent, (money_received - money_sent)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None/>
            </a:pPr>
            <a:r>
              <a:rPr lang="en-US" b="1">
                <a:latin typeface="Times New Roman"/>
                <a:ea typeface="Times New Roman"/>
                <a:cs typeface="Times New Roman"/>
                <a:sym typeface="Times New Roman"/>
              </a:rPr>
              <a:t>AS</a:t>
            </a:r>
            <a:r>
              <a:rPr lang="en-US">
                <a:latin typeface="Times New Roman"/>
                <a:ea typeface="Times New Roman"/>
                <a:cs typeface="Times New Roman"/>
                <a:sym typeface="Times New Roman"/>
              </a:rPr>
              <a:t> balance, address, ...</a:t>
            </a:r>
            <a:endParaRPr/>
          </a:p>
          <a:p>
            <a:pPr marL="228600" lvl="0" indent="-228600" algn="l" rtl="0">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FROM</a:t>
            </a:r>
            <a:r>
              <a:rPr lang="en-US">
                <a:latin typeface="Times New Roman"/>
                <a:ea typeface="Times New Roman"/>
                <a:cs typeface="Times New Roman"/>
                <a:sym typeface="Times New Roman"/>
              </a:rPr>
              <a:t> table_customers </a:t>
            </a:r>
            <a:r>
              <a:rPr lang="en-US" b="1">
                <a:latin typeface="Times New Roman"/>
                <a:ea typeface="Times New Roman"/>
                <a:cs typeface="Times New Roman"/>
                <a:sym typeface="Times New Roman"/>
              </a:rPr>
              <a:t>c</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None/>
            </a:pPr>
            <a:r>
              <a:rPr lang="en-US" b="1">
                <a:latin typeface="Times New Roman"/>
                <a:ea typeface="Times New Roman"/>
                <a:cs typeface="Times New Roman"/>
                <a:sym typeface="Times New Roman"/>
              </a:rPr>
              <a:t>JOIN</a:t>
            </a:r>
            <a:r>
              <a:rPr lang="en-US">
                <a:latin typeface="Times New Roman"/>
                <a:ea typeface="Times New Roman"/>
                <a:cs typeface="Times New Roman"/>
                <a:sym typeface="Times New Roman"/>
              </a:rPr>
              <a:t> accounts_table a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None/>
            </a:pPr>
            <a:r>
              <a:rPr lang="en-US" b="1">
                <a:latin typeface="Times New Roman"/>
                <a:ea typeface="Times New Roman"/>
                <a:cs typeface="Times New Roman"/>
                <a:sym typeface="Times New Roman"/>
              </a:rPr>
              <a:t>ON</a:t>
            </a:r>
            <a:r>
              <a:rPr lang="en-US">
                <a:latin typeface="Times New Roman"/>
                <a:ea typeface="Times New Roman"/>
                <a:cs typeface="Times New Roman"/>
                <a:sym typeface="Times New Roman"/>
              </a:rPr>
              <a:t> a.customer_id = </a:t>
            </a:r>
            <a:r>
              <a:rPr lang="en-US" b="1">
                <a:latin typeface="Times New Roman"/>
                <a:ea typeface="Times New Roman"/>
                <a:cs typeface="Times New Roman"/>
                <a:sym typeface="Times New Roman"/>
              </a:rPr>
              <a:t>c</a:t>
            </a:r>
            <a:r>
              <a:rPr lang="en-US">
                <a:latin typeface="Times New Roman"/>
                <a:ea typeface="Times New Roman"/>
                <a:cs typeface="Times New Roman"/>
                <a:sym typeface="Times New Roman"/>
              </a:rPr>
              <a:t>.customer_id )</a:t>
            </a:r>
            <a:endParaRPr>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Practice Question</a:t>
            </a:r>
            <a:endParaRPr>
              <a:solidFill>
                <a:srgbClr val="FF0000"/>
              </a:solidFill>
            </a:endParaRPr>
          </a:p>
        </p:txBody>
      </p:sp>
      <p:sp>
        <p:nvSpPr>
          <p:cNvPr id="360" name="Google Shape;360;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
        <p:nvSpPr>
          <p:cNvPr id="361" name="Google Shape;36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39</a:t>
            </a:fld>
            <a:endParaRPr/>
          </a:p>
        </p:txBody>
      </p:sp>
      <p:pic>
        <p:nvPicPr>
          <p:cNvPr id="362" name="Google Shape;362;p34"/>
          <p:cNvPicPr preferRelativeResize="0"/>
          <p:nvPr/>
        </p:nvPicPr>
        <p:blipFill rotWithShape="1">
          <a:blip r:embed="rId3">
            <a:alphaModFix/>
          </a:blip>
          <a:srcRect/>
          <a:stretch/>
        </p:blipFill>
        <p:spPr>
          <a:xfrm>
            <a:off x="956396" y="1680297"/>
            <a:ext cx="10377546" cy="451268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HOW TO JOIN TWO TABLES IN SQL?</a:t>
            </a:r>
            <a:br>
              <a:rPr lang="en-US"/>
            </a:br>
            <a:endParaRPr/>
          </a:p>
        </p:txBody>
      </p:sp>
      <p:sp>
        <p:nvSpPr>
          <p:cNvPr id="126" name="Google Shape;126;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800"/>
              <a:buChar char="•"/>
            </a:pPr>
            <a:r>
              <a:rPr lang="en-US" sz="2800"/>
              <a:t>A JOIN works on two or more tables if they have at least one common field and have a relationship between them.</a:t>
            </a:r>
            <a:endParaRPr/>
          </a:p>
          <a:p>
            <a:pPr marL="228600" lvl="0" indent="-228600" algn="just" rtl="0">
              <a:lnSpc>
                <a:spcPct val="90000"/>
              </a:lnSpc>
              <a:spcBef>
                <a:spcPts val="1000"/>
              </a:spcBef>
              <a:spcAft>
                <a:spcPts val="0"/>
              </a:spcAft>
              <a:buClr>
                <a:schemeClr val="dk1"/>
              </a:buClr>
              <a:buSzPts val="2800"/>
              <a:buChar char="•"/>
            </a:pPr>
            <a:r>
              <a:rPr lang="en-US" sz="2800"/>
              <a:t>JOIN keeps the base tables unchanged.</a:t>
            </a:r>
            <a:endParaRPr/>
          </a:p>
          <a:p>
            <a:pPr marL="228600" lvl="0" indent="-228600" algn="just" rtl="0">
              <a:lnSpc>
                <a:spcPct val="90000"/>
              </a:lnSpc>
              <a:spcBef>
                <a:spcPts val="1000"/>
              </a:spcBef>
              <a:spcAft>
                <a:spcPts val="0"/>
              </a:spcAft>
              <a:buClr>
                <a:schemeClr val="dk1"/>
              </a:buClr>
              <a:buSzPts val="2800"/>
              <a:buChar char="•"/>
            </a:pPr>
            <a:r>
              <a:rPr lang="en-US" sz="2800"/>
              <a:t>A SQL Join clause is put within a Select statement and at the end, it’s given a join condition, which tells the database how to fetch your data. </a:t>
            </a:r>
            <a:endParaRPr/>
          </a:p>
          <a:p>
            <a:pPr marL="228600" lvl="0" indent="-228600" algn="just" rtl="0">
              <a:lnSpc>
                <a:spcPct val="90000"/>
              </a:lnSpc>
              <a:spcBef>
                <a:spcPts val="1000"/>
              </a:spcBef>
              <a:spcAft>
                <a:spcPts val="0"/>
              </a:spcAft>
              <a:buClr>
                <a:schemeClr val="dk1"/>
              </a:buClr>
              <a:buSzPts val="2800"/>
              <a:buChar char="•"/>
            </a:pPr>
            <a:r>
              <a:rPr lang="en-US"/>
              <a:t>The column specified within the join condition must be preceded by a table name if the column name is the same in both tables. </a:t>
            </a:r>
            <a:endParaRPr/>
          </a:p>
          <a:p>
            <a:pPr marL="228600" lvl="0" indent="-228600" algn="just" rtl="0">
              <a:lnSpc>
                <a:spcPct val="90000"/>
              </a:lnSpc>
              <a:spcBef>
                <a:spcPts val="1000"/>
              </a:spcBef>
              <a:spcAft>
                <a:spcPts val="0"/>
              </a:spcAft>
              <a:buClr>
                <a:schemeClr val="dk1"/>
              </a:buClr>
              <a:buSzPts val="2800"/>
              <a:buChar char="•"/>
            </a:pPr>
            <a:r>
              <a:rPr lang="en-US"/>
              <a:t>When a column is preceded with a table name, it’s known as a qualified column.</a:t>
            </a:r>
            <a:endParaRPr/>
          </a:p>
          <a:p>
            <a:pPr marL="228600" lvl="0" indent="-50800" algn="just" rtl="0">
              <a:lnSpc>
                <a:spcPct val="90000"/>
              </a:lnSpc>
              <a:spcBef>
                <a:spcPts val="1000"/>
              </a:spcBef>
              <a:spcAft>
                <a:spcPts val="0"/>
              </a:spcAft>
              <a:buClr>
                <a:schemeClr val="dk1"/>
              </a:buClr>
              <a:buSzPts val="2800"/>
              <a:buNone/>
            </a:pPr>
            <a:endParaRPr sz="2800"/>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Interview questions</a:t>
            </a:r>
            <a:endParaRPr>
              <a:solidFill>
                <a:srgbClr val="FF0000"/>
              </a:solidFill>
            </a:endParaRPr>
          </a:p>
        </p:txBody>
      </p:sp>
      <p:sp>
        <p:nvSpPr>
          <p:cNvPr id="368" name="Google Shape;368;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000"/>
              <a:buChar char="•"/>
            </a:pPr>
            <a:r>
              <a:rPr lang="en-US" sz="3000"/>
              <a:t>Use of Joins in SQL.</a:t>
            </a:r>
            <a:endParaRPr sz="3000"/>
          </a:p>
          <a:p>
            <a:pPr marL="228600" lvl="0" indent="-228600" algn="l" rtl="0">
              <a:lnSpc>
                <a:spcPct val="90000"/>
              </a:lnSpc>
              <a:spcBef>
                <a:spcPts val="1000"/>
              </a:spcBef>
              <a:spcAft>
                <a:spcPts val="0"/>
              </a:spcAft>
              <a:buClr>
                <a:schemeClr val="dk1"/>
              </a:buClr>
              <a:buSzPts val="3000"/>
              <a:buChar char="•"/>
            </a:pPr>
            <a:r>
              <a:rPr lang="en-US" sz="3000"/>
              <a:t>Define View </a:t>
            </a:r>
            <a:endParaRPr sz="3000"/>
          </a:p>
          <a:p>
            <a:pPr marL="228600" lvl="0" indent="-228600" algn="l" rtl="0">
              <a:lnSpc>
                <a:spcPct val="90000"/>
              </a:lnSpc>
              <a:spcBef>
                <a:spcPts val="1000"/>
              </a:spcBef>
              <a:spcAft>
                <a:spcPts val="0"/>
              </a:spcAft>
              <a:buClr>
                <a:schemeClr val="dk1"/>
              </a:buClr>
              <a:buSzPts val="3000"/>
              <a:buChar char="•"/>
            </a:pPr>
            <a:r>
              <a:rPr lang="en-US" sz="3000"/>
              <a:t>Queries (self join , inner join)</a:t>
            </a:r>
            <a:endParaRPr sz="3000"/>
          </a:p>
          <a:p>
            <a:pPr marL="228600" lvl="0" indent="-228600" algn="l" rtl="0">
              <a:lnSpc>
                <a:spcPct val="90000"/>
              </a:lnSpc>
              <a:spcBef>
                <a:spcPts val="1000"/>
              </a:spcBef>
              <a:spcAft>
                <a:spcPts val="0"/>
              </a:spcAft>
              <a:buClr>
                <a:schemeClr val="dk1"/>
              </a:buClr>
              <a:buSzPts val="3000"/>
              <a:buChar char="•"/>
            </a:pPr>
            <a:r>
              <a:rPr lang="en-US" sz="3000"/>
              <a:t>Discuss Joins in sql</a:t>
            </a:r>
            <a:endParaRPr sz="3000"/>
          </a:p>
          <a:p>
            <a:pPr marL="228600" lvl="0" indent="-228600" algn="l" rtl="0">
              <a:lnSpc>
                <a:spcPct val="90000"/>
              </a:lnSpc>
              <a:spcBef>
                <a:spcPts val="1000"/>
              </a:spcBef>
              <a:spcAft>
                <a:spcPts val="0"/>
              </a:spcAft>
              <a:buSzPts val="3000"/>
              <a:buChar char="•"/>
            </a:pPr>
            <a:r>
              <a:rPr lang="en-US" sz="3000"/>
              <a:t>What is Join in DBMS?</a:t>
            </a:r>
            <a:endParaRPr sz="3000">
              <a:latin typeface="Arial"/>
              <a:ea typeface="Arial"/>
              <a:cs typeface="Arial"/>
              <a:sym typeface="Arial"/>
            </a:endParaRPr>
          </a:p>
          <a:p>
            <a:pPr marL="228600" lvl="0" indent="-228600" algn="l" rtl="0">
              <a:lnSpc>
                <a:spcPct val="90000"/>
              </a:lnSpc>
              <a:spcBef>
                <a:spcPts val="1000"/>
              </a:spcBef>
              <a:spcAft>
                <a:spcPts val="0"/>
              </a:spcAft>
              <a:buSzPts val="3000"/>
              <a:buFont typeface="Arial"/>
              <a:buChar char="•"/>
            </a:pPr>
            <a:r>
              <a:rPr lang="en-US" sz="3000">
                <a:latin typeface="Arial"/>
                <a:ea typeface="Arial"/>
                <a:cs typeface="Arial"/>
                <a:sym typeface="Arial"/>
              </a:rPr>
              <a:t>Explain types of joins</a:t>
            </a:r>
            <a:endParaRPr sz="3000">
              <a:latin typeface="Arial"/>
              <a:ea typeface="Arial"/>
              <a:cs typeface="Arial"/>
              <a:sym typeface="Arial"/>
            </a:endParaRPr>
          </a:p>
          <a:p>
            <a:pPr marL="228600" lvl="0" indent="-228600" algn="l" rtl="0">
              <a:lnSpc>
                <a:spcPct val="90000"/>
              </a:lnSpc>
              <a:spcBef>
                <a:spcPts val="1000"/>
              </a:spcBef>
              <a:spcAft>
                <a:spcPts val="0"/>
              </a:spcAft>
              <a:buSzPts val="3000"/>
              <a:buFont typeface="Arial"/>
              <a:buChar char="•"/>
            </a:pPr>
            <a:r>
              <a:rPr lang="en-US" sz="3000">
                <a:latin typeface="Arial"/>
                <a:ea typeface="Arial"/>
                <a:cs typeface="Arial"/>
                <a:sym typeface="Arial"/>
              </a:rPr>
              <a:t>Explain cross product of two tables in SQL</a:t>
            </a:r>
            <a:endParaRPr sz="3000">
              <a:latin typeface="Arial"/>
              <a:ea typeface="Arial"/>
              <a:cs typeface="Arial"/>
              <a:sym typeface="Arial"/>
            </a:endParaRPr>
          </a:p>
          <a:p>
            <a:pPr marL="228600" lvl="0" indent="-228600" algn="l" rtl="0">
              <a:lnSpc>
                <a:spcPct val="90000"/>
              </a:lnSpc>
              <a:spcBef>
                <a:spcPts val="1000"/>
              </a:spcBef>
              <a:spcAft>
                <a:spcPts val="0"/>
              </a:spcAft>
              <a:buSzPts val="3000"/>
              <a:buFont typeface="Arial"/>
              <a:buChar char="•"/>
            </a:pPr>
            <a:r>
              <a:rPr lang="en-US" sz="3000">
                <a:latin typeface="Arial"/>
                <a:ea typeface="Arial"/>
                <a:cs typeface="Arial"/>
                <a:sym typeface="Arial"/>
              </a:rPr>
              <a:t>Write one query demonstrating equi join.</a:t>
            </a:r>
            <a:endParaRPr sz="3000">
              <a:latin typeface="Arial"/>
              <a:ea typeface="Arial"/>
              <a:cs typeface="Arial"/>
              <a:sym typeface="Arial"/>
            </a:endParaRPr>
          </a:p>
          <a:p>
            <a:pPr marL="228600" lvl="0" indent="-50800" algn="l" rtl="0">
              <a:lnSpc>
                <a:spcPct val="90000"/>
              </a:lnSpc>
              <a:spcBef>
                <a:spcPts val="1000"/>
              </a:spcBef>
              <a:spcAft>
                <a:spcPts val="0"/>
              </a:spcAft>
              <a:buClr>
                <a:schemeClr val="dk1"/>
              </a:buClr>
              <a:buSzPts val="2800"/>
              <a:buNone/>
            </a:pPr>
            <a:endParaRPr/>
          </a:p>
        </p:txBody>
      </p:sp>
      <p:sp>
        <p:nvSpPr>
          <p:cNvPr id="369" name="Google Shape;36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Reference for further reading</a:t>
            </a:r>
            <a:endParaRPr>
              <a:solidFill>
                <a:srgbClr val="FF0000"/>
              </a:solidFill>
            </a:endParaRPr>
          </a:p>
        </p:txBody>
      </p:sp>
      <p:sp>
        <p:nvSpPr>
          <p:cNvPr id="375" name="Google Shape;375;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u="sng">
                <a:solidFill>
                  <a:schemeClr val="hlink"/>
                </a:solidFill>
                <a:hlinkClick r:id="rId3"/>
              </a:rPr>
              <a:t>http://www.sql-join.com/sql-join-types</a:t>
            </a:r>
            <a:endParaRPr/>
          </a:p>
          <a:p>
            <a:pPr marL="228600" lvl="0" indent="-228600" algn="l" rtl="0">
              <a:lnSpc>
                <a:spcPct val="90000"/>
              </a:lnSpc>
              <a:spcBef>
                <a:spcPts val="1000"/>
              </a:spcBef>
              <a:spcAft>
                <a:spcPts val="0"/>
              </a:spcAft>
              <a:buClr>
                <a:schemeClr val="dk1"/>
              </a:buClr>
              <a:buSzPts val="2800"/>
              <a:buChar char="•"/>
            </a:pPr>
            <a:r>
              <a:rPr lang="en-US" u="sng">
                <a:solidFill>
                  <a:schemeClr val="hlink"/>
                </a:solidFill>
                <a:hlinkClick r:id="rId4"/>
              </a:rPr>
              <a:t>https://www.techonthenet.com/sql/joins.php</a:t>
            </a:r>
            <a:endParaRPr/>
          </a:p>
          <a:p>
            <a:pPr marL="228600" lvl="0" indent="-228600" algn="l" rtl="0">
              <a:lnSpc>
                <a:spcPct val="90000"/>
              </a:lnSpc>
              <a:spcBef>
                <a:spcPts val="1000"/>
              </a:spcBef>
              <a:spcAft>
                <a:spcPts val="0"/>
              </a:spcAft>
              <a:buClr>
                <a:schemeClr val="dk1"/>
              </a:buClr>
              <a:buSzPts val="2800"/>
              <a:buChar char="•"/>
            </a:pPr>
            <a:r>
              <a:rPr lang="en-US" u="sng">
                <a:solidFill>
                  <a:schemeClr val="hlink"/>
                </a:solidFill>
                <a:hlinkClick r:id="rId5"/>
              </a:rPr>
              <a:t>https://www.tutorialspoint.com/sql/sql-using-joins.htm</a:t>
            </a:r>
            <a:endParaRPr/>
          </a:p>
          <a:p>
            <a:pPr marL="228600" lvl="0" indent="-228600" algn="l" rtl="0">
              <a:lnSpc>
                <a:spcPct val="90000"/>
              </a:lnSpc>
              <a:spcBef>
                <a:spcPts val="1000"/>
              </a:spcBef>
              <a:spcAft>
                <a:spcPts val="0"/>
              </a:spcAft>
              <a:buClr>
                <a:schemeClr val="dk1"/>
              </a:buClr>
              <a:buSzPts val="2800"/>
              <a:buChar char="•"/>
            </a:pPr>
            <a:r>
              <a:rPr lang="en-US" u="sng">
                <a:solidFill>
                  <a:schemeClr val="hlink"/>
                </a:solidFill>
                <a:hlinkClick r:id="rId6"/>
              </a:rPr>
              <a:t>https://www.dofactory.com/sql/join</a:t>
            </a:r>
            <a:endParaRPr/>
          </a:p>
          <a:p>
            <a:pPr marL="228600" lvl="0" indent="-228600" algn="l" rtl="0">
              <a:lnSpc>
                <a:spcPct val="90000"/>
              </a:lnSpc>
              <a:spcBef>
                <a:spcPts val="1000"/>
              </a:spcBef>
              <a:spcAft>
                <a:spcPts val="0"/>
              </a:spcAft>
              <a:buClr>
                <a:schemeClr val="dk1"/>
              </a:buClr>
              <a:buSzPts val="2800"/>
              <a:buChar char="•"/>
            </a:pPr>
            <a:r>
              <a:rPr lang="en-US" u="sng">
                <a:solidFill>
                  <a:schemeClr val="hlink"/>
                </a:solidFill>
                <a:hlinkClick r:id="rId7"/>
              </a:rPr>
              <a:t>https://nptel.ac.in/courses/106/106/106106220/</a:t>
            </a:r>
            <a:endParaRPr/>
          </a:p>
          <a:p>
            <a:pPr marL="228600" lvl="0" indent="-228600" algn="l" rtl="0">
              <a:lnSpc>
                <a:spcPct val="90000"/>
              </a:lnSpc>
              <a:spcBef>
                <a:spcPts val="1000"/>
              </a:spcBef>
              <a:spcAft>
                <a:spcPts val="0"/>
              </a:spcAft>
              <a:buClr>
                <a:schemeClr val="dk1"/>
              </a:buClr>
              <a:buSzPts val="2800"/>
              <a:buChar char="•"/>
            </a:pPr>
            <a:r>
              <a:rPr lang="en-US" u="sng">
                <a:solidFill>
                  <a:schemeClr val="hlink"/>
                </a:solidFill>
                <a:hlinkClick r:id="rId8"/>
              </a:rPr>
              <a:t>https://www.tutorialspoint.com/sql/sql-using-views.htm</a:t>
            </a:r>
            <a:endParaRPr/>
          </a:p>
          <a:p>
            <a:pPr marL="228600" lvl="0" indent="-228600" algn="l" rtl="0">
              <a:lnSpc>
                <a:spcPct val="90000"/>
              </a:lnSpc>
              <a:spcBef>
                <a:spcPts val="1000"/>
              </a:spcBef>
              <a:spcAft>
                <a:spcPts val="0"/>
              </a:spcAft>
              <a:buClr>
                <a:schemeClr val="dk1"/>
              </a:buClr>
              <a:buSzPts val="2800"/>
              <a:buChar char="•"/>
            </a:pPr>
            <a:r>
              <a:rPr lang="en-US" u="sng">
                <a:solidFill>
                  <a:schemeClr val="hlink"/>
                </a:solidFill>
                <a:hlinkClick r:id="rId9"/>
              </a:rPr>
              <a:t>https://www.coursehero.com/file/p6l8nup/A-view-is-like-a-virtual-table-Defined-by-a-query-which-describes-how-to/</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42</a:t>
            </a:fld>
            <a:endParaRPr/>
          </a:p>
        </p:txBody>
      </p:sp>
      <p:sp>
        <p:nvSpPr>
          <p:cNvPr id="381" name="Google Shape;381;p37"/>
          <p:cNvSpPr txBox="1">
            <a:spLocks noGrp="1"/>
          </p:cNvSpPr>
          <p:nvPr>
            <p:ph type="body" idx="1"/>
          </p:nvPr>
        </p:nvSpPr>
        <p:spPr>
          <a:xfrm>
            <a:off x="807720" y="1866106"/>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F0000"/>
              </a:buClr>
              <a:buSzPts val="5400"/>
              <a:buNone/>
            </a:pPr>
            <a:r>
              <a:rPr lang="en-US" sz="5400" b="1">
                <a:solidFill>
                  <a:srgbClr val="FF0000"/>
                </a:solidFill>
                <a:latin typeface="Bookman Old Style"/>
                <a:ea typeface="Bookman Old Style"/>
                <a:cs typeface="Bookman Old Style"/>
                <a:sym typeface="Bookman Old Style"/>
              </a:rPr>
              <a:t>Thank you</a:t>
            </a:r>
            <a:endParaRPr sz="5400">
              <a:solidFill>
                <a:srgbClr val="FF0000"/>
              </a:solidFill>
              <a:latin typeface="Bookman Old Style"/>
              <a:ea typeface="Bookman Old Style"/>
              <a:cs typeface="Bookman Old Style"/>
              <a:sym typeface="Bookman Old Style"/>
            </a:endParaRPr>
          </a:p>
        </p:txBody>
      </p:sp>
      <p:pic>
        <p:nvPicPr>
          <p:cNvPr id="382" name="Google Shape;382;p37" descr="C:\Users\HP 250 G5\Desktop\wn.png"/>
          <p:cNvPicPr preferRelativeResize="0"/>
          <p:nvPr/>
        </p:nvPicPr>
        <p:blipFill rotWithShape="1">
          <a:blip r:embed="rId3">
            <a:alphaModFix/>
          </a:blip>
          <a:srcRect/>
          <a:stretch/>
        </p:blipFill>
        <p:spPr>
          <a:xfrm>
            <a:off x="10426337" y="-1377"/>
            <a:ext cx="1763512" cy="62781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b="0">
                <a:solidFill>
                  <a:srgbClr val="FF0000"/>
                </a:solidFill>
              </a:rPr>
              <a:t>Types of SQL JOIN</a:t>
            </a:r>
            <a:endParaRPr>
              <a:solidFill>
                <a:srgbClr val="FF0000"/>
              </a:solidFill>
            </a:endParaRPr>
          </a:p>
        </p:txBody>
      </p:sp>
      <p:sp>
        <p:nvSpPr>
          <p:cNvPr id="132" name="Google Shape;132;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600"/>
              <a:buChar char="•"/>
            </a:pPr>
            <a:r>
              <a:rPr lang="en-US" sz="2600"/>
              <a:t>The are two types of SQL JOINS - EQUI JOIN and NON EQUI JOIN</a:t>
            </a:r>
            <a:endParaRPr/>
          </a:p>
          <a:p>
            <a:pPr marL="228600" lvl="0" indent="-63500" algn="just" rtl="0">
              <a:lnSpc>
                <a:spcPct val="90000"/>
              </a:lnSpc>
              <a:spcBef>
                <a:spcPts val="1000"/>
              </a:spcBef>
              <a:spcAft>
                <a:spcPts val="0"/>
              </a:spcAft>
              <a:buClr>
                <a:schemeClr val="dk1"/>
              </a:buClr>
              <a:buSzPts val="2600"/>
              <a:buNone/>
            </a:pPr>
            <a:endParaRPr sz="2600"/>
          </a:p>
          <a:p>
            <a:pPr marL="228600" lvl="0" indent="-228600" algn="just" rtl="0">
              <a:lnSpc>
                <a:spcPct val="90000"/>
              </a:lnSpc>
              <a:spcBef>
                <a:spcPts val="1000"/>
              </a:spcBef>
              <a:spcAft>
                <a:spcPts val="0"/>
              </a:spcAft>
              <a:buClr>
                <a:schemeClr val="dk1"/>
              </a:buClr>
              <a:buSzPts val="2600"/>
              <a:buNone/>
            </a:pPr>
            <a:r>
              <a:rPr lang="en-US" sz="2600"/>
              <a:t>1) SQL EQUI JOIN :</a:t>
            </a:r>
            <a:endParaRPr/>
          </a:p>
          <a:p>
            <a:pPr marL="228600" lvl="0" indent="-228600" algn="just" rtl="0">
              <a:lnSpc>
                <a:spcPct val="90000"/>
              </a:lnSpc>
              <a:spcBef>
                <a:spcPts val="1000"/>
              </a:spcBef>
              <a:spcAft>
                <a:spcPts val="0"/>
              </a:spcAft>
              <a:buClr>
                <a:schemeClr val="dk1"/>
              </a:buClr>
              <a:buSzPts val="2600"/>
              <a:buChar char="•"/>
            </a:pPr>
            <a:r>
              <a:rPr lang="en-US" sz="2600"/>
              <a:t>The SQL EQUI JOIN is a simple SQL join uses the equal sign(=) as the comparison operator for the condition. It has two types - SQL Outer join and SQL Inner join.</a:t>
            </a:r>
            <a:endParaRPr/>
          </a:p>
          <a:p>
            <a:pPr marL="228600" lvl="0" indent="-63500" algn="just" rtl="0">
              <a:lnSpc>
                <a:spcPct val="90000"/>
              </a:lnSpc>
              <a:spcBef>
                <a:spcPts val="1000"/>
              </a:spcBef>
              <a:spcAft>
                <a:spcPts val="0"/>
              </a:spcAft>
              <a:buClr>
                <a:schemeClr val="dk1"/>
              </a:buClr>
              <a:buSzPts val="2600"/>
              <a:buNone/>
            </a:pPr>
            <a:endParaRPr sz="2600"/>
          </a:p>
          <a:p>
            <a:pPr marL="228600" lvl="0" indent="-228600" algn="just" rtl="0">
              <a:lnSpc>
                <a:spcPct val="90000"/>
              </a:lnSpc>
              <a:spcBef>
                <a:spcPts val="1000"/>
              </a:spcBef>
              <a:spcAft>
                <a:spcPts val="0"/>
              </a:spcAft>
              <a:buClr>
                <a:schemeClr val="dk1"/>
              </a:buClr>
              <a:buSzPts val="2600"/>
              <a:buNone/>
            </a:pPr>
            <a:r>
              <a:rPr lang="en-US" sz="2600"/>
              <a:t>2) SQL NON EQUI JOIN :</a:t>
            </a:r>
            <a:endParaRPr/>
          </a:p>
          <a:p>
            <a:pPr marL="228600" lvl="0" indent="-228600" algn="just" rtl="0">
              <a:lnSpc>
                <a:spcPct val="90000"/>
              </a:lnSpc>
              <a:spcBef>
                <a:spcPts val="1000"/>
              </a:spcBef>
              <a:spcAft>
                <a:spcPts val="0"/>
              </a:spcAft>
              <a:buClr>
                <a:schemeClr val="dk1"/>
              </a:buClr>
              <a:buSzPts val="2600"/>
              <a:buChar char="•"/>
            </a:pPr>
            <a:r>
              <a:rPr lang="en-US" sz="2600"/>
              <a:t>The </a:t>
            </a:r>
            <a:r>
              <a:rPr lang="en-US" sz="2600" b="1"/>
              <a:t>SQL NON EQUI JOIN</a:t>
            </a:r>
            <a:r>
              <a:rPr lang="en-US" sz="2600"/>
              <a:t> is a join uses comparison operator other than the equal sign like &gt;, &lt;, &gt;=, &lt;= with the condition.</a:t>
            </a:r>
            <a:endParaRPr/>
          </a:p>
          <a:p>
            <a:pPr marL="228600" lvl="0" indent="-50800" algn="just" rtl="0">
              <a:lnSpc>
                <a:spcPct val="90000"/>
              </a:lnSpc>
              <a:spcBef>
                <a:spcPts val="1000"/>
              </a:spcBef>
              <a:spcAft>
                <a:spcPts val="0"/>
              </a:spcAft>
              <a:buClr>
                <a:schemeClr val="dk1"/>
              </a:buClr>
              <a:buSzPts val="2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609600" y="152400"/>
            <a:ext cx="10972800" cy="1828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0"/>
              <a:t>In order to perform a JOIN query, the required information we need are:</a:t>
            </a:r>
            <a:br>
              <a:rPr lang="en-US"/>
            </a:br>
            <a:endParaRPr/>
          </a:p>
        </p:txBody>
      </p:sp>
      <p:sp>
        <p:nvSpPr>
          <p:cNvPr id="138" name="Google Shape;138;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09728" lvl="0" indent="0" algn="l" rtl="0">
              <a:lnSpc>
                <a:spcPct val="90000"/>
              </a:lnSpc>
              <a:spcBef>
                <a:spcPts val="0"/>
              </a:spcBef>
              <a:spcAft>
                <a:spcPts val="0"/>
              </a:spcAft>
              <a:buClr>
                <a:schemeClr val="dk1"/>
              </a:buClr>
              <a:buSzPts val="2800"/>
              <a:buNone/>
            </a:pPr>
            <a:endParaRPr b="1"/>
          </a:p>
          <a:p>
            <a:pPr marL="109728" lvl="0" indent="0" algn="l" rtl="0">
              <a:lnSpc>
                <a:spcPct val="90000"/>
              </a:lnSpc>
              <a:spcBef>
                <a:spcPts val="1000"/>
              </a:spcBef>
              <a:spcAft>
                <a:spcPts val="0"/>
              </a:spcAft>
              <a:buClr>
                <a:schemeClr val="dk1"/>
              </a:buClr>
              <a:buSzPts val="2800"/>
              <a:buNone/>
            </a:pPr>
            <a:r>
              <a:rPr lang="en-US" b="1"/>
              <a:t>a)</a:t>
            </a:r>
            <a:r>
              <a:rPr lang="en-US"/>
              <a:t> The name of the tables</a:t>
            </a:r>
            <a:br>
              <a:rPr lang="en-US"/>
            </a:br>
            <a:r>
              <a:rPr lang="en-US" b="1"/>
              <a:t>b) </a:t>
            </a:r>
            <a:r>
              <a:rPr lang="en-US"/>
              <a:t>Name of the columns of two or more tables, based on which a condition will perform.</a:t>
            </a:r>
            <a:endParaRPr/>
          </a:p>
          <a:p>
            <a:pPr marL="109728" lvl="0" indent="0" algn="l" rtl="0">
              <a:lnSpc>
                <a:spcPct val="90000"/>
              </a:lnSpc>
              <a:spcBef>
                <a:spcPts val="1000"/>
              </a:spcBef>
              <a:spcAft>
                <a:spcPts val="0"/>
              </a:spcAft>
              <a:buClr>
                <a:schemeClr val="dk1"/>
              </a:buClr>
              <a:buSzPts val="2800"/>
              <a:buNone/>
            </a:pPr>
            <a:r>
              <a:rPr lang="en-US" b="1"/>
              <a:t>Syntax:</a:t>
            </a:r>
            <a:endParaRPr/>
          </a:p>
          <a:p>
            <a:pPr marL="109728" lvl="0" indent="0" algn="l" rtl="0">
              <a:lnSpc>
                <a:spcPct val="90000"/>
              </a:lnSpc>
              <a:spcBef>
                <a:spcPts val="1000"/>
              </a:spcBef>
              <a:spcAft>
                <a:spcPts val="0"/>
              </a:spcAft>
              <a:buClr>
                <a:schemeClr val="dk1"/>
              </a:buClr>
              <a:buSzPts val="2800"/>
              <a:buNone/>
            </a:pPr>
            <a:r>
              <a:rPr lang="en-US"/>
              <a:t>FROM table1 join_type table2 [ON (join_condition)]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Pictorial Presentation of SQL Joins:</a:t>
            </a:r>
            <a:endParaRPr>
              <a:solidFill>
                <a:srgbClr val="FF0000"/>
              </a:solidFill>
            </a:endParaRPr>
          </a:p>
        </p:txBody>
      </p:sp>
      <p:sp>
        <p:nvSpPr>
          <p:cNvPr id="144" name="Google Shape;144;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45" name="Google Shape;145;p7"/>
          <p:cNvPicPr preferRelativeResize="0"/>
          <p:nvPr/>
        </p:nvPicPr>
        <p:blipFill rotWithShape="1">
          <a:blip r:embed="rId3">
            <a:alphaModFix/>
          </a:blip>
          <a:srcRect/>
          <a:stretch/>
        </p:blipFill>
        <p:spPr>
          <a:xfrm>
            <a:off x="304801" y="1371601"/>
            <a:ext cx="11277599" cy="47672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TYPES OF JOIN</a:t>
            </a:r>
            <a:endParaRPr>
              <a:solidFill>
                <a:srgbClr val="FF0000"/>
              </a:solidFill>
            </a:endParaRPr>
          </a:p>
        </p:txBody>
      </p:sp>
      <p:sp>
        <p:nvSpPr>
          <p:cNvPr id="151" name="Google Shape;151;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b="1"/>
              <a:t>INNER JOIN : </a:t>
            </a:r>
            <a:r>
              <a:rPr lang="en-US" sz="2600"/>
              <a:t>The INNER JOIN keyword selects all rows from both the tables as long as the condition satisfies. This keyword will create the result-set by combining all rows from both the tables where the condition satisfies i.e value of the common field will be same.</a:t>
            </a:r>
            <a:endParaRPr/>
          </a:p>
          <a:p>
            <a:pPr marL="228600" lvl="0" indent="-228600" algn="just" rtl="0">
              <a:lnSpc>
                <a:spcPct val="90000"/>
              </a:lnSpc>
              <a:spcBef>
                <a:spcPts val="1000"/>
              </a:spcBef>
              <a:spcAft>
                <a:spcPts val="0"/>
              </a:spcAft>
              <a:buClr>
                <a:schemeClr val="dk1"/>
              </a:buClr>
              <a:buSzPts val="2400"/>
              <a:buChar char="•"/>
            </a:pPr>
            <a:r>
              <a:rPr lang="en-US" sz="2400"/>
              <a:t>SELECT table1.column1,table1.column2,table2.column1,.... FROM table1 INNER JOIN table2 ON table1.matching_column = table2.matching_column; </a:t>
            </a:r>
            <a:endParaRPr sz="2400"/>
          </a:p>
          <a:p>
            <a:pPr marL="457200" lvl="0" indent="0" algn="just" rtl="0">
              <a:lnSpc>
                <a:spcPct val="90000"/>
              </a:lnSpc>
              <a:spcBef>
                <a:spcPts val="1000"/>
              </a:spcBef>
              <a:spcAft>
                <a:spcPts val="0"/>
              </a:spcAft>
              <a:buNone/>
            </a:pPr>
            <a:r>
              <a:rPr lang="en-US" sz="2400" b="1"/>
              <a:t>table1</a:t>
            </a:r>
            <a:r>
              <a:rPr lang="en-US" sz="2400"/>
              <a:t>: First table. </a:t>
            </a:r>
            <a:r>
              <a:rPr lang="en-US" sz="2400" b="1"/>
              <a:t>table2</a:t>
            </a:r>
            <a:r>
              <a:rPr lang="en-US" sz="2400"/>
              <a:t>: Second table </a:t>
            </a:r>
            <a:r>
              <a:rPr lang="en-US" sz="2400" b="1"/>
              <a:t>matching_column</a:t>
            </a:r>
            <a:r>
              <a:rPr lang="en-US" sz="2400"/>
              <a:t>: Column common to both the tables.</a:t>
            </a:r>
            <a:endParaRPr/>
          </a:p>
          <a:p>
            <a:pPr marL="228600" lvl="0" indent="-63500" algn="just" rtl="0">
              <a:lnSpc>
                <a:spcPct val="90000"/>
              </a:lnSpc>
              <a:spcBef>
                <a:spcPts val="1000"/>
              </a:spcBef>
              <a:spcAft>
                <a:spcPts val="0"/>
              </a:spcAft>
              <a:buClr>
                <a:schemeClr val="dk1"/>
              </a:buClr>
              <a:buSzPts val="2600"/>
              <a:buNone/>
            </a:pPr>
            <a:endParaRPr sz="2600"/>
          </a:p>
        </p:txBody>
      </p:sp>
      <p:pic>
        <p:nvPicPr>
          <p:cNvPr id="152" name="Google Shape;152;p8"/>
          <p:cNvPicPr preferRelativeResize="0"/>
          <p:nvPr/>
        </p:nvPicPr>
        <p:blipFill rotWithShape="1">
          <a:blip r:embed="rId3">
            <a:alphaModFix/>
          </a:blip>
          <a:srcRect/>
          <a:stretch/>
        </p:blipFill>
        <p:spPr>
          <a:xfrm>
            <a:off x="3916220" y="4793674"/>
            <a:ext cx="3509817" cy="17024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Example</a:t>
            </a:r>
            <a:endParaRPr>
              <a:solidFill>
                <a:srgbClr val="FF0000"/>
              </a:solidFill>
            </a:endParaRPr>
          </a:p>
        </p:txBody>
      </p:sp>
      <p:sp>
        <p:nvSpPr>
          <p:cNvPr id="158" name="Google Shape;158;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SELECT StudentCourse.COURSE_ID, Student.NAME, Student.AGE FROM Student INNER JOIN StudentCourse ON Student.ROLL_NO = StudentCourse.ROLL_NO;</a:t>
            </a:r>
            <a:endParaRPr/>
          </a:p>
        </p:txBody>
      </p:sp>
      <p:pic>
        <p:nvPicPr>
          <p:cNvPr id="159" name="Google Shape;159;p9"/>
          <p:cNvPicPr preferRelativeResize="0"/>
          <p:nvPr/>
        </p:nvPicPr>
        <p:blipFill rotWithShape="1">
          <a:blip r:embed="rId3">
            <a:alphaModFix/>
          </a:blip>
          <a:srcRect/>
          <a:stretch/>
        </p:blipFill>
        <p:spPr>
          <a:xfrm>
            <a:off x="2641601" y="3581400"/>
            <a:ext cx="7798873" cy="2286000"/>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2669</Words>
  <Application>Microsoft Office PowerPoint</Application>
  <PresentationFormat>Widescreen</PresentationFormat>
  <Paragraphs>247</Paragraphs>
  <Slides>42</Slides>
  <Notes>42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0</vt:i4>
      </vt:variant>
      <vt:variant>
        <vt:lpstr>Slide Titles</vt:lpstr>
      </vt:variant>
      <vt:variant>
        <vt:i4>42</vt:i4>
      </vt:variant>
    </vt:vector>
  </HeadingPairs>
  <TitlesOfParts>
    <vt:vector size="50" baseType="lpstr">
      <vt:lpstr>Calibri</vt:lpstr>
      <vt:lpstr>Arial Black</vt:lpstr>
      <vt:lpstr>Courier New</vt:lpstr>
      <vt:lpstr>Bookman Old Style</vt:lpstr>
      <vt:lpstr>Arial</vt:lpstr>
      <vt:lpstr>Times New Roman</vt:lpstr>
      <vt:lpstr>Raleway ExtraBold</vt:lpstr>
      <vt:lpstr>1_Office Theme</vt:lpstr>
      <vt:lpstr>PowerPoint Presentation</vt:lpstr>
      <vt:lpstr>These points related to Day wise topic should be included :</vt:lpstr>
      <vt:lpstr>SQL Joins</vt:lpstr>
      <vt:lpstr>HOW TO JOIN TWO TABLES IN SQL? </vt:lpstr>
      <vt:lpstr>Types of SQL JOIN</vt:lpstr>
      <vt:lpstr>In order to perform a JOIN query, the required information we need are: </vt:lpstr>
      <vt:lpstr>Pictorial Presentation of SQL Joins:</vt:lpstr>
      <vt:lpstr>TYPES OF JOIN</vt:lpstr>
      <vt:lpstr>Example</vt:lpstr>
      <vt:lpstr>LEFT JOIN</vt:lpstr>
      <vt:lpstr>Example</vt:lpstr>
      <vt:lpstr>RIGHT JOIN</vt:lpstr>
      <vt:lpstr>Example</vt:lpstr>
      <vt:lpstr>FULL JOIN</vt:lpstr>
      <vt:lpstr>Example</vt:lpstr>
      <vt:lpstr>CROSS JOIN</vt:lpstr>
      <vt:lpstr>Example</vt:lpstr>
      <vt:lpstr>EQUI JOIN</vt:lpstr>
      <vt:lpstr>Example of EQUI JOIN</vt:lpstr>
      <vt:lpstr>Example of EQUI JOIN</vt:lpstr>
      <vt:lpstr>SELF JOIN</vt:lpstr>
      <vt:lpstr>Natural Join</vt:lpstr>
      <vt:lpstr>Syntax</vt:lpstr>
      <vt:lpstr>Unique constraint</vt:lpstr>
      <vt:lpstr>Default Constraint</vt:lpstr>
      <vt:lpstr>Views</vt:lpstr>
      <vt:lpstr>Views</vt:lpstr>
      <vt:lpstr>Read-only and Updatable </vt:lpstr>
      <vt:lpstr>Creating and dropping views</vt:lpstr>
      <vt:lpstr>Using views in queries</vt:lpstr>
      <vt:lpstr>Why use views?</vt:lpstr>
      <vt:lpstr>Modifying views</vt:lpstr>
      <vt:lpstr>A simple case</vt:lpstr>
      <vt:lpstr>An impossible case</vt:lpstr>
      <vt:lpstr>A case with too many possibilities</vt:lpstr>
      <vt:lpstr>Example(1)</vt:lpstr>
      <vt:lpstr>Example(2)</vt:lpstr>
      <vt:lpstr>Example(3)</vt:lpstr>
      <vt:lpstr>Practice Question</vt:lpstr>
      <vt:lpstr>Interview questions</vt:lpstr>
      <vt:lpstr>Reference for further reading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Jasleen Kaur</cp:lastModifiedBy>
  <cp:revision>2</cp:revision>
  <dcterms:created xsi:type="dcterms:W3CDTF">2019-01-09T10:33:58Z</dcterms:created>
  <dcterms:modified xsi:type="dcterms:W3CDTF">2023-01-04T16:34:46Z</dcterms:modified>
</cp:coreProperties>
</file>