
<file path=[Content_Types].xml><?xml version="1.0" encoding="utf-8"?>
<Types xmlns="http://schemas.openxmlformats.org/package/2006/content-types">
  <Default Extension="bin" ContentType="application/vnd.openxmlformats-officedocument.oleObject"/>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6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3" r:id="rId38"/>
    <p:sldId id="294" r:id="rId39"/>
    <p:sldId id="299" r:id="rId40"/>
    <p:sldId id="301" r:id="rId41"/>
    <p:sldId id="302" r:id="rId42"/>
    <p:sldId id="303" r:id="rId43"/>
    <p:sldId id="304" r:id="rId44"/>
    <p:sldId id="305" r:id="rId45"/>
    <p:sldId id="308" r:id="rId46"/>
    <p:sldId id="309" r:id="rId47"/>
    <p:sldId id="310" r:id="rId48"/>
    <p:sldId id="311" r:id="rId49"/>
    <p:sldId id="312" r:id="rId50"/>
    <p:sldId id="313" r:id="rId51"/>
    <p:sldId id="314" r:id="rId52"/>
    <p:sldId id="315" r:id="rId53"/>
    <p:sldId id="316" r:id="rId54"/>
    <p:sldId id="317" r:id="rId55"/>
    <p:sldId id="318" r:id="rId56"/>
    <p:sldId id="319" r:id="rId57"/>
    <p:sldId id="320" r:id="rId58"/>
    <p:sldId id="321" r:id="rId59"/>
    <p:sldId id="322" r:id="rId60"/>
    <p:sldId id="323" r:id="rId61"/>
    <p:sldId id="324" r:id="rId62"/>
    <p:sldId id="325" r:id="rId63"/>
    <p:sldId id="326" r:id="rId64"/>
    <p:sldId id="327" r:id="rId65"/>
    <p:sldId id="328" r:id="rId66"/>
    <p:sldId id="329" r:id="rId67"/>
  </p:sldIdLst>
  <p:sldSz cx="12192000" cy="6858000"/>
  <p:notesSz cx="6858000" cy="9144000"/>
  <p:embeddedFontLst>
    <p:embeddedFont>
      <p:font typeface="Arial Black" panose="020B0A04020102020204" pitchFamily="34" charset="0"/>
      <p:regular r:id="rId69"/>
      <p:bold r:id="rId70"/>
    </p:embeddedFont>
    <p:embeddedFont>
      <p:font typeface="Bookman Old Style" panose="02050604050505020204" pitchFamily="18" charset="0"/>
      <p:regular r:id="rId71"/>
      <p:bold r:id="rId72"/>
      <p:italic r:id="rId73"/>
      <p:boldItalic r:id="rId74"/>
    </p:embeddedFont>
    <p:embeddedFont>
      <p:font typeface="Calibri" panose="020F0502020204030204" pitchFamily="34" charset="0"/>
      <p:regular r:id="rId75"/>
      <p:bold r:id="rId76"/>
      <p:italic r:id="rId77"/>
      <p:boldItalic r:id="rId78"/>
    </p:embeddedFont>
    <p:embeddedFont>
      <p:font typeface="Raleway ExtraBold" pitchFamily="2" charset="0"/>
      <p:bold r:id="rId79"/>
      <p:boldItalic r:id="rId8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3" roundtripDataSignature="AMtx7mj1s2G/uxCu90T9Umwn++bGlZidJ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6.fntdata"/><Relationship Id="rId79" Type="http://schemas.openxmlformats.org/officeDocument/2006/relationships/font" Target="fonts/font11.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1.fntdata"/><Relationship Id="rId77"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4.fntdata"/><Relationship Id="rId80" Type="http://schemas.openxmlformats.org/officeDocument/2006/relationships/font" Target="fonts/font12.fntdata"/><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2.fntdata"/><Relationship Id="rId75" Type="http://schemas.openxmlformats.org/officeDocument/2006/relationships/font" Target="fonts/font7.fntdata"/><Relationship Id="rId83"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5.fntdata"/><Relationship Id="rId78" Type="http://schemas.openxmlformats.org/officeDocument/2006/relationships/font" Target="fonts/font10.fntdata"/><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8.fntdata"/><Relationship Id="rId7" Type="http://schemas.openxmlformats.org/officeDocument/2006/relationships/slide" Target="slides/slide6.xml"/><Relationship Id="rId71" Type="http://schemas.openxmlformats.org/officeDocument/2006/relationships/font" Target="fonts/font3.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1" name="Google Shape;9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9" name="Google Shape;15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 name="Google Shape;16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3" name="Google Shape;18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9" name="Google Shape;189;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5" name="Google Shape;19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1" name="Google Shape;20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3" name="Google Shape;213;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9" name="Google Shape;219;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6" name="Google Shape;226;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2" name="Google Shape;232;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8" name="Google Shape;238;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5" name="Google Shape;245;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2" name="Google Shape;252;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8" name="Google Shape;258;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3" name="Google Shape;263;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9" name="Google Shape;269;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5" name="Google Shape;275;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1" name="Google Shape;281;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7" name="Google Shape;287;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3" name="Google Shape;293;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9" name="Google Shape;299;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5" name="Google Shape;305;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1" name="Google Shape;311;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7" name="Google Shape;317;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9" name="Google Shape;329;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5" name="Google Shape;335;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4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5" name="Google Shape;365;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4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7" name="Google Shape;377;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4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3" name="Google Shape;383;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4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9" name="Google Shape;389;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5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5" name="Google Shape;395;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5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1" name="Google Shape;401;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5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9" name="Google Shape;419;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5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5" name="Google Shape;425;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5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1" name="Google Shape;431;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5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7" name="Google Shape;437;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5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4" name="Google Shape;444;p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5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0" name="Google Shape;450;p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6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6" name="Google Shape;456;p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6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2" name="Google Shape;462;p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6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8" name="Google Shape;468;p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6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4" name="Google Shape;474;p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6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0" name="Google Shape;480;p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6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6" name="Google Shape;486;p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6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2" name="Google Shape;492;p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6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8" name="Google Shape;498;p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6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4" name="Google Shape;504;p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6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0" name="Google Shape;510;p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7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6" name="Google Shape;516;p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1b2727a763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2" name="Google Shape;522;g1b2727a763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3" name="Google Shape;523;g1b2727a763c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62</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1321bf504a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0" name="Google Shape;530;g1321bf504a9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1" name="Google Shape;531;g1321bf504a9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63</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p7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8" name="Google Shape;538;p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p7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4" name="Google Shape;544;p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7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0" name="Google Shape;550;p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1" name="Google Shape;14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3" name="Google Shape;15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7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7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7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7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7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8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8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8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8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8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8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8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8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8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8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84"/>
        <p:cNvGrpSpPr/>
        <p:nvPr/>
      </p:nvGrpSpPr>
      <p:grpSpPr>
        <a:xfrm>
          <a:off x="0" y="0"/>
          <a:ext cx="0" cy="0"/>
          <a:chOff x="0" y="0"/>
          <a:chExt cx="0" cy="0"/>
        </a:xfrm>
      </p:grpSpPr>
      <p:sp>
        <p:nvSpPr>
          <p:cNvPr id="85" name="Google Shape;85;p86"/>
          <p:cNvSpPr/>
          <p:nvPr/>
        </p:nvSpPr>
        <p:spPr>
          <a:xfrm>
            <a:off x="-19050" y="1905000"/>
            <a:ext cx="12211050"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6" name="Google Shape;86;p86"/>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7" name="Google Shape;87;p86"/>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8" name="Google Shape;88;p86"/>
          <p:cNvSpPr>
            <a:spLocks noGrp="1"/>
          </p:cNvSpPr>
          <p:nvPr>
            <p:ph type="pic" idx="2"/>
          </p:nvPr>
        </p:nvSpPr>
        <p:spPr>
          <a:xfrm>
            <a:off x="1847850" y="2819400"/>
            <a:ext cx="8496300" cy="280035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7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7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7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7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7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7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7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7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7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7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7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7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7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7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7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7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7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7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7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8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8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8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8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8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8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83"/>
          <p:cNvSpPr>
            <a:spLocks noGrp="1"/>
          </p:cNvSpPr>
          <p:nvPr>
            <p:ph type="pic" idx="2"/>
          </p:nvPr>
        </p:nvSpPr>
        <p:spPr>
          <a:xfrm>
            <a:off x="5183188" y="987425"/>
            <a:ext cx="6172200" cy="4873625"/>
          </a:xfrm>
          <a:prstGeom prst="rect">
            <a:avLst/>
          </a:prstGeom>
          <a:noFill/>
          <a:ln>
            <a:noFill/>
          </a:ln>
        </p:spPr>
      </p:sp>
      <p:sp>
        <p:nvSpPr>
          <p:cNvPr id="68" name="Google Shape;68;p8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8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8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8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7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hyperlink" Target="https://nptel.ac.in/content/storage2/nptel_data3/html/mhrd/ict/text/106105175/lec11.pdf" TargetMode="External"/><Relationship Id="rId2" Type="http://schemas.openxmlformats.org/officeDocument/2006/relationships/notesSlide" Target="../notesSlides/notesSlide64.xml"/><Relationship Id="rId1" Type="http://schemas.openxmlformats.org/officeDocument/2006/relationships/slideLayout" Target="../slideLayouts/slideLayout1.xml"/><Relationship Id="rId6" Type="http://schemas.openxmlformats.org/officeDocument/2006/relationships/hyperlink" Target="https://mkyong.com/oracle/oracle-plsql-instead-of-trigger-example/" TargetMode="External"/><Relationship Id="rId5" Type="http://schemas.openxmlformats.org/officeDocument/2006/relationships/hyperlink" Target="https://docs.oracle.com/cd/E11882_01/appdev.112/e25519/triggers.htm" TargetMode="External"/><Relationship Id="rId4" Type="http://schemas.openxmlformats.org/officeDocument/2006/relationships/hyperlink" Target="https://www.complexsql.com/stored-procedure-interview-questions/" TargetMode="External"/></Relationships>
</file>

<file path=ppt/slides/_rels/slide65.xml.rels><?xml version="1.0" encoding="UTF-8" standalone="yes"?>
<Relationships xmlns="http://schemas.openxmlformats.org/package/2006/relationships"><Relationship Id="rId3" Type="http://schemas.openxmlformats.org/officeDocument/2006/relationships/hyperlink" Target="https://www.tutorialrepublic.com/sql-tutorial/sql-subqueries.php" TargetMode="External"/><Relationship Id="rId7" Type="http://schemas.openxmlformats.org/officeDocument/2006/relationships/hyperlink" Target="https://nptel.ac.in/courses/106/106/106106220/" TargetMode="External"/><Relationship Id="rId2" Type="http://schemas.openxmlformats.org/officeDocument/2006/relationships/notesSlide" Target="../notesSlides/notesSlide65.xml"/><Relationship Id="rId1" Type="http://schemas.openxmlformats.org/officeDocument/2006/relationships/slideLayout" Target="../slideLayouts/slideLayout1.xml"/><Relationship Id="rId6" Type="http://schemas.openxmlformats.org/officeDocument/2006/relationships/hyperlink" Target="https://www.wideskills.com/sql/sql-nested-or-sub-queries" TargetMode="External"/><Relationship Id="rId5" Type="http://schemas.openxmlformats.org/officeDocument/2006/relationships/hyperlink" Target="https://www.complexsql.com/sql-nested-queries/" TargetMode="External"/><Relationship Id="rId4" Type="http://schemas.openxmlformats.org/officeDocument/2006/relationships/hyperlink" Target="https://www.w3resource.com/sql/subqueries/nested-subqueries.php" TargetMode="External"/></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
          <p:cNvSpPr/>
          <p:nvPr/>
        </p:nvSpPr>
        <p:spPr>
          <a:xfrm>
            <a:off x="-4421" y="5427341"/>
            <a:ext cx="12196420" cy="15185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4" name="Google Shape;94;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5" name="Google Shape;95;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888888"/>
              </a:solidFill>
              <a:latin typeface="Calibri"/>
              <a:ea typeface="Calibri"/>
              <a:cs typeface="Calibri"/>
              <a:sym typeface="Calibri"/>
            </a:endParaRPr>
          </a:p>
        </p:txBody>
      </p:sp>
      <p:sp>
        <p:nvSpPr>
          <p:cNvPr id="96" name="Google Shape;96;p1"/>
          <p:cNvSpPr/>
          <p:nvPr/>
        </p:nvSpPr>
        <p:spPr>
          <a:xfrm rot="10800000" flipH="1">
            <a:off x="9506857" y="5939880"/>
            <a:ext cx="1291772" cy="1157606"/>
          </a:xfrm>
          <a:prstGeom prst="rtTriangle">
            <a:avLst/>
          </a:prstGeom>
          <a:solidFill>
            <a:srgbClr val="F2F2F2">
              <a:alpha val="16078"/>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aphicFrame>
        <p:nvGraphicFramePr>
          <p:cNvPr id="97" name="Google Shape;97;p1"/>
          <p:cNvGraphicFramePr/>
          <p:nvPr/>
        </p:nvGraphicFramePr>
        <p:xfrm>
          <a:off x="360632" y="3047617"/>
          <a:ext cx="3303056" cy="3148059"/>
        </p:xfrm>
        <a:graphic>
          <a:graphicData uri="http://schemas.openxmlformats.org/presentationml/2006/ole">
            <mc:AlternateContent xmlns:mc="http://schemas.openxmlformats.org/markup-compatibility/2006">
              <mc:Choice xmlns:v="urn:schemas-microsoft-com:vml" Requires="v">
                <p:oleObj r:id="rId3" imgW="3303056" imgH="3148059" progId="">
                  <p:embed/>
                </p:oleObj>
              </mc:Choice>
              <mc:Fallback>
                <p:oleObj r:id="rId3" imgW="3303056" imgH="3148059" progId="">
                  <p:embed/>
                  <p:pic>
                    <p:nvPicPr>
                      <p:cNvPr id="97" name="Google Shape;97;p1"/>
                      <p:cNvPicPr preferRelativeResize="0"/>
                      <p:nvPr/>
                    </p:nvPicPr>
                    <p:blipFill rotWithShape="1">
                      <a:blip r:embed="rId4">
                        <a:alphaModFix/>
                      </a:blip>
                      <a:srcRect/>
                      <a:stretch/>
                    </p:blipFill>
                    <p:spPr>
                      <a:xfrm>
                        <a:off x="360632" y="3047617"/>
                        <a:ext cx="3303056" cy="3148059"/>
                      </a:xfrm>
                      <a:prstGeom prst="rect">
                        <a:avLst/>
                      </a:prstGeom>
                      <a:noFill/>
                      <a:ln>
                        <a:noFill/>
                      </a:ln>
                    </p:spPr>
                  </p:pic>
                </p:oleObj>
              </mc:Fallback>
            </mc:AlternateContent>
          </a:graphicData>
        </a:graphic>
      </p:graphicFrame>
      <p:sp>
        <p:nvSpPr>
          <p:cNvPr id="98" name="Google Shape;98;p1"/>
          <p:cNvSpPr/>
          <p:nvPr/>
        </p:nvSpPr>
        <p:spPr>
          <a:xfrm flipH="1">
            <a:off x="7045437" y="-64960"/>
            <a:ext cx="5146562" cy="5852440"/>
          </a:xfrm>
          <a:prstGeom prst="rtTriangle">
            <a:avLst/>
          </a:prstGeom>
          <a:solidFill>
            <a:srgbClr val="F2F2F2">
              <a:alpha val="16078"/>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9" name="Google Shape;99;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2941"/>
                </a:srgbClr>
              </a:gs>
              <a:gs pos="51000">
                <a:schemeClr val="lt1"/>
              </a:gs>
              <a:gs pos="94000">
                <a:srgbClr val="FFFFFF">
                  <a:alpha val="32941"/>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0" name="Google Shape;100;p1"/>
          <p:cNvSpPr txBox="1"/>
          <p:nvPr/>
        </p:nvSpPr>
        <p:spPr>
          <a:xfrm>
            <a:off x="1428174" y="1612300"/>
            <a:ext cx="9743400" cy="7541100"/>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000000"/>
              </a:buClr>
              <a:buSzPts val="3200"/>
              <a:buFont typeface="Arial"/>
              <a:buNone/>
            </a:pPr>
            <a:r>
              <a:rPr lang="en-US" sz="3200" b="1" i="0" u="none" strike="noStrike" cap="none">
                <a:solidFill>
                  <a:schemeClr val="dk1"/>
                </a:solidFill>
                <a:latin typeface="Arial Black"/>
                <a:ea typeface="Arial Black"/>
                <a:cs typeface="Arial Black"/>
                <a:sym typeface="Arial Black"/>
              </a:rPr>
              <a:t>DEPARTMENT OF COMPUTER SCIENCE &amp; ENGINEERING</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1120"/>
              </a:spcBef>
              <a:spcAft>
                <a:spcPts val="0"/>
              </a:spcAft>
              <a:buClr>
                <a:srgbClr val="000000"/>
              </a:buClr>
              <a:buSzPts val="3600"/>
              <a:buFont typeface="Arial"/>
              <a:buNone/>
            </a:pPr>
            <a:r>
              <a:rPr lang="en-US" sz="3600" b="1" i="0" u="none" strike="noStrike" cap="none">
                <a:solidFill>
                  <a:srgbClr val="FF0000"/>
                </a:solidFill>
                <a:latin typeface="Times New Roman"/>
                <a:ea typeface="Times New Roman"/>
                <a:cs typeface="Times New Roman"/>
                <a:sym typeface="Times New Roman"/>
              </a:rPr>
              <a:t>Domain Winter Winning Camp 2023</a:t>
            </a:r>
            <a:endParaRPr sz="3600" b="1" i="0" u="none" strike="noStrike" cap="none">
              <a:solidFill>
                <a:srgbClr val="FF0000"/>
              </a:solidFill>
              <a:latin typeface="Times New Roman"/>
              <a:ea typeface="Times New Roman"/>
              <a:cs typeface="Times New Roman"/>
              <a:sym typeface="Times New Roman"/>
            </a:endParaRPr>
          </a:p>
          <a:p>
            <a:pPr marL="0" marR="0" lvl="0" indent="0" algn="ctr" rtl="0">
              <a:lnSpc>
                <a:spcPct val="90000"/>
              </a:lnSpc>
              <a:spcBef>
                <a:spcPts val="1260"/>
              </a:spcBef>
              <a:spcAft>
                <a:spcPts val="0"/>
              </a:spcAft>
              <a:buClr>
                <a:srgbClr val="000000"/>
              </a:buClr>
              <a:buSzPts val="2800"/>
              <a:buFont typeface="Arial"/>
              <a:buNone/>
            </a:pPr>
            <a:r>
              <a:rPr lang="en-US" sz="2800" b="1" i="0" u="none" strike="noStrike" cap="none">
                <a:solidFill>
                  <a:schemeClr val="dk1"/>
                </a:solidFill>
                <a:latin typeface="Times New Roman"/>
                <a:ea typeface="Times New Roman"/>
                <a:cs typeface="Times New Roman"/>
                <a:sym typeface="Times New Roman"/>
              </a:rPr>
              <a:t>Subject Name: DBMS  </a:t>
            </a:r>
            <a:endParaRPr sz="2800" b="1" i="0" u="none" strike="noStrike" cap="none">
              <a:solidFill>
                <a:schemeClr val="dk1"/>
              </a:solidFill>
              <a:latin typeface="Times New Roman"/>
              <a:ea typeface="Times New Roman"/>
              <a:cs typeface="Times New Roman"/>
              <a:sym typeface="Times New Roman"/>
            </a:endParaRPr>
          </a:p>
          <a:p>
            <a:pPr marL="0" marR="0" lvl="0" indent="0" algn="ctr" rtl="0">
              <a:lnSpc>
                <a:spcPct val="90000"/>
              </a:lnSpc>
              <a:spcBef>
                <a:spcPts val="980"/>
              </a:spcBef>
              <a:spcAft>
                <a:spcPts val="0"/>
              </a:spcAft>
              <a:buClr>
                <a:srgbClr val="000000"/>
              </a:buClr>
              <a:buSzPts val="2800"/>
              <a:buFont typeface="Arial"/>
              <a:buNone/>
            </a:pPr>
            <a:r>
              <a:rPr lang="en-US" sz="2800" b="1" i="0" u="none" strike="noStrike" cap="none">
                <a:solidFill>
                  <a:schemeClr val="dk1"/>
                </a:solidFill>
                <a:latin typeface="Times New Roman"/>
                <a:ea typeface="Times New Roman"/>
                <a:cs typeface="Times New Roman"/>
                <a:sym typeface="Times New Roman"/>
              </a:rPr>
              <a:t>Day: 4</a:t>
            </a:r>
            <a:endParaRPr sz="2800" b="1" i="0" u="none" strike="noStrike" cap="none">
              <a:solidFill>
                <a:schemeClr val="dk1"/>
              </a:solidFill>
              <a:latin typeface="Times New Roman"/>
              <a:ea typeface="Times New Roman"/>
              <a:cs typeface="Times New Roman"/>
              <a:sym typeface="Times New Roman"/>
            </a:endParaRPr>
          </a:p>
          <a:p>
            <a:pPr marL="0" marR="0" lvl="0" indent="0" algn="ctr" rtl="0">
              <a:lnSpc>
                <a:spcPct val="90000"/>
              </a:lnSpc>
              <a:spcBef>
                <a:spcPts val="980"/>
              </a:spcBef>
              <a:spcAft>
                <a:spcPts val="0"/>
              </a:spcAft>
              <a:buClr>
                <a:srgbClr val="000000"/>
              </a:buClr>
              <a:buSzPts val="2800"/>
              <a:buFont typeface="Arial"/>
              <a:buNone/>
            </a:pPr>
            <a:r>
              <a:rPr lang="en-US" sz="2800" b="1" i="0" u="none" strike="noStrike" cap="none">
                <a:solidFill>
                  <a:schemeClr val="dk1"/>
                </a:solidFill>
                <a:latin typeface="Times New Roman"/>
                <a:ea typeface="Times New Roman"/>
                <a:cs typeface="Times New Roman"/>
                <a:sym typeface="Times New Roman"/>
              </a:rPr>
              <a:t>                      Topics Covered: Sql Queries, Stored Procedures and Triggers.</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980"/>
              </a:spcBef>
              <a:spcAft>
                <a:spcPts val="0"/>
              </a:spcAft>
              <a:buClr>
                <a:srgbClr val="000000"/>
              </a:buClr>
              <a:buSzPts val="3600"/>
              <a:buFont typeface="Arial"/>
              <a:buNone/>
            </a:pPr>
            <a:endParaRPr sz="3600" b="1" i="0" u="none" strike="noStrike" cap="none">
              <a:solidFill>
                <a:schemeClr val="dk1"/>
              </a:solidFill>
              <a:latin typeface="Times New Roman"/>
              <a:ea typeface="Times New Roman"/>
              <a:cs typeface="Times New Roman"/>
              <a:sym typeface="Times New Roman"/>
            </a:endParaRPr>
          </a:p>
          <a:p>
            <a:pPr marL="0" marR="0" lvl="0" indent="0" algn="ctr" rtl="0">
              <a:lnSpc>
                <a:spcPct val="90000"/>
              </a:lnSpc>
              <a:spcBef>
                <a:spcPts val="1260"/>
              </a:spcBef>
              <a:spcAft>
                <a:spcPts val="0"/>
              </a:spcAft>
              <a:buClr>
                <a:srgbClr val="000000"/>
              </a:buClr>
              <a:buSzPts val="3600"/>
              <a:buFont typeface="Arial"/>
              <a:buNone/>
            </a:pPr>
            <a:endParaRPr sz="3600" b="0" i="0" u="none" strike="noStrike" cap="none">
              <a:solidFill>
                <a:schemeClr val="dk1"/>
              </a:solidFill>
              <a:latin typeface="Times New Roman"/>
              <a:ea typeface="Times New Roman"/>
              <a:cs typeface="Times New Roman"/>
              <a:sym typeface="Times New Roman"/>
            </a:endParaRPr>
          </a:p>
          <a:p>
            <a:pPr marL="0" marR="0" lvl="0" indent="0" algn="ctr" rtl="0">
              <a:lnSpc>
                <a:spcPct val="90000"/>
              </a:lnSpc>
              <a:spcBef>
                <a:spcPts val="1260"/>
              </a:spcBef>
              <a:spcAft>
                <a:spcPts val="0"/>
              </a:spcAft>
              <a:buClr>
                <a:srgbClr val="000000"/>
              </a:buClr>
              <a:buSzPts val="4000"/>
              <a:buFont typeface="Arial"/>
              <a:buNone/>
            </a:pPr>
            <a:endParaRPr sz="4000" b="1" i="0" u="none" strike="noStrike" cap="none">
              <a:solidFill>
                <a:srgbClr val="262626"/>
              </a:solidFill>
              <a:latin typeface="Times New Roman"/>
              <a:ea typeface="Times New Roman"/>
              <a:cs typeface="Times New Roman"/>
              <a:sym typeface="Times New Roman"/>
            </a:endParaRPr>
          </a:p>
          <a:p>
            <a:pPr marL="0" marR="0" lvl="0" indent="0" algn="ctr" rtl="0">
              <a:lnSpc>
                <a:spcPct val="90000"/>
              </a:lnSpc>
              <a:spcBef>
                <a:spcPts val="1400"/>
              </a:spcBef>
              <a:spcAft>
                <a:spcPts val="0"/>
              </a:spcAft>
              <a:buClr>
                <a:srgbClr val="000000"/>
              </a:buClr>
              <a:buSzPts val="4000"/>
              <a:buFont typeface="Arial"/>
              <a:buNone/>
            </a:pPr>
            <a:endParaRPr sz="4000" b="1" i="0" u="none" strike="noStrike" cap="none">
              <a:solidFill>
                <a:srgbClr val="262626"/>
              </a:solidFill>
              <a:latin typeface="Times New Roman"/>
              <a:ea typeface="Times New Roman"/>
              <a:cs typeface="Times New Roman"/>
              <a:sym typeface="Times New Roman"/>
            </a:endParaRPr>
          </a:p>
          <a:p>
            <a:pPr marL="0" marR="0" lvl="0" indent="0" algn="ctr" rtl="0">
              <a:lnSpc>
                <a:spcPct val="90000"/>
              </a:lnSpc>
              <a:spcBef>
                <a:spcPts val="1400"/>
              </a:spcBef>
              <a:spcAft>
                <a:spcPts val="0"/>
              </a:spcAft>
              <a:buClr>
                <a:srgbClr val="000000"/>
              </a:buClr>
              <a:buSzPts val="4000"/>
              <a:buFont typeface="Arial"/>
              <a:buNone/>
            </a:pPr>
            <a:r>
              <a:rPr lang="en-US" sz="4000" b="1" i="0" u="none" strike="noStrike" cap="none">
                <a:solidFill>
                  <a:srgbClr val="262626"/>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400"/>
              </a:spcBef>
              <a:spcAft>
                <a:spcPts val="0"/>
              </a:spcAft>
              <a:buClr>
                <a:srgbClr val="000000"/>
              </a:buClr>
              <a:buSzPts val="2000"/>
              <a:buFont typeface="Arial"/>
              <a:buNone/>
            </a:pPr>
            <a:endParaRPr sz="2000" b="0" i="0" u="none" strike="noStrike" cap="none">
              <a:solidFill>
                <a:schemeClr val="dk1"/>
              </a:solidFill>
              <a:latin typeface="Raleway ExtraBold"/>
              <a:ea typeface="Raleway ExtraBold"/>
              <a:cs typeface="Raleway ExtraBold"/>
              <a:sym typeface="Raleway ExtraBold"/>
            </a:endParaRPr>
          </a:p>
        </p:txBody>
      </p:sp>
      <p:pic>
        <p:nvPicPr>
          <p:cNvPr id="101" name="Google Shape;101;p1"/>
          <p:cNvPicPr preferRelativeResize="0"/>
          <p:nvPr/>
        </p:nvPicPr>
        <p:blipFill rotWithShape="1">
          <a:blip r:embed="rId5">
            <a:alphaModFix/>
          </a:blip>
          <a:srcRect/>
          <a:stretch/>
        </p:blipFill>
        <p:spPr>
          <a:xfrm>
            <a:off x="12105" y="24501"/>
            <a:ext cx="2654896" cy="965442"/>
          </a:xfrm>
          <a:prstGeom prst="rect">
            <a:avLst/>
          </a:prstGeom>
          <a:noFill/>
          <a:ln>
            <a:noFill/>
          </a:ln>
        </p:spPr>
      </p:pic>
      <p:sp>
        <p:nvSpPr>
          <p:cNvPr id="102" name="Google Shape;102;p1"/>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3" name="Google Shape;103;p1"/>
          <p:cNvSpPr txBox="1"/>
          <p:nvPr/>
        </p:nvSpPr>
        <p:spPr>
          <a:xfrm>
            <a:off x="3543503" y="6010367"/>
            <a:ext cx="4928608"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chemeClr val="dk1"/>
              </a:solidFill>
              <a:latin typeface="Arial"/>
              <a:ea typeface="Arial"/>
              <a:cs typeface="Arial"/>
              <a:sym typeface="Arial"/>
            </a:endParaRPr>
          </a:p>
        </p:txBody>
      </p:sp>
      <p:sp>
        <p:nvSpPr>
          <p:cNvPr id="104" name="Google Shape;104;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5" name="Google Shape;105;p1"/>
          <p:cNvSpPr txBox="1"/>
          <p:nvPr/>
        </p:nvSpPr>
        <p:spPr>
          <a:xfrm>
            <a:off x="3871857" y="6296559"/>
            <a:ext cx="183078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06" name="Google Shape;106;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pic>
        <p:nvPicPr>
          <p:cNvPr id="107" name="Google Shape;107;p1" descr="C:\Users\HP 250 G5\Desktop\wn.png"/>
          <p:cNvPicPr preferRelativeResize="0"/>
          <p:nvPr/>
        </p:nvPicPr>
        <p:blipFill rotWithShape="1">
          <a:blip r:embed="rId6">
            <a:alphaModFix/>
          </a:blip>
          <a:srcRect/>
          <a:stretch/>
        </p:blipFill>
        <p:spPr>
          <a:xfrm>
            <a:off x="10411097" y="74823"/>
            <a:ext cx="1763512" cy="62781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The SELECT list cannot include any references to values that evaluate to a BLOB, ARRAY, CLOB, or NCLOB.</a:t>
            </a:r>
            <a:endParaRPr/>
          </a:p>
          <a:p>
            <a:pPr marL="228600" lvl="0" indent="-50800" algn="just" rtl="0">
              <a:lnSpc>
                <a:spcPct val="90000"/>
              </a:lnSpc>
              <a:spcBef>
                <a:spcPts val="1000"/>
              </a:spcBef>
              <a:spcAft>
                <a:spcPts val="0"/>
              </a:spcAft>
              <a:buClr>
                <a:schemeClr val="dk1"/>
              </a:buClr>
              <a:buSzPts val="2800"/>
              <a:buNone/>
            </a:pPr>
            <a:endParaRPr/>
          </a:p>
          <a:p>
            <a:pPr marL="228600" lvl="0" indent="-228600" algn="just" rtl="0">
              <a:lnSpc>
                <a:spcPct val="90000"/>
              </a:lnSpc>
              <a:spcBef>
                <a:spcPts val="1000"/>
              </a:spcBef>
              <a:spcAft>
                <a:spcPts val="0"/>
              </a:spcAft>
              <a:buClr>
                <a:schemeClr val="dk1"/>
              </a:buClr>
              <a:buSzPts val="2800"/>
              <a:buChar char="•"/>
            </a:pPr>
            <a:r>
              <a:rPr lang="en-US"/>
              <a:t>A subquery cannot be immediately enclosed in a set function.</a:t>
            </a:r>
            <a:endParaRPr/>
          </a:p>
          <a:p>
            <a:pPr marL="228600" lvl="0" indent="-50800" algn="just" rtl="0">
              <a:lnSpc>
                <a:spcPct val="90000"/>
              </a:lnSpc>
              <a:spcBef>
                <a:spcPts val="1000"/>
              </a:spcBef>
              <a:spcAft>
                <a:spcPts val="0"/>
              </a:spcAft>
              <a:buClr>
                <a:schemeClr val="dk1"/>
              </a:buClr>
              <a:buSzPts val="2800"/>
              <a:buNone/>
            </a:pPr>
            <a:endParaRPr/>
          </a:p>
        </p:txBody>
      </p:sp>
      <p:sp>
        <p:nvSpPr>
          <p:cNvPr id="162" name="Google Shape;162;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RULES FOR SUB-QUERY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000"/>
              <a:buChar char="•"/>
            </a:pPr>
            <a:r>
              <a:rPr lang="en-US" sz="2000" b="1"/>
              <a:t>Syntax</a:t>
            </a:r>
            <a:endParaRPr/>
          </a:p>
          <a:p>
            <a:pPr marL="228600" lvl="0" indent="-228600" algn="just" rtl="0">
              <a:lnSpc>
                <a:spcPct val="90000"/>
              </a:lnSpc>
              <a:spcBef>
                <a:spcPts val="1000"/>
              </a:spcBef>
              <a:spcAft>
                <a:spcPts val="0"/>
              </a:spcAft>
              <a:buClr>
                <a:schemeClr val="dk1"/>
              </a:buClr>
              <a:buSzPts val="2000"/>
              <a:buNone/>
            </a:pPr>
            <a:r>
              <a:rPr lang="en-US" sz="2000"/>
              <a:t>SELECT column_name [, column_name ] FROM table1 [, table2 ] WHERE column_name OPERATOR (SELECT column_name [, column_name ] FROM table1 [, table2 ] [WHERE])</a:t>
            </a:r>
            <a:endParaRPr/>
          </a:p>
          <a:p>
            <a:pPr marL="228600" lvl="0" indent="-101600" algn="just" rtl="0">
              <a:lnSpc>
                <a:spcPct val="90000"/>
              </a:lnSpc>
              <a:spcBef>
                <a:spcPts val="1000"/>
              </a:spcBef>
              <a:spcAft>
                <a:spcPts val="0"/>
              </a:spcAft>
              <a:buClr>
                <a:schemeClr val="dk1"/>
              </a:buClr>
              <a:buSzPts val="2000"/>
              <a:buNone/>
            </a:pPr>
            <a:endParaRPr sz="2000"/>
          </a:p>
          <a:p>
            <a:pPr marL="228600" lvl="0" indent="-228600" algn="just" rtl="0">
              <a:lnSpc>
                <a:spcPct val="90000"/>
              </a:lnSpc>
              <a:spcBef>
                <a:spcPts val="1000"/>
              </a:spcBef>
              <a:spcAft>
                <a:spcPts val="0"/>
              </a:spcAft>
              <a:buClr>
                <a:schemeClr val="dk1"/>
              </a:buClr>
              <a:buSzPts val="2000"/>
              <a:buChar char="•"/>
            </a:pPr>
            <a:r>
              <a:rPr lang="en-US" sz="2000"/>
              <a:t>The following statement will return the details of only those customers whose order value in the </a:t>
            </a:r>
            <a:r>
              <a:rPr lang="en-US" sz="2000" i="1"/>
              <a:t>orders</a:t>
            </a:r>
            <a:r>
              <a:rPr lang="en-US" sz="2000"/>
              <a:t> table is more than 5000 dollar. </a:t>
            </a:r>
            <a:endParaRPr/>
          </a:p>
          <a:p>
            <a:pPr marL="228600" lvl="0" indent="-228600" algn="just" rtl="0">
              <a:lnSpc>
                <a:spcPct val="90000"/>
              </a:lnSpc>
              <a:spcBef>
                <a:spcPts val="1000"/>
              </a:spcBef>
              <a:spcAft>
                <a:spcPts val="0"/>
              </a:spcAft>
              <a:buClr>
                <a:schemeClr val="dk1"/>
              </a:buClr>
              <a:buSzPts val="2000"/>
              <a:buNone/>
            </a:pPr>
            <a:endParaRPr sz="2000"/>
          </a:p>
          <a:p>
            <a:pPr marL="228600" lvl="0" indent="-228600" algn="just" rtl="0">
              <a:lnSpc>
                <a:spcPct val="90000"/>
              </a:lnSpc>
              <a:spcBef>
                <a:spcPts val="1000"/>
              </a:spcBef>
              <a:spcAft>
                <a:spcPts val="0"/>
              </a:spcAft>
              <a:buClr>
                <a:schemeClr val="dk1"/>
              </a:buClr>
              <a:buSzPts val="2000"/>
              <a:buChar char="•"/>
            </a:pPr>
            <a:r>
              <a:rPr lang="en-US" sz="2000"/>
              <a:t>SELECT * FROM customers WHERE cust_id IN (SELECT DISTINCT cust_id FROM orders WHERE order_value &gt; 5000);</a:t>
            </a:r>
            <a:endParaRPr/>
          </a:p>
          <a:p>
            <a:pPr marL="228600" lvl="0" indent="-101600" algn="just" rtl="0">
              <a:lnSpc>
                <a:spcPct val="90000"/>
              </a:lnSpc>
              <a:spcBef>
                <a:spcPts val="1000"/>
              </a:spcBef>
              <a:spcAft>
                <a:spcPts val="0"/>
              </a:spcAft>
              <a:buClr>
                <a:schemeClr val="dk1"/>
              </a:buClr>
              <a:buSzPts val="2000"/>
              <a:buNone/>
            </a:pPr>
            <a:endParaRPr sz="2000"/>
          </a:p>
        </p:txBody>
      </p:sp>
      <p:sp>
        <p:nvSpPr>
          <p:cNvPr id="168" name="Google Shape;16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SUB QUERIES WITH THE SELECT STATEMENT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The INSERT statement uses the data returned from the subquery to insert into another table. </a:t>
            </a:r>
            <a:endParaRPr/>
          </a:p>
          <a:p>
            <a:pPr marL="228600" lvl="0" indent="-50800" algn="just" rtl="0">
              <a:lnSpc>
                <a:spcPct val="90000"/>
              </a:lnSpc>
              <a:spcBef>
                <a:spcPts val="1000"/>
              </a:spcBef>
              <a:spcAft>
                <a:spcPts val="0"/>
              </a:spcAft>
              <a:buClr>
                <a:schemeClr val="dk1"/>
              </a:buClr>
              <a:buSzPts val="2800"/>
              <a:buNone/>
            </a:pPr>
            <a:endParaRPr/>
          </a:p>
          <a:p>
            <a:pPr marL="228600" lvl="0" indent="-228600" algn="just" rtl="0">
              <a:lnSpc>
                <a:spcPct val="90000"/>
              </a:lnSpc>
              <a:spcBef>
                <a:spcPts val="1000"/>
              </a:spcBef>
              <a:spcAft>
                <a:spcPts val="0"/>
              </a:spcAft>
              <a:buClr>
                <a:schemeClr val="dk1"/>
              </a:buClr>
              <a:buSzPts val="2800"/>
              <a:buChar char="•"/>
            </a:pPr>
            <a:r>
              <a:rPr lang="en-US"/>
              <a:t>The selected data in the subquery can be modified with any of the character, date or number functions.</a:t>
            </a:r>
            <a:endParaRPr/>
          </a:p>
          <a:p>
            <a:pPr marL="228600" lvl="0" indent="-228600" algn="just" rtl="0">
              <a:lnSpc>
                <a:spcPct val="90000"/>
              </a:lnSpc>
              <a:spcBef>
                <a:spcPts val="1000"/>
              </a:spcBef>
              <a:spcAft>
                <a:spcPts val="0"/>
              </a:spcAft>
              <a:buClr>
                <a:schemeClr val="dk1"/>
              </a:buClr>
              <a:buSzPts val="2800"/>
              <a:buNone/>
            </a:pPr>
            <a:endParaRPr/>
          </a:p>
        </p:txBody>
      </p:sp>
      <p:sp>
        <p:nvSpPr>
          <p:cNvPr id="174" name="Google Shape;174;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SUB QUERIES WITH THE INSERT STATEMENT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just" rtl="0">
              <a:lnSpc>
                <a:spcPct val="90000"/>
              </a:lnSpc>
              <a:spcBef>
                <a:spcPts val="0"/>
              </a:spcBef>
              <a:spcAft>
                <a:spcPts val="0"/>
              </a:spcAft>
              <a:buClr>
                <a:schemeClr val="dk1"/>
              </a:buClr>
              <a:buSzPct val="100000"/>
              <a:buChar char="•"/>
            </a:pPr>
            <a:r>
              <a:rPr lang="en-US"/>
              <a:t>Syntax</a:t>
            </a:r>
            <a:endParaRPr/>
          </a:p>
          <a:p>
            <a:pPr marL="228600" lvl="0" indent="-228600" algn="just" rtl="0">
              <a:lnSpc>
                <a:spcPct val="90000"/>
              </a:lnSpc>
              <a:spcBef>
                <a:spcPts val="1000"/>
              </a:spcBef>
              <a:spcAft>
                <a:spcPts val="0"/>
              </a:spcAft>
              <a:buClr>
                <a:schemeClr val="dk1"/>
              </a:buClr>
              <a:buSzPct val="100000"/>
              <a:buNone/>
            </a:pPr>
            <a:r>
              <a:rPr lang="en-US"/>
              <a:t>INSERT INTO table_name [ (column1 [, column2 ]) ] SELECT [ *|column1 [, column2 ] FROM table1 [, table2 ] [ WHERE VALUE OPERATOR ]</a:t>
            </a:r>
            <a:endParaRPr/>
          </a:p>
          <a:p>
            <a:pPr marL="228600" lvl="0" indent="-228600" algn="just" rtl="0">
              <a:lnSpc>
                <a:spcPct val="90000"/>
              </a:lnSpc>
              <a:spcBef>
                <a:spcPts val="1000"/>
              </a:spcBef>
              <a:spcAft>
                <a:spcPts val="0"/>
              </a:spcAft>
              <a:buClr>
                <a:schemeClr val="dk1"/>
              </a:buClr>
              <a:buSzPct val="100000"/>
              <a:buNone/>
            </a:pPr>
            <a:endParaRPr/>
          </a:p>
          <a:p>
            <a:pPr marL="228600" lvl="0" indent="-228600" algn="just" rtl="0">
              <a:lnSpc>
                <a:spcPct val="90000"/>
              </a:lnSpc>
              <a:spcBef>
                <a:spcPts val="1000"/>
              </a:spcBef>
              <a:spcAft>
                <a:spcPts val="0"/>
              </a:spcAft>
              <a:buClr>
                <a:schemeClr val="dk1"/>
              </a:buClr>
              <a:buSzPct val="100000"/>
              <a:buChar char="•"/>
            </a:pPr>
            <a:r>
              <a:rPr lang="en-US"/>
              <a:t>Here's an example:</a:t>
            </a:r>
            <a:endParaRPr/>
          </a:p>
          <a:p>
            <a:pPr marL="228600" lvl="0" indent="-228600" algn="just" rtl="0">
              <a:lnSpc>
                <a:spcPct val="90000"/>
              </a:lnSpc>
              <a:spcBef>
                <a:spcPts val="1000"/>
              </a:spcBef>
              <a:spcAft>
                <a:spcPts val="0"/>
              </a:spcAft>
              <a:buClr>
                <a:schemeClr val="dk1"/>
              </a:buClr>
              <a:buSzPct val="100000"/>
              <a:buChar char="•"/>
            </a:pPr>
            <a:r>
              <a:rPr lang="en-US"/>
              <a:t>INSERT INTO premium_customers SELECT * FROM customers WHERE cust_id IN (SELECT DISTINCT cust_id FROM orders WHERE order_value &gt; 5000);</a:t>
            </a:r>
            <a:endParaRPr/>
          </a:p>
        </p:txBody>
      </p:sp>
      <p:sp>
        <p:nvSpPr>
          <p:cNvPr id="180" name="Google Shape;18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SUB QUERIES WITH THE INSERT STATEMENT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The subquery can be used in conjunction with the UPDATE statement. </a:t>
            </a:r>
            <a:endParaRPr/>
          </a:p>
          <a:p>
            <a:pPr marL="228600" lvl="0" indent="-50800" algn="just" rtl="0">
              <a:lnSpc>
                <a:spcPct val="90000"/>
              </a:lnSpc>
              <a:spcBef>
                <a:spcPts val="1000"/>
              </a:spcBef>
              <a:spcAft>
                <a:spcPts val="0"/>
              </a:spcAft>
              <a:buClr>
                <a:schemeClr val="dk1"/>
              </a:buClr>
              <a:buSzPts val="2800"/>
              <a:buNone/>
            </a:pPr>
            <a:endParaRPr/>
          </a:p>
          <a:p>
            <a:pPr marL="228600" lvl="0" indent="-228600" algn="just" rtl="0">
              <a:lnSpc>
                <a:spcPct val="90000"/>
              </a:lnSpc>
              <a:spcBef>
                <a:spcPts val="1000"/>
              </a:spcBef>
              <a:spcAft>
                <a:spcPts val="0"/>
              </a:spcAft>
              <a:buClr>
                <a:schemeClr val="dk1"/>
              </a:buClr>
              <a:buSzPts val="2800"/>
              <a:buChar char="•"/>
            </a:pPr>
            <a:r>
              <a:rPr lang="en-US"/>
              <a:t>Either single or multiple columns in a table can be updated when using a subquery with the UPDATE statement.</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
        <p:nvSpPr>
          <p:cNvPr id="186" name="Google Shape;18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SUB QUERIES WITH THE UPDATE STATEMENT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chemeClr val="dk1"/>
              </a:buClr>
              <a:buSzPts val="2800"/>
              <a:buChar char="•"/>
            </a:pPr>
            <a:r>
              <a:rPr lang="en-US"/>
              <a:t>Syntax</a:t>
            </a:r>
            <a:endParaRPr/>
          </a:p>
          <a:p>
            <a:pPr marL="228600" lvl="0" indent="-228600" algn="just" rtl="0">
              <a:lnSpc>
                <a:spcPct val="90000"/>
              </a:lnSpc>
              <a:spcBef>
                <a:spcPts val="1000"/>
              </a:spcBef>
              <a:spcAft>
                <a:spcPts val="0"/>
              </a:spcAft>
              <a:buClr>
                <a:schemeClr val="dk1"/>
              </a:buClr>
              <a:buSzPts val="2800"/>
              <a:buNone/>
            </a:pPr>
            <a:r>
              <a:rPr lang="en-US"/>
              <a:t>UPDATE table SET column_name = new_value [ WHERE OPERATOR [ VALUE ] (SELECT COLUMN_NAME FROM TABLE_NAME) [ WHERE) ]</a:t>
            </a:r>
            <a:endParaRPr/>
          </a:p>
          <a:p>
            <a:pPr marL="228600" lvl="0" indent="-228600" algn="just" rtl="0">
              <a:lnSpc>
                <a:spcPct val="90000"/>
              </a:lnSpc>
              <a:spcBef>
                <a:spcPts val="1000"/>
              </a:spcBef>
              <a:spcAft>
                <a:spcPts val="0"/>
              </a:spcAft>
              <a:buClr>
                <a:schemeClr val="dk1"/>
              </a:buClr>
              <a:buSzPts val="2800"/>
              <a:buNone/>
            </a:pPr>
            <a:endParaRPr/>
          </a:p>
          <a:p>
            <a:pPr marL="228600" lvl="0" indent="-228600" algn="just" rtl="0">
              <a:lnSpc>
                <a:spcPct val="90000"/>
              </a:lnSpc>
              <a:spcBef>
                <a:spcPts val="1000"/>
              </a:spcBef>
              <a:spcAft>
                <a:spcPts val="0"/>
              </a:spcAft>
              <a:buClr>
                <a:schemeClr val="dk1"/>
              </a:buClr>
              <a:buSzPts val="2800"/>
              <a:buChar char="•"/>
            </a:pPr>
            <a:r>
              <a:rPr lang="en-US"/>
              <a:t>UPDATE orders SET order_value = order_value + 10 WHERE cust_id IN (SELECT cust_id FROM customers WHERE postal_code = 75016);</a:t>
            </a:r>
            <a:endParaRPr/>
          </a:p>
          <a:p>
            <a:pPr marL="228600" lvl="0" indent="-50800" algn="just" rtl="0">
              <a:lnSpc>
                <a:spcPct val="90000"/>
              </a:lnSpc>
              <a:spcBef>
                <a:spcPts val="1000"/>
              </a:spcBef>
              <a:spcAft>
                <a:spcPts val="0"/>
              </a:spcAft>
              <a:buClr>
                <a:schemeClr val="dk1"/>
              </a:buClr>
              <a:buSzPts val="2800"/>
              <a:buNone/>
            </a:pPr>
            <a:endParaRPr/>
          </a:p>
        </p:txBody>
      </p:sp>
      <p:sp>
        <p:nvSpPr>
          <p:cNvPr id="192" name="Google Shape;19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SUB QUERIES WITH THE UPDATE STATEMENT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a:t>The subquery can be used in conjunction with the DELETE statement.</a:t>
            </a:r>
            <a:endParaRPr/>
          </a:p>
          <a:p>
            <a:pPr marL="228600" lvl="0" indent="-228600" algn="l" rtl="0">
              <a:lnSpc>
                <a:spcPct val="90000"/>
              </a:lnSpc>
              <a:spcBef>
                <a:spcPts val="1000"/>
              </a:spcBef>
              <a:spcAft>
                <a:spcPts val="0"/>
              </a:spcAft>
              <a:buClr>
                <a:schemeClr val="dk1"/>
              </a:buClr>
              <a:buSzPts val="2400"/>
              <a:buNone/>
            </a:pPr>
            <a:endParaRPr sz="2400"/>
          </a:p>
          <a:p>
            <a:pPr marL="228600" lvl="0" indent="-228600" algn="l" rtl="0">
              <a:lnSpc>
                <a:spcPct val="90000"/>
              </a:lnSpc>
              <a:spcBef>
                <a:spcPts val="1000"/>
              </a:spcBef>
              <a:spcAft>
                <a:spcPts val="0"/>
              </a:spcAft>
              <a:buClr>
                <a:schemeClr val="dk1"/>
              </a:buClr>
              <a:buSzPts val="2400"/>
              <a:buChar char="•"/>
            </a:pPr>
            <a:r>
              <a:rPr lang="en-US" sz="2400"/>
              <a:t>Syntax</a:t>
            </a:r>
            <a:endParaRPr/>
          </a:p>
          <a:p>
            <a:pPr marL="228600" lvl="0" indent="-228600" algn="l" rtl="0">
              <a:lnSpc>
                <a:spcPct val="90000"/>
              </a:lnSpc>
              <a:spcBef>
                <a:spcPts val="1000"/>
              </a:spcBef>
              <a:spcAft>
                <a:spcPts val="0"/>
              </a:spcAft>
              <a:buClr>
                <a:schemeClr val="dk1"/>
              </a:buClr>
              <a:buSzPts val="2400"/>
              <a:buNone/>
            </a:pPr>
            <a:r>
              <a:rPr lang="en-US" sz="2400"/>
              <a:t>   DELETE FROM TABLE_NAME [ WHERE OPERATOR [ VALUE ] (SELECT COLUMN_NAME FROM TABLE_NAME) [ WHERE) ]</a:t>
            </a:r>
            <a:endParaRPr/>
          </a:p>
          <a:p>
            <a:pPr marL="228600" lvl="0" indent="-228600" algn="l" rtl="0">
              <a:lnSpc>
                <a:spcPct val="90000"/>
              </a:lnSpc>
              <a:spcBef>
                <a:spcPts val="1000"/>
              </a:spcBef>
              <a:spcAft>
                <a:spcPts val="0"/>
              </a:spcAft>
              <a:buClr>
                <a:schemeClr val="dk1"/>
              </a:buClr>
              <a:buSzPts val="2400"/>
              <a:buNone/>
            </a:pPr>
            <a:endParaRPr sz="2400"/>
          </a:p>
          <a:p>
            <a:pPr marL="228600" lvl="0" indent="-228600" algn="l" rtl="0">
              <a:lnSpc>
                <a:spcPct val="90000"/>
              </a:lnSpc>
              <a:spcBef>
                <a:spcPts val="1000"/>
              </a:spcBef>
              <a:spcAft>
                <a:spcPts val="0"/>
              </a:spcAft>
              <a:buClr>
                <a:schemeClr val="dk1"/>
              </a:buClr>
              <a:buSzPts val="2400"/>
              <a:buChar char="•"/>
            </a:pPr>
            <a:r>
              <a:rPr lang="en-US" sz="2400"/>
              <a:t>DELETE FROM orders WHERE order_id IN (SELECT order_id FROM order_details WHERE product_id = 5);</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
        <p:nvSpPr>
          <p:cNvPr id="198" name="Google Shape;198;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SUB QUERIES WITH THE DELETE STATEMENT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just" rtl="0">
              <a:lnSpc>
                <a:spcPct val="90000"/>
              </a:lnSpc>
              <a:spcBef>
                <a:spcPts val="0"/>
              </a:spcBef>
              <a:spcAft>
                <a:spcPts val="0"/>
              </a:spcAft>
              <a:buClr>
                <a:schemeClr val="dk1"/>
              </a:buClr>
              <a:buSzPct val="100000"/>
              <a:buChar char="•"/>
            </a:pPr>
            <a:r>
              <a:rPr lang="en-US" sz="2400"/>
              <a:t>Any table can be used in FROM clause. </a:t>
            </a:r>
            <a:endParaRPr/>
          </a:p>
          <a:p>
            <a:pPr marL="228600" lvl="0" indent="-87629" algn="just" rtl="0">
              <a:lnSpc>
                <a:spcPct val="90000"/>
              </a:lnSpc>
              <a:spcBef>
                <a:spcPts val="1000"/>
              </a:spcBef>
              <a:spcAft>
                <a:spcPts val="0"/>
              </a:spcAft>
              <a:buClr>
                <a:schemeClr val="dk1"/>
              </a:buClr>
              <a:buSzPct val="100000"/>
              <a:buNone/>
            </a:pPr>
            <a:endParaRPr sz="2400"/>
          </a:p>
          <a:p>
            <a:pPr marL="228600" lvl="0" indent="-228600" algn="just" rtl="0">
              <a:lnSpc>
                <a:spcPct val="90000"/>
              </a:lnSpc>
              <a:spcBef>
                <a:spcPts val="1000"/>
              </a:spcBef>
              <a:spcAft>
                <a:spcPts val="0"/>
              </a:spcAft>
              <a:buClr>
                <a:schemeClr val="dk1"/>
              </a:buClr>
              <a:buSzPct val="100000"/>
              <a:buChar char="•"/>
            </a:pPr>
            <a:r>
              <a:rPr lang="en-US" sz="2400"/>
              <a:t>select-from-where command produces a table. </a:t>
            </a:r>
            <a:endParaRPr/>
          </a:p>
          <a:p>
            <a:pPr marL="228600" lvl="0" indent="-87629" algn="just" rtl="0">
              <a:lnSpc>
                <a:spcPct val="90000"/>
              </a:lnSpc>
              <a:spcBef>
                <a:spcPts val="1000"/>
              </a:spcBef>
              <a:spcAft>
                <a:spcPts val="0"/>
              </a:spcAft>
              <a:buClr>
                <a:schemeClr val="dk1"/>
              </a:buClr>
              <a:buSzPct val="100000"/>
              <a:buNone/>
            </a:pPr>
            <a:endParaRPr sz="2400"/>
          </a:p>
          <a:p>
            <a:pPr marL="228600" lvl="0" indent="-228600" algn="just" rtl="0">
              <a:lnSpc>
                <a:spcPct val="90000"/>
              </a:lnSpc>
              <a:spcBef>
                <a:spcPts val="1000"/>
              </a:spcBef>
              <a:spcAft>
                <a:spcPts val="0"/>
              </a:spcAft>
              <a:buClr>
                <a:schemeClr val="dk1"/>
              </a:buClr>
              <a:buSzPct val="100000"/>
              <a:buChar char="•"/>
            </a:pPr>
            <a:r>
              <a:rPr lang="en-US" sz="2400"/>
              <a:t>Thus can nest one query within another. </a:t>
            </a:r>
            <a:endParaRPr/>
          </a:p>
          <a:p>
            <a:pPr marL="228600" lvl="0" indent="-87629" algn="just" rtl="0">
              <a:lnSpc>
                <a:spcPct val="90000"/>
              </a:lnSpc>
              <a:spcBef>
                <a:spcPts val="1000"/>
              </a:spcBef>
              <a:spcAft>
                <a:spcPts val="0"/>
              </a:spcAft>
              <a:buClr>
                <a:schemeClr val="dk1"/>
              </a:buClr>
              <a:buSzPct val="100000"/>
              <a:buNone/>
            </a:pPr>
            <a:endParaRPr sz="2400"/>
          </a:p>
          <a:p>
            <a:pPr marL="228600" lvl="0" indent="-228600" algn="just" rtl="0">
              <a:lnSpc>
                <a:spcPct val="90000"/>
              </a:lnSpc>
              <a:spcBef>
                <a:spcPts val="1000"/>
              </a:spcBef>
              <a:spcAft>
                <a:spcPts val="0"/>
              </a:spcAft>
              <a:buClr>
                <a:schemeClr val="dk1"/>
              </a:buClr>
              <a:buSzPct val="100000"/>
              <a:buChar char="•"/>
            </a:pPr>
            <a:r>
              <a:rPr lang="en-US" sz="2400"/>
              <a:t>Example: Give the biographical information for directors of profitable movies.</a:t>
            </a:r>
            <a:endParaRPr/>
          </a:p>
          <a:p>
            <a:pPr marL="228600" lvl="0" indent="-87629" algn="just" rtl="0">
              <a:lnSpc>
                <a:spcPct val="90000"/>
              </a:lnSpc>
              <a:spcBef>
                <a:spcPts val="1000"/>
              </a:spcBef>
              <a:spcAft>
                <a:spcPts val="0"/>
              </a:spcAft>
              <a:buClr>
                <a:schemeClr val="dk1"/>
              </a:buClr>
              <a:buSzPct val="100000"/>
              <a:buNone/>
            </a:pPr>
            <a:endParaRPr sz="2400"/>
          </a:p>
          <a:p>
            <a:pPr marL="228600" lvl="0" indent="-228600" algn="just" rtl="0">
              <a:lnSpc>
                <a:spcPct val="90000"/>
              </a:lnSpc>
              <a:spcBef>
                <a:spcPts val="1000"/>
              </a:spcBef>
              <a:spcAft>
                <a:spcPts val="0"/>
              </a:spcAft>
              <a:buClr>
                <a:schemeClr val="dk1"/>
              </a:buClr>
              <a:buSzPct val="100000"/>
              <a:buChar char="•"/>
            </a:pPr>
            <a:r>
              <a:rPr lang="en-US" sz="2400"/>
              <a:t> SELECT name, birth, city FROM ( SELECT director FROM Film WHERE gross &gt; budget) AS Profitable, Person WHERE director = name </a:t>
            </a:r>
            <a:endParaRPr/>
          </a:p>
        </p:txBody>
      </p:sp>
      <p:sp>
        <p:nvSpPr>
          <p:cNvPr id="204" name="Google Shape;204;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NESTED QUERIES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sz="2400"/>
              <a:t>Any column can be used in SELECT and WHERE clauses. </a:t>
            </a:r>
            <a:endParaRPr/>
          </a:p>
          <a:p>
            <a:pPr marL="228600" lvl="0" indent="-76200" algn="just" rtl="0">
              <a:lnSpc>
                <a:spcPct val="90000"/>
              </a:lnSpc>
              <a:spcBef>
                <a:spcPts val="1000"/>
              </a:spcBef>
              <a:spcAft>
                <a:spcPts val="0"/>
              </a:spcAft>
              <a:buClr>
                <a:schemeClr val="dk1"/>
              </a:buClr>
              <a:buSzPts val="2400"/>
              <a:buNone/>
            </a:pPr>
            <a:endParaRPr sz="2400"/>
          </a:p>
          <a:p>
            <a:pPr marL="228600" lvl="0" indent="-228600" algn="just" rtl="0">
              <a:lnSpc>
                <a:spcPct val="90000"/>
              </a:lnSpc>
              <a:spcBef>
                <a:spcPts val="1000"/>
              </a:spcBef>
              <a:spcAft>
                <a:spcPts val="0"/>
              </a:spcAft>
              <a:buClr>
                <a:schemeClr val="dk1"/>
              </a:buClr>
              <a:buSzPts val="2400"/>
              <a:buChar char="•"/>
            </a:pPr>
            <a:r>
              <a:rPr lang="en-US" sz="2400"/>
              <a:t>But refers to only one tuple value at a time.</a:t>
            </a:r>
            <a:endParaRPr/>
          </a:p>
          <a:p>
            <a:pPr marL="228600" lvl="0" indent="-76200" algn="just" rtl="0">
              <a:lnSpc>
                <a:spcPct val="90000"/>
              </a:lnSpc>
              <a:spcBef>
                <a:spcPts val="1000"/>
              </a:spcBef>
              <a:spcAft>
                <a:spcPts val="0"/>
              </a:spcAft>
              <a:buClr>
                <a:schemeClr val="dk1"/>
              </a:buClr>
              <a:buSzPts val="2400"/>
              <a:buNone/>
            </a:pPr>
            <a:endParaRPr sz="2400"/>
          </a:p>
          <a:p>
            <a:pPr marL="228600" lvl="0" indent="-228600" algn="just" rtl="0">
              <a:lnSpc>
                <a:spcPct val="90000"/>
              </a:lnSpc>
              <a:spcBef>
                <a:spcPts val="1000"/>
              </a:spcBef>
              <a:spcAft>
                <a:spcPts val="0"/>
              </a:spcAft>
              <a:buClr>
                <a:schemeClr val="dk1"/>
              </a:buClr>
              <a:buSzPts val="2400"/>
              <a:buChar char="•"/>
            </a:pPr>
            <a:r>
              <a:rPr lang="en-US" sz="2400"/>
              <a:t>select-from-where can produce a one-column table that contains only one tuple.</a:t>
            </a:r>
            <a:endParaRPr/>
          </a:p>
          <a:p>
            <a:pPr marL="228600" lvl="0" indent="-76200" algn="just" rtl="0">
              <a:lnSpc>
                <a:spcPct val="90000"/>
              </a:lnSpc>
              <a:spcBef>
                <a:spcPts val="1000"/>
              </a:spcBef>
              <a:spcAft>
                <a:spcPts val="0"/>
              </a:spcAft>
              <a:buClr>
                <a:schemeClr val="dk1"/>
              </a:buClr>
              <a:buSzPts val="2400"/>
              <a:buNone/>
            </a:pPr>
            <a:endParaRPr sz="2400"/>
          </a:p>
          <a:p>
            <a:pPr marL="228600" lvl="0" indent="-228600" algn="just" rtl="0">
              <a:lnSpc>
                <a:spcPct val="90000"/>
              </a:lnSpc>
              <a:spcBef>
                <a:spcPts val="1000"/>
              </a:spcBef>
              <a:spcAft>
                <a:spcPts val="0"/>
              </a:spcAft>
              <a:buClr>
                <a:schemeClr val="dk1"/>
              </a:buClr>
              <a:buSzPts val="2400"/>
              <a:buChar char="•"/>
            </a:pPr>
            <a:r>
              <a:rPr lang="en-US" sz="2400"/>
              <a:t>Example: Which film(s) had the highest budget? SELECT * FROM Film WHERE budget = ( SELECT MAX(budget) FROM Film); </a:t>
            </a:r>
            <a:endParaRPr/>
          </a:p>
        </p:txBody>
      </p:sp>
      <p:sp>
        <p:nvSpPr>
          <p:cNvPr id="210" name="Google Shape;21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NESTED QUERIES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Comparison operator IN</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 Compares value v with a set of values V </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Evaluates to TRUE if v is one of the elements in V</a:t>
            </a:r>
            <a:endParaRPr/>
          </a:p>
          <a:p>
            <a:pPr marL="228600" lvl="0" indent="-228600" algn="l" rtl="0">
              <a:lnSpc>
                <a:spcPct val="90000"/>
              </a:lnSpc>
              <a:spcBef>
                <a:spcPts val="1000"/>
              </a:spcBef>
              <a:spcAft>
                <a:spcPts val="0"/>
              </a:spcAft>
              <a:buClr>
                <a:schemeClr val="dk1"/>
              </a:buClr>
              <a:buSzPts val="2800"/>
              <a:buNone/>
            </a:pPr>
            <a:r>
              <a:rPr lang="en-US"/>
              <a:t> </a:t>
            </a:r>
            <a:endParaRPr/>
          </a:p>
          <a:p>
            <a:pPr marL="228600" lvl="0" indent="-228600" algn="l" rtl="0">
              <a:lnSpc>
                <a:spcPct val="90000"/>
              </a:lnSpc>
              <a:spcBef>
                <a:spcPts val="1000"/>
              </a:spcBef>
              <a:spcAft>
                <a:spcPts val="0"/>
              </a:spcAft>
              <a:buClr>
                <a:schemeClr val="dk1"/>
              </a:buClr>
              <a:buSzPts val="2800"/>
              <a:buChar char="•"/>
            </a:pPr>
            <a:r>
              <a:rPr lang="en-US"/>
              <a:t>Allows any relation in WHERE clause</a:t>
            </a:r>
            <a:endParaRPr/>
          </a:p>
        </p:txBody>
      </p:sp>
      <p:sp>
        <p:nvSpPr>
          <p:cNvPr id="216" name="Google Shape;216;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USING 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3200"/>
              <a:buFont typeface="Calibri"/>
              <a:buNone/>
            </a:pPr>
            <a:r>
              <a:rPr lang="en-US" sz="3200" b="1">
                <a:solidFill>
                  <a:srgbClr val="FF0000"/>
                </a:solidFill>
              </a:rPr>
              <a:t>These points related to Day wise topic should be included :</a:t>
            </a:r>
            <a:endParaRPr sz="3200" b="1">
              <a:solidFill>
                <a:srgbClr val="FF0000"/>
              </a:solidFill>
            </a:endParaRPr>
          </a:p>
        </p:txBody>
      </p:sp>
      <p:sp>
        <p:nvSpPr>
          <p:cNvPr id="113" name="Google Shape;113;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latin typeface="Times New Roman"/>
                <a:ea typeface="Times New Roman"/>
                <a:cs typeface="Times New Roman"/>
                <a:sym typeface="Times New Roman"/>
              </a:rPr>
              <a:t>Prerequisite of topic :- Basic Knowledge of Sql.</a:t>
            </a:r>
            <a:endParaRPr b="1">
              <a:latin typeface="Times New Roman"/>
              <a:ea typeface="Times New Roman"/>
              <a:cs typeface="Times New Roman"/>
              <a:sym typeface="Times New Roman"/>
            </a:endParaRPr>
          </a:p>
          <a:p>
            <a:pPr marL="228600" lvl="0" indent="-228600" algn="l" rtl="0">
              <a:lnSpc>
                <a:spcPct val="90000"/>
              </a:lnSpc>
              <a:spcBef>
                <a:spcPts val="980"/>
              </a:spcBef>
              <a:spcAft>
                <a:spcPts val="0"/>
              </a:spcAft>
              <a:buClr>
                <a:schemeClr val="dk1"/>
              </a:buClr>
              <a:buSzPts val="2800"/>
              <a:buChar char="•"/>
            </a:pPr>
            <a:r>
              <a:rPr lang="en-US" b="1">
                <a:latin typeface="Times New Roman"/>
                <a:ea typeface="Times New Roman"/>
                <a:cs typeface="Times New Roman"/>
                <a:sym typeface="Times New Roman"/>
              </a:rPr>
              <a:t>Objective :- </a:t>
            </a:r>
            <a:endParaRPr/>
          </a:p>
          <a:p>
            <a:pPr marL="228600" lvl="0" indent="-228600" algn="just" rtl="0">
              <a:lnSpc>
                <a:spcPct val="90000"/>
              </a:lnSpc>
              <a:spcBef>
                <a:spcPts val="980"/>
              </a:spcBef>
              <a:spcAft>
                <a:spcPts val="0"/>
              </a:spcAft>
              <a:buClr>
                <a:schemeClr val="dk1"/>
              </a:buClr>
              <a:buSzPts val="2800"/>
              <a:buNone/>
            </a:pPr>
            <a:r>
              <a:rPr lang="en-US"/>
              <a:t>   The main purpose of stored procedures in SQL is </a:t>
            </a:r>
            <a:r>
              <a:rPr lang="en-US" b="1"/>
              <a:t>to hide direct SQL queries from the code and improve the performance of database operations such as select, update, and delete data</a:t>
            </a:r>
            <a:r>
              <a:rPr lang="en-US"/>
              <a:t>. Other advantages of procedure in SQL are: Reduces the amount of information sent to the database server.</a:t>
            </a:r>
            <a:endParaRPr b="1">
              <a:latin typeface="Times New Roman"/>
              <a:ea typeface="Times New Roman"/>
              <a:cs typeface="Times New Roman"/>
              <a:sym typeface="Times New Roman"/>
            </a:endParaRPr>
          </a:p>
          <a:p>
            <a:pPr marL="228600" lvl="0" indent="-228600" algn="l" rtl="0">
              <a:lnSpc>
                <a:spcPct val="90000"/>
              </a:lnSpc>
              <a:spcBef>
                <a:spcPts val="980"/>
              </a:spcBef>
              <a:spcAft>
                <a:spcPts val="0"/>
              </a:spcAft>
              <a:buClr>
                <a:schemeClr val="dk1"/>
              </a:buClr>
              <a:buSzPts val="2800"/>
              <a:buChar char="•"/>
            </a:pPr>
            <a:r>
              <a:rPr lang="en-US" b="1">
                <a:latin typeface="Times New Roman"/>
                <a:ea typeface="Times New Roman"/>
                <a:cs typeface="Times New Roman"/>
                <a:sym typeface="Times New Roman"/>
              </a:rPr>
              <a:t>Outcome :-</a:t>
            </a:r>
            <a:endParaRPr/>
          </a:p>
          <a:p>
            <a:pPr marL="228600" lvl="0" indent="-228600" algn="l" rtl="0">
              <a:lnSpc>
                <a:spcPct val="90000"/>
              </a:lnSpc>
              <a:spcBef>
                <a:spcPts val="980"/>
              </a:spcBef>
              <a:spcAft>
                <a:spcPts val="0"/>
              </a:spcAft>
              <a:buClr>
                <a:schemeClr val="dk1"/>
              </a:buClr>
              <a:buSzPts val="2800"/>
              <a:buNone/>
            </a:pPr>
            <a:r>
              <a:rPr lang="en-US"/>
              <a:t>   Understanding of queries , stored procedure and triggers in SQL</a:t>
            </a:r>
            <a:endParaRPr b="1">
              <a:latin typeface="Times New Roman"/>
              <a:ea typeface="Times New Roman"/>
              <a:cs typeface="Times New Roman"/>
              <a:sym typeface="Times New Roman"/>
            </a:endParaRPr>
          </a:p>
          <a:p>
            <a:pPr marL="228600" lvl="0" indent="-50800" algn="ctr" rtl="0">
              <a:lnSpc>
                <a:spcPct val="90000"/>
              </a:lnSpc>
              <a:spcBef>
                <a:spcPts val="980"/>
              </a:spcBef>
              <a:spcAft>
                <a:spcPts val="0"/>
              </a:spcAft>
              <a:buClr>
                <a:schemeClr val="dk1"/>
              </a:buClr>
              <a:buSzPts val="2800"/>
              <a:buNone/>
            </a:pPr>
            <a:endParaRPr b="1">
              <a:latin typeface="Times New Roman"/>
              <a:ea typeface="Times New Roman"/>
              <a:cs typeface="Times New Roman"/>
              <a:sym typeface="Times New Roman"/>
            </a:endParaRPr>
          </a:p>
          <a:p>
            <a:pPr marL="228600" lvl="0" indent="-50800" algn="l" rtl="0">
              <a:lnSpc>
                <a:spcPct val="90000"/>
              </a:lnSpc>
              <a:spcBef>
                <a:spcPts val="1980"/>
              </a:spcBef>
              <a:spcAft>
                <a:spcPts val="0"/>
              </a:spcAft>
              <a:buClr>
                <a:schemeClr val="dk1"/>
              </a:buClr>
              <a:buSzPts val="2800"/>
              <a:buNone/>
            </a:pPr>
            <a:endParaRPr/>
          </a:p>
        </p:txBody>
      </p:sp>
      <p:sp>
        <p:nvSpPr>
          <p:cNvPr id="114" name="Google Shape;114;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Use tuples of values in comparisons</a:t>
            </a:r>
            <a:endParaRPr/>
          </a:p>
          <a:p>
            <a:pPr marL="228600" lvl="0" indent="-228600" algn="l" rtl="0">
              <a:lnSpc>
                <a:spcPct val="90000"/>
              </a:lnSpc>
              <a:spcBef>
                <a:spcPts val="1000"/>
              </a:spcBef>
              <a:spcAft>
                <a:spcPts val="0"/>
              </a:spcAft>
              <a:buClr>
                <a:schemeClr val="dk1"/>
              </a:buClr>
              <a:buSzPts val="2800"/>
              <a:buChar char="•"/>
            </a:pPr>
            <a:r>
              <a:rPr lang="en-US"/>
              <a:t> </a:t>
            </a:r>
            <a:endParaRPr/>
          </a:p>
          <a:p>
            <a:pPr marL="228600" lvl="0" indent="-228600" algn="l" rtl="0">
              <a:lnSpc>
                <a:spcPct val="90000"/>
              </a:lnSpc>
              <a:spcBef>
                <a:spcPts val="1000"/>
              </a:spcBef>
              <a:spcAft>
                <a:spcPts val="0"/>
              </a:spcAft>
              <a:buClr>
                <a:schemeClr val="dk1"/>
              </a:buClr>
              <a:buSzPts val="2800"/>
              <a:buChar char="•"/>
            </a:pPr>
            <a:r>
              <a:rPr lang="en-US"/>
              <a:t>Requires parentheses</a:t>
            </a:r>
            <a:endParaRPr/>
          </a:p>
        </p:txBody>
      </p:sp>
      <p:sp>
        <p:nvSpPr>
          <p:cNvPr id="222" name="Google Shape;222;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USING IN</a:t>
            </a:r>
            <a:endParaRPr/>
          </a:p>
        </p:txBody>
      </p:sp>
      <p:pic>
        <p:nvPicPr>
          <p:cNvPr id="223" name="Google Shape;223;p21"/>
          <p:cNvPicPr preferRelativeResize="0"/>
          <p:nvPr/>
        </p:nvPicPr>
        <p:blipFill rotWithShape="1">
          <a:blip r:embed="rId3">
            <a:alphaModFix/>
          </a:blip>
          <a:srcRect/>
          <a:stretch/>
        </p:blipFill>
        <p:spPr>
          <a:xfrm>
            <a:off x="1320800" y="3352800"/>
            <a:ext cx="9474200" cy="1695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just" rtl="0">
              <a:lnSpc>
                <a:spcPct val="90000"/>
              </a:lnSpc>
              <a:spcBef>
                <a:spcPts val="0"/>
              </a:spcBef>
              <a:spcAft>
                <a:spcPts val="0"/>
              </a:spcAft>
              <a:buClr>
                <a:schemeClr val="dk1"/>
              </a:buClr>
              <a:buSzPct val="100000"/>
              <a:buChar char="•"/>
            </a:pPr>
            <a:r>
              <a:rPr lang="en-US"/>
              <a:t>Use other comparison operators to compare a single value v </a:t>
            </a:r>
            <a:endParaRPr/>
          </a:p>
          <a:p>
            <a:pPr marL="228600" lvl="0" indent="-64135" algn="just" rtl="0">
              <a:lnSpc>
                <a:spcPct val="90000"/>
              </a:lnSpc>
              <a:spcBef>
                <a:spcPts val="1000"/>
              </a:spcBef>
              <a:spcAft>
                <a:spcPts val="0"/>
              </a:spcAft>
              <a:buClr>
                <a:schemeClr val="dk1"/>
              </a:buClr>
              <a:buSzPct val="100000"/>
              <a:buNone/>
            </a:pPr>
            <a:endParaRPr/>
          </a:p>
          <a:p>
            <a:pPr marL="228600" lvl="0" indent="-228600" algn="just" rtl="0">
              <a:lnSpc>
                <a:spcPct val="90000"/>
              </a:lnSpc>
              <a:spcBef>
                <a:spcPts val="1000"/>
              </a:spcBef>
              <a:spcAft>
                <a:spcPts val="0"/>
              </a:spcAft>
              <a:buClr>
                <a:schemeClr val="dk1"/>
              </a:buClr>
              <a:buSzPct val="100000"/>
              <a:buChar char="•"/>
            </a:pPr>
            <a:r>
              <a:rPr lang="en-US"/>
              <a:t> = ANY (or = SOME) operator </a:t>
            </a:r>
            <a:endParaRPr/>
          </a:p>
          <a:p>
            <a:pPr marL="228600" lvl="0" indent="-228600" algn="just" rtl="0">
              <a:lnSpc>
                <a:spcPct val="90000"/>
              </a:lnSpc>
              <a:spcBef>
                <a:spcPts val="1000"/>
              </a:spcBef>
              <a:spcAft>
                <a:spcPts val="0"/>
              </a:spcAft>
              <a:buClr>
                <a:schemeClr val="dk1"/>
              </a:buClr>
              <a:buSzPct val="100000"/>
              <a:buNone/>
            </a:pPr>
            <a:endParaRPr/>
          </a:p>
          <a:p>
            <a:pPr marL="228600" lvl="0" indent="-228600" algn="just" rtl="0">
              <a:lnSpc>
                <a:spcPct val="90000"/>
              </a:lnSpc>
              <a:spcBef>
                <a:spcPts val="1000"/>
              </a:spcBef>
              <a:spcAft>
                <a:spcPts val="0"/>
              </a:spcAft>
              <a:buClr>
                <a:schemeClr val="dk1"/>
              </a:buClr>
              <a:buSzPct val="100000"/>
              <a:buChar char="•"/>
            </a:pPr>
            <a:r>
              <a:rPr lang="en-US"/>
              <a:t> Returns TRUE if the value v is equal to some value in the set V </a:t>
            </a:r>
            <a:endParaRPr/>
          </a:p>
          <a:p>
            <a:pPr marL="228600" lvl="0" indent="-228600" algn="just" rtl="0">
              <a:lnSpc>
                <a:spcPct val="90000"/>
              </a:lnSpc>
              <a:spcBef>
                <a:spcPts val="1000"/>
              </a:spcBef>
              <a:spcAft>
                <a:spcPts val="0"/>
              </a:spcAft>
              <a:buClr>
                <a:schemeClr val="dk1"/>
              </a:buClr>
              <a:buSzPct val="100000"/>
              <a:buNone/>
            </a:pPr>
            <a:endParaRPr/>
          </a:p>
          <a:p>
            <a:pPr marL="228600" lvl="0" indent="-228600" algn="just" rtl="0">
              <a:lnSpc>
                <a:spcPct val="90000"/>
              </a:lnSpc>
              <a:spcBef>
                <a:spcPts val="1000"/>
              </a:spcBef>
              <a:spcAft>
                <a:spcPts val="0"/>
              </a:spcAft>
              <a:buClr>
                <a:schemeClr val="dk1"/>
              </a:buClr>
              <a:buSzPct val="100000"/>
              <a:buChar char="•"/>
            </a:pPr>
            <a:r>
              <a:rPr lang="en-US"/>
              <a:t>It is equivalent to IN </a:t>
            </a:r>
            <a:endParaRPr/>
          </a:p>
        </p:txBody>
      </p:sp>
      <p:sp>
        <p:nvSpPr>
          <p:cNvPr id="229" name="Google Shape;229;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COLUMN QUERIES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Also available for &gt;, &gt;=, &lt;=, and &lt;&gt; • &gt;= </a:t>
            </a:r>
            <a:endParaRPr/>
          </a:p>
          <a:p>
            <a:pPr marL="228600" lvl="0" indent="-50800" algn="just" rtl="0">
              <a:lnSpc>
                <a:spcPct val="90000"/>
              </a:lnSpc>
              <a:spcBef>
                <a:spcPts val="1000"/>
              </a:spcBef>
              <a:spcAft>
                <a:spcPts val="0"/>
              </a:spcAft>
              <a:buClr>
                <a:schemeClr val="dk1"/>
              </a:buClr>
              <a:buSzPts val="2800"/>
              <a:buNone/>
            </a:pPr>
            <a:endParaRPr/>
          </a:p>
          <a:p>
            <a:pPr marL="228600" lvl="0" indent="-228600" algn="just" rtl="0">
              <a:lnSpc>
                <a:spcPct val="90000"/>
              </a:lnSpc>
              <a:spcBef>
                <a:spcPts val="1000"/>
              </a:spcBef>
              <a:spcAft>
                <a:spcPts val="0"/>
              </a:spcAft>
              <a:buClr>
                <a:schemeClr val="dk1"/>
              </a:buClr>
              <a:buSzPts val="2800"/>
              <a:buChar char="•"/>
            </a:pPr>
            <a:r>
              <a:rPr lang="en-US"/>
              <a:t> Returns TRUE if the value v is greater than or equal to every value in the set V </a:t>
            </a:r>
            <a:endParaRPr/>
          </a:p>
          <a:p>
            <a:pPr marL="228600" lvl="0" indent="-50800" algn="just" rtl="0">
              <a:lnSpc>
                <a:spcPct val="90000"/>
              </a:lnSpc>
              <a:spcBef>
                <a:spcPts val="1000"/>
              </a:spcBef>
              <a:spcAft>
                <a:spcPts val="0"/>
              </a:spcAft>
              <a:buClr>
                <a:schemeClr val="dk1"/>
              </a:buClr>
              <a:buSzPts val="2800"/>
              <a:buNone/>
            </a:pPr>
            <a:endParaRPr/>
          </a:p>
          <a:p>
            <a:pPr marL="228600" lvl="0" indent="-228600" algn="just" rtl="0">
              <a:lnSpc>
                <a:spcPct val="90000"/>
              </a:lnSpc>
              <a:spcBef>
                <a:spcPts val="1000"/>
              </a:spcBef>
              <a:spcAft>
                <a:spcPts val="0"/>
              </a:spcAft>
              <a:buClr>
                <a:schemeClr val="dk1"/>
              </a:buClr>
              <a:buSzPts val="2800"/>
              <a:buChar char="•"/>
            </a:pPr>
            <a:r>
              <a:rPr lang="en-US"/>
              <a:t> Equivalent to =(SELECT MAX(…)…) • Also available for =, &gt;, &lt;=, and &lt;&gt;</a:t>
            </a:r>
            <a:endParaRPr/>
          </a:p>
          <a:p>
            <a:pPr marL="228600" lvl="0" indent="-50800" algn="l" rtl="0">
              <a:lnSpc>
                <a:spcPct val="90000"/>
              </a:lnSpc>
              <a:spcBef>
                <a:spcPts val="1000"/>
              </a:spcBef>
              <a:spcAft>
                <a:spcPts val="0"/>
              </a:spcAft>
              <a:buClr>
                <a:schemeClr val="dk1"/>
              </a:buClr>
              <a:buSzPts val="2800"/>
              <a:buNone/>
            </a:pPr>
            <a:endParaRPr/>
          </a:p>
        </p:txBody>
      </p:sp>
      <p:sp>
        <p:nvSpPr>
          <p:cNvPr id="235" name="Google Shape;235;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COLUMN QUERIES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Example</a:t>
            </a:r>
            <a:endParaRPr/>
          </a:p>
        </p:txBody>
      </p:sp>
      <p:sp>
        <p:nvSpPr>
          <p:cNvPr id="241" name="Google Shape;241;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COLUMN QUERIES</a:t>
            </a:r>
            <a:endParaRPr/>
          </a:p>
        </p:txBody>
      </p:sp>
      <p:pic>
        <p:nvPicPr>
          <p:cNvPr id="242" name="Google Shape;242;p24"/>
          <p:cNvPicPr preferRelativeResize="0"/>
          <p:nvPr/>
        </p:nvPicPr>
        <p:blipFill rotWithShape="1">
          <a:blip r:embed="rId3">
            <a:alphaModFix/>
          </a:blip>
          <a:srcRect/>
          <a:stretch/>
        </p:blipFill>
        <p:spPr>
          <a:xfrm>
            <a:off x="1117601" y="2514600"/>
            <a:ext cx="9956236" cy="2362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Correlated nested query</a:t>
            </a:r>
            <a:endParaRPr/>
          </a:p>
          <a:p>
            <a:pPr marL="228600" lvl="0" indent="-2286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 Evaluated once for each tuple in the outer query </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
        <p:nvSpPr>
          <p:cNvPr id="248" name="Google Shape;248;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CORRELATED NESTED QUERIES</a:t>
            </a:r>
            <a:endParaRPr/>
          </a:p>
        </p:txBody>
      </p:sp>
      <p:pic>
        <p:nvPicPr>
          <p:cNvPr id="249" name="Google Shape;249;p25"/>
          <p:cNvPicPr preferRelativeResize="0"/>
          <p:nvPr/>
        </p:nvPicPr>
        <p:blipFill rotWithShape="1">
          <a:blip r:embed="rId3">
            <a:alphaModFix/>
          </a:blip>
          <a:srcRect/>
          <a:stretch/>
        </p:blipFill>
        <p:spPr>
          <a:xfrm>
            <a:off x="1016001" y="3581401"/>
            <a:ext cx="10020300" cy="25622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Such queries are easiest to understand if all column names are qualified by their relation names. </a:t>
            </a:r>
            <a:endParaRPr/>
          </a:p>
          <a:p>
            <a:pPr marL="228600" lvl="0" indent="-2286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 Note that the inner query can refer to E, but the outer query cannot refer to D. </a:t>
            </a:r>
            <a:endParaRPr/>
          </a:p>
        </p:txBody>
      </p:sp>
      <p:sp>
        <p:nvSpPr>
          <p:cNvPr id="255" name="Google Shape;255;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CORRELATED NESTED QUERIES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0000"/>
              </a:buClr>
              <a:buSzPts val="6000"/>
              <a:buFont typeface="Calibri"/>
              <a:buNone/>
            </a:pPr>
            <a:r>
              <a:rPr lang="en-US">
                <a:solidFill>
                  <a:srgbClr val="FF0000"/>
                </a:solidFill>
              </a:rPr>
              <a:t>PROCEDURES IN PL/SQL</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INTRODUCTION</a:t>
            </a:r>
            <a:endParaRPr/>
          </a:p>
        </p:txBody>
      </p:sp>
      <p:sp>
        <p:nvSpPr>
          <p:cNvPr id="266" name="Google Shape;266;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90000"/>
              </a:lnSpc>
              <a:spcBef>
                <a:spcPts val="0"/>
              </a:spcBef>
              <a:spcAft>
                <a:spcPts val="0"/>
              </a:spcAft>
              <a:buClr>
                <a:schemeClr val="dk1"/>
              </a:buClr>
              <a:buSzPct val="100000"/>
              <a:buChar char="•"/>
            </a:pPr>
            <a:r>
              <a:rPr lang="en-US"/>
              <a:t>The PL/SQL stored procedure or simply a procedure is a PL/SQL block which performs one or more specific tasks. </a:t>
            </a:r>
            <a:endParaRPr/>
          </a:p>
          <a:p>
            <a:pPr marL="228600" lvl="0" indent="-228600" algn="l" rtl="0">
              <a:lnSpc>
                <a:spcPct val="90000"/>
              </a:lnSpc>
              <a:spcBef>
                <a:spcPts val="1000"/>
              </a:spcBef>
              <a:spcAft>
                <a:spcPts val="0"/>
              </a:spcAft>
              <a:buClr>
                <a:schemeClr val="dk1"/>
              </a:buClr>
              <a:buSzPct val="100000"/>
              <a:buChar char="•"/>
            </a:pPr>
            <a:r>
              <a:rPr lang="en-US"/>
              <a:t>Procedures are named pl/sql blocks.</a:t>
            </a:r>
            <a:endParaRPr/>
          </a:p>
          <a:p>
            <a:pPr marL="228600" lvl="0" indent="-228600" algn="l" rtl="0">
              <a:lnSpc>
                <a:spcPct val="90000"/>
              </a:lnSpc>
              <a:spcBef>
                <a:spcPts val="1000"/>
              </a:spcBef>
              <a:spcAft>
                <a:spcPts val="0"/>
              </a:spcAft>
              <a:buClr>
                <a:schemeClr val="dk1"/>
              </a:buClr>
              <a:buSzPct val="100000"/>
              <a:buChar char="•"/>
            </a:pPr>
            <a:r>
              <a:rPr lang="en-US"/>
              <a:t>Created/owned by a particular schema.</a:t>
            </a:r>
            <a:endParaRPr/>
          </a:p>
          <a:p>
            <a:pPr marL="228600" lvl="0" indent="-228600" algn="l" rtl="0">
              <a:lnSpc>
                <a:spcPct val="90000"/>
              </a:lnSpc>
              <a:spcBef>
                <a:spcPts val="1000"/>
              </a:spcBef>
              <a:spcAft>
                <a:spcPts val="0"/>
              </a:spcAft>
              <a:buClr>
                <a:schemeClr val="dk1"/>
              </a:buClr>
              <a:buSzPct val="100000"/>
              <a:buChar char="•"/>
            </a:pPr>
            <a:r>
              <a:rPr lang="en-US"/>
              <a:t>SQL Server stored procedures are used to group one or more Transact-SQL statements into logical units.</a:t>
            </a:r>
            <a:endParaRPr/>
          </a:p>
          <a:p>
            <a:pPr marL="228600" lvl="0" indent="-228600" algn="l" rtl="0">
              <a:lnSpc>
                <a:spcPct val="90000"/>
              </a:lnSpc>
              <a:spcBef>
                <a:spcPts val="1000"/>
              </a:spcBef>
              <a:spcAft>
                <a:spcPts val="0"/>
              </a:spcAft>
              <a:buClr>
                <a:schemeClr val="dk1"/>
              </a:buClr>
              <a:buSzPct val="100000"/>
              <a:buChar char="•"/>
            </a:pPr>
            <a:r>
              <a:rPr lang="en-US"/>
              <a:t>The procedure contains a header and a body.</a:t>
            </a:r>
            <a:endParaRPr/>
          </a:p>
          <a:p>
            <a:pPr marL="0" lvl="0" indent="0" algn="l" rtl="0">
              <a:lnSpc>
                <a:spcPct val="90000"/>
              </a:lnSpc>
              <a:spcBef>
                <a:spcPts val="1000"/>
              </a:spcBef>
              <a:spcAft>
                <a:spcPts val="0"/>
              </a:spcAft>
              <a:buClr>
                <a:schemeClr val="dk1"/>
              </a:buClr>
              <a:buSzPct val="100000"/>
              <a:buNone/>
            </a:pPr>
            <a:r>
              <a:rPr lang="en-US" b="1"/>
              <a:t> 	Header:</a:t>
            </a:r>
            <a:r>
              <a:rPr lang="en-US"/>
              <a:t> The header contains the name of the procedure and the parameters or variables passed to the procedure.</a:t>
            </a:r>
            <a:endParaRPr/>
          </a:p>
          <a:p>
            <a:pPr marL="0" lvl="0" indent="0" algn="l" rtl="0">
              <a:lnSpc>
                <a:spcPct val="90000"/>
              </a:lnSpc>
              <a:spcBef>
                <a:spcPts val="1000"/>
              </a:spcBef>
              <a:spcAft>
                <a:spcPts val="0"/>
              </a:spcAft>
              <a:buClr>
                <a:schemeClr val="dk1"/>
              </a:buClr>
              <a:buSzPct val="100000"/>
              <a:buNone/>
            </a:pPr>
            <a:r>
              <a:rPr lang="en-US" b="1"/>
              <a:t>	Body:</a:t>
            </a:r>
            <a:r>
              <a:rPr lang="en-US"/>
              <a:t> The body contains a declaration section, execution section and exception section similar to a general PL/SQL block.</a:t>
            </a:r>
            <a:endParaRPr/>
          </a:p>
          <a:p>
            <a:pPr marL="228600" lvl="0" indent="-90804" algn="l" rtl="0">
              <a:lnSpc>
                <a:spcPct val="90000"/>
              </a:lnSpc>
              <a:spcBef>
                <a:spcPts val="1000"/>
              </a:spcBef>
              <a:spcAft>
                <a:spcPts val="0"/>
              </a:spcAft>
              <a:buClr>
                <a:schemeClr val="dk1"/>
              </a:buClr>
              <a:buSzPct val="100000"/>
              <a:buNone/>
            </a:pPr>
            <a:endParaRPr/>
          </a:p>
          <a:p>
            <a:pPr marL="228600" lvl="0" indent="-90804"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CHARACTERISTICS:</a:t>
            </a:r>
            <a:endParaRPr/>
          </a:p>
        </p:txBody>
      </p:sp>
      <p:sp>
        <p:nvSpPr>
          <p:cNvPr id="272" name="Google Shape;272;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just" rtl="0">
              <a:lnSpc>
                <a:spcPct val="90000"/>
              </a:lnSpc>
              <a:spcBef>
                <a:spcPts val="0"/>
              </a:spcBef>
              <a:spcAft>
                <a:spcPts val="0"/>
              </a:spcAft>
              <a:buClr>
                <a:schemeClr val="dk1"/>
              </a:buClr>
              <a:buSzPct val="100000"/>
              <a:buChar char="•"/>
            </a:pPr>
            <a:r>
              <a:rPr lang="en-US"/>
              <a:t>Procedures are standalone blocks of a program that can be stored in the database.</a:t>
            </a:r>
            <a:endParaRPr/>
          </a:p>
          <a:p>
            <a:pPr marL="228600" lvl="0" indent="-228600" algn="just" rtl="0">
              <a:lnSpc>
                <a:spcPct val="90000"/>
              </a:lnSpc>
              <a:spcBef>
                <a:spcPts val="1000"/>
              </a:spcBef>
              <a:spcAft>
                <a:spcPts val="0"/>
              </a:spcAft>
              <a:buClr>
                <a:schemeClr val="dk1"/>
              </a:buClr>
              <a:buSzPct val="100000"/>
              <a:buChar char="•"/>
            </a:pPr>
            <a:r>
              <a:rPr lang="en-US"/>
              <a:t>Call to these procedures can be made by referring to their name, to execute the PL/SQL statements.</a:t>
            </a:r>
            <a:endParaRPr/>
          </a:p>
          <a:p>
            <a:pPr marL="228600" lvl="0" indent="-228600" algn="just" rtl="0">
              <a:lnSpc>
                <a:spcPct val="90000"/>
              </a:lnSpc>
              <a:spcBef>
                <a:spcPts val="1000"/>
              </a:spcBef>
              <a:spcAft>
                <a:spcPts val="0"/>
              </a:spcAft>
              <a:buClr>
                <a:schemeClr val="dk1"/>
              </a:buClr>
              <a:buSzPct val="100000"/>
              <a:buChar char="•"/>
            </a:pPr>
            <a:r>
              <a:rPr lang="en-US"/>
              <a:t>It is mainly used to execute a process in PL/SQL.</a:t>
            </a:r>
            <a:endParaRPr/>
          </a:p>
          <a:p>
            <a:pPr marL="228600" lvl="0" indent="-228600" algn="just" rtl="0">
              <a:lnSpc>
                <a:spcPct val="90000"/>
              </a:lnSpc>
              <a:spcBef>
                <a:spcPts val="1000"/>
              </a:spcBef>
              <a:spcAft>
                <a:spcPts val="0"/>
              </a:spcAft>
              <a:buClr>
                <a:schemeClr val="dk1"/>
              </a:buClr>
              <a:buSzPct val="100000"/>
              <a:buChar char="•"/>
            </a:pPr>
            <a:r>
              <a:rPr lang="en-US"/>
              <a:t>It can have nested blocks, or it can be defined and nested inside the other blocks or packages.</a:t>
            </a:r>
            <a:endParaRPr/>
          </a:p>
          <a:p>
            <a:pPr marL="228600" lvl="0" indent="-228600" algn="just" rtl="0">
              <a:lnSpc>
                <a:spcPct val="90000"/>
              </a:lnSpc>
              <a:spcBef>
                <a:spcPts val="1000"/>
              </a:spcBef>
              <a:spcAft>
                <a:spcPts val="0"/>
              </a:spcAft>
              <a:buClr>
                <a:schemeClr val="dk1"/>
              </a:buClr>
              <a:buSzPct val="100000"/>
              <a:buChar char="•"/>
            </a:pPr>
            <a:r>
              <a:rPr lang="en-US"/>
              <a:t>It contains declaration part (optional), execution part, exception handling part (optional).</a:t>
            </a:r>
            <a:endParaRPr/>
          </a:p>
          <a:p>
            <a:pPr marL="228600" lvl="0" indent="-228600" algn="just" rtl="0">
              <a:lnSpc>
                <a:spcPct val="90000"/>
              </a:lnSpc>
              <a:spcBef>
                <a:spcPts val="1000"/>
              </a:spcBef>
              <a:spcAft>
                <a:spcPts val="0"/>
              </a:spcAft>
              <a:buClr>
                <a:schemeClr val="dk1"/>
              </a:buClr>
              <a:buSzPct val="100000"/>
              <a:buChar char="•"/>
            </a:pPr>
            <a:r>
              <a:rPr lang="en-US"/>
              <a:t>The values can be passed into the procedure or fetched from the procedure through parameters.</a:t>
            </a:r>
            <a:endParaRPr/>
          </a:p>
          <a:p>
            <a:pPr marL="228600" lvl="0" indent="-228600" algn="just" rtl="0">
              <a:lnSpc>
                <a:spcPct val="90000"/>
              </a:lnSpc>
              <a:spcBef>
                <a:spcPts val="1000"/>
              </a:spcBef>
              <a:spcAft>
                <a:spcPts val="0"/>
              </a:spcAft>
              <a:buClr>
                <a:schemeClr val="dk1"/>
              </a:buClr>
              <a:buSzPct val="100000"/>
              <a:buChar char="•"/>
            </a:pPr>
            <a:r>
              <a:rPr lang="en-US"/>
              <a:t>Procedures cannot be called directly from SELECT statements. They can be called from another block or through EXEC keyword.</a:t>
            </a:r>
            <a:endParaRPr/>
          </a:p>
          <a:p>
            <a:pPr marL="228600" lvl="0" indent="-10414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Cont..</a:t>
            </a:r>
            <a:endParaRPr/>
          </a:p>
        </p:txBody>
      </p:sp>
      <p:sp>
        <p:nvSpPr>
          <p:cNvPr id="278" name="Google Shape;278;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Char char="•"/>
            </a:pPr>
            <a:r>
              <a:rPr lang="en-US" sz="2000"/>
              <a:t>Unique procedure name is required while naming it.</a:t>
            </a:r>
            <a:endParaRPr/>
          </a:p>
          <a:p>
            <a:pPr marL="228600" lvl="0" indent="-228600" algn="l" rtl="0">
              <a:lnSpc>
                <a:spcPct val="90000"/>
              </a:lnSpc>
              <a:spcBef>
                <a:spcPts val="1000"/>
              </a:spcBef>
              <a:spcAft>
                <a:spcPts val="0"/>
              </a:spcAft>
              <a:buClr>
                <a:schemeClr val="dk1"/>
              </a:buClr>
              <a:buSzPts val="2000"/>
              <a:buChar char="•"/>
            </a:pPr>
            <a:r>
              <a:rPr lang="en-US" sz="2000"/>
              <a:t>Parameter are optional and to be enclose in parenthesis when required.</a:t>
            </a:r>
            <a:endParaRPr/>
          </a:p>
          <a:p>
            <a:pPr marL="228600" lvl="0" indent="-228600" algn="l" rtl="0">
              <a:lnSpc>
                <a:spcPct val="90000"/>
              </a:lnSpc>
              <a:spcBef>
                <a:spcPts val="1000"/>
              </a:spcBef>
              <a:spcAft>
                <a:spcPts val="0"/>
              </a:spcAft>
              <a:buClr>
                <a:schemeClr val="dk1"/>
              </a:buClr>
              <a:buSzPts val="2000"/>
              <a:buChar char="•"/>
            </a:pPr>
            <a:r>
              <a:rPr lang="en-US" sz="2000"/>
              <a:t>Procedure variable is declared prior to the BEGIN keyword.</a:t>
            </a:r>
            <a:endParaRPr/>
          </a:p>
          <a:p>
            <a:pPr marL="228600" lvl="0" indent="-228600" algn="l" rtl="0">
              <a:lnSpc>
                <a:spcPct val="90000"/>
              </a:lnSpc>
              <a:spcBef>
                <a:spcPts val="1000"/>
              </a:spcBef>
              <a:spcAft>
                <a:spcPts val="0"/>
              </a:spcAft>
              <a:buClr>
                <a:schemeClr val="dk1"/>
              </a:buClr>
              <a:buSzPts val="2000"/>
              <a:buChar char="•"/>
            </a:pPr>
            <a:r>
              <a:rPr lang="en-US" sz="2000"/>
              <a:t>Declare keyword is not used in named procedure.</a:t>
            </a:r>
            <a:endParaRPr/>
          </a:p>
          <a:p>
            <a:pPr marL="228600" lvl="0" indent="-228600" algn="just" rtl="0">
              <a:lnSpc>
                <a:spcPct val="90000"/>
              </a:lnSpc>
              <a:spcBef>
                <a:spcPts val="1000"/>
              </a:spcBef>
              <a:spcAft>
                <a:spcPts val="0"/>
              </a:spcAft>
              <a:buClr>
                <a:schemeClr val="dk1"/>
              </a:buClr>
              <a:buSzPts val="2000"/>
              <a:buChar char="•"/>
            </a:pPr>
            <a:r>
              <a:rPr lang="en-US" sz="2000" b="1"/>
              <a:t>Difference between anonymous block and Stored Procedure</a:t>
            </a:r>
            <a:r>
              <a:rPr lang="en-US" sz="2000"/>
              <a:t>: Anonymous blocks are nothing but the PL SQL statements which are written in between begin and end which is not stored in to Database Memory. Stored Procedures are named block which are stored in to Database memory as database objects.</a:t>
            </a:r>
            <a:endParaRPr/>
          </a:p>
          <a:p>
            <a:pPr marL="228600" lvl="0" indent="-228600" algn="just" rtl="0">
              <a:lnSpc>
                <a:spcPct val="90000"/>
              </a:lnSpc>
              <a:spcBef>
                <a:spcPts val="1000"/>
              </a:spcBef>
              <a:spcAft>
                <a:spcPts val="0"/>
              </a:spcAft>
              <a:buClr>
                <a:schemeClr val="dk1"/>
              </a:buClr>
              <a:buSzPts val="2000"/>
              <a:buChar char="•"/>
            </a:pPr>
            <a:r>
              <a:rPr lang="en-US" sz="2000" b="1"/>
              <a:t>We can call Stored Procedure inside Stored Procedure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A subquery, also known as a nested query or subselect</a:t>
            </a:r>
            <a:endParaRPr/>
          </a:p>
          <a:p>
            <a:pPr marL="228600" lvl="0" indent="-50800" algn="just" rtl="0">
              <a:lnSpc>
                <a:spcPct val="90000"/>
              </a:lnSpc>
              <a:spcBef>
                <a:spcPts val="1000"/>
              </a:spcBef>
              <a:spcAft>
                <a:spcPts val="0"/>
              </a:spcAft>
              <a:buClr>
                <a:schemeClr val="dk1"/>
              </a:buClr>
              <a:buSzPts val="2800"/>
              <a:buNone/>
            </a:pPr>
            <a:endParaRPr/>
          </a:p>
          <a:p>
            <a:pPr marL="228600" lvl="0" indent="-228600" algn="just" rtl="0">
              <a:lnSpc>
                <a:spcPct val="90000"/>
              </a:lnSpc>
              <a:spcBef>
                <a:spcPts val="1000"/>
              </a:spcBef>
              <a:spcAft>
                <a:spcPts val="0"/>
              </a:spcAft>
              <a:buClr>
                <a:schemeClr val="dk1"/>
              </a:buClr>
              <a:buSzPts val="2800"/>
              <a:buChar char="•"/>
            </a:pPr>
            <a:r>
              <a:rPr lang="en-US"/>
              <a:t>It is a SELECT query embedded within the WHERE or HAVING clause of another SQL query. </a:t>
            </a:r>
            <a:endParaRPr/>
          </a:p>
          <a:p>
            <a:pPr marL="228600" lvl="0" indent="-50800" algn="just" rtl="0">
              <a:lnSpc>
                <a:spcPct val="90000"/>
              </a:lnSpc>
              <a:spcBef>
                <a:spcPts val="1000"/>
              </a:spcBef>
              <a:spcAft>
                <a:spcPts val="0"/>
              </a:spcAft>
              <a:buClr>
                <a:schemeClr val="dk1"/>
              </a:buClr>
              <a:buSzPts val="2800"/>
              <a:buNone/>
            </a:pPr>
            <a:endParaRPr/>
          </a:p>
          <a:p>
            <a:pPr marL="228600" lvl="0" indent="-228600" algn="just" rtl="0">
              <a:lnSpc>
                <a:spcPct val="90000"/>
              </a:lnSpc>
              <a:spcBef>
                <a:spcPts val="1000"/>
              </a:spcBef>
              <a:spcAft>
                <a:spcPts val="0"/>
              </a:spcAft>
              <a:buClr>
                <a:schemeClr val="dk1"/>
              </a:buClr>
              <a:buSzPts val="2800"/>
              <a:buChar char="•"/>
            </a:pPr>
            <a:r>
              <a:rPr lang="en-US"/>
              <a:t>The data returned by the subquery is used by the outer statement in the same way a literal value would be used.</a:t>
            </a:r>
            <a:endParaRPr/>
          </a:p>
        </p:txBody>
      </p:sp>
      <p:sp>
        <p:nvSpPr>
          <p:cNvPr id="120" name="Google Shape;120;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SUB-QUERY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1"/>
          <p:cNvSpPr txBox="1">
            <a:spLocks noGrp="1"/>
          </p:cNvSpPr>
          <p:nvPr>
            <p:ph type="title"/>
          </p:nvPr>
        </p:nvSpPr>
        <p:spPr>
          <a:xfrm>
            <a:off x="609600" y="685800"/>
            <a:ext cx="10972800" cy="990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Creating a Procedure</a:t>
            </a:r>
            <a:br>
              <a:rPr lang="en-US">
                <a:solidFill>
                  <a:srgbClr val="FF0000"/>
                </a:solidFill>
              </a:rPr>
            </a:br>
            <a:endParaRPr>
              <a:solidFill>
                <a:srgbClr val="FF0000"/>
              </a:solidFill>
            </a:endParaRPr>
          </a:p>
        </p:txBody>
      </p:sp>
      <p:sp>
        <p:nvSpPr>
          <p:cNvPr id="284" name="Google Shape;284;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chemeClr val="dk1"/>
              </a:buClr>
              <a:buSzPts val="2000"/>
              <a:buChar char="•"/>
            </a:pPr>
            <a:r>
              <a:rPr lang="en-US" sz="2000"/>
              <a:t>A procedure is created with the </a:t>
            </a:r>
            <a:r>
              <a:rPr lang="en-US" sz="2000" b="1"/>
              <a:t>CREATE OR REPLACE PROCEDURE</a:t>
            </a:r>
            <a:r>
              <a:rPr lang="en-US" sz="2000"/>
              <a:t> statement. The syntax for the CREATE OR REPLACE PROCEDURE statement is as follows −</a:t>
            </a:r>
            <a:endParaRPr/>
          </a:p>
          <a:p>
            <a:pPr marL="228600" lvl="0" indent="-101600" algn="l" rtl="0">
              <a:lnSpc>
                <a:spcPct val="90000"/>
              </a:lnSpc>
              <a:spcBef>
                <a:spcPts val="1000"/>
              </a:spcBef>
              <a:spcAft>
                <a:spcPts val="0"/>
              </a:spcAft>
              <a:buClr>
                <a:schemeClr val="dk1"/>
              </a:buClr>
              <a:buSzPts val="2000"/>
              <a:buNone/>
            </a:pPr>
            <a:endParaRPr sz="2000"/>
          </a:p>
          <a:p>
            <a:pPr marL="0" lvl="0" indent="0" algn="l" rtl="0">
              <a:lnSpc>
                <a:spcPct val="90000"/>
              </a:lnSpc>
              <a:spcBef>
                <a:spcPts val="1000"/>
              </a:spcBef>
              <a:spcAft>
                <a:spcPts val="0"/>
              </a:spcAft>
              <a:buClr>
                <a:schemeClr val="dk1"/>
              </a:buClr>
              <a:buSzPts val="2000"/>
              <a:buNone/>
            </a:pPr>
            <a:r>
              <a:rPr lang="en-US" sz="2000" b="1"/>
              <a:t>CREATE</a:t>
            </a:r>
            <a:r>
              <a:rPr lang="en-US" sz="2000"/>
              <a:t> [OR REPLACE] </a:t>
            </a:r>
            <a:r>
              <a:rPr lang="en-US" sz="2000" b="1"/>
              <a:t>PROCEDURE</a:t>
            </a:r>
            <a:r>
              <a:rPr lang="en-US" sz="2000"/>
              <a:t> procedure_name  </a:t>
            </a:r>
            <a:endParaRPr/>
          </a:p>
          <a:p>
            <a:pPr marL="0" lvl="0" indent="0" algn="l" rtl="0">
              <a:lnSpc>
                <a:spcPct val="90000"/>
              </a:lnSpc>
              <a:spcBef>
                <a:spcPts val="1000"/>
              </a:spcBef>
              <a:spcAft>
                <a:spcPts val="0"/>
              </a:spcAft>
              <a:buClr>
                <a:schemeClr val="dk1"/>
              </a:buClr>
              <a:buSzPts val="2000"/>
              <a:buNone/>
            </a:pPr>
            <a:r>
              <a:rPr lang="en-US" sz="2000"/>
              <a:t>    [ (parameter [,parameter]) ]  </a:t>
            </a:r>
            <a:endParaRPr/>
          </a:p>
          <a:p>
            <a:pPr marL="0" lvl="0" indent="0" algn="l" rtl="0">
              <a:lnSpc>
                <a:spcPct val="90000"/>
              </a:lnSpc>
              <a:spcBef>
                <a:spcPts val="1000"/>
              </a:spcBef>
              <a:spcAft>
                <a:spcPts val="0"/>
              </a:spcAft>
              <a:buClr>
                <a:schemeClr val="dk1"/>
              </a:buClr>
              <a:buSzPts val="2000"/>
              <a:buNone/>
            </a:pPr>
            <a:r>
              <a:rPr lang="en-US" sz="2000" b="1"/>
              <a:t>IS</a:t>
            </a:r>
            <a:r>
              <a:rPr lang="en-US" sz="2000"/>
              <a:t>  </a:t>
            </a:r>
            <a:endParaRPr/>
          </a:p>
          <a:p>
            <a:pPr marL="0" lvl="0" indent="0" algn="l" rtl="0">
              <a:lnSpc>
                <a:spcPct val="90000"/>
              </a:lnSpc>
              <a:spcBef>
                <a:spcPts val="1000"/>
              </a:spcBef>
              <a:spcAft>
                <a:spcPts val="0"/>
              </a:spcAft>
              <a:buClr>
                <a:schemeClr val="dk1"/>
              </a:buClr>
              <a:buSzPts val="2000"/>
              <a:buNone/>
            </a:pPr>
            <a:r>
              <a:rPr lang="en-US" sz="2000"/>
              <a:t>    [declaration_section]  </a:t>
            </a:r>
            <a:endParaRPr/>
          </a:p>
          <a:p>
            <a:pPr marL="0" lvl="0" indent="0" algn="l" rtl="0">
              <a:lnSpc>
                <a:spcPct val="90000"/>
              </a:lnSpc>
              <a:spcBef>
                <a:spcPts val="1000"/>
              </a:spcBef>
              <a:spcAft>
                <a:spcPts val="0"/>
              </a:spcAft>
              <a:buClr>
                <a:schemeClr val="dk1"/>
              </a:buClr>
              <a:buSzPts val="2000"/>
              <a:buNone/>
            </a:pPr>
            <a:r>
              <a:rPr lang="en-US" sz="2000" b="1"/>
              <a:t>BEGIN</a:t>
            </a:r>
            <a:r>
              <a:rPr lang="en-US" sz="2000"/>
              <a:t>  </a:t>
            </a:r>
            <a:endParaRPr/>
          </a:p>
          <a:p>
            <a:pPr marL="0" lvl="0" indent="0" algn="l" rtl="0">
              <a:lnSpc>
                <a:spcPct val="90000"/>
              </a:lnSpc>
              <a:spcBef>
                <a:spcPts val="1000"/>
              </a:spcBef>
              <a:spcAft>
                <a:spcPts val="0"/>
              </a:spcAft>
              <a:buClr>
                <a:schemeClr val="dk1"/>
              </a:buClr>
              <a:buSzPts val="2000"/>
              <a:buNone/>
            </a:pPr>
            <a:r>
              <a:rPr lang="en-US" sz="2000"/>
              <a:t>    executable_section  </a:t>
            </a:r>
            <a:endParaRPr/>
          </a:p>
          <a:p>
            <a:pPr marL="0" lvl="0" indent="0" algn="l" rtl="0">
              <a:lnSpc>
                <a:spcPct val="90000"/>
              </a:lnSpc>
              <a:spcBef>
                <a:spcPts val="1000"/>
              </a:spcBef>
              <a:spcAft>
                <a:spcPts val="0"/>
              </a:spcAft>
              <a:buClr>
                <a:schemeClr val="dk1"/>
              </a:buClr>
              <a:buSzPts val="2000"/>
              <a:buNone/>
            </a:pPr>
            <a:r>
              <a:rPr lang="en-US" sz="2000"/>
              <a:t>[EXCEPTION  </a:t>
            </a:r>
            <a:endParaRPr/>
          </a:p>
          <a:p>
            <a:pPr marL="0" lvl="0" indent="0" algn="l" rtl="0">
              <a:lnSpc>
                <a:spcPct val="90000"/>
              </a:lnSpc>
              <a:spcBef>
                <a:spcPts val="1000"/>
              </a:spcBef>
              <a:spcAft>
                <a:spcPts val="0"/>
              </a:spcAft>
              <a:buClr>
                <a:schemeClr val="dk1"/>
              </a:buClr>
              <a:buSzPts val="2000"/>
              <a:buNone/>
            </a:pPr>
            <a:r>
              <a:rPr lang="en-US" sz="2000"/>
              <a:t>    exception_section]  </a:t>
            </a:r>
            <a:endParaRPr/>
          </a:p>
          <a:p>
            <a:pPr marL="0" lvl="0" indent="0" algn="l" rtl="0">
              <a:lnSpc>
                <a:spcPct val="90000"/>
              </a:lnSpc>
              <a:spcBef>
                <a:spcPts val="1000"/>
              </a:spcBef>
              <a:spcAft>
                <a:spcPts val="0"/>
              </a:spcAft>
              <a:buClr>
                <a:schemeClr val="dk1"/>
              </a:buClr>
              <a:buSzPts val="2000"/>
              <a:buNone/>
            </a:pPr>
            <a:r>
              <a:rPr lang="en-US" sz="2000" b="1"/>
              <a:t>END</a:t>
            </a:r>
            <a:r>
              <a:rPr lang="en-US" sz="2000"/>
              <a:t> [procedure_name];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0000"/>
              </a:buClr>
              <a:buSzPct val="100000"/>
              <a:buFont typeface="Calibri"/>
              <a:buNone/>
            </a:pPr>
            <a:r>
              <a:rPr lang="en-US" sz="4900">
                <a:solidFill>
                  <a:srgbClr val="FF0000"/>
                </a:solidFill>
              </a:rPr>
              <a:t>Example 1: procedure code to insert record in user table</a:t>
            </a:r>
            <a:r>
              <a:rPr lang="en-US"/>
              <a:t>.</a:t>
            </a:r>
            <a:endParaRPr/>
          </a:p>
        </p:txBody>
      </p:sp>
      <p:sp>
        <p:nvSpPr>
          <p:cNvPr id="290" name="Google Shape;290;p3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800"/>
              <a:buNone/>
            </a:pPr>
            <a:r>
              <a:rPr lang="en-US" b="1"/>
              <a:t>create</a:t>
            </a:r>
            <a:r>
              <a:rPr lang="en-US"/>
              <a:t> or replace </a:t>
            </a:r>
            <a:r>
              <a:rPr lang="en-US" b="1"/>
              <a:t>procedure</a:t>
            </a:r>
            <a:r>
              <a:rPr lang="en-US"/>
              <a:t> "INSERTUSER"    </a:t>
            </a:r>
            <a:endParaRPr/>
          </a:p>
          <a:p>
            <a:pPr marL="0" lvl="0" indent="0" algn="l" rtl="0">
              <a:lnSpc>
                <a:spcPct val="90000"/>
              </a:lnSpc>
              <a:spcBef>
                <a:spcPts val="1000"/>
              </a:spcBef>
              <a:spcAft>
                <a:spcPts val="0"/>
              </a:spcAft>
              <a:buClr>
                <a:schemeClr val="dk1"/>
              </a:buClr>
              <a:buSzPts val="2800"/>
              <a:buNone/>
            </a:pPr>
            <a:r>
              <a:rPr lang="en-US"/>
              <a:t>(id IN NUMBER,    </a:t>
            </a:r>
            <a:endParaRPr/>
          </a:p>
          <a:p>
            <a:pPr marL="0" lvl="0" indent="0" algn="l" rtl="0">
              <a:lnSpc>
                <a:spcPct val="90000"/>
              </a:lnSpc>
              <a:spcBef>
                <a:spcPts val="1000"/>
              </a:spcBef>
              <a:spcAft>
                <a:spcPts val="0"/>
              </a:spcAft>
              <a:buClr>
                <a:schemeClr val="dk1"/>
              </a:buClr>
              <a:buSzPts val="2800"/>
              <a:buNone/>
            </a:pPr>
            <a:r>
              <a:rPr lang="en-US" b="1"/>
              <a:t>name</a:t>
            </a:r>
            <a:r>
              <a:rPr lang="en-US"/>
              <a:t> IN VARCHAR2)    </a:t>
            </a:r>
            <a:endParaRPr/>
          </a:p>
          <a:p>
            <a:pPr marL="0" lvl="0" indent="0" algn="l" rtl="0">
              <a:lnSpc>
                <a:spcPct val="90000"/>
              </a:lnSpc>
              <a:spcBef>
                <a:spcPts val="1000"/>
              </a:spcBef>
              <a:spcAft>
                <a:spcPts val="0"/>
              </a:spcAft>
              <a:buClr>
                <a:schemeClr val="dk1"/>
              </a:buClr>
              <a:buSzPts val="2800"/>
              <a:buNone/>
            </a:pPr>
            <a:r>
              <a:rPr lang="en-US" b="1"/>
              <a:t>is</a:t>
            </a:r>
            <a:r>
              <a:rPr lang="en-US"/>
              <a:t>    </a:t>
            </a:r>
            <a:endParaRPr/>
          </a:p>
          <a:p>
            <a:pPr marL="0" lvl="0" indent="0" algn="l" rtl="0">
              <a:lnSpc>
                <a:spcPct val="90000"/>
              </a:lnSpc>
              <a:spcBef>
                <a:spcPts val="1000"/>
              </a:spcBef>
              <a:spcAft>
                <a:spcPts val="0"/>
              </a:spcAft>
              <a:buClr>
                <a:schemeClr val="dk1"/>
              </a:buClr>
              <a:buSzPts val="2800"/>
              <a:buNone/>
            </a:pPr>
            <a:r>
              <a:rPr lang="en-US" b="1"/>
              <a:t>begin</a:t>
            </a:r>
            <a:r>
              <a:rPr lang="en-US"/>
              <a:t>    </a:t>
            </a:r>
            <a:endParaRPr/>
          </a:p>
          <a:p>
            <a:pPr marL="0" lvl="0" indent="0" algn="l" rtl="0">
              <a:lnSpc>
                <a:spcPct val="90000"/>
              </a:lnSpc>
              <a:spcBef>
                <a:spcPts val="1000"/>
              </a:spcBef>
              <a:spcAft>
                <a:spcPts val="0"/>
              </a:spcAft>
              <a:buClr>
                <a:schemeClr val="dk1"/>
              </a:buClr>
              <a:buSzPts val="2800"/>
              <a:buNone/>
            </a:pPr>
            <a:r>
              <a:rPr lang="en-US" b="1"/>
              <a:t>insert</a:t>
            </a:r>
            <a:r>
              <a:rPr lang="en-US"/>
              <a:t> </a:t>
            </a:r>
            <a:r>
              <a:rPr lang="en-US" b="1"/>
              <a:t>into</a:t>
            </a:r>
            <a:r>
              <a:rPr lang="en-US"/>
              <a:t> user </a:t>
            </a:r>
            <a:r>
              <a:rPr lang="en-US" b="1"/>
              <a:t>values</a:t>
            </a:r>
            <a:r>
              <a:rPr lang="en-US"/>
              <a:t>(id,</a:t>
            </a:r>
            <a:r>
              <a:rPr lang="en-US" b="1"/>
              <a:t>name</a:t>
            </a:r>
            <a:r>
              <a:rPr lang="en-US"/>
              <a:t>);    </a:t>
            </a:r>
            <a:endParaRPr/>
          </a:p>
          <a:p>
            <a:pPr marL="0" lvl="0" indent="0" algn="l" rtl="0">
              <a:lnSpc>
                <a:spcPct val="90000"/>
              </a:lnSpc>
              <a:spcBef>
                <a:spcPts val="1000"/>
              </a:spcBef>
              <a:spcAft>
                <a:spcPts val="0"/>
              </a:spcAft>
              <a:buClr>
                <a:schemeClr val="dk1"/>
              </a:buClr>
              <a:buSzPts val="2800"/>
              <a:buNone/>
            </a:pPr>
            <a:r>
              <a:rPr lang="en-US" b="1"/>
              <a:t>end</a:t>
            </a:r>
            <a:r>
              <a:rPr lang="en-US"/>
              <a:t>;    </a:t>
            </a:r>
            <a:endParaRPr/>
          </a:p>
          <a:p>
            <a:pPr marL="0" lvl="0" indent="0" algn="l" rtl="0">
              <a:lnSpc>
                <a:spcPct val="90000"/>
              </a:lnSpc>
              <a:spcBef>
                <a:spcPts val="1000"/>
              </a:spcBef>
              <a:spcAft>
                <a:spcPts val="0"/>
              </a:spcAft>
              <a:buClr>
                <a:schemeClr val="dk1"/>
              </a:buClr>
              <a:buSzPts val="2800"/>
              <a:buNone/>
            </a:pPr>
            <a:r>
              <a:rPr lang="en-US"/>
              <a:t>/       </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296" name="Google Shape;296;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800"/>
              <a:buNone/>
            </a:pPr>
            <a:r>
              <a:rPr lang="en-US"/>
              <a:t>Code to call above created procedure:</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b="1"/>
              <a:t>BEGIN</a:t>
            </a:r>
            <a:r>
              <a:rPr lang="en-US"/>
              <a:t>    </a:t>
            </a:r>
            <a:endParaRPr/>
          </a:p>
          <a:p>
            <a:pPr marL="0" lvl="0" indent="0" algn="l" rtl="0">
              <a:lnSpc>
                <a:spcPct val="90000"/>
              </a:lnSpc>
              <a:spcBef>
                <a:spcPts val="1000"/>
              </a:spcBef>
              <a:spcAft>
                <a:spcPts val="0"/>
              </a:spcAft>
              <a:buClr>
                <a:schemeClr val="dk1"/>
              </a:buClr>
              <a:buSzPts val="2800"/>
              <a:buNone/>
            </a:pPr>
            <a:r>
              <a:rPr lang="en-US"/>
              <a:t>   insertuser(101,'Rahul');  </a:t>
            </a:r>
            <a:endParaRPr/>
          </a:p>
          <a:p>
            <a:pPr marL="0" lvl="0" indent="0" algn="l" rtl="0">
              <a:lnSpc>
                <a:spcPct val="90000"/>
              </a:lnSpc>
              <a:spcBef>
                <a:spcPts val="1000"/>
              </a:spcBef>
              <a:spcAft>
                <a:spcPts val="0"/>
              </a:spcAft>
              <a:buClr>
                <a:schemeClr val="dk1"/>
              </a:buClr>
              <a:buSzPts val="2800"/>
              <a:buNone/>
            </a:pPr>
            <a:r>
              <a:rPr lang="en-US"/>
              <a:t>   dbms_output.put_line('record inserted successfully');    </a:t>
            </a:r>
            <a:endParaRPr/>
          </a:p>
          <a:p>
            <a:pPr marL="0" lvl="0" indent="0" algn="l" rtl="0">
              <a:lnSpc>
                <a:spcPct val="90000"/>
              </a:lnSpc>
              <a:spcBef>
                <a:spcPts val="1000"/>
              </a:spcBef>
              <a:spcAft>
                <a:spcPts val="0"/>
              </a:spcAft>
              <a:buClr>
                <a:schemeClr val="dk1"/>
              </a:buClr>
              <a:buSzPts val="2800"/>
              <a:buNone/>
            </a:pPr>
            <a:r>
              <a:rPr lang="en-US" b="1"/>
              <a:t>END</a:t>
            </a:r>
            <a:r>
              <a:rPr lang="en-US"/>
              <a:t>;    </a:t>
            </a:r>
            <a:endParaRPr/>
          </a:p>
          <a:p>
            <a:pPr marL="0" lvl="0" indent="0" algn="l" rtl="0">
              <a:lnSpc>
                <a:spcPct val="90000"/>
              </a:lnSpc>
              <a:spcBef>
                <a:spcPts val="1000"/>
              </a:spcBef>
              <a:spcAft>
                <a:spcPts val="0"/>
              </a:spcAft>
              <a:buClr>
                <a:schemeClr val="dk1"/>
              </a:buClr>
              <a:buSzPts val="2800"/>
              <a:buNone/>
            </a:pPr>
            <a:r>
              <a:rPr lang="en-US"/>
              <a:t>/    </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Example 2: </a:t>
            </a:r>
            <a:endParaRPr/>
          </a:p>
        </p:txBody>
      </p:sp>
      <p:sp>
        <p:nvSpPr>
          <p:cNvPr id="302" name="Google Shape;302;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chemeClr val="dk1"/>
              </a:buClr>
              <a:buSzPct val="100000"/>
              <a:buNone/>
            </a:pPr>
            <a:r>
              <a:rPr lang="en-US"/>
              <a:t>CREATE OR REPLACE PROCEDURE greetings </a:t>
            </a:r>
            <a:endParaRPr/>
          </a:p>
          <a:p>
            <a:pPr marL="0" lvl="0" indent="0" algn="l" rtl="0">
              <a:lnSpc>
                <a:spcPct val="90000"/>
              </a:lnSpc>
              <a:spcBef>
                <a:spcPts val="1000"/>
              </a:spcBef>
              <a:spcAft>
                <a:spcPts val="0"/>
              </a:spcAft>
              <a:buClr>
                <a:schemeClr val="dk1"/>
              </a:buClr>
              <a:buSzPct val="100000"/>
              <a:buNone/>
            </a:pPr>
            <a:r>
              <a:rPr lang="en-US"/>
              <a:t>AS </a:t>
            </a:r>
            <a:endParaRPr/>
          </a:p>
          <a:p>
            <a:pPr marL="0" lvl="0" indent="0" algn="l" rtl="0">
              <a:lnSpc>
                <a:spcPct val="90000"/>
              </a:lnSpc>
              <a:spcBef>
                <a:spcPts val="1000"/>
              </a:spcBef>
              <a:spcAft>
                <a:spcPts val="0"/>
              </a:spcAft>
              <a:buClr>
                <a:schemeClr val="dk1"/>
              </a:buClr>
              <a:buSzPct val="100000"/>
              <a:buNone/>
            </a:pPr>
            <a:r>
              <a:rPr lang="en-US"/>
              <a:t>BEGIN </a:t>
            </a:r>
            <a:endParaRPr/>
          </a:p>
          <a:p>
            <a:pPr marL="0" lvl="0" indent="0" algn="l" rtl="0">
              <a:lnSpc>
                <a:spcPct val="90000"/>
              </a:lnSpc>
              <a:spcBef>
                <a:spcPts val="1000"/>
              </a:spcBef>
              <a:spcAft>
                <a:spcPts val="0"/>
              </a:spcAft>
              <a:buClr>
                <a:schemeClr val="dk1"/>
              </a:buClr>
              <a:buSzPct val="100000"/>
              <a:buNone/>
            </a:pPr>
            <a:r>
              <a:rPr lang="en-US"/>
              <a:t>   dbms_output.put_line('Hello World!'); </a:t>
            </a:r>
            <a:endParaRPr/>
          </a:p>
          <a:p>
            <a:pPr marL="0" lvl="0" indent="0" algn="l" rtl="0">
              <a:lnSpc>
                <a:spcPct val="90000"/>
              </a:lnSpc>
              <a:spcBef>
                <a:spcPts val="1000"/>
              </a:spcBef>
              <a:spcAft>
                <a:spcPts val="0"/>
              </a:spcAft>
              <a:buClr>
                <a:schemeClr val="dk1"/>
              </a:buClr>
              <a:buSzPct val="100000"/>
              <a:buNone/>
            </a:pPr>
            <a:r>
              <a:rPr lang="en-US"/>
              <a:t>END; </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A standalone procedure can be called in two ways −</a:t>
            </a:r>
            <a:endParaRPr/>
          </a:p>
          <a:p>
            <a:pPr marL="228600" lvl="0" indent="-228600" algn="l" rtl="0">
              <a:lnSpc>
                <a:spcPct val="90000"/>
              </a:lnSpc>
              <a:spcBef>
                <a:spcPts val="1000"/>
              </a:spcBef>
              <a:spcAft>
                <a:spcPts val="0"/>
              </a:spcAft>
              <a:buClr>
                <a:schemeClr val="dk1"/>
              </a:buClr>
              <a:buSzPct val="100000"/>
              <a:buChar char="•"/>
            </a:pPr>
            <a:r>
              <a:rPr lang="en-US"/>
              <a:t>Using the </a:t>
            </a:r>
            <a:r>
              <a:rPr lang="en-US" b="1"/>
              <a:t>EXECUTE</a:t>
            </a:r>
            <a:r>
              <a:rPr lang="en-US"/>
              <a:t> keyword</a:t>
            </a:r>
            <a:endParaRPr/>
          </a:p>
          <a:p>
            <a:pPr marL="228600" lvl="0" indent="-228600" algn="l" rtl="0">
              <a:lnSpc>
                <a:spcPct val="90000"/>
              </a:lnSpc>
              <a:spcBef>
                <a:spcPts val="1000"/>
              </a:spcBef>
              <a:spcAft>
                <a:spcPts val="0"/>
              </a:spcAft>
              <a:buClr>
                <a:schemeClr val="dk1"/>
              </a:buClr>
              <a:buSzPct val="100000"/>
              <a:buChar char="•"/>
            </a:pPr>
            <a:r>
              <a:rPr lang="en-US"/>
              <a:t>Calling the name of the procedure from a PL/SQL block</a:t>
            </a:r>
            <a:endParaRPr/>
          </a:p>
          <a:p>
            <a:pPr marL="228600" lvl="0" indent="-64135"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308" name="Google Shape;308;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Method 1 to execute procedure:</a:t>
            </a:r>
            <a:endParaRPr/>
          </a:p>
          <a:p>
            <a:pPr marL="0" lvl="0" indent="0" algn="l" rtl="0">
              <a:lnSpc>
                <a:spcPct val="90000"/>
              </a:lnSpc>
              <a:spcBef>
                <a:spcPts val="1000"/>
              </a:spcBef>
              <a:spcAft>
                <a:spcPts val="0"/>
              </a:spcAft>
              <a:buClr>
                <a:schemeClr val="dk1"/>
              </a:buClr>
              <a:buSzPts val="2800"/>
              <a:buNone/>
            </a:pPr>
            <a:r>
              <a:rPr lang="en-US"/>
              <a:t>   EXECUTE greetings; </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Method 2 to execute procedure:</a:t>
            </a:r>
            <a:endParaRPr/>
          </a:p>
          <a:p>
            <a:pPr marL="0" lvl="0" indent="0" algn="l" rtl="0">
              <a:lnSpc>
                <a:spcPct val="90000"/>
              </a:lnSpc>
              <a:spcBef>
                <a:spcPts val="1000"/>
              </a:spcBef>
              <a:spcAft>
                <a:spcPts val="0"/>
              </a:spcAft>
              <a:buClr>
                <a:schemeClr val="dk1"/>
              </a:buClr>
              <a:buSzPts val="2800"/>
              <a:buNone/>
            </a:pPr>
            <a:r>
              <a:rPr lang="en-US"/>
              <a:t>BEGIN </a:t>
            </a:r>
            <a:endParaRPr/>
          </a:p>
          <a:p>
            <a:pPr marL="0" lvl="0" indent="0" algn="l" rtl="0">
              <a:lnSpc>
                <a:spcPct val="90000"/>
              </a:lnSpc>
              <a:spcBef>
                <a:spcPts val="1000"/>
              </a:spcBef>
              <a:spcAft>
                <a:spcPts val="0"/>
              </a:spcAft>
              <a:buClr>
                <a:schemeClr val="dk1"/>
              </a:buClr>
              <a:buSzPts val="2800"/>
              <a:buNone/>
            </a:pPr>
            <a:r>
              <a:rPr lang="en-US"/>
              <a:t>   greetings; </a:t>
            </a:r>
            <a:endParaRPr/>
          </a:p>
          <a:p>
            <a:pPr marL="0" lvl="0" indent="0" algn="l" rtl="0">
              <a:lnSpc>
                <a:spcPct val="90000"/>
              </a:lnSpc>
              <a:spcBef>
                <a:spcPts val="1000"/>
              </a:spcBef>
              <a:spcAft>
                <a:spcPts val="0"/>
              </a:spcAft>
              <a:buClr>
                <a:schemeClr val="dk1"/>
              </a:buClr>
              <a:buSzPts val="2800"/>
              <a:buNone/>
            </a:pPr>
            <a:r>
              <a:rPr lang="en-US"/>
              <a:t>END; </a:t>
            </a:r>
            <a:endParaRPr/>
          </a:p>
          <a:p>
            <a:pPr marL="0" lvl="0" indent="0" algn="l" rtl="0">
              <a:lnSpc>
                <a:spcPct val="90000"/>
              </a:lnSpc>
              <a:spcBef>
                <a:spcPts val="1000"/>
              </a:spcBef>
              <a:spcAft>
                <a:spcPts val="0"/>
              </a:spcAft>
              <a:buClr>
                <a:schemeClr val="dk1"/>
              </a:buClr>
              <a:buSzPts val="2800"/>
              <a:buNone/>
            </a:pPr>
            <a:r>
              <a:rPr lang="en-US"/>
              <a:t>/</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Parameters and keywords</a:t>
            </a:r>
            <a:endParaRPr/>
          </a:p>
        </p:txBody>
      </p:sp>
      <p:sp>
        <p:nvSpPr>
          <p:cNvPr id="314" name="Google Shape;314;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10000"/>
          </a:bodyPr>
          <a:lstStyle/>
          <a:p>
            <a:pPr marL="228600" lvl="0" indent="-228600" algn="l" rtl="0">
              <a:lnSpc>
                <a:spcPct val="90000"/>
              </a:lnSpc>
              <a:spcBef>
                <a:spcPts val="0"/>
              </a:spcBef>
              <a:spcAft>
                <a:spcPts val="0"/>
              </a:spcAft>
              <a:buClr>
                <a:schemeClr val="dk1"/>
              </a:buClr>
              <a:buSzPct val="100000"/>
              <a:buChar char="•"/>
            </a:pPr>
            <a:r>
              <a:rPr lang="en-US"/>
              <a:t>Both procedures and functions can take parameters.</a:t>
            </a:r>
            <a:endParaRPr/>
          </a:p>
          <a:p>
            <a:pPr marL="228600" lvl="0" indent="-228600" algn="l" rtl="0">
              <a:lnSpc>
                <a:spcPct val="90000"/>
              </a:lnSpc>
              <a:spcBef>
                <a:spcPts val="1000"/>
              </a:spcBef>
              <a:spcAft>
                <a:spcPts val="0"/>
              </a:spcAft>
              <a:buClr>
                <a:schemeClr val="dk1"/>
              </a:buClr>
              <a:buSzPct val="100000"/>
              <a:buChar char="•"/>
            </a:pPr>
            <a:r>
              <a:rPr lang="en-US"/>
              <a:t>Parameters used in calling statements known as actual parameters.</a:t>
            </a:r>
            <a:endParaRPr/>
          </a:p>
          <a:p>
            <a:pPr marL="228600" lvl="0" indent="-228600" algn="l" rtl="0">
              <a:lnSpc>
                <a:spcPct val="90000"/>
              </a:lnSpc>
              <a:spcBef>
                <a:spcPts val="1000"/>
              </a:spcBef>
              <a:spcAft>
                <a:spcPts val="0"/>
              </a:spcAft>
              <a:buClr>
                <a:schemeClr val="dk1"/>
              </a:buClr>
              <a:buSzPct val="100000"/>
              <a:buChar char="•"/>
            </a:pPr>
            <a:r>
              <a:rPr lang="en-US"/>
              <a:t>Parameters used in procedural declaration known as formal parameters.</a:t>
            </a:r>
            <a:endParaRPr/>
          </a:p>
          <a:p>
            <a:pPr marL="228600" lvl="0" indent="-228600" algn="l" rtl="0">
              <a:lnSpc>
                <a:spcPct val="90000"/>
              </a:lnSpc>
              <a:spcBef>
                <a:spcPts val="1000"/>
              </a:spcBef>
              <a:spcAft>
                <a:spcPts val="0"/>
              </a:spcAft>
              <a:buClr>
                <a:schemeClr val="dk1"/>
              </a:buClr>
              <a:buSzPct val="100000"/>
              <a:buChar char="•"/>
            </a:pPr>
            <a:r>
              <a:rPr lang="en-US"/>
              <a:t>Formal parameter can have three modes: </a:t>
            </a:r>
            <a:endParaRPr/>
          </a:p>
          <a:p>
            <a:pPr marL="228600" lvl="0" indent="-228600" algn="l" rtl="0">
              <a:lnSpc>
                <a:spcPct val="90000"/>
              </a:lnSpc>
              <a:spcBef>
                <a:spcPts val="1000"/>
              </a:spcBef>
              <a:spcAft>
                <a:spcPts val="0"/>
              </a:spcAft>
              <a:buClr>
                <a:schemeClr val="dk1"/>
              </a:buClr>
              <a:buSzPct val="100000"/>
              <a:buChar char="•"/>
            </a:pPr>
            <a:r>
              <a:rPr lang="en-US"/>
              <a:t>    IN, OUT, IN OUT</a:t>
            </a:r>
            <a:endParaRPr/>
          </a:p>
          <a:p>
            <a:pPr marL="228600" lvl="0" indent="-228600" algn="l" rtl="0">
              <a:lnSpc>
                <a:spcPct val="90000"/>
              </a:lnSpc>
              <a:spcBef>
                <a:spcPts val="1000"/>
              </a:spcBef>
              <a:spcAft>
                <a:spcPts val="0"/>
              </a:spcAft>
              <a:buClr>
                <a:schemeClr val="dk1"/>
              </a:buClr>
              <a:buSzPct val="100000"/>
              <a:buChar char="•"/>
            </a:pPr>
            <a:r>
              <a:rPr lang="en-US"/>
              <a:t>Show error command is used if procedure doesnot compile without errors.</a:t>
            </a:r>
            <a:endParaRPr/>
          </a:p>
          <a:p>
            <a:pPr marL="228600" lvl="0" indent="-228600" algn="l" rtl="0">
              <a:lnSpc>
                <a:spcPct val="90000"/>
              </a:lnSpc>
              <a:spcBef>
                <a:spcPts val="1000"/>
              </a:spcBef>
              <a:spcAft>
                <a:spcPts val="0"/>
              </a:spcAft>
              <a:buClr>
                <a:schemeClr val="dk1"/>
              </a:buClr>
              <a:buSzPct val="100000"/>
              <a:buChar char="•"/>
            </a:pPr>
            <a:r>
              <a:rPr lang="en-US"/>
              <a:t>Execute keyword is used to run procedure.</a:t>
            </a:r>
            <a:endParaRPr/>
          </a:p>
          <a:p>
            <a:pPr marL="228600" lvl="0" indent="-77470" algn="l" rtl="0">
              <a:lnSpc>
                <a:spcPct val="90000"/>
              </a:lnSpc>
              <a:spcBef>
                <a:spcPts val="1000"/>
              </a:spcBef>
              <a:spcAft>
                <a:spcPts val="0"/>
              </a:spcAft>
              <a:buClr>
                <a:schemeClr val="dk1"/>
              </a:buClr>
              <a:buSzPct val="100000"/>
              <a:buNone/>
            </a:pPr>
            <a:endParaRPr/>
          </a:p>
          <a:p>
            <a:pPr marL="228600" lvl="0" indent="-7747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Parameter mode in Pl/SQL procedure</a:t>
            </a:r>
            <a:endParaRPr/>
          </a:p>
        </p:txBody>
      </p:sp>
      <p:sp>
        <p:nvSpPr>
          <p:cNvPr id="320" name="Google Shape;320;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Clr>
                <a:schemeClr val="dk1"/>
              </a:buClr>
              <a:buSzPct val="100000"/>
              <a:buNone/>
            </a:pPr>
            <a:r>
              <a:rPr lang="en-US"/>
              <a:t> Based on their purpose parameters are classified as:</a:t>
            </a:r>
            <a:endParaRPr/>
          </a:p>
          <a:p>
            <a:pPr marL="0" lvl="0" indent="0" algn="l" rtl="0">
              <a:lnSpc>
                <a:spcPct val="90000"/>
              </a:lnSpc>
              <a:spcBef>
                <a:spcPts val="1000"/>
              </a:spcBef>
              <a:spcAft>
                <a:spcPts val="0"/>
              </a:spcAft>
              <a:buClr>
                <a:schemeClr val="dk1"/>
              </a:buClr>
              <a:buSzPct val="100000"/>
              <a:buNone/>
            </a:pPr>
            <a:endParaRPr/>
          </a:p>
          <a:p>
            <a:pPr marL="228600" lvl="0" indent="-228600" algn="l" rtl="0">
              <a:lnSpc>
                <a:spcPct val="90000"/>
              </a:lnSpc>
              <a:spcBef>
                <a:spcPts val="1000"/>
              </a:spcBef>
              <a:spcAft>
                <a:spcPts val="0"/>
              </a:spcAft>
              <a:buClr>
                <a:schemeClr val="dk1"/>
              </a:buClr>
              <a:buSzPct val="100000"/>
              <a:buChar char="•"/>
            </a:pPr>
            <a:r>
              <a:rPr lang="en-US" sz="2000"/>
              <a:t>IN Parameter: An IN parameter lets you pass a value to the subprogram. </a:t>
            </a:r>
            <a:r>
              <a:rPr lang="en-US" sz="2000" b="1"/>
              <a:t>It is a read-only parameter</a:t>
            </a:r>
            <a:r>
              <a:rPr lang="en-US" sz="2000"/>
              <a:t>. Inside the subprogram, an IN parameter acts like a constant. It cannot be assigned a value.</a:t>
            </a:r>
            <a:endParaRPr/>
          </a:p>
          <a:p>
            <a:pPr marL="228600" lvl="0" indent="-111125" algn="l" rtl="0">
              <a:lnSpc>
                <a:spcPct val="90000"/>
              </a:lnSpc>
              <a:spcBef>
                <a:spcPts val="1000"/>
              </a:spcBef>
              <a:spcAft>
                <a:spcPts val="0"/>
              </a:spcAft>
              <a:buClr>
                <a:schemeClr val="dk1"/>
              </a:buClr>
              <a:buSzPct val="100000"/>
              <a:buNone/>
            </a:pPr>
            <a:endParaRPr sz="2000"/>
          </a:p>
          <a:p>
            <a:pPr marL="228600" lvl="0" indent="-228600" algn="l" rtl="0">
              <a:lnSpc>
                <a:spcPct val="90000"/>
              </a:lnSpc>
              <a:spcBef>
                <a:spcPts val="1000"/>
              </a:spcBef>
              <a:spcAft>
                <a:spcPts val="0"/>
              </a:spcAft>
              <a:buClr>
                <a:schemeClr val="dk1"/>
              </a:buClr>
              <a:buSzPct val="100000"/>
              <a:buChar char="•"/>
            </a:pPr>
            <a:r>
              <a:rPr lang="en-US" sz="2000"/>
              <a:t>OUT Parameter: An OUT parameter returns a value to the calling program. Inside the subprogram, an OUT parameter acts like a variable.</a:t>
            </a:r>
            <a:endParaRPr/>
          </a:p>
          <a:p>
            <a:pPr marL="228600" lvl="0" indent="-111125" algn="l" rtl="0">
              <a:lnSpc>
                <a:spcPct val="90000"/>
              </a:lnSpc>
              <a:spcBef>
                <a:spcPts val="1000"/>
              </a:spcBef>
              <a:spcAft>
                <a:spcPts val="0"/>
              </a:spcAft>
              <a:buClr>
                <a:schemeClr val="dk1"/>
              </a:buClr>
              <a:buSzPct val="100000"/>
              <a:buNone/>
            </a:pPr>
            <a:endParaRPr sz="2000"/>
          </a:p>
          <a:p>
            <a:pPr marL="228600" lvl="0" indent="-228600" algn="l" rtl="0">
              <a:lnSpc>
                <a:spcPct val="90000"/>
              </a:lnSpc>
              <a:spcBef>
                <a:spcPts val="1000"/>
              </a:spcBef>
              <a:spcAft>
                <a:spcPts val="0"/>
              </a:spcAft>
              <a:buClr>
                <a:schemeClr val="dk1"/>
              </a:buClr>
              <a:buSzPct val="100000"/>
              <a:buChar char="•"/>
            </a:pPr>
            <a:r>
              <a:rPr lang="en-US" sz="2000"/>
              <a:t>IN OUT Parameter: An </a:t>
            </a:r>
            <a:r>
              <a:rPr lang="en-US" sz="2000" b="1"/>
              <a:t>IN OUT</a:t>
            </a:r>
            <a:r>
              <a:rPr lang="en-US" sz="2000"/>
              <a:t> parameter passes an initial value to a subprogram and returns an updated value to the caller. It can be assigned a value and the value can be read.</a:t>
            </a:r>
            <a:endParaRPr/>
          </a:p>
          <a:p>
            <a:pPr marL="228600" lvl="0" indent="-64135"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Example 1: Program to find minimum of two values</a:t>
            </a:r>
            <a:endParaRPr/>
          </a:p>
        </p:txBody>
      </p:sp>
      <p:sp>
        <p:nvSpPr>
          <p:cNvPr id="332" name="Google Shape;332;p39"/>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fontScale="47500" lnSpcReduction="20000"/>
          </a:bodyPr>
          <a:lstStyle/>
          <a:p>
            <a:pPr marL="0" lvl="0" indent="0" algn="l" rtl="0">
              <a:lnSpc>
                <a:spcPct val="90000"/>
              </a:lnSpc>
              <a:spcBef>
                <a:spcPts val="0"/>
              </a:spcBef>
              <a:spcAft>
                <a:spcPts val="0"/>
              </a:spcAft>
              <a:buClr>
                <a:schemeClr val="dk1"/>
              </a:buClr>
              <a:buSzPct val="100000"/>
              <a:buNone/>
            </a:pPr>
            <a:r>
              <a:rPr lang="en-US" dirty="0"/>
              <a:t>DECLARE </a:t>
            </a:r>
            <a:endParaRPr dirty="0"/>
          </a:p>
          <a:p>
            <a:pPr marL="0" lvl="0" indent="0" algn="l" rtl="0">
              <a:lnSpc>
                <a:spcPct val="90000"/>
              </a:lnSpc>
              <a:spcBef>
                <a:spcPts val="1000"/>
              </a:spcBef>
              <a:spcAft>
                <a:spcPts val="0"/>
              </a:spcAft>
              <a:buClr>
                <a:schemeClr val="dk1"/>
              </a:buClr>
              <a:buSzPct val="100000"/>
              <a:buNone/>
            </a:pPr>
            <a:r>
              <a:rPr lang="en-US" dirty="0"/>
              <a:t>   a number; </a:t>
            </a:r>
            <a:endParaRPr dirty="0"/>
          </a:p>
          <a:p>
            <a:pPr marL="0" lvl="0" indent="0" algn="l" rtl="0">
              <a:lnSpc>
                <a:spcPct val="90000"/>
              </a:lnSpc>
              <a:spcBef>
                <a:spcPts val="1000"/>
              </a:spcBef>
              <a:spcAft>
                <a:spcPts val="0"/>
              </a:spcAft>
              <a:buClr>
                <a:schemeClr val="dk1"/>
              </a:buClr>
              <a:buSzPct val="100000"/>
              <a:buNone/>
            </a:pPr>
            <a:r>
              <a:rPr lang="en-US" dirty="0"/>
              <a:t>   b number; </a:t>
            </a:r>
            <a:endParaRPr dirty="0"/>
          </a:p>
          <a:p>
            <a:pPr marL="0" lvl="0" indent="0" algn="l" rtl="0">
              <a:lnSpc>
                <a:spcPct val="90000"/>
              </a:lnSpc>
              <a:spcBef>
                <a:spcPts val="1000"/>
              </a:spcBef>
              <a:spcAft>
                <a:spcPts val="0"/>
              </a:spcAft>
              <a:buClr>
                <a:schemeClr val="dk1"/>
              </a:buClr>
              <a:buSzPct val="100000"/>
              <a:buNone/>
            </a:pPr>
            <a:r>
              <a:rPr lang="en-US" dirty="0"/>
              <a:t>   c number;</a:t>
            </a:r>
            <a:endParaRPr dirty="0"/>
          </a:p>
          <a:p>
            <a:pPr marL="0" lvl="0" indent="0" algn="l" rtl="0">
              <a:lnSpc>
                <a:spcPct val="90000"/>
              </a:lnSpc>
              <a:spcBef>
                <a:spcPts val="1000"/>
              </a:spcBef>
              <a:spcAft>
                <a:spcPts val="0"/>
              </a:spcAft>
              <a:buClr>
                <a:schemeClr val="dk1"/>
              </a:buClr>
              <a:buSzPct val="100000"/>
              <a:buNone/>
            </a:pPr>
            <a:r>
              <a:rPr lang="en-US" dirty="0"/>
              <a:t>PROCEDURE </a:t>
            </a:r>
            <a:r>
              <a:rPr lang="en-US" dirty="0" err="1"/>
              <a:t>findMin</a:t>
            </a:r>
            <a:r>
              <a:rPr lang="en-US" dirty="0"/>
              <a:t>(x IN number, y IN number, z OUT number) IS </a:t>
            </a:r>
            <a:endParaRPr dirty="0"/>
          </a:p>
          <a:p>
            <a:pPr marL="0" lvl="0" indent="0" algn="l" rtl="0">
              <a:lnSpc>
                <a:spcPct val="90000"/>
              </a:lnSpc>
              <a:spcBef>
                <a:spcPts val="1000"/>
              </a:spcBef>
              <a:spcAft>
                <a:spcPts val="0"/>
              </a:spcAft>
              <a:buClr>
                <a:schemeClr val="dk1"/>
              </a:buClr>
              <a:buSzPct val="100000"/>
              <a:buNone/>
            </a:pPr>
            <a:r>
              <a:rPr lang="en-US" dirty="0"/>
              <a:t>BEGIN </a:t>
            </a:r>
            <a:endParaRPr dirty="0"/>
          </a:p>
          <a:p>
            <a:pPr marL="0" lvl="0" indent="0" algn="l" rtl="0">
              <a:lnSpc>
                <a:spcPct val="90000"/>
              </a:lnSpc>
              <a:spcBef>
                <a:spcPts val="1000"/>
              </a:spcBef>
              <a:spcAft>
                <a:spcPts val="0"/>
              </a:spcAft>
              <a:buClr>
                <a:schemeClr val="dk1"/>
              </a:buClr>
              <a:buSzPct val="100000"/>
              <a:buNone/>
            </a:pPr>
            <a:r>
              <a:rPr lang="en-US" dirty="0"/>
              <a:t>   IF x &lt; y THEN </a:t>
            </a:r>
            <a:endParaRPr dirty="0"/>
          </a:p>
          <a:p>
            <a:pPr marL="0" lvl="0" indent="0" algn="l" rtl="0">
              <a:lnSpc>
                <a:spcPct val="90000"/>
              </a:lnSpc>
              <a:spcBef>
                <a:spcPts val="1000"/>
              </a:spcBef>
              <a:spcAft>
                <a:spcPts val="0"/>
              </a:spcAft>
              <a:buClr>
                <a:schemeClr val="dk1"/>
              </a:buClr>
              <a:buSzPct val="100000"/>
              <a:buNone/>
            </a:pPr>
            <a:r>
              <a:rPr lang="en-US" dirty="0"/>
              <a:t>      z:= x; </a:t>
            </a:r>
            <a:endParaRPr dirty="0"/>
          </a:p>
          <a:p>
            <a:pPr marL="0" lvl="0" indent="0" algn="l" rtl="0">
              <a:lnSpc>
                <a:spcPct val="90000"/>
              </a:lnSpc>
              <a:spcBef>
                <a:spcPts val="1000"/>
              </a:spcBef>
              <a:spcAft>
                <a:spcPts val="0"/>
              </a:spcAft>
              <a:buClr>
                <a:schemeClr val="dk1"/>
              </a:buClr>
              <a:buSzPct val="100000"/>
              <a:buNone/>
            </a:pPr>
            <a:r>
              <a:rPr lang="en-US" dirty="0"/>
              <a:t>   ELSE </a:t>
            </a:r>
            <a:endParaRPr dirty="0"/>
          </a:p>
          <a:p>
            <a:pPr marL="0" lvl="0" indent="0" algn="l" rtl="0">
              <a:lnSpc>
                <a:spcPct val="90000"/>
              </a:lnSpc>
              <a:spcBef>
                <a:spcPts val="1000"/>
              </a:spcBef>
              <a:spcAft>
                <a:spcPts val="0"/>
              </a:spcAft>
              <a:buClr>
                <a:schemeClr val="dk1"/>
              </a:buClr>
              <a:buSzPct val="100000"/>
              <a:buNone/>
            </a:pPr>
            <a:r>
              <a:rPr lang="en-US" dirty="0"/>
              <a:t>      z:= y; </a:t>
            </a:r>
            <a:endParaRPr dirty="0"/>
          </a:p>
          <a:p>
            <a:pPr marL="0" lvl="0" indent="0" algn="l" rtl="0">
              <a:lnSpc>
                <a:spcPct val="90000"/>
              </a:lnSpc>
              <a:spcBef>
                <a:spcPts val="1000"/>
              </a:spcBef>
              <a:spcAft>
                <a:spcPts val="0"/>
              </a:spcAft>
              <a:buClr>
                <a:schemeClr val="dk1"/>
              </a:buClr>
              <a:buSzPct val="100000"/>
              <a:buNone/>
            </a:pPr>
            <a:r>
              <a:rPr lang="en-US" dirty="0"/>
              <a:t>   END IF; </a:t>
            </a:r>
            <a:endParaRPr dirty="0"/>
          </a:p>
          <a:p>
            <a:pPr marL="0" lvl="0" indent="0" algn="l" rtl="0">
              <a:lnSpc>
                <a:spcPct val="90000"/>
              </a:lnSpc>
              <a:spcBef>
                <a:spcPts val="1000"/>
              </a:spcBef>
              <a:spcAft>
                <a:spcPts val="0"/>
              </a:spcAft>
              <a:buClr>
                <a:schemeClr val="dk1"/>
              </a:buClr>
              <a:buSzPct val="100000"/>
              <a:buNone/>
            </a:pPr>
            <a:r>
              <a:rPr lang="en-US" dirty="0"/>
              <a:t>END;   </a:t>
            </a:r>
            <a:endParaRPr dirty="0"/>
          </a:p>
          <a:p>
            <a:pPr marL="0" lvl="0" indent="0" algn="l" rtl="0">
              <a:lnSpc>
                <a:spcPct val="90000"/>
              </a:lnSpc>
              <a:spcBef>
                <a:spcPts val="1000"/>
              </a:spcBef>
              <a:spcAft>
                <a:spcPts val="0"/>
              </a:spcAft>
              <a:buClr>
                <a:schemeClr val="dk1"/>
              </a:buClr>
              <a:buSzPct val="100000"/>
              <a:buNone/>
            </a:pPr>
            <a:r>
              <a:rPr lang="en-US" dirty="0"/>
              <a:t>BEGIN </a:t>
            </a:r>
            <a:endParaRPr dirty="0"/>
          </a:p>
          <a:p>
            <a:pPr marL="0" lvl="0" indent="0" algn="l" rtl="0">
              <a:lnSpc>
                <a:spcPct val="90000"/>
              </a:lnSpc>
              <a:spcBef>
                <a:spcPts val="1000"/>
              </a:spcBef>
              <a:spcAft>
                <a:spcPts val="0"/>
              </a:spcAft>
              <a:buClr>
                <a:schemeClr val="dk1"/>
              </a:buClr>
              <a:buSzPct val="100000"/>
              <a:buNone/>
            </a:pPr>
            <a:r>
              <a:rPr lang="en-US" dirty="0"/>
              <a:t>   a:= 23; </a:t>
            </a:r>
            <a:endParaRPr dirty="0"/>
          </a:p>
          <a:p>
            <a:pPr marL="0" lvl="0" indent="0" algn="l" rtl="0">
              <a:lnSpc>
                <a:spcPct val="90000"/>
              </a:lnSpc>
              <a:spcBef>
                <a:spcPts val="1000"/>
              </a:spcBef>
              <a:spcAft>
                <a:spcPts val="0"/>
              </a:spcAft>
              <a:buClr>
                <a:schemeClr val="dk1"/>
              </a:buClr>
              <a:buSzPct val="100000"/>
              <a:buNone/>
            </a:pPr>
            <a:r>
              <a:rPr lang="en-US" dirty="0"/>
              <a:t>   b:= 45; </a:t>
            </a:r>
            <a:endParaRPr dirty="0"/>
          </a:p>
          <a:p>
            <a:pPr marL="0" lvl="0" indent="0" algn="l" rtl="0">
              <a:lnSpc>
                <a:spcPct val="90000"/>
              </a:lnSpc>
              <a:spcBef>
                <a:spcPts val="1000"/>
              </a:spcBef>
              <a:spcAft>
                <a:spcPts val="0"/>
              </a:spcAft>
              <a:buClr>
                <a:schemeClr val="dk1"/>
              </a:buClr>
              <a:buSzPct val="100000"/>
              <a:buNone/>
            </a:pPr>
            <a:r>
              <a:rPr lang="en-US" dirty="0"/>
              <a:t>   </a:t>
            </a:r>
            <a:r>
              <a:rPr lang="en-US" dirty="0" err="1"/>
              <a:t>findMin</a:t>
            </a:r>
            <a:r>
              <a:rPr lang="en-US" dirty="0"/>
              <a:t>(a, b, c); </a:t>
            </a:r>
            <a:endParaRPr dirty="0"/>
          </a:p>
          <a:p>
            <a:pPr marL="0" lvl="0" indent="0" algn="l" rtl="0">
              <a:lnSpc>
                <a:spcPct val="90000"/>
              </a:lnSpc>
              <a:spcBef>
                <a:spcPts val="1000"/>
              </a:spcBef>
              <a:spcAft>
                <a:spcPts val="0"/>
              </a:spcAft>
              <a:buClr>
                <a:schemeClr val="dk1"/>
              </a:buClr>
              <a:buSzPct val="100000"/>
              <a:buNone/>
            </a:pPr>
            <a:r>
              <a:rPr lang="en-US" dirty="0"/>
              <a:t>   </a:t>
            </a:r>
            <a:r>
              <a:rPr lang="en-US" dirty="0" err="1"/>
              <a:t>dbms_output.put_line</a:t>
            </a:r>
            <a:r>
              <a:rPr lang="en-US" dirty="0"/>
              <a:t>(' Minimum of (23, 45) : ' || c); </a:t>
            </a:r>
            <a:endParaRPr dirty="0"/>
          </a:p>
          <a:p>
            <a:pPr marL="0" lvl="0" indent="0" algn="l" rtl="0">
              <a:lnSpc>
                <a:spcPct val="90000"/>
              </a:lnSpc>
              <a:spcBef>
                <a:spcPts val="1000"/>
              </a:spcBef>
              <a:spcAft>
                <a:spcPts val="0"/>
              </a:spcAft>
              <a:buClr>
                <a:schemeClr val="dk1"/>
              </a:buClr>
              <a:buSzPct val="100000"/>
              <a:buNone/>
            </a:pPr>
            <a:r>
              <a:rPr lang="en-US" dirty="0"/>
              <a:t>END; </a:t>
            </a:r>
            <a:endParaRPr dirty="0"/>
          </a:p>
          <a:p>
            <a:pPr marL="0" lvl="0" indent="0" algn="l" rtl="0">
              <a:lnSpc>
                <a:spcPct val="90000"/>
              </a:lnSpc>
              <a:spcBef>
                <a:spcPts val="1000"/>
              </a:spcBef>
              <a:spcAft>
                <a:spcPts val="0"/>
              </a:spcAft>
              <a:buClr>
                <a:schemeClr val="dk1"/>
              </a:buClr>
              <a:buSzPct val="100000"/>
              <a:buNone/>
            </a:pPr>
            <a:r>
              <a:rPr lang="en-US" dirty="0"/>
              <a:t>/</a:t>
            </a:r>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0000"/>
              </a:buClr>
              <a:buSzPct val="100000"/>
              <a:buFont typeface="Calibri"/>
              <a:buNone/>
            </a:pPr>
            <a:r>
              <a:rPr lang="en-US">
                <a:solidFill>
                  <a:srgbClr val="FF0000"/>
                </a:solidFill>
              </a:rPr>
              <a:t>Program to compute the square of value of a passed number.</a:t>
            </a:r>
            <a:endParaRPr/>
          </a:p>
        </p:txBody>
      </p:sp>
      <p:sp>
        <p:nvSpPr>
          <p:cNvPr id="338" name="Google Shape;338;p4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r>
              <a:rPr lang="en-US" sz="2000"/>
              <a:t>DECLARE </a:t>
            </a:r>
            <a:endParaRPr/>
          </a:p>
          <a:p>
            <a:pPr marL="0" lvl="0" indent="0" algn="l" rtl="0">
              <a:lnSpc>
                <a:spcPct val="90000"/>
              </a:lnSpc>
              <a:spcBef>
                <a:spcPts val="1000"/>
              </a:spcBef>
              <a:spcAft>
                <a:spcPts val="0"/>
              </a:spcAft>
              <a:buClr>
                <a:schemeClr val="dk1"/>
              </a:buClr>
              <a:buSzPts val="2000"/>
              <a:buNone/>
            </a:pPr>
            <a:r>
              <a:rPr lang="en-US" sz="2000"/>
              <a:t>   a number; </a:t>
            </a:r>
            <a:endParaRPr/>
          </a:p>
          <a:p>
            <a:pPr marL="0" lvl="0" indent="0" algn="l" rtl="0">
              <a:lnSpc>
                <a:spcPct val="90000"/>
              </a:lnSpc>
              <a:spcBef>
                <a:spcPts val="1000"/>
              </a:spcBef>
              <a:spcAft>
                <a:spcPts val="0"/>
              </a:spcAft>
              <a:buClr>
                <a:schemeClr val="dk1"/>
              </a:buClr>
              <a:buSzPts val="2000"/>
              <a:buNone/>
            </a:pPr>
            <a:r>
              <a:rPr lang="en-US" sz="2000"/>
              <a:t>PROCEDURE squareNum(x IN OUT number) IS </a:t>
            </a:r>
            <a:endParaRPr/>
          </a:p>
          <a:p>
            <a:pPr marL="0" lvl="0" indent="0" algn="l" rtl="0">
              <a:lnSpc>
                <a:spcPct val="90000"/>
              </a:lnSpc>
              <a:spcBef>
                <a:spcPts val="1000"/>
              </a:spcBef>
              <a:spcAft>
                <a:spcPts val="0"/>
              </a:spcAft>
              <a:buClr>
                <a:schemeClr val="dk1"/>
              </a:buClr>
              <a:buSzPts val="2000"/>
              <a:buNone/>
            </a:pPr>
            <a:r>
              <a:rPr lang="en-US" sz="2000"/>
              <a:t>BEGIN </a:t>
            </a:r>
            <a:endParaRPr/>
          </a:p>
          <a:p>
            <a:pPr marL="0" lvl="0" indent="0" algn="l" rtl="0">
              <a:lnSpc>
                <a:spcPct val="90000"/>
              </a:lnSpc>
              <a:spcBef>
                <a:spcPts val="1000"/>
              </a:spcBef>
              <a:spcAft>
                <a:spcPts val="0"/>
              </a:spcAft>
              <a:buClr>
                <a:schemeClr val="dk1"/>
              </a:buClr>
              <a:buSzPts val="2000"/>
              <a:buNone/>
            </a:pPr>
            <a:r>
              <a:rPr lang="en-US" sz="2000"/>
              <a:t>  x := x * x; </a:t>
            </a:r>
            <a:endParaRPr/>
          </a:p>
          <a:p>
            <a:pPr marL="0" lvl="0" indent="0" algn="l" rtl="0">
              <a:lnSpc>
                <a:spcPct val="90000"/>
              </a:lnSpc>
              <a:spcBef>
                <a:spcPts val="1000"/>
              </a:spcBef>
              <a:spcAft>
                <a:spcPts val="0"/>
              </a:spcAft>
              <a:buClr>
                <a:schemeClr val="dk1"/>
              </a:buClr>
              <a:buSzPts val="2000"/>
              <a:buNone/>
            </a:pPr>
            <a:r>
              <a:rPr lang="en-US" sz="2000"/>
              <a:t>END;  </a:t>
            </a:r>
            <a:endParaRPr/>
          </a:p>
          <a:p>
            <a:pPr marL="0" lvl="0" indent="0" algn="l" rtl="0">
              <a:lnSpc>
                <a:spcPct val="90000"/>
              </a:lnSpc>
              <a:spcBef>
                <a:spcPts val="1000"/>
              </a:spcBef>
              <a:spcAft>
                <a:spcPts val="0"/>
              </a:spcAft>
              <a:buClr>
                <a:schemeClr val="dk1"/>
              </a:buClr>
              <a:buSzPts val="2000"/>
              <a:buNone/>
            </a:pPr>
            <a:r>
              <a:rPr lang="en-US" sz="2000"/>
              <a:t>BEGIN </a:t>
            </a:r>
            <a:endParaRPr/>
          </a:p>
          <a:p>
            <a:pPr marL="0" lvl="0" indent="0" algn="l" rtl="0">
              <a:lnSpc>
                <a:spcPct val="90000"/>
              </a:lnSpc>
              <a:spcBef>
                <a:spcPts val="1000"/>
              </a:spcBef>
              <a:spcAft>
                <a:spcPts val="0"/>
              </a:spcAft>
              <a:buClr>
                <a:schemeClr val="dk1"/>
              </a:buClr>
              <a:buSzPts val="2000"/>
              <a:buNone/>
            </a:pPr>
            <a:r>
              <a:rPr lang="en-US" sz="2000"/>
              <a:t>   a:= 23; </a:t>
            </a:r>
            <a:endParaRPr/>
          </a:p>
          <a:p>
            <a:pPr marL="0" lvl="0" indent="0" algn="l" rtl="0">
              <a:lnSpc>
                <a:spcPct val="90000"/>
              </a:lnSpc>
              <a:spcBef>
                <a:spcPts val="1000"/>
              </a:spcBef>
              <a:spcAft>
                <a:spcPts val="0"/>
              </a:spcAft>
              <a:buClr>
                <a:schemeClr val="dk1"/>
              </a:buClr>
              <a:buSzPts val="2000"/>
              <a:buNone/>
            </a:pPr>
            <a:r>
              <a:rPr lang="en-US" sz="2000"/>
              <a:t>   squareNum(a); </a:t>
            </a:r>
            <a:endParaRPr/>
          </a:p>
          <a:p>
            <a:pPr marL="0" lvl="0" indent="0" algn="l" rtl="0">
              <a:lnSpc>
                <a:spcPct val="90000"/>
              </a:lnSpc>
              <a:spcBef>
                <a:spcPts val="1000"/>
              </a:spcBef>
              <a:spcAft>
                <a:spcPts val="0"/>
              </a:spcAft>
              <a:buClr>
                <a:schemeClr val="dk1"/>
              </a:buClr>
              <a:buSzPts val="2000"/>
              <a:buNone/>
            </a:pPr>
            <a:r>
              <a:rPr lang="en-US" sz="2000"/>
              <a:t>   dbms_output.put_line(' Square of (23): ' || a); </a:t>
            </a:r>
            <a:endParaRPr/>
          </a:p>
          <a:p>
            <a:pPr marL="0" lvl="0" indent="0" algn="l" rtl="0">
              <a:lnSpc>
                <a:spcPct val="90000"/>
              </a:lnSpc>
              <a:spcBef>
                <a:spcPts val="1000"/>
              </a:spcBef>
              <a:spcAft>
                <a:spcPts val="0"/>
              </a:spcAft>
              <a:buClr>
                <a:schemeClr val="dk1"/>
              </a:buClr>
              <a:buSzPts val="2000"/>
              <a:buNone/>
            </a:pPr>
            <a:r>
              <a:rPr lang="en-US" sz="2000"/>
              <a:t>END; </a:t>
            </a:r>
            <a:endParaRPr/>
          </a:p>
          <a:p>
            <a:pPr marL="0" lvl="0" indent="0" algn="l" rtl="0">
              <a:lnSpc>
                <a:spcPct val="90000"/>
              </a:lnSpc>
              <a:spcBef>
                <a:spcPts val="1000"/>
              </a:spcBef>
              <a:spcAft>
                <a:spcPts val="0"/>
              </a:spcAft>
              <a:buClr>
                <a:schemeClr val="dk1"/>
              </a:buClr>
              <a:buSzPts val="2000"/>
              <a:buNone/>
            </a:pPr>
            <a:r>
              <a:rPr lang="en-US" sz="2000"/>
              <a: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3600"/>
              <a:buFont typeface="Calibri"/>
              <a:buNone/>
            </a:pPr>
            <a:r>
              <a:rPr lang="en-US" sz="3600">
                <a:solidFill>
                  <a:srgbClr val="FF0000"/>
                </a:solidFill>
              </a:rPr>
              <a:t>Procedure execution</a:t>
            </a:r>
            <a:endParaRPr/>
          </a:p>
        </p:txBody>
      </p:sp>
      <p:sp>
        <p:nvSpPr>
          <p:cNvPr id="368" name="Google Shape;368;p4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Clr>
                <a:schemeClr val="dk1"/>
              </a:buClr>
              <a:buSzPct val="100000"/>
              <a:buNone/>
            </a:pPr>
            <a:r>
              <a:rPr lang="en-US"/>
              <a:t>Procedures can be called from many different environments. For example:</a:t>
            </a:r>
            <a:endParaRPr/>
          </a:p>
          <a:p>
            <a:pPr marL="228600" lvl="0" indent="-228600" algn="just" rtl="0">
              <a:lnSpc>
                <a:spcPct val="90000"/>
              </a:lnSpc>
              <a:spcBef>
                <a:spcPts val="1000"/>
              </a:spcBef>
              <a:spcAft>
                <a:spcPts val="0"/>
              </a:spcAft>
              <a:buClr>
                <a:schemeClr val="dk1"/>
              </a:buClr>
              <a:buSzPct val="100000"/>
              <a:buChar char="•"/>
            </a:pPr>
            <a:r>
              <a:rPr lang="en-US"/>
              <a:t>A procedure can be called within the body of another procedure or a trigger.</a:t>
            </a:r>
            <a:endParaRPr/>
          </a:p>
          <a:p>
            <a:pPr marL="228600" lvl="0" indent="-228600" algn="just" rtl="0">
              <a:lnSpc>
                <a:spcPct val="90000"/>
              </a:lnSpc>
              <a:spcBef>
                <a:spcPts val="1000"/>
              </a:spcBef>
              <a:spcAft>
                <a:spcPts val="0"/>
              </a:spcAft>
              <a:buClr>
                <a:schemeClr val="dk1"/>
              </a:buClr>
              <a:buSzPct val="100000"/>
              <a:buChar char="•"/>
            </a:pPr>
            <a:r>
              <a:rPr lang="en-US"/>
              <a:t>A procedure can be interactively called by a user using an Oracle Database tool.</a:t>
            </a:r>
            <a:endParaRPr/>
          </a:p>
          <a:p>
            <a:pPr marL="228600" lvl="0" indent="-228600" algn="just" rtl="0">
              <a:lnSpc>
                <a:spcPct val="90000"/>
              </a:lnSpc>
              <a:spcBef>
                <a:spcPts val="1000"/>
              </a:spcBef>
              <a:spcAft>
                <a:spcPts val="0"/>
              </a:spcAft>
              <a:buClr>
                <a:schemeClr val="dk1"/>
              </a:buClr>
              <a:buSzPct val="100000"/>
              <a:buChar char="•"/>
            </a:pPr>
            <a:r>
              <a:rPr lang="en-US"/>
              <a:t>A procedure can be explicitly called within an application, such as a SQL*Forms or a precompiler application.</a:t>
            </a:r>
            <a:endParaRPr/>
          </a:p>
          <a:p>
            <a:pPr marL="228600" lvl="0" indent="-228600" algn="just" rtl="0">
              <a:lnSpc>
                <a:spcPct val="90000"/>
              </a:lnSpc>
              <a:spcBef>
                <a:spcPts val="1000"/>
              </a:spcBef>
              <a:spcAft>
                <a:spcPts val="0"/>
              </a:spcAft>
              <a:buClr>
                <a:schemeClr val="dk1"/>
              </a:buClr>
              <a:buSzPct val="100000"/>
              <a:buChar char="•"/>
            </a:pPr>
            <a:r>
              <a:rPr lang="en-US"/>
              <a:t>A stored function can be called from a SQL statement in a manner similar to calling a built-in SQL function, such as LENGTH or ROUND.</a:t>
            </a:r>
            <a:endParaRPr/>
          </a:p>
          <a:p>
            <a:pPr marL="228600" lvl="0" indent="-7747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Subqueries provide an easy and efficient way to handle the queries.</a:t>
            </a:r>
            <a:endParaRPr/>
          </a:p>
          <a:p>
            <a:pPr marL="228600" lvl="0" indent="-50800" algn="just" rtl="0">
              <a:lnSpc>
                <a:spcPct val="90000"/>
              </a:lnSpc>
              <a:spcBef>
                <a:spcPts val="1000"/>
              </a:spcBef>
              <a:spcAft>
                <a:spcPts val="0"/>
              </a:spcAft>
              <a:buClr>
                <a:schemeClr val="dk1"/>
              </a:buClr>
              <a:buSzPts val="2800"/>
              <a:buNone/>
            </a:pPr>
            <a:endParaRPr/>
          </a:p>
          <a:p>
            <a:pPr marL="228600" lvl="0" indent="-228600" algn="just" rtl="0">
              <a:lnSpc>
                <a:spcPct val="90000"/>
              </a:lnSpc>
              <a:spcBef>
                <a:spcPts val="1000"/>
              </a:spcBef>
              <a:spcAft>
                <a:spcPts val="0"/>
              </a:spcAft>
              <a:buClr>
                <a:schemeClr val="dk1"/>
              </a:buClr>
              <a:buSzPts val="2800"/>
              <a:buChar char="•"/>
            </a:pPr>
            <a:r>
              <a:rPr lang="en-US"/>
              <a:t>The query depend on the results from another query.</a:t>
            </a:r>
            <a:endParaRPr/>
          </a:p>
          <a:p>
            <a:pPr marL="228600" lvl="0" indent="-50800" algn="just" rtl="0">
              <a:lnSpc>
                <a:spcPct val="90000"/>
              </a:lnSpc>
              <a:spcBef>
                <a:spcPts val="1000"/>
              </a:spcBef>
              <a:spcAft>
                <a:spcPts val="0"/>
              </a:spcAft>
              <a:buClr>
                <a:schemeClr val="dk1"/>
              </a:buClr>
              <a:buSzPts val="2800"/>
              <a:buNone/>
            </a:pPr>
            <a:endParaRPr/>
          </a:p>
        </p:txBody>
      </p:sp>
      <p:sp>
        <p:nvSpPr>
          <p:cNvPr id="126" name="Google Shape;126;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SUB-QUERY</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Dropping a procedure</a:t>
            </a:r>
            <a:endParaRPr/>
          </a:p>
        </p:txBody>
      </p:sp>
      <p:sp>
        <p:nvSpPr>
          <p:cNvPr id="380" name="Google Shape;380;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Clr>
                <a:schemeClr val="dk1"/>
              </a:buClr>
              <a:buSzPct val="100000"/>
              <a:buNone/>
            </a:pPr>
            <a:r>
              <a:rPr lang="en-US"/>
              <a:t>DDL command(DROP) can be used as such to drop a procedure.</a:t>
            </a:r>
            <a:endParaRPr/>
          </a:p>
          <a:p>
            <a:pPr marL="0" lvl="0" indent="0" algn="l" rtl="0">
              <a:lnSpc>
                <a:spcPct val="90000"/>
              </a:lnSpc>
              <a:spcBef>
                <a:spcPts val="1000"/>
              </a:spcBef>
              <a:spcAft>
                <a:spcPts val="0"/>
              </a:spcAft>
              <a:buClr>
                <a:schemeClr val="dk1"/>
              </a:buClr>
              <a:buSzPct val="100000"/>
              <a:buNone/>
            </a:pPr>
            <a:r>
              <a:rPr lang="en-US"/>
              <a:t>SQL&gt; Drop PROCEDURE name_of_proc;</a:t>
            </a:r>
            <a:endParaRPr/>
          </a:p>
          <a:p>
            <a:pPr marL="0" lvl="0" indent="0" algn="l" rtl="0">
              <a:lnSpc>
                <a:spcPct val="90000"/>
              </a:lnSpc>
              <a:spcBef>
                <a:spcPts val="1000"/>
              </a:spcBef>
              <a:spcAft>
                <a:spcPts val="0"/>
              </a:spcAft>
              <a:buClr>
                <a:schemeClr val="dk1"/>
              </a:buClr>
              <a:buSzPct val="100000"/>
              <a:buNone/>
            </a:pPr>
            <a:r>
              <a:rPr lang="en-US"/>
              <a:t>Output: Procedure dropped</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OR</a:t>
            </a:r>
            <a:endParaRPr/>
          </a:p>
          <a:p>
            <a:pPr marL="0" lvl="0" indent="0" algn="l" rtl="0">
              <a:lnSpc>
                <a:spcPct val="90000"/>
              </a:lnSpc>
              <a:spcBef>
                <a:spcPts val="1000"/>
              </a:spcBef>
              <a:spcAft>
                <a:spcPts val="0"/>
              </a:spcAft>
              <a:buClr>
                <a:schemeClr val="dk1"/>
              </a:buClr>
              <a:buSzPct val="100000"/>
              <a:buNone/>
            </a:pPr>
            <a:r>
              <a:rPr lang="en-US"/>
              <a:t>By using any SQL editor user can delete procedure by right clicking the procedure name and choose delete option.</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PL/SQL Functions</a:t>
            </a:r>
            <a:endParaRPr/>
          </a:p>
        </p:txBody>
      </p:sp>
      <p:sp>
        <p:nvSpPr>
          <p:cNvPr id="386" name="Google Shape;386;p48"/>
          <p:cNvSpPr txBox="1">
            <a:spLocks noGrp="1"/>
          </p:cNvSpPr>
          <p:nvPr>
            <p:ph type="body" idx="1"/>
          </p:nvPr>
        </p:nvSpPr>
        <p:spPr>
          <a:xfrm>
            <a:off x="838200" y="1465950"/>
            <a:ext cx="10515600" cy="5291100"/>
          </a:xfrm>
          <a:prstGeom prst="rect">
            <a:avLst/>
          </a:prstGeom>
          <a:noFill/>
          <a:ln>
            <a:noFill/>
          </a:ln>
        </p:spPr>
        <p:txBody>
          <a:bodyPr spcFirstLastPara="1" wrap="square" lIns="91425" tIns="45700" rIns="91425" bIns="45700" anchor="t" anchorCtr="0">
            <a:noAutofit/>
          </a:bodyPr>
          <a:lstStyle/>
          <a:p>
            <a:pPr marL="228600" lvl="0" indent="-228600" algn="l" rtl="0">
              <a:lnSpc>
                <a:spcPct val="70000"/>
              </a:lnSpc>
              <a:spcBef>
                <a:spcPts val="0"/>
              </a:spcBef>
              <a:spcAft>
                <a:spcPts val="0"/>
              </a:spcAft>
              <a:buClr>
                <a:schemeClr val="dk1"/>
              </a:buClr>
              <a:buSzPts val="2130"/>
              <a:buChar char="•"/>
            </a:pPr>
            <a:r>
              <a:rPr lang="en-US" sz="2130"/>
              <a:t>Functions are a standalone block that is mainly used for calculation purpose.</a:t>
            </a:r>
            <a:endParaRPr sz="2130"/>
          </a:p>
          <a:p>
            <a:pPr marL="228600" lvl="0" indent="-228600" algn="l" rtl="0">
              <a:lnSpc>
                <a:spcPct val="70000"/>
              </a:lnSpc>
              <a:spcBef>
                <a:spcPts val="1000"/>
              </a:spcBef>
              <a:spcAft>
                <a:spcPts val="0"/>
              </a:spcAft>
              <a:buClr>
                <a:schemeClr val="dk1"/>
              </a:buClr>
              <a:buSzPts val="2130"/>
              <a:buChar char="•"/>
            </a:pPr>
            <a:r>
              <a:rPr lang="en-US" sz="2130"/>
              <a:t>Function use RETURN keyword to return the value, and the datatype of this is defined at the time of creation.</a:t>
            </a:r>
            <a:endParaRPr sz="2130"/>
          </a:p>
          <a:p>
            <a:pPr marL="228600" lvl="0" indent="-228600" algn="l" rtl="0">
              <a:lnSpc>
                <a:spcPct val="70000"/>
              </a:lnSpc>
              <a:spcBef>
                <a:spcPts val="1000"/>
              </a:spcBef>
              <a:spcAft>
                <a:spcPts val="0"/>
              </a:spcAft>
              <a:buClr>
                <a:schemeClr val="dk1"/>
              </a:buClr>
              <a:buSzPts val="2130"/>
              <a:buChar char="•"/>
            </a:pPr>
            <a:r>
              <a:rPr lang="en-US" sz="2130"/>
              <a:t>A Function should either return a value or raise the exception, i.e. return is mandatory in functions.</a:t>
            </a:r>
            <a:endParaRPr sz="2130"/>
          </a:p>
          <a:p>
            <a:pPr marL="228600" lvl="0" indent="-228600" algn="l" rtl="0">
              <a:lnSpc>
                <a:spcPct val="70000"/>
              </a:lnSpc>
              <a:spcBef>
                <a:spcPts val="1000"/>
              </a:spcBef>
              <a:spcAft>
                <a:spcPts val="0"/>
              </a:spcAft>
              <a:buClr>
                <a:schemeClr val="dk1"/>
              </a:buClr>
              <a:buSzPts val="2130"/>
              <a:buChar char="•"/>
            </a:pPr>
            <a:r>
              <a:rPr lang="en-US" sz="2130"/>
              <a:t>Function with no DML statements can be directly called in SELECT query whereas the function with DML operation can only be called from other PL/SQL blocks.</a:t>
            </a:r>
            <a:endParaRPr sz="2130"/>
          </a:p>
          <a:p>
            <a:pPr marL="228600" lvl="0" indent="-228600" algn="l" rtl="0">
              <a:lnSpc>
                <a:spcPct val="70000"/>
              </a:lnSpc>
              <a:spcBef>
                <a:spcPts val="1000"/>
              </a:spcBef>
              <a:spcAft>
                <a:spcPts val="0"/>
              </a:spcAft>
              <a:buClr>
                <a:schemeClr val="dk1"/>
              </a:buClr>
              <a:buSzPts val="2130"/>
              <a:buChar char="•"/>
            </a:pPr>
            <a:r>
              <a:rPr lang="en-US" sz="2130"/>
              <a:t>It can have nested blocks, or it can be defined and nested inside the other blocks or packages.</a:t>
            </a:r>
            <a:endParaRPr sz="2130"/>
          </a:p>
          <a:p>
            <a:pPr marL="228600" lvl="0" indent="-228600" algn="l" rtl="0">
              <a:lnSpc>
                <a:spcPct val="70000"/>
              </a:lnSpc>
              <a:spcBef>
                <a:spcPts val="1000"/>
              </a:spcBef>
              <a:spcAft>
                <a:spcPts val="0"/>
              </a:spcAft>
              <a:buClr>
                <a:schemeClr val="dk1"/>
              </a:buClr>
              <a:buSzPts val="2130"/>
              <a:buChar char="•"/>
            </a:pPr>
            <a:r>
              <a:rPr lang="en-US" sz="2130"/>
              <a:t>It contains declaration part (optional), execution part, exception handling part (optional).</a:t>
            </a:r>
            <a:endParaRPr sz="2130"/>
          </a:p>
          <a:p>
            <a:pPr marL="228600" lvl="0" indent="-228600" algn="l" rtl="0">
              <a:lnSpc>
                <a:spcPct val="70000"/>
              </a:lnSpc>
              <a:spcBef>
                <a:spcPts val="1000"/>
              </a:spcBef>
              <a:spcAft>
                <a:spcPts val="0"/>
              </a:spcAft>
              <a:buClr>
                <a:schemeClr val="dk1"/>
              </a:buClr>
              <a:buSzPts val="2130"/>
              <a:buChar char="•"/>
            </a:pPr>
            <a:r>
              <a:rPr lang="en-US" sz="2130"/>
              <a:t>The values can be passed into the function or fetched from the procedure through the parameters.</a:t>
            </a:r>
            <a:endParaRPr sz="2130"/>
          </a:p>
          <a:p>
            <a:pPr marL="228600" lvl="0" indent="-228600" algn="l" rtl="0">
              <a:lnSpc>
                <a:spcPct val="70000"/>
              </a:lnSpc>
              <a:spcBef>
                <a:spcPts val="1000"/>
              </a:spcBef>
              <a:spcAft>
                <a:spcPts val="0"/>
              </a:spcAft>
              <a:buClr>
                <a:schemeClr val="dk1"/>
              </a:buClr>
              <a:buSzPts val="2130"/>
              <a:buChar char="•"/>
            </a:pPr>
            <a:r>
              <a:rPr lang="en-US" sz="2130"/>
              <a:t>These parameters should be included in the calling statement.</a:t>
            </a:r>
            <a:endParaRPr sz="2130"/>
          </a:p>
          <a:p>
            <a:pPr marL="228600" lvl="0" indent="-228600" algn="l" rtl="0">
              <a:lnSpc>
                <a:spcPct val="70000"/>
              </a:lnSpc>
              <a:spcBef>
                <a:spcPts val="1000"/>
              </a:spcBef>
              <a:spcAft>
                <a:spcPts val="0"/>
              </a:spcAft>
              <a:buClr>
                <a:schemeClr val="dk1"/>
              </a:buClr>
              <a:buSzPts val="2130"/>
              <a:buChar char="•"/>
            </a:pPr>
            <a:r>
              <a:rPr lang="en-US" sz="2130"/>
              <a:t>Function can also return the value through OUT parameters other than using RETURN.</a:t>
            </a:r>
            <a:endParaRPr sz="2130"/>
          </a:p>
          <a:p>
            <a:pPr marL="228600" lvl="0" indent="-228600" algn="l" rtl="0">
              <a:lnSpc>
                <a:spcPct val="70000"/>
              </a:lnSpc>
              <a:spcBef>
                <a:spcPts val="1000"/>
              </a:spcBef>
              <a:spcAft>
                <a:spcPts val="0"/>
              </a:spcAft>
              <a:buClr>
                <a:schemeClr val="dk1"/>
              </a:buClr>
              <a:buSzPts val="2130"/>
              <a:buChar char="•"/>
            </a:pPr>
            <a:r>
              <a:rPr lang="en-US" sz="2130"/>
              <a:t>Since it will always return the value, in calling statement it always accompanies with assignment operator to populate the variables.</a:t>
            </a:r>
            <a:endParaRPr sz="2130"/>
          </a:p>
          <a:p>
            <a:pPr marL="228600" lvl="0" indent="-144145" algn="l" rtl="0">
              <a:lnSpc>
                <a:spcPct val="70000"/>
              </a:lnSpc>
              <a:spcBef>
                <a:spcPts val="1000"/>
              </a:spcBef>
              <a:spcAft>
                <a:spcPts val="0"/>
              </a:spcAft>
              <a:buClr>
                <a:schemeClr val="dk1"/>
              </a:buClr>
              <a:buSzPts val="1330"/>
              <a:buNone/>
            </a:pPr>
            <a:endParaRPr sz="133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4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392" name="Google Shape;392;p49"/>
          <p:cNvSpPr txBox="1">
            <a:spLocks noGrp="1"/>
          </p:cNvSpPr>
          <p:nvPr>
            <p:ph type="body" idx="1"/>
          </p:nvPr>
        </p:nvSpPr>
        <p:spPr>
          <a:xfrm>
            <a:off x="838200" y="1825625"/>
            <a:ext cx="10923300" cy="4847100"/>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90000"/>
              </a:lnSpc>
              <a:spcBef>
                <a:spcPts val="0"/>
              </a:spcBef>
              <a:spcAft>
                <a:spcPts val="0"/>
              </a:spcAft>
              <a:buClr>
                <a:schemeClr val="dk1"/>
              </a:buClr>
              <a:buSzPct val="31771"/>
              <a:buNone/>
            </a:pPr>
            <a:r>
              <a:rPr lang="en-US" sz="5665"/>
              <a:t>CREATE OR REPLACE FUNCTION </a:t>
            </a:r>
            <a:endParaRPr sz="6665"/>
          </a:p>
          <a:p>
            <a:pPr marL="0" lvl="0" indent="0" algn="l" rtl="0">
              <a:lnSpc>
                <a:spcPct val="90000"/>
              </a:lnSpc>
              <a:spcBef>
                <a:spcPts val="1000"/>
              </a:spcBef>
              <a:spcAft>
                <a:spcPts val="0"/>
              </a:spcAft>
              <a:buClr>
                <a:schemeClr val="dk1"/>
              </a:buClr>
              <a:buSzPct val="31771"/>
              <a:buNone/>
            </a:pPr>
            <a:r>
              <a:rPr lang="en-US" sz="5665"/>
              <a:t>&lt;procedure_name&gt;</a:t>
            </a:r>
            <a:endParaRPr sz="6665"/>
          </a:p>
          <a:p>
            <a:pPr marL="0" lvl="0" indent="0" algn="l" rtl="0">
              <a:lnSpc>
                <a:spcPct val="90000"/>
              </a:lnSpc>
              <a:spcBef>
                <a:spcPts val="1000"/>
              </a:spcBef>
              <a:spcAft>
                <a:spcPts val="0"/>
              </a:spcAft>
              <a:buClr>
                <a:schemeClr val="dk1"/>
              </a:buClr>
              <a:buSzPct val="31771"/>
              <a:buNone/>
            </a:pPr>
            <a:r>
              <a:rPr lang="en-US" sz="5665"/>
              <a:t>(</a:t>
            </a:r>
            <a:endParaRPr sz="6665"/>
          </a:p>
          <a:p>
            <a:pPr marL="0" lvl="0" indent="0" algn="l" rtl="0">
              <a:lnSpc>
                <a:spcPct val="90000"/>
              </a:lnSpc>
              <a:spcBef>
                <a:spcPts val="1000"/>
              </a:spcBef>
              <a:spcAft>
                <a:spcPts val="0"/>
              </a:spcAft>
              <a:buClr>
                <a:schemeClr val="dk1"/>
              </a:buClr>
              <a:buSzPct val="31771"/>
              <a:buNone/>
            </a:pPr>
            <a:r>
              <a:rPr lang="en-US" sz="5665"/>
              <a:t>&lt;parameterl IN/OUT &lt;datatype&gt;</a:t>
            </a:r>
            <a:endParaRPr sz="6665"/>
          </a:p>
          <a:p>
            <a:pPr marL="0" lvl="0" indent="0" algn="l" rtl="0">
              <a:lnSpc>
                <a:spcPct val="90000"/>
              </a:lnSpc>
              <a:spcBef>
                <a:spcPts val="1000"/>
              </a:spcBef>
              <a:spcAft>
                <a:spcPts val="0"/>
              </a:spcAft>
              <a:buClr>
                <a:schemeClr val="dk1"/>
              </a:buClr>
              <a:buSzPct val="31771"/>
              <a:buNone/>
            </a:pPr>
            <a:r>
              <a:rPr lang="en-US" sz="5665"/>
              <a:t>)</a:t>
            </a:r>
            <a:endParaRPr sz="6665"/>
          </a:p>
          <a:p>
            <a:pPr marL="0" lvl="0" indent="0" algn="l" rtl="0">
              <a:lnSpc>
                <a:spcPct val="90000"/>
              </a:lnSpc>
              <a:spcBef>
                <a:spcPts val="1000"/>
              </a:spcBef>
              <a:spcAft>
                <a:spcPts val="0"/>
              </a:spcAft>
              <a:buClr>
                <a:schemeClr val="dk1"/>
              </a:buClr>
              <a:buSzPct val="31771"/>
              <a:buNone/>
            </a:pPr>
            <a:r>
              <a:rPr lang="en-US" sz="5665"/>
              <a:t>RETURN &lt;datatype&gt;</a:t>
            </a:r>
            <a:endParaRPr sz="6665"/>
          </a:p>
          <a:p>
            <a:pPr marL="0" lvl="0" indent="0" algn="l" rtl="0">
              <a:lnSpc>
                <a:spcPct val="90000"/>
              </a:lnSpc>
              <a:spcBef>
                <a:spcPts val="1000"/>
              </a:spcBef>
              <a:spcAft>
                <a:spcPts val="0"/>
              </a:spcAft>
              <a:buClr>
                <a:schemeClr val="dk1"/>
              </a:buClr>
              <a:buSzPct val="31771"/>
              <a:buNone/>
            </a:pPr>
            <a:r>
              <a:rPr lang="en-US" sz="5665"/>
              <a:t>[ IS | AS ]</a:t>
            </a:r>
            <a:endParaRPr sz="6665"/>
          </a:p>
          <a:p>
            <a:pPr marL="0" lvl="0" indent="0" algn="l" rtl="0">
              <a:lnSpc>
                <a:spcPct val="90000"/>
              </a:lnSpc>
              <a:spcBef>
                <a:spcPts val="1000"/>
              </a:spcBef>
              <a:spcAft>
                <a:spcPts val="0"/>
              </a:spcAft>
              <a:buClr>
                <a:schemeClr val="dk1"/>
              </a:buClr>
              <a:buSzPct val="31771"/>
              <a:buNone/>
            </a:pPr>
            <a:r>
              <a:rPr lang="en-US" sz="5665"/>
              <a:t>&lt;declaration_part&gt;</a:t>
            </a:r>
            <a:endParaRPr sz="6665"/>
          </a:p>
          <a:p>
            <a:pPr marL="0" lvl="0" indent="0" algn="l" rtl="0">
              <a:lnSpc>
                <a:spcPct val="90000"/>
              </a:lnSpc>
              <a:spcBef>
                <a:spcPts val="1000"/>
              </a:spcBef>
              <a:spcAft>
                <a:spcPts val="0"/>
              </a:spcAft>
              <a:buClr>
                <a:schemeClr val="dk1"/>
              </a:buClr>
              <a:buSzPct val="31771"/>
              <a:buNone/>
            </a:pPr>
            <a:r>
              <a:rPr lang="en-US" sz="5665"/>
              <a:t>BEGIN</a:t>
            </a:r>
            <a:endParaRPr sz="6665"/>
          </a:p>
          <a:p>
            <a:pPr marL="0" lvl="0" indent="0" algn="l" rtl="0">
              <a:lnSpc>
                <a:spcPct val="90000"/>
              </a:lnSpc>
              <a:spcBef>
                <a:spcPts val="1000"/>
              </a:spcBef>
              <a:spcAft>
                <a:spcPts val="0"/>
              </a:spcAft>
              <a:buClr>
                <a:schemeClr val="dk1"/>
              </a:buClr>
              <a:buSzPct val="31771"/>
              <a:buNone/>
            </a:pPr>
            <a:r>
              <a:rPr lang="en-US" sz="5665"/>
              <a:t>&lt;execution part&gt; </a:t>
            </a:r>
            <a:endParaRPr sz="6665"/>
          </a:p>
          <a:p>
            <a:pPr marL="0" lvl="0" indent="0" algn="l" rtl="0">
              <a:lnSpc>
                <a:spcPct val="90000"/>
              </a:lnSpc>
              <a:spcBef>
                <a:spcPts val="1000"/>
              </a:spcBef>
              <a:spcAft>
                <a:spcPts val="0"/>
              </a:spcAft>
              <a:buClr>
                <a:schemeClr val="dk1"/>
              </a:buClr>
              <a:buSzPct val="31771"/>
              <a:buNone/>
            </a:pPr>
            <a:r>
              <a:rPr lang="en-US" sz="5665"/>
              <a:t>EXCEPTION</a:t>
            </a:r>
            <a:endParaRPr sz="6665"/>
          </a:p>
          <a:p>
            <a:pPr marL="0" lvl="0" indent="0" algn="l" rtl="0">
              <a:lnSpc>
                <a:spcPct val="90000"/>
              </a:lnSpc>
              <a:spcBef>
                <a:spcPts val="1000"/>
              </a:spcBef>
              <a:spcAft>
                <a:spcPts val="0"/>
              </a:spcAft>
              <a:buClr>
                <a:schemeClr val="dk1"/>
              </a:buClr>
              <a:buSzPct val="31771"/>
              <a:buNone/>
            </a:pPr>
            <a:r>
              <a:rPr lang="en-US" sz="5665"/>
              <a:t>&lt;exception handling part&gt;</a:t>
            </a:r>
            <a:endParaRPr sz="6665"/>
          </a:p>
          <a:p>
            <a:pPr marL="0" lvl="0" indent="0" algn="l" rtl="0">
              <a:lnSpc>
                <a:spcPct val="90000"/>
              </a:lnSpc>
              <a:spcBef>
                <a:spcPts val="1000"/>
              </a:spcBef>
              <a:spcAft>
                <a:spcPts val="0"/>
              </a:spcAft>
              <a:buClr>
                <a:schemeClr val="dk1"/>
              </a:buClr>
              <a:buSzPct val="31771"/>
              <a:buNone/>
            </a:pPr>
            <a:r>
              <a:rPr lang="en-US" sz="5665"/>
              <a:t>END; </a:t>
            </a:r>
            <a:endParaRPr sz="6665"/>
          </a:p>
          <a:p>
            <a:pPr marL="228600" lvl="0" indent="-221412" algn="l" rtl="0">
              <a:lnSpc>
                <a:spcPct val="90000"/>
              </a:lnSpc>
              <a:spcBef>
                <a:spcPts val="1000"/>
              </a:spcBef>
              <a:spcAft>
                <a:spcPts val="0"/>
              </a:spcAft>
              <a:buClr>
                <a:schemeClr val="dk1"/>
              </a:buClr>
              <a:buSzPct val="100000"/>
              <a:buChar char="•"/>
            </a:pPr>
            <a:r>
              <a:rPr lang="en-US" sz="5665"/>
              <a:t>CREATE FUNCTION instructs the compiler to create a new function. Keyword 'OR REPLACE' instructs the compiler to replace the existing function (if any) with the current one.</a:t>
            </a:r>
            <a:endParaRPr sz="6665"/>
          </a:p>
          <a:p>
            <a:pPr marL="228600" lvl="0" indent="-221412" algn="l" rtl="0">
              <a:lnSpc>
                <a:spcPct val="90000"/>
              </a:lnSpc>
              <a:spcBef>
                <a:spcPts val="1000"/>
              </a:spcBef>
              <a:spcAft>
                <a:spcPts val="0"/>
              </a:spcAft>
              <a:buClr>
                <a:schemeClr val="dk1"/>
              </a:buClr>
              <a:buSzPct val="100000"/>
              <a:buChar char="•"/>
            </a:pPr>
            <a:r>
              <a:rPr lang="en-US" sz="5665"/>
              <a:t>The Function name should be unique.</a:t>
            </a:r>
            <a:endParaRPr sz="6665"/>
          </a:p>
          <a:p>
            <a:pPr marL="228600" lvl="0" indent="-221412" algn="l" rtl="0">
              <a:lnSpc>
                <a:spcPct val="90000"/>
              </a:lnSpc>
              <a:spcBef>
                <a:spcPts val="1000"/>
              </a:spcBef>
              <a:spcAft>
                <a:spcPts val="0"/>
              </a:spcAft>
              <a:buClr>
                <a:schemeClr val="dk1"/>
              </a:buClr>
              <a:buSzPct val="100000"/>
              <a:buChar char="•"/>
            </a:pPr>
            <a:r>
              <a:rPr lang="en-US" sz="5665"/>
              <a:t>RETURN datatype should be mentioned.</a:t>
            </a:r>
            <a:endParaRPr sz="6665"/>
          </a:p>
          <a:p>
            <a:pPr marL="228600" lvl="0" indent="-221412" algn="l" rtl="0">
              <a:lnSpc>
                <a:spcPct val="90000"/>
              </a:lnSpc>
              <a:spcBef>
                <a:spcPts val="1000"/>
              </a:spcBef>
              <a:spcAft>
                <a:spcPts val="0"/>
              </a:spcAft>
              <a:buClr>
                <a:schemeClr val="dk1"/>
              </a:buClr>
              <a:buSzPct val="100000"/>
              <a:buChar char="•"/>
            </a:pPr>
            <a:r>
              <a:rPr lang="en-US" sz="5665"/>
              <a:t>Keyword 'IS' will be used, when the procedure is nested into some other blocks. If the procedure is standalone then 'AS' will be used. Other than this coding standard, both have the same meaning.</a:t>
            </a:r>
            <a:endParaRPr sz="6665"/>
          </a:p>
          <a:p>
            <a:pPr marL="0" lvl="0" indent="0" algn="l" rtl="0">
              <a:lnSpc>
                <a:spcPct val="90000"/>
              </a:lnSpc>
              <a:spcBef>
                <a:spcPts val="1000"/>
              </a:spcBef>
              <a:spcAft>
                <a:spcPts val="0"/>
              </a:spcAft>
              <a:buClr>
                <a:schemeClr val="dk1"/>
              </a:buClr>
              <a:buSzPct val="100000"/>
              <a:buNone/>
            </a:pPr>
            <a:endParaRPr sz="1800"/>
          </a:p>
          <a:p>
            <a:pPr marL="228600" lvl="0" indent="-7747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5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Example: </a:t>
            </a:r>
            <a:endParaRPr/>
          </a:p>
        </p:txBody>
      </p:sp>
      <p:sp>
        <p:nvSpPr>
          <p:cNvPr id="398" name="Google Shape;398;p5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800"/>
              <a:buNone/>
            </a:pPr>
            <a:r>
              <a:rPr lang="en-US" sz="1800"/>
              <a:t>CREATE OR REPLACE FUNCTION employer_details_func</a:t>
            </a:r>
            <a:endParaRPr sz="1800"/>
          </a:p>
          <a:p>
            <a:pPr marL="0" lvl="0" indent="0" algn="l" rtl="0">
              <a:lnSpc>
                <a:spcPct val="90000"/>
              </a:lnSpc>
              <a:spcBef>
                <a:spcPts val="1000"/>
              </a:spcBef>
              <a:spcAft>
                <a:spcPts val="0"/>
              </a:spcAft>
              <a:buClr>
                <a:schemeClr val="dk1"/>
              </a:buClr>
              <a:buSzPts val="1800"/>
              <a:buNone/>
            </a:pPr>
            <a:r>
              <a:rPr lang="en-US" sz="1800"/>
              <a:t>RETURN VARCHAR(20);</a:t>
            </a:r>
            <a:endParaRPr/>
          </a:p>
          <a:p>
            <a:pPr marL="0" lvl="0" indent="0" algn="l" rtl="0">
              <a:lnSpc>
                <a:spcPct val="90000"/>
              </a:lnSpc>
              <a:spcBef>
                <a:spcPts val="1000"/>
              </a:spcBef>
              <a:spcAft>
                <a:spcPts val="0"/>
              </a:spcAft>
              <a:buClr>
                <a:schemeClr val="dk1"/>
              </a:buClr>
              <a:buSzPts val="1800"/>
              <a:buNone/>
            </a:pPr>
            <a:r>
              <a:rPr lang="en-US" sz="1800"/>
              <a:t>IS </a:t>
            </a:r>
            <a:endParaRPr/>
          </a:p>
          <a:p>
            <a:pPr marL="0" lvl="0" indent="0" algn="l" rtl="0">
              <a:lnSpc>
                <a:spcPct val="90000"/>
              </a:lnSpc>
              <a:spcBef>
                <a:spcPts val="1000"/>
              </a:spcBef>
              <a:spcAft>
                <a:spcPts val="0"/>
              </a:spcAft>
              <a:buClr>
                <a:schemeClr val="dk1"/>
              </a:buClr>
              <a:buSzPts val="1800"/>
              <a:buNone/>
            </a:pPr>
            <a:r>
              <a:rPr lang="en-US" sz="1800"/>
              <a:t>emp_name VARCHAR(20); </a:t>
            </a:r>
            <a:endParaRPr/>
          </a:p>
          <a:p>
            <a:pPr marL="0" lvl="0" indent="0" algn="l" rtl="0">
              <a:lnSpc>
                <a:spcPct val="90000"/>
              </a:lnSpc>
              <a:spcBef>
                <a:spcPts val="1000"/>
              </a:spcBef>
              <a:spcAft>
                <a:spcPts val="0"/>
              </a:spcAft>
              <a:buClr>
                <a:schemeClr val="dk1"/>
              </a:buClr>
              <a:buSzPts val="1800"/>
              <a:buNone/>
            </a:pPr>
            <a:r>
              <a:rPr lang="en-US" sz="1800"/>
              <a:t>BEGIN </a:t>
            </a:r>
            <a:endParaRPr/>
          </a:p>
          <a:p>
            <a:pPr marL="0" lvl="0" indent="0" algn="l" rtl="0">
              <a:lnSpc>
                <a:spcPct val="90000"/>
              </a:lnSpc>
              <a:spcBef>
                <a:spcPts val="1000"/>
              </a:spcBef>
              <a:spcAft>
                <a:spcPts val="0"/>
              </a:spcAft>
              <a:buClr>
                <a:schemeClr val="dk1"/>
              </a:buClr>
              <a:buSzPts val="1800"/>
              <a:buNone/>
            </a:pPr>
            <a:r>
              <a:rPr lang="en-US" sz="1800"/>
              <a:t>SELECT first_name INTO emp_name</a:t>
            </a:r>
            <a:endParaRPr sz="1800"/>
          </a:p>
          <a:p>
            <a:pPr marL="0" lvl="0" indent="0" algn="l" rtl="0">
              <a:lnSpc>
                <a:spcPct val="90000"/>
              </a:lnSpc>
              <a:spcBef>
                <a:spcPts val="1000"/>
              </a:spcBef>
              <a:spcAft>
                <a:spcPts val="0"/>
              </a:spcAft>
              <a:buClr>
                <a:schemeClr val="dk1"/>
              </a:buClr>
              <a:buSzPts val="1800"/>
              <a:buNone/>
            </a:pPr>
            <a:r>
              <a:rPr lang="en-US" sz="1800"/>
              <a:t>FROM emp_tbl WHERE empID = '100';</a:t>
            </a:r>
            <a:endParaRPr/>
          </a:p>
          <a:p>
            <a:pPr marL="0" lvl="0" indent="0" algn="l" rtl="0">
              <a:lnSpc>
                <a:spcPct val="90000"/>
              </a:lnSpc>
              <a:spcBef>
                <a:spcPts val="1000"/>
              </a:spcBef>
              <a:spcAft>
                <a:spcPts val="0"/>
              </a:spcAft>
              <a:buClr>
                <a:schemeClr val="dk1"/>
              </a:buClr>
              <a:buSzPts val="1800"/>
              <a:buNone/>
            </a:pPr>
            <a:r>
              <a:rPr lang="en-US" sz="1800"/>
              <a:t>RETURN emp_name;</a:t>
            </a:r>
            <a:endParaRPr/>
          </a:p>
          <a:p>
            <a:pPr marL="0" lvl="0" indent="0" algn="l" rtl="0">
              <a:lnSpc>
                <a:spcPct val="90000"/>
              </a:lnSpc>
              <a:spcBef>
                <a:spcPts val="1000"/>
              </a:spcBef>
              <a:spcAft>
                <a:spcPts val="0"/>
              </a:spcAft>
              <a:buClr>
                <a:schemeClr val="dk1"/>
              </a:buClr>
              <a:buSzPts val="1800"/>
              <a:buNone/>
            </a:pPr>
            <a:r>
              <a:rPr lang="en-US" sz="1800"/>
              <a:t>END;</a:t>
            </a:r>
            <a:endParaRPr/>
          </a:p>
          <a:p>
            <a:pPr marL="0" lvl="0" indent="0" algn="l" rtl="0">
              <a:lnSpc>
                <a:spcPct val="90000"/>
              </a:lnSpc>
              <a:spcBef>
                <a:spcPts val="1000"/>
              </a:spcBef>
              <a:spcAft>
                <a:spcPts val="0"/>
              </a:spcAft>
              <a:buClr>
                <a:schemeClr val="dk1"/>
              </a:buClr>
              <a:buSzPts val="1800"/>
              <a:buNone/>
            </a:pPr>
            <a:r>
              <a:rPr lang="en-US" sz="1800"/>
              <a:t>/</a:t>
            </a:r>
            <a:endParaRPr/>
          </a:p>
          <a:p>
            <a:pPr marL="0" lvl="0" indent="0" algn="l" rtl="0">
              <a:lnSpc>
                <a:spcPct val="90000"/>
              </a:lnSpc>
              <a:spcBef>
                <a:spcPts val="1000"/>
              </a:spcBef>
              <a:spcAft>
                <a:spcPts val="0"/>
              </a:spcAft>
              <a:buClr>
                <a:schemeClr val="dk1"/>
              </a:buClr>
              <a:buSzPts val="1800"/>
              <a:buNone/>
            </a:pPr>
            <a:r>
              <a:rPr lang="en-US" sz="1800"/>
              <a:t>Since a function returns a value we can assign it to a variable.</a:t>
            </a:r>
            <a:endParaRPr/>
          </a:p>
          <a:p>
            <a:pPr marL="0" lvl="0" indent="0" algn="l" rtl="0">
              <a:lnSpc>
                <a:spcPct val="90000"/>
              </a:lnSpc>
              <a:spcBef>
                <a:spcPts val="1000"/>
              </a:spcBef>
              <a:spcAft>
                <a:spcPts val="0"/>
              </a:spcAft>
              <a:buClr>
                <a:schemeClr val="dk1"/>
              </a:buClr>
              <a:buSzPts val="1800"/>
              <a:buNone/>
            </a:pPr>
            <a:r>
              <a:rPr lang="en-US" sz="1800"/>
              <a:t>  employee_name := employer_details_func;</a:t>
            </a:r>
            <a:endParaRPr/>
          </a:p>
          <a:p>
            <a:pPr marL="0" lvl="0" indent="0" algn="l" rtl="0">
              <a:lnSpc>
                <a:spcPct val="90000"/>
              </a:lnSpc>
              <a:spcBef>
                <a:spcPts val="1000"/>
              </a:spcBef>
              <a:spcAft>
                <a:spcPts val="0"/>
              </a:spcAft>
              <a:buClr>
                <a:schemeClr val="dk1"/>
              </a:buClr>
              <a:buSzPts val="1800"/>
              <a:buNone/>
            </a:pPr>
            <a:r>
              <a:rPr lang="en-US" sz="1800"/>
              <a:t>For execution: dbms_output.put_line(employer_details_func);</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5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Procedure vs Functions</a:t>
            </a:r>
            <a:endParaRPr/>
          </a:p>
        </p:txBody>
      </p:sp>
      <p:sp>
        <p:nvSpPr>
          <p:cNvPr id="404" name="Google Shape;404;p5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000"/>
              <a:buChar char="•"/>
            </a:pPr>
            <a:r>
              <a:rPr lang="en-US" sz="2000"/>
              <a:t>Functions use RETURN to return the value and Procedures use OUT parameter to return the value</a:t>
            </a:r>
            <a:endParaRPr/>
          </a:p>
          <a:p>
            <a:pPr marL="228600" lvl="0" indent="-228600" algn="just" rtl="0">
              <a:lnSpc>
                <a:spcPct val="90000"/>
              </a:lnSpc>
              <a:spcBef>
                <a:spcPts val="1000"/>
              </a:spcBef>
              <a:spcAft>
                <a:spcPts val="0"/>
              </a:spcAft>
              <a:buClr>
                <a:schemeClr val="dk1"/>
              </a:buClr>
              <a:buSzPts val="2000"/>
              <a:buChar char="•"/>
            </a:pPr>
            <a:r>
              <a:rPr lang="en-US" sz="2000"/>
              <a:t>Mandatory to return the values in functions.</a:t>
            </a:r>
            <a:endParaRPr/>
          </a:p>
          <a:p>
            <a:pPr marL="228600" lvl="0" indent="-228600" algn="just" rtl="0">
              <a:lnSpc>
                <a:spcPct val="90000"/>
              </a:lnSpc>
              <a:spcBef>
                <a:spcPts val="1000"/>
              </a:spcBef>
              <a:spcAft>
                <a:spcPts val="0"/>
              </a:spcAft>
              <a:buClr>
                <a:schemeClr val="dk1"/>
              </a:buClr>
              <a:buSzPts val="2000"/>
              <a:buChar char="•"/>
            </a:pPr>
            <a:r>
              <a:rPr lang="en-US" sz="2000"/>
              <a:t>Both can have as many parameters as required.</a:t>
            </a:r>
            <a:endParaRPr/>
          </a:p>
          <a:p>
            <a:pPr marL="228600" lvl="0" indent="-228600" algn="just" rtl="0">
              <a:lnSpc>
                <a:spcPct val="90000"/>
              </a:lnSpc>
              <a:spcBef>
                <a:spcPts val="1000"/>
              </a:spcBef>
              <a:spcAft>
                <a:spcPts val="0"/>
              </a:spcAft>
              <a:buClr>
                <a:schemeClr val="dk1"/>
              </a:buClr>
              <a:buSzPts val="2000"/>
              <a:buChar char="•"/>
            </a:pPr>
            <a:r>
              <a:rPr lang="en-US" sz="2000"/>
              <a:t>Both are treated as database objects in PL/SQL.</a:t>
            </a:r>
            <a:endParaRPr/>
          </a:p>
          <a:p>
            <a:pPr marL="228600" lvl="0" indent="-228600" algn="just" rtl="0">
              <a:lnSpc>
                <a:spcPct val="90000"/>
              </a:lnSpc>
              <a:spcBef>
                <a:spcPts val="1000"/>
              </a:spcBef>
              <a:spcAft>
                <a:spcPts val="0"/>
              </a:spcAft>
              <a:buClr>
                <a:schemeClr val="dk1"/>
              </a:buClr>
              <a:buSzPts val="2000"/>
              <a:buChar char="•"/>
            </a:pPr>
            <a:r>
              <a:rPr lang="en-US" sz="2000" b="1"/>
              <a:t>Procedures and functions can be dynamically invoked from SQL.</a:t>
            </a:r>
            <a:endParaRPr/>
          </a:p>
          <a:p>
            <a:pPr marL="228600" lvl="0" indent="-228600" algn="just" rtl="0">
              <a:lnSpc>
                <a:spcPct val="90000"/>
              </a:lnSpc>
              <a:spcBef>
                <a:spcPts val="1000"/>
              </a:spcBef>
              <a:spcAft>
                <a:spcPts val="0"/>
              </a:spcAft>
              <a:buClr>
                <a:schemeClr val="dk1"/>
              </a:buClr>
              <a:buSzPts val="2000"/>
              <a:buChar char="•"/>
            </a:pPr>
            <a:r>
              <a:rPr lang="en-US" sz="2000"/>
              <a:t>Stored Procedure may contain DML statements but function can’t contain DML statements.</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54"/>
          <p:cNvSpPr txBox="1">
            <a:spLocks noGrp="1"/>
          </p:cNvSpPr>
          <p:nvPr>
            <p:ph type="ctrTitle"/>
          </p:nvPr>
        </p:nvSpPr>
        <p:spPr>
          <a:xfrm>
            <a:off x="1016000" y="1371601"/>
            <a:ext cx="10464800" cy="1927225"/>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br>
              <a:rPr lang="en-US"/>
            </a:br>
            <a:r>
              <a:rPr lang="en-US">
                <a:solidFill>
                  <a:srgbClr val="FF0000"/>
                </a:solidFill>
              </a:rPr>
              <a:t>TRIGGERS IN PL/SQL</a:t>
            </a:r>
            <a:endParaRPr/>
          </a:p>
        </p:txBody>
      </p:sp>
      <p:sp>
        <p:nvSpPr>
          <p:cNvPr id="422" name="Google Shape;422;p5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5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3600"/>
              <a:buFont typeface="Calibri"/>
              <a:buNone/>
            </a:pPr>
            <a:r>
              <a:rPr lang="en-US" sz="3600">
                <a:solidFill>
                  <a:srgbClr val="FF0000"/>
                </a:solidFill>
              </a:rPr>
              <a:t>INTRODUCTION</a:t>
            </a:r>
            <a:endParaRPr/>
          </a:p>
        </p:txBody>
      </p:sp>
      <p:sp>
        <p:nvSpPr>
          <p:cNvPr id="428" name="Google Shape;428;p5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just" rtl="0">
              <a:lnSpc>
                <a:spcPct val="90000"/>
              </a:lnSpc>
              <a:spcBef>
                <a:spcPts val="0"/>
              </a:spcBef>
              <a:spcAft>
                <a:spcPts val="0"/>
              </a:spcAft>
              <a:buClr>
                <a:schemeClr val="dk1"/>
              </a:buClr>
              <a:buSzPct val="100000"/>
              <a:buChar char="•"/>
            </a:pPr>
            <a:r>
              <a:rPr lang="en-US"/>
              <a:t>Like a stored procedure, a trigger is a named PL/SQL unit that is stored in the database and can be invoked repeatedly. </a:t>
            </a:r>
            <a:endParaRPr/>
          </a:p>
          <a:p>
            <a:pPr marL="228600" lvl="0" indent="-228600" algn="just" rtl="0">
              <a:lnSpc>
                <a:spcPct val="90000"/>
              </a:lnSpc>
              <a:spcBef>
                <a:spcPts val="1000"/>
              </a:spcBef>
              <a:spcAft>
                <a:spcPts val="0"/>
              </a:spcAft>
              <a:buClr>
                <a:schemeClr val="dk1"/>
              </a:buClr>
              <a:buSzPct val="100000"/>
              <a:buChar char="•"/>
            </a:pPr>
            <a:r>
              <a:rPr lang="en-US"/>
              <a:t>Unlike a stored procedure, you can enable and disable a trigger, but you cannot explicitly invoke it.</a:t>
            </a:r>
            <a:endParaRPr/>
          </a:p>
          <a:p>
            <a:pPr marL="228600" lvl="0" indent="-228600" algn="just" rtl="0">
              <a:lnSpc>
                <a:spcPct val="90000"/>
              </a:lnSpc>
              <a:spcBef>
                <a:spcPts val="1000"/>
              </a:spcBef>
              <a:spcAft>
                <a:spcPts val="0"/>
              </a:spcAft>
              <a:buClr>
                <a:schemeClr val="dk1"/>
              </a:buClr>
              <a:buSzPct val="100000"/>
              <a:buChar char="•"/>
            </a:pPr>
            <a:r>
              <a:rPr lang="en-US"/>
              <a:t>TRIGGERS are stored programs that are fired by Oracle engine automatically when DML Statements like insert, update, delete are executed on the table or some events occur.</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56"/>
          <p:cNvSpPr txBox="1">
            <a:spLocks noGrp="1"/>
          </p:cNvSpPr>
          <p:nvPr>
            <p:ph type="title"/>
          </p:nvPr>
        </p:nvSpPr>
        <p:spPr>
          <a:xfrm>
            <a:off x="609600" y="685800"/>
            <a:ext cx="10972800" cy="9906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0000"/>
              </a:buClr>
              <a:buSzPct val="100000"/>
              <a:buFont typeface="Calibri"/>
              <a:buNone/>
            </a:pPr>
            <a:r>
              <a:rPr lang="en-US" sz="3600" b="1">
                <a:solidFill>
                  <a:srgbClr val="FF0000"/>
                </a:solidFill>
              </a:rPr>
              <a:t>Trigger Classification</a:t>
            </a:r>
            <a:br>
              <a:rPr lang="en-US" b="1"/>
            </a:br>
            <a:endParaRPr/>
          </a:p>
        </p:txBody>
      </p:sp>
      <p:sp>
        <p:nvSpPr>
          <p:cNvPr id="434" name="Google Shape;434;p5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70000"/>
              </a:lnSpc>
              <a:spcBef>
                <a:spcPts val="0"/>
              </a:spcBef>
              <a:spcAft>
                <a:spcPts val="0"/>
              </a:spcAft>
              <a:buClr>
                <a:schemeClr val="dk1"/>
              </a:buClr>
              <a:buSzPts val="2350"/>
              <a:buChar char="•"/>
            </a:pPr>
            <a:r>
              <a:rPr lang="en-US" sz="2350"/>
              <a:t>Classification based on the </a:t>
            </a:r>
            <a:r>
              <a:rPr lang="en-US" sz="2350" b="1"/>
              <a:t>timing</a:t>
            </a:r>
            <a:endParaRPr sz="2350"/>
          </a:p>
          <a:p>
            <a:pPr marL="685800" lvl="1" indent="-266700" algn="l" rtl="0">
              <a:lnSpc>
                <a:spcPct val="70000"/>
              </a:lnSpc>
              <a:spcBef>
                <a:spcPts val="500"/>
              </a:spcBef>
              <a:spcAft>
                <a:spcPts val="0"/>
              </a:spcAft>
              <a:buClr>
                <a:schemeClr val="dk1"/>
              </a:buClr>
              <a:buSzPts val="2100"/>
              <a:buChar char="•"/>
            </a:pPr>
            <a:r>
              <a:rPr lang="en-US" sz="2100"/>
              <a:t>BEFORE Trigger: It fires before the specified event has occurred.</a:t>
            </a:r>
            <a:endParaRPr sz="2100"/>
          </a:p>
          <a:p>
            <a:pPr marL="685800" lvl="1" indent="-266700" algn="l" rtl="0">
              <a:lnSpc>
                <a:spcPct val="70000"/>
              </a:lnSpc>
              <a:spcBef>
                <a:spcPts val="500"/>
              </a:spcBef>
              <a:spcAft>
                <a:spcPts val="0"/>
              </a:spcAft>
              <a:buClr>
                <a:schemeClr val="dk1"/>
              </a:buClr>
              <a:buSzPts val="2100"/>
              <a:buChar char="•"/>
            </a:pPr>
            <a:r>
              <a:rPr lang="en-US" sz="2100"/>
              <a:t>AFTER Trigger: It fires after the specified event has occurred.</a:t>
            </a:r>
            <a:endParaRPr sz="2100"/>
          </a:p>
          <a:p>
            <a:pPr marL="685800" lvl="1" indent="-266700" algn="l" rtl="0">
              <a:lnSpc>
                <a:spcPct val="70000"/>
              </a:lnSpc>
              <a:spcBef>
                <a:spcPts val="500"/>
              </a:spcBef>
              <a:spcAft>
                <a:spcPts val="0"/>
              </a:spcAft>
              <a:buClr>
                <a:schemeClr val="dk1"/>
              </a:buClr>
              <a:buSzPts val="2100"/>
              <a:buChar char="•"/>
            </a:pPr>
            <a:r>
              <a:rPr lang="en-US" sz="2100"/>
              <a:t>INSTEAD OF Trigger: A special type. INSTEAD OF trigger is fired for each row of the view that gets modified. You cannot create an INSTEAD OF trigger for a table.</a:t>
            </a:r>
            <a:endParaRPr sz="2100"/>
          </a:p>
          <a:p>
            <a:pPr marL="228600" lvl="0" indent="-228600" algn="l" rtl="0">
              <a:lnSpc>
                <a:spcPct val="70000"/>
              </a:lnSpc>
              <a:spcBef>
                <a:spcPts val="1000"/>
              </a:spcBef>
              <a:spcAft>
                <a:spcPts val="0"/>
              </a:spcAft>
              <a:buClr>
                <a:schemeClr val="dk1"/>
              </a:buClr>
              <a:buSzPts val="2350"/>
              <a:buChar char="•"/>
            </a:pPr>
            <a:r>
              <a:rPr lang="en-US" sz="2350"/>
              <a:t>Classification based on the </a:t>
            </a:r>
            <a:r>
              <a:rPr lang="en-US" sz="2350" b="1"/>
              <a:t>level</a:t>
            </a:r>
            <a:endParaRPr sz="2350"/>
          </a:p>
          <a:p>
            <a:pPr marL="685800" lvl="1" indent="-266700" algn="l" rtl="0">
              <a:lnSpc>
                <a:spcPct val="70000"/>
              </a:lnSpc>
              <a:spcBef>
                <a:spcPts val="500"/>
              </a:spcBef>
              <a:spcAft>
                <a:spcPts val="0"/>
              </a:spcAft>
              <a:buClr>
                <a:schemeClr val="dk1"/>
              </a:buClr>
              <a:buSzPts val="2100"/>
              <a:buChar char="•"/>
            </a:pPr>
            <a:r>
              <a:rPr lang="en-US" sz="2100"/>
              <a:t>STATEMENT level Trigger: It fires one time for the specified event statement.</a:t>
            </a:r>
            <a:endParaRPr sz="2100"/>
          </a:p>
          <a:p>
            <a:pPr marL="685800" lvl="1" indent="-266700" algn="l" rtl="0">
              <a:lnSpc>
                <a:spcPct val="70000"/>
              </a:lnSpc>
              <a:spcBef>
                <a:spcPts val="500"/>
              </a:spcBef>
              <a:spcAft>
                <a:spcPts val="0"/>
              </a:spcAft>
              <a:buClr>
                <a:schemeClr val="dk1"/>
              </a:buClr>
              <a:buSzPts val="2100"/>
              <a:buChar char="•"/>
            </a:pPr>
            <a:r>
              <a:rPr lang="en-US" sz="2100"/>
              <a:t>ROW level Trigger: It fires for each record that got affected in the specified event. (only for DML)</a:t>
            </a:r>
            <a:endParaRPr sz="2100"/>
          </a:p>
          <a:p>
            <a:pPr marL="228600" lvl="0" indent="-228600" algn="l" rtl="0">
              <a:lnSpc>
                <a:spcPct val="70000"/>
              </a:lnSpc>
              <a:spcBef>
                <a:spcPts val="1000"/>
              </a:spcBef>
              <a:spcAft>
                <a:spcPts val="0"/>
              </a:spcAft>
              <a:buClr>
                <a:schemeClr val="dk1"/>
              </a:buClr>
              <a:buSzPts val="2350"/>
              <a:buChar char="•"/>
            </a:pPr>
            <a:r>
              <a:rPr lang="en-US" sz="2350"/>
              <a:t>Classification based on the</a:t>
            </a:r>
            <a:r>
              <a:rPr lang="en-US" sz="2350" b="1"/>
              <a:t> Event</a:t>
            </a:r>
            <a:endParaRPr sz="2350"/>
          </a:p>
          <a:p>
            <a:pPr marL="685800" lvl="1" indent="-266700" algn="l" rtl="0">
              <a:lnSpc>
                <a:spcPct val="70000"/>
              </a:lnSpc>
              <a:spcBef>
                <a:spcPts val="500"/>
              </a:spcBef>
              <a:spcAft>
                <a:spcPts val="0"/>
              </a:spcAft>
              <a:buClr>
                <a:schemeClr val="dk1"/>
              </a:buClr>
              <a:buSzPts val="2100"/>
              <a:buChar char="•"/>
            </a:pPr>
            <a:r>
              <a:rPr lang="en-US" sz="2100"/>
              <a:t>DML Trigger: It fires when the DML event is specified (INSERT/UPDATE/DELETE)</a:t>
            </a:r>
            <a:endParaRPr sz="2100"/>
          </a:p>
          <a:p>
            <a:pPr marL="685800" lvl="1" indent="-266700" algn="l" rtl="0">
              <a:lnSpc>
                <a:spcPct val="70000"/>
              </a:lnSpc>
              <a:spcBef>
                <a:spcPts val="500"/>
              </a:spcBef>
              <a:spcAft>
                <a:spcPts val="0"/>
              </a:spcAft>
              <a:buClr>
                <a:schemeClr val="dk1"/>
              </a:buClr>
              <a:buSzPts val="2100"/>
              <a:buChar char="•"/>
            </a:pPr>
            <a:r>
              <a:rPr lang="en-US" sz="2100"/>
              <a:t>DDL Trigger: It fires when the DDL event is specified (CREATE/ALTER)</a:t>
            </a:r>
            <a:endParaRPr sz="2100"/>
          </a:p>
          <a:p>
            <a:pPr marL="685800" lvl="1" indent="-266700" algn="l" rtl="0">
              <a:lnSpc>
                <a:spcPct val="70000"/>
              </a:lnSpc>
              <a:spcBef>
                <a:spcPts val="500"/>
              </a:spcBef>
              <a:spcAft>
                <a:spcPts val="0"/>
              </a:spcAft>
              <a:buClr>
                <a:schemeClr val="dk1"/>
              </a:buClr>
              <a:buSzPts val="2100"/>
              <a:buChar char="•"/>
            </a:pPr>
            <a:r>
              <a:rPr lang="en-US" sz="2100"/>
              <a:t>DATABASE Trigger: It fires when the database event is specified (LOGON/LOGOFF/STARTUP/SHUTDOWN)</a:t>
            </a:r>
            <a:endParaRPr sz="2100"/>
          </a:p>
          <a:p>
            <a:pPr marL="228600" lvl="0" indent="-117475" algn="l" rtl="0">
              <a:lnSpc>
                <a:spcPct val="70000"/>
              </a:lnSpc>
              <a:spcBef>
                <a:spcPts val="1000"/>
              </a:spcBef>
              <a:spcAft>
                <a:spcPts val="0"/>
              </a:spcAft>
              <a:buClr>
                <a:schemeClr val="dk1"/>
              </a:buClr>
              <a:buSzPts val="1750"/>
              <a:buNone/>
            </a:pPr>
            <a:endParaRPr sz="235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Syntax: </a:t>
            </a:r>
            <a:endParaRPr/>
          </a:p>
        </p:txBody>
      </p:sp>
      <p:sp>
        <p:nvSpPr>
          <p:cNvPr id="440" name="Google Shape;440;p5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441" name="Google Shape;441;p57" descr="Triggers in PL/SQL"/>
          <p:cNvPicPr preferRelativeResize="0"/>
          <p:nvPr/>
        </p:nvPicPr>
        <p:blipFill rotWithShape="1">
          <a:blip r:embed="rId3">
            <a:alphaModFix/>
          </a:blip>
          <a:srcRect/>
          <a:stretch/>
        </p:blipFill>
        <p:spPr>
          <a:xfrm>
            <a:off x="1016001" y="1589314"/>
            <a:ext cx="10223241" cy="43434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5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Trigger Keywords</a:t>
            </a:r>
            <a:endParaRPr/>
          </a:p>
        </p:txBody>
      </p:sp>
      <p:sp>
        <p:nvSpPr>
          <p:cNvPr id="447" name="Google Shape;447;p5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55000" lnSpcReduction="20000"/>
          </a:bodyPr>
          <a:lstStyle/>
          <a:p>
            <a:pPr marL="228600" lvl="0" indent="-228647" algn="just" rtl="0">
              <a:lnSpc>
                <a:spcPct val="90000"/>
              </a:lnSpc>
              <a:spcBef>
                <a:spcPts val="0"/>
              </a:spcBef>
              <a:spcAft>
                <a:spcPts val="0"/>
              </a:spcAft>
              <a:buClr>
                <a:schemeClr val="dk1"/>
              </a:buClr>
              <a:buSzPct val="100000"/>
              <a:buChar char="•"/>
            </a:pPr>
            <a:r>
              <a:rPr lang="en-US" sz="3345" b="1"/>
              <a:t>Create or Replace Trigger Trigger_Name:</a:t>
            </a:r>
            <a:r>
              <a:rPr lang="en-US" sz="3345"/>
              <a:t> This statement creates a trigger with the given name or overwrites an existing trigger with the same name.</a:t>
            </a:r>
            <a:endParaRPr sz="3345"/>
          </a:p>
          <a:p>
            <a:pPr marL="228600" lvl="0" indent="-228647" algn="just" rtl="0">
              <a:lnSpc>
                <a:spcPct val="90000"/>
              </a:lnSpc>
              <a:spcBef>
                <a:spcPts val="1000"/>
              </a:spcBef>
              <a:spcAft>
                <a:spcPts val="0"/>
              </a:spcAft>
              <a:buClr>
                <a:schemeClr val="dk1"/>
              </a:buClr>
              <a:buSzPct val="100000"/>
              <a:buChar char="•"/>
            </a:pPr>
            <a:r>
              <a:rPr lang="en-US" sz="3345" b="1"/>
              <a:t>Before or After or Instead of:</a:t>
            </a:r>
            <a:r>
              <a:rPr lang="en-US" sz="3345"/>
              <a:t> This statement specifies the time at which the trigger should be executed i.e., either before or after updating/Inserting/deleting the values in a table. </a:t>
            </a:r>
            <a:endParaRPr sz="3345"/>
          </a:p>
          <a:p>
            <a:pPr marL="228600" lvl="0" indent="-228647" algn="just" rtl="0">
              <a:lnSpc>
                <a:spcPct val="90000"/>
              </a:lnSpc>
              <a:spcBef>
                <a:spcPts val="1000"/>
              </a:spcBef>
              <a:spcAft>
                <a:spcPts val="0"/>
              </a:spcAft>
              <a:buClr>
                <a:schemeClr val="dk1"/>
              </a:buClr>
              <a:buSzPct val="100000"/>
              <a:buChar char="•"/>
            </a:pPr>
            <a:r>
              <a:rPr lang="en-US" sz="3345" b="1"/>
              <a:t>Insert or Update or Delete:</a:t>
            </a:r>
            <a:r>
              <a:rPr lang="en-US" sz="3345"/>
              <a:t> This specifies the DML operation. This statement determines the triggering event. One or more triggering event can be used together if needed. The trigger gets fired at all the specified triggering event. </a:t>
            </a:r>
            <a:endParaRPr sz="3345"/>
          </a:p>
          <a:p>
            <a:pPr marL="228600" lvl="0" indent="-228647" algn="l" rtl="0">
              <a:lnSpc>
                <a:spcPct val="90000"/>
              </a:lnSpc>
              <a:spcBef>
                <a:spcPts val="1000"/>
              </a:spcBef>
              <a:spcAft>
                <a:spcPts val="0"/>
              </a:spcAft>
              <a:buClr>
                <a:schemeClr val="dk1"/>
              </a:buClr>
              <a:buSzPct val="100000"/>
              <a:buChar char="•"/>
            </a:pPr>
            <a:r>
              <a:rPr lang="en-US" sz="3345" b="1"/>
              <a:t>Of  Column_Name:</a:t>
            </a:r>
            <a:r>
              <a:rPr lang="en-US" sz="3345"/>
              <a:t> This statement is only used with triggers who have Update event and when a specific column is updated.</a:t>
            </a:r>
            <a:endParaRPr sz="3345"/>
          </a:p>
          <a:p>
            <a:pPr marL="228600" lvl="0" indent="-228647" algn="l" rtl="0">
              <a:lnSpc>
                <a:spcPct val="90000"/>
              </a:lnSpc>
              <a:spcBef>
                <a:spcPts val="1000"/>
              </a:spcBef>
              <a:spcAft>
                <a:spcPts val="0"/>
              </a:spcAft>
              <a:buClr>
                <a:schemeClr val="dk1"/>
              </a:buClr>
              <a:buSzPct val="100000"/>
              <a:buChar char="•"/>
            </a:pPr>
            <a:r>
              <a:rPr lang="en-US" sz="3345" b="1"/>
              <a:t>On Table_Name:</a:t>
            </a:r>
            <a:r>
              <a:rPr lang="en-US" sz="3345"/>
              <a:t> This statement specifies the name of the view or table with which the particular trigger has to be associated.</a:t>
            </a:r>
            <a:endParaRPr sz="3345"/>
          </a:p>
          <a:p>
            <a:pPr marL="228600" lvl="0" indent="-228647" algn="just" rtl="0">
              <a:lnSpc>
                <a:spcPct val="90000"/>
              </a:lnSpc>
              <a:spcBef>
                <a:spcPts val="1000"/>
              </a:spcBef>
              <a:spcAft>
                <a:spcPts val="0"/>
              </a:spcAft>
              <a:buClr>
                <a:schemeClr val="dk1"/>
              </a:buClr>
              <a:buSzPct val="100000"/>
              <a:buChar char="•"/>
            </a:pPr>
            <a:r>
              <a:rPr lang="en-US" sz="3345" b="1"/>
              <a:t>[Referencing OLD AS O New AS N]:</a:t>
            </a:r>
            <a:r>
              <a:rPr lang="en-US" sz="3345"/>
              <a:t> This statement allows us to refer Values (Old and New) for Data Manipulation language (DML) statements such as Delete, Insert or Update. This statement is optional and is useful for referring the new and old values of the data that needs to be changed. It is not possible to refer an old value when inserting a new record or to refer to new value when deleting an old record.</a:t>
            </a:r>
            <a:endParaRPr sz="3345"/>
          </a:p>
          <a:p>
            <a:pPr marL="228600" lvl="0" indent="-130810" algn="l" rtl="0">
              <a:lnSpc>
                <a:spcPct val="90000"/>
              </a:lnSpc>
              <a:spcBef>
                <a:spcPts val="1000"/>
              </a:spcBef>
              <a:spcAft>
                <a:spcPts val="0"/>
              </a:spcAft>
              <a:buClr>
                <a:schemeClr val="dk1"/>
              </a:buClr>
              <a:buSzPct val="83695"/>
              <a:buNone/>
            </a:pPr>
            <a:endParaRPr sz="3345"/>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just" rtl="0">
              <a:lnSpc>
                <a:spcPct val="90000"/>
              </a:lnSpc>
              <a:spcBef>
                <a:spcPts val="0"/>
              </a:spcBef>
              <a:spcAft>
                <a:spcPts val="0"/>
              </a:spcAft>
              <a:buClr>
                <a:schemeClr val="dk1"/>
              </a:buClr>
              <a:buSzPct val="100000"/>
              <a:buChar char="•"/>
            </a:pPr>
            <a:r>
              <a:rPr lang="en-US"/>
              <a:t>They are almost identical to the normal SELECT statements, with a few restrictions as follow:</a:t>
            </a:r>
            <a:endParaRPr/>
          </a:p>
          <a:p>
            <a:pPr marL="228600" lvl="0" indent="-228600" algn="just" rtl="0">
              <a:lnSpc>
                <a:spcPct val="90000"/>
              </a:lnSpc>
              <a:spcBef>
                <a:spcPts val="1000"/>
              </a:spcBef>
              <a:spcAft>
                <a:spcPts val="0"/>
              </a:spcAft>
              <a:buClr>
                <a:schemeClr val="dk1"/>
              </a:buClr>
              <a:buSzPct val="100000"/>
              <a:buChar char="•"/>
            </a:pPr>
            <a:r>
              <a:rPr lang="en-US"/>
              <a:t>A subquery must always appear within parentheses.</a:t>
            </a:r>
            <a:endParaRPr/>
          </a:p>
          <a:p>
            <a:pPr marL="228600" lvl="0" indent="-64135" algn="just" rtl="0">
              <a:lnSpc>
                <a:spcPct val="90000"/>
              </a:lnSpc>
              <a:spcBef>
                <a:spcPts val="1000"/>
              </a:spcBef>
              <a:spcAft>
                <a:spcPts val="0"/>
              </a:spcAft>
              <a:buClr>
                <a:schemeClr val="dk1"/>
              </a:buClr>
              <a:buSzPct val="100000"/>
              <a:buNone/>
            </a:pPr>
            <a:endParaRPr/>
          </a:p>
          <a:p>
            <a:pPr marL="228600" lvl="0" indent="-228600" algn="just" rtl="0">
              <a:lnSpc>
                <a:spcPct val="90000"/>
              </a:lnSpc>
              <a:spcBef>
                <a:spcPts val="1000"/>
              </a:spcBef>
              <a:spcAft>
                <a:spcPts val="0"/>
              </a:spcAft>
              <a:buClr>
                <a:schemeClr val="dk1"/>
              </a:buClr>
              <a:buSzPct val="100000"/>
              <a:buChar char="•"/>
            </a:pPr>
            <a:r>
              <a:rPr lang="en-US"/>
              <a:t>A subquery must return only one column. </a:t>
            </a:r>
            <a:endParaRPr/>
          </a:p>
          <a:p>
            <a:pPr marL="228600" lvl="0" indent="-64135" algn="just" rtl="0">
              <a:lnSpc>
                <a:spcPct val="90000"/>
              </a:lnSpc>
              <a:spcBef>
                <a:spcPts val="1000"/>
              </a:spcBef>
              <a:spcAft>
                <a:spcPts val="0"/>
              </a:spcAft>
              <a:buClr>
                <a:schemeClr val="dk1"/>
              </a:buClr>
              <a:buSzPct val="100000"/>
              <a:buNone/>
            </a:pPr>
            <a:endParaRPr/>
          </a:p>
          <a:p>
            <a:pPr marL="228600" lvl="0" indent="-228600" algn="just" rtl="0">
              <a:lnSpc>
                <a:spcPct val="90000"/>
              </a:lnSpc>
              <a:spcBef>
                <a:spcPts val="1000"/>
              </a:spcBef>
              <a:spcAft>
                <a:spcPts val="0"/>
              </a:spcAft>
              <a:buClr>
                <a:schemeClr val="dk1"/>
              </a:buClr>
              <a:buSzPct val="100000"/>
              <a:buChar char="•"/>
            </a:pPr>
            <a:r>
              <a:rPr lang="en-US"/>
              <a:t>A subquery cannot be a UNION. Only a single SELECT statement is allowed.</a:t>
            </a:r>
            <a:endParaRPr/>
          </a:p>
          <a:p>
            <a:pPr marL="228600" lvl="0" indent="-64135" algn="just" rtl="0">
              <a:lnSpc>
                <a:spcPct val="90000"/>
              </a:lnSpc>
              <a:spcBef>
                <a:spcPts val="1000"/>
              </a:spcBef>
              <a:spcAft>
                <a:spcPts val="0"/>
              </a:spcAft>
              <a:buClr>
                <a:schemeClr val="dk1"/>
              </a:buClr>
              <a:buSzPct val="100000"/>
              <a:buNone/>
            </a:pPr>
            <a:endParaRPr/>
          </a:p>
        </p:txBody>
      </p:sp>
      <p:sp>
        <p:nvSpPr>
          <p:cNvPr id="132" name="Google Shape;13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SUB-QUERY</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5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400"/>
              <a:buFont typeface="Calibri"/>
              <a:buNone/>
            </a:pPr>
            <a:r>
              <a:rPr lang="en-US" sz="2400"/>
              <a:t>Program to create a row level trigger for the CUSTOMERS table that would fire for INSERT or UPDATE or DELETE operations performed on the CUSTOMERS table</a:t>
            </a:r>
            <a:endParaRPr/>
          </a:p>
        </p:txBody>
      </p:sp>
      <p:sp>
        <p:nvSpPr>
          <p:cNvPr id="453" name="Google Shape;453;p5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000"/>
              <a:buNone/>
            </a:pPr>
            <a:r>
              <a:rPr lang="en-US" sz="2000" b="1" dirty="0"/>
              <a:t>CREATE</a:t>
            </a:r>
            <a:r>
              <a:rPr lang="en-US" sz="2000" dirty="0"/>
              <a:t> OR REPLACE </a:t>
            </a:r>
            <a:r>
              <a:rPr lang="en-US" sz="2000" b="1" dirty="0"/>
              <a:t>TRIGGER</a:t>
            </a:r>
            <a:r>
              <a:rPr lang="en-US" sz="2000" dirty="0"/>
              <a:t> </a:t>
            </a:r>
            <a:r>
              <a:rPr lang="en-US" sz="2000" dirty="0" err="1"/>
              <a:t>display_salary_changes</a:t>
            </a:r>
            <a:r>
              <a:rPr lang="en-US" sz="2000" dirty="0"/>
              <a:t>  </a:t>
            </a:r>
            <a:endParaRPr dirty="0"/>
          </a:p>
          <a:p>
            <a:pPr marL="0" lvl="0" indent="0" algn="l" rtl="0">
              <a:lnSpc>
                <a:spcPct val="90000"/>
              </a:lnSpc>
              <a:spcBef>
                <a:spcPts val="1000"/>
              </a:spcBef>
              <a:spcAft>
                <a:spcPts val="0"/>
              </a:spcAft>
              <a:buClr>
                <a:schemeClr val="dk1"/>
              </a:buClr>
              <a:buSzPts val="2000"/>
              <a:buNone/>
            </a:pPr>
            <a:r>
              <a:rPr lang="en-US" sz="2000" dirty="0"/>
              <a:t>BEFORE </a:t>
            </a:r>
            <a:r>
              <a:rPr lang="en-US" sz="2000" b="1" dirty="0"/>
              <a:t>DELETE</a:t>
            </a:r>
            <a:r>
              <a:rPr lang="en-US" sz="2000" dirty="0"/>
              <a:t> OR </a:t>
            </a:r>
            <a:r>
              <a:rPr lang="en-US" sz="2000" b="1" dirty="0"/>
              <a:t>INSERT</a:t>
            </a:r>
            <a:r>
              <a:rPr lang="en-US" sz="2000" dirty="0"/>
              <a:t> OR </a:t>
            </a:r>
            <a:r>
              <a:rPr lang="en-US" sz="2000" b="1" dirty="0"/>
              <a:t>UPDATE</a:t>
            </a:r>
            <a:r>
              <a:rPr lang="en-US" sz="2000" dirty="0"/>
              <a:t> </a:t>
            </a:r>
            <a:r>
              <a:rPr lang="en-US" sz="2000" b="1" dirty="0"/>
              <a:t>ON</a:t>
            </a:r>
            <a:r>
              <a:rPr lang="en-US" sz="2000" dirty="0"/>
              <a:t> customers  </a:t>
            </a:r>
            <a:endParaRPr dirty="0"/>
          </a:p>
          <a:p>
            <a:pPr marL="0" lvl="0" indent="0" algn="l" rtl="0">
              <a:lnSpc>
                <a:spcPct val="90000"/>
              </a:lnSpc>
              <a:spcBef>
                <a:spcPts val="1000"/>
              </a:spcBef>
              <a:spcAft>
                <a:spcPts val="0"/>
              </a:spcAft>
              <a:buClr>
                <a:schemeClr val="dk1"/>
              </a:buClr>
              <a:buSzPts val="2000"/>
              <a:buNone/>
            </a:pPr>
            <a:r>
              <a:rPr lang="en-US" sz="2000" b="1" dirty="0"/>
              <a:t>FOR</a:t>
            </a:r>
            <a:r>
              <a:rPr lang="en-US" sz="2000" dirty="0"/>
              <a:t> EACH ROW  </a:t>
            </a:r>
            <a:endParaRPr dirty="0"/>
          </a:p>
          <a:p>
            <a:pPr marL="0" lvl="0" indent="0" algn="l" rtl="0">
              <a:lnSpc>
                <a:spcPct val="90000"/>
              </a:lnSpc>
              <a:spcBef>
                <a:spcPts val="1000"/>
              </a:spcBef>
              <a:spcAft>
                <a:spcPts val="0"/>
              </a:spcAft>
              <a:buClr>
                <a:schemeClr val="dk1"/>
              </a:buClr>
              <a:buSzPts val="2000"/>
              <a:buNone/>
            </a:pPr>
            <a:r>
              <a:rPr lang="en-US" sz="2000" b="1" dirty="0"/>
              <a:t>WHEN</a:t>
            </a:r>
            <a:r>
              <a:rPr lang="en-US" sz="2000" dirty="0"/>
              <a:t> (NEW.ID &gt; 0)  </a:t>
            </a:r>
            <a:endParaRPr dirty="0"/>
          </a:p>
          <a:p>
            <a:pPr marL="0" lvl="0" indent="0" algn="l" rtl="0">
              <a:lnSpc>
                <a:spcPct val="90000"/>
              </a:lnSpc>
              <a:spcBef>
                <a:spcPts val="1000"/>
              </a:spcBef>
              <a:spcAft>
                <a:spcPts val="0"/>
              </a:spcAft>
              <a:buClr>
                <a:schemeClr val="dk1"/>
              </a:buClr>
              <a:buSzPts val="2000"/>
              <a:buNone/>
            </a:pPr>
            <a:r>
              <a:rPr lang="en-US" sz="2000" b="1" dirty="0"/>
              <a:t>DECLARE</a:t>
            </a:r>
            <a:r>
              <a:rPr lang="en-US" sz="2000" dirty="0"/>
              <a:t>  </a:t>
            </a:r>
            <a:endParaRPr dirty="0"/>
          </a:p>
          <a:p>
            <a:pPr marL="0" lvl="0" indent="0" algn="l" rtl="0">
              <a:lnSpc>
                <a:spcPct val="90000"/>
              </a:lnSpc>
              <a:spcBef>
                <a:spcPts val="1000"/>
              </a:spcBef>
              <a:spcAft>
                <a:spcPts val="0"/>
              </a:spcAft>
              <a:buClr>
                <a:schemeClr val="dk1"/>
              </a:buClr>
              <a:buSzPts val="2000"/>
              <a:buNone/>
            </a:pPr>
            <a:r>
              <a:rPr lang="en-US" sz="2000" dirty="0"/>
              <a:t>   </a:t>
            </a:r>
            <a:r>
              <a:rPr lang="en-US" sz="2000" dirty="0" err="1"/>
              <a:t>sal_diff</a:t>
            </a:r>
            <a:r>
              <a:rPr lang="en-US" sz="2000" dirty="0"/>
              <a:t> number;  </a:t>
            </a:r>
            <a:endParaRPr dirty="0"/>
          </a:p>
          <a:p>
            <a:pPr marL="0" lvl="0" indent="0" algn="l" rtl="0">
              <a:lnSpc>
                <a:spcPct val="90000"/>
              </a:lnSpc>
              <a:spcBef>
                <a:spcPts val="1000"/>
              </a:spcBef>
              <a:spcAft>
                <a:spcPts val="0"/>
              </a:spcAft>
              <a:buClr>
                <a:schemeClr val="dk1"/>
              </a:buClr>
              <a:buSzPts val="2000"/>
              <a:buNone/>
            </a:pPr>
            <a:r>
              <a:rPr lang="en-US" sz="2000" b="1" dirty="0"/>
              <a:t>BEGIN</a:t>
            </a:r>
            <a:r>
              <a:rPr lang="en-US" sz="2000" dirty="0"/>
              <a:t>  </a:t>
            </a:r>
            <a:endParaRPr dirty="0"/>
          </a:p>
          <a:p>
            <a:pPr marL="0" lvl="0" indent="0" algn="l" rtl="0">
              <a:lnSpc>
                <a:spcPct val="90000"/>
              </a:lnSpc>
              <a:spcBef>
                <a:spcPts val="1000"/>
              </a:spcBef>
              <a:spcAft>
                <a:spcPts val="0"/>
              </a:spcAft>
              <a:buClr>
                <a:schemeClr val="dk1"/>
              </a:buClr>
              <a:buSzPts val="2000"/>
              <a:buNone/>
            </a:pPr>
            <a:r>
              <a:rPr lang="en-US" sz="2000" dirty="0"/>
              <a:t>   </a:t>
            </a:r>
            <a:r>
              <a:rPr lang="en-US" sz="2000" dirty="0" err="1"/>
              <a:t>sal_diff</a:t>
            </a:r>
            <a:r>
              <a:rPr lang="en-US" sz="2000" dirty="0"/>
              <a:t> := :</a:t>
            </a:r>
            <a:r>
              <a:rPr lang="en-US" sz="2000" dirty="0" err="1"/>
              <a:t>NEW.salary</a:t>
            </a:r>
            <a:r>
              <a:rPr lang="en-US" sz="2000" dirty="0"/>
              <a:t>  - :</a:t>
            </a:r>
            <a:r>
              <a:rPr lang="en-US" sz="2000" dirty="0" err="1"/>
              <a:t>OLD.salary</a:t>
            </a:r>
            <a:r>
              <a:rPr lang="en-US" sz="2000" dirty="0"/>
              <a:t>;  </a:t>
            </a:r>
            <a:endParaRPr dirty="0"/>
          </a:p>
          <a:p>
            <a:pPr marL="0" lvl="0" indent="0" algn="l" rtl="0">
              <a:lnSpc>
                <a:spcPct val="90000"/>
              </a:lnSpc>
              <a:spcBef>
                <a:spcPts val="1000"/>
              </a:spcBef>
              <a:spcAft>
                <a:spcPts val="0"/>
              </a:spcAft>
              <a:buClr>
                <a:schemeClr val="dk1"/>
              </a:buClr>
              <a:buSzPts val="2000"/>
              <a:buNone/>
            </a:pPr>
            <a:r>
              <a:rPr lang="en-US" sz="2000" dirty="0"/>
              <a:t>   </a:t>
            </a:r>
            <a:r>
              <a:rPr lang="en-US" sz="2000" dirty="0" err="1"/>
              <a:t>dbms_output.put_line</a:t>
            </a:r>
            <a:r>
              <a:rPr lang="en-US" sz="2000" dirty="0"/>
              <a:t>('Old salary: ' || :</a:t>
            </a:r>
            <a:r>
              <a:rPr lang="en-US" sz="2000" dirty="0" err="1"/>
              <a:t>OLD.salary</a:t>
            </a:r>
            <a:r>
              <a:rPr lang="en-US" sz="2000" dirty="0"/>
              <a:t>);  </a:t>
            </a:r>
            <a:endParaRPr dirty="0"/>
          </a:p>
          <a:p>
            <a:pPr marL="0" lvl="0" indent="0" algn="l" rtl="0">
              <a:lnSpc>
                <a:spcPct val="90000"/>
              </a:lnSpc>
              <a:spcBef>
                <a:spcPts val="1000"/>
              </a:spcBef>
              <a:spcAft>
                <a:spcPts val="0"/>
              </a:spcAft>
              <a:buClr>
                <a:schemeClr val="dk1"/>
              </a:buClr>
              <a:buSzPts val="2000"/>
              <a:buNone/>
            </a:pPr>
            <a:r>
              <a:rPr lang="en-US" sz="2000" dirty="0"/>
              <a:t>   </a:t>
            </a:r>
            <a:r>
              <a:rPr lang="en-US" sz="2000" dirty="0" err="1"/>
              <a:t>dbms_output.put_line</a:t>
            </a:r>
            <a:r>
              <a:rPr lang="en-US" sz="2000" dirty="0"/>
              <a:t>('New salary: ' || :</a:t>
            </a:r>
            <a:r>
              <a:rPr lang="en-US" sz="2000" dirty="0" err="1"/>
              <a:t>NEW.salary</a:t>
            </a:r>
            <a:r>
              <a:rPr lang="en-US" sz="2000" dirty="0"/>
              <a:t>);  </a:t>
            </a:r>
            <a:endParaRPr dirty="0"/>
          </a:p>
          <a:p>
            <a:pPr marL="0" lvl="0" indent="0" algn="l" rtl="0">
              <a:lnSpc>
                <a:spcPct val="90000"/>
              </a:lnSpc>
              <a:spcBef>
                <a:spcPts val="1000"/>
              </a:spcBef>
              <a:spcAft>
                <a:spcPts val="0"/>
              </a:spcAft>
              <a:buClr>
                <a:schemeClr val="dk1"/>
              </a:buClr>
              <a:buSzPts val="2000"/>
              <a:buNone/>
            </a:pPr>
            <a:r>
              <a:rPr lang="en-US" sz="2000" dirty="0"/>
              <a:t>   </a:t>
            </a:r>
            <a:r>
              <a:rPr lang="en-US" sz="2000" dirty="0" err="1"/>
              <a:t>dbms_output.put_line</a:t>
            </a:r>
            <a:r>
              <a:rPr lang="en-US" sz="2000" dirty="0"/>
              <a:t>('Salary difference: ' || </a:t>
            </a:r>
            <a:r>
              <a:rPr lang="en-US" sz="2000" dirty="0" err="1"/>
              <a:t>sal_diff</a:t>
            </a:r>
            <a:r>
              <a:rPr lang="en-US" sz="2000" dirty="0"/>
              <a:t>);  </a:t>
            </a:r>
            <a:endParaRPr dirty="0"/>
          </a:p>
          <a:p>
            <a:pPr marL="0" lvl="0" indent="0" algn="l" rtl="0">
              <a:lnSpc>
                <a:spcPct val="90000"/>
              </a:lnSpc>
              <a:spcBef>
                <a:spcPts val="1000"/>
              </a:spcBef>
              <a:spcAft>
                <a:spcPts val="0"/>
              </a:spcAft>
              <a:buClr>
                <a:schemeClr val="dk1"/>
              </a:buClr>
              <a:buSzPts val="2000"/>
              <a:buNone/>
            </a:pPr>
            <a:r>
              <a:rPr lang="en-US" sz="2000" b="1" dirty="0"/>
              <a:t>END</a:t>
            </a:r>
            <a:r>
              <a:rPr lang="en-US" sz="2000" dirty="0"/>
              <a:t>;  </a:t>
            </a:r>
            <a:endParaRPr dirty="0"/>
          </a:p>
          <a:p>
            <a:pPr marL="0" lvl="0" indent="0" algn="l" rtl="0">
              <a:lnSpc>
                <a:spcPct val="90000"/>
              </a:lnSpc>
              <a:spcBef>
                <a:spcPts val="1000"/>
              </a:spcBef>
              <a:spcAft>
                <a:spcPts val="0"/>
              </a:spcAft>
              <a:buClr>
                <a:schemeClr val="dk1"/>
              </a:buClr>
              <a:buSzPts val="2000"/>
              <a:buNone/>
            </a:pPr>
            <a:r>
              <a:rPr lang="en-US" sz="2000" dirty="0"/>
              <a:t>/  </a:t>
            </a:r>
            <a:endParaRPr dirty="0"/>
          </a:p>
          <a:p>
            <a:pPr marL="228600" lvl="0" indent="-5080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6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800"/>
              <a:buFont typeface="Calibri"/>
              <a:buNone/>
            </a:pPr>
            <a:r>
              <a:rPr lang="en-US" sz="2800"/>
              <a:t>Code to get the old salary, new salary and salary difference after the trigger created.</a:t>
            </a:r>
            <a:endParaRPr/>
          </a:p>
        </p:txBody>
      </p:sp>
      <p:sp>
        <p:nvSpPr>
          <p:cNvPr id="459" name="Google Shape;459;p6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800"/>
              <a:buNone/>
            </a:pPr>
            <a:r>
              <a:rPr lang="en-US" sz="1800" b="1"/>
              <a:t>DECLARE</a:t>
            </a:r>
            <a:r>
              <a:rPr lang="en-US" sz="1800"/>
              <a:t>   </a:t>
            </a:r>
            <a:endParaRPr/>
          </a:p>
          <a:p>
            <a:pPr marL="0" lvl="0" indent="0" algn="l" rtl="0">
              <a:lnSpc>
                <a:spcPct val="90000"/>
              </a:lnSpc>
              <a:spcBef>
                <a:spcPts val="1000"/>
              </a:spcBef>
              <a:spcAft>
                <a:spcPts val="0"/>
              </a:spcAft>
              <a:buClr>
                <a:schemeClr val="dk1"/>
              </a:buClr>
              <a:buSzPts val="1800"/>
              <a:buNone/>
            </a:pPr>
            <a:r>
              <a:rPr lang="en-US" sz="1800"/>
              <a:t>   total_rows number(2);  </a:t>
            </a:r>
            <a:endParaRPr/>
          </a:p>
          <a:p>
            <a:pPr marL="0" lvl="0" indent="0" algn="l" rtl="0">
              <a:lnSpc>
                <a:spcPct val="90000"/>
              </a:lnSpc>
              <a:spcBef>
                <a:spcPts val="1000"/>
              </a:spcBef>
              <a:spcAft>
                <a:spcPts val="0"/>
              </a:spcAft>
              <a:buClr>
                <a:schemeClr val="dk1"/>
              </a:buClr>
              <a:buSzPts val="1800"/>
              <a:buNone/>
            </a:pPr>
            <a:r>
              <a:rPr lang="en-US" sz="1800" b="1"/>
              <a:t>BEGIN</a:t>
            </a:r>
            <a:r>
              <a:rPr lang="en-US" sz="1800"/>
              <a:t>  </a:t>
            </a:r>
            <a:endParaRPr/>
          </a:p>
          <a:p>
            <a:pPr marL="0" lvl="0" indent="0" algn="l" rtl="0">
              <a:lnSpc>
                <a:spcPct val="90000"/>
              </a:lnSpc>
              <a:spcBef>
                <a:spcPts val="1000"/>
              </a:spcBef>
              <a:spcAft>
                <a:spcPts val="0"/>
              </a:spcAft>
              <a:buClr>
                <a:schemeClr val="dk1"/>
              </a:buClr>
              <a:buSzPts val="1800"/>
              <a:buNone/>
            </a:pPr>
            <a:r>
              <a:rPr lang="en-US" sz="1800"/>
              <a:t>   </a:t>
            </a:r>
            <a:r>
              <a:rPr lang="en-US" sz="1800" b="1"/>
              <a:t>UPDATE</a:t>
            </a:r>
            <a:r>
              <a:rPr lang="en-US" sz="1800"/>
              <a:t>  customers  </a:t>
            </a:r>
            <a:endParaRPr/>
          </a:p>
          <a:p>
            <a:pPr marL="0" lvl="0" indent="0" algn="l" rtl="0">
              <a:lnSpc>
                <a:spcPct val="90000"/>
              </a:lnSpc>
              <a:spcBef>
                <a:spcPts val="1000"/>
              </a:spcBef>
              <a:spcAft>
                <a:spcPts val="0"/>
              </a:spcAft>
              <a:buClr>
                <a:schemeClr val="dk1"/>
              </a:buClr>
              <a:buSzPts val="1800"/>
              <a:buNone/>
            </a:pPr>
            <a:r>
              <a:rPr lang="en-US" sz="1800"/>
              <a:t>   </a:t>
            </a:r>
            <a:r>
              <a:rPr lang="en-US" sz="1800" b="1"/>
              <a:t>SET</a:t>
            </a:r>
            <a:r>
              <a:rPr lang="en-US" sz="1800"/>
              <a:t> salary = salary + 5000;  </a:t>
            </a:r>
            <a:endParaRPr/>
          </a:p>
          <a:p>
            <a:pPr marL="0" lvl="0" indent="0" algn="l" rtl="0">
              <a:lnSpc>
                <a:spcPct val="90000"/>
              </a:lnSpc>
              <a:spcBef>
                <a:spcPts val="1000"/>
              </a:spcBef>
              <a:spcAft>
                <a:spcPts val="0"/>
              </a:spcAft>
              <a:buClr>
                <a:schemeClr val="dk1"/>
              </a:buClr>
              <a:buSzPts val="1800"/>
              <a:buNone/>
            </a:pPr>
            <a:r>
              <a:rPr lang="en-US" sz="1800"/>
              <a:t>   IF sql%notfound </a:t>
            </a:r>
            <a:r>
              <a:rPr lang="en-US" sz="1800" b="1"/>
              <a:t>THEN</a:t>
            </a:r>
            <a:r>
              <a:rPr lang="en-US" sz="1800"/>
              <a:t>  </a:t>
            </a:r>
            <a:endParaRPr/>
          </a:p>
          <a:p>
            <a:pPr marL="0" lvl="0" indent="0" algn="l" rtl="0">
              <a:lnSpc>
                <a:spcPct val="90000"/>
              </a:lnSpc>
              <a:spcBef>
                <a:spcPts val="1000"/>
              </a:spcBef>
              <a:spcAft>
                <a:spcPts val="0"/>
              </a:spcAft>
              <a:buClr>
                <a:schemeClr val="dk1"/>
              </a:buClr>
              <a:buSzPts val="1800"/>
              <a:buNone/>
            </a:pPr>
            <a:r>
              <a:rPr lang="en-US" sz="1800"/>
              <a:t>      dbms_output.put_line('no customers updated');  </a:t>
            </a:r>
            <a:endParaRPr/>
          </a:p>
          <a:p>
            <a:pPr marL="0" lvl="0" indent="0" algn="l" rtl="0">
              <a:lnSpc>
                <a:spcPct val="90000"/>
              </a:lnSpc>
              <a:spcBef>
                <a:spcPts val="1000"/>
              </a:spcBef>
              <a:spcAft>
                <a:spcPts val="0"/>
              </a:spcAft>
              <a:buClr>
                <a:schemeClr val="dk1"/>
              </a:buClr>
              <a:buSzPts val="1800"/>
              <a:buNone/>
            </a:pPr>
            <a:r>
              <a:rPr lang="en-US" sz="1800"/>
              <a:t>   ELSIF sql%found </a:t>
            </a:r>
            <a:r>
              <a:rPr lang="en-US" sz="1800" b="1"/>
              <a:t>THEN</a:t>
            </a:r>
            <a:r>
              <a:rPr lang="en-US" sz="1800"/>
              <a:t>  </a:t>
            </a:r>
            <a:endParaRPr/>
          </a:p>
          <a:p>
            <a:pPr marL="0" lvl="0" indent="0" algn="l" rtl="0">
              <a:lnSpc>
                <a:spcPct val="90000"/>
              </a:lnSpc>
              <a:spcBef>
                <a:spcPts val="1000"/>
              </a:spcBef>
              <a:spcAft>
                <a:spcPts val="0"/>
              </a:spcAft>
              <a:buClr>
                <a:schemeClr val="dk1"/>
              </a:buClr>
              <a:buSzPts val="1800"/>
              <a:buNone/>
            </a:pPr>
            <a:r>
              <a:rPr lang="en-US" sz="1800"/>
              <a:t>      total_rows := sql%rowcount;  </a:t>
            </a:r>
            <a:endParaRPr/>
          </a:p>
          <a:p>
            <a:pPr marL="0" lvl="0" indent="0" algn="l" rtl="0">
              <a:lnSpc>
                <a:spcPct val="90000"/>
              </a:lnSpc>
              <a:spcBef>
                <a:spcPts val="1000"/>
              </a:spcBef>
              <a:spcAft>
                <a:spcPts val="0"/>
              </a:spcAft>
              <a:buClr>
                <a:schemeClr val="dk1"/>
              </a:buClr>
              <a:buSzPts val="1800"/>
              <a:buNone/>
            </a:pPr>
            <a:r>
              <a:rPr lang="en-US" sz="1800"/>
              <a:t>      dbms_output.put_line( total_rows || ' customers updated ');  </a:t>
            </a:r>
            <a:endParaRPr/>
          </a:p>
          <a:p>
            <a:pPr marL="0" lvl="0" indent="0" algn="l" rtl="0">
              <a:lnSpc>
                <a:spcPct val="90000"/>
              </a:lnSpc>
              <a:spcBef>
                <a:spcPts val="1000"/>
              </a:spcBef>
              <a:spcAft>
                <a:spcPts val="0"/>
              </a:spcAft>
              <a:buClr>
                <a:schemeClr val="dk1"/>
              </a:buClr>
              <a:buSzPts val="1800"/>
              <a:buNone/>
            </a:pPr>
            <a:r>
              <a:rPr lang="en-US" sz="1800"/>
              <a:t>   </a:t>
            </a:r>
            <a:r>
              <a:rPr lang="en-US" sz="1800" b="1"/>
              <a:t>END</a:t>
            </a:r>
            <a:r>
              <a:rPr lang="en-US" sz="1800"/>
              <a:t> IF;   </a:t>
            </a:r>
            <a:endParaRPr/>
          </a:p>
          <a:p>
            <a:pPr marL="0" lvl="0" indent="0" algn="l" rtl="0">
              <a:lnSpc>
                <a:spcPct val="90000"/>
              </a:lnSpc>
              <a:spcBef>
                <a:spcPts val="1000"/>
              </a:spcBef>
              <a:spcAft>
                <a:spcPts val="0"/>
              </a:spcAft>
              <a:buClr>
                <a:schemeClr val="dk1"/>
              </a:buClr>
              <a:buSzPts val="1800"/>
              <a:buNone/>
            </a:pPr>
            <a:r>
              <a:rPr lang="en-US" sz="1800" b="1"/>
              <a:t>END</a:t>
            </a:r>
            <a:r>
              <a:rPr lang="en-US" sz="1800"/>
              <a:t>;  </a:t>
            </a:r>
            <a:endParaRPr/>
          </a:p>
          <a:p>
            <a:pPr marL="0" lvl="0" indent="0" algn="l" rtl="0">
              <a:lnSpc>
                <a:spcPct val="90000"/>
              </a:lnSpc>
              <a:spcBef>
                <a:spcPts val="1000"/>
              </a:spcBef>
              <a:spcAft>
                <a:spcPts val="0"/>
              </a:spcAft>
              <a:buClr>
                <a:schemeClr val="dk1"/>
              </a:buClr>
              <a:buSzPts val="1800"/>
              <a:buNone/>
            </a:pPr>
            <a:r>
              <a:rPr lang="en-US" sz="1800"/>
              <a:t>/  </a:t>
            </a:r>
            <a:endParaRPr/>
          </a:p>
          <a:p>
            <a:pPr marL="228600" lvl="0" indent="-114300" algn="l" rtl="0">
              <a:lnSpc>
                <a:spcPct val="90000"/>
              </a:lnSpc>
              <a:spcBef>
                <a:spcPts val="1000"/>
              </a:spcBef>
              <a:spcAft>
                <a:spcPts val="0"/>
              </a:spcAft>
              <a:buClr>
                <a:schemeClr val="dk1"/>
              </a:buClr>
              <a:buSzPts val="1800"/>
              <a:buNone/>
            </a:pPr>
            <a:endParaRPr sz="18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6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Trigger Terminology</a:t>
            </a:r>
            <a:endParaRPr/>
          </a:p>
        </p:txBody>
      </p:sp>
      <p:sp>
        <p:nvSpPr>
          <p:cNvPr id="465" name="Google Shape;465;p6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ct val="100000"/>
              <a:buChar char="•"/>
            </a:pPr>
            <a:r>
              <a:rPr lang="en-US"/>
              <a:t>The triggering event is composed of DML statements, and the trigger is called a </a:t>
            </a:r>
            <a:r>
              <a:rPr lang="en-US" b="1"/>
              <a:t>DML trigger.</a:t>
            </a:r>
            <a:endParaRPr/>
          </a:p>
          <a:p>
            <a:pPr marL="228600" lvl="0" indent="-228600" algn="l" rtl="0">
              <a:lnSpc>
                <a:spcPct val="90000"/>
              </a:lnSpc>
              <a:spcBef>
                <a:spcPts val="1000"/>
              </a:spcBef>
              <a:spcAft>
                <a:spcPts val="0"/>
              </a:spcAft>
              <a:buClr>
                <a:schemeClr val="dk1"/>
              </a:buClr>
              <a:buSzPct val="100000"/>
              <a:buChar char="•"/>
            </a:pPr>
            <a:r>
              <a:rPr lang="en-US"/>
              <a:t>If the trigger is created on a schema or the database, then the triggering event is composed of either DDL or database operation statements, and the trigger is called a </a:t>
            </a:r>
            <a:r>
              <a:rPr lang="en-US" b="1"/>
              <a:t>system trigger</a:t>
            </a:r>
            <a:r>
              <a:rPr lang="en-US"/>
              <a:t>.</a:t>
            </a:r>
            <a:endParaRPr/>
          </a:p>
          <a:p>
            <a:pPr marL="228600" lvl="0" indent="-228600" algn="l" rtl="0">
              <a:lnSpc>
                <a:spcPct val="90000"/>
              </a:lnSpc>
              <a:spcBef>
                <a:spcPts val="1000"/>
              </a:spcBef>
              <a:spcAft>
                <a:spcPts val="0"/>
              </a:spcAft>
              <a:buClr>
                <a:schemeClr val="dk1"/>
              </a:buClr>
              <a:buSzPct val="100000"/>
              <a:buChar char="•"/>
            </a:pPr>
            <a:r>
              <a:rPr lang="en-US"/>
              <a:t>A </a:t>
            </a:r>
            <a:r>
              <a:rPr lang="en-US" b="1"/>
              <a:t>conditional trigger</a:t>
            </a:r>
            <a:r>
              <a:rPr lang="en-US"/>
              <a:t> has a WHEN clause that specifies a SQL condition that the database evaluates for each row that the triggering statement affects.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6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2800"/>
              <a:buFont typeface="Calibri"/>
              <a:buNone/>
            </a:pPr>
            <a:r>
              <a:rPr lang="en-US" sz="2800">
                <a:solidFill>
                  <a:srgbClr val="FF0000"/>
                </a:solidFill>
              </a:rPr>
              <a:t>Constraint vs Trigger</a:t>
            </a:r>
            <a:endParaRPr/>
          </a:p>
        </p:txBody>
      </p:sp>
      <p:sp>
        <p:nvSpPr>
          <p:cNvPr id="471" name="Google Shape;471;p6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chemeClr val="dk1"/>
              </a:buClr>
              <a:buSzPts val="2800"/>
              <a:buChar char="•"/>
            </a:pPr>
            <a:r>
              <a:rPr lang="en-US"/>
              <a:t>A trigger always applies to new data only. </a:t>
            </a:r>
            <a:endParaRPr/>
          </a:p>
          <a:p>
            <a:pPr marL="228600" lvl="0" indent="-228600" algn="just" rtl="0">
              <a:lnSpc>
                <a:spcPct val="90000"/>
              </a:lnSpc>
              <a:spcBef>
                <a:spcPts val="1000"/>
              </a:spcBef>
              <a:spcAft>
                <a:spcPts val="0"/>
              </a:spcAft>
              <a:buClr>
                <a:schemeClr val="dk1"/>
              </a:buClr>
              <a:buSzPts val="2800"/>
              <a:buChar char="•"/>
            </a:pPr>
            <a:r>
              <a:rPr lang="en-US"/>
              <a:t>A constraint can apply either to new data only (like a trigger) or to both new and existing data.</a:t>
            </a:r>
            <a:endParaRPr/>
          </a:p>
          <a:p>
            <a:pPr marL="228600" lvl="0" indent="-228600" algn="just" rtl="0">
              <a:lnSpc>
                <a:spcPct val="90000"/>
              </a:lnSpc>
              <a:spcBef>
                <a:spcPts val="1000"/>
              </a:spcBef>
              <a:spcAft>
                <a:spcPts val="0"/>
              </a:spcAft>
              <a:buClr>
                <a:schemeClr val="dk1"/>
              </a:buClr>
              <a:buSzPts val="2800"/>
              <a:buChar char="•"/>
            </a:pPr>
            <a:r>
              <a:rPr lang="en-US"/>
              <a:t>Constraints are easier to write and less error-prone than triggers that enforce the same rules. However, triggers can enforce some complex business rules that constraints cannot. </a:t>
            </a:r>
            <a:endParaRPr/>
          </a:p>
          <a:p>
            <a:pPr marL="228600" lvl="0" indent="-50800" algn="just" rtl="0">
              <a:lnSpc>
                <a:spcPct val="90000"/>
              </a:lnSpc>
              <a:spcBef>
                <a:spcPts val="1000"/>
              </a:spcBef>
              <a:spcAft>
                <a:spcPts val="0"/>
              </a:spcAft>
              <a:buClr>
                <a:schemeClr val="dk1"/>
              </a:buClr>
              <a:buSzPts val="2800"/>
              <a:buNone/>
            </a:pP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6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Example</a:t>
            </a:r>
            <a:endParaRPr/>
          </a:p>
        </p:txBody>
      </p:sp>
      <p:sp>
        <p:nvSpPr>
          <p:cNvPr id="477" name="Google Shape;477;p6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chemeClr val="dk1"/>
              </a:buClr>
              <a:buSzPct val="100000"/>
              <a:buNone/>
            </a:pPr>
            <a:r>
              <a:rPr lang="en-US"/>
              <a:t>CREATE OR REPLACE TRIGGER CheckAge</a:t>
            </a:r>
            <a:endParaRPr/>
          </a:p>
          <a:p>
            <a:pPr marL="0" lvl="0" indent="0" algn="l" rtl="0">
              <a:lnSpc>
                <a:spcPct val="90000"/>
              </a:lnSpc>
              <a:spcBef>
                <a:spcPts val="1000"/>
              </a:spcBef>
              <a:spcAft>
                <a:spcPts val="0"/>
              </a:spcAft>
              <a:buClr>
                <a:schemeClr val="dk1"/>
              </a:buClr>
              <a:buSzPct val="100000"/>
              <a:buNone/>
            </a:pPr>
            <a:r>
              <a:rPr lang="en-US"/>
              <a:t>BEFORE</a:t>
            </a:r>
            <a:endParaRPr/>
          </a:p>
          <a:p>
            <a:pPr marL="0" lvl="0" indent="0" algn="l" rtl="0">
              <a:lnSpc>
                <a:spcPct val="90000"/>
              </a:lnSpc>
              <a:spcBef>
                <a:spcPts val="1000"/>
              </a:spcBef>
              <a:spcAft>
                <a:spcPts val="0"/>
              </a:spcAft>
              <a:buClr>
                <a:schemeClr val="dk1"/>
              </a:buClr>
              <a:buSzPct val="100000"/>
              <a:buNone/>
            </a:pPr>
            <a:r>
              <a:rPr lang="en-US"/>
              <a:t>INSERT OR UPDATE ON student</a:t>
            </a:r>
            <a:endParaRPr/>
          </a:p>
          <a:p>
            <a:pPr marL="0" lvl="0" indent="0" algn="l" rtl="0">
              <a:lnSpc>
                <a:spcPct val="90000"/>
              </a:lnSpc>
              <a:spcBef>
                <a:spcPts val="1000"/>
              </a:spcBef>
              <a:spcAft>
                <a:spcPts val="0"/>
              </a:spcAft>
              <a:buClr>
                <a:schemeClr val="dk1"/>
              </a:buClr>
              <a:buSzPct val="100000"/>
              <a:buNone/>
            </a:pPr>
            <a:r>
              <a:rPr lang="en-US"/>
              <a:t>FOR EACH ROW</a:t>
            </a:r>
            <a:endParaRPr/>
          </a:p>
          <a:p>
            <a:pPr marL="0" lvl="0" indent="0" algn="l" rtl="0">
              <a:lnSpc>
                <a:spcPct val="90000"/>
              </a:lnSpc>
              <a:spcBef>
                <a:spcPts val="1000"/>
              </a:spcBef>
              <a:spcAft>
                <a:spcPts val="0"/>
              </a:spcAft>
              <a:buClr>
                <a:schemeClr val="dk1"/>
              </a:buClr>
              <a:buSzPct val="100000"/>
              <a:buNone/>
            </a:pPr>
            <a:r>
              <a:rPr lang="en-US"/>
              <a:t>BEGIN</a:t>
            </a:r>
            <a:endParaRPr/>
          </a:p>
          <a:p>
            <a:pPr marL="0" lvl="0" indent="0" algn="l" rtl="0">
              <a:lnSpc>
                <a:spcPct val="90000"/>
              </a:lnSpc>
              <a:spcBef>
                <a:spcPts val="1000"/>
              </a:spcBef>
              <a:spcAft>
                <a:spcPts val="0"/>
              </a:spcAft>
              <a:buClr>
                <a:schemeClr val="dk1"/>
              </a:buClr>
              <a:buSzPct val="100000"/>
              <a:buNone/>
            </a:pPr>
            <a:r>
              <a:rPr lang="en-US"/>
              <a:t>	IF :new.Age&gt;30 THEN</a:t>
            </a:r>
            <a:endParaRPr/>
          </a:p>
          <a:p>
            <a:pPr marL="0" lvl="0" indent="0" algn="l" rtl="0">
              <a:lnSpc>
                <a:spcPct val="90000"/>
              </a:lnSpc>
              <a:spcBef>
                <a:spcPts val="1000"/>
              </a:spcBef>
              <a:spcAft>
                <a:spcPts val="0"/>
              </a:spcAft>
              <a:buClr>
                <a:schemeClr val="dk1"/>
              </a:buClr>
              <a:buSzPct val="100000"/>
              <a:buNone/>
            </a:pPr>
            <a:r>
              <a:rPr lang="en-US"/>
              <a:t>		raise_application_error(-20001, 'Age should not be greater than 30');</a:t>
            </a:r>
            <a:endParaRPr/>
          </a:p>
          <a:p>
            <a:pPr marL="0" lvl="0" indent="0" algn="l" rtl="0">
              <a:lnSpc>
                <a:spcPct val="90000"/>
              </a:lnSpc>
              <a:spcBef>
                <a:spcPts val="1000"/>
              </a:spcBef>
              <a:spcAft>
                <a:spcPts val="0"/>
              </a:spcAft>
              <a:buClr>
                <a:schemeClr val="dk1"/>
              </a:buClr>
              <a:buSzPct val="100000"/>
              <a:buNone/>
            </a:pPr>
            <a:r>
              <a:rPr lang="en-US"/>
              <a:t>	END IF;</a:t>
            </a:r>
            <a:endParaRPr/>
          </a:p>
          <a:p>
            <a:pPr marL="0" lvl="0" indent="0" algn="l" rtl="0">
              <a:lnSpc>
                <a:spcPct val="90000"/>
              </a:lnSpc>
              <a:spcBef>
                <a:spcPts val="1000"/>
              </a:spcBef>
              <a:spcAft>
                <a:spcPts val="0"/>
              </a:spcAft>
              <a:buClr>
                <a:schemeClr val="dk1"/>
              </a:buClr>
              <a:buSzPct val="100000"/>
              <a:buNone/>
            </a:pPr>
            <a:r>
              <a:rPr lang="en-US"/>
              <a:t>END;</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6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Output:</a:t>
            </a:r>
            <a:endParaRPr/>
          </a:p>
        </p:txBody>
      </p:sp>
      <p:sp>
        <p:nvSpPr>
          <p:cNvPr id="483" name="Google Shape;483;p6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Char char="•"/>
            </a:pPr>
            <a:r>
              <a:rPr lang="en-US" sz="2000"/>
              <a:t>Example 1:</a:t>
            </a:r>
            <a:endParaRPr/>
          </a:p>
          <a:p>
            <a:pPr marL="0" lvl="0" indent="0" algn="l" rtl="0">
              <a:lnSpc>
                <a:spcPct val="90000"/>
              </a:lnSpc>
              <a:spcBef>
                <a:spcPts val="1000"/>
              </a:spcBef>
              <a:spcAft>
                <a:spcPts val="0"/>
              </a:spcAft>
              <a:buClr>
                <a:schemeClr val="dk1"/>
              </a:buClr>
              <a:buSzPts val="2000"/>
              <a:buNone/>
            </a:pPr>
            <a:r>
              <a:rPr lang="en-US" sz="2000"/>
              <a:t>INSERT into STUDENT values(18, 'Sam', 32, 'BCOM');</a:t>
            </a:r>
            <a:endParaRPr/>
          </a:p>
          <a:p>
            <a:pPr marL="0" lvl="0" indent="0" algn="l" rtl="0">
              <a:lnSpc>
                <a:spcPct val="90000"/>
              </a:lnSpc>
              <a:spcBef>
                <a:spcPts val="1000"/>
              </a:spcBef>
              <a:spcAft>
                <a:spcPts val="0"/>
              </a:spcAft>
              <a:buClr>
                <a:schemeClr val="dk1"/>
              </a:buClr>
              <a:buSzPts val="2000"/>
              <a:buNone/>
            </a:pPr>
            <a:endParaRPr sz="2000"/>
          </a:p>
          <a:p>
            <a:pPr marL="0" lvl="0" indent="0" algn="l" rtl="0">
              <a:lnSpc>
                <a:spcPct val="90000"/>
              </a:lnSpc>
              <a:spcBef>
                <a:spcPts val="1000"/>
              </a:spcBef>
              <a:spcAft>
                <a:spcPts val="0"/>
              </a:spcAft>
              <a:buClr>
                <a:schemeClr val="dk1"/>
              </a:buClr>
              <a:buSzPts val="2000"/>
              <a:buNone/>
            </a:pPr>
            <a:r>
              <a:rPr lang="en-US" sz="2000"/>
              <a:t>Age should not be greater than 30</a:t>
            </a:r>
            <a:endParaRPr/>
          </a:p>
          <a:p>
            <a:pPr marL="0" lvl="0" indent="0" algn="l" rtl="0">
              <a:lnSpc>
                <a:spcPct val="90000"/>
              </a:lnSpc>
              <a:spcBef>
                <a:spcPts val="1000"/>
              </a:spcBef>
              <a:spcAft>
                <a:spcPts val="0"/>
              </a:spcAft>
              <a:buClr>
                <a:schemeClr val="dk1"/>
              </a:buClr>
              <a:buSzPts val="2000"/>
              <a:buNone/>
            </a:pPr>
            <a:endParaRPr sz="2000"/>
          </a:p>
          <a:p>
            <a:pPr marL="0" lvl="0" indent="0" algn="l" rtl="0">
              <a:lnSpc>
                <a:spcPct val="90000"/>
              </a:lnSpc>
              <a:spcBef>
                <a:spcPts val="1000"/>
              </a:spcBef>
              <a:spcAft>
                <a:spcPts val="0"/>
              </a:spcAft>
              <a:buClr>
                <a:schemeClr val="dk1"/>
              </a:buClr>
              <a:buSzPts val="2000"/>
              <a:buNone/>
            </a:pPr>
            <a:endParaRPr sz="2000"/>
          </a:p>
          <a:p>
            <a:pPr marL="228600" lvl="0" indent="-228600" algn="l" rtl="0">
              <a:lnSpc>
                <a:spcPct val="90000"/>
              </a:lnSpc>
              <a:spcBef>
                <a:spcPts val="1000"/>
              </a:spcBef>
              <a:spcAft>
                <a:spcPts val="0"/>
              </a:spcAft>
              <a:buClr>
                <a:schemeClr val="dk1"/>
              </a:buClr>
              <a:buSzPts val="2000"/>
              <a:buChar char="•"/>
            </a:pPr>
            <a:r>
              <a:rPr lang="en-US" sz="2000"/>
              <a:t>Example 2:</a:t>
            </a:r>
            <a:endParaRPr/>
          </a:p>
          <a:p>
            <a:pPr marL="228600" lvl="0" indent="-101600" algn="l" rtl="0">
              <a:lnSpc>
                <a:spcPct val="90000"/>
              </a:lnSpc>
              <a:spcBef>
                <a:spcPts val="1000"/>
              </a:spcBef>
              <a:spcAft>
                <a:spcPts val="0"/>
              </a:spcAft>
              <a:buClr>
                <a:schemeClr val="dk1"/>
              </a:buClr>
              <a:buSzPts val="2000"/>
              <a:buNone/>
            </a:pPr>
            <a:endParaRPr sz="2000"/>
          </a:p>
          <a:p>
            <a:pPr marL="0" lvl="0" indent="0" algn="l" rtl="0">
              <a:lnSpc>
                <a:spcPct val="90000"/>
              </a:lnSpc>
              <a:spcBef>
                <a:spcPts val="1000"/>
              </a:spcBef>
              <a:spcAft>
                <a:spcPts val="0"/>
              </a:spcAft>
              <a:buClr>
                <a:schemeClr val="dk1"/>
              </a:buClr>
              <a:buSzPts val="2000"/>
              <a:buNone/>
            </a:pPr>
            <a:r>
              <a:rPr lang="en-US" sz="2000"/>
              <a:t>INSERT into STUDENT values(17, 'Aman', 25, 'BE');</a:t>
            </a:r>
            <a:endParaRPr/>
          </a:p>
          <a:p>
            <a:pPr marL="0" lvl="0" indent="0" algn="l" rtl="0">
              <a:lnSpc>
                <a:spcPct val="90000"/>
              </a:lnSpc>
              <a:spcBef>
                <a:spcPts val="1000"/>
              </a:spcBef>
              <a:spcAft>
                <a:spcPts val="0"/>
              </a:spcAft>
              <a:buClr>
                <a:schemeClr val="dk1"/>
              </a:buClr>
              <a:buSzPts val="2000"/>
              <a:buNone/>
            </a:pPr>
            <a:endParaRPr sz="2000"/>
          </a:p>
          <a:p>
            <a:pPr marL="0" lvl="0" indent="0" algn="l" rtl="0">
              <a:lnSpc>
                <a:spcPct val="90000"/>
              </a:lnSpc>
              <a:spcBef>
                <a:spcPts val="1000"/>
              </a:spcBef>
              <a:spcAft>
                <a:spcPts val="0"/>
              </a:spcAft>
              <a:buClr>
                <a:schemeClr val="dk1"/>
              </a:buClr>
              <a:buSzPts val="2000"/>
              <a:buNone/>
            </a:pPr>
            <a:r>
              <a:rPr lang="en-US" sz="2000"/>
              <a:t>1 row created</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200"/>
              <a:buFont typeface="Calibri"/>
              <a:buNone/>
            </a:pPr>
            <a:r>
              <a:rPr lang="en-US" sz="2200"/>
              <a:t>Example: Following trigger  ensures that we don’t enter any Admin who has a salary less than 1000</a:t>
            </a:r>
            <a:endParaRPr/>
          </a:p>
        </p:txBody>
      </p:sp>
      <p:sp>
        <p:nvSpPr>
          <p:cNvPr id="489" name="Google Shape;489;p6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Clr>
                <a:schemeClr val="dk1"/>
              </a:buClr>
              <a:buSzPct val="100000"/>
              <a:buNone/>
            </a:pPr>
            <a:r>
              <a:rPr lang="en-US"/>
              <a:t>create or replace trigger UpdateSalary</a:t>
            </a:r>
            <a:endParaRPr/>
          </a:p>
          <a:p>
            <a:pPr marL="0" lvl="0" indent="0" algn="l" rtl="0">
              <a:lnSpc>
                <a:spcPct val="90000"/>
              </a:lnSpc>
              <a:spcBef>
                <a:spcPts val="1000"/>
              </a:spcBef>
              <a:spcAft>
                <a:spcPts val="0"/>
              </a:spcAft>
              <a:buClr>
                <a:schemeClr val="dk1"/>
              </a:buClr>
              <a:buSzPct val="100000"/>
              <a:buNone/>
            </a:pPr>
            <a:r>
              <a:rPr lang="en-US"/>
              <a:t>before insert or update on Admin</a:t>
            </a:r>
            <a:endParaRPr/>
          </a:p>
          <a:p>
            <a:pPr marL="0" lvl="0" indent="0" algn="l" rtl="0">
              <a:lnSpc>
                <a:spcPct val="90000"/>
              </a:lnSpc>
              <a:spcBef>
                <a:spcPts val="1000"/>
              </a:spcBef>
              <a:spcAft>
                <a:spcPts val="0"/>
              </a:spcAft>
              <a:buClr>
                <a:schemeClr val="dk1"/>
              </a:buClr>
              <a:buSzPct val="100000"/>
              <a:buNone/>
            </a:pPr>
            <a:r>
              <a:rPr lang="en-US"/>
              <a:t>for each row</a:t>
            </a:r>
            <a:endParaRPr/>
          </a:p>
          <a:p>
            <a:pPr marL="0" lvl="0" indent="0" algn="l" rtl="0">
              <a:lnSpc>
                <a:spcPct val="90000"/>
              </a:lnSpc>
              <a:spcBef>
                <a:spcPts val="1000"/>
              </a:spcBef>
              <a:spcAft>
                <a:spcPts val="0"/>
              </a:spcAft>
              <a:buClr>
                <a:schemeClr val="dk1"/>
              </a:buClr>
              <a:buSzPct val="100000"/>
              <a:buNone/>
            </a:pPr>
            <a:r>
              <a:rPr lang="en-US"/>
              <a:t>when(new.asal&lt;1000)</a:t>
            </a:r>
            <a:endParaRPr/>
          </a:p>
          <a:p>
            <a:pPr marL="0" lvl="0" indent="0" algn="l" rtl="0">
              <a:lnSpc>
                <a:spcPct val="90000"/>
              </a:lnSpc>
              <a:spcBef>
                <a:spcPts val="1000"/>
              </a:spcBef>
              <a:spcAft>
                <a:spcPts val="0"/>
              </a:spcAft>
              <a:buClr>
                <a:schemeClr val="dk1"/>
              </a:buClr>
              <a:buSzPct val="100000"/>
              <a:buNone/>
            </a:pPr>
            <a:r>
              <a:rPr lang="en-US"/>
              <a:t>begin</a:t>
            </a:r>
            <a:endParaRPr/>
          </a:p>
          <a:p>
            <a:pPr marL="0" lvl="0" indent="0" algn="l" rtl="0">
              <a:lnSpc>
                <a:spcPct val="90000"/>
              </a:lnSpc>
              <a:spcBef>
                <a:spcPts val="1000"/>
              </a:spcBef>
              <a:spcAft>
                <a:spcPts val="0"/>
              </a:spcAft>
              <a:buClr>
                <a:schemeClr val="dk1"/>
              </a:buClr>
              <a:buSzPct val="100000"/>
              <a:buNone/>
            </a:pPr>
            <a:r>
              <a:rPr lang="en-US"/>
              <a:t>raise_application_error(-20189,'Salary Must be Greater than 1000');</a:t>
            </a:r>
            <a:endParaRPr/>
          </a:p>
          <a:p>
            <a:pPr marL="0" lvl="0" indent="0" algn="l" rtl="0">
              <a:lnSpc>
                <a:spcPct val="90000"/>
              </a:lnSpc>
              <a:spcBef>
                <a:spcPts val="1000"/>
              </a:spcBef>
              <a:spcAft>
                <a:spcPts val="0"/>
              </a:spcAft>
              <a:buClr>
                <a:schemeClr val="dk1"/>
              </a:buClr>
              <a:buSzPct val="100000"/>
              <a:buNone/>
            </a:pPr>
            <a:r>
              <a:rPr lang="en-US"/>
              <a:t>end;</a:t>
            </a:r>
            <a:endParaRPr/>
          </a:p>
          <a:p>
            <a:pPr marL="0" lvl="0" indent="0" algn="l" rtl="0">
              <a:lnSpc>
                <a:spcPct val="90000"/>
              </a:lnSpc>
              <a:spcBef>
                <a:spcPts val="1000"/>
              </a:spcBef>
              <a:spcAft>
                <a:spcPts val="0"/>
              </a:spcAft>
              <a:buClr>
                <a:schemeClr val="dk1"/>
              </a:buClr>
              <a:buSzPct val="100000"/>
              <a:buNone/>
            </a:pPr>
            <a:r>
              <a:rPr lang="en-US"/>
              <a:t>/</a:t>
            </a:r>
            <a:endParaRPr/>
          </a:p>
          <a:p>
            <a:pPr marL="228600" lvl="0" indent="-64135"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400"/>
              <a:buFont typeface="Calibri"/>
              <a:buNone/>
            </a:pPr>
            <a:r>
              <a:rPr lang="en-US" sz="2400"/>
              <a:t>Example: This trigger execute BEFORE to convert ename field lowercase to uppercase.</a:t>
            </a:r>
            <a:endParaRPr/>
          </a:p>
        </p:txBody>
      </p:sp>
      <p:sp>
        <p:nvSpPr>
          <p:cNvPr id="495" name="Google Shape;495;p6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r>
              <a:rPr lang="en-US" sz="2000"/>
              <a:t>CREATE or REPLACE TRIGGER trg1</a:t>
            </a:r>
            <a:endParaRPr/>
          </a:p>
          <a:p>
            <a:pPr marL="0" lvl="0" indent="0" algn="l" rtl="0">
              <a:lnSpc>
                <a:spcPct val="90000"/>
              </a:lnSpc>
              <a:spcBef>
                <a:spcPts val="1000"/>
              </a:spcBef>
              <a:spcAft>
                <a:spcPts val="0"/>
              </a:spcAft>
              <a:buClr>
                <a:schemeClr val="dk1"/>
              </a:buClr>
              <a:buSzPts val="2000"/>
              <a:buNone/>
            </a:pPr>
            <a:r>
              <a:rPr lang="en-US" sz="2000"/>
              <a:t>    BEFORE</a:t>
            </a:r>
            <a:endParaRPr/>
          </a:p>
          <a:p>
            <a:pPr marL="0" lvl="0" indent="0" algn="l" rtl="0">
              <a:lnSpc>
                <a:spcPct val="90000"/>
              </a:lnSpc>
              <a:spcBef>
                <a:spcPts val="1000"/>
              </a:spcBef>
              <a:spcAft>
                <a:spcPts val="0"/>
              </a:spcAft>
              <a:buClr>
                <a:schemeClr val="dk1"/>
              </a:buClr>
              <a:buSzPts val="2000"/>
              <a:buNone/>
            </a:pPr>
            <a:r>
              <a:rPr lang="en-US" sz="2000"/>
              <a:t>    INSERT ON emp1</a:t>
            </a:r>
            <a:endParaRPr/>
          </a:p>
          <a:p>
            <a:pPr marL="0" lvl="0" indent="0" algn="l" rtl="0">
              <a:lnSpc>
                <a:spcPct val="90000"/>
              </a:lnSpc>
              <a:spcBef>
                <a:spcPts val="1000"/>
              </a:spcBef>
              <a:spcAft>
                <a:spcPts val="0"/>
              </a:spcAft>
              <a:buClr>
                <a:schemeClr val="dk1"/>
              </a:buClr>
              <a:buSzPts val="2000"/>
              <a:buNone/>
            </a:pPr>
            <a:r>
              <a:rPr lang="en-US" sz="2000"/>
              <a:t>    FOR EACH ROW</a:t>
            </a:r>
            <a:endParaRPr/>
          </a:p>
          <a:p>
            <a:pPr marL="0" lvl="0" indent="0" algn="l" rtl="0">
              <a:lnSpc>
                <a:spcPct val="90000"/>
              </a:lnSpc>
              <a:spcBef>
                <a:spcPts val="1000"/>
              </a:spcBef>
              <a:spcAft>
                <a:spcPts val="0"/>
              </a:spcAft>
              <a:buClr>
                <a:schemeClr val="dk1"/>
              </a:buClr>
              <a:buSzPts val="2000"/>
              <a:buNone/>
            </a:pPr>
            <a:r>
              <a:rPr lang="en-US" sz="2000"/>
              <a:t>BEGIN</a:t>
            </a:r>
            <a:endParaRPr/>
          </a:p>
          <a:p>
            <a:pPr marL="0" lvl="0" indent="0" algn="l" rtl="0">
              <a:lnSpc>
                <a:spcPct val="90000"/>
              </a:lnSpc>
              <a:spcBef>
                <a:spcPts val="1000"/>
              </a:spcBef>
              <a:spcAft>
                <a:spcPts val="0"/>
              </a:spcAft>
              <a:buClr>
                <a:schemeClr val="dk1"/>
              </a:buClr>
              <a:buSzPts val="2000"/>
              <a:buNone/>
            </a:pPr>
            <a:r>
              <a:rPr lang="en-US" sz="2000"/>
              <a:t>    :new.ename := upper(:new.ename);</a:t>
            </a:r>
            <a:endParaRPr/>
          </a:p>
          <a:p>
            <a:pPr marL="0" lvl="0" indent="0" algn="l" rtl="0">
              <a:lnSpc>
                <a:spcPct val="90000"/>
              </a:lnSpc>
              <a:spcBef>
                <a:spcPts val="1000"/>
              </a:spcBef>
              <a:spcAft>
                <a:spcPts val="0"/>
              </a:spcAft>
              <a:buClr>
                <a:schemeClr val="dk1"/>
              </a:buClr>
              <a:buSzPts val="2000"/>
              <a:buNone/>
            </a:pPr>
            <a:r>
              <a:rPr lang="en-US" sz="2000"/>
              <a:t>END;</a:t>
            </a:r>
            <a:endParaRPr/>
          </a:p>
          <a:p>
            <a:pPr marL="0" lvl="0" indent="0" algn="l" rtl="0">
              <a:lnSpc>
                <a:spcPct val="90000"/>
              </a:lnSpc>
              <a:spcBef>
                <a:spcPts val="1000"/>
              </a:spcBef>
              <a:spcAft>
                <a:spcPts val="0"/>
              </a:spcAft>
              <a:buClr>
                <a:schemeClr val="dk1"/>
              </a:buClr>
              <a:buSzPts val="2000"/>
              <a:buNone/>
            </a:pPr>
            <a:r>
              <a:rPr lang="en-US" sz="2000"/>
              <a:t>/</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6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Instead of Trigger</a:t>
            </a:r>
            <a:endParaRPr/>
          </a:p>
        </p:txBody>
      </p:sp>
      <p:sp>
        <p:nvSpPr>
          <p:cNvPr id="501" name="Google Shape;501;p6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chemeClr val="dk1"/>
              </a:buClr>
              <a:buSzPct val="100000"/>
              <a:buChar char="•"/>
            </a:pPr>
            <a:r>
              <a:rPr lang="en-US"/>
              <a:t>A special way to modify views which cannot be modified directly through DML statements like INSERT, UPDATE and DELETE.</a:t>
            </a:r>
            <a:endParaRPr/>
          </a:p>
          <a:p>
            <a:pPr marL="0" lvl="0" indent="0" algn="l" rtl="0">
              <a:lnSpc>
                <a:spcPct val="90000"/>
              </a:lnSpc>
              <a:spcBef>
                <a:spcPts val="1000"/>
              </a:spcBef>
              <a:spcAft>
                <a:spcPts val="0"/>
              </a:spcAft>
              <a:buClr>
                <a:schemeClr val="dk1"/>
              </a:buClr>
              <a:buSzPct val="100000"/>
              <a:buNone/>
            </a:pPr>
            <a:r>
              <a:rPr lang="en-US"/>
              <a:t> An INSTEAD OF trigger is</a:t>
            </a:r>
            <a:endParaRPr/>
          </a:p>
          <a:p>
            <a:pPr marL="228600" lvl="0" indent="-228600" algn="l" rtl="0">
              <a:lnSpc>
                <a:spcPct val="90000"/>
              </a:lnSpc>
              <a:spcBef>
                <a:spcPts val="1000"/>
              </a:spcBef>
              <a:spcAft>
                <a:spcPts val="0"/>
              </a:spcAft>
              <a:buClr>
                <a:schemeClr val="dk1"/>
              </a:buClr>
              <a:buSzPct val="100000"/>
              <a:buChar char="•"/>
            </a:pPr>
            <a:r>
              <a:rPr lang="en-US"/>
              <a:t>Always a row-level trigger.</a:t>
            </a:r>
            <a:endParaRPr/>
          </a:p>
          <a:p>
            <a:pPr marL="228600" lvl="0" indent="-228600" algn="l" rtl="0">
              <a:lnSpc>
                <a:spcPct val="90000"/>
              </a:lnSpc>
              <a:spcBef>
                <a:spcPts val="1000"/>
              </a:spcBef>
              <a:spcAft>
                <a:spcPts val="0"/>
              </a:spcAft>
              <a:buClr>
                <a:schemeClr val="dk1"/>
              </a:buClr>
              <a:buSzPct val="100000"/>
              <a:buChar char="•"/>
            </a:pPr>
            <a:r>
              <a:rPr lang="en-US"/>
              <a:t>Can read OLD and NEW values, but cannot change them.</a:t>
            </a:r>
            <a:endParaRPr/>
          </a:p>
          <a:p>
            <a:pPr marL="228600" lvl="0" indent="-228600" algn="l" rtl="0">
              <a:lnSpc>
                <a:spcPct val="90000"/>
              </a:lnSpc>
              <a:spcBef>
                <a:spcPts val="1000"/>
              </a:spcBef>
              <a:spcAft>
                <a:spcPts val="0"/>
              </a:spcAft>
              <a:buClr>
                <a:schemeClr val="dk1"/>
              </a:buClr>
              <a:buSzPct val="100000"/>
              <a:buChar char="•"/>
            </a:pPr>
            <a:r>
              <a:rPr lang="en-US"/>
              <a:t>Cannot be conditional. Means we can not add WHEN or IF condition.</a:t>
            </a:r>
            <a:endParaRPr/>
          </a:p>
          <a:p>
            <a:pPr marL="228600" lvl="0" indent="-228600" algn="l" rtl="0">
              <a:lnSpc>
                <a:spcPct val="90000"/>
              </a:lnSpc>
              <a:spcBef>
                <a:spcPts val="1000"/>
              </a:spcBef>
              <a:spcAft>
                <a:spcPts val="0"/>
              </a:spcAft>
              <a:buClr>
                <a:schemeClr val="dk1"/>
              </a:buClr>
              <a:buSzPct val="100000"/>
              <a:buChar char="•"/>
            </a:pPr>
            <a:r>
              <a:rPr lang="en-US"/>
              <a:t>Using instead of trigger directly changes on the table can be made.</a:t>
            </a:r>
            <a:endParaRPr/>
          </a:p>
          <a:p>
            <a:pPr marL="228600" lvl="0" indent="-7747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6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Instead of trigger example:</a:t>
            </a:r>
            <a:endParaRPr/>
          </a:p>
        </p:txBody>
      </p:sp>
      <p:sp>
        <p:nvSpPr>
          <p:cNvPr id="507" name="Google Shape;507;p6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32500" lnSpcReduction="20000"/>
          </a:bodyPr>
          <a:lstStyle/>
          <a:p>
            <a:pPr marL="0" lvl="0" indent="0" algn="l" rtl="0">
              <a:lnSpc>
                <a:spcPct val="90000"/>
              </a:lnSpc>
              <a:spcBef>
                <a:spcPts val="0"/>
              </a:spcBef>
              <a:spcAft>
                <a:spcPts val="0"/>
              </a:spcAft>
              <a:buClr>
                <a:schemeClr val="dk1"/>
              </a:buClr>
              <a:buSzPct val="100000"/>
              <a:buNone/>
            </a:pPr>
            <a:r>
              <a:rPr lang="en-US"/>
              <a:t>CREATE OR REPLACE TRIGGER trg_cust_proj_view_insert</a:t>
            </a:r>
            <a:endParaRPr/>
          </a:p>
          <a:p>
            <a:pPr marL="0" lvl="0" indent="0" algn="l" rtl="0">
              <a:lnSpc>
                <a:spcPct val="90000"/>
              </a:lnSpc>
              <a:spcBef>
                <a:spcPts val="1000"/>
              </a:spcBef>
              <a:spcAft>
                <a:spcPts val="0"/>
              </a:spcAft>
              <a:buClr>
                <a:schemeClr val="dk1"/>
              </a:buClr>
              <a:buSzPct val="100000"/>
              <a:buNone/>
            </a:pPr>
            <a:r>
              <a:rPr lang="en-US" b="1"/>
              <a:t>   INSTEAD OF INSERT ON customer_projects_view</a:t>
            </a:r>
            <a:endParaRPr b="1"/>
          </a:p>
          <a:p>
            <a:pPr marL="0" lvl="0" indent="0" algn="l" rtl="0">
              <a:lnSpc>
                <a:spcPct val="90000"/>
              </a:lnSpc>
              <a:spcBef>
                <a:spcPts val="1000"/>
              </a:spcBef>
              <a:spcAft>
                <a:spcPts val="0"/>
              </a:spcAft>
              <a:buClr>
                <a:schemeClr val="dk1"/>
              </a:buClr>
              <a:buSzPct val="100000"/>
              <a:buNone/>
            </a:pPr>
            <a:r>
              <a:rPr lang="en-US"/>
              <a:t>   DECLARE</a:t>
            </a:r>
            <a:endParaRPr/>
          </a:p>
          <a:p>
            <a:pPr marL="0" lvl="0" indent="0" algn="l" rtl="0">
              <a:lnSpc>
                <a:spcPct val="90000"/>
              </a:lnSpc>
              <a:spcBef>
                <a:spcPts val="1000"/>
              </a:spcBef>
              <a:spcAft>
                <a:spcPts val="0"/>
              </a:spcAft>
              <a:buClr>
                <a:schemeClr val="dk1"/>
              </a:buClr>
              <a:buSzPct val="100000"/>
              <a:buNone/>
            </a:pPr>
            <a:r>
              <a:rPr lang="en-US"/>
              <a:t>     duplicate_info EXCEPTION;</a:t>
            </a:r>
            <a:endParaRPr/>
          </a:p>
          <a:p>
            <a:pPr marL="0" lvl="0" indent="0" algn="l" rtl="0">
              <a:lnSpc>
                <a:spcPct val="90000"/>
              </a:lnSpc>
              <a:spcBef>
                <a:spcPts val="1000"/>
              </a:spcBef>
              <a:spcAft>
                <a:spcPts val="0"/>
              </a:spcAft>
              <a:buClr>
                <a:schemeClr val="dk1"/>
              </a:buClr>
              <a:buSzPct val="100000"/>
              <a:buNone/>
            </a:pPr>
            <a:r>
              <a:rPr lang="en-US"/>
              <a:t>     PRAGMA EXCEPTION_INIT (duplicate_info, -00001);</a:t>
            </a:r>
            <a:endParaRPr/>
          </a:p>
          <a:p>
            <a:pPr marL="0" lvl="0" indent="0" algn="l" rtl="0">
              <a:lnSpc>
                <a:spcPct val="90000"/>
              </a:lnSpc>
              <a:spcBef>
                <a:spcPts val="1000"/>
              </a:spcBef>
              <a:spcAft>
                <a:spcPts val="0"/>
              </a:spcAft>
              <a:buClr>
                <a:schemeClr val="dk1"/>
              </a:buClr>
              <a:buSzPct val="100000"/>
              <a:buNone/>
            </a:pPr>
            <a:r>
              <a:rPr lang="en-US"/>
              <a:t>   BEGIN</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INSERT INTO customer_details</a:t>
            </a:r>
            <a:endParaRPr/>
          </a:p>
          <a:p>
            <a:pPr marL="0" lvl="0" indent="0" algn="l" rtl="0">
              <a:lnSpc>
                <a:spcPct val="90000"/>
              </a:lnSpc>
              <a:spcBef>
                <a:spcPts val="1000"/>
              </a:spcBef>
              <a:spcAft>
                <a:spcPts val="0"/>
              </a:spcAft>
              <a:buClr>
                <a:schemeClr val="dk1"/>
              </a:buClr>
              <a:buSzPct val="100000"/>
              <a:buNone/>
            </a:pPr>
            <a:r>
              <a:rPr lang="en-US"/>
              <a:t>       (customer_id,customer_name,country)</a:t>
            </a:r>
            <a:endParaRPr/>
          </a:p>
          <a:p>
            <a:pPr marL="0" lvl="0" indent="0" algn="l" rtl="0">
              <a:lnSpc>
                <a:spcPct val="90000"/>
              </a:lnSpc>
              <a:spcBef>
                <a:spcPts val="1000"/>
              </a:spcBef>
              <a:spcAft>
                <a:spcPts val="0"/>
              </a:spcAft>
              <a:buClr>
                <a:schemeClr val="dk1"/>
              </a:buClr>
              <a:buSzPct val="100000"/>
              <a:buNone/>
            </a:pPr>
            <a:r>
              <a:rPr lang="en-US"/>
              <a:t>     VALUES (:new.customer_id, :new.customer_name, :new.country);</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INSERT INTO projects_details (project_id, project_name, project_start_Date, customer_id)</a:t>
            </a:r>
            <a:endParaRPr/>
          </a:p>
          <a:p>
            <a:pPr marL="0" lvl="0" indent="0" algn="l" rtl="0">
              <a:lnSpc>
                <a:spcPct val="90000"/>
              </a:lnSpc>
              <a:spcBef>
                <a:spcPts val="1000"/>
              </a:spcBef>
              <a:spcAft>
                <a:spcPts val="0"/>
              </a:spcAft>
              <a:buClr>
                <a:schemeClr val="dk1"/>
              </a:buClr>
              <a:buSzPct val="100000"/>
              <a:buNone/>
            </a:pPr>
            <a:r>
              <a:rPr lang="en-US"/>
              <a:t>   VALUES (</a:t>
            </a:r>
            <a:endParaRPr/>
          </a:p>
          <a:p>
            <a:pPr marL="0" lvl="0" indent="0" algn="l" rtl="0">
              <a:lnSpc>
                <a:spcPct val="90000"/>
              </a:lnSpc>
              <a:spcBef>
                <a:spcPts val="1000"/>
              </a:spcBef>
              <a:spcAft>
                <a:spcPts val="0"/>
              </a:spcAft>
              <a:buClr>
                <a:schemeClr val="dk1"/>
              </a:buClr>
              <a:buSzPct val="100000"/>
              <a:buNone/>
            </a:pPr>
            <a:r>
              <a:rPr lang="en-US"/>
              <a:t>     :new.project_id,</a:t>
            </a:r>
            <a:endParaRPr/>
          </a:p>
          <a:p>
            <a:pPr marL="0" lvl="0" indent="0" algn="l" rtl="0">
              <a:lnSpc>
                <a:spcPct val="90000"/>
              </a:lnSpc>
              <a:spcBef>
                <a:spcPts val="1000"/>
              </a:spcBef>
              <a:spcAft>
                <a:spcPts val="0"/>
              </a:spcAft>
              <a:buClr>
                <a:schemeClr val="dk1"/>
              </a:buClr>
              <a:buSzPct val="100000"/>
              <a:buNone/>
            </a:pPr>
            <a:r>
              <a:rPr lang="en-US"/>
              <a:t>     :new.project_name,</a:t>
            </a:r>
            <a:endParaRPr/>
          </a:p>
          <a:p>
            <a:pPr marL="0" lvl="0" indent="0" algn="l" rtl="0">
              <a:lnSpc>
                <a:spcPct val="90000"/>
              </a:lnSpc>
              <a:spcBef>
                <a:spcPts val="1000"/>
              </a:spcBef>
              <a:spcAft>
                <a:spcPts val="0"/>
              </a:spcAft>
              <a:buClr>
                <a:schemeClr val="dk1"/>
              </a:buClr>
              <a:buSzPct val="100000"/>
              <a:buNone/>
            </a:pPr>
            <a:r>
              <a:rPr lang="en-US"/>
              <a:t>     :new.project_start_Date,</a:t>
            </a:r>
            <a:endParaRPr/>
          </a:p>
          <a:p>
            <a:pPr marL="0" lvl="0" indent="0" algn="l" rtl="0">
              <a:lnSpc>
                <a:spcPct val="90000"/>
              </a:lnSpc>
              <a:spcBef>
                <a:spcPts val="1000"/>
              </a:spcBef>
              <a:spcAft>
                <a:spcPts val="0"/>
              </a:spcAft>
              <a:buClr>
                <a:schemeClr val="dk1"/>
              </a:buClr>
              <a:buSzPct val="100000"/>
              <a:buNone/>
            </a:pPr>
            <a:r>
              <a:rPr lang="en-US"/>
              <a:t>     :new.customer_id);</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EXCEPTION</a:t>
            </a:r>
            <a:endParaRPr/>
          </a:p>
          <a:p>
            <a:pPr marL="0" lvl="0" indent="0" algn="l" rtl="0">
              <a:lnSpc>
                <a:spcPct val="90000"/>
              </a:lnSpc>
              <a:spcBef>
                <a:spcPts val="1000"/>
              </a:spcBef>
              <a:spcAft>
                <a:spcPts val="0"/>
              </a:spcAft>
              <a:buClr>
                <a:schemeClr val="dk1"/>
              </a:buClr>
              <a:buSzPct val="100000"/>
              <a:buNone/>
            </a:pPr>
            <a:r>
              <a:rPr lang="en-US"/>
              <a:t>     WHEN duplicate_info THEN</a:t>
            </a:r>
            <a:endParaRPr/>
          </a:p>
          <a:p>
            <a:pPr marL="0" lvl="0" indent="0" algn="l" rtl="0">
              <a:lnSpc>
                <a:spcPct val="90000"/>
              </a:lnSpc>
              <a:spcBef>
                <a:spcPts val="1000"/>
              </a:spcBef>
              <a:spcAft>
                <a:spcPts val="0"/>
              </a:spcAft>
              <a:buClr>
                <a:schemeClr val="dk1"/>
              </a:buClr>
              <a:buSzPct val="100000"/>
              <a:buNone/>
            </a:pPr>
            <a:r>
              <a:rPr lang="en-US"/>
              <a:t>       RAISE_APPLICATION_ERROR (</a:t>
            </a:r>
            <a:endParaRPr/>
          </a:p>
          <a:p>
            <a:pPr marL="0" lvl="0" indent="0" algn="l" rtl="0">
              <a:lnSpc>
                <a:spcPct val="90000"/>
              </a:lnSpc>
              <a:spcBef>
                <a:spcPts val="1000"/>
              </a:spcBef>
              <a:spcAft>
                <a:spcPts val="0"/>
              </a:spcAft>
              <a:buClr>
                <a:schemeClr val="dk1"/>
              </a:buClr>
              <a:buSzPct val="100000"/>
              <a:buNone/>
            </a:pPr>
            <a:r>
              <a:rPr lang="en-US"/>
              <a:t>         num=&gt; -20107,</a:t>
            </a:r>
            <a:endParaRPr/>
          </a:p>
          <a:p>
            <a:pPr marL="0" lvl="0" indent="0" algn="l" rtl="0">
              <a:lnSpc>
                <a:spcPct val="90000"/>
              </a:lnSpc>
              <a:spcBef>
                <a:spcPts val="1000"/>
              </a:spcBef>
              <a:spcAft>
                <a:spcPts val="0"/>
              </a:spcAft>
              <a:buClr>
                <a:schemeClr val="dk1"/>
              </a:buClr>
              <a:buSzPct val="100000"/>
              <a:buNone/>
            </a:pPr>
            <a:r>
              <a:rPr lang="en-US"/>
              <a:t>         msg=&gt; 'Duplicate customer or project id');</a:t>
            </a:r>
            <a:endParaRPr/>
          </a:p>
          <a:p>
            <a:pPr marL="0" lvl="0" indent="0" algn="l" rtl="0">
              <a:lnSpc>
                <a:spcPct val="90000"/>
              </a:lnSpc>
              <a:spcBef>
                <a:spcPts val="1000"/>
              </a:spcBef>
              <a:spcAft>
                <a:spcPts val="0"/>
              </a:spcAft>
              <a:buClr>
                <a:schemeClr val="dk1"/>
              </a:buClr>
              <a:buSzPct val="100000"/>
              <a:buNone/>
            </a:pPr>
            <a:r>
              <a:rPr lang="en-US"/>
              <a:t>   END trg_cust_proj_view_insert;</a:t>
            </a:r>
            <a:endParaRPr/>
          </a:p>
          <a:p>
            <a:pPr marL="228600" lvl="0" indent="-170815"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Only use subqueries that return more than one row with multiple value operators, such as the IN or NOT IN operator.</a:t>
            </a:r>
            <a:endParaRPr/>
          </a:p>
          <a:p>
            <a:pPr marL="228600" lvl="0" indent="-228600" algn="just" rtl="0">
              <a:lnSpc>
                <a:spcPct val="90000"/>
              </a:lnSpc>
              <a:spcBef>
                <a:spcPts val="1000"/>
              </a:spcBef>
              <a:spcAft>
                <a:spcPts val="0"/>
              </a:spcAft>
              <a:buClr>
                <a:schemeClr val="dk1"/>
              </a:buClr>
              <a:buSzPts val="2800"/>
              <a:buNone/>
            </a:pPr>
            <a:endParaRPr/>
          </a:p>
          <a:p>
            <a:pPr marL="228600" lvl="0" indent="-228600" algn="just" rtl="0">
              <a:lnSpc>
                <a:spcPct val="90000"/>
              </a:lnSpc>
              <a:spcBef>
                <a:spcPts val="1000"/>
              </a:spcBef>
              <a:spcAft>
                <a:spcPts val="0"/>
              </a:spcAft>
              <a:buClr>
                <a:schemeClr val="dk1"/>
              </a:buClr>
              <a:buSzPts val="2800"/>
              <a:buChar char="•"/>
            </a:pPr>
            <a:r>
              <a:rPr lang="en-US"/>
              <a:t>Subqueries can be used with the SELECT, INSERT, UPDATE, and DELETE statements along with the operators like =, &lt;, &gt;, &gt;=, &lt;=, IN, BETWEEN, etc.</a:t>
            </a:r>
            <a:endParaRPr/>
          </a:p>
          <a:p>
            <a:pPr marL="228600" lvl="0" indent="-50800" algn="just" rtl="0">
              <a:lnSpc>
                <a:spcPct val="90000"/>
              </a:lnSpc>
              <a:spcBef>
                <a:spcPts val="1000"/>
              </a:spcBef>
              <a:spcAft>
                <a:spcPts val="0"/>
              </a:spcAft>
              <a:buClr>
                <a:schemeClr val="dk1"/>
              </a:buClr>
              <a:buSzPts val="2800"/>
              <a:buNone/>
            </a:pPr>
            <a:endParaRPr/>
          </a:p>
        </p:txBody>
      </p:sp>
      <p:sp>
        <p:nvSpPr>
          <p:cNvPr id="138" name="Google Shape;138;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SUB-QUERY</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6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Enable/disable a trigger</a:t>
            </a:r>
            <a:endParaRPr/>
          </a:p>
        </p:txBody>
      </p:sp>
      <p:sp>
        <p:nvSpPr>
          <p:cNvPr id="513" name="Google Shape;513;p6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62500" lnSpcReduction="20000"/>
          </a:bodyPr>
          <a:lstStyle/>
          <a:p>
            <a:pPr marL="0" lvl="0" indent="0" algn="l" rtl="0">
              <a:lnSpc>
                <a:spcPct val="90000"/>
              </a:lnSpc>
              <a:spcBef>
                <a:spcPts val="0"/>
              </a:spcBef>
              <a:spcAft>
                <a:spcPts val="0"/>
              </a:spcAft>
              <a:buClr>
                <a:schemeClr val="dk1"/>
              </a:buClr>
              <a:buSzPct val="100000"/>
              <a:buNone/>
            </a:pPr>
            <a:r>
              <a:rPr lang="en-US"/>
              <a:t>Once you have created a Trigger in Oracle, you might find that you are required to disable the trigger. You can do this with the ALTER TRIGGER statement.</a:t>
            </a:r>
            <a:endParaRPr/>
          </a:p>
          <a:p>
            <a:pPr marL="0" lvl="0" indent="0" algn="l" rtl="0">
              <a:lnSpc>
                <a:spcPct val="90000"/>
              </a:lnSpc>
              <a:spcBef>
                <a:spcPts val="1000"/>
              </a:spcBef>
              <a:spcAft>
                <a:spcPts val="0"/>
              </a:spcAft>
              <a:buClr>
                <a:schemeClr val="dk1"/>
              </a:buClr>
              <a:buSzPct val="100000"/>
              <a:buNone/>
            </a:pPr>
            <a:r>
              <a:rPr lang="en-US" b="1"/>
              <a:t>The syntax for a disabling a Trigger or all triggers in Oracle/PLSQL is:</a:t>
            </a:r>
            <a:endParaRPr/>
          </a:p>
          <a:p>
            <a:pPr marL="0" lvl="0" indent="0" algn="l" rtl="0">
              <a:lnSpc>
                <a:spcPct val="90000"/>
              </a:lnSpc>
              <a:spcBef>
                <a:spcPts val="1000"/>
              </a:spcBef>
              <a:spcAft>
                <a:spcPts val="0"/>
              </a:spcAft>
              <a:buClr>
                <a:schemeClr val="dk1"/>
              </a:buClr>
              <a:buSzPct val="100000"/>
              <a:buNone/>
            </a:pPr>
            <a:r>
              <a:rPr lang="en-US"/>
              <a:t>ALTER TRIGGER trigger_name DISABLE;</a:t>
            </a:r>
            <a:endParaRPr/>
          </a:p>
          <a:p>
            <a:pPr marL="0" lvl="0" indent="0" algn="l" rtl="0">
              <a:lnSpc>
                <a:spcPct val="90000"/>
              </a:lnSpc>
              <a:spcBef>
                <a:spcPts val="1000"/>
              </a:spcBef>
              <a:spcAft>
                <a:spcPts val="0"/>
              </a:spcAft>
              <a:buClr>
                <a:schemeClr val="dk1"/>
              </a:buClr>
              <a:buSzPct val="100000"/>
              <a:buNone/>
            </a:pPr>
            <a:r>
              <a:rPr lang="en-US"/>
              <a:t>ALTER TABLE </a:t>
            </a:r>
            <a:r>
              <a:rPr lang="en-US" i="1"/>
              <a:t>table_name</a:t>
            </a:r>
            <a:r>
              <a:rPr lang="en-US"/>
              <a:t> DISABLE ALL TRIGGERS;</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n-US" b="1"/>
              <a:t>The syntax for a enabling a Trigger in Oracle/PLSQL is:</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n-US"/>
              <a:t>ALTER TRIGGER trigger_name ENABLE;</a:t>
            </a:r>
            <a:endParaRPr/>
          </a:p>
          <a:p>
            <a:pPr marL="0" lvl="0" indent="0" algn="l" rtl="0">
              <a:lnSpc>
                <a:spcPct val="90000"/>
              </a:lnSpc>
              <a:spcBef>
                <a:spcPts val="1000"/>
              </a:spcBef>
              <a:spcAft>
                <a:spcPts val="0"/>
              </a:spcAft>
              <a:buClr>
                <a:schemeClr val="dk1"/>
              </a:buClr>
              <a:buSzPct val="100000"/>
              <a:buNone/>
            </a:pPr>
            <a:r>
              <a:rPr lang="en-US"/>
              <a:t>ALTER TABLE </a:t>
            </a:r>
            <a:r>
              <a:rPr lang="en-US" i="1"/>
              <a:t>table_name</a:t>
            </a:r>
            <a:r>
              <a:rPr lang="en-US"/>
              <a:t> ENABLE ALL TRIGGERS;</a:t>
            </a:r>
            <a:endParaRPr/>
          </a:p>
          <a:p>
            <a:pPr marL="0" lvl="0" indent="0" algn="l" rtl="0">
              <a:lnSpc>
                <a:spcPct val="90000"/>
              </a:lnSpc>
              <a:spcBef>
                <a:spcPts val="1000"/>
              </a:spcBef>
              <a:spcAft>
                <a:spcPts val="0"/>
              </a:spcAft>
              <a:buClr>
                <a:schemeClr val="dk1"/>
              </a:buClr>
              <a:buSzPct val="100000"/>
              <a:buNone/>
            </a:pPr>
            <a:r>
              <a:rPr lang="en-US" b="1"/>
              <a:t>To delete a trigger from the system, you can use the drop command.</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n-US"/>
              <a:t>Drop Trigger Trigger_Name;</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7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ADVANTAGES:</a:t>
            </a:r>
            <a:endParaRPr/>
          </a:p>
        </p:txBody>
      </p:sp>
      <p:sp>
        <p:nvSpPr>
          <p:cNvPr id="519" name="Google Shape;519;p7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Clr>
                <a:schemeClr val="dk1"/>
              </a:buClr>
              <a:buSzPct val="100000"/>
              <a:buNone/>
            </a:pPr>
            <a:r>
              <a:rPr lang="en-US"/>
              <a:t>Following are the benefits of triggers.</a:t>
            </a:r>
            <a:endParaRPr/>
          </a:p>
          <a:p>
            <a:pPr marL="228600" lvl="0" indent="-228600" algn="l" rtl="0">
              <a:lnSpc>
                <a:spcPct val="90000"/>
              </a:lnSpc>
              <a:spcBef>
                <a:spcPts val="1000"/>
              </a:spcBef>
              <a:spcAft>
                <a:spcPts val="0"/>
              </a:spcAft>
              <a:buClr>
                <a:schemeClr val="dk1"/>
              </a:buClr>
              <a:buSzPct val="100000"/>
              <a:buChar char="•"/>
            </a:pPr>
            <a:r>
              <a:rPr lang="en-US"/>
              <a:t>Generating some derived column values automatically</a:t>
            </a:r>
            <a:endParaRPr/>
          </a:p>
          <a:p>
            <a:pPr marL="228600" lvl="0" indent="-228600" algn="l" rtl="0">
              <a:lnSpc>
                <a:spcPct val="90000"/>
              </a:lnSpc>
              <a:spcBef>
                <a:spcPts val="1000"/>
              </a:spcBef>
              <a:spcAft>
                <a:spcPts val="0"/>
              </a:spcAft>
              <a:buClr>
                <a:schemeClr val="dk1"/>
              </a:buClr>
              <a:buSzPct val="100000"/>
              <a:buChar char="•"/>
            </a:pPr>
            <a:r>
              <a:rPr lang="en-US"/>
              <a:t>Enforcing referential integrity</a:t>
            </a:r>
            <a:endParaRPr/>
          </a:p>
          <a:p>
            <a:pPr marL="228600" lvl="0" indent="-228600" algn="l" rtl="0">
              <a:lnSpc>
                <a:spcPct val="90000"/>
              </a:lnSpc>
              <a:spcBef>
                <a:spcPts val="1000"/>
              </a:spcBef>
              <a:spcAft>
                <a:spcPts val="0"/>
              </a:spcAft>
              <a:buClr>
                <a:schemeClr val="dk1"/>
              </a:buClr>
              <a:buSzPct val="100000"/>
              <a:buChar char="•"/>
            </a:pPr>
            <a:r>
              <a:rPr lang="en-US"/>
              <a:t>Event logging and storing information on table access</a:t>
            </a:r>
            <a:endParaRPr/>
          </a:p>
          <a:p>
            <a:pPr marL="228600" lvl="0" indent="-228600" algn="l" rtl="0">
              <a:lnSpc>
                <a:spcPct val="90000"/>
              </a:lnSpc>
              <a:spcBef>
                <a:spcPts val="1000"/>
              </a:spcBef>
              <a:spcAft>
                <a:spcPts val="0"/>
              </a:spcAft>
              <a:buClr>
                <a:schemeClr val="dk1"/>
              </a:buClr>
              <a:buSzPct val="100000"/>
              <a:buChar char="•"/>
            </a:pPr>
            <a:r>
              <a:rPr lang="en-US"/>
              <a:t>Auditing</a:t>
            </a:r>
            <a:endParaRPr/>
          </a:p>
          <a:p>
            <a:pPr marL="228600" lvl="0" indent="-228600" algn="l" rtl="0">
              <a:lnSpc>
                <a:spcPct val="90000"/>
              </a:lnSpc>
              <a:spcBef>
                <a:spcPts val="1000"/>
              </a:spcBef>
              <a:spcAft>
                <a:spcPts val="0"/>
              </a:spcAft>
              <a:buClr>
                <a:schemeClr val="dk1"/>
              </a:buClr>
              <a:buSzPct val="100000"/>
              <a:buChar char="•"/>
            </a:pPr>
            <a:r>
              <a:rPr lang="en-US"/>
              <a:t>Imposing security authorizations</a:t>
            </a:r>
            <a:endParaRPr/>
          </a:p>
          <a:p>
            <a:pPr marL="228600" lvl="0" indent="-228600" algn="l" rtl="0">
              <a:lnSpc>
                <a:spcPct val="90000"/>
              </a:lnSpc>
              <a:spcBef>
                <a:spcPts val="1000"/>
              </a:spcBef>
              <a:spcAft>
                <a:spcPts val="0"/>
              </a:spcAft>
              <a:buClr>
                <a:schemeClr val="dk1"/>
              </a:buClr>
              <a:buSzPct val="100000"/>
              <a:buChar char="•"/>
            </a:pPr>
            <a:r>
              <a:rPr lang="en-US"/>
              <a:t>Preventing invalid transactions</a:t>
            </a:r>
            <a:endParaRPr/>
          </a:p>
          <a:p>
            <a:pPr marL="228600" lvl="0" indent="-64135"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g1b2727a763c_0_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a:solidFill>
                  <a:srgbClr val="FF0000"/>
                </a:solidFill>
              </a:rPr>
              <a:t>Interview Questions</a:t>
            </a:r>
            <a:endParaRPr>
              <a:solidFill>
                <a:srgbClr val="FF0000"/>
              </a:solidFill>
            </a:endParaRPr>
          </a:p>
        </p:txBody>
      </p:sp>
      <p:sp>
        <p:nvSpPr>
          <p:cNvPr id="526" name="Google Shape;526;g1b2727a763c_0_0"/>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0" lvl="0" indent="0" algn="just" rtl="0">
              <a:lnSpc>
                <a:spcPct val="115000"/>
              </a:lnSpc>
              <a:spcBef>
                <a:spcPts val="1200"/>
              </a:spcBef>
              <a:spcAft>
                <a:spcPts val="0"/>
              </a:spcAft>
              <a:buClr>
                <a:schemeClr val="dk1"/>
              </a:buClr>
              <a:buSzPts val="1100"/>
              <a:buFont typeface="Arial"/>
              <a:buNone/>
            </a:pPr>
            <a:r>
              <a:rPr lang="en-US" sz="1700" b="1">
                <a:latin typeface="Times New Roman"/>
                <a:ea typeface="Times New Roman"/>
                <a:cs typeface="Times New Roman"/>
                <a:sym typeface="Times New Roman"/>
              </a:rPr>
              <a:t>What is the basic difference between IS/AS in SQL Stored Procedure?</a:t>
            </a:r>
            <a:endParaRPr sz="1700" b="1">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US" sz="1700" b="1">
                <a:latin typeface="Times New Roman"/>
                <a:ea typeface="Times New Roman"/>
                <a:cs typeface="Times New Roman"/>
                <a:sym typeface="Times New Roman"/>
              </a:rPr>
              <a:t>What are the uses of stored procedures</a:t>
            </a:r>
            <a:endParaRPr sz="1700" b="1">
              <a:latin typeface="Times New Roman"/>
              <a:ea typeface="Times New Roman"/>
              <a:cs typeface="Times New Roman"/>
              <a:sym typeface="Times New Roman"/>
            </a:endParaRPr>
          </a:p>
          <a:p>
            <a:pPr marL="0" lvl="0" indent="0" algn="just" rtl="0">
              <a:lnSpc>
                <a:spcPct val="115000"/>
              </a:lnSpc>
              <a:spcBef>
                <a:spcPts val="1200"/>
              </a:spcBef>
              <a:spcAft>
                <a:spcPts val="0"/>
              </a:spcAft>
              <a:buSzPts val="1800"/>
              <a:buNone/>
            </a:pPr>
            <a:r>
              <a:rPr lang="en-US" sz="1700" b="1">
                <a:highlight>
                  <a:srgbClr val="FFFFFF"/>
                </a:highlight>
                <a:latin typeface="Times New Roman"/>
                <a:ea typeface="Times New Roman"/>
                <a:cs typeface="Times New Roman"/>
                <a:sym typeface="Times New Roman"/>
              </a:rPr>
              <a:t>List some Major Differences between stored procedure and triggers.</a:t>
            </a:r>
            <a:endParaRPr sz="1700" b="1">
              <a:highlight>
                <a:srgbClr val="FFFFFF"/>
              </a:highlight>
              <a:latin typeface="Times New Roman"/>
              <a:ea typeface="Times New Roman"/>
              <a:cs typeface="Times New Roman"/>
              <a:sym typeface="Times New Roman"/>
            </a:endParaRPr>
          </a:p>
          <a:p>
            <a:pPr marL="0" lvl="0" indent="0" algn="just" rtl="0">
              <a:lnSpc>
                <a:spcPct val="115000"/>
              </a:lnSpc>
              <a:spcBef>
                <a:spcPts val="1200"/>
              </a:spcBef>
              <a:spcAft>
                <a:spcPts val="0"/>
              </a:spcAft>
              <a:buSzPts val="1800"/>
              <a:buNone/>
            </a:pPr>
            <a:r>
              <a:rPr lang="en-US" sz="1700" b="1">
                <a:latin typeface="Times New Roman"/>
                <a:ea typeface="Times New Roman"/>
                <a:cs typeface="Times New Roman"/>
                <a:sym typeface="Times New Roman"/>
              </a:rPr>
              <a:t>Can someone be able to call DDL in Stored Procedure?</a:t>
            </a:r>
            <a:endParaRPr sz="1700" b="1">
              <a:latin typeface="Times New Roman"/>
              <a:ea typeface="Times New Roman"/>
              <a:cs typeface="Times New Roman"/>
              <a:sym typeface="Times New Roman"/>
            </a:endParaRPr>
          </a:p>
          <a:p>
            <a:pPr marL="0" lvl="0" indent="0" algn="just" rtl="0">
              <a:lnSpc>
                <a:spcPct val="115000"/>
              </a:lnSpc>
              <a:spcBef>
                <a:spcPts val="1200"/>
              </a:spcBef>
              <a:spcAft>
                <a:spcPts val="0"/>
              </a:spcAft>
              <a:buSzPts val="1800"/>
              <a:buNone/>
            </a:pPr>
            <a:r>
              <a:rPr lang="en-US" sz="1700" b="1">
                <a:latin typeface="Times New Roman"/>
                <a:ea typeface="Times New Roman"/>
                <a:cs typeface="Times New Roman"/>
                <a:sym typeface="Times New Roman"/>
              </a:rPr>
              <a:t>Can Procedure contain return value?</a:t>
            </a:r>
            <a:endParaRPr sz="1700" b="1">
              <a:latin typeface="Times New Roman"/>
              <a:ea typeface="Times New Roman"/>
              <a:cs typeface="Times New Roman"/>
              <a:sym typeface="Times New Roman"/>
            </a:endParaRPr>
          </a:p>
          <a:p>
            <a:pPr marL="0" lvl="0" indent="0" algn="just" rtl="0">
              <a:lnSpc>
                <a:spcPct val="115000"/>
              </a:lnSpc>
              <a:spcBef>
                <a:spcPts val="1200"/>
              </a:spcBef>
              <a:spcAft>
                <a:spcPts val="0"/>
              </a:spcAft>
              <a:buSzPts val="1800"/>
              <a:buNone/>
            </a:pPr>
            <a:r>
              <a:rPr lang="en-US" sz="1700" b="1">
                <a:latin typeface="Times New Roman"/>
                <a:ea typeface="Times New Roman"/>
                <a:cs typeface="Times New Roman"/>
                <a:sym typeface="Times New Roman"/>
              </a:rPr>
              <a:t>What do you understand by recursive stored procedures?</a:t>
            </a:r>
            <a:endParaRPr sz="1700" b="1">
              <a:latin typeface="Times New Roman"/>
              <a:ea typeface="Times New Roman"/>
              <a:cs typeface="Times New Roman"/>
              <a:sym typeface="Times New Roman"/>
            </a:endParaRPr>
          </a:p>
          <a:p>
            <a:pPr marL="0" lvl="0" indent="0" algn="just" rtl="0">
              <a:lnSpc>
                <a:spcPct val="115000"/>
              </a:lnSpc>
              <a:spcBef>
                <a:spcPts val="1200"/>
              </a:spcBef>
              <a:spcAft>
                <a:spcPts val="0"/>
              </a:spcAft>
              <a:buSzPts val="1800"/>
              <a:buNone/>
            </a:pPr>
            <a:endParaRPr sz="1100" b="1">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endParaRPr sz="1100" b="1">
              <a:latin typeface="Times New Roman"/>
              <a:ea typeface="Times New Roman"/>
              <a:cs typeface="Times New Roman"/>
              <a:sym typeface="Times New Roman"/>
            </a:endParaRPr>
          </a:p>
          <a:p>
            <a:pPr marL="0" lvl="0" indent="0" algn="l" rtl="0">
              <a:lnSpc>
                <a:spcPct val="90000"/>
              </a:lnSpc>
              <a:spcBef>
                <a:spcPts val="1200"/>
              </a:spcBef>
              <a:spcAft>
                <a:spcPts val="0"/>
              </a:spcAft>
              <a:buSzPts val="1800"/>
              <a:buNone/>
            </a:pPr>
            <a:endParaRPr/>
          </a:p>
        </p:txBody>
      </p:sp>
      <p:sp>
        <p:nvSpPr>
          <p:cNvPr id="527" name="Google Shape;527;g1b2727a763c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62</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g1321bf504a9_0_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a:t>Practice Questions:-</a:t>
            </a:r>
            <a:endParaRPr/>
          </a:p>
        </p:txBody>
      </p:sp>
      <p:sp>
        <p:nvSpPr>
          <p:cNvPr id="534" name="Google Shape;534;g1321bf504a9_0_0"/>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1800"/>
              <a:buNone/>
            </a:pPr>
            <a:r>
              <a:rPr lang="en-US" b="1"/>
              <a:t>Problem 1 : - </a:t>
            </a:r>
            <a:r>
              <a:rPr lang="en-US" sz="1200" b="1">
                <a:latin typeface="Times New Roman"/>
                <a:ea typeface="Times New Roman"/>
                <a:cs typeface="Times New Roman"/>
                <a:sym typeface="Times New Roman"/>
              </a:rPr>
              <a:t> </a:t>
            </a:r>
            <a:r>
              <a:rPr lang="en-US" sz="2600" b="1">
                <a:latin typeface="Times New Roman"/>
                <a:ea typeface="Times New Roman"/>
                <a:cs typeface="Times New Roman"/>
                <a:sym typeface="Times New Roman"/>
              </a:rPr>
              <a:t>Write a Trigger that will fire when we try to create the account with same name i.e. Preventing the users to create Duplicate Accounts.</a:t>
            </a:r>
            <a:endParaRPr sz="2600" b="1">
              <a:latin typeface="Times New Roman"/>
              <a:ea typeface="Times New Roman"/>
              <a:cs typeface="Times New Roman"/>
              <a:sym typeface="Times New Roman"/>
            </a:endParaRPr>
          </a:p>
          <a:p>
            <a:pPr marL="0" lvl="0" indent="0" algn="l" rtl="0">
              <a:lnSpc>
                <a:spcPct val="90000"/>
              </a:lnSpc>
              <a:spcBef>
                <a:spcPts val="1000"/>
              </a:spcBef>
              <a:spcAft>
                <a:spcPts val="0"/>
              </a:spcAft>
              <a:buSzPts val="1800"/>
              <a:buNone/>
            </a:pPr>
            <a:endParaRPr sz="2600" b="1">
              <a:latin typeface="Times New Roman"/>
              <a:ea typeface="Times New Roman"/>
              <a:cs typeface="Times New Roman"/>
              <a:sym typeface="Times New Roman"/>
            </a:endParaRPr>
          </a:p>
          <a:p>
            <a:pPr marL="0" lvl="0" indent="0" algn="l" rtl="0">
              <a:lnSpc>
                <a:spcPct val="90000"/>
              </a:lnSpc>
              <a:spcBef>
                <a:spcPts val="1000"/>
              </a:spcBef>
              <a:spcAft>
                <a:spcPts val="0"/>
              </a:spcAft>
              <a:buSzPts val="1800"/>
              <a:buNone/>
            </a:pPr>
            <a:r>
              <a:rPr lang="en-US" sz="2600" b="1">
                <a:latin typeface="Times New Roman"/>
                <a:ea typeface="Times New Roman"/>
                <a:cs typeface="Times New Roman"/>
                <a:sym typeface="Times New Roman"/>
              </a:rPr>
              <a:t>Problem 2:- </a:t>
            </a:r>
            <a:r>
              <a:rPr lang="en-US" sz="2600" b="1">
                <a:highlight>
                  <a:srgbClr val="FFFFFF"/>
                </a:highlight>
                <a:latin typeface="Times New Roman"/>
                <a:ea typeface="Times New Roman"/>
                <a:cs typeface="Times New Roman"/>
                <a:sym typeface="Times New Roman"/>
              </a:rPr>
              <a:t>How to create a procedure that takes two variables as input and does the sum of both? What do you call that procedure?</a:t>
            </a:r>
            <a:endParaRPr sz="3800" b="1">
              <a:latin typeface="Times New Roman"/>
              <a:ea typeface="Times New Roman"/>
              <a:cs typeface="Times New Roman"/>
              <a:sym typeface="Times New Roman"/>
            </a:endParaRPr>
          </a:p>
        </p:txBody>
      </p:sp>
      <p:sp>
        <p:nvSpPr>
          <p:cNvPr id="535" name="Google Shape;535;g1321bf504a9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63</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7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Reference for Further readings</a:t>
            </a:r>
            <a:endParaRPr/>
          </a:p>
        </p:txBody>
      </p:sp>
      <p:sp>
        <p:nvSpPr>
          <p:cNvPr id="541" name="Google Shape;541;p7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u="sng">
                <a:solidFill>
                  <a:schemeClr val="hlink"/>
                </a:solidFill>
                <a:hlinkClick r:id="rId3"/>
              </a:rPr>
              <a:t>https://nptel.ac.in/content/storage2/nptel_data3/html/mhrd/ict/text/106105175/lec11.pdf</a:t>
            </a:r>
            <a:endParaRPr/>
          </a:p>
          <a:p>
            <a:pPr marL="228600" lvl="0" indent="-228600" algn="l" rtl="0">
              <a:lnSpc>
                <a:spcPct val="90000"/>
              </a:lnSpc>
              <a:spcBef>
                <a:spcPts val="1000"/>
              </a:spcBef>
              <a:spcAft>
                <a:spcPts val="0"/>
              </a:spcAft>
              <a:buClr>
                <a:schemeClr val="dk1"/>
              </a:buClr>
              <a:buSzPts val="2800"/>
              <a:buChar char="•"/>
            </a:pPr>
            <a:r>
              <a:rPr lang="en-US" u="sng">
                <a:solidFill>
                  <a:schemeClr val="hlink"/>
                </a:solidFill>
                <a:hlinkClick r:id="rId4"/>
              </a:rPr>
              <a:t>https://www.complexsql.com/stored-procedure-interview-questions/</a:t>
            </a:r>
            <a:endParaRPr/>
          </a:p>
          <a:p>
            <a:pPr marL="228600" lvl="0" indent="-228600" algn="l" rtl="0">
              <a:lnSpc>
                <a:spcPct val="90000"/>
              </a:lnSpc>
              <a:spcBef>
                <a:spcPts val="1000"/>
              </a:spcBef>
              <a:spcAft>
                <a:spcPts val="0"/>
              </a:spcAft>
              <a:buClr>
                <a:schemeClr val="dk1"/>
              </a:buClr>
              <a:buSzPts val="2800"/>
              <a:buChar char="•"/>
            </a:pPr>
            <a:r>
              <a:rPr lang="en-US" u="sng">
                <a:solidFill>
                  <a:schemeClr val="hlink"/>
                </a:solidFill>
                <a:hlinkClick r:id="rId5"/>
              </a:rPr>
              <a:t>https://docs.oracle.com/cd/E11882_01/appdev.112/e25519/triggers.htm#LNPLS2001</a:t>
            </a:r>
            <a:endParaRPr/>
          </a:p>
          <a:p>
            <a:pPr marL="228600" lvl="0" indent="-228600" algn="l" rtl="0">
              <a:lnSpc>
                <a:spcPct val="90000"/>
              </a:lnSpc>
              <a:spcBef>
                <a:spcPts val="1000"/>
              </a:spcBef>
              <a:spcAft>
                <a:spcPts val="0"/>
              </a:spcAft>
              <a:buClr>
                <a:schemeClr val="dk1"/>
              </a:buClr>
              <a:buSzPts val="2800"/>
              <a:buChar char="•"/>
            </a:pPr>
            <a:r>
              <a:rPr lang="en-US" u="sng">
                <a:solidFill>
                  <a:schemeClr val="hlink"/>
                </a:solidFill>
                <a:hlinkClick r:id="rId6"/>
              </a:rPr>
              <a:t>https://mkyong.com/oracle/oracle-plsql-instead-of-trigger-example/</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7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u="sng">
                <a:solidFill>
                  <a:schemeClr val="hlink"/>
                </a:solidFill>
                <a:hlinkClick r:id="rId3"/>
              </a:rPr>
              <a:t>https://www.tutorialrepublic.com/sql-tutorial/sql-subqueries.php</a:t>
            </a:r>
            <a:endParaRPr/>
          </a:p>
          <a:p>
            <a:pPr marL="228600" lvl="0" indent="-228600" algn="l" rtl="0">
              <a:lnSpc>
                <a:spcPct val="90000"/>
              </a:lnSpc>
              <a:spcBef>
                <a:spcPts val="1000"/>
              </a:spcBef>
              <a:spcAft>
                <a:spcPts val="0"/>
              </a:spcAft>
              <a:buClr>
                <a:schemeClr val="dk1"/>
              </a:buClr>
              <a:buSzPct val="100000"/>
              <a:buChar char="•"/>
            </a:pPr>
            <a:r>
              <a:rPr lang="en-US" u="sng">
                <a:solidFill>
                  <a:schemeClr val="hlink"/>
                </a:solidFill>
                <a:hlinkClick r:id="rId4"/>
              </a:rPr>
              <a:t>https://www.w3resource.com/sql/subqueries/nested-subqueries.php</a:t>
            </a:r>
            <a:endParaRPr/>
          </a:p>
          <a:p>
            <a:pPr marL="228600" lvl="0" indent="-228600" algn="l" rtl="0">
              <a:lnSpc>
                <a:spcPct val="90000"/>
              </a:lnSpc>
              <a:spcBef>
                <a:spcPts val="1000"/>
              </a:spcBef>
              <a:spcAft>
                <a:spcPts val="0"/>
              </a:spcAft>
              <a:buClr>
                <a:schemeClr val="dk1"/>
              </a:buClr>
              <a:buSzPct val="100000"/>
              <a:buChar char="•"/>
            </a:pPr>
            <a:r>
              <a:rPr lang="en-US" u="sng">
                <a:solidFill>
                  <a:schemeClr val="hlink"/>
                </a:solidFill>
                <a:hlinkClick r:id="rId5"/>
              </a:rPr>
              <a:t>https://www.complexsql.com/sql-nested-queries/</a:t>
            </a:r>
            <a:endParaRPr/>
          </a:p>
          <a:p>
            <a:pPr marL="228600" lvl="0" indent="-228600" algn="l" rtl="0">
              <a:lnSpc>
                <a:spcPct val="90000"/>
              </a:lnSpc>
              <a:spcBef>
                <a:spcPts val="1000"/>
              </a:spcBef>
              <a:spcAft>
                <a:spcPts val="0"/>
              </a:spcAft>
              <a:buClr>
                <a:schemeClr val="dk1"/>
              </a:buClr>
              <a:buSzPct val="100000"/>
              <a:buChar char="•"/>
            </a:pPr>
            <a:r>
              <a:rPr lang="en-US" u="sng">
                <a:solidFill>
                  <a:schemeClr val="hlink"/>
                </a:solidFill>
                <a:hlinkClick r:id="rId6"/>
              </a:rPr>
              <a:t>https://www.wideskills.com/sql/sql-nested-or-sub-queries</a:t>
            </a:r>
            <a:endParaRPr/>
          </a:p>
          <a:p>
            <a:pPr marL="228600" lvl="0" indent="-228600" algn="l" rtl="0">
              <a:lnSpc>
                <a:spcPct val="90000"/>
              </a:lnSpc>
              <a:spcBef>
                <a:spcPts val="1000"/>
              </a:spcBef>
              <a:spcAft>
                <a:spcPts val="0"/>
              </a:spcAft>
              <a:buClr>
                <a:schemeClr val="dk1"/>
              </a:buClr>
              <a:buSzPct val="100000"/>
              <a:buChar char="•"/>
            </a:pPr>
            <a:r>
              <a:rPr lang="en-US" u="sng">
                <a:solidFill>
                  <a:schemeClr val="hlink"/>
                </a:solidFill>
                <a:hlinkClick r:id="rId7"/>
              </a:rPr>
              <a:t>https://nptel.ac.in/courses/106/106/106106220/</a:t>
            </a:r>
            <a:endParaRPr/>
          </a:p>
        </p:txBody>
      </p:sp>
      <p:sp>
        <p:nvSpPr>
          <p:cNvPr id="547" name="Google Shape;547;p7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Reference for Further readings</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7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66</a:t>
            </a:fld>
            <a:endParaRPr/>
          </a:p>
        </p:txBody>
      </p:sp>
      <p:sp>
        <p:nvSpPr>
          <p:cNvPr id="553" name="Google Shape;553;p73"/>
          <p:cNvSpPr txBox="1">
            <a:spLocks noGrp="1"/>
          </p:cNvSpPr>
          <p:nvPr>
            <p:ph type="body" idx="1"/>
          </p:nvPr>
        </p:nvSpPr>
        <p:spPr>
          <a:xfrm>
            <a:off x="807720" y="1866106"/>
            <a:ext cx="10515600" cy="435133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FF0000"/>
              </a:buClr>
              <a:buSzPts val="5400"/>
              <a:buNone/>
            </a:pPr>
            <a:r>
              <a:rPr lang="en-US" sz="5400" b="1">
                <a:solidFill>
                  <a:srgbClr val="FF0000"/>
                </a:solidFill>
                <a:latin typeface="Bookman Old Style"/>
                <a:ea typeface="Bookman Old Style"/>
                <a:cs typeface="Bookman Old Style"/>
                <a:sym typeface="Bookman Old Style"/>
              </a:rPr>
              <a:t>Thank you</a:t>
            </a:r>
            <a:endParaRPr sz="5400">
              <a:solidFill>
                <a:srgbClr val="FF0000"/>
              </a:solidFill>
              <a:latin typeface="Bookman Old Style"/>
              <a:ea typeface="Bookman Old Style"/>
              <a:cs typeface="Bookman Old Style"/>
              <a:sym typeface="Bookman Old Style"/>
            </a:endParaRPr>
          </a:p>
        </p:txBody>
      </p:sp>
      <p:pic>
        <p:nvPicPr>
          <p:cNvPr id="554" name="Google Shape;554;p73" descr="C:\Users\HP 250 G5\Desktop\wn.png"/>
          <p:cNvPicPr preferRelativeResize="0"/>
          <p:nvPr/>
        </p:nvPicPr>
        <p:blipFill rotWithShape="1">
          <a:blip r:embed="rId3">
            <a:alphaModFix/>
          </a:blip>
          <a:srcRect/>
          <a:stretch/>
        </p:blipFill>
        <p:spPr>
          <a:xfrm>
            <a:off x="10426337" y="-1377"/>
            <a:ext cx="1763512" cy="62781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A Subquery or Inner query or a Nested query is a query within another SQL query and embedded within the WHERE clause.</a:t>
            </a:r>
            <a:endParaRPr/>
          </a:p>
          <a:p>
            <a:pPr marL="228600" lvl="0" indent="-228600" algn="just" rtl="0">
              <a:lnSpc>
                <a:spcPct val="90000"/>
              </a:lnSpc>
              <a:spcBef>
                <a:spcPts val="1000"/>
              </a:spcBef>
              <a:spcAft>
                <a:spcPts val="0"/>
              </a:spcAft>
              <a:buClr>
                <a:schemeClr val="dk1"/>
              </a:buClr>
              <a:buSzPts val="2800"/>
              <a:buNone/>
            </a:pPr>
            <a:endParaRPr/>
          </a:p>
          <a:p>
            <a:pPr marL="228600" lvl="0" indent="-228600" algn="just" rtl="0">
              <a:lnSpc>
                <a:spcPct val="90000"/>
              </a:lnSpc>
              <a:spcBef>
                <a:spcPts val="1000"/>
              </a:spcBef>
              <a:spcAft>
                <a:spcPts val="0"/>
              </a:spcAft>
              <a:buClr>
                <a:schemeClr val="dk1"/>
              </a:buClr>
              <a:buSzPts val="2800"/>
              <a:buChar char="•"/>
            </a:pPr>
            <a:r>
              <a:rPr lang="en-US"/>
              <a:t>A subquery is used to return data that will be used in the main query as a condition to further restrict the data to be retrieved.</a:t>
            </a:r>
            <a:endParaRPr/>
          </a:p>
          <a:p>
            <a:pPr marL="228600" lvl="0" indent="-50800" algn="just" rtl="0">
              <a:lnSpc>
                <a:spcPct val="90000"/>
              </a:lnSpc>
              <a:spcBef>
                <a:spcPts val="1000"/>
              </a:spcBef>
              <a:spcAft>
                <a:spcPts val="0"/>
              </a:spcAft>
              <a:buClr>
                <a:schemeClr val="dk1"/>
              </a:buClr>
              <a:buSzPts val="2800"/>
              <a:buNone/>
            </a:pPr>
            <a:endParaRPr/>
          </a:p>
        </p:txBody>
      </p:sp>
      <p:sp>
        <p:nvSpPr>
          <p:cNvPr id="144" name="Google Shape;144;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SUB-QUERY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a:bodyPr>
          <a:lstStyle/>
          <a:p>
            <a:pPr marL="228600" lvl="0" indent="-228600" algn="just" rtl="0">
              <a:lnSpc>
                <a:spcPct val="90000"/>
              </a:lnSpc>
              <a:spcBef>
                <a:spcPts val="0"/>
              </a:spcBef>
              <a:spcAft>
                <a:spcPts val="0"/>
              </a:spcAft>
              <a:buClr>
                <a:schemeClr val="dk1"/>
              </a:buClr>
              <a:buSzPct val="100000"/>
              <a:buChar char="•"/>
            </a:pPr>
            <a:r>
              <a:rPr lang="en-US"/>
              <a:t>There are a few rules that subqueries must follow </a:t>
            </a:r>
            <a:endParaRPr/>
          </a:p>
          <a:p>
            <a:pPr marL="228600" lvl="0" indent="-228600" algn="just" rtl="0">
              <a:lnSpc>
                <a:spcPct val="90000"/>
              </a:lnSpc>
              <a:spcBef>
                <a:spcPts val="1000"/>
              </a:spcBef>
              <a:spcAft>
                <a:spcPts val="0"/>
              </a:spcAft>
              <a:buClr>
                <a:schemeClr val="dk1"/>
              </a:buClr>
              <a:buSzPct val="100000"/>
              <a:buChar char="•"/>
            </a:pPr>
            <a:r>
              <a:rPr lang="en-US"/>
              <a:t>Subqueries must be enclosed within parentheses.</a:t>
            </a:r>
            <a:endParaRPr/>
          </a:p>
          <a:p>
            <a:pPr marL="228600" lvl="0" indent="-228600" algn="just" rtl="0">
              <a:lnSpc>
                <a:spcPct val="90000"/>
              </a:lnSpc>
              <a:spcBef>
                <a:spcPts val="1000"/>
              </a:spcBef>
              <a:spcAft>
                <a:spcPts val="0"/>
              </a:spcAft>
              <a:buClr>
                <a:schemeClr val="dk1"/>
              </a:buClr>
              <a:buSzPct val="100000"/>
              <a:buChar char="•"/>
            </a:pPr>
            <a:r>
              <a:rPr lang="en-US"/>
              <a:t>A subquery can have only one column in the SELECT clause, unless multiple columns are in the main query for the subquery to compare its selected columns.</a:t>
            </a:r>
            <a:endParaRPr/>
          </a:p>
          <a:p>
            <a:pPr marL="228600" lvl="0" indent="-228600" algn="just" rtl="0">
              <a:lnSpc>
                <a:spcPct val="90000"/>
              </a:lnSpc>
              <a:spcBef>
                <a:spcPts val="1000"/>
              </a:spcBef>
              <a:spcAft>
                <a:spcPts val="0"/>
              </a:spcAft>
              <a:buClr>
                <a:schemeClr val="dk1"/>
              </a:buClr>
              <a:buSzPct val="100000"/>
              <a:buChar char="•"/>
            </a:pPr>
            <a:r>
              <a:rPr lang="en-US"/>
              <a:t>An ORDER BY command cannot be used in a subquery, although the main query can use an ORDER BY. </a:t>
            </a:r>
            <a:endParaRPr/>
          </a:p>
          <a:p>
            <a:pPr marL="228600" lvl="0" indent="-64135" algn="just" rtl="0">
              <a:lnSpc>
                <a:spcPct val="90000"/>
              </a:lnSpc>
              <a:spcBef>
                <a:spcPts val="1000"/>
              </a:spcBef>
              <a:spcAft>
                <a:spcPts val="0"/>
              </a:spcAft>
              <a:buClr>
                <a:schemeClr val="dk1"/>
              </a:buClr>
              <a:buSzPct val="100000"/>
              <a:buNone/>
            </a:pPr>
            <a:endParaRPr/>
          </a:p>
        </p:txBody>
      </p:sp>
      <p:sp>
        <p:nvSpPr>
          <p:cNvPr id="150" name="Google Shape;150;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RULES FOR SUB-QUERY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just" rtl="0">
              <a:lnSpc>
                <a:spcPct val="90000"/>
              </a:lnSpc>
              <a:spcBef>
                <a:spcPts val="0"/>
              </a:spcBef>
              <a:spcAft>
                <a:spcPts val="0"/>
              </a:spcAft>
              <a:buClr>
                <a:schemeClr val="dk1"/>
              </a:buClr>
              <a:buSzPct val="100000"/>
              <a:buChar char="•"/>
            </a:pPr>
            <a:r>
              <a:rPr lang="en-US"/>
              <a:t>The GROUP BY command can be used to perform the same function as the ORDER BY in a subquery.</a:t>
            </a:r>
            <a:endParaRPr/>
          </a:p>
          <a:p>
            <a:pPr marL="228600" lvl="0" indent="-228600" algn="just" rtl="0">
              <a:lnSpc>
                <a:spcPct val="90000"/>
              </a:lnSpc>
              <a:spcBef>
                <a:spcPts val="1000"/>
              </a:spcBef>
              <a:spcAft>
                <a:spcPts val="0"/>
              </a:spcAft>
              <a:buClr>
                <a:schemeClr val="dk1"/>
              </a:buClr>
              <a:buSzPct val="100000"/>
              <a:buNone/>
            </a:pPr>
            <a:endParaRPr/>
          </a:p>
          <a:p>
            <a:pPr marL="228600" lvl="0" indent="-228600" algn="just" rtl="0">
              <a:lnSpc>
                <a:spcPct val="90000"/>
              </a:lnSpc>
              <a:spcBef>
                <a:spcPts val="1000"/>
              </a:spcBef>
              <a:spcAft>
                <a:spcPts val="0"/>
              </a:spcAft>
              <a:buClr>
                <a:schemeClr val="dk1"/>
              </a:buClr>
              <a:buSzPct val="100000"/>
              <a:buChar char="•"/>
            </a:pPr>
            <a:r>
              <a:rPr lang="en-US"/>
              <a:t>Subqueries that return more than one row can only be used with multiple value operators such as the IN operator.</a:t>
            </a:r>
            <a:endParaRPr/>
          </a:p>
          <a:p>
            <a:pPr marL="228600" lvl="0" indent="-228600" algn="just" rtl="0">
              <a:lnSpc>
                <a:spcPct val="90000"/>
              </a:lnSpc>
              <a:spcBef>
                <a:spcPts val="1000"/>
              </a:spcBef>
              <a:spcAft>
                <a:spcPts val="0"/>
              </a:spcAft>
              <a:buClr>
                <a:schemeClr val="dk1"/>
              </a:buClr>
              <a:buSzPct val="100000"/>
              <a:buNone/>
            </a:pPr>
            <a:endParaRPr/>
          </a:p>
          <a:p>
            <a:pPr marL="228600" lvl="0" indent="-228600" algn="just" rtl="0">
              <a:lnSpc>
                <a:spcPct val="90000"/>
              </a:lnSpc>
              <a:spcBef>
                <a:spcPts val="1000"/>
              </a:spcBef>
              <a:spcAft>
                <a:spcPts val="0"/>
              </a:spcAft>
              <a:buClr>
                <a:schemeClr val="dk1"/>
              </a:buClr>
              <a:buSzPct val="100000"/>
              <a:buChar char="•"/>
            </a:pPr>
            <a:r>
              <a:rPr lang="en-US"/>
              <a:t>The BETWEEN operator cannot be used with a subquery. However, the BETWEEN operator can be used within the subquery.</a:t>
            </a:r>
            <a:endParaRPr/>
          </a:p>
          <a:p>
            <a:pPr marL="228600" lvl="0" indent="-64135" algn="just" rtl="0">
              <a:lnSpc>
                <a:spcPct val="90000"/>
              </a:lnSpc>
              <a:spcBef>
                <a:spcPts val="1000"/>
              </a:spcBef>
              <a:spcAft>
                <a:spcPts val="0"/>
              </a:spcAft>
              <a:buClr>
                <a:schemeClr val="dk1"/>
              </a:buClr>
              <a:buSzPct val="100000"/>
              <a:buNone/>
            </a:pPr>
            <a:endParaRPr/>
          </a:p>
        </p:txBody>
      </p:sp>
      <p:sp>
        <p:nvSpPr>
          <p:cNvPr id="156" name="Google Shape;15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RULES FOR SUB-QUERY</a:t>
            </a:r>
            <a:endParaRPr/>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4537</Words>
  <Application>Microsoft Office PowerPoint</Application>
  <PresentationFormat>Widescreen</PresentationFormat>
  <Paragraphs>511</Paragraphs>
  <Slides>66</Slides>
  <Notes>66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0</vt:i4>
      </vt:variant>
      <vt:variant>
        <vt:lpstr>Slide Titles</vt:lpstr>
      </vt:variant>
      <vt:variant>
        <vt:i4>66</vt:i4>
      </vt:variant>
    </vt:vector>
  </HeadingPairs>
  <TitlesOfParts>
    <vt:vector size="73" baseType="lpstr">
      <vt:lpstr>Bookman Old Style</vt:lpstr>
      <vt:lpstr>Raleway ExtraBold</vt:lpstr>
      <vt:lpstr>Arial</vt:lpstr>
      <vt:lpstr>Times New Roman</vt:lpstr>
      <vt:lpstr>Calibri</vt:lpstr>
      <vt:lpstr>Arial Black</vt:lpstr>
      <vt:lpstr>1_Office Theme</vt:lpstr>
      <vt:lpstr>PowerPoint Presentation</vt:lpstr>
      <vt:lpstr>These points related to Day wise topic should be included :</vt:lpstr>
      <vt:lpstr>SUB-QUERY</vt:lpstr>
      <vt:lpstr>SUB-QUERY</vt:lpstr>
      <vt:lpstr>SUB-QUERY</vt:lpstr>
      <vt:lpstr>SUB-QUERY</vt:lpstr>
      <vt:lpstr>SUB-QUERY</vt:lpstr>
      <vt:lpstr>RULES FOR SUB-QUERY</vt:lpstr>
      <vt:lpstr>RULES FOR SUB-QUERY</vt:lpstr>
      <vt:lpstr>RULES FOR SUB-QUERY</vt:lpstr>
      <vt:lpstr>SUB QUERIES WITH THE SELECT STATEMENT</vt:lpstr>
      <vt:lpstr>SUB QUERIES WITH THE INSERT STATEMENT</vt:lpstr>
      <vt:lpstr>SUB QUERIES WITH THE INSERT STATEMENT</vt:lpstr>
      <vt:lpstr>SUB QUERIES WITH THE UPDATE STATEMENT</vt:lpstr>
      <vt:lpstr>SUB QUERIES WITH THE UPDATE STATEMENT</vt:lpstr>
      <vt:lpstr>SUB QUERIES WITH THE DELETE STATEMENT</vt:lpstr>
      <vt:lpstr>NESTED QUERIES</vt:lpstr>
      <vt:lpstr>NESTED QUERIES</vt:lpstr>
      <vt:lpstr>USING IN</vt:lpstr>
      <vt:lpstr>USING IN</vt:lpstr>
      <vt:lpstr>COLUMN QUERIES</vt:lpstr>
      <vt:lpstr>COLUMN QUERIES</vt:lpstr>
      <vt:lpstr>COLUMN QUERIES</vt:lpstr>
      <vt:lpstr>CORRELATED NESTED QUERIES</vt:lpstr>
      <vt:lpstr>CORRELATED NESTED QUERIES</vt:lpstr>
      <vt:lpstr>PROCEDURES IN PL/SQL</vt:lpstr>
      <vt:lpstr>INTRODUCTION</vt:lpstr>
      <vt:lpstr>CHARACTERISTICS:</vt:lpstr>
      <vt:lpstr>Cont..</vt:lpstr>
      <vt:lpstr>Creating a Procedure </vt:lpstr>
      <vt:lpstr>Example 1: procedure code to insert record in user table.</vt:lpstr>
      <vt:lpstr>PowerPoint Presentation</vt:lpstr>
      <vt:lpstr>Example 2: </vt:lpstr>
      <vt:lpstr>PowerPoint Presentation</vt:lpstr>
      <vt:lpstr>Parameters and keywords</vt:lpstr>
      <vt:lpstr>Parameter mode in Pl/SQL procedure</vt:lpstr>
      <vt:lpstr>Example 1: Program to find minimum of two values</vt:lpstr>
      <vt:lpstr>Program to compute the square of value of a passed number.</vt:lpstr>
      <vt:lpstr>Procedure execution</vt:lpstr>
      <vt:lpstr>Dropping a procedure</vt:lpstr>
      <vt:lpstr>PL/SQL Functions</vt:lpstr>
      <vt:lpstr>PowerPoint Presentation</vt:lpstr>
      <vt:lpstr>Example: </vt:lpstr>
      <vt:lpstr>Procedure vs Functions</vt:lpstr>
      <vt:lpstr> TRIGGERS IN PL/SQL</vt:lpstr>
      <vt:lpstr>INTRODUCTION</vt:lpstr>
      <vt:lpstr>Trigger Classification </vt:lpstr>
      <vt:lpstr>Syntax: </vt:lpstr>
      <vt:lpstr>Trigger Keywords</vt:lpstr>
      <vt:lpstr>Program to create a row level trigger for the CUSTOMERS table that would fire for INSERT or UPDATE or DELETE operations performed on the CUSTOMERS table</vt:lpstr>
      <vt:lpstr>Code to get the old salary, new salary and salary difference after the trigger created.</vt:lpstr>
      <vt:lpstr>Trigger Terminology</vt:lpstr>
      <vt:lpstr>Constraint vs Trigger</vt:lpstr>
      <vt:lpstr>Example</vt:lpstr>
      <vt:lpstr>Output:</vt:lpstr>
      <vt:lpstr>Example: Following trigger  ensures that we don’t enter any Admin who has a salary less than 1000</vt:lpstr>
      <vt:lpstr>Example: This trigger execute BEFORE to convert ename field lowercase to uppercase.</vt:lpstr>
      <vt:lpstr>Instead of Trigger</vt:lpstr>
      <vt:lpstr>Instead of trigger example:</vt:lpstr>
      <vt:lpstr>Enable/disable a trigger</vt:lpstr>
      <vt:lpstr>ADVANTAGES:</vt:lpstr>
      <vt:lpstr>Interview Questions</vt:lpstr>
      <vt:lpstr>Practice Questions:-</vt:lpstr>
      <vt:lpstr>Reference for Further readings</vt:lpstr>
      <vt:lpstr>Reference for Further readings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Jasleen Kaur</cp:lastModifiedBy>
  <cp:revision>2</cp:revision>
  <dcterms:created xsi:type="dcterms:W3CDTF">2019-01-09T10:33:58Z</dcterms:created>
  <dcterms:modified xsi:type="dcterms:W3CDTF">2023-01-05T17:10:30Z</dcterms:modified>
</cp:coreProperties>
</file>