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12192000"/>
  <p:notesSz cx="6858000" cy="9144000"/>
  <p:embeddedFontLst>
    <p:embeddedFont>
      <p:font typeface="Raleway ExtraBold"/>
      <p:bold r:id="rId52"/>
      <p:boldItalic r:id="rId53"/>
    </p:embeddedFont>
    <p:embeddedFont>
      <p:font typeface="Bodoni"/>
      <p:regular r:id="rId54"/>
      <p:bold r:id="rId55"/>
      <p:italic r:id="rId56"/>
      <p:boldItalic r:id="rId57"/>
    </p:embeddedFont>
    <p:embeddedFont>
      <p:font typeface="Arial Black"/>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9" roundtripDataSignature="AMtx7mi/n4+OZ44bh6jhawB3rJAXkaDL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00B890-7437-4A43-9F13-3296B404A6B7}">
  <a:tblStyle styleId="{E800B890-7437-4A43-9F13-3296B404A6B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ExtraBold-boldItalic.fntdata"/><Relationship Id="rId52" Type="http://schemas.openxmlformats.org/officeDocument/2006/relationships/font" Target="fonts/RalewayExtraBold-bold.fntdata"/><Relationship Id="rId11" Type="http://schemas.openxmlformats.org/officeDocument/2006/relationships/slide" Target="slides/slide5.xml"/><Relationship Id="rId55" Type="http://schemas.openxmlformats.org/officeDocument/2006/relationships/font" Target="fonts/Bodoni-bold.fntdata"/><Relationship Id="rId10" Type="http://schemas.openxmlformats.org/officeDocument/2006/relationships/slide" Target="slides/slide4.xml"/><Relationship Id="rId54" Type="http://schemas.openxmlformats.org/officeDocument/2006/relationships/font" Target="fonts/Bodoni-regular.fntdata"/><Relationship Id="rId13" Type="http://schemas.openxmlformats.org/officeDocument/2006/relationships/slide" Target="slides/slide7.xml"/><Relationship Id="rId57" Type="http://schemas.openxmlformats.org/officeDocument/2006/relationships/font" Target="fonts/Bodoni-boldItalic.fntdata"/><Relationship Id="rId12" Type="http://schemas.openxmlformats.org/officeDocument/2006/relationships/slide" Target="slides/slide6.xml"/><Relationship Id="rId56" Type="http://schemas.openxmlformats.org/officeDocument/2006/relationships/font" Target="fonts/Bodoni-italic.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ArialBlack-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b25ca6777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b25ca6777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g1b25ca6777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21841ee8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1321841ee8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1321841ee8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38"/>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38"/>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38"/>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38"/>
          <p:cNvSpPr/>
          <p:nvPr>
            <p:ph idx="2" type="pic"/>
          </p:nvPr>
        </p:nvSpPr>
        <p:spPr>
          <a:xfrm>
            <a:off x="1847850" y="2819400"/>
            <a:ext cx="8496300" cy="2800350"/>
          </a:xfrm>
          <a:prstGeom prst="rect">
            <a:avLst/>
          </a:prstGeom>
          <a:noFill/>
          <a:ln>
            <a:noFill/>
          </a:ln>
        </p:spPr>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wedg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w3schools.com/sql/sql_notnull.asp" TargetMode="External"/><Relationship Id="rId4" Type="http://schemas.openxmlformats.org/officeDocument/2006/relationships/hyperlink" Target="https://www.w3schools.com/sql/sql_unique.asp" TargetMode="External"/><Relationship Id="rId5" Type="http://schemas.openxmlformats.org/officeDocument/2006/relationships/hyperlink" Target="https://www.w3schools.com/sql/sql_primarykey.asp" TargetMode="External"/><Relationship Id="rId6" Type="http://schemas.openxmlformats.org/officeDocument/2006/relationships/hyperlink" Target="https://www.w3schools.com/sql/sql_foreignkey.asp" TargetMode="External"/><Relationship Id="rId7" Type="http://schemas.openxmlformats.org/officeDocument/2006/relationships/hyperlink" Target="https://www.w3schools.com/sql/sql_check.asp" TargetMode="External"/><Relationship Id="rId8" Type="http://schemas.openxmlformats.org/officeDocument/2006/relationships/hyperlink" Target="https://www.w3schools.com/sql/sql_default.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nptel.ac.in/courses/110/107/110107095/" TargetMode="External"/><Relationship Id="rId4" Type="http://schemas.openxmlformats.org/officeDocument/2006/relationships/hyperlink" Target="https://networkinterview.com/data-warehousing-and-data-mini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96" name="Google Shape;96;p1"/>
          <p:cNvSpPr/>
          <p:nvPr/>
        </p:nvSpPr>
        <p:spPr>
          <a:xfrm flipH="1" rot="10800000">
            <a:off x="9506857" y="5939880"/>
            <a:ext cx="1291772" cy="1157606"/>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97" name="Google Shape;97;p1"/>
          <p:cNvGraphicFramePr/>
          <p:nvPr/>
        </p:nvGraphicFramePr>
        <p:xfrm>
          <a:off x="360627" y="3047623"/>
          <a:ext cx="2366625" cy="2255550"/>
        </p:xfrm>
        <a:graphic>
          <a:graphicData uri="http://schemas.openxmlformats.org/presentationml/2006/ole">
            <mc:AlternateContent>
              <mc:Choice Requires="v">
                <p:oleObj r:id="rId4" imgH="2255550" imgW="2366625" progId="" spid="_x0000_s1">
                  <p:embed/>
                </p:oleObj>
              </mc:Choice>
              <mc:Fallback>
                <p:oleObj r:id="rId5" imgH="2255550" imgW="2366625" progId="">
                  <p:embed/>
                  <p:pic>
                    <p:nvPicPr>
                      <p:cNvPr id="97" name="Google Shape;97;p1"/>
                      <p:cNvPicPr preferRelativeResize="0"/>
                      <p:nvPr/>
                    </p:nvPicPr>
                    <p:blipFill rotWithShape="1">
                      <a:blip r:embed="rId6">
                        <a:alphaModFix/>
                      </a:blip>
                      <a:srcRect b="0" l="0" r="0" t="0"/>
                      <a:stretch/>
                    </p:blipFill>
                    <p:spPr>
                      <a:xfrm>
                        <a:off x="360627" y="3047623"/>
                        <a:ext cx="2366625" cy="2255550"/>
                      </a:xfrm>
                      <a:prstGeom prst="rect">
                        <a:avLst/>
                      </a:prstGeom>
                      <a:noFill/>
                      <a:ln>
                        <a:noFill/>
                      </a:ln>
                    </p:spPr>
                  </p:pic>
                </p:oleObj>
              </mc:Fallback>
            </mc:AlternateContent>
          </a:graphicData>
        </a:graphic>
      </p:graphicFrame>
      <p:sp>
        <p:nvSpPr>
          <p:cNvPr id="98" name="Google Shape;98;p1"/>
          <p:cNvSpPr/>
          <p:nvPr/>
        </p:nvSpPr>
        <p:spPr>
          <a:xfrm flipH="1">
            <a:off x="7045437" y="-64960"/>
            <a:ext cx="5146562" cy="5852440"/>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 name="Google Shape;99;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1428187" y="1612292"/>
            <a:ext cx="9037200" cy="75411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600"/>
              <a:buFont typeface="Arial"/>
              <a:buNone/>
            </a:pPr>
            <a:r>
              <a:rPr b="1" i="0" lang="en-US" sz="3600" u="none" cap="none" strike="noStrike">
                <a:solidFill>
                  <a:srgbClr val="FF0000"/>
                </a:solidFill>
                <a:latin typeface="Times New Roman"/>
                <a:ea typeface="Times New Roman"/>
                <a:cs typeface="Times New Roman"/>
                <a:sym typeface="Times New Roman"/>
              </a:rPr>
              <a:t>Domain Winter Winning Camp 2023</a:t>
            </a:r>
            <a:endParaRPr b="1" i="0" sz="3600" u="none" cap="none" strike="noStrike">
              <a:solidFill>
                <a:srgbClr val="FF0000"/>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Subject Name: DBMS</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Day: 5</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Topics Covered: Cursor,Big data,Data Mining and Data Warehouse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3600"/>
              <a:buFont typeface="Arial"/>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rPr b="1" i="0" lang="en-US" sz="40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000"/>
              <a:buFont typeface="Arial"/>
              <a:buNone/>
            </a:pPr>
            <a:r>
              <a:t/>
            </a:r>
            <a:endParaRPr b="0" i="0" sz="2000" u="none" cap="none" strike="noStrike">
              <a:solidFill>
                <a:schemeClr val="dk1"/>
              </a:solidFill>
              <a:latin typeface="Raleway ExtraBold"/>
              <a:ea typeface="Raleway ExtraBold"/>
              <a:cs typeface="Raleway ExtraBold"/>
              <a:sym typeface="Raleway ExtraBold"/>
            </a:endParaRPr>
          </a:p>
        </p:txBody>
      </p:sp>
      <p:pic>
        <p:nvPicPr>
          <p:cNvPr id="101" name="Google Shape;101;p1"/>
          <p:cNvPicPr preferRelativeResize="0"/>
          <p:nvPr/>
        </p:nvPicPr>
        <p:blipFill rotWithShape="1">
          <a:blip r:embed="rId7">
            <a:alphaModFix/>
          </a:blip>
          <a:srcRect b="0" l="0" r="0" t="0"/>
          <a:stretch/>
        </p:blipFill>
        <p:spPr>
          <a:xfrm>
            <a:off x="12105" y="24501"/>
            <a:ext cx="2654896" cy="965442"/>
          </a:xfrm>
          <a:prstGeom prst="rect">
            <a:avLst/>
          </a:prstGeom>
          <a:noFill/>
          <a:ln>
            <a:noFill/>
          </a:ln>
        </p:spPr>
      </p:pic>
      <p:sp>
        <p:nvSpPr>
          <p:cNvPr id="102" name="Google Shape;102;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
          <p:cNvSpPr txBox="1"/>
          <p:nvPr/>
        </p:nvSpPr>
        <p:spPr>
          <a:xfrm>
            <a:off x="3543503" y="6010367"/>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4" name="Google Shape;104;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6" name="Google Shape;10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HP 250 G5\Desktop\wn.png" id="107" name="Google Shape;107;p1"/>
          <p:cNvPicPr preferRelativeResize="0"/>
          <p:nvPr/>
        </p:nvPicPr>
        <p:blipFill rotWithShape="1">
          <a:blip r:embed="rId8">
            <a:alphaModFix/>
          </a:blip>
          <a:srcRect b="0" l="0" r="0" t="0"/>
          <a:stretch/>
        </p:blipFill>
        <p:spPr>
          <a:xfrm>
            <a:off x="10411097" y="74823"/>
            <a:ext cx="1763512" cy="627810"/>
          </a:xfrm>
          <a:prstGeom prst="rect">
            <a:avLst/>
          </a:prstGeom>
          <a:noFill/>
          <a:ln>
            <a:noFill/>
          </a:ln>
        </p:spPr>
      </p:pic>
    </p:spTree>
  </p:cSld>
  <p:clrMapOvr>
    <a:masterClrMapping/>
  </p:clrMapOvr>
  <p:transition>
    <p:wedg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idx="1" type="body"/>
          </p:nvPr>
        </p:nvSpPr>
        <p:spPr>
          <a:xfrm>
            <a:off x="609600" y="609600"/>
            <a:ext cx="10972800" cy="586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63325"/>
              <a:buFont typeface="Arial"/>
              <a:buNone/>
            </a:pPr>
            <a:r>
              <a:rPr b="1" lang="en-US" sz="4421">
                <a:solidFill>
                  <a:srgbClr val="FF0000"/>
                </a:solidFill>
              </a:rPr>
              <a:t>Fetching the Cursor</a:t>
            </a:r>
            <a:endParaRPr sz="4421">
              <a:solidFill>
                <a:srgbClr val="FF0000"/>
              </a:solidFill>
            </a:endParaRPr>
          </a:p>
          <a:p>
            <a:pPr indent="-222271" lvl="0" marL="228600" rtl="0" algn="l">
              <a:lnSpc>
                <a:spcPct val="90000"/>
              </a:lnSpc>
              <a:spcBef>
                <a:spcPts val="1000"/>
              </a:spcBef>
              <a:spcAft>
                <a:spcPts val="0"/>
              </a:spcAft>
              <a:buClr>
                <a:schemeClr val="dk1"/>
              </a:buClr>
              <a:buSzPct val="100000"/>
              <a:buChar char="•"/>
            </a:pPr>
            <a:r>
              <a:rPr lang="en-US" sz="2691"/>
              <a:t>Fetching the cursor involves accessing one row at a time.</a:t>
            </a:r>
            <a:endParaRPr sz="2691"/>
          </a:p>
          <a:p>
            <a:pPr indent="0" lvl="0" marL="0" rtl="0" algn="l">
              <a:lnSpc>
                <a:spcPct val="90000"/>
              </a:lnSpc>
              <a:spcBef>
                <a:spcPts val="1000"/>
              </a:spcBef>
              <a:spcAft>
                <a:spcPts val="0"/>
              </a:spcAft>
              <a:buClr>
                <a:schemeClr val="dk1"/>
              </a:buClr>
              <a:buSzPct val="104016"/>
              <a:buFont typeface="Arial"/>
              <a:buNone/>
            </a:pPr>
            <a:r>
              <a:rPr b="1" lang="en-US" sz="2691"/>
              <a:t>Syntax:</a:t>
            </a:r>
            <a:endParaRPr sz="2691"/>
          </a:p>
          <a:p>
            <a:pPr indent="-222271" lvl="0" marL="228600" rtl="0" algn="l">
              <a:lnSpc>
                <a:spcPct val="90000"/>
              </a:lnSpc>
              <a:spcBef>
                <a:spcPts val="1000"/>
              </a:spcBef>
              <a:spcAft>
                <a:spcPts val="0"/>
              </a:spcAft>
              <a:buClr>
                <a:schemeClr val="dk1"/>
              </a:buClr>
              <a:buSzPct val="100000"/>
              <a:buChar char="•"/>
            </a:pPr>
            <a:r>
              <a:rPr lang="en-US" sz="2691"/>
              <a:t>FETCH cursor_name INTO record_name;</a:t>
            </a:r>
            <a:endParaRPr sz="2691"/>
          </a:p>
          <a:p>
            <a:pPr indent="0" lvl="0" marL="0" rtl="0" algn="l">
              <a:lnSpc>
                <a:spcPct val="90000"/>
              </a:lnSpc>
              <a:spcBef>
                <a:spcPts val="1000"/>
              </a:spcBef>
              <a:spcAft>
                <a:spcPts val="0"/>
              </a:spcAft>
              <a:buClr>
                <a:schemeClr val="dk1"/>
              </a:buClr>
              <a:buSzPct val="104016"/>
              <a:buFont typeface="Arial"/>
              <a:buNone/>
            </a:pPr>
            <a:r>
              <a:rPr b="1" lang="en-US" sz="2691"/>
              <a:t>Example:</a:t>
            </a:r>
            <a:endParaRPr sz="2691"/>
          </a:p>
          <a:p>
            <a:pPr indent="-222271" lvl="0" marL="228600" rtl="0" algn="l">
              <a:lnSpc>
                <a:spcPct val="90000"/>
              </a:lnSpc>
              <a:spcBef>
                <a:spcPts val="1000"/>
              </a:spcBef>
              <a:spcAft>
                <a:spcPts val="0"/>
              </a:spcAft>
              <a:buClr>
                <a:schemeClr val="dk1"/>
              </a:buClr>
              <a:buSzPct val="100000"/>
              <a:buChar char="•"/>
            </a:pPr>
            <a:r>
              <a:rPr lang="en-US" sz="2691"/>
              <a:t>FETCH c_customers INTO c_id, c_name, c_addr;</a:t>
            </a:r>
            <a:endParaRPr sz="2691"/>
          </a:p>
          <a:p>
            <a:pPr indent="-64135" lvl="0" marL="228600" rtl="0" algn="l">
              <a:lnSpc>
                <a:spcPct val="90000"/>
              </a:lnSpc>
              <a:spcBef>
                <a:spcPts val="1000"/>
              </a:spcBef>
              <a:spcAft>
                <a:spcPts val="0"/>
              </a:spcAft>
              <a:buClr>
                <a:schemeClr val="dk1"/>
              </a:buClr>
              <a:buSzPct val="63325"/>
              <a:buNone/>
            </a:pPr>
            <a:r>
              <a:t/>
            </a:r>
            <a:endParaRPr sz="4421">
              <a:solidFill>
                <a:srgbClr val="FF0000"/>
              </a:solidFill>
            </a:endParaRPr>
          </a:p>
          <a:p>
            <a:pPr indent="0" lvl="0" marL="0" rtl="0" algn="l">
              <a:lnSpc>
                <a:spcPct val="90000"/>
              </a:lnSpc>
              <a:spcBef>
                <a:spcPts val="1000"/>
              </a:spcBef>
              <a:spcAft>
                <a:spcPts val="0"/>
              </a:spcAft>
              <a:buClr>
                <a:schemeClr val="dk1"/>
              </a:buClr>
              <a:buSzPct val="63325"/>
              <a:buFont typeface="Arial"/>
              <a:buNone/>
            </a:pPr>
            <a:r>
              <a:rPr b="1" lang="en-US" sz="4421">
                <a:solidFill>
                  <a:srgbClr val="FF0000"/>
                </a:solidFill>
              </a:rPr>
              <a:t>Closing the Cursor</a:t>
            </a:r>
            <a:endParaRPr sz="4421">
              <a:solidFill>
                <a:srgbClr val="FF0000"/>
              </a:solidFill>
            </a:endParaRPr>
          </a:p>
          <a:p>
            <a:pPr indent="-222271" lvl="0" marL="228600" rtl="0" algn="l">
              <a:lnSpc>
                <a:spcPct val="90000"/>
              </a:lnSpc>
              <a:spcBef>
                <a:spcPts val="1000"/>
              </a:spcBef>
              <a:spcAft>
                <a:spcPts val="0"/>
              </a:spcAft>
              <a:buClr>
                <a:schemeClr val="dk1"/>
              </a:buClr>
              <a:buSzPct val="100000"/>
              <a:buChar char="•"/>
            </a:pPr>
            <a:r>
              <a:rPr lang="en-US" sz="2691"/>
              <a:t>Closing the cursor means releasing the allocated memory.</a:t>
            </a:r>
            <a:endParaRPr sz="2691"/>
          </a:p>
          <a:p>
            <a:pPr indent="0" lvl="0" marL="0" rtl="0" algn="l">
              <a:lnSpc>
                <a:spcPct val="90000"/>
              </a:lnSpc>
              <a:spcBef>
                <a:spcPts val="1000"/>
              </a:spcBef>
              <a:spcAft>
                <a:spcPts val="0"/>
              </a:spcAft>
              <a:buClr>
                <a:schemeClr val="dk1"/>
              </a:buClr>
              <a:buSzPct val="104016"/>
              <a:buFont typeface="Arial"/>
              <a:buNone/>
            </a:pPr>
            <a:r>
              <a:rPr b="1" lang="en-US" sz="2691"/>
              <a:t>Syntax:</a:t>
            </a:r>
            <a:endParaRPr sz="2691"/>
          </a:p>
          <a:p>
            <a:pPr indent="-222271" lvl="0" marL="228600" rtl="0" algn="l">
              <a:lnSpc>
                <a:spcPct val="90000"/>
              </a:lnSpc>
              <a:spcBef>
                <a:spcPts val="1000"/>
              </a:spcBef>
              <a:spcAft>
                <a:spcPts val="0"/>
              </a:spcAft>
              <a:buClr>
                <a:schemeClr val="dk1"/>
              </a:buClr>
              <a:buSzPct val="100000"/>
              <a:buChar char="•"/>
            </a:pPr>
            <a:r>
              <a:rPr lang="en-US" sz="2691"/>
              <a:t>CLOSE cursor_name;</a:t>
            </a:r>
            <a:endParaRPr sz="2691"/>
          </a:p>
          <a:p>
            <a:pPr indent="0" lvl="0" marL="0" rtl="0" algn="l">
              <a:lnSpc>
                <a:spcPct val="90000"/>
              </a:lnSpc>
              <a:spcBef>
                <a:spcPts val="1000"/>
              </a:spcBef>
              <a:spcAft>
                <a:spcPts val="0"/>
              </a:spcAft>
              <a:buClr>
                <a:schemeClr val="dk1"/>
              </a:buClr>
              <a:buSzPct val="104016"/>
              <a:buFont typeface="Arial"/>
              <a:buNone/>
            </a:pPr>
            <a:r>
              <a:rPr b="1" lang="en-US" sz="2691"/>
              <a:t>Example:</a:t>
            </a:r>
            <a:endParaRPr sz="2691"/>
          </a:p>
          <a:p>
            <a:pPr indent="-222271" lvl="0" marL="228600" rtl="0" algn="l">
              <a:lnSpc>
                <a:spcPct val="90000"/>
              </a:lnSpc>
              <a:spcBef>
                <a:spcPts val="1000"/>
              </a:spcBef>
              <a:spcAft>
                <a:spcPts val="0"/>
              </a:spcAft>
              <a:buClr>
                <a:schemeClr val="dk1"/>
              </a:buClr>
              <a:buSzPct val="100000"/>
              <a:buChar char="•"/>
            </a:pPr>
            <a:r>
              <a:rPr lang="en-US" sz="2691"/>
              <a:t>CLOSE c_customers;</a:t>
            </a:r>
            <a:endParaRPr sz="2691"/>
          </a:p>
        </p:txBody>
      </p:sp>
    </p:spTree>
  </p:cSld>
  <p:clrMapOvr>
    <a:masterClrMapping/>
  </p:clrMapOvr>
  <p:transition>
    <p:wedg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libri"/>
              <a:buNone/>
            </a:pPr>
            <a:r>
              <a:rPr b="1" lang="en-US" sz="3200">
                <a:solidFill>
                  <a:srgbClr val="FF0000"/>
                </a:solidFill>
              </a:rPr>
              <a:t>The following program will update the table and increase the salary of each customer by 500 and use the SQL%ROWCOUNT attribute to determine the number of rows affected −</a:t>
            </a:r>
            <a:endParaRPr b="1" sz="3200">
              <a:solidFill>
                <a:srgbClr val="FF0000"/>
              </a:solidFill>
            </a:endParaRPr>
          </a:p>
        </p:txBody>
      </p:sp>
      <p:sp>
        <p:nvSpPr>
          <p:cNvPr id="171" name="Google Shape;171;p9"/>
          <p:cNvSpPr txBox="1"/>
          <p:nvPr>
            <p:ph idx="1" type="body"/>
          </p:nvPr>
        </p:nvSpPr>
        <p:spPr>
          <a:xfrm>
            <a:off x="925425" y="2131775"/>
            <a:ext cx="10428300" cy="47262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460"/>
              <a:buChar char="•"/>
            </a:pPr>
            <a:r>
              <a:rPr lang="en-US" sz="2460"/>
              <a:t>DECLARE</a:t>
            </a:r>
            <a:endParaRPr sz="2460"/>
          </a:p>
          <a:p>
            <a:pPr indent="-228600" lvl="0" marL="228600" rtl="0" algn="l">
              <a:lnSpc>
                <a:spcPct val="70000"/>
              </a:lnSpc>
              <a:spcBef>
                <a:spcPts val="1000"/>
              </a:spcBef>
              <a:spcAft>
                <a:spcPts val="0"/>
              </a:spcAft>
              <a:buClr>
                <a:schemeClr val="dk1"/>
              </a:buClr>
              <a:buSzPts val="2460"/>
              <a:buChar char="•"/>
            </a:pPr>
            <a:r>
              <a:rPr lang="en-US" sz="2460"/>
              <a:t>total_rows number(2);</a:t>
            </a:r>
            <a:endParaRPr sz="2460"/>
          </a:p>
          <a:p>
            <a:pPr indent="-228600" lvl="0" marL="228600" rtl="0" algn="l">
              <a:lnSpc>
                <a:spcPct val="70000"/>
              </a:lnSpc>
              <a:spcBef>
                <a:spcPts val="1000"/>
              </a:spcBef>
              <a:spcAft>
                <a:spcPts val="0"/>
              </a:spcAft>
              <a:buClr>
                <a:schemeClr val="dk1"/>
              </a:buClr>
              <a:buSzPts val="2460"/>
              <a:buChar char="•"/>
            </a:pPr>
            <a:r>
              <a:rPr lang="en-US" sz="2460"/>
              <a:t>BEGIN</a:t>
            </a:r>
            <a:endParaRPr sz="2460"/>
          </a:p>
          <a:p>
            <a:pPr indent="-228600" lvl="0" marL="228600" rtl="0" algn="l">
              <a:lnSpc>
                <a:spcPct val="70000"/>
              </a:lnSpc>
              <a:spcBef>
                <a:spcPts val="1000"/>
              </a:spcBef>
              <a:spcAft>
                <a:spcPts val="0"/>
              </a:spcAft>
              <a:buClr>
                <a:schemeClr val="dk1"/>
              </a:buClr>
              <a:buSzPts val="2460"/>
              <a:buChar char="•"/>
            </a:pPr>
            <a:r>
              <a:rPr lang="en-US" sz="2460"/>
              <a:t>UPDATE customers</a:t>
            </a:r>
            <a:endParaRPr sz="2460"/>
          </a:p>
          <a:p>
            <a:pPr indent="-228600" lvl="0" marL="228600" rtl="0" algn="l">
              <a:lnSpc>
                <a:spcPct val="70000"/>
              </a:lnSpc>
              <a:spcBef>
                <a:spcPts val="1000"/>
              </a:spcBef>
              <a:spcAft>
                <a:spcPts val="0"/>
              </a:spcAft>
              <a:buClr>
                <a:schemeClr val="dk1"/>
              </a:buClr>
              <a:buSzPts val="2460"/>
              <a:buChar char="•"/>
            </a:pPr>
            <a:r>
              <a:rPr lang="en-US" sz="2460"/>
              <a:t>SET salary = salary + 500;</a:t>
            </a:r>
            <a:endParaRPr sz="2460"/>
          </a:p>
          <a:p>
            <a:pPr indent="-228600" lvl="0" marL="228600" rtl="0" algn="l">
              <a:lnSpc>
                <a:spcPct val="70000"/>
              </a:lnSpc>
              <a:spcBef>
                <a:spcPts val="1000"/>
              </a:spcBef>
              <a:spcAft>
                <a:spcPts val="0"/>
              </a:spcAft>
              <a:buClr>
                <a:schemeClr val="dk1"/>
              </a:buClr>
              <a:buSzPts val="2460"/>
              <a:buChar char="•"/>
            </a:pPr>
            <a:r>
              <a:rPr lang="en-US" sz="2460"/>
              <a:t>IF sql%notfound THEN</a:t>
            </a:r>
            <a:endParaRPr sz="2460"/>
          </a:p>
          <a:p>
            <a:pPr indent="-228600" lvl="0" marL="228600" rtl="0" algn="l">
              <a:lnSpc>
                <a:spcPct val="70000"/>
              </a:lnSpc>
              <a:spcBef>
                <a:spcPts val="1000"/>
              </a:spcBef>
              <a:spcAft>
                <a:spcPts val="0"/>
              </a:spcAft>
              <a:buClr>
                <a:schemeClr val="dk1"/>
              </a:buClr>
              <a:buSzPts val="2460"/>
              <a:buChar char="•"/>
            </a:pPr>
            <a:r>
              <a:rPr lang="en-US" sz="2460"/>
              <a:t>dbms_output.put_line('no customers selected');</a:t>
            </a:r>
            <a:endParaRPr sz="2460"/>
          </a:p>
          <a:p>
            <a:pPr indent="-228600" lvl="0" marL="228600" rtl="0" algn="l">
              <a:lnSpc>
                <a:spcPct val="70000"/>
              </a:lnSpc>
              <a:spcBef>
                <a:spcPts val="1000"/>
              </a:spcBef>
              <a:spcAft>
                <a:spcPts val="0"/>
              </a:spcAft>
              <a:buClr>
                <a:schemeClr val="dk1"/>
              </a:buClr>
              <a:buSzPts val="2460"/>
              <a:buChar char="•"/>
            </a:pPr>
            <a:r>
              <a:rPr lang="en-US" sz="2460"/>
              <a:t>ELSIF sql%found THEN</a:t>
            </a:r>
            <a:endParaRPr sz="2460"/>
          </a:p>
          <a:p>
            <a:pPr indent="-228600" lvl="0" marL="228600" rtl="0" algn="l">
              <a:lnSpc>
                <a:spcPct val="70000"/>
              </a:lnSpc>
              <a:spcBef>
                <a:spcPts val="1000"/>
              </a:spcBef>
              <a:spcAft>
                <a:spcPts val="0"/>
              </a:spcAft>
              <a:buClr>
                <a:schemeClr val="dk1"/>
              </a:buClr>
              <a:buSzPts val="2460"/>
              <a:buChar char="•"/>
            </a:pPr>
            <a:r>
              <a:rPr lang="en-US" sz="2460"/>
              <a:t>total_rows := sql%rowcount;</a:t>
            </a:r>
            <a:endParaRPr sz="2460"/>
          </a:p>
          <a:p>
            <a:pPr indent="-228600" lvl="0" marL="228600" rtl="0" algn="l">
              <a:lnSpc>
                <a:spcPct val="70000"/>
              </a:lnSpc>
              <a:spcBef>
                <a:spcPts val="1000"/>
              </a:spcBef>
              <a:spcAft>
                <a:spcPts val="0"/>
              </a:spcAft>
              <a:buClr>
                <a:schemeClr val="dk1"/>
              </a:buClr>
              <a:buSzPts val="2460"/>
              <a:buChar char="•"/>
            </a:pPr>
            <a:r>
              <a:rPr lang="en-US" sz="2460"/>
              <a:t>dbms_output.put_line( total_rows || ‘customers selected ');</a:t>
            </a:r>
            <a:endParaRPr sz="2460"/>
          </a:p>
          <a:p>
            <a:pPr indent="-228600" lvl="0" marL="228600" rtl="0" algn="l">
              <a:lnSpc>
                <a:spcPct val="70000"/>
              </a:lnSpc>
              <a:spcBef>
                <a:spcPts val="1000"/>
              </a:spcBef>
              <a:spcAft>
                <a:spcPts val="0"/>
              </a:spcAft>
              <a:buClr>
                <a:schemeClr val="dk1"/>
              </a:buClr>
              <a:buSzPts val="2460"/>
              <a:buChar char="•"/>
            </a:pPr>
            <a:r>
              <a:rPr lang="en-US" sz="2460"/>
              <a:t>END IF;</a:t>
            </a:r>
            <a:endParaRPr sz="2460"/>
          </a:p>
          <a:p>
            <a:pPr indent="-228600" lvl="0" marL="228600" rtl="0" algn="l">
              <a:lnSpc>
                <a:spcPct val="70000"/>
              </a:lnSpc>
              <a:spcBef>
                <a:spcPts val="1000"/>
              </a:spcBef>
              <a:spcAft>
                <a:spcPts val="0"/>
              </a:spcAft>
              <a:buClr>
                <a:schemeClr val="dk1"/>
              </a:buClr>
              <a:buSzPts val="2460"/>
              <a:buChar char="•"/>
            </a:pPr>
            <a:r>
              <a:rPr lang="en-US" sz="2460"/>
              <a:t>END;</a:t>
            </a:r>
            <a:endParaRPr sz="2460"/>
          </a:p>
        </p:txBody>
      </p:sp>
    </p:spTree>
  </p:cSld>
  <p:clrMapOvr>
    <a:masterClrMapping/>
  </p:clrMapOvr>
  <p:transition>
    <p:wedg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idx="1" type="body"/>
          </p:nvPr>
        </p:nvSpPr>
        <p:spPr>
          <a:xfrm>
            <a:off x="609600" y="456425"/>
            <a:ext cx="10972800" cy="5465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ts val="700"/>
              <a:buFont typeface="Arial"/>
              <a:buNone/>
            </a:pPr>
            <a:r>
              <a:rPr b="1" lang="en-US" sz="16200">
                <a:solidFill>
                  <a:srgbClr val="FF0000"/>
                </a:solidFill>
              </a:rPr>
              <a:t>Result:</a:t>
            </a:r>
            <a:endParaRPr b="1" sz="16200">
              <a:solidFill>
                <a:srgbClr val="FF0000"/>
              </a:solidFill>
            </a:endParaRPr>
          </a:p>
          <a:p>
            <a:pPr indent="0" lvl="0" marL="0" rtl="0" algn="l">
              <a:lnSpc>
                <a:spcPct val="90000"/>
              </a:lnSpc>
              <a:spcBef>
                <a:spcPts val="1000"/>
              </a:spcBef>
              <a:spcAft>
                <a:spcPts val="0"/>
              </a:spcAft>
              <a:buClr>
                <a:schemeClr val="dk1"/>
              </a:buClr>
              <a:buSzPct val="29165"/>
              <a:buFont typeface="Arial"/>
              <a:buNone/>
            </a:pPr>
            <a:r>
              <a:rPr lang="en-US" sz="9600"/>
              <a:t>6 customers selected</a:t>
            </a:r>
            <a:endParaRPr sz="9600"/>
          </a:p>
          <a:p>
            <a:pPr indent="0" lvl="0" marL="0" rtl="0" algn="l">
              <a:lnSpc>
                <a:spcPct val="90000"/>
              </a:lnSpc>
              <a:spcBef>
                <a:spcPts val="1000"/>
              </a:spcBef>
              <a:spcAft>
                <a:spcPts val="0"/>
              </a:spcAft>
              <a:buClr>
                <a:schemeClr val="dk1"/>
              </a:buClr>
              <a:buSzPct val="29165"/>
              <a:buFont typeface="Arial"/>
              <a:buNone/>
            </a:pPr>
            <a:r>
              <a:rPr lang="en-US" sz="9600"/>
              <a:t>PL/SQL procedure successfully completed.</a:t>
            </a:r>
            <a:endParaRPr sz="9600"/>
          </a:p>
          <a:p>
            <a:pPr indent="0" lvl="0" marL="0" rtl="0" algn="l">
              <a:lnSpc>
                <a:spcPct val="90000"/>
              </a:lnSpc>
              <a:spcBef>
                <a:spcPts val="1000"/>
              </a:spcBef>
              <a:spcAft>
                <a:spcPts val="0"/>
              </a:spcAft>
              <a:buClr>
                <a:schemeClr val="dk1"/>
              </a:buClr>
              <a:buSzPct val="29165"/>
              <a:buFont typeface="Arial"/>
              <a:buNone/>
            </a:pPr>
            <a:r>
              <a:t/>
            </a:r>
            <a:endParaRPr sz="9600"/>
          </a:p>
          <a:p>
            <a:pPr indent="0" lvl="0" marL="0" rtl="0" algn="l">
              <a:lnSpc>
                <a:spcPct val="90000"/>
              </a:lnSpc>
              <a:spcBef>
                <a:spcPts val="1000"/>
              </a:spcBef>
              <a:spcAft>
                <a:spcPts val="0"/>
              </a:spcAft>
              <a:buClr>
                <a:schemeClr val="dk1"/>
              </a:buClr>
              <a:buSzPct val="29165"/>
              <a:buFont typeface="Arial"/>
              <a:buNone/>
            </a:pPr>
            <a:r>
              <a:rPr lang="en-US" sz="9600"/>
              <a:t>Select * from customers;</a:t>
            </a:r>
            <a:endParaRPr sz="9600"/>
          </a:p>
          <a:p>
            <a:pPr indent="0" lvl="0" marL="0" rtl="0" algn="l">
              <a:lnSpc>
                <a:spcPct val="90000"/>
              </a:lnSpc>
              <a:spcBef>
                <a:spcPts val="1000"/>
              </a:spcBef>
              <a:spcAft>
                <a:spcPts val="0"/>
              </a:spcAft>
              <a:buClr>
                <a:schemeClr val="dk1"/>
              </a:buClr>
              <a:buSzPct val="29165"/>
              <a:buFont typeface="Arial"/>
              <a:buNone/>
            </a:pPr>
            <a:r>
              <a:t/>
            </a:r>
            <a:endParaRPr sz="9600"/>
          </a:p>
          <a:p>
            <a:pPr indent="0" lvl="0" marL="0" rtl="0" algn="l">
              <a:lnSpc>
                <a:spcPct val="90000"/>
              </a:lnSpc>
              <a:spcBef>
                <a:spcPts val="1000"/>
              </a:spcBef>
              <a:spcAft>
                <a:spcPts val="0"/>
              </a:spcAft>
              <a:buClr>
                <a:schemeClr val="dk1"/>
              </a:buClr>
              <a:buSzPct val="29165"/>
              <a:buFont typeface="Arial"/>
              <a:buNone/>
            </a:pPr>
            <a:r>
              <a:rPr lang="en-US" sz="9600"/>
              <a:t>+‐‐‐‐+‐‐‐‐‐‐‐‐‐‐+‐‐‐‐‐+‐‐‐‐‐‐‐‐‐‐‐+‐‐‐‐‐‐‐‐‐‐+</a:t>
            </a:r>
            <a:endParaRPr sz="9600"/>
          </a:p>
          <a:p>
            <a:pPr indent="0" lvl="0" marL="0" rtl="0" algn="l">
              <a:lnSpc>
                <a:spcPct val="90000"/>
              </a:lnSpc>
              <a:spcBef>
                <a:spcPts val="1000"/>
              </a:spcBef>
              <a:spcAft>
                <a:spcPts val="0"/>
              </a:spcAft>
              <a:buClr>
                <a:schemeClr val="dk1"/>
              </a:buClr>
              <a:buSzPct val="29165"/>
              <a:buFont typeface="Arial"/>
              <a:buNone/>
            </a:pPr>
            <a:r>
              <a:rPr lang="en-US" sz="9600"/>
              <a:t>| ID | NAME | AGE | ADDRESS | SALARY |</a:t>
            </a:r>
            <a:endParaRPr sz="9600"/>
          </a:p>
          <a:p>
            <a:pPr indent="0" lvl="0" marL="0" rtl="0" algn="l">
              <a:lnSpc>
                <a:spcPct val="90000"/>
              </a:lnSpc>
              <a:spcBef>
                <a:spcPts val="1000"/>
              </a:spcBef>
              <a:spcAft>
                <a:spcPts val="0"/>
              </a:spcAft>
              <a:buClr>
                <a:schemeClr val="dk1"/>
              </a:buClr>
              <a:buSzPct val="29165"/>
              <a:buFont typeface="Arial"/>
              <a:buNone/>
            </a:pPr>
            <a:r>
              <a:rPr lang="en-US" sz="9600"/>
              <a:t>+‐‐‐‐+‐‐‐‐‐‐‐‐‐‐+‐‐‐‐‐+‐‐‐‐‐‐‐‐‐‐‐+‐‐‐‐‐‐‐‐‐‐+</a:t>
            </a:r>
            <a:endParaRPr sz="9600"/>
          </a:p>
          <a:p>
            <a:pPr indent="0" lvl="0" marL="0" rtl="0" algn="l">
              <a:lnSpc>
                <a:spcPct val="90000"/>
              </a:lnSpc>
              <a:spcBef>
                <a:spcPts val="1000"/>
              </a:spcBef>
              <a:spcAft>
                <a:spcPts val="0"/>
              </a:spcAft>
              <a:buClr>
                <a:schemeClr val="dk1"/>
              </a:buClr>
              <a:buSzPct val="29165"/>
              <a:buFont typeface="Arial"/>
              <a:buNone/>
            </a:pPr>
            <a:r>
              <a:rPr lang="en-US" sz="9600"/>
              <a:t>| 1 | Ramesh | 32 | Ahmedabad | 2500.00 |</a:t>
            </a:r>
            <a:endParaRPr sz="9600"/>
          </a:p>
          <a:p>
            <a:pPr indent="0" lvl="0" marL="0" rtl="0" algn="l">
              <a:lnSpc>
                <a:spcPct val="90000"/>
              </a:lnSpc>
              <a:spcBef>
                <a:spcPts val="1000"/>
              </a:spcBef>
              <a:spcAft>
                <a:spcPts val="0"/>
              </a:spcAft>
              <a:buClr>
                <a:schemeClr val="dk1"/>
              </a:buClr>
              <a:buSzPct val="29165"/>
              <a:buFont typeface="Arial"/>
              <a:buNone/>
            </a:pPr>
            <a:r>
              <a:rPr lang="en-US" sz="9600"/>
              <a:t>| 2 | Khilan | 25 | Delhi | 2000.00 |</a:t>
            </a:r>
            <a:endParaRPr sz="9600"/>
          </a:p>
          <a:p>
            <a:pPr indent="0" lvl="0" marL="0" rtl="0" algn="l">
              <a:lnSpc>
                <a:spcPct val="90000"/>
              </a:lnSpc>
              <a:spcBef>
                <a:spcPts val="1000"/>
              </a:spcBef>
              <a:spcAft>
                <a:spcPts val="0"/>
              </a:spcAft>
              <a:buClr>
                <a:schemeClr val="dk1"/>
              </a:buClr>
              <a:buSzPct val="29165"/>
              <a:buFont typeface="Arial"/>
              <a:buNone/>
            </a:pPr>
            <a:r>
              <a:rPr lang="en-US" sz="9600"/>
              <a:t>| 3 | kaushik | 23 | Kota | 2500.00 |</a:t>
            </a:r>
            <a:endParaRPr sz="9600"/>
          </a:p>
          <a:p>
            <a:pPr indent="0" lvl="0" marL="0" rtl="0" algn="l">
              <a:lnSpc>
                <a:spcPct val="90000"/>
              </a:lnSpc>
              <a:spcBef>
                <a:spcPts val="1000"/>
              </a:spcBef>
              <a:spcAft>
                <a:spcPts val="0"/>
              </a:spcAft>
              <a:buClr>
                <a:schemeClr val="dk1"/>
              </a:buClr>
              <a:buSzPct val="29165"/>
              <a:buFont typeface="Arial"/>
              <a:buNone/>
            </a:pPr>
            <a:r>
              <a:rPr lang="en-US" sz="9600"/>
              <a:t>| 4 | Chaitali | 25 | Mumbai | 7000.00 |</a:t>
            </a:r>
            <a:endParaRPr sz="9600"/>
          </a:p>
          <a:p>
            <a:pPr indent="0" lvl="0" marL="0" rtl="0" algn="l">
              <a:lnSpc>
                <a:spcPct val="90000"/>
              </a:lnSpc>
              <a:spcBef>
                <a:spcPts val="1000"/>
              </a:spcBef>
              <a:spcAft>
                <a:spcPts val="0"/>
              </a:spcAft>
              <a:buClr>
                <a:schemeClr val="dk1"/>
              </a:buClr>
              <a:buSzPct val="29165"/>
              <a:buFont typeface="Arial"/>
              <a:buNone/>
            </a:pPr>
            <a:r>
              <a:rPr lang="en-US" sz="9600"/>
              <a:t>| 5 | Hardik | 27 | Bhopal | 9000.00 |</a:t>
            </a:r>
            <a:endParaRPr sz="9600"/>
          </a:p>
          <a:p>
            <a:pPr indent="0" lvl="0" marL="0" rtl="0" algn="l">
              <a:lnSpc>
                <a:spcPct val="90000"/>
              </a:lnSpc>
              <a:spcBef>
                <a:spcPts val="1000"/>
              </a:spcBef>
              <a:spcAft>
                <a:spcPts val="0"/>
              </a:spcAft>
              <a:buClr>
                <a:schemeClr val="dk1"/>
              </a:buClr>
              <a:buSzPct val="29165"/>
              <a:buFont typeface="Arial"/>
              <a:buNone/>
            </a:pPr>
            <a:r>
              <a:rPr lang="en-US" sz="9600"/>
              <a:t>| 6 | Komal | 22 | MP | 5000.00 |</a:t>
            </a:r>
            <a:endParaRPr sz="9600"/>
          </a:p>
          <a:p>
            <a:pPr indent="0" lvl="0" marL="0" rtl="0" algn="l">
              <a:lnSpc>
                <a:spcPct val="90000"/>
              </a:lnSpc>
              <a:spcBef>
                <a:spcPts val="1000"/>
              </a:spcBef>
              <a:spcAft>
                <a:spcPts val="0"/>
              </a:spcAft>
              <a:buClr>
                <a:schemeClr val="dk1"/>
              </a:buClr>
              <a:buSzPct val="100000"/>
              <a:buFont typeface="Arial"/>
              <a:buNone/>
            </a:pPr>
            <a:r>
              <a:rPr lang="en-US"/>
              <a:t>+‐‐‐‐+‐‐‐‐‐‐‐‐‐‐+‐‐‐‐‐+‐‐‐‐‐‐‐‐‐‐‐+‐‐‐‐‐‐‐‐‐‐+</a:t>
            </a:r>
            <a:endParaRPr/>
          </a:p>
        </p:txBody>
      </p:sp>
    </p:spTree>
  </p:cSld>
  <p:clrMapOvr>
    <a:masterClrMapping/>
  </p:clrMapOvr>
  <p:transition>
    <p:wedg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Explicit cursors</a:t>
            </a:r>
            <a:endParaRPr b="1" sz="4000">
              <a:solidFill>
                <a:srgbClr val="FF0000"/>
              </a:solidFill>
            </a:endParaRPr>
          </a:p>
        </p:txBody>
      </p:sp>
      <p:sp>
        <p:nvSpPr>
          <p:cNvPr id="182" name="Google Shape;18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Char char="•"/>
            </a:pPr>
            <a:r>
              <a:rPr lang="en-US" sz="2400"/>
              <a:t>Explicit cursors are programmer defined cursors for gaining more control over the context area.</a:t>
            </a:r>
            <a:endParaRPr sz="2400"/>
          </a:p>
          <a:p>
            <a:pPr indent="-203200" lvl="0" marL="228600" rtl="0" algn="l">
              <a:lnSpc>
                <a:spcPct val="90000"/>
              </a:lnSpc>
              <a:spcBef>
                <a:spcPts val="1000"/>
              </a:spcBef>
              <a:spcAft>
                <a:spcPts val="0"/>
              </a:spcAft>
              <a:buClr>
                <a:schemeClr val="dk1"/>
              </a:buClr>
              <a:buSzPts val="2400"/>
              <a:buChar char="•"/>
            </a:pPr>
            <a:r>
              <a:rPr lang="en-US" sz="2400"/>
              <a:t>An explicit cursor should be defined in the declaration section of the PL/SQL Block.</a:t>
            </a:r>
            <a:endParaRPr sz="2400"/>
          </a:p>
          <a:p>
            <a:pPr indent="-203200" lvl="0" marL="228600" rtl="0" algn="l">
              <a:lnSpc>
                <a:spcPct val="90000"/>
              </a:lnSpc>
              <a:spcBef>
                <a:spcPts val="1000"/>
              </a:spcBef>
              <a:spcAft>
                <a:spcPts val="0"/>
              </a:spcAft>
              <a:buClr>
                <a:schemeClr val="dk1"/>
              </a:buClr>
              <a:buSzPts val="2400"/>
              <a:buChar char="•"/>
            </a:pPr>
            <a:r>
              <a:rPr lang="en-US" sz="2400"/>
              <a:t>It is created on a SELECT Statement which returns more than one row.</a:t>
            </a:r>
            <a:endParaRPr sz="2400"/>
          </a:p>
        </p:txBody>
      </p:sp>
    </p:spTree>
  </p:cSld>
  <p:clrMapOvr>
    <a:masterClrMapping/>
  </p:clrMapOvr>
  <p:transition>
    <p:wedg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idx="1" type="body"/>
          </p:nvPr>
        </p:nvSpPr>
        <p:spPr>
          <a:xfrm>
            <a:off x="644475" y="99150"/>
            <a:ext cx="10836300" cy="5387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1" lang="en-US" sz="3700">
                <a:solidFill>
                  <a:srgbClr val="FF0000"/>
                </a:solidFill>
              </a:rPr>
              <a:t>The following table provides the description of the most used attributes −</a:t>
            </a:r>
            <a:endParaRPr b="1" sz="3700">
              <a:solidFill>
                <a:srgbClr val="FF0000"/>
              </a:solidFill>
            </a:endParaRPr>
          </a:p>
          <a:p>
            <a:pPr indent="0" lvl="0" marL="0" rtl="0" algn="l">
              <a:lnSpc>
                <a:spcPct val="90000"/>
              </a:lnSpc>
              <a:spcBef>
                <a:spcPts val="1000"/>
              </a:spcBef>
              <a:spcAft>
                <a:spcPts val="0"/>
              </a:spcAft>
              <a:buClr>
                <a:schemeClr val="dk1"/>
              </a:buClr>
              <a:buSzPts val="2800"/>
              <a:buFont typeface="Arial"/>
              <a:buNone/>
            </a:pPr>
            <a:r>
              <a:t/>
            </a:r>
            <a:endParaRPr/>
          </a:p>
        </p:txBody>
      </p:sp>
      <p:graphicFrame>
        <p:nvGraphicFramePr>
          <p:cNvPr id="188" name="Google Shape;188;p12"/>
          <p:cNvGraphicFramePr/>
          <p:nvPr/>
        </p:nvGraphicFramePr>
        <p:xfrm>
          <a:off x="550200" y="1194120"/>
          <a:ext cx="3000000" cy="3000000"/>
        </p:xfrm>
        <a:graphic>
          <a:graphicData uri="http://schemas.openxmlformats.org/drawingml/2006/table">
            <a:tbl>
              <a:tblPr bandRow="1" firstRow="1">
                <a:noFill/>
                <a:tableStyleId>{E800B890-7437-4A43-9F13-3296B404A6B7}</a:tableStyleId>
              </a:tblPr>
              <a:tblGrid>
                <a:gridCol w="2098375"/>
                <a:gridCol w="8529625"/>
              </a:tblGrid>
              <a:tr h="930975">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Attribute Name</a:t>
                      </a:r>
                      <a:endParaRPr sz="2400" u="none" cap="none" strike="noStrike"/>
                    </a:p>
                  </a:txBody>
                  <a:tcPr marT="76200" marB="76200" marR="101600" marL="10160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Description</a:t>
                      </a:r>
                      <a:endParaRPr sz="2400" u="none" cap="none" strike="noStrike"/>
                    </a:p>
                  </a:txBody>
                  <a:tcPr marT="76200" marB="76200" marR="101600" marL="101600"/>
                </a:tc>
              </a:tr>
              <a:tr h="9147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%ISOPEN </a:t>
                      </a:r>
                      <a:endParaRPr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Returns TRUE if cursor is open, FALSE if cursor is closed.</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CursorName%ISOPEN is used to access it. </a:t>
                      </a:r>
                      <a:endParaRPr sz="2400" u="none" cap="none" strike="noStrike">
                        <a:solidFill>
                          <a:srgbClr val="000000"/>
                        </a:solidFill>
                      </a:endParaRPr>
                    </a:p>
                  </a:txBody>
                  <a:tcPr marT="76200" marB="76200" marR="101600" marL="101600"/>
                </a:tc>
              </a:tr>
              <a:tr h="12932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%FOUND</a:t>
                      </a:r>
                      <a:endParaRPr b="0"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Returns TRUE if successful fetch has been executed, FALSE if no row was returned.</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CursorName%FOUND is used to access it. </a:t>
                      </a:r>
                      <a:endParaRPr b="0" sz="2400" u="none" cap="none" strike="noStrike">
                        <a:solidFill>
                          <a:srgbClr val="000000"/>
                        </a:solidFill>
                      </a:endParaRPr>
                    </a:p>
                  </a:txBody>
                  <a:tcPr marT="76200" marB="76200" marR="101600" marL="101600"/>
                </a:tc>
              </a:tr>
              <a:tr h="12932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%NOTFOUND</a:t>
                      </a:r>
                      <a:endParaRPr b="0"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 TRUE if no row was returned, FALSE if successful fetch has been executed.</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CursorName%NOTFOUND is used to access it.</a:t>
                      </a:r>
                      <a:endParaRPr b="0" sz="2400" u="none" cap="none" strike="noStrike">
                        <a:solidFill>
                          <a:srgbClr val="000000"/>
                        </a:solidFill>
                      </a:endParaRPr>
                    </a:p>
                  </a:txBody>
                  <a:tcPr marT="76200" marB="76200" marR="101600" marL="101600"/>
                </a:tc>
              </a:tr>
              <a:tr h="842775">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%ROWCOUNT</a:t>
                      </a:r>
                      <a:endParaRPr b="0"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Returns the number of rows affected by the query.</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CursorName%ROWCOUNT is used to access it.</a:t>
                      </a:r>
                      <a:endParaRPr b="0" sz="2400" u="none" cap="none" strike="noStrike">
                        <a:solidFill>
                          <a:srgbClr val="000000"/>
                        </a:solidFill>
                      </a:endParaRPr>
                    </a:p>
                  </a:txBody>
                  <a:tcPr marT="76200" marB="76200" marR="101600" marL="101600"/>
                </a:tc>
              </a:tr>
            </a:tbl>
          </a:graphicData>
        </a:graphic>
      </p:graphicFrame>
    </p:spTree>
  </p:cSld>
  <p:clrMapOvr>
    <a:masterClrMapping/>
  </p:clrMapOvr>
  <p:transition>
    <p:wedg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Explicit cursor involves four steps:</a:t>
            </a:r>
            <a:endParaRPr b="1" sz="4000">
              <a:solidFill>
                <a:srgbClr val="FF0000"/>
              </a:solidFill>
            </a:endParaRPr>
          </a:p>
        </p:txBody>
      </p:sp>
      <p:sp>
        <p:nvSpPr>
          <p:cNvPr id="194" name="Google Shape;19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400"/>
              <a:t>1.Declaring the cursor for initializing in the memory</a:t>
            </a:r>
            <a:endParaRPr sz="2400"/>
          </a:p>
          <a:p>
            <a:pPr indent="0" lvl="0" marL="0" rtl="0" algn="l">
              <a:lnSpc>
                <a:spcPct val="90000"/>
              </a:lnSpc>
              <a:spcBef>
                <a:spcPts val="1000"/>
              </a:spcBef>
              <a:spcAft>
                <a:spcPts val="0"/>
              </a:spcAft>
              <a:buClr>
                <a:schemeClr val="dk1"/>
              </a:buClr>
              <a:buSzPts val="2800"/>
              <a:buFont typeface="Arial"/>
              <a:buNone/>
            </a:pPr>
            <a:r>
              <a:rPr lang="en-US" sz="2400"/>
              <a:t>2.Opening the cursor for allocating memory</a:t>
            </a:r>
            <a:endParaRPr sz="2400"/>
          </a:p>
          <a:p>
            <a:pPr indent="0" lvl="0" marL="0" rtl="0" algn="l">
              <a:lnSpc>
                <a:spcPct val="90000"/>
              </a:lnSpc>
              <a:spcBef>
                <a:spcPts val="1000"/>
              </a:spcBef>
              <a:spcAft>
                <a:spcPts val="0"/>
              </a:spcAft>
              <a:buClr>
                <a:schemeClr val="dk1"/>
              </a:buClr>
              <a:buSzPts val="2800"/>
              <a:buFont typeface="Arial"/>
              <a:buNone/>
            </a:pPr>
            <a:r>
              <a:rPr lang="en-US" sz="2400"/>
              <a:t>3.Fetching the cursor for retrieving data</a:t>
            </a:r>
            <a:endParaRPr sz="2400"/>
          </a:p>
          <a:p>
            <a:pPr indent="0" lvl="0" marL="0" rtl="0" algn="l">
              <a:lnSpc>
                <a:spcPct val="90000"/>
              </a:lnSpc>
              <a:spcBef>
                <a:spcPts val="1000"/>
              </a:spcBef>
              <a:spcAft>
                <a:spcPts val="0"/>
              </a:spcAft>
              <a:buClr>
                <a:schemeClr val="dk1"/>
              </a:buClr>
              <a:buSzPts val="2800"/>
              <a:buFont typeface="Arial"/>
              <a:buNone/>
            </a:pPr>
            <a:r>
              <a:rPr lang="en-US" sz="2400"/>
              <a:t>4.Closing the cursor to release allocated memory</a:t>
            </a:r>
            <a:endParaRPr sz="2400"/>
          </a:p>
        </p:txBody>
      </p:sp>
    </p:spTree>
  </p:cSld>
  <p:clrMapOvr>
    <a:masterClrMapping/>
  </p:clrMapOvr>
  <p:transition>
    <p:wedg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EB494B"/>
                </a:solidFill>
              </a:rPr>
              <a:t>STEPS</a:t>
            </a:r>
            <a:endParaRPr b="1" sz="4000">
              <a:solidFill>
                <a:srgbClr val="EB494B"/>
              </a:solidFill>
            </a:endParaRPr>
          </a:p>
        </p:txBody>
      </p:sp>
      <p:pic>
        <p:nvPicPr>
          <p:cNvPr id="200" name="Google Shape;200;p14"/>
          <p:cNvPicPr preferRelativeResize="0"/>
          <p:nvPr/>
        </p:nvPicPr>
        <p:blipFill rotWithShape="1">
          <a:blip r:embed="rId3">
            <a:alphaModFix/>
          </a:blip>
          <a:srcRect b="0" l="0" r="0" t="0"/>
          <a:stretch/>
        </p:blipFill>
        <p:spPr>
          <a:xfrm>
            <a:off x="220134" y="1752601"/>
            <a:ext cx="11751733" cy="3419475"/>
          </a:xfrm>
          <a:prstGeom prst="rect">
            <a:avLst/>
          </a:prstGeom>
          <a:noFill/>
          <a:ln>
            <a:noFill/>
          </a:ln>
        </p:spPr>
      </p:pic>
    </p:spTree>
  </p:cSld>
  <p:clrMapOvr>
    <a:masterClrMapping/>
  </p:clrMapOvr>
  <p:transition>
    <p:wedg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idx="1" type="body"/>
          </p:nvPr>
        </p:nvSpPr>
        <p:spPr>
          <a:xfrm>
            <a:off x="809750" y="413125"/>
            <a:ext cx="10772700" cy="6063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Font typeface="Arial"/>
              <a:buNone/>
            </a:pPr>
            <a:r>
              <a:rPr b="1" lang="en-US" sz="4000">
                <a:solidFill>
                  <a:srgbClr val="FF0000"/>
                </a:solidFill>
              </a:rPr>
              <a:t>Declaring the Cursor</a:t>
            </a:r>
            <a:endParaRPr b="1" sz="4000">
              <a:solidFill>
                <a:srgbClr val="FF0000"/>
              </a:solidFill>
            </a:endParaRPr>
          </a:p>
          <a:p>
            <a:pPr indent="0" lvl="0" marL="0" rtl="0" algn="l">
              <a:lnSpc>
                <a:spcPct val="80000"/>
              </a:lnSpc>
              <a:spcBef>
                <a:spcPts val="1000"/>
              </a:spcBef>
              <a:spcAft>
                <a:spcPts val="0"/>
              </a:spcAft>
              <a:buClr>
                <a:schemeClr val="dk1"/>
              </a:buClr>
              <a:buSzPts val="2800"/>
              <a:buFont typeface="Arial"/>
              <a:buNone/>
            </a:pPr>
            <a:r>
              <a:rPr b="1" lang="en-US" sz="2400"/>
              <a:t>Syntax:</a:t>
            </a:r>
            <a:endParaRPr sz="2400"/>
          </a:p>
          <a:p>
            <a:pPr indent="-203200" lvl="0" marL="228600" rtl="0" algn="l">
              <a:lnSpc>
                <a:spcPct val="80000"/>
              </a:lnSpc>
              <a:spcBef>
                <a:spcPts val="1000"/>
              </a:spcBef>
              <a:spcAft>
                <a:spcPts val="0"/>
              </a:spcAft>
              <a:buClr>
                <a:schemeClr val="dk1"/>
              </a:buClr>
              <a:buSzPts val="2400"/>
              <a:buChar char="•"/>
            </a:pPr>
            <a:r>
              <a:rPr lang="en-US" sz="2400"/>
              <a:t>CURSOR cursor_name IS select_statement;</a:t>
            </a:r>
            <a:endParaRPr sz="2400"/>
          </a:p>
          <a:p>
            <a:pPr indent="0" lvl="0" marL="0" rtl="0" algn="l">
              <a:lnSpc>
                <a:spcPct val="80000"/>
              </a:lnSpc>
              <a:spcBef>
                <a:spcPts val="1000"/>
              </a:spcBef>
              <a:spcAft>
                <a:spcPts val="0"/>
              </a:spcAft>
              <a:buClr>
                <a:schemeClr val="dk1"/>
              </a:buClr>
              <a:buSzPts val="2800"/>
              <a:buFont typeface="Arial"/>
              <a:buNone/>
            </a:pPr>
            <a:r>
              <a:rPr b="1" lang="en-US" sz="2400"/>
              <a:t>For example:</a:t>
            </a:r>
            <a:endParaRPr sz="2400"/>
          </a:p>
          <a:p>
            <a:pPr indent="-203200" lvl="0" marL="228600" rtl="0" algn="l">
              <a:lnSpc>
                <a:spcPct val="80000"/>
              </a:lnSpc>
              <a:spcBef>
                <a:spcPts val="1000"/>
              </a:spcBef>
              <a:spcAft>
                <a:spcPts val="0"/>
              </a:spcAft>
              <a:buClr>
                <a:schemeClr val="dk1"/>
              </a:buClr>
              <a:buSzPts val="2400"/>
              <a:buChar char="•"/>
            </a:pPr>
            <a:r>
              <a:rPr lang="en-US" sz="2400"/>
              <a:t>CURSOR c_customers IS</a:t>
            </a:r>
            <a:endParaRPr sz="2400"/>
          </a:p>
          <a:p>
            <a:pPr indent="-203200" lvl="0" marL="228600" rtl="0" algn="l">
              <a:lnSpc>
                <a:spcPct val="80000"/>
              </a:lnSpc>
              <a:spcBef>
                <a:spcPts val="1000"/>
              </a:spcBef>
              <a:spcAft>
                <a:spcPts val="0"/>
              </a:spcAft>
              <a:buClr>
                <a:schemeClr val="dk1"/>
              </a:buClr>
              <a:buSzPts val="2400"/>
              <a:buChar char="•"/>
            </a:pPr>
            <a:r>
              <a:rPr lang="en-US" sz="2400"/>
              <a:t>SELECT id, name, address FROM customers;</a:t>
            </a:r>
            <a:endParaRPr b="1" sz="4000">
              <a:solidFill>
                <a:srgbClr val="FF0000"/>
              </a:solidFill>
            </a:endParaRPr>
          </a:p>
          <a:p>
            <a:pPr indent="0" lvl="0" marL="0" rtl="0" algn="l">
              <a:lnSpc>
                <a:spcPct val="80000"/>
              </a:lnSpc>
              <a:spcBef>
                <a:spcPts val="1000"/>
              </a:spcBef>
              <a:spcAft>
                <a:spcPts val="0"/>
              </a:spcAft>
              <a:buClr>
                <a:schemeClr val="dk1"/>
              </a:buClr>
              <a:buSzPts val="2800"/>
              <a:buFont typeface="Arial"/>
              <a:buNone/>
            </a:pPr>
            <a:r>
              <a:rPr b="1" lang="en-US" sz="4000">
                <a:solidFill>
                  <a:srgbClr val="FF0000"/>
                </a:solidFill>
              </a:rPr>
              <a:t>Opening the Cursor</a:t>
            </a:r>
            <a:endParaRPr sz="4000">
              <a:solidFill>
                <a:srgbClr val="FF0000"/>
              </a:solidFill>
            </a:endParaRPr>
          </a:p>
          <a:p>
            <a:pPr indent="0" lvl="0" marL="0" rtl="0" algn="l">
              <a:lnSpc>
                <a:spcPct val="80000"/>
              </a:lnSpc>
              <a:spcBef>
                <a:spcPts val="1000"/>
              </a:spcBef>
              <a:spcAft>
                <a:spcPts val="0"/>
              </a:spcAft>
              <a:buClr>
                <a:schemeClr val="dk1"/>
              </a:buClr>
              <a:buSzPts val="2800"/>
              <a:buFont typeface="Arial"/>
              <a:buNone/>
            </a:pPr>
            <a:r>
              <a:rPr b="1" lang="en-US" sz="2400"/>
              <a:t>Syntax:</a:t>
            </a:r>
            <a:endParaRPr sz="2400"/>
          </a:p>
          <a:p>
            <a:pPr indent="-203200" lvl="0" marL="228600" rtl="0" algn="l">
              <a:lnSpc>
                <a:spcPct val="80000"/>
              </a:lnSpc>
              <a:spcBef>
                <a:spcPts val="1000"/>
              </a:spcBef>
              <a:spcAft>
                <a:spcPts val="0"/>
              </a:spcAft>
              <a:buClr>
                <a:schemeClr val="dk1"/>
              </a:buClr>
              <a:buSzPts val="2400"/>
              <a:buChar char="•"/>
            </a:pPr>
            <a:r>
              <a:rPr lang="en-US" sz="2400"/>
              <a:t>OPEN cursor_name;</a:t>
            </a:r>
            <a:endParaRPr sz="2400"/>
          </a:p>
          <a:p>
            <a:pPr indent="0" lvl="0" marL="0" rtl="0" algn="l">
              <a:lnSpc>
                <a:spcPct val="80000"/>
              </a:lnSpc>
              <a:spcBef>
                <a:spcPts val="1000"/>
              </a:spcBef>
              <a:spcAft>
                <a:spcPts val="0"/>
              </a:spcAft>
              <a:buClr>
                <a:schemeClr val="dk1"/>
              </a:buClr>
              <a:buSzPts val="2800"/>
              <a:buFont typeface="Arial"/>
              <a:buNone/>
            </a:pPr>
            <a:r>
              <a:rPr b="1" lang="en-US" sz="2400"/>
              <a:t>Example:</a:t>
            </a:r>
            <a:endParaRPr sz="2400"/>
          </a:p>
          <a:p>
            <a:pPr indent="-203200" lvl="0" marL="228600" rtl="0" algn="l">
              <a:lnSpc>
                <a:spcPct val="80000"/>
              </a:lnSpc>
              <a:spcBef>
                <a:spcPts val="1000"/>
              </a:spcBef>
              <a:spcAft>
                <a:spcPts val="0"/>
              </a:spcAft>
              <a:buClr>
                <a:schemeClr val="dk1"/>
              </a:buClr>
              <a:buSzPts val="2400"/>
              <a:buChar char="•"/>
            </a:pPr>
            <a:r>
              <a:rPr lang="en-US" sz="2400"/>
              <a:t>OPEN c_customers;</a:t>
            </a:r>
            <a:endParaRPr sz="2400"/>
          </a:p>
        </p:txBody>
      </p:sp>
    </p:spTree>
  </p:cSld>
  <p:clrMapOvr>
    <a:masterClrMapping/>
  </p:clrMapOvr>
  <p:transition>
    <p:wedg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838200" y="365125"/>
            <a:ext cx="10515600" cy="69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EXAMPLE</a:t>
            </a:r>
            <a:endParaRPr b="1" sz="4000">
              <a:solidFill>
                <a:srgbClr val="FF0000"/>
              </a:solidFill>
            </a:endParaRPr>
          </a:p>
        </p:txBody>
      </p:sp>
      <p:sp>
        <p:nvSpPr>
          <p:cNvPr id="211" name="Google Shape;211;p17"/>
          <p:cNvSpPr txBox="1"/>
          <p:nvPr>
            <p:ph idx="1" type="body"/>
          </p:nvPr>
        </p:nvSpPr>
        <p:spPr>
          <a:xfrm>
            <a:off x="838200" y="1065025"/>
            <a:ext cx="10515600" cy="51120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440"/>
              <a:buChar char="•"/>
            </a:pPr>
            <a:r>
              <a:rPr lang="en-US" sz="2440"/>
              <a:t>DECLARE</a:t>
            </a:r>
            <a:endParaRPr sz="2440"/>
          </a:p>
          <a:p>
            <a:pPr indent="-228600" lvl="0" marL="228600" rtl="0" algn="l">
              <a:lnSpc>
                <a:spcPct val="70000"/>
              </a:lnSpc>
              <a:spcBef>
                <a:spcPts val="1000"/>
              </a:spcBef>
              <a:spcAft>
                <a:spcPts val="0"/>
              </a:spcAft>
              <a:buClr>
                <a:schemeClr val="dk1"/>
              </a:buClr>
              <a:buSzPts val="2440"/>
              <a:buChar char="•"/>
            </a:pPr>
            <a:r>
              <a:rPr lang="en-US" sz="2440"/>
              <a:t>c_id customers.id%type;</a:t>
            </a:r>
            <a:endParaRPr sz="2440"/>
          </a:p>
          <a:p>
            <a:pPr indent="-228600" lvl="0" marL="228600" rtl="0" algn="l">
              <a:lnSpc>
                <a:spcPct val="70000"/>
              </a:lnSpc>
              <a:spcBef>
                <a:spcPts val="1000"/>
              </a:spcBef>
              <a:spcAft>
                <a:spcPts val="0"/>
              </a:spcAft>
              <a:buClr>
                <a:schemeClr val="dk1"/>
              </a:buClr>
              <a:buSzPts val="2440"/>
              <a:buChar char="•"/>
            </a:pPr>
            <a:r>
              <a:rPr lang="en-US" sz="2440"/>
              <a:t>c_name customers.name%type;</a:t>
            </a:r>
            <a:endParaRPr sz="2440"/>
          </a:p>
          <a:p>
            <a:pPr indent="-228600" lvl="0" marL="228600" rtl="0" algn="l">
              <a:lnSpc>
                <a:spcPct val="70000"/>
              </a:lnSpc>
              <a:spcBef>
                <a:spcPts val="1000"/>
              </a:spcBef>
              <a:spcAft>
                <a:spcPts val="0"/>
              </a:spcAft>
              <a:buClr>
                <a:schemeClr val="dk1"/>
              </a:buClr>
              <a:buSzPts val="2440"/>
              <a:buChar char="•"/>
            </a:pPr>
            <a:r>
              <a:rPr lang="en-US" sz="2440"/>
              <a:t>c_addr customers.address%type;</a:t>
            </a:r>
            <a:endParaRPr sz="2440"/>
          </a:p>
          <a:p>
            <a:pPr indent="-228600" lvl="0" marL="228600" rtl="0" algn="l">
              <a:lnSpc>
                <a:spcPct val="70000"/>
              </a:lnSpc>
              <a:spcBef>
                <a:spcPts val="1000"/>
              </a:spcBef>
              <a:spcAft>
                <a:spcPts val="0"/>
              </a:spcAft>
              <a:buClr>
                <a:schemeClr val="dk1"/>
              </a:buClr>
              <a:buSzPts val="2440"/>
              <a:buChar char="•"/>
            </a:pPr>
            <a:r>
              <a:rPr lang="en-US" sz="2440"/>
              <a:t>CURSOR c_customers IS SELECT id, name, address FROM customers;</a:t>
            </a:r>
            <a:endParaRPr sz="2440"/>
          </a:p>
          <a:p>
            <a:pPr indent="-228600" lvl="0" marL="228600" rtl="0" algn="l">
              <a:lnSpc>
                <a:spcPct val="70000"/>
              </a:lnSpc>
              <a:spcBef>
                <a:spcPts val="1000"/>
              </a:spcBef>
              <a:spcAft>
                <a:spcPts val="0"/>
              </a:spcAft>
              <a:buClr>
                <a:schemeClr val="dk1"/>
              </a:buClr>
              <a:buSzPts val="2440"/>
              <a:buChar char="•"/>
            </a:pPr>
            <a:r>
              <a:rPr lang="en-US" sz="2440"/>
              <a:t>BEGIN</a:t>
            </a:r>
            <a:endParaRPr sz="2440"/>
          </a:p>
          <a:p>
            <a:pPr indent="-228600" lvl="0" marL="228600" rtl="0" algn="l">
              <a:lnSpc>
                <a:spcPct val="70000"/>
              </a:lnSpc>
              <a:spcBef>
                <a:spcPts val="1000"/>
              </a:spcBef>
              <a:spcAft>
                <a:spcPts val="0"/>
              </a:spcAft>
              <a:buClr>
                <a:schemeClr val="dk1"/>
              </a:buClr>
              <a:buSzPts val="2440"/>
              <a:buChar char="•"/>
            </a:pPr>
            <a:r>
              <a:rPr lang="en-US" sz="2440"/>
              <a:t>OPEN c_customers;</a:t>
            </a:r>
            <a:endParaRPr sz="2440"/>
          </a:p>
          <a:p>
            <a:pPr indent="-228600" lvl="0" marL="228600" rtl="0" algn="l">
              <a:lnSpc>
                <a:spcPct val="70000"/>
              </a:lnSpc>
              <a:spcBef>
                <a:spcPts val="1000"/>
              </a:spcBef>
              <a:spcAft>
                <a:spcPts val="0"/>
              </a:spcAft>
              <a:buClr>
                <a:schemeClr val="dk1"/>
              </a:buClr>
              <a:buSzPts val="2440"/>
              <a:buChar char="•"/>
            </a:pPr>
            <a:r>
              <a:rPr lang="en-US" sz="2440"/>
              <a:t>LOOP</a:t>
            </a:r>
            <a:endParaRPr sz="2440"/>
          </a:p>
          <a:p>
            <a:pPr indent="-228600" lvl="0" marL="228600" rtl="0" algn="l">
              <a:lnSpc>
                <a:spcPct val="70000"/>
              </a:lnSpc>
              <a:spcBef>
                <a:spcPts val="1000"/>
              </a:spcBef>
              <a:spcAft>
                <a:spcPts val="0"/>
              </a:spcAft>
              <a:buClr>
                <a:schemeClr val="dk1"/>
              </a:buClr>
              <a:buSzPts val="2440"/>
              <a:buChar char="•"/>
            </a:pPr>
            <a:r>
              <a:rPr lang="en-US" sz="2440"/>
              <a:t>FETCH c_customers into c_id, c_name, c_addr;</a:t>
            </a:r>
            <a:endParaRPr sz="2440"/>
          </a:p>
          <a:p>
            <a:pPr indent="-228600" lvl="0" marL="228600" rtl="0" algn="l">
              <a:lnSpc>
                <a:spcPct val="70000"/>
              </a:lnSpc>
              <a:spcBef>
                <a:spcPts val="1000"/>
              </a:spcBef>
              <a:spcAft>
                <a:spcPts val="0"/>
              </a:spcAft>
              <a:buClr>
                <a:schemeClr val="dk1"/>
              </a:buClr>
              <a:buSzPts val="2440"/>
              <a:buChar char="•"/>
            </a:pPr>
            <a:r>
              <a:rPr lang="en-US" sz="2440"/>
              <a:t>EXIT WHEN c_customers%notfound;</a:t>
            </a:r>
            <a:endParaRPr sz="2440"/>
          </a:p>
          <a:p>
            <a:pPr indent="-228600" lvl="0" marL="228600" rtl="0" algn="l">
              <a:lnSpc>
                <a:spcPct val="70000"/>
              </a:lnSpc>
              <a:spcBef>
                <a:spcPts val="1000"/>
              </a:spcBef>
              <a:spcAft>
                <a:spcPts val="0"/>
              </a:spcAft>
              <a:buClr>
                <a:schemeClr val="dk1"/>
              </a:buClr>
              <a:buSzPts val="2440"/>
              <a:buChar char="•"/>
            </a:pPr>
            <a:r>
              <a:rPr lang="en-US" sz="2440"/>
              <a:t>dbms_output.put_line(c_id || ' ' || c_name || ' ' || c_addr);</a:t>
            </a:r>
            <a:endParaRPr sz="2440"/>
          </a:p>
          <a:p>
            <a:pPr indent="-228600" lvl="0" marL="228600" rtl="0" algn="l">
              <a:lnSpc>
                <a:spcPct val="70000"/>
              </a:lnSpc>
              <a:spcBef>
                <a:spcPts val="1000"/>
              </a:spcBef>
              <a:spcAft>
                <a:spcPts val="0"/>
              </a:spcAft>
              <a:buClr>
                <a:schemeClr val="dk1"/>
              </a:buClr>
              <a:buSzPts val="2440"/>
              <a:buChar char="•"/>
            </a:pPr>
            <a:r>
              <a:rPr lang="en-US" sz="2440"/>
              <a:t>END LOOP;</a:t>
            </a:r>
            <a:endParaRPr sz="2440"/>
          </a:p>
          <a:p>
            <a:pPr indent="-228600" lvl="0" marL="228600" rtl="0" algn="l">
              <a:lnSpc>
                <a:spcPct val="70000"/>
              </a:lnSpc>
              <a:spcBef>
                <a:spcPts val="1000"/>
              </a:spcBef>
              <a:spcAft>
                <a:spcPts val="0"/>
              </a:spcAft>
              <a:buClr>
                <a:schemeClr val="dk1"/>
              </a:buClr>
              <a:buSzPts val="2440"/>
              <a:buChar char="•"/>
            </a:pPr>
            <a:r>
              <a:rPr lang="en-US" sz="2440"/>
              <a:t>CLOSE c_customers;</a:t>
            </a:r>
            <a:endParaRPr sz="2440"/>
          </a:p>
          <a:p>
            <a:pPr indent="-228600" lvl="0" marL="228600" rtl="0" algn="l">
              <a:lnSpc>
                <a:spcPct val="70000"/>
              </a:lnSpc>
              <a:spcBef>
                <a:spcPts val="1000"/>
              </a:spcBef>
              <a:spcAft>
                <a:spcPts val="0"/>
              </a:spcAft>
              <a:buClr>
                <a:schemeClr val="dk1"/>
              </a:buClr>
              <a:buSzPts val="2440"/>
              <a:buChar char="•"/>
            </a:pPr>
            <a:r>
              <a:rPr lang="en-US" sz="2440"/>
              <a:t>END;</a:t>
            </a:r>
            <a:endParaRPr sz="2440"/>
          </a:p>
        </p:txBody>
      </p:sp>
    </p:spTree>
  </p:cSld>
  <p:clrMapOvr>
    <a:masterClrMapping/>
  </p:clrMapOvr>
  <p:transition>
    <p:wedg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1" lang="en-US" sz="4000">
                <a:solidFill>
                  <a:srgbClr val="FF0000"/>
                </a:solidFill>
              </a:rPr>
              <a:t>RESULT:</a:t>
            </a:r>
            <a:endParaRPr b="1" sz="5600">
              <a:solidFill>
                <a:srgbClr val="FF0000"/>
              </a:solidFill>
            </a:endParaRPr>
          </a:p>
        </p:txBody>
      </p:sp>
      <p:sp>
        <p:nvSpPr>
          <p:cNvPr id="217" name="Google Shape;217;p18"/>
          <p:cNvSpPr txBox="1"/>
          <p:nvPr>
            <p:ph idx="1" type="body"/>
          </p:nvPr>
        </p:nvSpPr>
        <p:spPr>
          <a:xfrm>
            <a:off x="923475" y="1423076"/>
            <a:ext cx="10430400" cy="475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Font typeface="Arial"/>
              <a:buNone/>
            </a:pPr>
            <a:r>
              <a:t/>
            </a:r>
            <a:endParaRPr sz="2400"/>
          </a:p>
          <a:p>
            <a:pPr indent="0" lvl="0" marL="0" rtl="0" algn="l">
              <a:lnSpc>
                <a:spcPct val="90000"/>
              </a:lnSpc>
              <a:spcBef>
                <a:spcPts val="1000"/>
              </a:spcBef>
              <a:spcAft>
                <a:spcPts val="0"/>
              </a:spcAft>
              <a:buClr>
                <a:schemeClr val="dk1"/>
              </a:buClr>
              <a:buSzPts val="2800"/>
              <a:buFont typeface="Arial"/>
              <a:buNone/>
            </a:pPr>
            <a:r>
              <a:rPr lang="en-US" sz="2400"/>
              <a:t>1 Ramesh Ahmedabad</a:t>
            </a:r>
            <a:endParaRPr sz="2400"/>
          </a:p>
          <a:p>
            <a:pPr indent="0" lvl="0" marL="0" rtl="0" algn="l">
              <a:lnSpc>
                <a:spcPct val="90000"/>
              </a:lnSpc>
              <a:spcBef>
                <a:spcPts val="1000"/>
              </a:spcBef>
              <a:spcAft>
                <a:spcPts val="0"/>
              </a:spcAft>
              <a:buClr>
                <a:schemeClr val="dk1"/>
              </a:buClr>
              <a:buSzPts val="2800"/>
              <a:buFont typeface="Arial"/>
              <a:buNone/>
            </a:pPr>
            <a:r>
              <a:rPr lang="en-US" sz="2400"/>
              <a:t>2 Khilan Delhi</a:t>
            </a:r>
            <a:endParaRPr sz="2400"/>
          </a:p>
          <a:p>
            <a:pPr indent="0" lvl="0" marL="0" rtl="0" algn="l">
              <a:lnSpc>
                <a:spcPct val="90000"/>
              </a:lnSpc>
              <a:spcBef>
                <a:spcPts val="1000"/>
              </a:spcBef>
              <a:spcAft>
                <a:spcPts val="0"/>
              </a:spcAft>
              <a:buClr>
                <a:schemeClr val="dk1"/>
              </a:buClr>
              <a:buSzPts val="2800"/>
              <a:buFont typeface="Arial"/>
              <a:buNone/>
            </a:pPr>
            <a:r>
              <a:rPr lang="en-US" sz="2400"/>
              <a:t>3 kaushik Kota</a:t>
            </a:r>
            <a:endParaRPr sz="2400"/>
          </a:p>
          <a:p>
            <a:pPr indent="0" lvl="0" marL="0" rtl="0" algn="l">
              <a:lnSpc>
                <a:spcPct val="90000"/>
              </a:lnSpc>
              <a:spcBef>
                <a:spcPts val="1000"/>
              </a:spcBef>
              <a:spcAft>
                <a:spcPts val="0"/>
              </a:spcAft>
              <a:buClr>
                <a:schemeClr val="dk1"/>
              </a:buClr>
              <a:buSzPts val="2800"/>
              <a:buFont typeface="Arial"/>
              <a:buNone/>
            </a:pPr>
            <a:r>
              <a:rPr lang="en-US" sz="2400"/>
              <a:t>4 Chaitali Mumbai</a:t>
            </a:r>
            <a:endParaRPr sz="2400"/>
          </a:p>
          <a:p>
            <a:pPr indent="0" lvl="0" marL="0" rtl="0" algn="l">
              <a:lnSpc>
                <a:spcPct val="90000"/>
              </a:lnSpc>
              <a:spcBef>
                <a:spcPts val="1000"/>
              </a:spcBef>
              <a:spcAft>
                <a:spcPts val="0"/>
              </a:spcAft>
              <a:buClr>
                <a:schemeClr val="dk1"/>
              </a:buClr>
              <a:buSzPts val="2800"/>
              <a:buFont typeface="Arial"/>
              <a:buNone/>
            </a:pPr>
            <a:r>
              <a:rPr lang="en-US" sz="2400"/>
              <a:t>5 Hardik Bhopal</a:t>
            </a:r>
            <a:endParaRPr sz="2400"/>
          </a:p>
          <a:p>
            <a:pPr indent="0" lvl="0" marL="0" rtl="0" algn="l">
              <a:lnSpc>
                <a:spcPct val="90000"/>
              </a:lnSpc>
              <a:spcBef>
                <a:spcPts val="1000"/>
              </a:spcBef>
              <a:spcAft>
                <a:spcPts val="0"/>
              </a:spcAft>
              <a:buClr>
                <a:schemeClr val="dk1"/>
              </a:buClr>
              <a:buSzPts val="2800"/>
              <a:buFont typeface="Arial"/>
              <a:buNone/>
            </a:pPr>
            <a:r>
              <a:rPr lang="en-US" sz="2400"/>
              <a:t>6 Komal MP</a:t>
            </a:r>
            <a:endParaRPr sz="2400"/>
          </a:p>
          <a:p>
            <a:pPr indent="-64135" lvl="0" marL="228600" rtl="0" algn="l">
              <a:lnSpc>
                <a:spcPct val="90000"/>
              </a:lnSpc>
              <a:spcBef>
                <a:spcPts val="1000"/>
              </a:spcBef>
              <a:spcAft>
                <a:spcPts val="0"/>
              </a:spcAft>
              <a:buClr>
                <a:schemeClr val="dk1"/>
              </a:buClr>
              <a:buSzPts val="2800"/>
              <a:buNone/>
            </a:pPr>
            <a:r>
              <a:t/>
            </a:r>
            <a:endParaRPr sz="2400"/>
          </a:p>
          <a:p>
            <a:pPr indent="0" lvl="0" marL="0" rtl="0" algn="l">
              <a:lnSpc>
                <a:spcPct val="90000"/>
              </a:lnSpc>
              <a:spcBef>
                <a:spcPts val="1000"/>
              </a:spcBef>
              <a:spcAft>
                <a:spcPts val="0"/>
              </a:spcAft>
              <a:buClr>
                <a:schemeClr val="dk1"/>
              </a:buClr>
              <a:buSzPts val="2800"/>
              <a:buFont typeface="Arial"/>
              <a:buNone/>
            </a:pPr>
            <a:r>
              <a:rPr lang="en-US" sz="2400"/>
              <a:t>PL/SQL procedure successfully completed.</a:t>
            </a:r>
            <a:endParaRPr sz="2400"/>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38200" y="431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None/>
            </a:pPr>
            <a:r>
              <a:rPr b="1" lang="en-US" sz="4000">
                <a:solidFill>
                  <a:srgbClr val="FF0000"/>
                </a:solidFill>
              </a:rPr>
              <a:t>Prerequisite,</a:t>
            </a:r>
            <a:r>
              <a:rPr b="1" lang="en-US" sz="4000">
                <a:solidFill>
                  <a:srgbClr val="FF0000"/>
                </a:solidFill>
                <a:latin typeface="Times New Roman"/>
                <a:ea typeface="Times New Roman"/>
                <a:cs typeface="Times New Roman"/>
                <a:sym typeface="Times New Roman"/>
              </a:rPr>
              <a:t>Objective and Outcome</a:t>
            </a:r>
            <a:endParaRPr b="1" sz="4000">
              <a:solidFill>
                <a:srgbClr val="FF0000"/>
              </a:solidFill>
            </a:endParaRPr>
          </a:p>
        </p:txBody>
      </p:sp>
      <p:sp>
        <p:nvSpPr>
          <p:cNvPr id="113" name="Google Shape;113;p2"/>
          <p:cNvSpPr txBox="1"/>
          <p:nvPr>
            <p:ph idx="1" type="body"/>
          </p:nvPr>
        </p:nvSpPr>
        <p:spPr>
          <a:xfrm>
            <a:off x="838200" y="17569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34791" lvl="0" marL="228600" rtl="0" algn="l">
              <a:lnSpc>
                <a:spcPct val="90000"/>
              </a:lnSpc>
              <a:spcBef>
                <a:spcPts val="0"/>
              </a:spcBef>
              <a:spcAft>
                <a:spcPts val="0"/>
              </a:spcAft>
              <a:buClr>
                <a:srgbClr val="FF0000"/>
              </a:buClr>
              <a:buSzPct val="100000"/>
              <a:buChar char="•"/>
            </a:pPr>
            <a:r>
              <a:rPr b="1" lang="en-US" sz="4350">
                <a:solidFill>
                  <a:srgbClr val="FF0000"/>
                </a:solidFill>
              </a:rPr>
              <a:t>Prerequisite</a:t>
            </a:r>
            <a:endParaRPr b="1" sz="4350">
              <a:latin typeface="Times New Roman"/>
              <a:ea typeface="Times New Roman"/>
              <a:cs typeface="Times New Roman"/>
              <a:sym typeface="Times New Roman"/>
            </a:endParaRPr>
          </a:p>
          <a:p>
            <a:pPr indent="-234791" lvl="0" marL="228600" rtl="0" algn="l">
              <a:lnSpc>
                <a:spcPct val="90000"/>
              </a:lnSpc>
              <a:spcBef>
                <a:spcPts val="980"/>
              </a:spcBef>
              <a:spcAft>
                <a:spcPts val="0"/>
              </a:spcAft>
              <a:buClr>
                <a:schemeClr val="dk1"/>
              </a:buClr>
              <a:buSzPct val="100000"/>
              <a:buChar char="•"/>
            </a:pPr>
            <a:r>
              <a:rPr lang="en-US" sz="4350">
                <a:latin typeface="Times New Roman"/>
                <a:ea typeface="Times New Roman"/>
                <a:cs typeface="Times New Roman"/>
                <a:sym typeface="Times New Roman"/>
              </a:rPr>
              <a:t>Students should have basic knowledge of sql queries</a:t>
            </a:r>
            <a:endParaRPr sz="4350"/>
          </a:p>
          <a:p>
            <a:pPr indent="-234791" lvl="0" marL="228600" rtl="0" algn="l">
              <a:lnSpc>
                <a:spcPct val="90000"/>
              </a:lnSpc>
              <a:spcBef>
                <a:spcPts val="980"/>
              </a:spcBef>
              <a:spcAft>
                <a:spcPts val="0"/>
              </a:spcAft>
              <a:buClr>
                <a:schemeClr val="dk1"/>
              </a:buClr>
              <a:buSzPct val="100000"/>
              <a:buChar char="•"/>
            </a:pPr>
            <a:r>
              <a:rPr lang="en-US" sz="4350">
                <a:latin typeface="Times New Roman"/>
                <a:ea typeface="Times New Roman"/>
                <a:cs typeface="Times New Roman"/>
                <a:sym typeface="Times New Roman"/>
              </a:rPr>
              <a:t>Sql operations,joins</a:t>
            </a:r>
            <a:endParaRPr sz="4350">
              <a:latin typeface="Times New Roman"/>
              <a:ea typeface="Times New Roman"/>
              <a:cs typeface="Times New Roman"/>
              <a:sym typeface="Times New Roman"/>
            </a:endParaRPr>
          </a:p>
          <a:p>
            <a:pPr indent="-234791" lvl="0" marL="228600" rtl="0" algn="l">
              <a:lnSpc>
                <a:spcPct val="90000"/>
              </a:lnSpc>
              <a:spcBef>
                <a:spcPts val="980"/>
              </a:spcBef>
              <a:spcAft>
                <a:spcPts val="0"/>
              </a:spcAft>
              <a:buClr>
                <a:schemeClr val="dk1"/>
              </a:buClr>
              <a:buSzPct val="100000"/>
              <a:buChar char="•"/>
            </a:pPr>
            <a:r>
              <a:rPr lang="en-US" sz="4350">
                <a:latin typeface="Times New Roman"/>
                <a:ea typeface="Times New Roman"/>
                <a:cs typeface="Times New Roman"/>
                <a:sym typeface="Times New Roman"/>
              </a:rPr>
              <a:t>Sql queries and procedures</a:t>
            </a:r>
            <a:endParaRPr sz="4350"/>
          </a:p>
          <a:p>
            <a:pPr indent="-234791" lvl="0" marL="228600" rtl="0" algn="l">
              <a:lnSpc>
                <a:spcPct val="90000"/>
              </a:lnSpc>
              <a:spcBef>
                <a:spcPts val="980"/>
              </a:spcBef>
              <a:spcAft>
                <a:spcPts val="0"/>
              </a:spcAft>
              <a:buClr>
                <a:srgbClr val="FF0000"/>
              </a:buClr>
              <a:buSzPct val="100000"/>
              <a:buChar char="•"/>
            </a:pPr>
            <a:r>
              <a:rPr b="1" lang="en-US" sz="4350">
                <a:solidFill>
                  <a:srgbClr val="FF0000"/>
                </a:solidFill>
                <a:latin typeface="Times New Roman"/>
                <a:ea typeface="Times New Roman"/>
                <a:cs typeface="Times New Roman"/>
                <a:sym typeface="Times New Roman"/>
              </a:rPr>
              <a:t>Objective</a:t>
            </a:r>
            <a:endParaRPr b="1" sz="4350"/>
          </a:p>
          <a:p>
            <a:pPr indent="-234791" lvl="0" marL="228600" rtl="0" algn="l">
              <a:lnSpc>
                <a:spcPct val="90000"/>
              </a:lnSpc>
              <a:spcBef>
                <a:spcPts val="980"/>
              </a:spcBef>
              <a:spcAft>
                <a:spcPts val="0"/>
              </a:spcAft>
              <a:buClr>
                <a:schemeClr val="dk1"/>
              </a:buClr>
              <a:buSzPct val="100000"/>
              <a:buChar char="•"/>
            </a:pPr>
            <a:r>
              <a:rPr lang="en-US" sz="4350"/>
              <a:t>To retrieve data, one row at a time, from a result set</a:t>
            </a:r>
            <a:endParaRPr sz="4350"/>
          </a:p>
          <a:p>
            <a:pPr indent="-234791" lvl="0" marL="228600" rtl="0" algn="l">
              <a:lnSpc>
                <a:spcPct val="90000"/>
              </a:lnSpc>
              <a:spcBef>
                <a:spcPts val="980"/>
              </a:spcBef>
              <a:spcAft>
                <a:spcPts val="0"/>
              </a:spcAft>
              <a:buClr>
                <a:schemeClr val="dk1"/>
              </a:buClr>
              <a:buSzPct val="100000"/>
              <a:buChar char="•"/>
            </a:pPr>
            <a:r>
              <a:rPr lang="en-US" sz="4350"/>
              <a:t>Student is able to manipulate the whole result set at once.</a:t>
            </a:r>
            <a:endParaRPr sz="4350"/>
          </a:p>
          <a:p>
            <a:pPr indent="-50800" lvl="0" marL="228600" rtl="0" algn="l">
              <a:lnSpc>
                <a:spcPct val="90000"/>
              </a:lnSpc>
              <a:spcBef>
                <a:spcPts val="980"/>
              </a:spcBef>
              <a:spcAft>
                <a:spcPts val="0"/>
              </a:spcAft>
              <a:buClr>
                <a:schemeClr val="dk1"/>
              </a:buClr>
              <a:buSzPct val="100000"/>
              <a:buNone/>
            </a:pPr>
            <a:r>
              <a:t/>
            </a:r>
            <a:endParaRPr b="1">
              <a:solidFill>
                <a:srgbClr val="FF0000"/>
              </a:solidFill>
              <a:latin typeface="Times New Roman"/>
              <a:ea typeface="Times New Roman"/>
              <a:cs typeface="Times New Roman"/>
              <a:sym typeface="Times New Roman"/>
            </a:endParaRPr>
          </a:p>
          <a:p>
            <a:pPr indent="-50800" lvl="0" marL="228600" rtl="0" algn="l">
              <a:lnSpc>
                <a:spcPct val="90000"/>
              </a:lnSpc>
              <a:spcBef>
                <a:spcPts val="980"/>
              </a:spcBef>
              <a:spcAft>
                <a:spcPts val="0"/>
              </a:spcAft>
              <a:buClr>
                <a:schemeClr val="dk1"/>
              </a:buClr>
              <a:buSzPct val="100000"/>
              <a:buNone/>
            </a:pPr>
            <a:r>
              <a:t/>
            </a:r>
            <a:endParaRPr b="1">
              <a:solidFill>
                <a:srgbClr val="FF0000"/>
              </a:solidFill>
              <a:latin typeface="Times New Roman"/>
              <a:ea typeface="Times New Roman"/>
              <a:cs typeface="Times New Roman"/>
              <a:sym typeface="Times New Roman"/>
            </a:endParaRPr>
          </a:p>
          <a:p>
            <a:pPr indent="-50800" lvl="0" marL="228600" rtl="0" algn="ctr">
              <a:lnSpc>
                <a:spcPct val="90000"/>
              </a:lnSpc>
              <a:spcBef>
                <a:spcPts val="980"/>
              </a:spcBef>
              <a:spcAft>
                <a:spcPts val="0"/>
              </a:spcAft>
              <a:buClr>
                <a:schemeClr val="dk1"/>
              </a:buClr>
              <a:buSzPct val="100000"/>
              <a:buNone/>
            </a:pPr>
            <a:r>
              <a:t/>
            </a:r>
            <a:endParaRPr b="1">
              <a:latin typeface="Times New Roman"/>
              <a:ea typeface="Times New Roman"/>
              <a:cs typeface="Times New Roman"/>
              <a:sym typeface="Times New Roman"/>
            </a:endParaRPr>
          </a:p>
          <a:p>
            <a:pPr indent="-50800" lvl="0" marL="228600" rtl="0" algn="l">
              <a:lnSpc>
                <a:spcPct val="90000"/>
              </a:lnSpc>
              <a:spcBef>
                <a:spcPts val="1980"/>
              </a:spcBef>
              <a:spcAft>
                <a:spcPts val="0"/>
              </a:spcAft>
              <a:buClr>
                <a:schemeClr val="dk1"/>
              </a:buClr>
              <a:buSzPct val="100000"/>
              <a:buNone/>
            </a:pPr>
            <a:r>
              <a:t/>
            </a:r>
            <a:endParaRPr/>
          </a:p>
        </p:txBody>
      </p:sp>
      <p:sp>
        <p:nvSpPr>
          <p:cNvPr id="114" name="Google Shape;1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Advantages</a:t>
            </a:r>
            <a:endParaRPr b="1" sz="4000">
              <a:solidFill>
                <a:srgbClr val="FF0000"/>
              </a:solidFill>
            </a:endParaRPr>
          </a:p>
        </p:txBody>
      </p:sp>
      <p:sp>
        <p:nvSpPr>
          <p:cNvPr id="223" name="Google Shape;2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Char char="•"/>
            </a:pPr>
            <a:r>
              <a:rPr lang="en-US" sz="2400"/>
              <a:t>Using Cursor we can perform row by row processing .</a:t>
            </a:r>
            <a:endParaRPr sz="2400"/>
          </a:p>
          <a:p>
            <a:pPr indent="-203200" lvl="0" marL="228600" rtl="0" algn="l">
              <a:lnSpc>
                <a:spcPct val="90000"/>
              </a:lnSpc>
              <a:spcBef>
                <a:spcPts val="1000"/>
              </a:spcBef>
              <a:spcAft>
                <a:spcPts val="0"/>
              </a:spcAft>
              <a:buClr>
                <a:schemeClr val="dk1"/>
              </a:buClr>
              <a:buSzPts val="2400"/>
              <a:buChar char="•"/>
            </a:pPr>
            <a:r>
              <a:rPr lang="en-US" sz="2400"/>
              <a:t>We can perform row wise validation or operations on each row.</a:t>
            </a:r>
            <a:endParaRPr sz="2400"/>
          </a:p>
          <a:p>
            <a:pPr indent="-203200" lvl="0" marL="228600" rtl="0" algn="l">
              <a:lnSpc>
                <a:spcPct val="90000"/>
              </a:lnSpc>
              <a:spcBef>
                <a:spcPts val="1000"/>
              </a:spcBef>
              <a:spcAft>
                <a:spcPts val="0"/>
              </a:spcAft>
              <a:buClr>
                <a:schemeClr val="dk1"/>
              </a:buClr>
              <a:buSzPts val="2400"/>
              <a:buChar char="•"/>
            </a:pPr>
            <a:r>
              <a:rPr lang="en-US" sz="2400"/>
              <a:t>Allow application to access and move around in a set of data rows, rather then merely retrieve a complete result set.</a:t>
            </a:r>
            <a:endParaRPr sz="2400"/>
          </a:p>
          <a:p>
            <a:pPr indent="0" lvl="0" marL="0" rtl="0" algn="l">
              <a:lnSpc>
                <a:spcPct val="90000"/>
              </a:lnSpc>
              <a:spcBef>
                <a:spcPts val="1000"/>
              </a:spcBef>
              <a:spcAft>
                <a:spcPts val="0"/>
              </a:spcAft>
              <a:buNone/>
            </a:pPr>
            <a:r>
              <a:rPr b="1" lang="en-US" sz="4000">
                <a:solidFill>
                  <a:srgbClr val="FF0000"/>
                </a:solidFill>
              </a:rPr>
              <a:t>Disadvantages</a:t>
            </a:r>
            <a:endParaRPr sz="4000">
              <a:solidFill>
                <a:srgbClr val="FF0000"/>
              </a:solidFill>
            </a:endParaRPr>
          </a:p>
          <a:p>
            <a:pPr indent="-203200" lvl="0" marL="228600" rtl="0" algn="l">
              <a:lnSpc>
                <a:spcPct val="90000"/>
              </a:lnSpc>
              <a:spcBef>
                <a:spcPts val="1000"/>
              </a:spcBef>
              <a:spcAft>
                <a:spcPts val="0"/>
              </a:spcAft>
              <a:buClr>
                <a:schemeClr val="dk1"/>
              </a:buClr>
              <a:buSzPts val="2400"/>
              <a:buChar char="•"/>
            </a:pPr>
            <a:r>
              <a:rPr lang="en-US" sz="2400"/>
              <a:t>Uses more resources</a:t>
            </a:r>
            <a:endParaRPr sz="2400"/>
          </a:p>
          <a:p>
            <a:pPr indent="-203200" lvl="0" marL="228600" rtl="0" algn="l">
              <a:lnSpc>
                <a:spcPct val="90000"/>
              </a:lnSpc>
              <a:spcBef>
                <a:spcPts val="1000"/>
              </a:spcBef>
              <a:spcAft>
                <a:spcPts val="0"/>
              </a:spcAft>
              <a:buClr>
                <a:schemeClr val="dk1"/>
              </a:buClr>
              <a:buSzPts val="2400"/>
              <a:buChar char="•"/>
            </a:pPr>
            <a:r>
              <a:rPr lang="en-US" sz="2400"/>
              <a:t>Speed and performance issues.</a:t>
            </a:r>
            <a:endParaRPr sz="2400"/>
          </a:p>
          <a:p>
            <a:pPr indent="-203200" lvl="0" marL="228600" rtl="0" algn="l">
              <a:lnSpc>
                <a:spcPct val="90000"/>
              </a:lnSpc>
              <a:spcBef>
                <a:spcPts val="1000"/>
              </a:spcBef>
              <a:spcAft>
                <a:spcPts val="0"/>
              </a:spcAft>
              <a:buClr>
                <a:schemeClr val="dk1"/>
              </a:buClr>
              <a:buSzPts val="2400"/>
              <a:buChar char="•"/>
            </a:pPr>
            <a:r>
              <a:rPr lang="en-US" sz="2400"/>
              <a:t>Increased network round trip.</a:t>
            </a:r>
            <a:endParaRPr sz="2400"/>
          </a:p>
          <a:p>
            <a:pPr indent="-50800" lvl="0" marL="228600" rtl="0" algn="l">
              <a:lnSpc>
                <a:spcPct val="90000"/>
              </a:lnSpc>
              <a:spcBef>
                <a:spcPts val="1000"/>
              </a:spcBef>
              <a:spcAft>
                <a:spcPts val="0"/>
              </a:spcAft>
              <a:buClr>
                <a:schemeClr val="dk1"/>
              </a:buClr>
              <a:buSzPts val="2800"/>
              <a:buNone/>
            </a:pPr>
            <a:r>
              <a:t/>
            </a:r>
            <a:endParaRPr b="1"/>
          </a:p>
        </p:txBody>
      </p:sp>
    </p:spTree>
  </p:cSld>
  <p:clrMapOvr>
    <a:masterClrMapping/>
  </p:clrMapOvr>
  <p:transition>
    <p:wedg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SQL CONSTRAINTS</a:t>
            </a:r>
            <a:endParaRPr/>
          </a:p>
        </p:txBody>
      </p:sp>
      <p:sp>
        <p:nvSpPr>
          <p:cNvPr id="229" name="Google Shape;229;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Clr>
                <a:schemeClr val="dk1"/>
              </a:buClr>
              <a:buSzPts val="1530"/>
              <a:buChar char="•"/>
            </a:pPr>
            <a:r>
              <a:rPr lang="en-US"/>
              <a:t>Constraints are the rules that we can apply on the type of data in a table. </a:t>
            </a:r>
            <a:endParaRPr/>
          </a:p>
          <a:p>
            <a:pPr indent="-325755" lvl="0" marL="457200" rtl="0" algn="l">
              <a:lnSpc>
                <a:spcPct val="100000"/>
              </a:lnSpc>
              <a:spcBef>
                <a:spcPts val="360"/>
              </a:spcBef>
              <a:spcAft>
                <a:spcPts val="0"/>
              </a:spcAft>
              <a:buClr>
                <a:schemeClr val="dk1"/>
              </a:buClr>
              <a:buSzPts val="1530"/>
              <a:buChar char="•"/>
            </a:pPr>
            <a:r>
              <a:rPr lang="en-US"/>
              <a:t>These data constraints are connected to a cell by the DBA as a flag. </a:t>
            </a:r>
            <a:endParaRPr/>
          </a:p>
          <a:p>
            <a:pPr indent="-325755" lvl="0" marL="457200" rtl="0" algn="l">
              <a:lnSpc>
                <a:spcPct val="100000"/>
              </a:lnSpc>
              <a:spcBef>
                <a:spcPts val="360"/>
              </a:spcBef>
              <a:spcAft>
                <a:spcPts val="0"/>
              </a:spcAft>
              <a:buClr>
                <a:schemeClr val="dk1"/>
              </a:buClr>
              <a:buSzPts val="1530"/>
              <a:buChar char="•"/>
            </a:pPr>
            <a:r>
              <a:rPr lang="en-US"/>
              <a:t>Whenever a user attempts to load a cell with data, DBA will check the data being loaded into the cell against the data constraint defined at the cell creation time.</a:t>
            </a:r>
            <a:endParaRPr/>
          </a:p>
          <a:p>
            <a:pPr indent="-325755" lvl="0" marL="457200" rtl="0" algn="l">
              <a:lnSpc>
                <a:spcPct val="100000"/>
              </a:lnSpc>
              <a:spcBef>
                <a:spcPts val="360"/>
              </a:spcBef>
              <a:spcAft>
                <a:spcPts val="0"/>
              </a:spcAft>
              <a:buClr>
                <a:schemeClr val="dk1"/>
              </a:buClr>
              <a:buSzPts val="1530"/>
              <a:buChar char="•"/>
            </a:pPr>
            <a:r>
              <a:rPr lang="en-US"/>
              <a:t> If the data being loaded fails to satisfy any of the data constraint checks fired by the DBA, the DBA will not load the data into the cell, reject the entered record and will flash an error message.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0" name="Google Shape;23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CONSTRAINTS IMPLEMENTATION</a:t>
            </a:r>
            <a:endParaRPr/>
          </a:p>
        </p:txBody>
      </p:sp>
      <p:sp>
        <p:nvSpPr>
          <p:cNvPr id="236" name="Google Shape;236;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Clr>
                <a:schemeClr val="dk1"/>
              </a:buClr>
              <a:buSzPts val="1530"/>
              <a:buChar char="•"/>
            </a:pPr>
            <a:r>
              <a:rPr lang="en-US"/>
              <a:t>Constraints can be divided into the following two types:</a:t>
            </a:r>
            <a:endParaRPr/>
          </a:p>
          <a:p>
            <a:pPr indent="-325755" lvl="0" marL="457200" rtl="0" algn="l">
              <a:lnSpc>
                <a:spcPct val="100000"/>
              </a:lnSpc>
              <a:spcBef>
                <a:spcPts val="360"/>
              </a:spcBef>
              <a:spcAft>
                <a:spcPts val="0"/>
              </a:spcAft>
              <a:buClr>
                <a:schemeClr val="dk1"/>
              </a:buClr>
              <a:buSzPts val="1530"/>
              <a:buFont typeface="Noto Sans Symbols"/>
              <a:buChar char="⮚"/>
            </a:pPr>
            <a:r>
              <a:rPr b="1" lang="en-US"/>
              <a:t>Column level constraints:</a:t>
            </a:r>
            <a:r>
              <a:rPr lang="en-US"/>
              <a:t> These constraints are defined along with the column definition. These constraints can be applied to any one column at a time. If the constraints spans across multiple columns ,then the table level constraints are used.</a:t>
            </a:r>
            <a:endParaRPr/>
          </a:p>
          <a:p>
            <a:pPr indent="-325755" lvl="0" marL="457200" rtl="0" algn="l">
              <a:lnSpc>
                <a:spcPct val="100000"/>
              </a:lnSpc>
              <a:spcBef>
                <a:spcPts val="360"/>
              </a:spcBef>
              <a:spcAft>
                <a:spcPts val="0"/>
              </a:spcAft>
              <a:buClr>
                <a:schemeClr val="dk1"/>
              </a:buClr>
              <a:buSzPts val="1530"/>
              <a:buFont typeface="Noto Sans Symbols"/>
              <a:buChar char="⮚"/>
            </a:pPr>
            <a:r>
              <a:rPr b="1" lang="en-US"/>
              <a:t>Table level constraints: </a:t>
            </a:r>
            <a:r>
              <a:rPr lang="en-US"/>
              <a:t>If the data constraint attached to a specific cell in a table references the content of another cell in the table then the table level constraint is used.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7" name="Google Shape;23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Constraints Types</a:t>
            </a:r>
            <a:endParaRPr/>
          </a:p>
        </p:txBody>
      </p:sp>
      <p:sp>
        <p:nvSpPr>
          <p:cNvPr id="243" name="Google Shape;243;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0"/>
              </a:spcBef>
              <a:spcAft>
                <a:spcPts val="0"/>
              </a:spcAft>
              <a:buClr>
                <a:srgbClr val="31313F"/>
              </a:buClr>
              <a:buSzPts val="1930"/>
              <a:buNone/>
            </a:pPr>
            <a:r>
              <a:rPr lang="en-US">
                <a:solidFill>
                  <a:srgbClr val="31313F"/>
                </a:solidFill>
              </a:rPr>
              <a:t>The following constraints are commonly used in SQL:</a:t>
            </a:r>
            <a:endParaRPr/>
          </a:p>
          <a:p>
            <a:pPr indent="-325754" lvl="0" marL="457200" rtl="0" algn="l">
              <a:lnSpc>
                <a:spcPct val="100000"/>
              </a:lnSpc>
              <a:spcBef>
                <a:spcPts val="360"/>
              </a:spcBef>
              <a:spcAft>
                <a:spcPts val="0"/>
              </a:spcAft>
              <a:buClr>
                <a:srgbClr val="31313F"/>
              </a:buClr>
              <a:buSzPts val="1930"/>
              <a:buChar char="•"/>
            </a:pPr>
            <a:r>
              <a:rPr b="1" lang="en-US" u="sng">
                <a:solidFill>
                  <a:srgbClr val="31313F"/>
                </a:solidFill>
                <a:hlinkClick r:id="rId3">
                  <a:extLst>
                    <a:ext uri="{A12FA001-AC4F-418D-AE19-62706E023703}">
                      <ahyp:hlinkClr val="tx"/>
                    </a:ext>
                  </a:extLst>
                </a:hlinkClick>
              </a:rPr>
              <a:t>NOT NULL</a:t>
            </a:r>
            <a:r>
              <a:rPr lang="en-US">
                <a:solidFill>
                  <a:srgbClr val="31313F"/>
                </a:solidFill>
              </a:rPr>
              <a:t> - Ensures that a column cannot have a NULL value</a:t>
            </a:r>
            <a:endParaRPr/>
          </a:p>
          <a:p>
            <a:pPr indent="-325754" lvl="0" marL="457200" rtl="0" algn="l">
              <a:lnSpc>
                <a:spcPct val="100000"/>
              </a:lnSpc>
              <a:spcBef>
                <a:spcPts val="360"/>
              </a:spcBef>
              <a:spcAft>
                <a:spcPts val="0"/>
              </a:spcAft>
              <a:buClr>
                <a:srgbClr val="31313F"/>
              </a:buClr>
              <a:buSzPts val="1930"/>
              <a:buChar char="•"/>
            </a:pPr>
            <a:r>
              <a:rPr b="1" lang="en-US" u="sng">
                <a:solidFill>
                  <a:srgbClr val="31313F"/>
                </a:solidFill>
                <a:hlinkClick r:id="rId4">
                  <a:extLst>
                    <a:ext uri="{A12FA001-AC4F-418D-AE19-62706E023703}">
                      <ahyp:hlinkClr val="tx"/>
                    </a:ext>
                  </a:extLst>
                </a:hlinkClick>
              </a:rPr>
              <a:t>UNIQUE</a:t>
            </a:r>
            <a:r>
              <a:rPr lang="en-US">
                <a:solidFill>
                  <a:srgbClr val="31313F"/>
                </a:solidFill>
              </a:rPr>
              <a:t> - Ensures that all values in a column are different</a:t>
            </a:r>
            <a:endParaRPr/>
          </a:p>
          <a:p>
            <a:pPr indent="-325754" lvl="0" marL="457200" rtl="0" algn="l">
              <a:lnSpc>
                <a:spcPct val="100000"/>
              </a:lnSpc>
              <a:spcBef>
                <a:spcPts val="360"/>
              </a:spcBef>
              <a:spcAft>
                <a:spcPts val="0"/>
              </a:spcAft>
              <a:buClr>
                <a:srgbClr val="31313F"/>
              </a:buClr>
              <a:buSzPts val="1930"/>
              <a:buChar char="•"/>
            </a:pPr>
            <a:r>
              <a:rPr b="1" lang="en-US" u="sng">
                <a:solidFill>
                  <a:srgbClr val="31313F"/>
                </a:solidFill>
                <a:hlinkClick r:id="rId5">
                  <a:extLst>
                    <a:ext uri="{A12FA001-AC4F-418D-AE19-62706E023703}">
                      <ahyp:hlinkClr val="tx"/>
                    </a:ext>
                  </a:extLst>
                </a:hlinkClick>
              </a:rPr>
              <a:t>PRIMARY KEY</a:t>
            </a:r>
            <a:r>
              <a:rPr lang="en-US">
                <a:solidFill>
                  <a:srgbClr val="31313F"/>
                </a:solidFill>
              </a:rPr>
              <a:t> - A combination of a NOT NULL and UNIQUE. Uniquely identifies each row in a table</a:t>
            </a:r>
            <a:endParaRPr/>
          </a:p>
          <a:p>
            <a:pPr indent="-325754" lvl="0" marL="457200" rtl="0" algn="l">
              <a:lnSpc>
                <a:spcPct val="100000"/>
              </a:lnSpc>
              <a:spcBef>
                <a:spcPts val="360"/>
              </a:spcBef>
              <a:spcAft>
                <a:spcPts val="0"/>
              </a:spcAft>
              <a:buClr>
                <a:srgbClr val="31313F"/>
              </a:buClr>
              <a:buSzPts val="1930"/>
              <a:buChar char="•"/>
            </a:pPr>
            <a:r>
              <a:rPr b="1" lang="en-US" u="sng">
                <a:solidFill>
                  <a:srgbClr val="31313F"/>
                </a:solidFill>
                <a:hlinkClick r:id="rId6">
                  <a:extLst>
                    <a:ext uri="{A12FA001-AC4F-418D-AE19-62706E023703}">
                      <ahyp:hlinkClr val="tx"/>
                    </a:ext>
                  </a:extLst>
                </a:hlinkClick>
              </a:rPr>
              <a:t>FOREIGN KEY</a:t>
            </a:r>
            <a:r>
              <a:rPr lang="en-US">
                <a:solidFill>
                  <a:srgbClr val="31313F"/>
                </a:solidFill>
              </a:rPr>
              <a:t> - Uniquely identifies a row/record in another table</a:t>
            </a:r>
            <a:endParaRPr/>
          </a:p>
          <a:p>
            <a:pPr indent="-325754" lvl="0" marL="457200" rtl="0" algn="l">
              <a:lnSpc>
                <a:spcPct val="100000"/>
              </a:lnSpc>
              <a:spcBef>
                <a:spcPts val="360"/>
              </a:spcBef>
              <a:spcAft>
                <a:spcPts val="0"/>
              </a:spcAft>
              <a:buClr>
                <a:srgbClr val="31313F"/>
              </a:buClr>
              <a:buSzPts val="1930"/>
              <a:buChar char="•"/>
            </a:pPr>
            <a:r>
              <a:rPr b="1" lang="en-US" u="sng">
                <a:solidFill>
                  <a:srgbClr val="31313F"/>
                </a:solidFill>
                <a:hlinkClick r:id="rId7">
                  <a:extLst>
                    <a:ext uri="{A12FA001-AC4F-418D-AE19-62706E023703}">
                      <ahyp:hlinkClr val="tx"/>
                    </a:ext>
                  </a:extLst>
                </a:hlinkClick>
              </a:rPr>
              <a:t>CHECK</a:t>
            </a:r>
            <a:r>
              <a:rPr lang="en-US">
                <a:solidFill>
                  <a:srgbClr val="31313F"/>
                </a:solidFill>
              </a:rPr>
              <a:t> - Ensures that all values in a column satisfies a specific condition</a:t>
            </a:r>
            <a:endParaRPr/>
          </a:p>
          <a:p>
            <a:pPr indent="-325754" lvl="0" marL="457200" rtl="0" algn="l">
              <a:lnSpc>
                <a:spcPct val="100000"/>
              </a:lnSpc>
              <a:spcBef>
                <a:spcPts val="360"/>
              </a:spcBef>
              <a:spcAft>
                <a:spcPts val="0"/>
              </a:spcAft>
              <a:buClr>
                <a:srgbClr val="31313F"/>
              </a:buClr>
              <a:buSzPts val="1930"/>
              <a:buChar char="•"/>
            </a:pPr>
            <a:r>
              <a:rPr b="1" lang="en-US" u="sng">
                <a:solidFill>
                  <a:srgbClr val="31313F"/>
                </a:solidFill>
                <a:hlinkClick r:id="rId8">
                  <a:extLst>
                    <a:ext uri="{A12FA001-AC4F-418D-AE19-62706E023703}">
                      <ahyp:hlinkClr val="tx"/>
                    </a:ext>
                  </a:extLst>
                </a:hlinkClick>
              </a:rPr>
              <a:t>DEFAULT</a:t>
            </a:r>
            <a:r>
              <a:rPr lang="en-US">
                <a:solidFill>
                  <a:srgbClr val="31313F"/>
                </a:solidFill>
              </a:rPr>
              <a:t> - Sets a default value for a column when no value is specified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4" name="Google Shape;24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UNIQUE KEY CONSTRAINT</a:t>
            </a:r>
            <a:endParaRPr/>
          </a:p>
        </p:txBody>
      </p:sp>
      <p:sp>
        <p:nvSpPr>
          <p:cNvPr id="250" name="Google Shape;250;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333632" lvl="0" marL="457200" rtl="0" algn="l">
              <a:lnSpc>
                <a:spcPct val="100000"/>
              </a:lnSpc>
              <a:spcBef>
                <a:spcPts val="0"/>
              </a:spcBef>
              <a:spcAft>
                <a:spcPts val="0"/>
              </a:spcAft>
              <a:buClr>
                <a:schemeClr val="dk1"/>
              </a:buClr>
              <a:buSzPct val="76221"/>
              <a:buChar char="•"/>
            </a:pPr>
            <a:r>
              <a:rPr lang="en-US"/>
              <a:t>The purpose of a unique key is to ensure that information in the column for each record is unique. </a:t>
            </a:r>
            <a:endParaRPr/>
          </a:p>
          <a:p>
            <a:pPr indent="-333632" lvl="0" marL="457200" rtl="0" algn="l">
              <a:lnSpc>
                <a:spcPct val="100000"/>
              </a:lnSpc>
              <a:spcBef>
                <a:spcPts val="360"/>
              </a:spcBef>
              <a:spcAft>
                <a:spcPts val="0"/>
              </a:spcAft>
              <a:buClr>
                <a:schemeClr val="dk1"/>
              </a:buClr>
              <a:buSzPct val="76221"/>
              <a:buChar char="•"/>
            </a:pPr>
            <a:r>
              <a:rPr lang="en-US"/>
              <a:t>Unique Key as a column constraint : </a:t>
            </a:r>
            <a:endParaRPr/>
          </a:p>
          <a:p>
            <a:pPr indent="-325755" lvl="0" marL="457200" rtl="0" algn="l">
              <a:lnSpc>
                <a:spcPct val="100000"/>
              </a:lnSpc>
              <a:spcBef>
                <a:spcPts val="360"/>
              </a:spcBef>
              <a:spcAft>
                <a:spcPts val="0"/>
              </a:spcAft>
              <a:buClr>
                <a:schemeClr val="dk1"/>
              </a:buClr>
              <a:buSzPct val="76221"/>
              <a:buNone/>
            </a:pPr>
            <a:r>
              <a:t/>
            </a:r>
            <a:endParaRPr/>
          </a:p>
          <a:p>
            <a:pPr indent="-325755" lvl="0" marL="457200" rtl="0" algn="l">
              <a:lnSpc>
                <a:spcPct val="100000"/>
              </a:lnSpc>
              <a:spcBef>
                <a:spcPts val="360"/>
              </a:spcBef>
              <a:spcAft>
                <a:spcPts val="0"/>
              </a:spcAft>
              <a:buClr>
                <a:schemeClr val="dk1"/>
              </a:buClr>
              <a:buSzPct val="145257"/>
              <a:buNone/>
            </a:pPr>
            <a:r>
              <a:rPr lang="en-US"/>
              <a:t> </a:t>
            </a:r>
            <a:endParaRPr b="1" sz="2400"/>
          </a:p>
          <a:p>
            <a:pPr indent="-325755" lvl="0" marL="457200" rtl="0" algn="l">
              <a:lnSpc>
                <a:spcPct val="100000"/>
              </a:lnSpc>
              <a:spcBef>
                <a:spcPts val="360"/>
              </a:spcBef>
              <a:spcAft>
                <a:spcPts val="0"/>
              </a:spcAft>
              <a:buClr>
                <a:schemeClr val="dk1"/>
              </a:buClr>
              <a:buSzPct val="76221"/>
              <a:buNone/>
            </a:pPr>
            <a:r>
              <a:rPr b="1" lang="en-US"/>
              <a:t>CREATE TABLE Persons (ID int  UNIQUE,  LastName varchar(255) NOT NULL,FirstName varchar(255),Age int);</a:t>
            </a:r>
            <a:endParaRPr/>
          </a:p>
          <a:p>
            <a:pPr indent="-325755" lvl="0" marL="457200" rtl="0" algn="l">
              <a:lnSpc>
                <a:spcPct val="100000"/>
              </a:lnSpc>
              <a:spcBef>
                <a:spcPts val="360"/>
              </a:spcBef>
              <a:spcAft>
                <a:spcPts val="0"/>
              </a:spcAft>
              <a:buClr>
                <a:schemeClr val="dk1"/>
              </a:buClr>
              <a:buSzPct val="59283"/>
              <a:buNone/>
            </a:pPr>
            <a:r>
              <a:t/>
            </a:r>
            <a:endParaRPr b="1" sz="3600"/>
          </a:p>
          <a:p>
            <a:pPr indent="-333632" lvl="0" marL="457200" rtl="0" algn="l">
              <a:lnSpc>
                <a:spcPct val="100000"/>
              </a:lnSpc>
              <a:spcBef>
                <a:spcPts val="360"/>
              </a:spcBef>
              <a:spcAft>
                <a:spcPts val="0"/>
              </a:spcAft>
              <a:buClr>
                <a:schemeClr val="dk1"/>
              </a:buClr>
              <a:buSzPct val="76221"/>
              <a:buChar char="•"/>
            </a:pPr>
            <a:r>
              <a:rPr lang="en-US"/>
              <a:t>Unique Key as a table constraint:</a:t>
            </a:r>
            <a:endParaRPr/>
          </a:p>
          <a:p>
            <a:pPr indent="-228600" lvl="0" marL="457200" rtl="0" algn="l">
              <a:lnSpc>
                <a:spcPct val="100000"/>
              </a:lnSpc>
              <a:spcBef>
                <a:spcPts val="360"/>
              </a:spcBef>
              <a:spcAft>
                <a:spcPts val="0"/>
              </a:spcAft>
              <a:buClr>
                <a:schemeClr val="dk1"/>
              </a:buClr>
              <a:buSzPct val="76221"/>
              <a:buNone/>
            </a:pPr>
            <a:r>
              <a:t/>
            </a:r>
            <a:endParaRPr/>
          </a:p>
          <a:p>
            <a:pPr indent="-325755" lvl="0" marL="457200" rtl="0" algn="l">
              <a:lnSpc>
                <a:spcPct val="100000"/>
              </a:lnSpc>
              <a:spcBef>
                <a:spcPts val="360"/>
              </a:spcBef>
              <a:spcAft>
                <a:spcPts val="0"/>
              </a:spcAft>
              <a:buClr>
                <a:schemeClr val="dk1"/>
              </a:buClr>
              <a:buSzPct val="59283"/>
              <a:buNone/>
            </a:pPr>
            <a:r>
              <a:rPr lang="en-US" sz="3600"/>
              <a:t> </a:t>
            </a:r>
            <a:r>
              <a:rPr b="1" lang="en-US" sz="3200"/>
              <a:t>C</a:t>
            </a:r>
            <a:r>
              <a:rPr b="1" lang="en-US"/>
              <a:t>REATE TABLE Persons (ID int ,LastName varchar(255) , FirstName varchar(255),Age int, UNIQUE (ID)</a:t>
            </a:r>
            <a:br>
              <a:rPr b="1" lang="en-US"/>
            </a:br>
            <a:r>
              <a:rPr b="1" lang="en-US"/>
              <a:t>);</a:t>
            </a:r>
            <a:endParaRPr b="1" sz="3200"/>
          </a:p>
          <a:p>
            <a:pPr indent="-90804" lvl="0" marL="228600" rtl="0" algn="l">
              <a:lnSpc>
                <a:spcPct val="90000"/>
              </a:lnSpc>
              <a:spcBef>
                <a:spcPts val="1000"/>
              </a:spcBef>
              <a:spcAft>
                <a:spcPts val="0"/>
              </a:spcAft>
              <a:buClr>
                <a:schemeClr val="dk1"/>
              </a:buClr>
              <a:buSzPct val="100000"/>
              <a:buNone/>
            </a:pPr>
            <a:r>
              <a:t/>
            </a:r>
            <a:endParaRPr/>
          </a:p>
        </p:txBody>
      </p:sp>
      <p:sp>
        <p:nvSpPr>
          <p:cNvPr id="251" name="Google Shape;25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DEFAULT CONSTRAINT</a:t>
            </a:r>
            <a:endParaRPr/>
          </a:p>
        </p:txBody>
      </p:sp>
      <p:sp>
        <p:nvSpPr>
          <p:cNvPr id="257" name="Google Shape;257;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Clr>
                <a:schemeClr val="dk1"/>
              </a:buClr>
              <a:buSzPts val="1530"/>
              <a:buChar char="•"/>
            </a:pPr>
            <a:r>
              <a:rPr lang="en-US"/>
              <a:t>At the time of cell creation a ‘default value’ can be assigned to it.</a:t>
            </a:r>
            <a:endParaRPr/>
          </a:p>
          <a:p>
            <a:pPr indent="-325755" lvl="0" marL="457200" rtl="0" algn="l">
              <a:lnSpc>
                <a:spcPct val="100000"/>
              </a:lnSpc>
              <a:spcBef>
                <a:spcPts val="360"/>
              </a:spcBef>
              <a:spcAft>
                <a:spcPts val="0"/>
              </a:spcAft>
              <a:buClr>
                <a:schemeClr val="dk1"/>
              </a:buClr>
              <a:buSzPts val="1530"/>
              <a:buChar char="•"/>
            </a:pPr>
            <a:r>
              <a:rPr lang="en-US"/>
              <a:t>When the user is loading a ‘record’ with values and leaves this cell empty,the DBA will automatically load this cell with the default value specified. </a:t>
            </a:r>
            <a:endParaRPr/>
          </a:p>
          <a:p>
            <a:pPr indent="-325755" lvl="0" marL="457200" rtl="0" algn="l">
              <a:lnSpc>
                <a:spcPct val="100000"/>
              </a:lnSpc>
              <a:spcBef>
                <a:spcPts val="360"/>
              </a:spcBef>
              <a:spcAft>
                <a:spcPts val="0"/>
              </a:spcAft>
              <a:buClr>
                <a:schemeClr val="dk1"/>
              </a:buClr>
              <a:buSzPts val="1530"/>
              <a:buChar char="•"/>
            </a:pPr>
            <a:r>
              <a:rPr lang="en-US"/>
              <a:t>The data type of the default value should match the data type of the column. </a:t>
            </a:r>
            <a:endParaRPr/>
          </a:p>
          <a:p>
            <a:pPr indent="-325755" lvl="0" marL="457200" rtl="0" algn="l">
              <a:lnSpc>
                <a:spcPct val="100000"/>
              </a:lnSpc>
              <a:spcBef>
                <a:spcPts val="360"/>
              </a:spcBef>
              <a:spcAft>
                <a:spcPts val="0"/>
              </a:spcAft>
              <a:buClr>
                <a:schemeClr val="dk1"/>
              </a:buClr>
              <a:buSzPts val="1530"/>
              <a:buNone/>
            </a:pPr>
            <a:r>
              <a:rPr lang="en-US"/>
              <a:t> </a:t>
            </a:r>
            <a:r>
              <a:rPr b="1" lang="en-US" sz="2000"/>
              <a:t>CREATE TABLE people (ID int NOT NULL,LastName varchar(255) NOT NULL, FirstName varchar(255), Age int,</a:t>
            </a:r>
            <a:endParaRPr/>
          </a:p>
          <a:p>
            <a:pPr indent="-325755" lvl="0" marL="457200" rtl="0" algn="l">
              <a:lnSpc>
                <a:spcPct val="100000"/>
              </a:lnSpc>
              <a:spcBef>
                <a:spcPts val="360"/>
              </a:spcBef>
              <a:spcAft>
                <a:spcPts val="0"/>
              </a:spcAft>
              <a:buClr>
                <a:schemeClr val="dk1"/>
              </a:buClr>
              <a:buSzPts val="1530"/>
              <a:buNone/>
            </a:pPr>
            <a:r>
              <a:rPr b="1" lang="en-US" sz="2000"/>
              <a:t>    City varchar(255) DEFAULT 'Sandnes’);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8" name="Google Shape;258;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SQL DEFAULT on ALTER TABLE</a:t>
            </a:r>
            <a:endParaRPr/>
          </a:p>
        </p:txBody>
      </p:sp>
      <p:sp>
        <p:nvSpPr>
          <p:cNvPr id="264" name="Google Shape;264;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325754" lvl="0" marL="457200" rtl="0" algn="l">
              <a:lnSpc>
                <a:spcPct val="100000"/>
              </a:lnSpc>
              <a:spcBef>
                <a:spcPts val="0"/>
              </a:spcBef>
              <a:spcAft>
                <a:spcPts val="0"/>
              </a:spcAft>
              <a:buClr>
                <a:schemeClr val="dk1"/>
              </a:buClr>
              <a:buSzPct val="68917"/>
              <a:buChar char="•"/>
            </a:pPr>
            <a:r>
              <a:rPr lang="en-US"/>
              <a:t>To create a DEFAULT constraint on the "City" column when the table is already created, use the following SQL:</a:t>
            </a:r>
            <a:endParaRPr/>
          </a:p>
          <a:p>
            <a:pPr indent="-325754" lvl="0" marL="457200" rtl="0" algn="l">
              <a:lnSpc>
                <a:spcPct val="100000"/>
              </a:lnSpc>
              <a:spcBef>
                <a:spcPts val="360"/>
              </a:spcBef>
              <a:spcAft>
                <a:spcPts val="0"/>
              </a:spcAft>
              <a:buClr>
                <a:schemeClr val="dk1"/>
              </a:buClr>
              <a:buSzPct val="68917"/>
              <a:buChar char="•"/>
            </a:pPr>
            <a:r>
              <a:rPr b="1" lang="en-US"/>
              <a:t>MySQL:</a:t>
            </a:r>
            <a:endParaRPr/>
          </a:p>
          <a:p>
            <a:pPr indent="-325755" lvl="0" marL="457200" rtl="0" algn="l">
              <a:lnSpc>
                <a:spcPct val="100000"/>
              </a:lnSpc>
              <a:spcBef>
                <a:spcPts val="360"/>
              </a:spcBef>
              <a:spcAft>
                <a:spcPts val="0"/>
              </a:spcAft>
              <a:buClr>
                <a:schemeClr val="dk1"/>
              </a:buClr>
              <a:buSzPct val="68917"/>
              <a:buNone/>
            </a:pPr>
            <a:r>
              <a:rPr lang="en-US"/>
              <a:t>   ALTER TABLE People</a:t>
            </a:r>
            <a:br>
              <a:rPr lang="en-US"/>
            </a:br>
            <a:r>
              <a:rPr lang="en-US"/>
              <a:t>ALTER Age SET DEFAULT ‘10';</a:t>
            </a:r>
            <a:endParaRPr/>
          </a:p>
          <a:p>
            <a:pPr indent="-325754" lvl="0" marL="457200" rtl="0" algn="l">
              <a:lnSpc>
                <a:spcPct val="100000"/>
              </a:lnSpc>
              <a:spcBef>
                <a:spcPts val="360"/>
              </a:spcBef>
              <a:spcAft>
                <a:spcPts val="0"/>
              </a:spcAft>
              <a:buClr>
                <a:schemeClr val="dk1"/>
              </a:buClr>
              <a:buSzPct val="68917"/>
              <a:buChar char="•"/>
            </a:pPr>
            <a:r>
              <a:rPr b="1" lang="en-US"/>
              <a:t>SQL Server:</a:t>
            </a:r>
            <a:endParaRPr/>
          </a:p>
          <a:p>
            <a:pPr indent="-325755" lvl="0" marL="457200" rtl="0" algn="l">
              <a:lnSpc>
                <a:spcPct val="100000"/>
              </a:lnSpc>
              <a:spcBef>
                <a:spcPts val="360"/>
              </a:spcBef>
              <a:spcAft>
                <a:spcPts val="0"/>
              </a:spcAft>
              <a:buClr>
                <a:schemeClr val="dk1"/>
              </a:buClr>
              <a:buSzPct val="68917"/>
              <a:buNone/>
            </a:pPr>
            <a:r>
              <a:rPr lang="en-US"/>
              <a:t>   ALTER TABLE People</a:t>
            </a:r>
            <a:br>
              <a:rPr lang="en-US"/>
            </a:br>
            <a:r>
              <a:rPr lang="en-US"/>
              <a:t>ADD CONSTRAINT df_Age</a:t>
            </a:r>
            <a:br>
              <a:rPr lang="en-US"/>
            </a:br>
            <a:r>
              <a:rPr lang="en-US"/>
              <a:t>DEFAULT ‘10' FOR Age;</a:t>
            </a:r>
            <a:endParaRPr/>
          </a:p>
          <a:p>
            <a:pPr indent="-325754" lvl="0" marL="457200" rtl="0" algn="l">
              <a:lnSpc>
                <a:spcPct val="100000"/>
              </a:lnSpc>
              <a:spcBef>
                <a:spcPts val="360"/>
              </a:spcBef>
              <a:spcAft>
                <a:spcPts val="0"/>
              </a:spcAft>
              <a:buClr>
                <a:schemeClr val="dk1"/>
              </a:buClr>
              <a:buSzPct val="68917"/>
              <a:buChar char="•"/>
            </a:pPr>
            <a:r>
              <a:rPr b="1" lang="en-US"/>
              <a:t>MS Access:</a:t>
            </a:r>
            <a:endParaRPr/>
          </a:p>
          <a:p>
            <a:pPr indent="-325755" lvl="0" marL="457200" rtl="0" algn="l">
              <a:lnSpc>
                <a:spcPct val="100000"/>
              </a:lnSpc>
              <a:spcBef>
                <a:spcPts val="360"/>
              </a:spcBef>
              <a:spcAft>
                <a:spcPts val="0"/>
              </a:spcAft>
              <a:buClr>
                <a:schemeClr val="dk1"/>
              </a:buClr>
              <a:buSzPct val="68917"/>
              <a:buNone/>
            </a:pPr>
            <a:r>
              <a:rPr lang="en-US"/>
              <a:t>   ALTER TABLE People</a:t>
            </a:r>
            <a:br>
              <a:rPr lang="en-US"/>
            </a:br>
            <a:r>
              <a:rPr lang="en-US"/>
              <a:t>ALTER COLUMN Age SET DEFAULT ’10';</a:t>
            </a:r>
            <a:endParaRPr/>
          </a:p>
          <a:p>
            <a:pPr indent="-325754" lvl="0" marL="457200" rtl="0" algn="l">
              <a:lnSpc>
                <a:spcPct val="100000"/>
              </a:lnSpc>
              <a:spcBef>
                <a:spcPts val="360"/>
              </a:spcBef>
              <a:spcAft>
                <a:spcPts val="0"/>
              </a:spcAft>
              <a:buClr>
                <a:schemeClr val="dk1"/>
              </a:buClr>
              <a:buSzPct val="68917"/>
              <a:buChar char="•"/>
            </a:pPr>
            <a:r>
              <a:rPr b="1" lang="en-US"/>
              <a:t>Oracle:</a:t>
            </a:r>
            <a:endParaRPr/>
          </a:p>
          <a:p>
            <a:pPr indent="-325755" lvl="0" marL="457200" rtl="0" algn="l">
              <a:lnSpc>
                <a:spcPct val="100000"/>
              </a:lnSpc>
              <a:spcBef>
                <a:spcPts val="360"/>
              </a:spcBef>
              <a:spcAft>
                <a:spcPts val="0"/>
              </a:spcAft>
              <a:buClr>
                <a:schemeClr val="dk1"/>
              </a:buClr>
              <a:buSzPct val="68917"/>
              <a:buNone/>
            </a:pPr>
            <a:r>
              <a:rPr lang="en-US"/>
              <a:t>   ALTER TABLE People MODIFY Age DEFAULT '10';</a:t>
            </a:r>
            <a:endParaRPr/>
          </a:p>
          <a:p>
            <a:pPr indent="-90804" lvl="0" marL="228600" rtl="0" algn="l">
              <a:lnSpc>
                <a:spcPct val="90000"/>
              </a:lnSpc>
              <a:spcBef>
                <a:spcPts val="1000"/>
              </a:spcBef>
              <a:spcAft>
                <a:spcPts val="0"/>
              </a:spcAft>
              <a:buClr>
                <a:schemeClr val="dk1"/>
              </a:buClr>
              <a:buSzPct val="100000"/>
              <a:buNone/>
            </a:pPr>
            <a:r>
              <a:t/>
            </a:r>
            <a:endParaRPr/>
          </a:p>
        </p:txBody>
      </p:sp>
      <p:sp>
        <p:nvSpPr>
          <p:cNvPr id="265" name="Google Shape;26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CHECK CONSTRAINT</a:t>
            </a:r>
            <a:endParaRPr/>
          </a:p>
        </p:txBody>
      </p:sp>
      <p:sp>
        <p:nvSpPr>
          <p:cNvPr id="271" name="Google Shape;271;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Clr>
                <a:schemeClr val="dk1"/>
              </a:buClr>
              <a:buSzPts val="1530"/>
              <a:buChar char="•"/>
            </a:pPr>
            <a:r>
              <a:rPr lang="en-US"/>
              <a:t>It is used when we need to enforce integrity rules that can be evaluated based on a logical expression. </a:t>
            </a:r>
            <a:endParaRPr/>
          </a:p>
          <a:p>
            <a:pPr indent="-325755" lvl="0" marL="457200" rtl="0" algn="l">
              <a:lnSpc>
                <a:spcPct val="100000"/>
              </a:lnSpc>
              <a:spcBef>
                <a:spcPts val="360"/>
              </a:spcBef>
              <a:spcAft>
                <a:spcPts val="0"/>
              </a:spcAft>
              <a:buClr>
                <a:schemeClr val="dk1"/>
              </a:buClr>
              <a:buSzPts val="1530"/>
              <a:buChar char="•"/>
            </a:pPr>
            <a:r>
              <a:rPr lang="en-US"/>
              <a:t>The CHECK constraint is used to limit the value range that can be placed in a column.</a:t>
            </a:r>
            <a:endParaRPr/>
          </a:p>
          <a:p>
            <a:pPr indent="-325755" lvl="0" marL="457200" rtl="0" algn="l">
              <a:lnSpc>
                <a:spcPct val="100000"/>
              </a:lnSpc>
              <a:spcBef>
                <a:spcPts val="360"/>
              </a:spcBef>
              <a:spcAft>
                <a:spcPts val="0"/>
              </a:spcAft>
              <a:buClr>
                <a:schemeClr val="dk1"/>
              </a:buClr>
              <a:buSzPts val="1530"/>
              <a:buChar char="•"/>
            </a:pPr>
            <a:r>
              <a:rPr lang="en-US"/>
              <a:t>If you define a CHECK constraint on a single column it allows only certain values for this column.</a:t>
            </a:r>
            <a:endParaRPr/>
          </a:p>
          <a:p>
            <a:pPr indent="-325755" lvl="0" marL="457200" rtl="0" algn="l">
              <a:lnSpc>
                <a:spcPct val="100000"/>
              </a:lnSpc>
              <a:spcBef>
                <a:spcPts val="360"/>
              </a:spcBef>
              <a:spcAft>
                <a:spcPts val="0"/>
              </a:spcAft>
              <a:buClr>
                <a:schemeClr val="dk1"/>
              </a:buClr>
              <a:buSzPts val="1530"/>
              <a:buChar char="•"/>
            </a:pPr>
            <a:r>
              <a:rPr lang="en-US"/>
              <a:t>If you define a CHECK constraint on a table it can limit the values in certain columns based on values in other columns in the row.</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2" name="Google Shape;27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Example of check constraint</a:t>
            </a:r>
            <a:endParaRPr/>
          </a:p>
        </p:txBody>
      </p:sp>
      <p:sp>
        <p:nvSpPr>
          <p:cNvPr id="278" name="Google Shape;278;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325755" lvl="0" marL="457200" rtl="0" algn="l">
              <a:lnSpc>
                <a:spcPct val="110000"/>
              </a:lnSpc>
              <a:spcBef>
                <a:spcPts val="0"/>
              </a:spcBef>
              <a:spcAft>
                <a:spcPts val="0"/>
              </a:spcAft>
              <a:buClr>
                <a:schemeClr val="dk1"/>
              </a:buClr>
              <a:buSzPct val="70506"/>
              <a:buChar char="•"/>
            </a:pPr>
            <a:r>
              <a:rPr lang="en-US"/>
              <a:t>The following SQL creates a CHECK constraint on the "Age" column when the "Persons" table is created. The CHECK constraint ensures that the age of a person must be 18, or older:</a:t>
            </a:r>
            <a:endParaRPr/>
          </a:p>
          <a:p>
            <a:pPr indent="-228600" lvl="0" marL="457200" rtl="0" algn="l">
              <a:lnSpc>
                <a:spcPct val="110000"/>
              </a:lnSpc>
              <a:spcBef>
                <a:spcPts val="360"/>
              </a:spcBef>
              <a:spcAft>
                <a:spcPts val="0"/>
              </a:spcAft>
              <a:buClr>
                <a:schemeClr val="dk1"/>
              </a:buClr>
              <a:buSzPct val="70506"/>
              <a:buNone/>
            </a:pPr>
            <a:r>
              <a:t/>
            </a:r>
            <a:endParaRPr b="1"/>
          </a:p>
          <a:p>
            <a:pPr indent="-325755" lvl="0" marL="457200" rtl="0" algn="l">
              <a:lnSpc>
                <a:spcPct val="110000"/>
              </a:lnSpc>
              <a:spcBef>
                <a:spcPts val="360"/>
              </a:spcBef>
              <a:spcAft>
                <a:spcPts val="0"/>
              </a:spcAft>
              <a:buClr>
                <a:schemeClr val="dk1"/>
              </a:buClr>
              <a:buSzPct val="70506"/>
              <a:buNone/>
            </a:pPr>
            <a:r>
              <a:rPr b="1" lang="en-US"/>
              <a:t>CREATE TABLE Persons ( ID int NOT NULL,LastName varchar(255) NOT NULL,FirstName varchar(255),Age int,CHECK (Age&gt;=18));</a:t>
            </a:r>
            <a:endParaRPr/>
          </a:p>
          <a:p>
            <a:pPr indent="-325755" lvl="0" marL="457200" rtl="0" algn="l">
              <a:lnSpc>
                <a:spcPct val="110000"/>
              </a:lnSpc>
              <a:spcBef>
                <a:spcPts val="360"/>
              </a:spcBef>
              <a:spcAft>
                <a:spcPts val="0"/>
              </a:spcAft>
              <a:buClr>
                <a:schemeClr val="dk1"/>
              </a:buClr>
              <a:buSzPct val="70506"/>
              <a:buNone/>
            </a:pPr>
            <a:r>
              <a:t/>
            </a:r>
            <a:endParaRPr b="1"/>
          </a:p>
          <a:p>
            <a:pPr indent="-325755" lvl="0" marL="457200" rtl="0" algn="l">
              <a:lnSpc>
                <a:spcPct val="100000"/>
              </a:lnSpc>
              <a:spcBef>
                <a:spcPts val="360"/>
              </a:spcBef>
              <a:spcAft>
                <a:spcPts val="0"/>
              </a:spcAft>
              <a:buClr>
                <a:schemeClr val="dk1"/>
              </a:buClr>
              <a:buSzPct val="70506"/>
              <a:buChar char="•"/>
            </a:pPr>
            <a:r>
              <a:rPr lang="en-US"/>
              <a:t>To allow naming of a CHECK constraint, and for defining a CHECK constraint on multiple columns, use the following SQL syntax:</a:t>
            </a:r>
            <a:endParaRPr/>
          </a:p>
          <a:p>
            <a:pPr indent="-228600" lvl="0" marL="457200" rtl="0" algn="l">
              <a:lnSpc>
                <a:spcPct val="100000"/>
              </a:lnSpc>
              <a:spcBef>
                <a:spcPts val="360"/>
              </a:spcBef>
              <a:spcAft>
                <a:spcPts val="0"/>
              </a:spcAft>
              <a:buClr>
                <a:schemeClr val="dk1"/>
              </a:buClr>
              <a:buSzPct val="70506"/>
              <a:buNone/>
            </a:pPr>
            <a:r>
              <a:t/>
            </a:r>
            <a:endParaRPr/>
          </a:p>
          <a:p>
            <a:pPr indent="-325755" lvl="0" marL="457200" rtl="0" algn="l">
              <a:lnSpc>
                <a:spcPct val="100000"/>
              </a:lnSpc>
              <a:spcBef>
                <a:spcPts val="360"/>
              </a:spcBef>
              <a:spcAft>
                <a:spcPts val="0"/>
              </a:spcAft>
              <a:buClr>
                <a:schemeClr val="dk1"/>
              </a:buClr>
              <a:buSzPct val="70506"/>
              <a:buNone/>
            </a:pPr>
            <a:r>
              <a:rPr b="1" lang="en-US"/>
              <a:t>  </a:t>
            </a:r>
            <a:r>
              <a:rPr b="1" lang="en-US" sz="2400"/>
              <a:t>CREATE TABLE Persons (ID int NOT NULL,LastName varchar(255) NOT NULL,FirstName varchar(255), Age int, City Varchar(255),CONSTRAINT CHK_Person CHECK (Age&gt;=18 AND City='Sandnes‘));</a:t>
            </a:r>
            <a:endParaRPr b="1"/>
          </a:p>
          <a:p>
            <a:pPr indent="-325755" lvl="0" marL="457200" rtl="0" algn="l">
              <a:lnSpc>
                <a:spcPct val="110000"/>
              </a:lnSpc>
              <a:spcBef>
                <a:spcPts val="360"/>
              </a:spcBef>
              <a:spcAft>
                <a:spcPts val="0"/>
              </a:spcAft>
              <a:buClr>
                <a:schemeClr val="dk1"/>
              </a:buClr>
              <a:buSzPct val="70506"/>
              <a:buNone/>
            </a:pPr>
            <a:r>
              <a:t/>
            </a:r>
            <a:endParaRPr b="1"/>
          </a:p>
          <a:p>
            <a:pPr indent="-90804" lvl="0" marL="228600" rtl="0" algn="l">
              <a:lnSpc>
                <a:spcPct val="90000"/>
              </a:lnSpc>
              <a:spcBef>
                <a:spcPts val="1000"/>
              </a:spcBef>
              <a:spcAft>
                <a:spcPts val="0"/>
              </a:spcAft>
              <a:buClr>
                <a:schemeClr val="dk1"/>
              </a:buClr>
              <a:buSzPct val="100000"/>
              <a:buNone/>
            </a:pPr>
            <a:r>
              <a:t/>
            </a:r>
            <a:endParaRPr/>
          </a:p>
        </p:txBody>
      </p:sp>
      <p:sp>
        <p:nvSpPr>
          <p:cNvPr id="279" name="Google Shape;27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NOT NULL CONSTRAINT:</a:t>
            </a:r>
            <a:endParaRPr/>
          </a:p>
        </p:txBody>
      </p:sp>
      <p:sp>
        <p:nvSpPr>
          <p:cNvPr id="285" name="Google Shape;285;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Clr>
                <a:schemeClr val="dk1"/>
              </a:buClr>
              <a:buSzPts val="1530"/>
              <a:buChar char="•"/>
            </a:pPr>
            <a:r>
              <a:rPr lang="en-US"/>
              <a:t>By default, a column can hold NULL values.</a:t>
            </a:r>
            <a:endParaRPr/>
          </a:p>
          <a:p>
            <a:pPr indent="-325755" lvl="0" marL="457200" rtl="0" algn="l">
              <a:lnSpc>
                <a:spcPct val="100000"/>
              </a:lnSpc>
              <a:spcBef>
                <a:spcPts val="360"/>
              </a:spcBef>
              <a:spcAft>
                <a:spcPts val="0"/>
              </a:spcAft>
              <a:buClr>
                <a:schemeClr val="dk1"/>
              </a:buClr>
              <a:buSzPts val="1530"/>
              <a:buChar char="•"/>
            </a:pPr>
            <a:r>
              <a:rPr lang="en-US"/>
              <a:t>The NOT NULL constraint enforces a column to NOT accept NULL values.</a:t>
            </a:r>
            <a:endParaRPr/>
          </a:p>
          <a:p>
            <a:pPr indent="-325755" lvl="0" marL="457200" rtl="0" algn="l">
              <a:lnSpc>
                <a:spcPct val="100000"/>
              </a:lnSpc>
              <a:spcBef>
                <a:spcPts val="360"/>
              </a:spcBef>
              <a:spcAft>
                <a:spcPts val="0"/>
              </a:spcAft>
              <a:buClr>
                <a:schemeClr val="dk1"/>
              </a:buClr>
              <a:buSzPts val="1530"/>
              <a:buChar char="•"/>
            </a:pPr>
            <a:r>
              <a:rPr lang="en-US"/>
              <a:t>Not Null maintains some proper values other than NULL.</a:t>
            </a:r>
            <a:endParaRPr/>
          </a:p>
          <a:p>
            <a:pPr indent="-325755" lvl="0" marL="457200" rtl="0" algn="l">
              <a:lnSpc>
                <a:spcPct val="100000"/>
              </a:lnSpc>
              <a:spcBef>
                <a:spcPts val="360"/>
              </a:spcBef>
              <a:spcAft>
                <a:spcPts val="0"/>
              </a:spcAft>
              <a:buClr>
                <a:schemeClr val="dk1"/>
              </a:buClr>
              <a:buSzPts val="1530"/>
              <a:buChar char="•"/>
            </a:pPr>
            <a:r>
              <a:rPr lang="en-US"/>
              <a:t>A NULL is not the same as no data, rather, it represents unknown data. Null represents a record where data may be missing  data or data for that record may be optional</a:t>
            </a:r>
            <a:endParaRPr/>
          </a:p>
          <a:p>
            <a:pPr indent="-325755" lvl="0" marL="457200" rtl="0" algn="l">
              <a:lnSpc>
                <a:spcPct val="100000"/>
              </a:lnSpc>
              <a:spcBef>
                <a:spcPts val="360"/>
              </a:spcBef>
              <a:spcAft>
                <a:spcPts val="0"/>
              </a:spcAft>
              <a:buClr>
                <a:schemeClr val="dk1"/>
              </a:buClr>
              <a:buSzPts val="1530"/>
              <a:buChar char="•"/>
            </a:pPr>
            <a:r>
              <a:rPr lang="en-US"/>
              <a:t>A not-null constraint cannot be applied at table level</a:t>
            </a:r>
            <a:endParaRPr/>
          </a:p>
        </p:txBody>
      </p:sp>
      <p:sp>
        <p:nvSpPr>
          <p:cNvPr id="286" name="Google Shape;286;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400">
                <a:solidFill>
                  <a:srgbClr val="FF0000"/>
                </a:solidFill>
                <a:latin typeface="Times New Roman"/>
                <a:ea typeface="Times New Roman"/>
                <a:cs typeface="Times New Roman"/>
                <a:sym typeface="Times New Roman"/>
              </a:rPr>
              <a:t>Outcome</a:t>
            </a:r>
            <a:endParaRPr/>
          </a:p>
        </p:txBody>
      </p:sp>
      <p:sp>
        <p:nvSpPr>
          <p:cNvPr id="120" name="Google Shape;12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rPr lang="en-US"/>
              <a:t>At the end of this , the  student will:</a:t>
            </a:r>
            <a:endParaRPr/>
          </a:p>
          <a:p>
            <a:pPr indent="-228600" lvl="0" marL="228600" rtl="0" algn="l">
              <a:lnSpc>
                <a:spcPct val="90000"/>
              </a:lnSpc>
              <a:spcBef>
                <a:spcPts val="1000"/>
              </a:spcBef>
              <a:spcAft>
                <a:spcPts val="0"/>
              </a:spcAft>
              <a:buClr>
                <a:schemeClr val="dk1"/>
              </a:buClr>
              <a:buSzPct val="100000"/>
              <a:buChar char="•"/>
            </a:pPr>
            <a:r>
              <a:rPr lang="en-US"/>
              <a:t>have a broad understanding of database concepts and database management system software</a:t>
            </a:r>
            <a:endParaRPr/>
          </a:p>
          <a:p>
            <a:pPr indent="-228600" lvl="0" marL="228600" rtl="0" algn="l">
              <a:lnSpc>
                <a:spcPct val="90000"/>
              </a:lnSpc>
              <a:spcBef>
                <a:spcPts val="1000"/>
              </a:spcBef>
              <a:spcAft>
                <a:spcPts val="0"/>
              </a:spcAft>
              <a:buClr>
                <a:schemeClr val="dk1"/>
              </a:buClr>
              <a:buSzPct val="100000"/>
              <a:buChar char="•"/>
            </a:pPr>
            <a:r>
              <a:rPr lang="en-US"/>
              <a:t>have a high-level understanding of major DBMS components and their function</a:t>
            </a:r>
            <a:endParaRPr/>
          </a:p>
          <a:p>
            <a:pPr indent="-228600" lvl="0" marL="228600" rtl="0" algn="l">
              <a:lnSpc>
                <a:spcPct val="90000"/>
              </a:lnSpc>
              <a:spcBef>
                <a:spcPts val="1000"/>
              </a:spcBef>
              <a:spcAft>
                <a:spcPts val="0"/>
              </a:spcAft>
              <a:buClr>
                <a:schemeClr val="dk1"/>
              </a:buClr>
              <a:buSzPct val="100000"/>
              <a:buChar char="•"/>
            </a:pPr>
            <a:r>
              <a:rPr lang="en-US"/>
              <a:t>be able to model an application’s data requirements using conceptual modeling tools like ER diagrams and design database schemas based on the conceptual model.</a:t>
            </a:r>
            <a:endParaRPr/>
          </a:p>
          <a:p>
            <a:pPr indent="-228600" lvl="0" marL="228600" rtl="0" algn="l">
              <a:lnSpc>
                <a:spcPct val="90000"/>
              </a:lnSpc>
              <a:spcBef>
                <a:spcPts val="1000"/>
              </a:spcBef>
              <a:spcAft>
                <a:spcPts val="0"/>
              </a:spcAft>
              <a:buClr>
                <a:schemeClr val="dk1"/>
              </a:buClr>
              <a:buSzPct val="100000"/>
              <a:buChar char="•"/>
            </a:pPr>
            <a:r>
              <a:rPr lang="en-US"/>
              <a:t>be able to write SQL commands to create tables and indexes, insert/update/delete data, and query data in a relational DBMS.</a:t>
            </a:r>
            <a:endParaRPr/>
          </a:p>
          <a:p>
            <a:pPr indent="-228600" lvl="0" marL="228600" rtl="0" algn="l">
              <a:lnSpc>
                <a:spcPct val="90000"/>
              </a:lnSpc>
              <a:spcBef>
                <a:spcPts val="1000"/>
              </a:spcBef>
              <a:spcAft>
                <a:spcPts val="0"/>
              </a:spcAft>
              <a:buClr>
                <a:schemeClr val="dk1"/>
              </a:buClr>
              <a:buSzPct val="100000"/>
              <a:buChar char="•"/>
            </a:pPr>
            <a:r>
              <a:rPr lang="en-US"/>
              <a:t>be able to program a data-intensive application using DBMS APIs.</a:t>
            </a:r>
            <a:endParaRPr/>
          </a:p>
          <a:p>
            <a:pPr indent="-228600" lvl="0" marL="457200" rtl="0" algn="l">
              <a:lnSpc>
                <a:spcPct val="90000"/>
              </a:lnSpc>
              <a:spcBef>
                <a:spcPts val="1000"/>
              </a:spcBef>
              <a:spcAft>
                <a:spcPts val="0"/>
              </a:spcAft>
              <a:buClr>
                <a:schemeClr val="dk1"/>
              </a:buClr>
              <a:buSzPct val="69498"/>
              <a:buNone/>
            </a:pPr>
            <a:r>
              <a:t/>
            </a:r>
            <a:endParaRPr/>
          </a:p>
        </p:txBody>
      </p:sp>
      <p:sp>
        <p:nvSpPr>
          <p:cNvPr id="121" name="Google Shape;12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292" name="Google Shape;292;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0"/>
              </a:spcBef>
              <a:spcAft>
                <a:spcPts val="0"/>
              </a:spcAft>
              <a:buClr>
                <a:schemeClr val="dk1"/>
              </a:buClr>
              <a:buSzPts val="1530"/>
              <a:buChar char="•"/>
            </a:pPr>
            <a:r>
              <a:rPr lang="en-US"/>
              <a:t>The following SQL statement ensures that the "ID", "LastName", and "FirstName" columns will NOT accept NULL values when the "Persons" table is created:</a:t>
            </a:r>
            <a:endParaRPr/>
          </a:p>
          <a:p>
            <a:pPr indent="-325755" lvl="0" marL="457200" rtl="0" algn="l">
              <a:lnSpc>
                <a:spcPct val="100000"/>
              </a:lnSpc>
              <a:spcBef>
                <a:spcPts val="360"/>
              </a:spcBef>
              <a:spcAft>
                <a:spcPts val="0"/>
              </a:spcAft>
              <a:buClr>
                <a:schemeClr val="dk1"/>
              </a:buClr>
              <a:buSzPts val="1530"/>
              <a:buNone/>
            </a:pPr>
            <a:r>
              <a:t/>
            </a:r>
            <a:endParaRPr/>
          </a:p>
          <a:p>
            <a:pPr indent="-325755" lvl="0" marL="457200" rtl="0" algn="l">
              <a:lnSpc>
                <a:spcPct val="100000"/>
              </a:lnSpc>
              <a:spcBef>
                <a:spcPts val="360"/>
              </a:spcBef>
              <a:spcAft>
                <a:spcPts val="0"/>
              </a:spcAft>
              <a:buClr>
                <a:schemeClr val="dk1"/>
              </a:buClr>
              <a:buSzPts val="1530"/>
              <a:buNone/>
            </a:pPr>
            <a:r>
              <a:rPr lang="en-US"/>
              <a:t>    CREATE TABLE Persons (</a:t>
            </a:r>
            <a:br>
              <a:rPr lang="en-US"/>
            </a:br>
            <a:r>
              <a:rPr lang="en-US"/>
              <a:t>    ID int NOT NULL,</a:t>
            </a:r>
            <a:br>
              <a:rPr lang="en-US"/>
            </a:br>
            <a:r>
              <a:rPr lang="en-US"/>
              <a:t>    LastName varchar(255) NOT NULL,</a:t>
            </a:r>
            <a:br>
              <a:rPr lang="en-US"/>
            </a:br>
            <a:r>
              <a:rPr lang="en-US"/>
              <a:t>    FirstName varchar(255) NOT NULL,</a:t>
            </a:r>
            <a:br>
              <a:rPr lang="en-US"/>
            </a:br>
            <a:r>
              <a:rPr lang="en-US"/>
              <a:t>    Age int</a:t>
            </a:r>
            <a:br>
              <a:rPr lang="en-US"/>
            </a:b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3" name="Google Shape;29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Primary Key</a:t>
            </a:r>
            <a:endParaRPr/>
          </a:p>
        </p:txBody>
      </p:sp>
      <p:sp>
        <p:nvSpPr>
          <p:cNvPr id="299" name="Google Shape;299;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040"/>
              <a:buNone/>
            </a:pPr>
            <a:r>
              <a:rPr b="1" lang="en-US"/>
              <a:t>PRIMARY KEY</a:t>
            </a:r>
            <a:r>
              <a:rPr lang="en-US"/>
              <a:t> is a column or group of columns in a table that uniquely identify every row in that table. The Primary Key can't be a duplicate meaning the same value can't appear more than once in the table. A table cannot have more than one primary key.</a:t>
            </a:r>
            <a:endParaRPr/>
          </a:p>
          <a:p>
            <a:pPr indent="0" lvl="0" marL="0" rtl="0" algn="l">
              <a:lnSpc>
                <a:spcPct val="100000"/>
              </a:lnSpc>
              <a:spcBef>
                <a:spcPts val="480"/>
              </a:spcBef>
              <a:spcAft>
                <a:spcPts val="0"/>
              </a:spcAft>
              <a:buClr>
                <a:schemeClr val="dk1"/>
              </a:buClr>
              <a:buSzPts val="2040"/>
              <a:buNone/>
            </a:pPr>
            <a:r>
              <a:rPr lang="en-US"/>
              <a:t>Syntax</a:t>
            </a:r>
            <a:endParaRPr/>
          </a:p>
          <a:p>
            <a:pPr indent="0" lvl="0" marL="0" rtl="0" algn="l">
              <a:lnSpc>
                <a:spcPct val="100000"/>
              </a:lnSpc>
              <a:spcBef>
                <a:spcPts val="360"/>
              </a:spcBef>
              <a:spcAft>
                <a:spcPts val="0"/>
              </a:spcAft>
              <a:buClr>
                <a:schemeClr val="dk1"/>
              </a:buClr>
              <a:buSzPts val="1530"/>
              <a:buNone/>
            </a:pPr>
            <a:r>
              <a:rPr lang="en-US" sz="2000"/>
              <a:t>CREATE TABLE table_name </a:t>
            </a:r>
            <a:endParaRPr/>
          </a:p>
          <a:p>
            <a:pPr indent="0" lvl="0" marL="0" rtl="0" algn="l">
              <a:lnSpc>
                <a:spcPct val="100000"/>
              </a:lnSpc>
              <a:spcBef>
                <a:spcPts val="360"/>
              </a:spcBef>
              <a:spcAft>
                <a:spcPts val="0"/>
              </a:spcAft>
              <a:buClr>
                <a:schemeClr val="dk1"/>
              </a:buClr>
              <a:buSzPts val="1530"/>
              <a:buNone/>
            </a:pPr>
            <a:r>
              <a:rPr lang="en-US" sz="2000"/>
              <a:t>(</a:t>
            </a:r>
            <a:endParaRPr/>
          </a:p>
          <a:p>
            <a:pPr indent="0" lvl="0" marL="0" rtl="0" algn="l">
              <a:lnSpc>
                <a:spcPct val="100000"/>
              </a:lnSpc>
              <a:spcBef>
                <a:spcPts val="360"/>
              </a:spcBef>
              <a:spcAft>
                <a:spcPts val="0"/>
              </a:spcAft>
              <a:buClr>
                <a:schemeClr val="dk1"/>
              </a:buClr>
              <a:buSzPts val="1530"/>
              <a:buNone/>
            </a:pPr>
            <a:r>
              <a:rPr lang="en-US" sz="2000"/>
              <a:t> column1 datatype [ NULL | NOT NULL ] [ PRIMARY KEY ],</a:t>
            </a:r>
            <a:endParaRPr/>
          </a:p>
          <a:p>
            <a:pPr indent="0" lvl="0" marL="0" rtl="0" algn="l">
              <a:lnSpc>
                <a:spcPct val="100000"/>
              </a:lnSpc>
              <a:spcBef>
                <a:spcPts val="360"/>
              </a:spcBef>
              <a:spcAft>
                <a:spcPts val="0"/>
              </a:spcAft>
              <a:buClr>
                <a:schemeClr val="dk1"/>
              </a:buClr>
              <a:buSzPts val="1530"/>
              <a:buNone/>
            </a:pPr>
            <a:r>
              <a:rPr lang="en-US" sz="2000"/>
              <a:t> column2 datatype [ NULL | NOT NULL ]</a:t>
            </a:r>
            <a:endParaRPr/>
          </a:p>
          <a:p>
            <a:pPr indent="0" lvl="0" marL="0" rtl="0" algn="l">
              <a:lnSpc>
                <a:spcPct val="100000"/>
              </a:lnSpc>
              <a:spcBef>
                <a:spcPts val="360"/>
              </a:spcBef>
              <a:spcAft>
                <a:spcPts val="0"/>
              </a:spcAft>
              <a:buClr>
                <a:schemeClr val="dk1"/>
              </a:buClr>
              <a:buSzPts val="1530"/>
              <a:buNone/>
            </a:pPr>
            <a:r>
              <a:rPr lang="en-US" sz="2000"/>
              <a:t>, ...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0" name="Google Shape;30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Rules For Defining Primary Key</a:t>
            </a:r>
            <a:endParaRPr/>
          </a:p>
        </p:txBody>
      </p:sp>
      <p:sp>
        <p:nvSpPr>
          <p:cNvPr id="306" name="Google Shape;306;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100000"/>
              </a:lnSpc>
              <a:spcBef>
                <a:spcPts val="0"/>
              </a:spcBef>
              <a:spcAft>
                <a:spcPts val="0"/>
              </a:spcAft>
              <a:buClr>
                <a:schemeClr val="dk1"/>
              </a:buClr>
              <a:buSzPts val="2040"/>
              <a:buFont typeface="Noto Sans Symbols"/>
              <a:buChar char="⮚"/>
            </a:pPr>
            <a:r>
              <a:rPr lang="en-US"/>
              <a:t>Two rows can't have the same primary key value</a:t>
            </a:r>
            <a:endParaRPr/>
          </a:p>
          <a:p>
            <a:pPr indent="-182880" lvl="0" marL="182880" rtl="0" algn="l">
              <a:lnSpc>
                <a:spcPct val="100000"/>
              </a:lnSpc>
              <a:spcBef>
                <a:spcPts val="480"/>
              </a:spcBef>
              <a:spcAft>
                <a:spcPts val="0"/>
              </a:spcAft>
              <a:buClr>
                <a:schemeClr val="dk1"/>
              </a:buClr>
              <a:buSzPts val="2040"/>
              <a:buFont typeface="Noto Sans Symbols"/>
              <a:buChar char="⮚"/>
            </a:pPr>
            <a:r>
              <a:rPr lang="en-US"/>
              <a:t>It must for every row to have a primary key value.</a:t>
            </a:r>
            <a:endParaRPr/>
          </a:p>
          <a:p>
            <a:pPr indent="-182880" lvl="0" marL="182880" rtl="0" algn="l">
              <a:lnSpc>
                <a:spcPct val="100000"/>
              </a:lnSpc>
              <a:spcBef>
                <a:spcPts val="480"/>
              </a:spcBef>
              <a:spcAft>
                <a:spcPts val="0"/>
              </a:spcAft>
              <a:buClr>
                <a:schemeClr val="dk1"/>
              </a:buClr>
              <a:buSzPts val="2040"/>
              <a:buFont typeface="Noto Sans Symbols"/>
              <a:buChar char="⮚"/>
            </a:pPr>
            <a:r>
              <a:rPr lang="en-US"/>
              <a:t>The primary key field cannot be null.</a:t>
            </a:r>
            <a:endParaRPr/>
          </a:p>
          <a:p>
            <a:pPr indent="-182880" lvl="0" marL="182880" rtl="0" algn="l">
              <a:lnSpc>
                <a:spcPct val="100000"/>
              </a:lnSpc>
              <a:spcBef>
                <a:spcPts val="480"/>
              </a:spcBef>
              <a:spcAft>
                <a:spcPts val="0"/>
              </a:spcAft>
              <a:buClr>
                <a:schemeClr val="dk1"/>
              </a:buClr>
              <a:buSzPts val="2040"/>
              <a:buFont typeface="Noto Sans Symbols"/>
              <a:buChar char="⮚"/>
            </a:pPr>
            <a:r>
              <a:rPr lang="en-US"/>
              <a:t>The value in a primary key column can never be modified or updated if any foreign key refers to that primary key.</a:t>
            </a:r>
            <a:endParaRPr/>
          </a:p>
          <a:p>
            <a:pPr indent="0" lvl="0" marL="0" rtl="0" algn="l">
              <a:lnSpc>
                <a:spcPct val="100000"/>
              </a:lnSpc>
              <a:spcBef>
                <a:spcPts val="320"/>
              </a:spcBef>
              <a:spcAft>
                <a:spcPts val="0"/>
              </a:spcAft>
              <a:buClr>
                <a:schemeClr val="dk1"/>
              </a:buClr>
              <a:buSzPts val="1360"/>
              <a:buNone/>
            </a:pPr>
            <a:r>
              <a:rPr lang="en-US" sz="1800"/>
              <a:t>For example:</a:t>
            </a:r>
            <a:endParaRPr/>
          </a:p>
          <a:p>
            <a:pPr indent="0" lvl="0" marL="0" rtl="0" algn="l">
              <a:lnSpc>
                <a:spcPct val="100000"/>
              </a:lnSpc>
              <a:spcBef>
                <a:spcPts val="320"/>
              </a:spcBef>
              <a:spcAft>
                <a:spcPts val="0"/>
              </a:spcAft>
              <a:buClr>
                <a:schemeClr val="dk1"/>
              </a:buClr>
              <a:buSzPts val="1360"/>
              <a:buNone/>
            </a:pPr>
            <a:r>
              <a:rPr lang="en-US" sz="1800"/>
              <a:t>  CREATE TABLE employees</a:t>
            </a:r>
            <a:endParaRPr/>
          </a:p>
          <a:p>
            <a:pPr indent="0" lvl="0" marL="0" rtl="0" algn="l">
              <a:lnSpc>
                <a:spcPct val="100000"/>
              </a:lnSpc>
              <a:spcBef>
                <a:spcPts val="320"/>
              </a:spcBef>
              <a:spcAft>
                <a:spcPts val="0"/>
              </a:spcAft>
              <a:buClr>
                <a:schemeClr val="dk1"/>
              </a:buClr>
              <a:buSzPts val="1360"/>
              <a:buNone/>
            </a:pPr>
            <a:r>
              <a:rPr lang="en-US" sz="1800"/>
              <a:t> (  employee_id INT PRIMARY KEY,</a:t>
            </a:r>
            <a:endParaRPr/>
          </a:p>
          <a:p>
            <a:pPr indent="0" lvl="0" marL="0" rtl="0" algn="l">
              <a:lnSpc>
                <a:spcPct val="100000"/>
              </a:lnSpc>
              <a:spcBef>
                <a:spcPts val="320"/>
              </a:spcBef>
              <a:spcAft>
                <a:spcPts val="0"/>
              </a:spcAft>
              <a:buClr>
                <a:schemeClr val="dk1"/>
              </a:buClr>
              <a:buSzPts val="1360"/>
              <a:buNone/>
            </a:pPr>
            <a:r>
              <a:rPr lang="en-US" sz="1800"/>
              <a:t>    last_name VARCHAR(50) NOT NULL, </a:t>
            </a:r>
            <a:endParaRPr/>
          </a:p>
          <a:p>
            <a:pPr indent="0" lvl="0" marL="0" rtl="0" algn="l">
              <a:lnSpc>
                <a:spcPct val="100000"/>
              </a:lnSpc>
              <a:spcBef>
                <a:spcPts val="320"/>
              </a:spcBef>
              <a:spcAft>
                <a:spcPts val="0"/>
              </a:spcAft>
              <a:buClr>
                <a:schemeClr val="dk1"/>
              </a:buClr>
              <a:buSzPts val="1360"/>
              <a:buNone/>
            </a:pPr>
            <a:r>
              <a:rPr lang="en-US" sz="1800"/>
              <a:t>    first_name VARCHAR(50) NOT NULL,</a:t>
            </a:r>
            <a:endParaRPr/>
          </a:p>
          <a:p>
            <a:pPr indent="0" lvl="0" marL="0" rtl="0" algn="l">
              <a:lnSpc>
                <a:spcPct val="100000"/>
              </a:lnSpc>
              <a:spcBef>
                <a:spcPts val="320"/>
              </a:spcBef>
              <a:spcAft>
                <a:spcPts val="0"/>
              </a:spcAft>
              <a:buClr>
                <a:schemeClr val="dk1"/>
              </a:buClr>
              <a:buSzPts val="1360"/>
              <a:buNone/>
            </a:pPr>
            <a:r>
              <a:rPr lang="en-US" sz="1800"/>
              <a:t>     salary MONEY</a:t>
            </a:r>
            <a:endParaRPr/>
          </a:p>
          <a:p>
            <a:pPr indent="0" lvl="0" marL="0" rtl="0" algn="l">
              <a:lnSpc>
                <a:spcPct val="100000"/>
              </a:lnSpc>
              <a:spcBef>
                <a:spcPts val="360"/>
              </a:spcBef>
              <a:spcAft>
                <a:spcPts val="0"/>
              </a:spcAft>
              <a:buClr>
                <a:schemeClr val="dk1"/>
              </a:buClr>
              <a:buSzPts val="1530"/>
              <a:buNone/>
            </a:pPr>
            <a:r>
              <a:rPr lang="en-US" sz="2000"/>
              <a: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7" name="Google Shape;30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Primary Key Constraints</a:t>
            </a:r>
            <a:endParaRPr/>
          </a:p>
        </p:txBody>
      </p:sp>
      <p:sp>
        <p:nvSpPr>
          <p:cNvPr id="313" name="Google Shape;313;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Clr>
                <a:schemeClr val="dk1"/>
              </a:buClr>
              <a:buSzPts val="2040"/>
              <a:buChar char="•"/>
            </a:pPr>
            <a:r>
              <a:rPr lang="en-US"/>
              <a:t>Primary Key constraint is a rule that the values in one column or a combination of columns must uniquely identify each row in a table</a:t>
            </a:r>
            <a:endParaRPr/>
          </a:p>
          <a:p>
            <a:pPr indent="-182880" lvl="0" marL="182880" rtl="0" algn="just">
              <a:lnSpc>
                <a:spcPct val="100000"/>
              </a:lnSpc>
              <a:spcBef>
                <a:spcPts val="480"/>
              </a:spcBef>
              <a:spcAft>
                <a:spcPts val="0"/>
              </a:spcAft>
              <a:buClr>
                <a:schemeClr val="dk1"/>
              </a:buClr>
              <a:buSzPts val="2040"/>
              <a:buChar char="•"/>
            </a:pPr>
            <a:r>
              <a:rPr lang="en-US"/>
              <a:t>No primary key value can appear in more than one row in the table</a:t>
            </a:r>
            <a:endParaRPr/>
          </a:p>
          <a:p>
            <a:pPr indent="-182880" lvl="0" marL="182880" rtl="0" algn="just">
              <a:lnSpc>
                <a:spcPct val="100000"/>
              </a:lnSpc>
              <a:spcBef>
                <a:spcPts val="480"/>
              </a:spcBef>
              <a:spcAft>
                <a:spcPts val="0"/>
              </a:spcAft>
              <a:buClr>
                <a:schemeClr val="dk1"/>
              </a:buClr>
              <a:buSzPts val="2040"/>
              <a:buChar char="•"/>
            </a:pPr>
            <a:r>
              <a:rPr lang="en-US"/>
              <a:t>To satisfy a primary key constraint, both of the following conditions must be true:</a:t>
            </a:r>
            <a:endParaRPr/>
          </a:p>
          <a:p>
            <a:pPr indent="-182880" lvl="1" marL="457200" rtl="0" algn="just">
              <a:lnSpc>
                <a:spcPct val="100000"/>
              </a:lnSpc>
              <a:spcBef>
                <a:spcPts val="480"/>
              </a:spcBef>
              <a:spcAft>
                <a:spcPts val="0"/>
              </a:spcAft>
              <a:buClr>
                <a:schemeClr val="dk1"/>
              </a:buClr>
              <a:buSzPts val="2040"/>
              <a:buChar char="•"/>
            </a:pPr>
            <a:r>
              <a:rPr lang="en-US"/>
              <a:t>No column that is part of the primary key can contain a null</a:t>
            </a:r>
            <a:endParaRPr/>
          </a:p>
          <a:p>
            <a:pPr indent="-182880" lvl="1" marL="457200" rtl="0" algn="just">
              <a:lnSpc>
                <a:spcPct val="100000"/>
              </a:lnSpc>
              <a:spcBef>
                <a:spcPts val="480"/>
              </a:spcBef>
              <a:spcAft>
                <a:spcPts val="0"/>
              </a:spcAft>
              <a:buClr>
                <a:schemeClr val="dk1"/>
              </a:buClr>
              <a:buSzPts val="2040"/>
              <a:buChar char="•"/>
            </a:pPr>
            <a:r>
              <a:rPr lang="en-US"/>
              <a:t>A table can have only one primary key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4" name="Google Shape;314;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Primary Key Constraints</a:t>
            </a:r>
            <a:endParaRPr/>
          </a:p>
        </p:txBody>
      </p:sp>
      <p:sp>
        <p:nvSpPr>
          <p:cNvPr id="320" name="Google Shape;320;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Clr>
                <a:schemeClr val="dk1"/>
              </a:buClr>
              <a:buSzPts val="2040"/>
              <a:buChar char="•"/>
            </a:pPr>
            <a:r>
              <a:rPr lang="en-US"/>
              <a:t>Primary Key constraint is a rule that the values in one column or a combination of columns must uniquely identify each row in a table</a:t>
            </a:r>
            <a:endParaRPr/>
          </a:p>
          <a:p>
            <a:pPr indent="-182880" lvl="0" marL="182880" rtl="0" algn="just">
              <a:lnSpc>
                <a:spcPct val="100000"/>
              </a:lnSpc>
              <a:spcBef>
                <a:spcPts val="480"/>
              </a:spcBef>
              <a:spcAft>
                <a:spcPts val="0"/>
              </a:spcAft>
              <a:buClr>
                <a:schemeClr val="dk1"/>
              </a:buClr>
              <a:buSzPts val="2040"/>
              <a:buChar char="•"/>
            </a:pPr>
            <a:r>
              <a:rPr lang="en-US"/>
              <a:t>No primary key value can appear in more than one row in the table</a:t>
            </a:r>
            <a:endParaRPr/>
          </a:p>
          <a:p>
            <a:pPr indent="-182880" lvl="0" marL="182880" rtl="0" algn="just">
              <a:lnSpc>
                <a:spcPct val="100000"/>
              </a:lnSpc>
              <a:spcBef>
                <a:spcPts val="480"/>
              </a:spcBef>
              <a:spcAft>
                <a:spcPts val="0"/>
              </a:spcAft>
              <a:buClr>
                <a:schemeClr val="dk1"/>
              </a:buClr>
              <a:buSzPts val="2040"/>
              <a:buChar char="•"/>
            </a:pPr>
            <a:r>
              <a:rPr lang="en-US"/>
              <a:t>To satisfy a primary key constraint, both of the following conditions must be true:</a:t>
            </a:r>
            <a:endParaRPr/>
          </a:p>
          <a:p>
            <a:pPr indent="-182880" lvl="1" marL="457200" rtl="0" algn="just">
              <a:lnSpc>
                <a:spcPct val="100000"/>
              </a:lnSpc>
              <a:spcBef>
                <a:spcPts val="480"/>
              </a:spcBef>
              <a:spcAft>
                <a:spcPts val="0"/>
              </a:spcAft>
              <a:buClr>
                <a:schemeClr val="dk1"/>
              </a:buClr>
              <a:buSzPts val="2040"/>
              <a:buChar char="•"/>
            </a:pPr>
            <a:r>
              <a:rPr lang="en-US"/>
              <a:t>No column that is part of the primary key can contain a null</a:t>
            </a:r>
            <a:endParaRPr/>
          </a:p>
          <a:p>
            <a:pPr indent="-182880" lvl="1" marL="457200" rtl="0" algn="just">
              <a:lnSpc>
                <a:spcPct val="100000"/>
              </a:lnSpc>
              <a:spcBef>
                <a:spcPts val="480"/>
              </a:spcBef>
              <a:spcAft>
                <a:spcPts val="0"/>
              </a:spcAft>
              <a:buClr>
                <a:schemeClr val="dk1"/>
              </a:buClr>
              <a:buSzPts val="2040"/>
              <a:buChar char="•"/>
            </a:pPr>
            <a:r>
              <a:rPr lang="en-US"/>
              <a:t>A table can have only one primary key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21" name="Google Shape;321;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Foreign Key</a:t>
            </a:r>
            <a:endParaRPr/>
          </a:p>
        </p:txBody>
      </p:sp>
      <p:sp>
        <p:nvSpPr>
          <p:cNvPr id="327" name="Google Shape;327;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78764"/>
              <a:buNone/>
            </a:pPr>
            <a:r>
              <a:rPr b="1" lang="en-US"/>
              <a:t>FOREIGN KEY</a:t>
            </a:r>
            <a:r>
              <a:rPr lang="en-US"/>
              <a:t> is a column that creates a relationship between two tables. The purpose of Foreign keys is to maintain data integrity and allow navigation between two different instances of an entity. It acts as a cross-reference between two tables as it references the primary key of another table.</a:t>
            </a:r>
            <a:endParaRPr/>
          </a:p>
          <a:p>
            <a:pPr indent="0" lvl="0" marL="0" rtl="0" algn="l">
              <a:lnSpc>
                <a:spcPct val="90000"/>
              </a:lnSpc>
              <a:spcBef>
                <a:spcPts val="480"/>
              </a:spcBef>
              <a:spcAft>
                <a:spcPts val="0"/>
              </a:spcAft>
              <a:buClr>
                <a:schemeClr val="dk1"/>
              </a:buClr>
              <a:buSzPct val="78764"/>
              <a:buNone/>
            </a:pPr>
            <a:r>
              <a:rPr lang="en-US"/>
              <a:t>Syntax</a:t>
            </a:r>
            <a:endParaRPr/>
          </a:p>
          <a:p>
            <a:pPr indent="0" lvl="0" marL="0" rtl="0" algn="l">
              <a:lnSpc>
                <a:spcPct val="90000"/>
              </a:lnSpc>
              <a:spcBef>
                <a:spcPts val="380"/>
              </a:spcBef>
              <a:spcAft>
                <a:spcPts val="0"/>
              </a:spcAft>
              <a:buClr>
                <a:schemeClr val="dk1"/>
              </a:buClr>
              <a:buSzPct val="72747"/>
              <a:buNone/>
            </a:pPr>
            <a:r>
              <a:rPr lang="en-US" sz="2400"/>
              <a:t>CREATE TABLE Orders </a:t>
            </a:r>
            <a:endParaRPr/>
          </a:p>
          <a:p>
            <a:pPr indent="0" lvl="0" marL="0" rtl="0" algn="l">
              <a:lnSpc>
                <a:spcPct val="90000"/>
              </a:lnSpc>
              <a:spcBef>
                <a:spcPts val="380"/>
              </a:spcBef>
              <a:spcAft>
                <a:spcPts val="0"/>
              </a:spcAft>
              <a:buClr>
                <a:schemeClr val="dk1"/>
              </a:buClr>
              <a:buSzPct val="72747"/>
              <a:buNone/>
            </a:pPr>
            <a:r>
              <a:rPr lang="en-US" sz="2400"/>
              <a:t>(</a:t>
            </a:r>
            <a:br>
              <a:rPr lang="en-US" sz="2400"/>
            </a:br>
            <a:r>
              <a:rPr lang="en-US" sz="2400"/>
              <a:t>    OrderID int NOT NULL,</a:t>
            </a:r>
            <a:br>
              <a:rPr lang="en-US" sz="2400"/>
            </a:br>
            <a:r>
              <a:rPr lang="en-US" sz="2400"/>
              <a:t>    OrderNumber int NOT NULL,</a:t>
            </a:r>
            <a:br>
              <a:rPr lang="en-US" sz="2400"/>
            </a:br>
            <a:r>
              <a:rPr lang="en-US" sz="2400"/>
              <a:t>    PersonID int,</a:t>
            </a:r>
            <a:br>
              <a:rPr lang="en-US" sz="2400"/>
            </a:br>
            <a:r>
              <a:rPr lang="en-US" sz="2400"/>
              <a:t>    PRIMARY KEY (OrderID),</a:t>
            </a:r>
            <a:br>
              <a:rPr lang="en-US" sz="2400"/>
            </a:br>
            <a:r>
              <a:rPr lang="en-US" sz="2400"/>
              <a:t>    FOREIGN KEY (PersonID) REFERENCES Persons(PersonID)</a:t>
            </a:r>
            <a:br>
              <a:rPr lang="en-US" sz="2400"/>
            </a:br>
            <a:r>
              <a:rPr lang="en-US" sz="2400"/>
              <a:t>);</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28" name="Google Shape;328;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Foreign Key (Referential Integrity) Constraints</a:t>
            </a:r>
            <a:endParaRPr/>
          </a:p>
        </p:txBody>
      </p:sp>
      <p:sp>
        <p:nvSpPr>
          <p:cNvPr id="334" name="Google Shape;334;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Clr>
                <a:schemeClr val="dk1"/>
              </a:buClr>
              <a:buSzPts val="2040"/>
              <a:buChar char="•"/>
            </a:pPr>
            <a:r>
              <a:rPr lang="en-US"/>
              <a:t>Foreign Key constraints are also called “referential integrity” constraints.</a:t>
            </a:r>
            <a:endParaRPr/>
          </a:p>
          <a:p>
            <a:pPr indent="-182880" lvl="0" marL="182880" rtl="0" algn="l">
              <a:lnSpc>
                <a:spcPct val="100000"/>
              </a:lnSpc>
              <a:spcBef>
                <a:spcPts val="480"/>
              </a:spcBef>
              <a:spcAft>
                <a:spcPts val="0"/>
              </a:spcAft>
              <a:buClr>
                <a:schemeClr val="dk1"/>
              </a:buClr>
              <a:buSzPts val="2040"/>
              <a:buChar char="•"/>
            </a:pPr>
            <a:r>
              <a:rPr lang="en-US"/>
              <a:t>Foreign Key constraints designate a column or a combination of columns as a foreign key.</a:t>
            </a:r>
            <a:endParaRPr/>
          </a:p>
          <a:p>
            <a:pPr indent="-182880" lvl="0" marL="182880" rtl="0" algn="l">
              <a:lnSpc>
                <a:spcPct val="100000"/>
              </a:lnSpc>
              <a:spcBef>
                <a:spcPts val="480"/>
              </a:spcBef>
              <a:spcAft>
                <a:spcPts val="0"/>
              </a:spcAft>
              <a:buClr>
                <a:schemeClr val="dk1"/>
              </a:buClr>
              <a:buSzPts val="2040"/>
              <a:buChar char="•"/>
            </a:pPr>
            <a:r>
              <a:rPr lang="en-US"/>
              <a:t>A foreign key links back to the primary key (or a unique key) in another table, and this link is the basis of the relationship between tables.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5" name="Google Shape;335;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Foreign Key Constraint Syntax</a:t>
            </a:r>
            <a:endParaRPr/>
          </a:p>
        </p:txBody>
      </p:sp>
      <p:sp>
        <p:nvSpPr>
          <p:cNvPr id="341" name="Google Shape;341;p71"/>
          <p:cNvSpPr txBox="1"/>
          <p:nvPr>
            <p:ph idx="1" type="body"/>
          </p:nvPr>
        </p:nvSpPr>
        <p:spPr>
          <a:xfrm>
            <a:off x="838200" y="1334151"/>
            <a:ext cx="10515600" cy="48429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Clr>
                <a:schemeClr val="dk1"/>
              </a:buClr>
              <a:buSzPts val="2040"/>
              <a:buChar char="•"/>
            </a:pPr>
            <a:r>
              <a:rPr lang="en-US"/>
              <a:t>The syntax for defining a foreign key constraint requires a reference to the table and column in the parent table.</a:t>
            </a:r>
            <a:endParaRPr/>
          </a:p>
          <a:p>
            <a:pPr indent="-182880" lvl="0" marL="182880" rtl="0" algn="l">
              <a:lnSpc>
                <a:spcPct val="100000"/>
              </a:lnSpc>
              <a:spcBef>
                <a:spcPts val="480"/>
              </a:spcBef>
              <a:spcAft>
                <a:spcPts val="0"/>
              </a:spcAft>
              <a:buClr>
                <a:schemeClr val="dk1"/>
              </a:buClr>
              <a:buSzPts val="2040"/>
              <a:buChar char="•"/>
            </a:pPr>
            <a:r>
              <a:rPr lang="en-US"/>
              <a:t>A foreign key constraint in a CREATE TABLE statement can be defined as follows.</a:t>
            </a:r>
            <a:endParaRPr/>
          </a:p>
          <a:p>
            <a:pPr indent="-182880" lvl="0" marL="182880" rtl="0" algn="l">
              <a:lnSpc>
                <a:spcPct val="100000"/>
              </a:lnSpc>
              <a:spcBef>
                <a:spcPts val="480"/>
              </a:spcBef>
              <a:spcAft>
                <a:spcPts val="0"/>
              </a:spcAft>
              <a:buClr>
                <a:schemeClr val="dk1"/>
              </a:buClr>
              <a:buSzPts val="2040"/>
              <a:buChar char="•"/>
            </a:pPr>
            <a:r>
              <a:rPr lang="en-US"/>
              <a:t>Column-level syntax example: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42" name="Google Shape;34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3" name="Google Shape;343;p71"/>
          <p:cNvSpPr/>
          <p:nvPr/>
        </p:nvSpPr>
        <p:spPr>
          <a:xfrm>
            <a:off x="2660075" y="3873725"/>
            <a:ext cx="8104800" cy="2633100"/>
          </a:xfrm>
          <a:prstGeom prst="rect">
            <a:avLst/>
          </a:prstGeom>
          <a:solidFill>
            <a:schemeClr val="lt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CREATE TABLE copy_employees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(employee_id NUMBER(6,0) </a:t>
            </a:r>
            <a:r>
              <a:rPr b="0" i="0" lang="en-US" sz="1800" u="none" cap="none" strike="noStrike">
                <a:solidFill>
                  <a:schemeClr val="dk2"/>
                </a:solidFill>
                <a:latin typeface="Arial"/>
                <a:ea typeface="Arial"/>
                <a:cs typeface="Arial"/>
                <a:sym typeface="Arial"/>
              </a:rPr>
              <a:t>CONSTRAINT copy_emp_pk PRIMARY KEY,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First_name VARCHAR2(20),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Last_name VARCHAR2(25)),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Department_id NUMBER(4,0) CONSTRAINT c_emps_dept_id_fk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				REFERENCES departments (department_id),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email VARCHAR2(25));</a:t>
            </a:r>
            <a:endParaRPr b="0" i="0" sz="1400" u="none" cap="none" strike="noStrike">
              <a:solidFill>
                <a:srgbClr val="000000"/>
              </a:solidFill>
              <a:latin typeface="Arial"/>
              <a:ea typeface="Arial"/>
              <a:cs typeface="Arial"/>
              <a:sym typeface="Arial"/>
            </a:endParaRPr>
          </a:p>
        </p:txBody>
      </p:sp>
    </p:spTree>
  </p:cSld>
  <p:clrMapOvr>
    <a:masterClrMapping/>
  </p:clrMapOvr>
  <p:transition>
    <p:wedg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Dataware house VS DataMining</a:t>
            </a:r>
            <a:endParaRPr b="1" sz="4000">
              <a:solidFill>
                <a:srgbClr val="FF0000"/>
              </a:solidFill>
            </a:endParaRPr>
          </a:p>
        </p:txBody>
      </p:sp>
      <p:sp>
        <p:nvSpPr>
          <p:cNvPr id="349" name="Google Shape;3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0" name="Google Shape;350;p20"/>
          <p:cNvPicPr preferRelativeResize="0"/>
          <p:nvPr>
            <p:ph idx="1" type="body"/>
          </p:nvPr>
        </p:nvPicPr>
        <p:blipFill rotWithShape="1">
          <a:blip r:embed="rId3">
            <a:alphaModFix/>
          </a:blip>
          <a:srcRect b="25072" l="11698" r="33654" t="8547"/>
          <a:stretch/>
        </p:blipFill>
        <p:spPr>
          <a:xfrm>
            <a:off x="443345" y="1759527"/>
            <a:ext cx="10501745" cy="4417436"/>
          </a:xfrm>
          <a:prstGeom prst="rect">
            <a:avLst/>
          </a:prstGeom>
          <a:noFill/>
          <a:ln>
            <a:noFill/>
          </a:ln>
        </p:spPr>
      </p:pic>
    </p:spTree>
  </p:cSld>
  <p:clrMapOvr>
    <a:masterClrMapping/>
  </p:clrMapOvr>
  <p:transition>
    <p:wedg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Data warehouse Vs Data Mining</a:t>
            </a:r>
            <a:endParaRPr b="1">
              <a:solidFill>
                <a:srgbClr val="FF0000"/>
              </a:solidFill>
            </a:endParaRPr>
          </a:p>
        </p:txBody>
      </p:sp>
      <p:sp>
        <p:nvSpPr>
          <p:cNvPr id="356" name="Google Shape;35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7" name="Google Shape;357;p21"/>
          <p:cNvPicPr preferRelativeResize="0"/>
          <p:nvPr>
            <p:ph idx="1" type="body"/>
          </p:nvPr>
        </p:nvPicPr>
        <p:blipFill rotWithShape="1">
          <a:blip r:embed="rId3">
            <a:alphaModFix/>
          </a:blip>
          <a:srcRect b="11503" l="2404" r="28319" t="18844"/>
          <a:stretch/>
        </p:blipFill>
        <p:spPr>
          <a:xfrm>
            <a:off x="471054" y="1759526"/>
            <a:ext cx="10848109" cy="4849091"/>
          </a:xfrm>
          <a:prstGeom prst="rect">
            <a:avLst/>
          </a:prstGeom>
          <a:noFill/>
          <a:ln>
            <a:noFill/>
          </a:ln>
        </p:spPr>
      </p:pic>
    </p:spTree>
  </p:cSld>
  <p:clrMapOvr>
    <a:masterClrMapping/>
  </p:clrMapOvr>
  <p:transition>
    <p:wedg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sz="4000">
                <a:solidFill>
                  <a:srgbClr val="FF0000"/>
                </a:solidFill>
              </a:rPr>
              <a:t>Topic:</a:t>
            </a:r>
            <a:endParaRPr b="1" sz="4000">
              <a:solidFill>
                <a:srgbClr val="FF0000"/>
              </a:solidFill>
            </a:endParaRPr>
          </a:p>
        </p:txBody>
      </p:sp>
      <p:sp>
        <p:nvSpPr>
          <p:cNvPr id="127" name="Google Shape;12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19100" rtl="0" algn="l">
              <a:lnSpc>
                <a:spcPct val="90000"/>
              </a:lnSpc>
              <a:spcBef>
                <a:spcPts val="0"/>
              </a:spcBef>
              <a:spcAft>
                <a:spcPts val="0"/>
              </a:spcAft>
              <a:buSzPts val="2400"/>
              <a:buChar char="•"/>
            </a:pPr>
            <a:r>
              <a:rPr lang="en-US" sz="2400">
                <a:latin typeface="Arial"/>
                <a:ea typeface="Arial"/>
                <a:cs typeface="Arial"/>
                <a:sym typeface="Arial"/>
              </a:rPr>
              <a:t>Implementing procedure using cursor</a:t>
            </a:r>
            <a:endParaRPr sz="2400">
              <a:latin typeface="Arial"/>
              <a:ea typeface="Arial"/>
              <a:cs typeface="Arial"/>
              <a:sym typeface="Arial"/>
            </a:endParaRPr>
          </a:p>
          <a:p>
            <a:pPr indent="-342900" lvl="0" marL="419100" rtl="0" algn="l">
              <a:lnSpc>
                <a:spcPct val="90000"/>
              </a:lnSpc>
              <a:spcBef>
                <a:spcPts val="1000"/>
              </a:spcBef>
              <a:spcAft>
                <a:spcPts val="0"/>
              </a:spcAft>
              <a:buSzPts val="2400"/>
              <a:buChar char="•"/>
            </a:pPr>
            <a:r>
              <a:rPr lang="en-US" sz="2400">
                <a:latin typeface="Arial"/>
                <a:ea typeface="Arial"/>
                <a:cs typeface="Arial"/>
                <a:sym typeface="Arial"/>
              </a:rPr>
              <a:t>Introduction to Big data,Data mining and Data warehouse</a:t>
            </a:r>
            <a:endParaRPr/>
          </a:p>
          <a:p>
            <a:pPr indent="-342899" lvl="0" marL="474344" rtl="0" algn="l">
              <a:lnSpc>
                <a:spcPct val="100000"/>
              </a:lnSpc>
              <a:spcBef>
                <a:spcPts val="0"/>
              </a:spcBef>
              <a:spcAft>
                <a:spcPts val="0"/>
              </a:spcAft>
              <a:buSzPts val="1530"/>
              <a:buChar char="•"/>
            </a:pPr>
            <a:r>
              <a:rPr lang="en-US" sz="2400">
                <a:latin typeface="Arial"/>
                <a:ea typeface="Arial"/>
                <a:cs typeface="Arial"/>
                <a:sym typeface="Arial"/>
              </a:rPr>
              <a:t>What is a constraint? </a:t>
            </a:r>
            <a:endParaRPr/>
          </a:p>
          <a:p>
            <a:pPr indent="-342899" lvl="0" marL="474344" rtl="0" algn="l">
              <a:lnSpc>
                <a:spcPct val="100000"/>
              </a:lnSpc>
              <a:spcBef>
                <a:spcPts val="360"/>
              </a:spcBef>
              <a:spcAft>
                <a:spcPts val="0"/>
              </a:spcAft>
              <a:buSzPts val="1530"/>
              <a:buChar char="•"/>
            </a:pPr>
            <a:r>
              <a:rPr lang="en-US" sz="2400">
                <a:latin typeface="Arial"/>
                <a:ea typeface="Arial"/>
                <a:cs typeface="Arial"/>
                <a:sym typeface="Arial"/>
              </a:rPr>
              <a:t>Column Level Constraints</a:t>
            </a:r>
            <a:endParaRPr/>
          </a:p>
          <a:p>
            <a:pPr indent="-342899" lvl="0" marL="474344" rtl="0" algn="l">
              <a:lnSpc>
                <a:spcPct val="100000"/>
              </a:lnSpc>
              <a:spcBef>
                <a:spcPts val="360"/>
              </a:spcBef>
              <a:spcAft>
                <a:spcPts val="0"/>
              </a:spcAft>
              <a:buSzPts val="1530"/>
              <a:buChar char="•"/>
            </a:pPr>
            <a:r>
              <a:rPr lang="en-US" sz="2400">
                <a:latin typeface="Arial"/>
                <a:ea typeface="Arial"/>
                <a:cs typeface="Arial"/>
                <a:sym typeface="Arial"/>
              </a:rPr>
              <a:t>Table Level Constraints </a:t>
            </a:r>
            <a:endParaRPr/>
          </a:p>
          <a:p>
            <a:pPr indent="-342899" lvl="0" marL="474344" rtl="0" algn="l">
              <a:lnSpc>
                <a:spcPct val="100000"/>
              </a:lnSpc>
              <a:spcBef>
                <a:spcPts val="360"/>
              </a:spcBef>
              <a:spcAft>
                <a:spcPts val="0"/>
              </a:spcAft>
              <a:buSzPts val="1530"/>
              <a:buChar char="•"/>
            </a:pPr>
            <a:r>
              <a:rPr lang="en-US" sz="2400">
                <a:latin typeface="Arial"/>
                <a:ea typeface="Arial"/>
                <a:cs typeface="Arial"/>
                <a:sym typeface="Arial"/>
              </a:rPr>
              <a:t>Not Null Constraint </a:t>
            </a:r>
            <a:endParaRPr/>
          </a:p>
          <a:p>
            <a:pPr indent="-342899" lvl="0" marL="474344" rtl="0" algn="l">
              <a:lnSpc>
                <a:spcPct val="100000"/>
              </a:lnSpc>
              <a:spcBef>
                <a:spcPts val="360"/>
              </a:spcBef>
              <a:spcAft>
                <a:spcPts val="0"/>
              </a:spcAft>
              <a:buSzPts val="1530"/>
              <a:buChar char="•"/>
            </a:pPr>
            <a:r>
              <a:rPr lang="en-US" sz="2400">
                <a:latin typeface="Arial"/>
                <a:ea typeface="Arial"/>
                <a:cs typeface="Arial"/>
                <a:sym typeface="Arial"/>
              </a:rPr>
              <a:t> Unique Key Constraint </a:t>
            </a:r>
            <a:endParaRPr/>
          </a:p>
          <a:p>
            <a:pPr indent="-342899" lvl="0" marL="474344" rtl="0" algn="l">
              <a:lnSpc>
                <a:spcPct val="100000"/>
              </a:lnSpc>
              <a:spcBef>
                <a:spcPts val="360"/>
              </a:spcBef>
              <a:spcAft>
                <a:spcPts val="0"/>
              </a:spcAft>
              <a:buSzPts val="1530"/>
              <a:buChar char="•"/>
            </a:pPr>
            <a:r>
              <a:rPr lang="en-US" sz="2400">
                <a:latin typeface="Arial"/>
                <a:ea typeface="Arial"/>
                <a:cs typeface="Arial"/>
                <a:sym typeface="Arial"/>
              </a:rPr>
              <a:t> Default Constraint</a:t>
            </a:r>
            <a:endParaRPr/>
          </a:p>
          <a:p>
            <a:pPr indent="-342899" lvl="0" marL="474344" rtl="0" algn="l">
              <a:lnSpc>
                <a:spcPct val="100000"/>
              </a:lnSpc>
              <a:spcBef>
                <a:spcPts val="360"/>
              </a:spcBef>
              <a:spcAft>
                <a:spcPts val="0"/>
              </a:spcAft>
              <a:buSzPts val="1530"/>
              <a:buChar char="•"/>
            </a:pPr>
            <a:r>
              <a:rPr lang="en-US" sz="2400">
                <a:latin typeface="Arial"/>
                <a:ea typeface="Arial"/>
                <a:cs typeface="Arial"/>
                <a:sym typeface="Arial"/>
              </a:rPr>
              <a:t> Check Constraint </a:t>
            </a:r>
            <a:endParaRPr/>
          </a:p>
          <a:p>
            <a:pPr indent="0" lvl="0" marL="228600" rtl="0" algn="l">
              <a:lnSpc>
                <a:spcPct val="90000"/>
              </a:lnSpc>
              <a:spcBef>
                <a:spcPts val="1000"/>
              </a:spcBef>
              <a:spcAft>
                <a:spcPts val="0"/>
              </a:spcAft>
              <a:buClr>
                <a:schemeClr val="dk1"/>
              </a:buClr>
              <a:buSzPts val="2400"/>
              <a:buNone/>
            </a:pPr>
            <a:r>
              <a:t/>
            </a:r>
            <a:endParaRPr b="1" sz="2400"/>
          </a:p>
        </p:txBody>
      </p:sp>
      <p:sp>
        <p:nvSpPr>
          <p:cNvPr id="128" name="Google Shape;1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wedg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Big Data (4vs of Bigdata)</a:t>
            </a:r>
            <a:endParaRPr b="1">
              <a:solidFill>
                <a:srgbClr val="FF0000"/>
              </a:solidFill>
            </a:endParaRPr>
          </a:p>
        </p:txBody>
      </p:sp>
      <p:sp>
        <p:nvSpPr>
          <p:cNvPr id="363" name="Google Shape;36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64" name="Google Shape;3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5" name="Google Shape;365;p22"/>
          <p:cNvPicPr preferRelativeResize="0"/>
          <p:nvPr/>
        </p:nvPicPr>
        <p:blipFill rotWithShape="1">
          <a:blip r:embed="rId3">
            <a:alphaModFix/>
          </a:blip>
          <a:srcRect b="12248" l="11538" r="37820" t="19942"/>
          <a:stretch/>
        </p:blipFill>
        <p:spPr>
          <a:xfrm>
            <a:off x="817417" y="1828800"/>
            <a:ext cx="9975273" cy="4391891"/>
          </a:xfrm>
          <a:prstGeom prst="rect">
            <a:avLst/>
          </a:prstGeom>
          <a:noFill/>
          <a:ln>
            <a:noFill/>
          </a:ln>
        </p:spPr>
      </p:pic>
    </p:spTree>
  </p:cSld>
  <p:clrMapOvr>
    <a:masterClrMapping/>
  </p:clrMapOvr>
  <p:transition>
    <p:wedg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TECHNOLOGIES FOR BIG DATA</a:t>
            </a:r>
            <a:endParaRPr b="1" sz="4000">
              <a:solidFill>
                <a:srgbClr val="FF0000"/>
              </a:solidFill>
            </a:endParaRPr>
          </a:p>
        </p:txBody>
      </p:sp>
      <p:pic>
        <p:nvPicPr>
          <p:cNvPr id="371" name="Google Shape;371;p23"/>
          <p:cNvPicPr preferRelativeResize="0"/>
          <p:nvPr>
            <p:ph idx="1" type="body"/>
          </p:nvPr>
        </p:nvPicPr>
        <p:blipFill rotWithShape="1">
          <a:blip r:embed="rId3">
            <a:alphaModFix/>
          </a:blip>
          <a:srcRect b="0" l="0" r="0" t="0"/>
          <a:stretch/>
        </p:blipFill>
        <p:spPr>
          <a:xfrm>
            <a:off x="1117600" y="1524000"/>
            <a:ext cx="9829800" cy="4800600"/>
          </a:xfrm>
          <a:prstGeom prst="rect">
            <a:avLst/>
          </a:prstGeom>
          <a:noFill/>
          <a:ln>
            <a:noFill/>
          </a:ln>
        </p:spPr>
      </p:pic>
    </p:spTree>
  </p:cSld>
  <p:clrMapOvr>
    <a:masterClrMapping/>
  </p:clrMapOvr>
  <p:transition>
    <p:wedg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b25ca67776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rgbClr val="FF0000"/>
                </a:solidFill>
              </a:rPr>
              <a:t>Interview Questions</a:t>
            </a:r>
            <a:endParaRPr>
              <a:solidFill>
                <a:srgbClr val="FF0000"/>
              </a:solidFill>
            </a:endParaRPr>
          </a:p>
        </p:txBody>
      </p:sp>
      <p:sp>
        <p:nvSpPr>
          <p:cNvPr id="378" name="Google Shape;378;g1b25ca67776_0_0"/>
          <p:cNvSpPr txBox="1"/>
          <p:nvPr>
            <p:ph idx="1" type="body"/>
          </p:nvPr>
        </p:nvSpPr>
        <p:spPr>
          <a:xfrm>
            <a:off x="737300" y="1439475"/>
            <a:ext cx="10616400" cy="4737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200"/>
              </a:spcBef>
              <a:spcAft>
                <a:spcPts val="0"/>
              </a:spcAft>
              <a:buSzPts val="1800"/>
              <a:buFont typeface="Times New Roman"/>
              <a:buChar char="•"/>
            </a:pPr>
            <a:r>
              <a:rPr b="1" lang="en-US" sz="1800">
                <a:latin typeface="Times New Roman"/>
                <a:ea typeface="Times New Roman"/>
                <a:cs typeface="Times New Roman"/>
                <a:sym typeface="Times New Roman"/>
              </a:rPr>
              <a:t>What are the different types of constraints in SQL?</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Can foreign key be null?</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What is CHECK Constraint?</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How to drop a FOREIGN KEY constraint?</a:t>
            </a:r>
            <a:endParaRPr b="1"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b="1" lang="en-US" sz="1800">
                <a:highlight>
                  <a:srgbClr val="FFFFFF"/>
                </a:highlight>
                <a:latin typeface="Times New Roman"/>
                <a:ea typeface="Times New Roman"/>
                <a:cs typeface="Times New Roman"/>
                <a:sym typeface="Times New Roman"/>
              </a:rPr>
              <a:t>What is the purpose of normalization in DBMS?</a:t>
            </a:r>
            <a:endParaRPr b="1" sz="1800">
              <a:highlight>
                <a:srgbClr val="FFFFFF"/>
              </a:highlight>
              <a:latin typeface="Times New Roman"/>
              <a:ea typeface="Times New Roman"/>
              <a:cs typeface="Times New Roman"/>
              <a:sym typeface="Times New Roman"/>
            </a:endParaRPr>
          </a:p>
          <a:p>
            <a:pPr indent="-342900" lvl="0" marL="457200" marR="38100" rtl="0" algn="just">
              <a:lnSpc>
                <a:spcPct val="115000"/>
              </a:lnSpc>
              <a:spcBef>
                <a:spcPts val="0"/>
              </a:spcBef>
              <a:spcAft>
                <a:spcPts val="0"/>
              </a:spcAft>
              <a:buSzPts val="1800"/>
              <a:buFont typeface="Times New Roman"/>
              <a:buChar char="•"/>
            </a:pPr>
            <a:r>
              <a:rPr b="1" lang="en-US" sz="1800">
                <a:highlight>
                  <a:srgbClr val="FFFFFF"/>
                </a:highlight>
                <a:latin typeface="Times New Roman"/>
                <a:ea typeface="Times New Roman"/>
                <a:cs typeface="Times New Roman"/>
                <a:sym typeface="Times New Roman"/>
              </a:rPr>
              <a:t>What is trivial functional dependency in dbms</a:t>
            </a:r>
            <a:endParaRPr b="1" sz="1800">
              <a:highlight>
                <a:srgbClr val="FFFFFF"/>
              </a:highlight>
              <a:latin typeface="Times New Roman"/>
              <a:ea typeface="Times New Roman"/>
              <a:cs typeface="Times New Roman"/>
              <a:sym typeface="Times New Roman"/>
            </a:endParaRPr>
          </a:p>
          <a:p>
            <a:pPr indent="-342900" lvl="0" marL="457200" marR="38100" rtl="0" algn="just">
              <a:lnSpc>
                <a:spcPct val="115000"/>
              </a:lnSpc>
              <a:spcBef>
                <a:spcPts val="0"/>
              </a:spcBef>
              <a:spcAft>
                <a:spcPts val="0"/>
              </a:spcAft>
              <a:buSzPts val="1800"/>
              <a:buFont typeface="Times New Roman"/>
              <a:buChar char="•"/>
            </a:pPr>
            <a:r>
              <a:rPr b="1" lang="en-US" sz="1800">
                <a:highlight>
                  <a:srgbClr val="FFFFFF"/>
                </a:highlight>
                <a:latin typeface="Times New Roman"/>
                <a:ea typeface="Times New Roman"/>
                <a:cs typeface="Times New Roman"/>
                <a:sym typeface="Times New Roman"/>
              </a:rPr>
              <a:t>What is transitive functional dependency in dbms</a:t>
            </a:r>
            <a:endParaRPr b="1" sz="1800">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b="1" lang="en-US" sz="1800">
                <a:highlight>
                  <a:srgbClr val="FFFFFF"/>
                </a:highlight>
                <a:latin typeface="Times New Roman"/>
                <a:ea typeface="Times New Roman"/>
                <a:cs typeface="Times New Roman"/>
                <a:sym typeface="Times New Roman"/>
              </a:rPr>
              <a:t>What is 3NF in the DBMS?</a:t>
            </a:r>
            <a:endParaRPr b="1" sz="1800">
              <a:highlight>
                <a:srgbClr val="FFFFFF"/>
              </a:highlight>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Which normal form is based on the concept of ‘full functional dependency?</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What is the difference between BCNF and 3NF?</a:t>
            </a:r>
            <a:endParaRPr b="1" sz="1800">
              <a:latin typeface="Times New Roman"/>
              <a:ea typeface="Times New Roman"/>
              <a:cs typeface="Times New Roman"/>
              <a:sym typeface="Times New Roman"/>
            </a:endParaRPr>
          </a:p>
          <a:p>
            <a:pPr indent="-342900" lvl="0" marL="457200" marR="38100" rtl="0" algn="just">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What is the purpose of normalization in DBMS?</a:t>
            </a:r>
            <a:endParaRPr b="1"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200">
              <a:latin typeface="Times New Roman"/>
              <a:ea typeface="Times New Roman"/>
              <a:cs typeface="Times New Roman"/>
              <a:sym typeface="Times New Roman"/>
            </a:endParaRPr>
          </a:p>
        </p:txBody>
      </p:sp>
      <p:sp>
        <p:nvSpPr>
          <p:cNvPr id="379" name="Google Shape;379;g1b25ca67776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321841ee86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solidFill>
                  <a:srgbClr val="FF0000"/>
                </a:solidFill>
              </a:rPr>
              <a:t>PRACTICE QUESTIONS</a:t>
            </a:r>
            <a:endParaRPr b="1" sz="4000">
              <a:solidFill>
                <a:srgbClr val="FF0000"/>
              </a:solidFill>
            </a:endParaRPr>
          </a:p>
        </p:txBody>
      </p:sp>
      <p:sp>
        <p:nvSpPr>
          <p:cNvPr id="386" name="Google Shape;386;g1321841ee86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381000" lvl="0" marL="457200" rtl="0" algn="l">
              <a:lnSpc>
                <a:spcPct val="115000"/>
              </a:lnSpc>
              <a:spcBef>
                <a:spcPts val="1200"/>
              </a:spcBef>
              <a:spcAft>
                <a:spcPts val="0"/>
              </a:spcAft>
              <a:buSzPct val="100000"/>
              <a:buFont typeface="Calibri"/>
              <a:buChar char="•"/>
            </a:pPr>
            <a:r>
              <a:rPr lang="en-US" sz="9600">
                <a:highlight>
                  <a:srgbClr val="FFFFFF"/>
                </a:highlight>
              </a:rPr>
              <a:t>Write a program in PL/SQL to print the prime numbers between 1 to 50</a:t>
            </a:r>
            <a:endParaRPr sz="9600">
              <a:highlight>
                <a:srgbClr val="FFFFFF"/>
              </a:highlight>
            </a:endParaRPr>
          </a:p>
          <a:p>
            <a:pPr indent="0" lvl="0" marL="457200" rtl="0" algn="l">
              <a:lnSpc>
                <a:spcPct val="115000"/>
              </a:lnSpc>
              <a:spcBef>
                <a:spcPts val="1200"/>
              </a:spcBef>
              <a:spcAft>
                <a:spcPts val="0"/>
              </a:spcAft>
              <a:buSzPct val="75000"/>
              <a:buNone/>
            </a:pPr>
            <a:r>
              <a:t/>
            </a:r>
            <a:endParaRPr sz="9600">
              <a:highlight>
                <a:srgbClr val="FFFFFF"/>
              </a:highlight>
            </a:endParaRPr>
          </a:p>
          <a:p>
            <a:pPr indent="-381000" lvl="0" marL="457200" rtl="0" algn="l">
              <a:lnSpc>
                <a:spcPct val="115000"/>
              </a:lnSpc>
              <a:spcBef>
                <a:spcPts val="1200"/>
              </a:spcBef>
              <a:spcAft>
                <a:spcPts val="0"/>
              </a:spcAft>
              <a:buSzPct val="100000"/>
              <a:buFont typeface="Calibri"/>
              <a:buChar char="•"/>
            </a:pPr>
            <a:r>
              <a:rPr lang="en-US" sz="9600"/>
              <a:t>PL/SQL program to check whether a number is positive, negative or zero.</a:t>
            </a:r>
            <a:endParaRPr sz="9600"/>
          </a:p>
          <a:p>
            <a:pPr indent="0" lvl="0" marL="457200" rtl="0" algn="l">
              <a:lnSpc>
                <a:spcPct val="115000"/>
              </a:lnSpc>
              <a:spcBef>
                <a:spcPts val="0"/>
              </a:spcBef>
              <a:spcAft>
                <a:spcPts val="0"/>
              </a:spcAft>
              <a:buSzPct val="75000"/>
              <a:buNone/>
            </a:pPr>
            <a:r>
              <a:t/>
            </a:r>
            <a:endParaRPr sz="9600"/>
          </a:p>
          <a:p>
            <a:pPr indent="0" lvl="0" marL="457200" rtl="0" algn="l">
              <a:lnSpc>
                <a:spcPct val="115000"/>
              </a:lnSpc>
              <a:spcBef>
                <a:spcPts val="0"/>
              </a:spcBef>
              <a:spcAft>
                <a:spcPts val="0"/>
              </a:spcAft>
              <a:buSzPct val="75000"/>
              <a:buNone/>
            </a:pPr>
            <a:r>
              <a:rPr b="1" lang="en-US" sz="9600"/>
              <a:t> </a:t>
            </a:r>
            <a:endParaRPr b="1" sz="9600"/>
          </a:p>
          <a:p>
            <a:pPr indent="-381000" lvl="0" marL="457200" rtl="0" algn="l">
              <a:lnSpc>
                <a:spcPct val="115000"/>
              </a:lnSpc>
              <a:spcBef>
                <a:spcPts val="0"/>
              </a:spcBef>
              <a:spcAft>
                <a:spcPts val="0"/>
              </a:spcAft>
              <a:buSzPct val="100000"/>
              <a:buFont typeface="Calibri"/>
              <a:buChar char="•"/>
            </a:pPr>
            <a:r>
              <a:rPr lang="en-US" sz="9600"/>
              <a:t>Creating a PL/SQL program to implement cursors</a:t>
            </a:r>
            <a:endParaRPr sz="9600"/>
          </a:p>
          <a:p>
            <a:pPr indent="0" lvl="0" marL="457200" rtl="0" algn="l">
              <a:lnSpc>
                <a:spcPct val="115000"/>
              </a:lnSpc>
              <a:spcBef>
                <a:spcPts val="1200"/>
              </a:spcBef>
              <a:spcAft>
                <a:spcPts val="0"/>
              </a:spcAft>
              <a:buSzPct val="75000"/>
              <a:buNone/>
            </a:pPr>
            <a:r>
              <a:t/>
            </a:r>
            <a:endParaRPr sz="9600"/>
          </a:p>
          <a:p>
            <a:pPr indent="-381000" lvl="0" marL="457200" rtl="0" algn="l">
              <a:lnSpc>
                <a:spcPct val="115000"/>
              </a:lnSpc>
              <a:spcBef>
                <a:spcPts val="1200"/>
              </a:spcBef>
              <a:spcAft>
                <a:spcPts val="0"/>
              </a:spcAft>
              <a:buSzPct val="100000"/>
              <a:buFont typeface="Calibri"/>
              <a:buChar char="•"/>
            </a:pPr>
            <a:r>
              <a:rPr lang="en-US" sz="9600">
                <a:highlight>
                  <a:srgbClr val="FFFFFF"/>
                </a:highlight>
              </a:rPr>
              <a:t>Write a program in PL/SQL to print 1st n numbers with a difference of 3 and starting from 1.</a:t>
            </a:r>
            <a:endParaRPr sz="9600">
              <a:highlight>
                <a:srgbClr val="FFFFFF"/>
              </a:highlight>
            </a:endParaRPr>
          </a:p>
          <a:p>
            <a:pPr indent="0" lvl="0" marL="457200" rtl="0" algn="l">
              <a:lnSpc>
                <a:spcPct val="115000"/>
              </a:lnSpc>
              <a:spcBef>
                <a:spcPts val="1200"/>
              </a:spcBef>
              <a:spcAft>
                <a:spcPts val="0"/>
              </a:spcAft>
              <a:buSzPct val="211764"/>
              <a:buNone/>
            </a:pPr>
            <a:r>
              <a:t/>
            </a:r>
            <a:endParaRPr sz="3400">
              <a:highlight>
                <a:srgbClr val="FFFFFF"/>
              </a:highlight>
            </a:endParaRPr>
          </a:p>
          <a:p>
            <a:pPr indent="0" lvl="0" marL="0" rtl="0" algn="l">
              <a:lnSpc>
                <a:spcPct val="115000"/>
              </a:lnSpc>
              <a:spcBef>
                <a:spcPts val="1200"/>
              </a:spcBef>
              <a:spcAft>
                <a:spcPts val="0"/>
              </a:spcAft>
              <a:buSzPct val="300000"/>
              <a:buNone/>
            </a:pPr>
            <a:r>
              <a:t/>
            </a:r>
            <a:endParaRPr sz="2400"/>
          </a:p>
          <a:p>
            <a:pPr indent="0" lvl="0" marL="0" rtl="0" algn="l">
              <a:lnSpc>
                <a:spcPct val="115000"/>
              </a:lnSpc>
              <a:spcBef>
                <a:spcPts val="1200"/>
              </a:spcBef>
              <a:spcAft>
                <a:spcPts val="0"/>
              </a:spcAft>
              <a:buSzPct val="300000"/>
              <a:buNone/>
            </a:pPr>
            <a:r>
              <a:t/>
            </a:r>
            <a:endParaRPr sz="2400"/>
          </a:p>
          <a:p>
            <a:pPr indent="0" lvl="0" marL="0" rtl="0" algn="l">
              <a:lnSpc>
                <a:spcPct val="115000"/>
              </a:lnSpc>
              <a:spcBef>
                <a:spcPts val="1200"/>
              </a:spcBef>
              <a:spcAft>
                <a:spcPts val="0"/>
              </a:spcAft>
              <a:buSzPct val="300000"/>
              <a:buNone/>
            </a:pPr>
            <a:r>
              <a:t/>
            </a:r>
            <a:endParaRPr sz="2400">
              <a:highlight>
                <a:srgbClr val="FFFFFF"/>
              </a:highlight>
              <a:latin typeface="Arial"/>
              <a:ea typeface="Arial"/>
              <a:cs typeface="Arial"/>
              <a:sym typeface="Arial"/>
            </a:endParaRPr>
          </a:p>
          <a:p>
            <a:pPr indent="0" lvl="0" marL="0" rtl="0" algn="l">
              <a:lnSpc>
                <a:spcPct val="90000"/>
              </a:lnSpc>
              <a:spcBef>
                <a:spcPts val="1200"/>
              </a:spcBef>
              <a:spcAft>
                <a:spcPts val="0"/>
              </a:spcAft>
              <a:buSzPct val="257142"/>
              <a:buNone/>
            </a:pPr>
            <a:r>
              <a:t/>
            </a:r>
            <a:endParaRPr/>
          </a:p>
        </p:txBody>
      </p:sp>
      <p:sp>
        <p:nvSpPr>
          <p:cNvPr id="387" name="Google Shape;387;g1321841ee86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References</a:t>
            </a:r>
            <a:endParaRPr b="1" sz="4000">
              <a:solidFill>
                <a:srgbClr val="FF0000"/>
              </a:solidFill>
            </a:endParaRPr>
          </a:p>
        </p:txBody>
      </p:sp>
      <p:sp>
        <p:nvSpPr>
          <p:cNvPr id="393" name="Google Shape;393;p24"/>
          <p:cNvSpPr txBox="1"/>
          <p:nvPr>
            <p:ph idx="1" type="body"/>
          </p:nvPr>
        </p:nvSpPr>
        <p:spPr>
          <a:xfrm>
            <a:off x="732225" y="1357550"/>
            <a:ext cx="10515600" cy="4684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800"/>
              <a:buNone/>
            </a:pPr>
            <a:r>
              <a:t/>
            </a:r>
            <a:endParaRPr sz="2400"/>
          </a:p>
          <a:p>
            <a:pPr indent="-228600" lvl="0" marL="228600" rtl="0" algn="just">
              <a:lnSpc>
                <a:spcPct val="90000"/>
              </a:lnSpc>
              <a:spcBef>
                <a:spcPts val="0"/>
              </a:spcBef>
              <a:spcAft>
                <a:spcPts val="0"/>
              </a:spcAft>
              <a:buSzPts val="2400"/>
              <a:buChar char="•"/>
            </a:pPr>
            <a:r>
              <a:rPr lang="en-US" sz="2400"/>
              <a:t>SQL, PL/SQL by Ivan Bayross.</a:t>
            </a:r>
            <a:endParaRPr sz="2400"/>
          </a:p>
          <a:p>
            <a:pPr indent="-228600" lvl="0" marL="228600" rtl="0" algn="just">
              <a:lnSpc>
                <a:spcPct val="90000"/>
              </a:lnSpc>
              <a:spcBef>
                <a:spcPts val="0"/>
              </a:spcBef>
              <a:spcAft>
                <a:spcPts val="0"/>
              </a:spcAft>
              <a:buSzPts val="2400"/>
              <a:buChar char="•"/>
            </a:pPr>
            <a:r>
              <a:rPr lang="en-US" sz="2400"/>
              <a:t>https://www.slideshare.net/ravi_LCET/data-warehousedata-mining-big-data</a:t>
            </a:r>
            <a:endParaRPr sz="2400"/>
          </a:p>
          <a:p>
            <a:pPr indent="-228600" lvl="0" marL="228600" rtl="0" algn="just">
              <a:lnSpc>
                <a:spcPct val="90000"/>
              </a:lnSpc>
              <a:spcBef>
                <a:spcPts val="1000"/>
              </a:spcBef>
              <a:spcAft>
                <a:spcPts val="0"/>
              </a:spcAft>
              <a:buClr>
                <a:schemeClr val="dk1"/>
              </a:buClr>
              <a:buSzPts val="2400"/>
              <a:buChar char="•"/>
            </a:pPr>
            <a:r>
              <a:rPr lang="en-US" sz="2400"/>
              <a:t>https://dwbi1.wordpress.com/2012/07/14/what-is-big-data-data-warehouse-data-mining/</a:t>
            </a:r>
            <a:endParaRPr sz="2400"/>
          </a:p>
          <a:p>
            <a:pPr indent="-228600" lvl="0" marL="228600" rtl="0" algn="just">
              <a:lnSpc>
                <a:spcPct val="90000"/>
              </a:lnSpc>
              <a:spcBef>
                <a:spcPts val="1000"/>
              </a:spcBef>
              <a:spcAft>
                <a:spcPts val="0"/>
              </a:spcAft>
              <a:buClr>
                <a:schemeClr val="dk1"/>
              </a:buClr>
              <a:buSzPts val="2400"/>
              <a:buChar char="•"/>
            </a:pPr>
            <a:r>
              <a:rPr lang="en-US" sz="2400"/>
              <a:t>https://www.sciencedirect.com/book/9780123814791/data-mining-concepts-and-techniques</a:t>
            </a:r>
            <a:endParaRPr sz="2400"/>
          </a:p>
          <a:p>
            <a:pPr indent="-228600" lvl="0" marL="228600" rtl="0" algn="just">
              <a:lnSpc>
                <a:spcPct val="90000"/>
              </a:lnSpc>
              <a:spcBef>
                <a:spcPts val="1000"/>
              </a:spcBef>
              <a:spcAft>
                <a:spcPts val="0"/>
              </a:spcAft>
              <a:buClr>
                <a:schemeClr val="dk1"/>
              </a:buClr>
              <a:buSzPts val="2400"/>
              <a:buChar char="•"/>
            </a:pPr>
            <a:r>
              <a:rPr lang="en-US" sz="2400"/>
              <a:t>https://nptel.ac.in/courses/106/104/106104189/</a:t>
            </a:r>
            <a:endParaRPr sz="2400"/>
          </a:p>
          <a:p>
            <a:pPr indent="-228600" lvl="0" marL="228600" rtl="0" algn="just">
              <a:lnSpc>
                <a:spcPct val="90000"/>
              </a:lnSpc>
              <a:spcBef>
                <a:spcPts val="1000"/>
              </a:spcBef>
              <a:spcAft>
                <a:spcPts val="0"/>
              </a:spcAft>
              <a:buClr>
                <a:srgbClr val="000000"/>
              </a:buClr>
              <a:buSzPts val="2400"/>
              <a:buChar char="•"/>
            </a:pPr>
            <a:r>
              <a:rPr lang="en-US" sz="2400">
                <a:solidFill>
                  <a:srgbClr val="000000"/>
                </a:solidFill>
                <a:uFill>
                  <a:noFill/>
                </a:uFill>
                <a:hlinkClick r:id="rId3">
                  <a:extLst>
                    <a:ext uri="{A12FA001-AC4F-418D-AE19-62706E023703}">
                      <ahyp:hlinkClr val="tx"/>
                    </a:ext>
                  </a:extLst>
                </a:hlinkClick>
              </a:rPr>
              <a:t>https://nptel.ac.in/courses/110/107/110107095/</a:t>
            </a:r>
            <a:endParaRPr sz="2400">
              <a:solidFill>
                <a:srgbClr val="000000"/>
              </a:solidFill>
            </a:endParaRPr>
          </a:p>
          <a:p>
            <a:pPr indent="-228600" lvl="0" marL="228600" rtl="0" algn="just">
              <a:lnSpc>
                <a:spcPct val="90000"/>
              </a:lnSpc>
              <a:spcBef>
                <a:spcPts val="1000"/>
              </a:spcBef>
              <a:spcAft>
                <a:spcPts val="0"/>
              </a:spcAft>
              <a:buSzPts val="2400"/>
              <a:buChar char="•"/>
            </a:pPr>
            <a:r>
              <a:rPr lang="en-US" sz="2400"/>
              <a:t>http://charting-ahead.corsairs.network/basics-of-building-a-data-warehouse-part-1-4f54141308f3</a:t>
            </a:r>
            <a:endParaRPr sz="2400"/>
          </a:p>
          <a:p>
            <a:pPr indent="-228600" lvl="0" marL="228600" rtl="0" algn="just">
              <a:lnSpc>
                <a:spcPct val="90000"/>
              </a:lnSpc>
              <a:spcBef>
                <a:spcPts val="1000"/>
              </a:spcBef>
              <a:spcAft>
                <a:spcPts val="0"/>
              </a:spcAft>
              <a:buClr>
                <a:srgbClr val="000000"/>
              </a:buClr>
              <a:buSzPts val="2400"/>
              <a:buChar char="•"/>
            </a:pPr>
            <a:r>
              <a:rPr lang="en-US" sz="2400">
                <a:solidFill>
                  <a:srgbClr val="000000"/>
                </a:solidFill>
                <a:uFill>
                  <a:noFill/>
                </a:uFill>
                <a:hlinkClick r:id="rId4">
                  <a:extLst>
                    <a:ext uri="{A12FA001-AC4F-418D-AE19-62706E023703}">
                      <ahyp:hlinkClr val="tx"/>
                    </a:ext>
                  </a:extLst>
                </a:hlinkClick>
              </a:rPr>
              <a:t>https://networkinterview.com/data-warehousing-and-data-mining</a:t>
            </a:r>
            <a:endParaRPr sz="2400">
              <a:solidFill>
                <a:srgbClr val="000000"/>
              </a:solidFill>
            </a:endParaRPr>
          </a:p>
          <a:p>
            <a:pPr indent="-228600" lvl="0" marL="228600" rtl="0" algn="just">
              <a:lnSpc>
                <a:spcPct val="90000"/>
              </a:lnSpc>
              <a:spcBef>
                <a:spcPts val="1000"/>
              </a:spcBef>
              <a:spcAft>
                <a:spcPts val="0"/>
              </a:spcAft>
              <a:buClr>
                <a:srgbClr val="000000"/>
              </a:buClr>
              <a:buSzPts val="2400"/>
              <a:buChar char="•"/>
            </a:pPr>
            <a:r>
              <a:rPr lang="en-US" sz="2400">
                <a:solidFill>
                  <a:srgbClr val="000000"/>
                </a:solidFill>
              </a:rPr>
              <a:t>https://dzone.com/articles/why-is-big-data-in-buzz</a:t>
            </a:r>
            <a:endParaRPr sz="2400">
              <a:solidFill>
                <a:srgbClr val="000000"/>
              </a:solidFill>
            </a:endParaRPr>
          </a:p>
          <a:p>
            <a:pPr indent="-342900" lvl="0" marL="457200" rtl="0" algn="l">
              <a:lnSpc>
                <a:spcPct val="90000"/>
              </a:lnSpc>
              <a:spcBef>
                <a:spcPts val="1000"/>
              </a:spcBef>
              <a:spcAft>
                <a:spcPts val="0"/>
              </a:spcAft>
              <a:buClr>
                <a:schemeClr val="dk1"/>
              </a:buClr>
              <a:buSzPts val="1800"/>
              <a:buFont typeface="Arial"/>
              <a:buNone/>
            </a:pPr>
            <a:r>
              <a:t/>
            </a:r>
            <a:endParaRPr sz="1800">
              <a:solidFill>
                <a:srgbClr val="000000"/>
              </a:solidFill>
            </a:endParaRPr>
          </a:p>
        </p:txBody>
      </p:sp>
    </p:spTree>
  </p:cSld>
  <p:clrMapOvr>
    <a:masterClrMapping/>
  </p:clrMapOvr>
  <p:transition>
    <p:wedg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idx="1" type="body"/>
          </p:nvPr>
        </p:nvSpPr>
        <p:spPr>
          <a:xfrm>
            <a:off x="609600" y="2667000"/>
            <a:ext cx="10972800" cy="2133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t/>
            </a:r>
            <a:endParaRPr sz="3200">
              <a:latin typeface="Bodoni"/>
              <a:ea typeface="Bodoni"/>
              <a:cs typeface="Bodoni"/>
              <a:sym typeface="Bodoni"/>
            </a:endParaRPr>
          </a:p>
          <a:p>
            <a:pPr indent="0" lvl="0" marL="0" rtl="0" algn="ctr">
              <a:lnSpc>
                <a:spcPct val="90000"/>
              </a:lnSpc>
              <a:spcBef>
                <a:spcPts val="1000"/>
              </a:spcBef>
              <a:spcAft>
                <a:spcPts val="0"/>
              </a:spcAft>
              <a:buClr>
                <a:schemeClr val="dk1"/>
              </a:buClr>
              <a:buSzPts val="3200"/>
              <a:buFont typeface="Arial"/>
              <a:buNone/>
            </a:pPr>
            <a:r>
              <a:rPr lang="en-US" sz="3200">
                <a:latin typeface="Bodoni"/>
                <a:ea typeface="Bodoni"/>
                <a:cs typeface="Bodoni"/>
                <a:sym typeface="Bodoni"/>
              </a:rPr>
              <a:t>THANK YOU</a:t>
            </a:r>
            <a:endParaRPr sz="32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Times New Roman"/>
              <a:buNone/>
            </a:pPr>
            <a:r>
              <a:rPr b="1" lang="en-US" sz="4000">
                <a:solidFill>
                  <a:srgbClr val="FF0000"/>
                </a:solidFill>
                <a:latin typeface="Times New Roman"/>
                <a:ea typeface="Times New Roman"/>
                <a:cs typeface="Times New Roman"/>
                <a:sym typeface="Times New Roman"/>
              </a:rPr>
              <a:t>CURSORS</a:t>
            </a:r>
            <a:endParaRPr b="1" sz="4000">
              <a:solidFill>
                <a:srgbClr val="FF0000"/>
              </a:solidFill>
              <a:latin typeface="Times New Roman"/>
              <a:ea typeface="Times New Roman"/>
              <a:cs typeface="Times New Roman"/>
              <a:sym typeface="Times New Roman"/>
            </a:endParaRPr>
          </a:p>
        </p:txBody>
      </p:sp>
      <p:sp>
        <p:nvSpPr>
          <p:cNvPr id="134" name="Google Shape;134;p4"/>
          <p:cNvSpPr txBox="1"/>
          <p:nvPr>
            <p:ph idx="1" type="body"/>
          </p:nvPr>
        </p:nvSpPr>
        <p:spPr>
          <a:xfrm>
            <a:off x="609600" y="1752601"/>
            <a:ext cx="9685800" cy="3469500"/>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400"/>
              <a:buChar char="•"/>
            </a:pPr>
            <a:r>
              <a:rPr lang="en-US" sz="2400"/>
              <a:t>A cursor is a temporary work area created in the system memory when a SQL statement is executed.</a:t>
            </a:r>
            <a:endParaRPr sz="2400"/>
          </a:p>
          <a:p>
            <a:pPr indent="-228600" lvl="0" marL="228600" rtl="0" algn="l">
              <a:lnSpc>
                <a:spcPct val="90000"/>
              </a:lnSpc>
              <a:spcBef>
                <a:spcPts val="1000"/>
              </a:spcBef>
              <a:spcAft>
                <a:spcPts val="0"/>
              </a:spcAft>
              <a:buClr>
                <a:schemeClr val="dk1"/>
              </a:buClr>
              <a:buSzPts val="2400"/>
              <a:buChar char="•"/>
            </a:pPr>
            <a:r>
              <a:rPr lang="en-US" sz="2400"/>
              <a:t>A cursor contains information on a select statement and the rows of data accessed by it.</a:t>
            </a:r>
            <a:endParaRPr sz="2400"/>
          </a:p>
          <a:p>
            <a:pPr indent="-228600" lvl="0" marL="228600" rtl="0" algn="l">
              <a:lnSpc>
                <a:spcPct val="90000"/>
              </a:lnSpc>
              <a:spcBef>
                <a:spcPts val="1000"/>
              </a:spcBef>
              <a:spcAft>
                <a:spcPts val="0"/>
              </a:spcAft>
              <a:buClr>
                <a:schemeClr val="dk1"/>
              </a:buClr>
              <a:buSzPts val="2400"/>
              <a:buChar char="•"/>
            </a:pPr>
            <a:r>
              <a:rPr lang="en-US" sz="2400"/>
              <a:t>This temporary work area is used to store the data retrieved from the database, and perform intermediate operations before output is displayed to the client.</a:t>
            </a:r>
            <a:endParaRPr sz="2400"/>
          </a:p>
          <a:p>
            <a:pPr indent="-228600" lvl="0" marL="228600" rtl="0" algn="l">
              <a:lnSpc>
                <a:spcPct val="90000"/>
              </a:lnSpc>
              <a:spcBef>
                <a:spcPts val="1000"/>
              </a:spcBef>
              <a:spcAft>
                <a:spcPts val="0"/>
              </a:spcAft>
              <a:buClr>
                <a:schemeClr val="dk1"/>
              </a:buClr>
              <a:buSzPts val="2400"/>
              <a:buChar char="•"/>
            </a:pPr>
            <a:r>
              <a:rPr lang="en-US" sz="2400"/>
              <a:t>A cursor can hold more than one row, but can process only one row at a time.</a:t>
            </a:r>
            <a:endParaRPr sz="2400"/>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rgbClr val="FF0000"/>
                </a:solidFill>
              </a:rPr>
              <a:t>NEED FOR CURSORS?</a:t>
            </a:r>
            <a:endParaRPr b="1">
              <a:solidFill>
                <a:srgbClr val="FF0000"/>
              </a:solidFill>
            </a:endParaRPr>
          </a:p>
        </p:txBody>
      </p:sp>
      <p:pic>
        <p:nvPicPr>
          <p:cNvPr id="140" name="Google Shape;140;p5"/>
          <p:cNvPicPr preferRelativeResize="0"/>
          <p:nvPr/>
        </p:nvPicPr>
        <p:blipFill rotWithShape="1">
          <a:blip r:embed="rId3">
            <a:alphaModFix/>
          </a:blip>
          <a:srcRect b="0" l="0" r="0" t="0"/>
          <a:stretch/>
        </p:blipFill>
        <p:spPr>
          <a:xfrm>
            <a:off x="406400" y="1524000"/>
            <a:ext cx="10972800" cy="2971800"/>
          </a:xfrm>
          <a:prstGeom prst="rect">
            <a:avLst/>
          </a:prstGeom>
          <a:noFill/>
          <a:ln>
            <a:noFill/>
          </a:ln>
        </p:spPr>
      </p:pic>
      <p:sp>
        <p:nvSpPr>
          <p:cNvPr id="141" name="Google Shape;141;p5"/>
          <p:cNvSpPr/>
          <p:nvPr/>
        </p:nvSpPr>
        <p:spPr>
          <a:xfrm>
            <a:off x="406400" y="4510088"/>
            <a:ext cx="11176000"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Cursor is a mechanism that provides a way to select multiple rows of data from the database and then process each row individually inside a PL/SQL program.</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cursor first points at row1 and once it is processed it then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advances to row2 and so on.</a:t>
            </a:r>
            <a:endParaRPr b="0" i="0" sz="2400" u="none" cap="none" strike="noStrike">
              <a:solidFill>
                <a:srgbClr val="000000"/>
              </a:solidFill>
              <a:latin typeface="Arial"/>
              <a:ea typeface="Arial"/>
              <a:cs typeface="Arial"/>
              <a:sym typeface="Arial"/>
            </a:endParaRPr>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Implicit Cursors</a:t>
            </a:r>
            <a:endParaRPr b="1" sz="4000">
              <a:solidFill>
                <a:srgbClr val="FF0000"/>
              </a:solidFill>
            </a:endParaRPr>
          </a:p>
        </p:txBody>
      </p:sp>
      <p:sp>
        <p:nvSpPr>
          <p:cNvPr id="147" name="Google Shape;14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Char char="•"/>
            </a:pPr>
            <a:r>
              <a:rPr lang="en-US" sz="2400"/>
              <a:t>These are created by default when DML statements like, INSERT, UPDATE, and DELETE statements are executed.</a:t>
            </a:r>
            <a:endParaRPr sz="2400"/>
          </a:p>
          <a:p>
            <a:pPr indent="-203200" lvl="0" marL="228600" rtl="0" algn="l">
              <a:lnSpc>
                <a:spcPct val="90000"/>
              </a:lnSpc>
              <a:spcBef>
                <a:spcPts val="1000"/>
              </a:spcBef>
              <a:spcAft>
                <a:spcPts val="0"/>
              </a:spcAft>
              <a:buClr>
                <a:schemeClr val="dk1"/>
              </a:buClr>
              <a:buSzPts val="2400"/>
              <a:buChar char="•"/>
            </a:pPr>
            <a:r>
              <a:rPr lang="en-US" sz="2400"/>
              <a:t>The user is not aware of this happening &amp; will not be able to control or process the information.</a:t>
            </a:r>
            <a:endParaRPr sz="2400"/>
          </a:p>
          <a:p>
            <a:pPr indent="-203200" lvl="0" marL="228600" rtl="0" algn="l">
              <a:lnSpc>
                <a:spcPct val="90000"/>
              </a:lnSpc>
              <a:spcBef>
                <a:spcPts val="1000"/>
              </a:spcBef>
              <a:spcAft>
                <a:spcPts val="0"/>
              </a:spcAft>
              <a:buClr>
                <a:schemeClr val="dk1"/>
              </a:buClr>
              <a:buSzPts val="2400"/>
              <a:buChar char="•"/>
            </a:pPr>
            <a:r>
              <a:rPr lang="en-US" sz="2400"/>
              <a:t>When an implicit cursor is working, DBMS performs the open, fetches and close automatically</a:t>
            </a:r>
            <a:endParaRPr sz="2400"/>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idx="1" type="body"/>
          </p:nvPr>
        </p:nvSpPr>
        <p:spPr>
          <a:xfrm>
            <a:off x="892375" y="132200"/>
            <a:ext cx="10968600" cy="540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4000">
                <a:solidFill>
                  <a:srgbClr val="FF0000"/>
                </a:solidFill>
              </a:rPr>
              <a:t>The following table provides the description of the most used attributes </a:t>
            </a:r>
            <a:r>
              <a:rPr lang="en-US"/>
              <a:t>−</a:t>
            </a:r>
            <a:endParaRPr/>
          </a:p>
          <a:p>
            <a:pPr indent="0" lvl="0" marL="0" rtl="0" algn="l">
              <a:lnSpc>
                <a:spcPct val="90000"/>
              </a:lnSpc>
              <a:spcBef>
                <a:spcPts val="1000"/>
              </a:spcBef>
              <a:spcAft>
                <a:spcPts val="0"/>
              </a:spcAft>
              <a:buClr>
                <a:schemeClr val="dk1"/>
              </a:buClr>
              <a:buSzPts val="2800"/>
              <a:buFont typeface="Arial"/>
              <a:buNone/>
            </a:pPr>
            <a:r>
              <a:t/>
            </a:r>
            <a:endParaRPr/>
          </a:p>
        </p:txBody>
      </p:sp>
      <p:graphicFrame>
        <p:nvGraphicFramePr>
          <p:cNvPr id="153" name="Google Shape;153;p7"/>
          <p:cNvGraphicFramePr/>
          <p:nvPr/>
        </p:nvGraphicFramePr>
        <p:xfrm>
          <a:off x="203200" y="1508125"/>
          <a:ext cx="3000000" cy="3000000"/>
        </p:xfrm>
        <a:graphic>
          <a:graphicData uri="http://schemas.openxmlformats.org/drawingml/2006/table">
            <a:tbl>
              <a:tblPr bandRow="1" firstRow="1">
                <a:noFill/>
                <a:tableStyleId>{E800B890-7437-4A43-9F13-3296B404A6B7}</a:tableStyleId>
              </a:tblPr>
              <a:tblGrid>
                <a:gridCol w="2336800"/>
                <a:gridCol w="9448800"/>
              </a:tblGrid>
              <a:tr h="6712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Attribute Name</a:t>
                      </a:r>
                      <a:endParaRPr sz="1800" u="none" cap="none" strike="noStrike"/>
                    </a:p>
                  </a:txBody>
                  <a:tcPr marT="76200" marB="76200" marR="101600" marL="10160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Description</a:t>
                      </a:r>
                      <a:endParaRPr sz="1800" u="none" cap="none" strike="noStrike"/>
                    </a:p>
                  </a:txBody>
                  <a:tcPr marT="76200" marB="76200" marR="101600" marL="101600"/>
                </a:tc>
              </a:tr>
              <a:tr h="671275">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%ISOPEN </a:t>
                      </a:r>
                      <a:endParaRPr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Returns TRUE if cursor is open, FALSE if cursor is closed.</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SQL%ISOPEN always returns FALSE.</a:t>
                      </a:r>
                      <a:endParaRPr sz="2400" u="none" cap="none" strike="noStrike">
                        <a:solidFill>
                          <a:srgbClr val="000000"/>
                        </a:solidFill>
                      </a:endParaRPr>
                    </a:p>
                  </a:txBody>
                  <a:tcPr marT="76200" marB="76200" marR="101600" marL="101600"/>
                </a:tc>
              </a:tr>
              <a:tr h="671275">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%FOUND</a:t>
                      </a:r>
                      <a:endParaRPr b="0"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Returns TRUE if successful fetch has been executed, FALSE if no row was returned. SQL%FOUND is used to access it.</a:t>
                      </a:r>
                      <a:endParaRPr b="0" sz="2400" u="none" cap="none" strike="noStrike">
                        <a:solidFill>
                          <a:srgbClr val="000000"/>
                        </a:solidFill>
                      </a:endParaRPr>
                    </a:p>
                  </a:txBody>
                  <a:tcPr marT="76200" marB="76200" marR="101600" marL="101600"/>
                </a:tc>
              </a:tr>
              <a:tr h="671275">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%NOTFOUND</a:t>
                      </a:r>
                      <a:endParaRPr b="0"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 TRUE if no row was returned, FALSE if successful fetch has been executed. SQL%NOTFOUND is used to access it. </a:t>
                      </a:r>
                      <a:endParaRPr b="0" sz="2400" u="none" cap="none" strike="noStrike">
                        <a:solidFill>
                          <a:srgbClr val="000000"/>
                        </a:solidFill>
                      </a:endParaRPr>
                    </a:p>
                  </a:txBody>
                  <a:tcPr marT="76200" marB="76200" marR="101600" marL="101600"/>
                </a:tc>
              </a:tr>
              <a:tr h="671275">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%ROWCOUNT</a:t>
                      </a:r>
                      <a:endParaRPr b="0" sz="2400" u="none" cap="none" strike="noStrike"/>
                    </a:p>
                  </a:txBody>
                  <a:tcPr marT="76200" marB="76200" marR="101600" marL="101600" anchor="ctr"/>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Returns the number of rows affected by the query.</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SQL%ROWCOUNT is used to access it.</a:t>
                      </a:r>
                      <a:endParaRPr b="0" sz="2400" u="none" cap="none" strike="noStrike">
                        <a:solidFill>
                          <a:srgbClr val="000000"/>
                        </a:solidFill>
                      </a:endParaRPr>
                    </a:p>
                  </a:txBody>
                  <a:tcPr marT="76200" marB="76200" marR="101600" marL="101600"/>
                </a:tc>
              </a:tr>
            </a:tbl>
          </a:graphicData>
        </a:graphic>
      </p:graphicFrame>
    </p:spTree>
  </p:cSld>
  <p:clrMapOvr>
    <a:masterClrMapping/>
  </p:clrMapOvr>
  <p:transition>
    <p:wedg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73905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FF0000"/>
                </a:solidFill>
              </a:rPr>
              <a:t>Example</a:t>
            </a:r>
            <a:endParaRPr b="1" sz="4000">
              <a:solidFill>
                <a:srgbClr val="FF0000"/>
              </a:solidFill>
            </a:endParaRPr>
          </a:p>
        </p:txBody>
      </p:sp>
      <p:sp>
        <p:nvSpPr>
          <p:cNvPr id="159" name="Google Shape;159;p8"/>
          <p:cNvSpPr txBox="1"/>
          <p:nvPr>
            <p:ph idx="1" type="body"/>
          </p:nvPr>
        </p:nvSpPr>
        <p:spPr>
          <a:xfrm>
            <a:off x="838200" y="1586425"/>
            <a:ext cx="10515600" cy="4895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W</a:t>
            </a:r>
            <a:r>
              <a:rPr lang="en-US" sz="2400"/>
              <a:t>rite a pl/sql program to update the salary of customers by Rs 500</a:t>
            </a:r>
            <a:endParaRPr sz="2400"/>
          </a:p>
          <a:p>
            <a:pPr indent="0" lvl="0" marL="0" rtl="0" algn="l">
              <a:lnSpc>
                <a:spcPct val="90000"/>
              </a:lnSpc>
              <a:spcBef>
                <a:spcPts val="1000"/>
              </a:spcBef>
              <a:spcAft>
                <a:spcPts val="0"/>
              </a:spcAft>
              <a:buClr>
                <a:schemeClr val="dk1"/>
              </a:buClr>
              <a:buSzPts val="2800"/>
              <a:buFont typeface="Arial"/>
              <a:buNone/>
            </a:pPr>
            <a:r>
              <a:t/>
            </a:r>
            <a:endParaRPr sz="2400"/>
          </a:p>
          <a:p>
            <a:pPr indent="0" lvl="0" marL="0" rtl="0" algn="l">
              <a:lnSpc>
                <a:spcPct val="90000"/>
              </a:lnSpc>
              <a:spcBef>
                <a:spcPts val="1000"/>
              </a:spcBef>
              <a:spcAft>
                <a:spcPts val="0"/>
              </a:spcAft>
              <a:buClr>
                <a:schemeClr val="dk1"/>
              </a:buClr>
              <a:buSzPts val="2800"/>
              <a:buFont typeface="Arial"/>
              <a:buNone/>
            </a:pPr>
            <a:r>
              <a:rPr lang="en-US" sz="2400"/>
              <a:t>Select * from customers;</a:t>
            </a:r>
            <a:endParaRPr sz="2400"/>
          </a:p>
          <a:p>
            <a:pPr indent="0" lvl="0" marL="0" rtl="0" algn="l">
              <a:lnSpc>
                <a:spcPct val="90000"/>
              </a:lnSpc>
              <a:spcBef>
                <a:spcPts val="1000"/>
              </a:spcBef>
              <a:spcAft>
                <a:spcPts val="0"/>
              </a:spcAft>
              <a:buClr>
                <a:schemeClr val="dk1"/>
              </a:buClr>
              <a:buSzPts val="2800"/>
              <a:buFont typeface="Arial"/>
              <a:buNone/>
            </a:pPr>
            <a:r>
              <a:t/>
            </a:r>
            <a:endParaRPr sz="2400"/>
          </a:p>
        </p:txBody>
      </p:sp>
      <p:pic>
        <p:nvPicPr>
          <p:cNvPr id="160" name="Google Shape;160;p8"/>
          <p:cNvPicPr preferRelativeResize="0"/>
          <p:nvPr/>
        </p:nvPicPr>
        <p:blipFill rotWithShape="1">
          <a:blip r:embed="rId3">
            <a:alphaModFix/>
          </a:blip>
          <a:srcRect b="0" l="0" r="0" t="0"/>
          <a:stretch/>
        </p:blipFill>
        <p:spPr>
          <a:xfrm>
            <a:off x="596901" y="3886200"/>
            <a:ext cx="5499100" cy="2590800"/>
          </a:xfrm>
          <a:prstGeom prst="rect">
            <a:avLst/>
          </a:prstGeom>
          <a:noFill/>
          <a:ln>
            <a:noFill/>
          </a:ln>
        </p:spPr>
      </p:pic>
    </p:spTree>
  </p:cSld>
  <p:clrMapOvr>
    <a:masterClrMapping/>
  </p:clrMapOvr>
  <p:transition>
    <p:wedge/>
  </p:transition>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