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Lst>
  <p:sldSz cy="6858000" cx="12192000"/>
  <p:notesSz cx="7559675" cy="10691800"/>
  <p:embeddedFontLst>
    <p:embeddedFont>
      <p:font typeface="Roboto"/>
      <p:regular r:id="rId62"/>
      <p:bold r:id="rId63"/>
      <p:italic r:id="rId64"/>
      <p:boldItalic r:id="rId65"/>
    </p:embeddedFont>
    <p:embeddedFont>
      <p:font typeface="Arial Black"/>
      <p:regular r:id="rId6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67" roundtripDataSignature="AMtx7miXjmM5+Ne6Sv/J0FVGwYS1n26hV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870E730-E227-45B2-AFC1-4F61321F8F2B}">
  <a:tblStyle styleId="{9870E730-E227-45B2-AFC1-4F61321F8F2B}"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Roboto-regular.fntdata"/><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font" Target="fonts/Roboto-italic.fntdata"/><Relationship Id="rId63" Type="http://schemas.openxmlformats.org/officeDocument/2006/relationships/font" Target="fonts/Roboto-bold.fntdata"/><Relationship Id="rId22" Type="http://schemas.openxmlformats.org/officeDocument/2006/relationships/slide" Target="slides/slide17.xml"/><Relationship Id="rId66" Type="http://schemas.openxmlformats.org/officeDocument/2006/relationships/font" Target="fonts/ArialBlack-regular.fntdata"/><Relationship Id="rId21" Type="http://schemas.openxmlformats.org/officeDocument/2006/relationships/slide" Target="slides/slide16.xml"/><Relationship Id="rId65" Type="http://schemas.openxmlformats.org/officeDocument/2006/relationships/font" Target="fonts/Roboto-boldItalic.fntdata"/><Relationship Id="rId24" Type="http://schemas.openxmlformats.org/officeDocument/2006/relationships/slide" Target="slides/slide19.xml"/><Relationship Id="rId23" Type="http://schemas.openxmlformats.org/officeDocument/2006/relationships/slide" Target="slides/slide18.xml"/><Relationship Id="rId67" Type="http://customschemas.google.com/relationships/presentationmetadata" Target="meta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1: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8" name="Google Shape;58;p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9: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8" name="Google Shape;128;p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0: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5" name="Google Shape;135;p1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1: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1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2: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9" name="Google Shape;149;p1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5: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6" name="Google Shape;156;p1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6: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3" name="Google Shape;163;p1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7: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0" name="Google Shape;170;p1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8: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6" name="Google Shape;176;p1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9: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2" name="Google Shape;182;p1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20: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0" name="Google Shape;190;p2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2: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7" name="Google Shape;77;p2:notes"/>
          <p:cNvSpPr/>
          <p:nvPr>
            <p:ph idx="2" type="sldImg"/>
          </p:nvPr>
        </p:nvSpPr>
        <p:spPr>
          <a:xfrm>
            <a:off x="217488" y="801688"/>
            <a:ext cx="7126287" cy="4010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21: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0" name="Google Shape;200;p2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22: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6" name="Google Shape;206;p2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2" name="Google Shape;212;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t/>
            </a:r>
            <a:endParaRPr/>
          </a:p>
        </p:txBody>
      </p:sp>
      <p:sp>
        <p:nvSpPr>
          <p:cNvPr id="213" name="Google Shape;213;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I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2" name="Google Shape;222;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t/>
            </a:r>
            <a:endParaRPr/>
          </a:p>
        </p:txBody>
      </p:sp>
      <p:sp>
        <p:nvSpPr>
          <p:cNvPr id="223" name="Google Shape;223;p3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I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234" name="Google Shape;234;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240" name="Google Shape;240;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247" name="Google Shape;247;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259" name="Google Shape;259;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271" name="Google Shape;271;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277" name="Google Shape;277;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13: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5" name="Google Shape;85;p1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282" name="Google Shape;282;p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292" name="Google Shape;292;p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314" name="Google Shape;314;p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320" name="Google Shape;320;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325" name="Google Shape;325;p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333" name="Google Shape;333;p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339" name="Google Shape;339;p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345" name="Google Shape;345;p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3381565e6a_0_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0" name="Google Shape;350;g13381565e6a_0_0: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5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356" name="Google Shape;356;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3: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1" name="Google Shape;91;p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5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364" name="Google Shape;364;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5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374" name="Google Shape;374;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5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394" name="Google Shape;394;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5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402" name="Google Shape;402;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5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411" name="Google Shape;411;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5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419" name="Google Shape;419;p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5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427" name="Google Shape;427;p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6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436" name="Google Shape;436;p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6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444" name="Google Shape;444;p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6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452" name="Google Shape;452;p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4: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7" name="Google Shape;97;p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6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460" name="Google Shape;460;p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6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469" name="Google Shape;469;p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6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479" name="Google Shape;479;p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66: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88" name="Google Shape;488;p6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13381565e6a_0_5: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5" name="Google Shape;495;g13381565e6a_0_5: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p6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1" name="Google Shape;501;p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p23: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07" name="Google Shape;507;p23:notes"/>
          <p:cNvSpPr/>
          <p:nvPr>
            <p:ph idx="2" type="sldImg"/>
          </p:nvPr>
        </p:nvSpPr>
        <p:spPr>
          <a:xfrm>
            <a:off x="217488" y="801688"/>
            <a:ext cx="7126287" cy="4010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5: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3" name="Google Shape;103;p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6: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9" name="Google Shape;109;p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7: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5" name="Google Shape;115;p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8: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1" name="Google Shape;121;p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8" name="Shape 8"/>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38" name="Shape 38"/>
        <p:cNvGrpSpPr/>
        <p:nvPr/>
      </p:nvGrpSpPr>
      <p:grpSpPr>
        <a:xfrm>
          <a:off x="0" y="0"/>
          <a:ext cx="0" cy="0"/>
          <a:chOff x="0" y="0"/>
          <a:chExt cx="0" cy="0"/>
        </a:xfrm>
      </p:grpSpPr>
      <p:sp>
        <p:nvSpPr>
          <p:cNvPr id="39" name="Google Shape;39;p34"/>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34"/>
          <p:cNvSpPr txBox="1"/>
          <p:nvPr>
            <p:ph idx="1" type="body"/>
          </p:nvPr>
        </p:nvSpPr>
        <p:spPr>
          <a:xfrm>
            <a:off x="609480" y="1604520"/>
            <a:ext cx="109724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1" name="Google Shape;41;p34"/>
          <p:cNvSpPr txBox="1"/>
          <p:nvPr>
            <p:ph idx="2"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2" name="Shape 42"/>
        <p:cNvGrpSpPr/>
        <p:nvPr/>
      </p:nvGrpSpPr>
      <p:grpSpPr>
        <a:xfrm>
          <a:off x="0" y="0"/>
          <a:ext cx="0" cy="0"/>
          <a:chOff x="0" y="0"/>
          <a:chExt cx="0" cy="0"/>
        </a:xfrm>
      </p:grpSpPr>
      <p:sp>
        <p:nvSpPr>
          <p:cNvPr id="43" name="Google Shape;43;p35"/>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35"/>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5" name="Google Shape;45;p35"/>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6" name="Google Shape;46;p35"/>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7" name="Google Shape;47;p35"/>
          <p:cNvSpPr txBox="1"/>
          <p:nvPr>
            <p:ph idx="4"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48" name="Shape 48"/>
        <p:cNvGrpSpPr/>
        <p:nvPr/>
      </p:nvGrpSpPr>
      <p:grpSpPr>
        <a:xfrm>
          <a:off x="0" y="0"/>
          <a:ext cx="0" cy="0"/>
          <a:chOff x="0" y="0"/>
          <a:chExt cx="0" cy="0"/>
        </a:xfrm>
      </p:grpSpPr>
      <p:sp>
        <p:nvSpPr>
          <p:cNvPr id="49" name="Google Shape;49;p36"/>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36"/>
          <p:cNvSpPr txBox="1"/>
          <p:nvPr>
            <p:ph idx="1" type="body"/>
          </p:nvPr>
        </p:nvSpPr>
        <p:spPr>
          <a:xfrm>
            <a:off x="609480" y="1604520"/>
            <a:ext cx="35330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1" name="Google Shape;51;p36"/>
          <p:cNvSpPr txBox="1"/>
          <p:nvPr>
            <p:ph idx="2" type="body"/>
          </p:nvPr>
        </p:nvSpPr>
        <p:spPr>
          <a:xfrm>
            <a:off x="4319640" y="1604520"/>
            <a:ext cx="35330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2" name="Google Shape;52;p36"/>
          <p:cNvSpPr txBox="1"/>
          <p:nvPr>
            <p:ph idx="3" type="body"/>
          </p:nvPr>
        </p:nvSpPr>
        <p:spPr>
          <a:xfrm>
            <a:off x="8029800" y="1604520"/>
            <a:ext cx="35330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3" name="Google Shape;53;p36"/>
          <p:cNvSpPr txBox="1"/>
          <p:nvPr>
            <p:ph idx="4" type="body"/>
          </p:nvPr>
        </p:nvSpPr>
        <p:spPr>
          <a:xfrm>
            <a:off x="609480" y="3682080"/>
            <a:ext cx="35330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4" name="Google Shape;54;p36"/>
          <p:cNvSpPr txBox="1"/>
          <p:nvPr>
            <p:ph idx="5" type="body"/>
          </p:nvPr>
        </p:nvSpPr>
        <p:spPr>
          <a:xfrm>
            <a:off x="4319640" y="3682080"/>
            <a:ext cx="35330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5" name="Google Shape;55;p36"/>
          <p:cNvSpPr txBox="1"/>
          <p:nvPr>
            <p:ph idx="6" type="body"/>
          </p:nvPr>
        </p:nvSpPr>
        <p:spPr>
          <a:xfrm>
            <a:off x="8029800" y="3682080"/>
            <a:ext cx="35330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9" name="Shape 9"/>
        <p:cNvGrpSpPr/>
        <p:nvPr/>
      </p:nvGrpSpPr>
      <p:grpSpPr>
        <a:xfrm>
          <a:off x="0" y="0"/>
          <a:ext cx="0" cy="0"/>
          <a:chOff x="0" y="0"/>
          <a:chExt cx="0" cy="0"/>
        </a:xfrm>
      </p:grpSpPr>
      <p:sp>
        <p:nvSpPr>
          <p:cNvPr id="10" name="Google Shape;10;p26"/>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 name="Google Shape;11;p26"/>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2" name="Shape 12"/>
        <p:cNvGrpSpPr/>
        <p:nvPr/>
      </p:nvGrpSpPr>
      <p:grpSpPr>
        <a:xfrm>
          <a:off x="0" y="0"/>
          <a:ext cx="0" cy="0"/>
          <a:chOff x="0" y="0"/>
          <a:chExt cx="0" cy="0"/>
        </a:xfrm>
      </p:grpSpPr>
      <p:sp>
        <p:nvSpPr>
          <p:cNvPr id="13" name="Google Shape;13;p27"/>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27"/>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5" name="Shape 15"/>
        <p:cNvGrpSpPr/>
        <p:nvPr/>
      </p:nvGrpSpPr>
      <p:grpSpPr>
        <a:xfrm>
          <a:off x="0" y="0"/>
          <a:ext cx="0" cy="0"/>
          <a:chOff x="0" y="0"/>
          <a:chExt cx="0" cy="0"/>
        </a:xfrm>
      </p:grpSpPr>
      <p:sp>
        <p:nvSpPr>
          <p:cNvPr id="16" name="Google Shape;16;p28"/>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8"/>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8" name="Google Shape;18;p28"/>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 name="Shape 19"/>
        <p:cNvGrpSpPr/>
        <p:nvPr/>
      </p:nvGrpSpPr>
      <p:grpSpPr>
        <a:xfrm>
          <a:off x="0" y="0"/>
          <a:ext cx="0" cy="0"/>
          <a:chOff x="0" y="0"/>
          <a:chExt cx="0" cy="0"/>
        </a:xfrm>
      </p:grpSpPr>
      <p:sp>
        <p:nvSpPr>
          <p:cNvPr id="20" name="Google Shape;20;p29"/>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1" name="Shape 21"/>
        <p:cNvGrpSpPr/>
        <p:nvPr/>
      </p:nvGrpSpPr>
      <p:grpSpPr>
        <a:xfrm>
          <a:off x="0" y="0"/>
          <a:ext cx="0" cy="0"/>
          <a:chOff x="0" y="0"/>
          <a:chExt cx="0" cy="0"/>
        </a:xfrm>
      </p:grpSpPr>
      <p:sp>
        <p:nvSpPr>
          <p:cNvPr id="22" name="Google Shape;22;p30"/>
          <p:cNvSpPr txBox="1"/>
          <p:nvPr>
            <p:ph idx="1" type="subTitle"/>
          </p:nvPr>
        </p:nvSpPr>
        <p:spPr>
          <a:xfrm>
            <a:off x="609480" y="273600"/>
            <a:ext cx="10972440" cy="530784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3" name="Shape 23"/>
        <p:cNvGrpSpPr/>
        <p:nvPr/>
      </p:nvGrpSpPr>
      <p:grpSpPr>
        <a:xfrm>
          <a:off x="0" y="0"/>
          <a:ext cx="0" cy="0"/>
          <a:chOff x="0" y="0"/>
          <a:chExt cx="0" cy="0"/>
        </a:xfrm>
      </p:grpSpPr>
      <p:sp>
        <p:nvSpPr>
          <p:cNvPr id="24" name="Google Shape;24;p3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1"/>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6" name="Google Shape;26;p31"/>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7" name="Google Shape;27;p31"/>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28" name="Shape 28"/>
        <p:cNvGrpSpPr/>
        <p:nvPr/>
      </p:nvGrpSpPr>
      <p:grpSpPr>
        <a:xfrm>
          <a:off x="0" y="0"/>
          <a:ext cx="0" cy="0"/>
          <a:chOff x="0" y="0"/>
          <a:chExt cx="0" cy="0"/>
        </a:xfrm>
      </p:grpSpPr>
      <p:sp>
        <p:nvSpPr>
          <p:cNvPr id="29" name="Google Shape;29;p32"/>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32"/>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1" name="Google Shape;31;p32"/>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2" name="Google Shape;32;p32"/>
          <p:cNvSpPr txBox="1"/>
          <p:nvPr>
            <p:ph idx="3"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3" name="Shape 33"/>
        <p:cNvGrpSpPr/>
        <p:nvPr/>
      </p:nvGrpSpPr>
      <p:grpSpPr>
        <a:xfrm>
          <a:off x="0" y="0"/>
          <a:ext cx="0" cy="0"/>
          <a:chOff x="0" y="0"/>
          <a:chExt cx="0" cy="0"/>
        </a:xfrm>
      </p:grpSpPr>
      <p:sp>
        <p:nvSpPr>
          <p:cNvPr id="34" name="Google Shape;34;p33"/>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33"/>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6" name="Google Shape;36;p33"/>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7" name="Google Shape;37;p33"/>
          <p:cNvSpPr txBox="1"/>
          <p:nvPr>
            <p:ph idx="3"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24"/>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24"/>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7.png"/><Relationship Id="rId5" Type="http://schemas.openxmlformats.org/officeDocument/2006/relationships/image" Target="../media/image1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2.png"/><Relationship Id="rId4" Type="http://schemas.openxmlformats.org/officeDocument/2006/relationships/image" Target="../media/image19.png"/><Relationship Id="rId5"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6.gi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7.png"/><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3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2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2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2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6.jpg"/><Relationship Id="rId4" Type="http://schemas.openxmlformats.org/officeDocument/2006/relationships/image" Target="../media/image1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7.png"/><Relationship Id="rId4" Type="http://schemas.openxmlformats.org/officeDocument/2006/relationships/image" Target="../media/image24.png"/><Relationship Id="rId5" Type="http://schemas.openxmlformats.org/officeDocument/2006/relationships/image" Target="../media/image25.jpg"/><Relationship Id="rId6" Type="http://schemas.openxmlformats.org/officeDocument/2006/relationships/image" Target="../media/image28.png"/><Relationship Id="rId7" Type="http://schemas.openxmlformats.org/officeDocument/2006/relationships/image" Target="../media/image2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32.jpg"/><Relationship Id="rId4" Type="http://schemas.openxmlformats.org/officeDocument/2006/relationships/image" Target="../media/image1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7.png"/><Relationship Id="rId4" Type="http://schemas.openxmlformats.org/officeDocument/2006/relationships/image" Target="../media/image30.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7.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7.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17.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 Id="rId3" Type="http://schemas.openxmlformats.org/officeDocument/2006/relationships/hyperlink" Target="https://docs.microsoft.com/en-us/office/troubleshoot/access/database-normalization-description" TargetMode="External"/><Relationship Id="rId4" Type="http://schemas.openxmlformats.org/officeDocument/2006/relationships/hyperlink" Target="https://www.studytonight.com/dbms/database-key.php" TargetMode="External"/><Relationship Id="rId5" Type="http://schemas.openxmlformats.org/officeDocument/2006/relationships/hyperlink" Target="https://www.javatpoint.com/dbms-keys"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 Id="rId3"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
          <p:cNvSpPr/>
          <p:nvPr/>
        </p:nvSpPr>
        <p:spPr>
          <a:xfrm>
            <a:off x="-4320" y="5427360"/>
            <a:ext cx="12195000" cy="151704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
          <p:cNvSpPr/>
          <p:nvPr/>
        </p:nvSpPr>
        <p:spPr>
          <a:xfrm>
            <a:off x="302040" y="5901840"/>
            <a:ext cx="44280" cy="612360"/>
          </a:xfrm>
          <a:prstGeom prst="rect">
            <a:avLst/>
          </a:prstGeom>
          <a:solidFill>
            <a:srgbClr val="C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1"/>
          <p:cNvSpPr/>
          <p:nvPr/>
        </p:nvSpPr>
        <p:spPr>
          <a:xfrm>
            <a:off x="8763120" y="6508800"/>
            <a:ext cx="2741760" cy="363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1"/>
          <p:cNvSpPr/>
          <p:nvPr/>
        </p:nvSpPr>
        <p:spPr>
          <a:xfrm flipH="1" rot="10800000">
            <a:off x="9506160" y="5941080"/>
            <a:ext cx="1290240" cy="1156320"/>
          </a:xfrm>
          <a:prstGeom prst="rtTriangle">
            <a:avLst/>
          </a:prstGeom>
          <a:solidFill>
            <a:srgbClr val="F2F2F2">
              <a:alpha val="1607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
          <p:cNvSpPr/>
          <p:nvPr/>
        </p:nvSpPr>
        <p:spPr>
          <a:xfrm flipH="1">
            <a:off x="7043400" y="-64800"/>
            <a:ext cx="5145120" cy="5851080"/>
          </a:xfrm>
          <a:prstGeom prst="rtTriangle">
            <a:avLst/>
          </a:prstGeom>
          <a:solidFill>
            <a:srgbClr val="F2F2F2">
              <a:alpha val="1607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
          <p:cNvSpPr/>
          <p:nvPr/>
        </p:nvSpPr>
        <p:spPr>
          <a:xfrm>
            <a:off x="2124000" y="2025360"/>
            <a:ext cx="6828120" cy="1579320"/>
          </a:xfrm>
          <a:prstGeom prst="rect">
            <a:avLst/>
          </a:prstGeom>
          <a:gradFill>
            <a:gsLst>
              <a:gs pos="0">
                <a:srgbClr val="FFFFFF">
                  <a:alpha val="0"/>
                </a:srgbClr>
              </a:gs>
              <a:gs pos="100000">
                <a:srgbClr val="FFFFFF">
                  <a:alpha val="32941"/>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1"/>
          <p:cNvSpPr/>
          <p:nvPr/>
        </p:nvSpPr>
        <p:spPr>
          <a:xfrm>
            <a:off x="1489320" y="1256040"/>
            <a:ext cx="9035640" cy="7205760"/>
          </a:xfrm>
          <a:prstGeom prst="rect">
            <a:avLst/>
          </a:prstGeom>
          <a:noFill/>
          <a:ln>
            <a:noFill/>
          </a:ln>
        </p:spPr>
        <p:txBody>
          <a:bodyPr anchorCtr="0" anchor="t" bIns="45000" lIns="90000" spcFirstLastPara="1" rIns="90000" wrap="square" tIns="45000">
            <a:spAutoFit/>
          </a:bodyPr>
          <a:lstStyle/>
          <a:p>
            <a:pPr indent="0" lvl="0" marL="0" marR="0" rtl="0" algn="ctr">
              <a:lnSpc>
                <a:spcPct val="90000"/>
              </a:lnSpc>
              <a:spcBef>
                <a:spcPts val="0"/>
              </a:spcBef>
              <a:spcAft>
                <a:spcPts val="0"/>
              </a:spcAft>
              <a:buClr>
                <a:srgbClr val="000000"/>
              </a:buClr>
              <a:buSzPts val="3200"/>
              <a:buFont typeface="Arial"/>
              <a:buNone/>
            </a:pPr>
            <a:r>
              <a:rPr b="1" i="0" lang="en-IN" sz="3200" u="none" cap="none" strike="noStrike">
                <a:solidFill>
                  <a:srgbClr val="000000"/>
                </a:solidFill>
                <a:latin typeface="Arial Black"/>
                <a:ea typeface="Arial Black"/>
                <a:cs typeface="Arial Black"/>
                <a:sym typeface="Arial Black"/>
              </a:rPr>
              <a:t>DEPARTMENT OF COMPUTER SCIENCE &amp; ENGINEERING</a:t>
            </a:r>
            <a:endParaRPr b="0" i="0" sz="3200" u="none" cap="none" strike="noStrike">
              <a:solidFill>
                <a:srgbClr val="000000"/>
              </a:solidFill>
              <a:latin typeface="Arial"/>
              <a:ea typeface="Arial"/>
              <a:cs typeface="Arial"/>
              <a:sym typeface="Arial"/>
            </a:endParaRPr>
          </a:p>
          <a:p>
            <a:pPr indent="0" lvl="0" marL="0" marR="0" rtl="0" algn="ctr">
              <a:lnSpc>
                <a:spcPct val="90000"/>
              </a:lnSpc>
              <a:spcBef>
                <a:spcPts val="1120"/>
              </a:spcBef>
              <a:spcAft>
                <a:spcPts val="0"/>
              </a:spcAft>
              <a:buClr>
                <a:srgbClr val="000000"/>
              </a:buClr>
              <a:buSzPts val="3600"/>
              <a:buFont typeface="Arial"/>
              <a:buNone/>
            </a:pPr>
            <a:r>
              <a:rPr b="1" i="0" lang="en-IN" sz="3600" u="none" cap="none" strike="noStrike">
                <a:solidFill>
                  <a:srgbClr val="FF0000"/>
                </a:solidFill>
                <a:latin typeface="Times New Roman"/>
                <a:ea typeface="Times New Roman"/>
                <a:cs typeface="Times New Roman"/>
                <a:sym typeface="Times New Roman"/>
              </a:rPr>
              <a:t>Domain Winter Winning Camp 2023</a:t>
            </a:r>
            <a:endParaRPr b="0" i="0" sz="3600" u="none" cap="none" strike="noStrike">
              <a:solidFill>
                <a:srgbClr val="000000"/>
              </a:solidFill>
              <a:latin typeface="Arial"/>
              <a:ea typeface="Arial"/>
              <a:cs typeface="Arial"/>
              <a:sym typeface="Arial"/>
            </a:endParaRPr>
          </a:p>
          <a:p>
            <a:pPr indent="0" lvl="0" marL="0" marR="0" rtl="0" algn="ctr">
              <a:lnSpc>
                <a:spcPct val="90000"/>
              </a:lnSpc>
              <a:spcBef>
                <a:spcPts val="1261"/>
              </a:spcBef>
              <a:spcAft>
                <a:spcPts val="0"/>
              </a:spcAft>
              <a:buClr>
                <a:srgbClr val="000000"/>
              </a:buClr>
              <a:buSzPts val="2800"/>
              <a:buFont typeface="Arial"/>
              <a:buNone/>
            </a:pPr>
            <a:r>
              <a:rPr b="1" i="0" lang="en-IN" sz="2800" u="none" cap="none" strike="noStrike">
                <a:solidFill>
                  <a:srgbClr val="000000"/>
                </a:solidFill>
                <a:latin typeface="Times New Roman"/>
                <a:ea typeface="Times New Roman"/>
                <a:cs typeface="Times New Roman"/>
                <a:sym typeface="Times New Roman"/>
              </a:rPr>
              <a:t>Subject Name: Database Management System</a:t>
            </a:r>
            <a:endParaRPr b="0" i="0" sz="2800" u="none" cap="none" strike="noStrike">
              <a:solidFill>
                <a:srgbClr val="000000"/>
              </a:solidFill>
              <a:latin typeface="Arial"/>
              <a:ea typeface="Arial"/>
              <a:cs typeface="Arial"/>
              <a:sym typeface="Arial"/>
            </a:endParaRPr>
          </a:p>
          <a:p>
            <a:pPr indent="0" lvl="0" marL="0" marR="0" rtl="0" algn="ctr">
              <a:lnSpc>
                <a:spcPct val="90000"/>
              </a:lnSpc>
              <a:spcBef>
                <a:spcPts val="981"/>
              </a:spcBef>
              <a:spcAft>
                <a:spcPts val="0"/>
              </a:spcAft>
              <a:buClr>
                <a:srgbClr val="000000"/>
              </a:buClr>
              <a:buSzPts val="2800"/>
              <a:buFont typeface="Arial"/>
              <a:buNone/>
            </a:pPr>
            <a:r>
              <a:rPr b="1" i="0" lang="en-IN" sz="2800" u="none" cap="none" strike="noStrike">
                <a:solidFill>
                  <a:srgbClr val="000000"/>
                </a:solidFill>
                <a:latin typeface="Times New Roman"/>
                <a:ea typeface="Times New Roman"/>
                <a:cs typeface="Times New Roman"/>
                <a:sym typeface="Times New Roman"/>
              </a:rPr>
              <a:t>Day: 6</a:t>
            </a:r>
            <a:endParaRPr b="0" i="0" sz="2800" u="none" cap="none" strike="noStrike">
              <a:solidFill>
                <a:srgbClr val="000000"/>
              </a:solidFill>
              <a:latin typeface="Arial"/>
              <a:ea typeface="Arial"/>
              <a:cs typeface="Arial"/>
              <a:sym typeface="Arial"/>
            </a:endParaRPr>
          </a:p>
          <a:p>
            <a:pPr indent="0" lvl="0" marL="0" marR="0" rtl="0" algn="ctr">
              <a:lnSpc>
                <a:spcPct val="90000"/>
              </a:lnSpc>
              <a:spcBef>
                <a:spcPts val="981"/>
              </a:spcBef>
              <a:spcAft>
                <a:spcPts val="0"/>
              </a:spcAft>
              <a:buClr>
                <a:srgbClr val="000000"/>
              </a:buClr>
              <a:buSzPts val="2800"/>
              <a:buFont typeface="Arial"/>
              <a:buNone/>
            </a:pPr>
            <a:r>
              <a:rPr b="1" i="0" lang="en-IN" sz="2800" u="none" cap="none" strike="noStrike">
                <a:solidFill>
                  <a:srgbClr val="000000"/>
                </a:solidFill>
                <a:latin typeface="Times New Roman"/>
                <a:ea typeface="Times New Roman"/>
                <a:cs typeface="Times New Roman"/>
                <a:sym typeface="Times New Roman"/>
              </a:rPr>
              <a:t>Topics Covered:</a:t>
            </a:r>
            <a:endParaRPr b="0" i="0" sz="2800" u="none" cap="none" strike="noStrike">
              <a:solidFill>
                <a:srgbClr val="000000"/>
              </a:solidFill>
              <a:latin typeface="Arial"/>
              <a:ea typeface="Arial"/>
              <a:cs typeface="Arial"/>
              <a:sym typeface="Arial"/>
            </a:endParaRPr>
          </a:p>
          <a:p>
            <a:pPr indent="0" lvl="0" marL="0" marR="0" rtl="0" algn="ctr">
              <a:lnSpc>
                <a:spcPct val="90000"/>
              </a:lnSpc>
              <a:spcBef>
                <a:spcPts val="981"/>
              </a:spcBef>
              <a:spcAft>
                <a:spcPts val="0"/>
              </a:spcAft>
              <a:buClr>
                <a:srgbClr val="000000"/>
              </a:buClr>
              <a:buSzPts val="2600"/>
              <a:buFont typeface="Arial"/>
              <a:buNone/>
            </a:pPr>
            <a:r>
              <a:rPr b="1" i="0" lang="en-IN" sz="2600" u="none" cap="none" strike="noStrike">
                <a:solidFill>
                  <a:srgbClr val="000000"/>
                </a:solidFill>
                <a:latin typeface="Times New Roman"/>
                <a:ea typeface="Times New Roman"/>
                <a:cs typeface="Times New Roman"/>
                <a:sym typeface="Times New Roman"/>
              </a:rPr>
              <a:t>Intr</a:t>
            </a:r>
            <a:r>
              <a:rPr b="1" i="0" lang="en-IN" sz="2600" u="none" cap="none" strike="noStrike">
                <a:solidFill>
                  <a:srgbClr val="000000"/>
                </a:solidFill>
                <a:latin typeface="Times New Roman"/>
                <a:ea typeface="Times New Roman"/>
                <a:cs typeface="Times New Roman"/>
                <a:sym typeface="Times New Roman"/>
              </a:rPr>
              <a:t>oduction</a:t>
            </a:r>
            <a:r>
              <a:rPr b="1" i="0" lang="en-IN" sz="2600" u="none" cap="none" strike="noStrike">
                <a:solidFill>
                  <a:srgbClr val="000000"/>
                </a:solidFill>
                <a:latin typeface="Times New Roman"/>
                <a:ea typeface="Times New Roman"/>
                <a:cs typeface="Times New Roman"/>
                <a:sym typeface="Times New Roman"/>
              </a:rPr>
              <a:t> to Key and Functional dependencies and Normalization</a:t>
            </a:r>
            <a:endParaRPr b="0" i="0" sz="2600" u="none" cap="none" strike="noStrike">
              <a:solidFill>
                <a:srgbClr val="000000"/>
              </a:solidFill>
              <a:latin typeface="Arial"/>
              <a:ea typeface="Arial"/>
              <a:cs typeface="Arial"/>
              <a:sym typeface="Arial"/>
            </a:endParaRPr>
          </a:p>
          <a:p>
            <a:pPr indent="0" lvl="0" marL="0" marR="0" rtl="0" algn="l">
              <a:lnSpc>
                <a:spcPct val="90000"/>
              </a:lnSpc>
              <a:spcBef>
                <a:spcPts val="1400"/>
              </a:spcBef>
              <a:spcAft>
                <a:spcPts val="0"/>
              </a:spcAft>
              <a:buClr>
                <a:srgbClr val="000000"/>
              </a:buClr>
              <a:buSzPts val="4000"/>
              <a:buFont typeface="Arial"/>
              <a:buNone/>
            </a:pPr>
            <a:r>
              <a:t/>
            </a:r>
            <a:endParaRPr b="0" i="0" sz="4000" u="none" cap="none" strike="noStrike">
              <a:solidFill>
                <a:srgbClr val="000000"/>
              </a:solidFill>
              <a:latin typeface="Arial"/>
              <a:ea typeface="Arial"/>
              <a:cs typeface="Arial"/>
              <a:sym typeface="Arial"/>
            </a:endParaRPr>
          </a:p>
        </p:txBody>
      </p:sp>
      <p:pic>
        <p:nvPicPr>
          <p:cNvPr id="67" name="Google Shape;67;p1"/>
          <p:cNvPicPr preferRelativeResize="0"/>
          <p:nvPr/>
        </p:nvPicPr>
        <p:blipFill rotWithShape="1">
          <a:blip r:embed="rId3">
            <a:alphaModFix/>
          </a:blip>
          <a:srcRect b="0" l="0" r="0" t="0"/>
          <a:stretch/>
        </p:blipFill>
        <p:spPr>
          <a:xfrm>
            <a:off x="12240" y="24480"/>
            <a:ext cx="2653560" cy="964080"/>
          </a:xfrm>
          <a:prstGeom prst="rect">
            <a:avLst/>
          </a:prstGeom>
          <a:noFill/>
          <a:ln>
            <a:noFill/>
          </a:ln>
        </p:spPr>
      </p:pic>
      <p:sp>
        <p:nvSpPr>
          <p:cNvPr id="68" name="Google Shape;68;p1"/>
          <p:cNvSpPr/>
          <p:nvPr/>
        </p:nvSpPr>
        <p:spPr>
          <a:xfrm flipH="1">
            <a:off x="9827640" y="5334120"/>
            <a:ext cx="2365200" cy="1598760"/>
          </a:xfrm>
          <a:prstGeom prst="rtTriangle">
            <a:avLst/>
          </a:prstGeom>
          <a:solidFill>
            <a:srgbClr val="C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
          <p:cNvSpPr/>
          <p:nvPr/>
        </p:nvSpPr>
        <p:spPr>
          <a:xfrm>
            <a:off x="3543480" y="6010200"/>
            <a:ext cx="4927320" cy="69948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595959"/>
                </a:solidFill>
                <a:latin typeface="Arial"/>
                <a:ea typeface="Arial"/>
                <a:cs typeface="Arial"/>
                <a:sym typeface="Arial"/>
              </a:rPr>
              <a:t>DISCOVER . </a:t>
            </a:r>
            <a:r>
              <a:rPr b="1" i="0" lang="en-IN" sz="2000" u="none" cap="none" strike="noStrike">
                <a:solidFill>
                  <a:srgbClr val="C00000"/>
                </a:solidFill>
                <a:latin typeface="Arial"/>
                <a:ea typeface="Arial"/>
                <a:cs typeface="Arial"/>
                <a:sym typeface="Arial"/>
              </a:rPr>
              <a:t>LEARN</a:t>
            </a:r>
            <a:r>
              <a:rPr b="1" i="0" lang="en-IN" sz="2000" u="none" cap="none" strike="noStrike">
                <a:solidFill>
                  <a:srgbClr val="595959"/>
                </a:solidFill>
                <a:latin typeface="Arial"/>
                <a:ea typeface="Arial"/>
                <a:cs typeface="Arial"/>
                <a:sym typeface="Arial"/>
              </a:rPr>
              <a:t> . EMPOWER</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sp>
        <p:nvSpPr>
          <p:cNvPr id="70" name="Google Shape;70;p1"/>
          <p:cNvSpPr/>
          <p:nvPr/>
        </p:nvSpPr>
        <p:spPr>
          <a:xfrm>
            <a:off x="6885720" y="6043680"/>
            <a:ext cx="44280" cy="369360"/>
          </a:xfrm>
          <a:prstGeom prst="rect">
            <a:avLst/>
          </a:prstGeom>
          <a:solidFill>
            <a:srgbClr val="C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1"/>
          <p:cNvSpPr/>
          <p:nvPr/>
        </p:nvSpPr>
        <p:spPr>
          <a:xfrm>
            <a:off x="3871800" y="6296400"/>
            <a:ext cx="1829520" cy="36396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Arial"/>
              <a:ea typeface="Arial"/>
              <a:cs typeface="Arial"/>
              <a:sym typeface="Arial"/>
            </a:endParaRPr>
          </a:p>
        </p:txBody>
      </p:sp>
      <p:sp>
        <p:nvSpPr>
          <p:cNvPr id="72" name="Google Shape;72;p1"/>
          <p:cNvSpPr/>
          <p:nvPr/>
        </p:nvSpPr>
        <p:spPr>
          <a:xfrm>
            <a:off x="8610480" y="6356520"/>
            <a:ext cx="2741760" cy="36360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rgbClr val="888888"/>
                </a:solidFill>
                <a:latin typeface="Calibri"/>
                <a:ea typeface="Calibri"/>
                <a:cs typeface="Calibri"/>
                <a:sym typeface="Calibri"/>
              </a:rPr>
              <a:t>‹#›</a:t>
            </a:fld>
            <a:endParaRPr b="0" i="0" sz="1200" u="none" cap="none" strike="noStrike">
              <a:solidFill>
                <a:srgbClr val="000000"/>
              </a:solidFill>
              <a:latin typeface="Arial"/>
              <a:ea typeface="Arial"/>
              <a:cs typeface="Arial"/>
              <a:sym typeface="Arial"/>
            </a:endParaRPr>
          </a:p>
        </p:txBody>
      </p:sp>
      <p:pic>
        <p:nvPicPr>
          <p:cNvPr descr="C:\Users\HP 250 G5\Desktop\wn.png" id="73" name="Google Shape;73;p1"/>
          <p:cNvPicPr preferRelativeResize="0"/>
          <p:nvPr/>
        </p:nvPicPr>
        <p:blipFill rotWithShape="1">
          <a:blip r:embed="rId4">
            <a:alphaModFix/>
          </a:blip>
          <a:srcRect b="0" l="0" r="0" t="0"/>
          <a:stretch/>
        </p:blipFill>
        <p:spPr>
          <a:xfrm>
            <a:off x="10411200" y="74880"/>
            <a:ext cx="1762200" cy="626400"/>
          </a:xfrm>
          <a:prstGeom prst="rect">
            <a:avLst/>
          </a:prstGeom>
          <a:noFill/>
          <a:ln>
            <a:noFill/>
          </a:ln>
        </p:spPr>
      </p:pic>
      <p:pic>
        <p:nvPicPr>
          <p:cNvPr id="74" name="Google Shape;74;p1"/>
          <p:cNvPicPr preferRelativeResize="0"/>
          <p:nvPr/>
        </p:nvPicPr>
        <p:blipFill rotWithShape="1">
          <a:blip r:embed="rId5">
            <a:alphaModFix/>
          </a:blip>
          <a:srcRect b="0" l="0" r="0" t="0"/>
          <a:stretch/>
        </p:blipFill>
        <p:spPr>
          <a:xfrm>
            <a:off x="355675" y="3035150"/>
            <a:ext cx="1762199" cy="2866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9"/>
          <p:cNvSpPr txBox="1"/>
          <p:nvPr/>
        </p:nvSpPr>
        <p:spPr>
          <a:xfrm>
            <a:off x="1152000" y="805320"/>
            <a:ext cx="4608000" cy="47448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200"/>
              <a:buFont typeface="Arial"/>
              <a:buNone/>
            </a:pPr>
            <a:r>
              <a:rPr b="1" i="0" lang="en-IN" sz="3200" u="none" cap="none" strike="noStrike">
                <a:solidFill>
                  <a:srgbClr val="FF0000"/>
                </a:solidFill>
                <a:latin typeface="Calibri"/>
                <a:ea typeface="Calibri"/>
                <a:cs typeface="Calibri"/>
                <a:sym typeface="Calibri"/>
              </a:rPr>
              <a:t>Foreign Key</a:t>
            </a:r>
            <a:endParaRPr b="1" i="0" sz="3200" u="none" cap="none" strike="noStrike">
              <a:solidFill>
                <a:srgbClr val="FF0000"/>
              </a:solidFill>
              <a:latin typeface="Calibri"/>
              <a:ea typeface="Calibri"/>
              <a:cs typeface="Calibri"/>
              <a:sym typeface="Calibri"/>
            </a:endParaRPr>
          </a:p>
        </p:txBody>
      </p:sp>
      <p:sp>
        <p:nvSpPr>
          <p:cNvPr id="131" name="Google Shape;131;p9"/>
          <p:cNvSpPr txBox="1"/>
          <p:nvPr/>
        </p:nvSpPr>
        <p:spPr>
          <a:xfrm>
            <a:off x="504000" y="1800000"/>
            <a:ext cx="9503640" cy="2378520"/>
          </a:xfrm>
          <a:prstGeom prst="rect">
            <a:avLst/>
          </a:prstGeom>
          <a:noFill/>
          <a:ln>
            <a:noFill/>
          </a:ln>
        </p:spPr>
        <p:txBody>
          <a:bodyPr anchorCtr="0" anchor="t" bIns="0" lIns="0" spcFirstLastPara="1" rIns="0" wrap="square" tIns="0">
            <a:noAutofit/>
          </a:bodyPr>
          <a:lstStyle/>
          <a:p>
            <a:pPr indent="0" lvl="0" marL="0" marR="0" rtl="0" algn="just">
              <a:lnSpc>
                <a:spcPct val="100000"/>
              </a:lnSpc>
              <a:spcBef>
                <a:spcPts val="0"/>
              </a:spcBef>
              <a:spcAft>
                <a:spcPts val="0"/>
              </a:spcAft>
              <a:buClr>
                <a:srgbClr val="000000"/>
              </a:buClr>
              <a:buSzPts val="2800"/>
              <a:buFont typeface="Arial"/>
              <a:buNone/>
            </a:pPr>
            <a:r>
              <a:rPr b="1" i="0" lang="en-IN" sz="2800" u="none" cap="none" strike="noStrike">
                <a:solidFill>
                  <a:srgbClr val="000000"/>
                </a:solidFill>
                <a:latin typeface="Arial"/>
                <a:ea typeface="Arial"/>
                <a:cs typeface="Arial"/>
                <a:sym typeface="Arial"/>
              </a:rPr>
              <a:t>• Here in below tables DeptID of Department table is Primary Key where as DeptID of Employee is an Foreign key.</a:t>
            </a:r>
            <a:endParaRPr b="1" i="0" sz="2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800"/>
              <a:buFont typeface="Arial"/>
              <a:buNone/>
            </a:pPr>
            <a:r>
              <a:t/>
            </a:r>
            <a:endParaRPr b="1" i="0" sz="2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800"/>
              <a:buFont typeface="Arial"/>
              <a:buNone/>
            </a:pPr>
            <a:r>
              <a:rPr b="1" i="0" lang="en-IN" sz="2800" u="none" cap="none" strike="noStrike">
                <a:solidFill>
                  <a:srgbClr val="000000"/>
                </a:solidFill>
                <a:latin typeface="Arial"/>
                <a:ea typeface="Arial"/>
                <a:cs typeface="Arial"/>
                <a:sym typeface="Arial"/>
              </a:rPr>
              <a:t>• It means it has referred to another table. This concept is also known as Referential Integrity.</a:t>
            </a:r>
            <a:endParaRPr b="1" i="0" sz="2800" u="none" cap="none" strike="noStrike">
              <a:solidFill>
                <a:srgbClr val="000000"/>
              </a:solidFill>
              <a:latin typeface="Arial"/>
              <a:ea typeface="Arial"/>
              <a:cs typeface="Arial"/>
              <a:sym typeface="Arial"/>
            </a:endParaRPr>
          </a:p>
        </p:txBody>
      </p:sp>
      <p:pic>
        <p:nvPicPr>
          <p:cNvPr id="132" name="Google Shape;132;p9"/>
          <p:cNvPicPr preferRelativeResize="0"/>
          <p:nvPr/>
        </p:nvPicPr>
        <p:blipFill rotWithShape="1">
          <a:blip r:embed="rId3">
            <a:alphaModFix/>
          </a:blip>
          <a:srcRect b="0" l="0" r="0" t="0"/>
          <a:stretch/>
        </p:blipFill>
        <p:spPr>
          <a:xfrm>
            <a:off x="6875280" y="4258800"/>
            <a:ext cx="4428720" cy="1933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0"/>
          <p:cNvSpPr/>
          <p:nvPr/>
        </p:nvSpPr>
        <p:spPr>
          <a:xfrm>
            <a:off x="576000" y="1658160"/>
            <a:ext cx="7559280" cy="4359600"/>
          </a:xfrm>
          <a:prstGeom prst="rect">
            <a:avLst/>
          </a:prstGeom>
          <a:noFill/>
          <a:ln>
            <a:noFill/>
          </a:ln>
        </p:spPr>
        <p:txBody>
          <a:bodyPr anchorCtr="0" anchor="t" bIns="0" lIns="0" spcFirstLastPara="1" rIns="0" wrap="square" tIns="0">
            <a:noAutofit/>
          </a:bodyPr>
          <a:lstStyle/>
          <a:p>
            <a:pPr indent="0" lvl="0" marL="0" marR="0" rtl="0" algn="just">
              <a:lnSpc>
                <a:spcPct val="100000"/>
              </a:lnSpc>
              <a:spcBef>
                <a:spcPts val="0"/>
              </a:spcBef>
              <a:spcAft>
                <a:spcPts val="0"/>
              </a:spcAft>
              <a:buClr>
                <a:srgbClr val="000000"/>
              </a:buClr>
              <a:buSzPts val="1800"/>
              <a:buFont typeface="Arial"/>
              <a:buNone/>
            </a:pPr>
            <a:r>
              <a:t/>
            </a:r>
            <a:endParaRPr i="0" sz="1800" u="none" cap="none" strike="noStrike">
              <a:solidFill>
                <a:srgbClr val="000000"/>
              </a:solidFill>
            </a:endParaRPr>
          </a:p>
          <a:p>
            <a:pPr indent="0" lvl="0" marL="0" marR="0" rtl="0" algn="just">
              <a:lnSpc>
                <a:spcPct val="100000"/>
              </a:lnSpc>
              <a:spcBef>
                <a:spcPts val="0"/>
              </a:spcBef>
              <a:spcAft>
                <a:spcPts val="0"/>
              </a:spcAft>
              <a:buClr>
                <a:srgbClr val="000000"/>
              </a:buClr>
              <a:buSzPts val="2800"/>
              <a:buFont typeface="Arial"/>
              <a:buNone/>
            </a:pPr>
            <a:r>
              <a:rPr i="0" lang="en-IN" sz="2800" u="none" cap="none" strike="noStrike">
                <a:solidFill>
                  <a:srgbClr val="000000"/>
                </a:solidFill>
              </a:rPr>
              <a:t>• If you add any other Column /Attribute to a Primary Key then it become a Super Key, like EmployeeID + EmployeeName is a Super Key.</a:t>
            </a:r>
            <a:endParaRPr i="0" sz="2800" u="none" cap="none" strike="noStrike">
              <a:solidFill>
                <a:srgbClr val="000000"/>
              </a:solidFill>
            </a:endParaRPr>
          </a:p>
          <a:p>
            <a:pPr indent="0" lvl="0" marL="0" marR="0" rtl="0" algn="just">
              <a:lnSpc>
                <a:spcPct val="100000"/>
              </a:lnSpc>
              <a:spcBef>
                <a:spcPts val="0"/>
              </a:spcBef>
              <a:spcAft>
                <a:spcPts val="0"/>
              </a:spcAft>
              <a:buClr>
                <a:srgbClr val="000000"/>
              </a:buClr>
              <a:buSzPts val="2800"/>
              <a:buFont typeface="Arial"/>
              <a:buNone/>
            </a:pPr>
            <a:r>
              <a:t/>
            </a:r>
            <a:endParaRPr i="0" sz="2800" u="none" cap="none" strike="noStrike">
              <a:solidFill>
                <a:srgbClr val="000000"/>
              </a:solidFill>
            </a:endParaRPr>
          </a:p>
          <a:p>
            <a:pPr indent="0" lvl="0" marL="0" marR="0" rtl="0" algn="just">
              <a:lnSpc>
                <a:spcPct val="100000"/>
              </a:lnSpc>
              <a:spcBef>
                <a:spcPts val="0"/>
              </a:spcBef>
              <a:spcAft>
                <a:spcPts val="0"/>
              </a:spcAft>
              <a:buClr>
                <a:srgbClr val="000000"/>
              </a:buClr>
              <a:buSzPts val="2800"/>
              <a:buFont typeface="Arial"/>
              <a:buNone/>
            </a:pPr>
            <a:r>
              <a:rPr i="0" lang="en-IN" sz="2800" u="none" cap="none" strike="noStrike">
                <a:solidFill>
                  <a:srgbClr val="000000"/>
                </a:solidFill>
              </a:rPr>
              <a:t>• Super key stands for superset of a key.</a:t>
            </a:r>
            <a:endParaRPr i="0" sz="2800" u="none" cap="none" strike="noStrike">
              <a:solidFill>
                <a:srgbClr val="000000"/>
              </a:solidFill>
            </a:endParaRPr>
          </a:p>
          <a:p>
            <a:pPr indent="0" lvl="0" marL="0" marR="0" rtl="0" algn="just">
              <a:lnSpc>
                <a:spcPct val="100000"/>
              </a:lnSpc>
              <a:spcBef>
                <a:spcPts val="0"/>
              </a:spcBef>
              <a:spcAft>
                <a:spcPts val="0"/>
              </a:spcAft>
              <a:buClr>
                <a:srgbClr val="000000"/>
              </a:buClr>
              <a:buSzPts val="2800"/>
              <a:buFont typeface="Arial"/>
              <a:buNone/>
            </a:pPr>
            <a:r>
              <a:t/>
            </a:r>
            <a:endParaRPr i="0" sz="2800" u="none" cap="none" strike="noStrike">
              <a:solidFill>
                <a:srgbClr val="000000"/>
              </a:solidFill>
            </a:endParaRPr>
          </a:p>
          <a:p>
            <a:pPr indent="0" lvl="0" marL="0" marR="0" rtl="0" algn="just">
              <a:lnSpc>
                <a:spcPct val="100000"/>
              </a:lnSpc>
              <a:spcBef>
                <a:spcPts val="0"/>
              </a:spcBef>
              <a:spcAft>
                <a:spcPts val="0"/>
              </a:spcAft>
              <a:buClr>
                <a:srgbClr val="000000"/>
              </a:buClr>
              <a:buSzPts val="2800"/>
              <a:buFont typeface="Arial"/>
              <a:buNone/>
            </a:pPr>
            <a:r>
              <a:rPr i="0" lang="en-IN" sz="2800" u="none" cap="none" strike="noStrike">
                <a:solidFill>
                  <a:srgbClr val="000000"/>
                </a:solidFill>
              </a:rPr>
              <a:t>• A Super Key is a set of one or more attributes that are taken collectively and can identify all other attributes uniquely.</a:t>
            </a:r>
            <a:endParaRPr i="0" sz="2800" u="none" cap="none" strike="noStrike">
              <a:solidFill>
                <a:srgbClr val="000000"/>
              </a:solidFill>
            </a:endParaRPr>
          </a:p>
        </p:txBody>
      </p:sp>
      <p:pic>
        <p:nvPicPr>
          <p:cNvPr id="138" name="Google Shape;138;p10"/>
          <p:cNvPicPr preferRelativeResize="0"/>
          <p:nvPr/>
        </p:nvPicPr>
        <p:blipFill rotWithShape="1">
          <a:blip r:embed="rId3">
            <a:alphaModFix/>
          </a:blip>
          <a:srcRect b="0" l="0" r="0" t="0"/>
          <a:stretch/>
        </p:blipFill>
        <p:spPr>
          <a:xfrm>
            <a:off x="8424000" y="931320"/>
            <a:ext cx="3383280" cy="4971960"/>
          </a:xfrm>
          <a:prstGeom prst="rect">
            <a:avLst/>
          </a:prstGeom>
          <a:noFill/>
          <a:ln>
            <a:noFill/>
          </a:ln>
        </p:spPr>
      </p:pic>
      <p:sp>
        <p:nvSpPr>
          <p:cNvPr id="139" name="Google Shape;139;p10"/>
          <p:cNvSpPr/>
          <p:nvPr/>
        </p:nvSpPr>
        <p:spPr>
          <a:xfrm>
            <a:off x="936000" y="504000"/>
            <a:ext cx="5039280" cy="7192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3200"/>
              <a:buFont typeface="Arial"/>
              <a:buNone/>
            </a:pPr>
            <a:r>
              <a:rPr b="1" i="0" lang="en-IN" sz="3200" u="none" cap="none" strike="noStrike">
                <a:solidFill>
                  <a:srgbClr val="FF0000"/>
                </a:solidFill>
                <a:latin typeface="Calibri"/>
                <a:ea typeface="Calibri"/>
                <a:cs typeface="Calibri"/>
                <a:sym typeface="Calibri"/>
              </a:rPr>
              <a:t>Super Key</a:t>
            </a:r>
            <a:endParaRPr b="0" i="0" sz="32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1"/>
          <p:cNvSpPr/>
          <p:nvPr/>
        </p:nvSpPr>
        <p:spPr>
          <a:xfrm>
            <a:off x="504000" y="1224000"/>
            <a:ext cx="7559280" cy="5152320"/>
          </a:xfrm>
          <a:prstGeom prst="rect">
            <a:avLst/>
          </a:prstGeom>
          <a:noFill/>
          <a:ln>
            <a:noFill/>
          </a:ln>
        </p:spPr>
        <p:txBody>
          <a:bodyPr anchorCtr="0" anchor="t" bIns="0" lIns="0" spcFirstLastPara="1" rIns="0" wrap="square" tIns="0">
            <a:noAutofit/>
          </a:bodyPr>
          <a:lstStyle/>
          <a:p>
            <a:pPr indent="0" lvl="0" marL="0" marR="0" rtl="0" algn="just">
              <a:lnSpc>
                <a:spcPct val="100000"/>
              </a:lnSpc>
              <a:spcBef>
                <a:spcPts val="0"/>
              </a:spcBef>
              <a:spcAft>
                <a:spcPts val="0"/>
              </a:spcAft>
              <a:buClr>
                <a:srgbClr val="000000"/>
              </a:buClr>
              <a:buSzPts val="1800"/>
              <a:buFont typeface="Arial"/>
              <a:buNone/>
            </a:pPr>
            <a:r>
              <a:t/>
            </a:r>
            <a:endParaRPr i="0" sz="1800" u="none" cap="none" strike="noStrike">
              <a:solidFill>
                <a:srgbClr val="000000"/>
              </a:solidFill>
            </a:endParaRPr>
          </a:p>
          <a:p>
            <a:pPr indent="0" lvl="0" marL="0" marR="0" rtl="0" algn="just">
              <a:lnSpc>
                <a:spcPct val="100000"/>
              </a:lnSpc>
              <a:spcBef>
                <a:spcPts val="0"/>
              </a:spcBef>
              <a:spcAft>
                <a:spcPts val="0"/>
              </a:spcAft>
              <a:buClr>
                <a:srgbClr val="000000"/>
              </a:buClr>
              <a:buSzPts val="2800"/>
              <a:buFont typeface="Arial"/>
              <a:buNone/>
            </a:pPr>
            <a:r>
              <a:rPr i="0" lang="en-IN" sz="2800" u="none" cap="none" strike="noStrike">
                <a:solidFill>
                  <a:srgbClr val="000000"/>
                </a:solidFill>
              </a:rPr>
              <a:t>• If a table do have a single column that qualifies for a Candidate key, then you have to select 2 or more columns to make a row</a:t>
            </a:r>
            <a:endParaRPr i="0" sz="2800" u="none" cap="none" strike="noStrike">
              <a:solidFill>
                <a:srgbClr val="000000"/>
              </a:solidFill>
            </a:endParaRPr>
          </a:p>
          <a:p>
            <a:pPr indent="0" lvl="0" marL="0" marR="0" rtl="0" algn="just">
              <a:lnSpc>
                <a:spcPct val="100000"/>
              </a:lnSpc>
              <a:spcBef>
                <a:spcPts val="0"/>
              </a:spcBef>
              <a:spcAft>
                <a:spcPts val="0"/>
              </a:spcAft>
              <a:buClr>
                <a:srgbClr val="000000"/>
              </a:buClr>
              <a:buSzPts val="2800"/>
              <a:buFont typeface="Arial"/>
              <a:buNone/>
            </a:pPr>
            <a:r>
              <a:rPr i="0" lang="en-IN" sz="2800" u="none" cap="none" strike="noStrike">
                <a:solidFill>
                  <a:srgbClr val="000000"/>
                </a:solidFill>
              </a:rPr>
              <a:t>Unique.</a:t>
            </a:r>
            <a:endParaRPr i="0" sz="2800" u="none" cap="none" strike="noStrike">
              <a:solidFill>
                <a:srgbClr val="000000"/>
              </a:solidFill>
            </a:endParaRPr>
          </a:p>
          <a:p>
            <a:pPr indent="0" lvl="0" marL="0" marR="0" rtl="0" algn="just">
              <a:lnSpc>
                <a:spcPct val="100000"/>
              </a:lnSpc>
              <a:spcBef>
                <a:spcPts val="0"/>
              </a:spcBef>
              <a:spcAft>
                <a:spcPts val="0"/>
              </a:spcAft>
              <a:buClr>
                <a:srgbClr val="000000"/>
              </a:buClr>
              <a:buSzPts val="2800"/>
              <a:buFont typeface="Arial"/>
              <a:buNone/>
            </a:pPr>
            <a:r>
              <a:t/>
            </a:r>
            <a:endParaRPr i="0" sz="2800" u="none" cap="none" strike="noStrike">
              <a:solidFill>
                <a:srgbClr val="000000"/>
              </a:solidFill>
            </a:endParaRPr>
          </a:p>
          <a:p>
            <a:pPr indent="0" lvl="0" marL="0" marR="0" rtl="0" algn="just">
              <a:lnSpc>
                <a:spcPct val="100000"/>
              </a:lnSpc>
              <a:spcBef>
                <a:spcPts val="0"/>
              </a:spcBef>
              <a:spcAft>
                <a:spcPts val="0"/>
              </a:spcAft>
              <a:buClr>
                <a:srgbClr val="000000"/>
              </a:buClr>
              <a:buSzPts val="2800"/>
              <a:buFont typeface="Arial"/>
              <a:buNone/>
            </a:pPr>
            <a:r>
              <a:rPr i="0" lang="en-IN" sz="2800" u="none" cap="none" strike="noStrike">
                <a:solidFill>
                  <a:srgbClr val="000000"/>
                </a:solidFill>
              </a:rPr>
              <a:t>• Like if there is no Employee ID or SSN columns, then you can make EmployeeName + Date Of Birth (DOB) as Composite Key. </a:t>
            </a:r>
            <a:endParaRPr i="0" sz="2800" u="none" cap="none" strike="noStrike">
              <a:solidFill>
                <a:srgbClr val="000000"/>
              </a:solidFill>
            </a:endParaRPr>
          </a:p>
          <a:p>
            <a:pPr indent="0" lvl="0" marL="0" marR="0" rtl="0" algn="just">
              <a:lnSpc>
                <a:spcPct val="100000"/>
              </a:lnSpc>
              <a:spcBef>
                <a:spcPts val="0"/>
              </a:spcBef>
              <a:spcAft>
                <a:spcPts val="0"/>
              </a:spcAft>
              <a:buClr>
                <a:srgbClr val="000000"/>
              </a:buClr>
              <a:buSzPts val="2800"/>
              <a:buFont typeface="Arial"/>
              <a:buNone/>
            </a:pPr>
            <a:r>
              <a:t/>
            </a:r>
            <a:endParaRPr i="0" sz="2800" u="none" cap="none" strike="noStrike">
              <a:solidFill>
                <a:srgbClr val="000000"/>
              </a:solidFill>
            </a:endParaRPr>
          </a:p>
          <a:p>
            <a:pPr indent="0" lvl="0" marL="0" marR="0" rtl="0" algn="just">
              <a:lnSpc>
                <a:spcPct val="100000"/>
              </a:lnSpc>
              <a:spcBef>
                <a:spcPts val="0"/>
              </a:spcBef>
              <a:spcAft>
                <a:spcPts val="0"/>
              </a:spcAft>
              <a:buClr>
                <a:srgbClr val="000000"/>
              </a:buClr>
              <a:buSzPts val="2800"/>
              <a:buFont typeface="Arial"/>
              <a:buNone/>
            </a:pPr>
            <a:r>
              <a:rPr i="0" lang="en-IN" sz="2800" u="none" cap="none" strike="noStrike">
                <a:solidFill>
                  <a:srgbClr val="000000"/>
                </a:solidFill>
              </a:rPr>
              <a:t>But still there can be a narrow chance of duplicate rows.</a:t>
            </a:r>
            <a:endParaRPr i="0" sz="2800" u="none" cap="none" strike="noStrike">
              <a:solidFill>
                <a:srgbClr val="000000"/>
              </a:solidFill>
            </a:endParaRPr>
          </a:p>
        </p:txBody>
      </p:sp>
      <p:sp>
        <p:nvSpPr>
          <p:cNvPr id="145" name="Google Shape;145;p11"/>
          <p:cNvSpPr/>
          <p:nvPr/>
        </p:nvSpPr>
        <p:spPr>
          <a:xfrm>
            <a:off x="834840" y="432000"/>
            <a:ext cx="4708440" cy="94788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200"/>
              <a:buFont typeface="Arial"/>
              <a:buNone/>
            </a:pPr>
            <a:r>
              <a:rPr b="1" i="0" lang="en-IN" sz="3200" u="none" cap="none" strike="noStrike">
                <a:solidFill>
                  <a:srgbClr val="FF0000"/>
                </a:solidFill>
                <a:latin typeface="Calibri"/>
                <a:ea typeface="Calibri"/>
                <a:cs typeface="Calibri"/>
                <a:sym typeface="Calibri"/>
              </a:rPr>
              <a:t>Composite Key</a:t>
            </a:r>
            <a:endParaRPr b="0" i="0" sz="3200" u="none" cap="none" strike="noStrike">
              <a:solidFill>
                <a:srgbClr val="000000"/>
              </a:solidFill>
              <a:latin typeface="Arial"/>
              <a:ea typeface="Arial"/>
              <a:cs typeface="Arial"/>
              <a:sym typeface="Arial"/>
            </a:endParaRPr>
          </a:p>
        </p:txBody>
      </p:sp>
      <p:pic>
        <p:nvPicPr>
          <p:cNvPr id="146" name="Google Shape;146;p11"/>
          <p:cNvPicPr preferRelativeResize="0"/>
          <p:nvPr/>
        </p:nvPicPr>
        <p:blipFill rotWithShape="1">
          <a:blip r:embed="rId3">
            <a:alphaModFix/>
          </a:blip>
          <a:srcRect b="0" l="0" r="0" t="0"/>
          <a:stretch/>
        </p:blipFill>
        <p:spPr>
          <a:xfrm>
            <a:off x="8568000" y="648000"/>
            <a:ext cx="3023280" cy="539928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2"/>
          <p:cNvSpPr txBox="1"/>
          <p:nvPr/>
        </p:nvSpPr>
        <p:spPr>
          <a:xfrm>
            <a:off x="288000" y="1656000"/>
            <a:ext cx="9959400" cy="2378520"/>
          </a:xfrm>
          <a:prstGeom prst="rect">
            <a:avLst/>
          </a:prstGeom>
          <a:noFill/>
          <a:ln>
            <a:noFill/>
          </a:ln>
        </p:spPr>
        <p:txBody>
          <a:bodyPr anchorCtr="0" anchor="t" bIns="0" lIns="0" spcFirstLastPara="1" rIns="0" wrap="square" tIns="0">
            <a:noAutofit/>
          </a:bodyPr>
          <a:lstStyle/>
          <a:p>
            <a:pPr indent="0" lvl="0" marL="0" marR="0" rtl="0" algn="just">
              <a:lnSpc>
                <a:spcPct val="100000"/>
              </a:lnSpc>
              <a:spcBef>
                <a:spcPts val="0"/>
              </a:spcBef>
              <a:spcAft>
                <a:spcPts val="0"/>
              </a:spcAft>
              <a:buClr>
                <a:srgbClr val="000000"/>
              </a:buClr>
              <a:buSzPts val="2800"/>
              <a:buFont typeface="Arial"/>
              <a:buNone/>
            </a:pPr>
            <a:r>
              <a:t/>
            </a:r>
            <a:endParaRPr b="1" i="0" sz="2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800"/>
              <a:buFont typeface="Arial"/>
              <a:buNone/>
            </a:pPr>
            <a:r>
              <a:rPr b="1" i="0" lang="en-IN" sz="2800" u="none" cap="none" strike="noStrike">
                <a:solidFill>
                  <a:srgbClr val="000000"/>
                </a:solidFill>
                <a:latin typeface="Arial"/>
                <a:ea typeface="Arial"/>
                <a:cs typeface="Arial"/>
                <a:sym typeface="Arial"/>
              </a:rPr>
              <a:t>• Unique key is same as primary with the difference being the existence of null.</a:t>
            </a:r>
            <a:endParaRPr b="1" i="0" sz="2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800"/>
              <a:buFont typeface="Arial"/>
              <a:buNone/>
            </a:pPr>
            <a:r>
              <a:t/>
            </a:r>
            <a:endParaRPr b="1" i="0" sz="2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800"/>
              <a:buFont typeface="Arial"/>
              <a:buNone/>
            </a:pPr>
            <a:r>
              <a:rPr b="1" i="0" lang="en-IN" sz="2800" u="none" cap="none" strike="noStrike">
                <a:solidFill>
                  <a:srgbClr val="000000"/>
                </a:solidFill>
                <a:latin typeface="Arial"/>
                <a:ea typeface="Arial"/>
                <a:cs typeface="Arial"/>
                <a:sym typeface="Arial"/>
              </a:rPr>
              <a:t>• Unique key field allows one value as NULL value.</a:t>
            </a:r>
            <a:endParaRPr b="1" i="0" sz="2800" u="none" cap="none" strike="noStrike">
              <a:solidFill>
                <a:srgbClr val="000000"/>
              </a:solidFill>
              <a:latin typeface="Arial"/>
              <a:ea typeface="Arial"/>
              <a:cs typeface="Arial"/>
              <a:sym typeface="Arial"/>
            </a:endParaRPr>
          </a:p>
        </p:txBody>
      </p:sp>
      <p:sp>
        <p:nvSpPr>
          <p:cNvPr id="152" name="Google Shape;152;p12"/>
          <p:cNvSpPr txBox="1"/>
          <p:nvPr/>
        </p:nvSpPr>
        <p:spPr>
          <a:xfrm>
            <a:off x="936000" y="504000"/>
            <a:ext cx="3744000" cy="47448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200"/>
              <a:buFont typeface="Arial"/>
              <a:buNone/>
            </a:pPr>
            <a:r>
              <a:rPr b="1" i="0" lang="en-IN" sz="3200" u="none" cap="none" strike="noStrike">
                <a:solidFill>
                  <a:srgbClr val="FF0000"/>
                </a:solidFill>
                <a:latin typeface="Calibri"/>
                <a:ea typeface="Calibri"/>
                <a:cs typeface="Calibri"/>
                <a:sym typeface="Calibri"/>
              </a:rPr>
              <a:t>Unique Key</a:t>
            </a:r>
            <a:endParaRPr b="1" i="0" sz="3200" u="none" cap="none" strike="noStrike">
              <a:solidFill>
                <a:srgbClr val="FF0000"/>
              </a:solidFill>
              <a:latin typeface="Calibri"/>
              <a:ea typeface="Calibri"/>
              <a:cs typeface="Calibri"/>
              <a:sym typeface="Calibri"/>
            </a:endParaRPr>
          </a:p>
        </p:txBody>
      </p:sp>
      <p:pic>
        <p:nvPicPr>
          <p:cNvPr id="153" name="Google Shape;153;p12"/>
          <p:cNvPicPr preferRelativeResize="0"/>
          <p:nvPr/>
        </p:nvPicPr>
        <p:blipFill rotWithShape="1">
          <a:blip r:embed="rId3">
            <a:alphaModFix/>
          </a:blip>
          <a:srcRect b="0" l="0" r="0" t="0"/>
          <a:stretch/>
        </p:blipFill>
        <p:spPr>
          <a:xfrm>
            <a:off x="8856000" y="3600000"/>
            <a:ext cx="2664000" cy="272376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5"/>
          <p:cNvSpPr/>
          <p:nvPr/>
        </p:nvSpPr>
        <p:spPr>
          <a:xfrm>
            <a:off x="838080" y="365040"/>
            <a:ext cx="10514520" cy="42624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3200"/>
              <a:buFont typeface="Arial"/>
              <a:buNone/>
            </a:pPr>
            <a:r>
              <a:rPr b="1" i="0" lang="en-IN" sz="3200" u="none" cap="none" strike="noStrike">
                <a:solidFill>
                  <a:srgbClr val="FF0000"/>
                </a:solidFill>
                <a:latin typeface="Calibri"/>
                <a:ea typeface="Calibri"/>
                <a:cs typeface="Calibri"/>
                <a:sym typeface="Calibri"/>
              </a:rPr>
              <a:t>SIMPLE DEPENDENCIES</a:t>
            </a:r>
            <a:endParaRPr b="0" i="0" sz="3200" u="none" cap="none" strike="noStrike">
              <a:solidFill>
                <a:srgbClr val="000000"/>
              </a:solidFill>
              <a:latin typeface="Arial"/>
              <a:ea typeface="Arial"/>
              <a:cs typeface="Arial"/>
              <a:sym typeface="Arial"/>
            </a:endParaRPr>
          </a:p>
        </p:txBody>
      </p:sp>
      <p:pic>
        <p:nvPicPr>
          <p:cNvPr id="159" name="Google Shape;159;p15"/>
          <p:cNvPicPr preferRelativeResize="0"/>
          <p:nvPr/>
        </p:nvPicPr>
        <p:blipFill rotWithShape="1">
          <a:blip r:embed="rId3">
            <a:alphaModFix/>
          </a:blip>
          <a:srcRect b="0" l="0" r="0" t="0"/>
          <a:stretch/>
        </p:blipFill>
        <p:spPr>
          <a:xfrm>
            <a:off x="2664000" y="1080000"/>
            <a:ext cx="4085280" cy="1722960"/>
          </a:xfrm>
          <a:prstGeom prst="rect">
            <a:avLst/>
          </a:prstGeom>
          <a:noFill/>
          <a:ln>
            <a:noFill/>
          </a:ln>
        </p:spPr>
      </p:pic>
      <p:sp>
        <p:nvSpPr>
          <p:cNvPr id="160" name="Google Shape;160;p15"/>
          <p:cNvSpPr/>
          <p:nvPr/>
        </p:nvSpPr>
        <p:spPr>
          <a:xfrm>
            <a:off x="720000" y="2893680"/>
            <a:ext cx="10151280" cy="32256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ial"/>
                <a:ea typeface="Arial"/>
                <a:cs typeface="Arial"/>
                <a:sym typeface="Arial"/>
              </a:rPr>
              <a:t>Assume that no two actors have the same name.</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ial"/>
                <a:ea typeface="Arial"/>
                <a:cs typeface="Arial"/>
                <a:sym typeface="Arial"/>
              </a:rPr>
              <a:t>Each actor has a unique date and city of birth</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ial"/>
                <a:ea typeface="Arial"/>
                <a:cs typeface="Arial"/>
                <a:sym typeface="Arial"/>
              </a:rPr>
              <a:t></a:t>
            </a:r>
            <a:r>
              <a:rPr b="0" i="0" lang="en-IN" sz="1800" u="none" cap="none" strike="noStrike">
                <a:solidFill>
                  <a:srgbClr val="000000"/>
                </a:solidFill>
                <a:latin typeface="Arial"/>
                <a:ea typeface="Arial"/>
                <a:cs typeface="Arial"/>
                <a:sym typeface="Arial"/>
              </a:rPr>
              <a:t> Therefore, given an actor’s name, there is only one possible value for</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ial"/>
                <a:ea typeface="Arial"/>
                <a:cs typeface="Arial"/>
                <a:sym typeface="Arial"/>
              </a:rPr>
              <a:t>birth and for city.</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ial"/>
                <a:ea typeface="Arial"/>
                <a:cs typeface="Arial"/>
                <a:sym typeface="Arial"/>
              </a:rPr>
              <a:t>• name → birth</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ial"/>
                <a:ea typeface="Arial"/>
                <a:cs typeface="Arial"/>
                <a:sym typeface="Arial"/>
              </a:rPr>
              <a:t>• name → city</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ial"/>
                <a:ea typeface="Arial"/>
                <a:cs typeface="Arial"/>
                <a:sym typeface="Arial"/>
              </a:rPr>
              <a:t> However, given a birth year, we do not have a unique corresponding</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ial"/>
                <a:ea typeface="Arial"/>
                <a:cs typeface="Arial"/>
                <a:sym typeface="Arial"/>
              </a:rPr>
              <a:t>name or city.</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ial"/>
                <a:ea typeface="Arial"/>
                <a:cs typeface="Arial"/>
                <a:sym typeface="Arial"/>
              </a:rPr>
              <a:t>• birth ↛ name</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ial"/>
                <a:ea typeface="Arial"/>
                <a:cs typeface="Arial"/>
                <a:sym typeface="Arial"/>
              </a:rPr>
              <a:t>• birth ↛ city</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ial"/>
                <a:ea typeface="Arial"/>
                <a:cs typeface="Arial"/>
                <a:sym typeface="Arial"/>
              </a:rPr>
              <a:t> Cannot tell from example whether or not city determines name or birth</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6"/>
          <p:cNvSpPr/>
          <p:nvPr/>
        </p:nvSpPr>
        <p:spPr>
          <a:xfrm>
            <a:off x="838080" y="365040"/>
            <a:ext cx="10514520" cy="42624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3200"/>
              <a:buFont typeface="Arial"/>
              <a:buNone/>
            </a:pPr>
            <a:r>
              <a:rPr b="1" i="0" lang="en-IN" sz="3200" u="none" cap="none" strike="noStrike">
                <a:solidFill>
                  <a:srgbClr val="FF0000"/>
                </a:solidFill>
                <a:latin typeface="Calibri"/>
                <a:ea typeface="Calibri"/>
                <a:cs typeface="Calibri"/>
                <a:sym typeface="Calibri"/>
              </a:rPr>
              <a:t>FUNCTIONAL DEPENDENCY</a:t>
            </a:r>
            <a:endParaRPr b="0" i="0" sz="3200" u="none" cap="none" strike="noStrike">
              <a:solidFill>
                <a:srgbClr val="000000"/>
              </a:solidFill>
              <a:latin typeface="Arial"/>
              <a:ea typeface="Arial"/>
              <a:cs typeface="Arial"/>
              <a:sym typeface="Arial"/>
            </a:endParaRPr>
          </a:p>
        </p:txBody>
      </p:sp>
      <p:pic>
        <p:nvPicPr>
          <p:cNvPr id="166" name="Google Shape;166;p16"/>
          <p:cNvPicPr preferRelativeResize="0"/>
          <p:nvPr/>
        </p:nvPicPr>
        <p:blipFill rotWithShape="1">
          <a:blip r:embed="rId3">
            <a:alphaModFix/>
          </a:blip>
          <a:srcRect b="0" l="0" r="0" t="0"/>
          <a:stretch/>
        </p:blipFill>
        <p:spPr>
          <a:xfrm>
            <a:off x="2880000" y="1420920"/>
            <a:ext cx="5494680" cy="1170360"/>
          </a:xfrm>
          <a:prstGeom prst="rect">
            <a:avLst/>
          </a:prstGeom>
          <a:noFill/>
          <a:ln>
            <a:noFill/>
          </a:ln>
        </p:spPr>
      </p:pic>
      <p:sp>
        <p:nvSpPr>
          <p:cNvPr id="167" name="Google Shape;167;p16"/>
          <p:cNvSpPr/>
          <p:nvPr/>
        </p:nvSpPr>
        <p:spPr>
          <a:xfrm>
            <a:off x="864000" y="899640"/>
            <a:ext cx="10655280" cy="48596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ial"/>
                <a:ea typeface="Arial"/>
                <a:cs typeface="Arial"/>
                <a:sym typeface="Arial"/>
              </a:rPr>
              <a:t> Constraint between two sets of attributes from the database</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ial"/>
                <a:ea typeface="Arial"/>
                <a:cs typeface="Arial"/>
                <a:sym typeface="Arial"/>
              </a:rPr>
              <a:t> Property of semantics or meaning of the attributes</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ial"/>
                <a:ea typeface="Arial"/>
                <a:cs typeface="Arial"/>
                <a:sym typeface="Arial"/>
              </a:rPr>
              <a:t> Recognized and recorded as part of database design</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ial"/>
                <a:ea typeface="Arial"/>
                <a:cs typeface="Arial"/>
                <a:sym typeface="Arial"/>
              </a:rPr>
              <a:t> Given a relation state</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ial"/>
                <a:ea typeface="Arial"/>
                <a:cs typeface="Arial"/>
                <a:sym typeface="Arial"/>
              </a:rPr>
              <a:t>• Cannot determine which functional dependencies hold</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ial"/>
                <a:ea typeface="Arial"/>
                <a:cs typeface="Arial"/>
                <a:sym typeface="Arial"/>
              </a:rPr>
              <a:t>• Can state that functional dependency does not hold if there are</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ial"/>
                <a:ea typeface="Arial"/>
                <a:cs typeface="Arial"/>
                <a:sym typeface="Arial"/>
              </a:rPr>
              <a:t>tuples that show violation of the dependency</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ial"/>
                <a:ea typeface="Arial"/>
                <a:cs typeface="Arial"/>
                <a:sym typeface="Arial"/>
              </a:rPr>
              <a:t> Write {B 1 ,B 2 ,…,B i }  {C 1 ,C 2 ,…,C j } but can omit set braces if i=1 or</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ial"/>
                <a:ea typeface="Arial"/>
                <a:cs typeface="Arial"/>
                <a:sym typeface="Arial"/>
              </a:rPr>
              <a:t>j=1, respectively.</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ial"/>
                <a:ea typeface="Arial"/>
                <a:cs typeface="Arial"/>
                <a:sym typeface="Arial"/>
              </a:rPr>
              <a:t>• {name}  {birth,city}</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ial"/>
                <a:ea typeface="Arial"/>
                <a:cs typeface="Arial"/>
                <a:sym typeface="Arial"/>
              </a:rPr>
              <a:t>or</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ial"/>
                <a:ea typeface="Arial"/>
                <a:cs typeface="Arial"/>
                <a:sym typeface="Arial"/>
              </a:rPr>
              <a:t>name  {birth,city}</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7"/>
          <p:cNvSpPr txBox="1"/>
          <p:nvPr/>
        </p:nvSpPr>
        <p:spPr>
          <a:xfrm>
            <a:off x="1080000" y="432000"/>
            <a:ext cx="7560000" cy="1663200"/>
          </a:xfrm>
          <a:prstGeom prst="rect">
            <a:avLst/>
          </a:prstGeom>
          <a:noFill/>
          <a:ln>
            <a:noFill/>
          </a:ln>
        </p:spPr>
        <p:txBody>
          <a:bodyPr anchorCtr="0" anchor="t" bIns="45000" lIns="90000" spcFirstLastPara="1" rIns="90000" wrap="square" tIns="45000">
            <a:noAutofit/>
          </a:bodyPr>
          <a:lstStyle/>
          <a:p>
            <a:pPr indent="0" lvl="0" marL="0" marR="0" rtl="0" algn="l">
              <a:lnSpc>
                <a:spcPct val="90000"/>
              </a:lnSpc>
              <a:spcBef>
                <a:spcPts val="0"/>
              </a:spcBef>
              <a:spcAft>
                <a:spcPts val="0"/>
              </a:spcAft>
              <a:buClr>
                <a:srgbClr val="000000"/>
              </a:buClr>
              <a:buSzPts val="3200"/>
              <a:buFont typeface="Arial"/>
              <a:buNone/>
            </a:pPr>
            <a:r>
              <a:rPr b="1" i="0" lang="en-IN" sz="3200" u="none" cap="none" strike="noStrike">
                <a:solidFill>
                  <a:srgbClr val="FF0000"/>
                </a:solidFill>
                <a:latin typeface="Calibri"/>
                <a:ea typeface="Calibri"/>
                <a:cs typeface="Calibri"/>
                <a:sym typeface="Calibri"/>
              </a:rPr>
              <a:t>TRANSITIVE DEPENDENCY</a:t>
            </a:r>
            <a:endParaRPr b="0" i="0" sz="3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173" name="Google Shape;173;p17"/>
          <p:cNvSpPr txBox="1"/>
          <p:nvPr/>
        </p:nvSpPr>
        <p:spPr>
          <a:xfrm>
            <a:off x="114480" y="1541520"/>
            <a:ext cx="12028320" cy="41860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ial"/>
                <a:ea typeface="Arial"/>
                <a:cs typeface="Arial"/>
                <a:sym typeface="Arial"/>
              </a:rPr>
              <a:t>Whenever some indirect relationship happens to cause functional dependency (FC), it is known as Transitive Dependency. Thus, if A -&gt; B and B -&gt; C are true, then A -&gt; C happens to be a transitive dependency.</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ial"/>
                <a:ea typeface="Arial"/>
                <a:cs typeface="Arial"/>
                <a:sym typeface="Arial"/>
              </a:rPr>
              <a:t>Thus, to achieve 3NF, one must eliminate the Transitive Dependency.</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ial"/>
                <a:ea typeface="Arial"/>
                <a:cs typeface="Arial"/>
                <a:sym typeface="Arial"/>
              </a:rPr>
              <a:t>Note:</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ial"/>
                <a:ea typeface="Arial"/>
                <a:cs typeface="Arial"/>
                <a:sym typeface="Arial"/>
              </a:rPr>
              <a:t>The given functional dependency can only be transitive when it is formed indirectly by two FDs. For example,</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ial"/>
                <a:ea typeface="Arial"/>
                <a:cs typeface="Arial"/>
                <a:sym typeface="Arial"/>
              </a:rPr>
              <a:t>P -&gt; R happens to be a transitive dependency when the following functional dependencies hold true:</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ial"/>
                <a:ea typeface="Arial"/>
                <a:cs typeface="Arial"/>
                <a:sym typeface="Arial"/>
              </a:rPr>
              <a:t>    P -&gt; Q</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ial"/>
                <a:ea typeface="Arial"/>
                <a:cs typeface="Arial"/>
                <a:sym typeface="Arial"/>
              </a:rPr>
              <a:t>    Q does not -&gt; P</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ial"/>
                <a:ea typeface="Arial"/>
                <a:cs typeface="Arial"/>
                <a:sym typeface="Arial"/>
              </a:rPr>
              <a:t>    Q -&gt; R</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ial"/>
                <a:ea typeface="Arial"/>
                <a:cs typeface="Arial"/>
                <a:sym typeface="Arial"/>
              </a:rPr>
              <a:t>The transitive dependency can occur easily only in the case of some given relation of three or more attributes. Such a type of dependency helps us in normalizing the database in their 3rd Normal Form (3NF).</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8"/>
          <p:cNvSpPr/>
          <p:nvPr/>
        </p:nvSpPr>
        <p:spPr>
          <a:xfrm>
            <a:off x="838080" y="365040"/>
            <a:ext cx="10514520" cy="42624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3200"/>
              <a:buFont typeface="Arial"/>
              <a:buNone/>
            </a:pPr>
            <a:r>
              <a:rPr b="1" i="0" lang="en-IN" sz="3200" u="none" cap="none" strike="noStrike">
                <a:solidFill>
                  <a:srgbClr val="FF0000"/>
                </a:solidFill>
                <a:latin typeface="Calibri"/>
                <a:ea typeface="Calibri"/>
                <a:cs typeface="Calibri"/>
                <a:sym typeface="Calibri"/>
              </a:rPr>
              <a:t>TRIVIAL FUNCTIONAL DEPENDENCIES</a:t>
            </a:r>
            <a:endParaRPr b="0" i="0" sz="3200" u="none" cap="none" strike="noStrike">
              <a:solidFill>
                <a:srgbClr val="000000"/>
              </a:solidFill>
              <a:latin typeface="Arial"/>
              <a:ea typeface="Arial"/>
              <a:cs typeface="Arial"/>
              <a:sym typeface="Arial"/>
            </a:endParaRPr>
          </a:p>
        </p:txBody>
      </p:sp>
      <p:sp>
        <p:nvSpPr>
          <p:cNvPr id="179" name="Google Shape;179;p18"/>
          <p:cNvSpPr/>
          <p:nvPr/>
        </p:nvSpPr>
        <p:spPr>
          <a:xfrm>
            <a:off x="720000" y="1008000"/>
            <a:ext cx="11015280" cy="36712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ial"/>
                <a:ea typeface="Arial"/>
                <a:cs typeface="Arial"/>
                <a:sym typeface="Arial"/>
              </a:rPr>
              <a:t>Some dependencies must always hold</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ial"/>
                <a:ea typeface="Arial"/>
                <a:cs typeface="Arial"/>
                <a:sym typeface="Arial"/>
              </a:rPr>
              <a:t>• {birth, date} -&gt;{birth, date}</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ial"/>
                <a:ea typeface="Arial"/>
                <a:cs typeface="Arial"/>
                <a:sym typeface="Arial"/>
              </a:rPr>
              <a:t>• {birth, date} -&gt;date</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ial"/>
                <a:ea typeface="Arial"/>
                <a:cs typeface="Arial"/>
                <a:sym typeface="Arial"/>
              </a:rPr>
              <a:t>• {birth, date} -&gt;birth</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ial"/>
                <a:ea typeface="Arial"/>
                <a:cs typeface="Arial"/>
                <a:sym typeface="Arial"/>
              </a:rPr>
              <a:t> For any relation schema R and subsets of attributes X and Y in R,</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ial"/>
                <a:ea typeface="Arial"/>
                <a:cs typeface="Arial"/>
                <a:sym typeface="Arial"/>
              </a:rPr>
              <a:t>if Y-&gt; X, then X-&gt;Y.</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ial"/>
                <a:ea typeface="Arial"/>
                <a:cs typeface="Arial"/>
                <a:sym typeface="Arial"/>
              </a:rPr>
              <a:t>    P -&gt; Q</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ial"/>
                <a:ea typeface="Arial"/>
                <a:cs typeface="Arial"/>
                <a:sym typeface="Arial"/>
              </a:rPr>
              <a:t>    Q does not -&gt; P</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ial"/>
                <a:ea typeface="Arial"/>
                <a:cs typeface="Arial"/>
                <a:sym typeface="Arial"/>
              </a:rPr>
              <a:t>    Q -&gt; R</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ial"/>
                <a:ea typeface="Arial"/>
                <a:cs typeface="Arial"/>
                <a:sym typeface="Arial"/>
              </a:rPr>
              <a:t>The transitive dependency can occur easily only in the case of some given relation of three or more attributes. Such a type of dependency helps us in normalizing the database in their 3rd Normal Form (3NF).</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9"/>
          <p:cNvSpPr txBox="1"/>
          <p:nvPr/>
        </p:nvSpPr>
        <p:spPr>
          <a:xfrm>
            <a:off x="61200" y="1584000"/>
            <a:ext cx="12134880" cy="2237760"/>
          </a:xfrm>
          <a:prstGeom prst="rect">
            <a:avLst/>
          </a:prstGeom>
          <a:noFill/>
          <a:ln>
            <a:noFill/>
          </a:ln>
        </p:spPr>
        <p:txBody>
          <a:bodyPr anchorCtr="0" anchor="t" bIns="45000" lIns="90000" spcFirstLastPara="1" rIns="90000" wrap="square" tIns="45000">
            <a:noAutofit/>
          </a:bodyPr>
          <a:lstStyle/>
          <a:p>
            <a:pPr indent="0" lvl="0" marL="0" marR="0" rtl="0" algn="just">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ial"/>
                <a:ea typeface="Arial"/>
                <a:cs typeface="Arial"/>
                <a:sym typeface="Arial"/>
              </a:rPr>
              <a:t>•  Multivalued dependency would occur whenever two separate attributes in a given table happen to be independent of each other. And yet, both of these depend on another third attribute.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ial"/>
                <a:ea typeface="Arial"/>
                <a:cs typeface="Arial"/>
                <a:sym typeface="Arial"/>
              </a:rPr>
              <a:t>• The multivalued dependency contains at least two of the attributes dependent on the third attribute. This is the reason why it always consists of at least three of the attributes.</a:t>
            </a:r>
            <a:endParaRPr b="0" i="0" sz="1800" u="none" cap="none" strike="noStrike">
              <a:solidFill>
                <a:srgbClr val="000000"/>
              </a:solidFill>
              <a:latin typeface="Arial"/>
              <a:ea typeface="Arial"/>
              <a:cs typeface="Arial"/>
              <a:sym typeface="Arial"/>
            </a:endParaRPr>
          </a:p>
        </p:txBody>
      </p:sp>
      <p:sp>
        <p:nvSpPr>
          <p:cNvPr id="185" name="Google Shape;185;p19"/>
          <p:cNvSpPr txBox="1"/>
          <p:nvPr/>
        </p:nvSpPr>
        <p:spPr>
          <a:xfrm>
            <a:off x="690480" y="360000"/>
            <a:ext cx="7517520" cy="85356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3200"/>
              <a:buFont typeface="Arial"/>
              <a:buNone/>
            </a:pPr>
            <a:r>
              <a:rPr b="1" i="0" lang="en-IN" sz="3200" u="none" cap="none" strike="noStrike">
                <a:solidFill>
                  <a:srgbClr val="FF0000"/>
                </a:solidFill>
                <a:latin typeface="Calibri"/>
                <a:ea typeface="Calibri"/>
                <a:cs typeface="Calibri"/>
                <a:sym typeface="Calibri"/>
              </a:rPr>
              <a:t>MULTIVALUED DEPENDENCY</a:t>
            </a:r>
            <a:endParaRPr b="1" i="0" sz="3200" u="none" cap="none" strike="noStrike">
              <a:solidFill>
                <a:srgbClr val="FF0000"/>
              </a:solidFill>
              <a:latin typeface="Calibri"/>
              <a:ea typeface="Calibri"/>
              <a:cs typeface="Calibri"/>
              <a:sym typeface="Calibri"/>
            </a:endParaRPr>
          </a:p>
        </p:txBody>
      </p:sp>
      <p:pic>
        <p:nvPicPr>
          <p:cNvPr id="186" name="Google Shape;186;p19"/>
          <p:cNvPicPr preferRelativeResize="0"/>
          <p:nvPr/>
        </p:nvPicPr>
        <p:blipFill rotWithShape="1">
          <a:blip r:embed="rId3">
            <a:alphaModFix/>
          </a:blip>
          <a:srcRect b="0" l="0" r="0" t="0"/>
          <a:stretch/>
        </p:blipFill>
        <p:spPr>
          <a:xfrm>
            <a:off x="446040" y="3096000"/>
            <a:ext cx="4521960" cy="2619000"/>
          </a:xfrm>
          <a:prstGeom prst="rect">
            <a:avLst/>
          </a:prstGeom>
          <a:noFill/>
          <a:ln>
            <a:noFill/>
          </a:ln>
        </p:spPr>
      </p:pic>
      <p:sp>
        <p:nvSpPr>
          <p:cNvPr id="187" name="Google Shape;187;p19"/>
          <p:cNvSpPr txBox="1"/>
          <p:nvPr/>
        </p:nvSpPr>
        <p:spPr>
          <a:xfrm>
            <a:off x="5112000" y="3198240"/>
            <a:ext cx="6696000" cy="3929760"/>
          </a:xfrm>
          <a:prstGeom prst="rect">
            <a:avLst/>
          </a:prstGeom>
          <a:noFill/>
          <a:ln>
            <a:noFill/>
          </a:ln>
        </p:spPr>
        <p:txBody>
          <a:bodyPr anchorCtr="0" anchor="t" bIns="45000" lIns="90000" spcFirstLastPara="1" rIns="90000" wrap="square" tIns="45000">
            <a:noAutofit/>
          </a:bodyPr>
          <a:lstStyle/>
          <a:p>
            <a:pPr indent="0" lvl="0" marL="0" marR="0" rtl="0" algn="just">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ial"/>
                <a:ea typeface="Arial"/>
                <a:cs typeface="Arial"/>
                <a:sym typeface="Arial"/>
              </a:rPr>
              <a:t>In this case, the columns COLOUR and MANUF_MONTH are dependent on CAR_MODEL, and they are independent of each other. Thus, we can call both of these columns multivalued. These are, as a result, dependent on CAR_MODEL. Here is a representation of the dependencies we discussed above:</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ial"/>
                <a:ea typeface="Arial"/>
                <a:cs typeface="Arial"/>
                <a:sym typeface="Arial"/>
              </a:rPr>
              <a:t>CAR_MODEL → → MANUF_MONTH</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ial"/>
                <a:ea typeface="Arial"/>
                <a:cs typeface="Arial"/>
                <a:sym typeface="Arial"/>
              </a:rPr>
              <a:t>CAR_MODEL → → COLOUR</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ial"/>
                <a:ea typeface="Arial"/>
                <a:cs typeface="Arial"/>
                <a:sym typeface="Arial"/>
              </a:rPr>
              <a:t>We can read this as “CAR_MODEL multidetermined MANUF_MONTH” and “CAR_MODEL multidetermined COLOUR”.</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0"/>
          <p:cNvSpPr txBox="1"/>
          <p:nvPr/>
        </p:nvSpPr>
        <p:spPr>
          <a:xfrm>
            <a:off x="111960" y="1368000"/>
            <a:ext cx="9752040" cy="1367280"/>
          </a:xfrm>
          <a:prstGeom prst="rect">
            <a:avLst/>
          </a:prstGeom>
          <a:noFill/>
          <a:ln>
            <a:noFill/>
          </a:ln>
        </p:spPr>
        <p:txBody>
          <a:bodyPr anchorCtr="0" anchor="t" bIns="45000" lIns="90000" spcFirstLastPara="1" rIns="90000" wrap="square" tIns="45000">
            <a:noAutofit/>
          </a:bodyPr>
          <a:lstStyle/>
          <a:p>
            <a:pPr indent="0" lvl="0" marL="0" marR="0" rtl="0" algn="just">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ial"/>
                <a:ea typeface="Arial"/>
                <a:cs typeface="Arial"/>
                <a:sym typeface="Arial"/>
              </a:rPr>
              <a:t>• Join dependency or JD is a constraint that is similar to FD (functional dependency) or MVD (multivalued dependency).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ial"/>
                <a:ea typeface="Arial"/>
                <a:cs typeface="Arial"/>
                <a:sym typeface="Arial"/>
              </a:rPr>
              <a:t>• JD is satisfied only when the concerned relation is a jo</a:t>
            </a:r>
            <a:r>
              <a:rPr b="0" i="0" lang="en-IN" sz="1800" u="none" cap="none" strike="noStrike">
                <a:solidFill>
                  <a:srgbClr val="000000"/>
                </a:solidFill>
                <a:latin typeface="Times New Roman"/>
                <a:ea typeface="Times New Roman"/>
                <a:cs typeface="Times New Roman"/>
                <a:sym typeface="Times New Roman"/>
              </a:rPr>
              <a:t>in of a specific number of projections. Thus, such a type of constraint is known as a join dependency.</a:t>
            </a:r>
            <a:endParaRPr b="0" i="0" sz="1800" u="none" cap="none" strike="noStrike">
              <a:solidFill>
                <a:srgbClr val="000000"/>
              </a:solidFill>
              <a:latin typeface="Arial"/>
              <a:ea typeface="Arial"/>
              <a:cs typeface="Arial"/>
              <a:sym typeface="Arial"/>
            </a:endParaRPr>
          </a:p>
        </p:txBody>
      </p:sp>
      <p:sp>
        <p:nvSpPr>
          <p:cNvPr id="193" name="Google Shape;193;p20"/>
          <p:cNvSpPr txBox="1"/>
          <p:nvPr/>
        </p:nvSpPr>
        <p:spPr>
          <a:xfrm>
            <a:off x="879840" y="432000"/>
            <a:ext cx="4808160" cy="42696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3200"/>
              <a:buFont typeface="Arial"/>
              <a:buNone/>
            </a:pPr>
            <a:r>
              <a:rPr b="1" i="0" lang="en-IN" sz="3200" u="none" cap="none" strike="noStrike">
                <a:solidFill>
                  <a:srgbClr val="FF0000"/>
                </a:solidFill>
                <a:latin typeface="Calibri"/>
                <a:ea typeface="Calibri"/>
                <a:cs typeface="Calibri"/>
                <a:sym typeface="Calibri"/>
              </a:rPr>
              <a:t>JOIN DEPENDENCY</a:t>
            </a:r>
            <a:endParaRPr b="1" i="0" sz="3200" u="none" cap="none" strike="noStrike">
              <a:solidFill>
                <a:srgbClr val="FF0000"/>
              </a:solidFill>
              <a:latin typeface="Calibri"/>
              <a:ea typeface="Calibri"/>
              <a:cs typeface="Calibri"/>
              <a:sym typeface="Calibri"/>
            </a:endParaRPr>
          </a:p>
        </p:txBody>
      </p:sp>
      <p:pic>
        <p:nvPicPr>
          <p:cNvPr id="194" name="Google Shape;194;p20"/>
          <p:cNvPicPr preferRelativeResize="0"/>
          <p:nvPr/>
        </p:nvPicPr>
        <p:blipFill rotWithShape="1">
          <a:blip r:embed="rId3">
            <a:alphaModFix/>
          </a:blip>
          <a:srcRect b="0" l="0" r="0" t="0"/>
          <a:stretch/>
        </p:blipFill>
        <p:spPr>
          <a:xfrm>
            <a:off x="210960" y="2880000"/>
            <a:ext cx="6629040" cy="666360"/>
          </a:xfrm>
          <a:prstGeom prst="rect">
            <a:avLst/>
          </a:prstGeom>
          <a:noFill/>
          <a:ln>
            <a:noFill/>
          </a:ln>
        </p:spPr>
      </p:pic>
      <p:pic>
        <p:nvPicPr>
          <p:cNvPr id="195" name="Google Shape;195;p20"/>
          <p:cNvPicPr preferRelativeResize="0"/>
          <p:nvPr/>
        </p:nvPicPr>
        <p:blipFill rotWithShape="1">
          <a:blip r:embed="rId4">
            <a:alphaModFix/>
          </a:blip>
          <a:srcRect b="0" l="0" r="0" t="0"/>
          <a:stretch/>
        </p:blipFill>
        <p:spPr>
          <a:xfrm>
            <a:off x="210960" y="4104000"/>
            <a:ext cx="6629040" cy="637920"/>
          </a:xfrm>
          <a:prstGeom prst="rect">
            <a:avLst/>
          </a:prstGeom>
          <a:noFill/>
          <a:ln>
            <a:noFill/>
          </a:ln>
        </p:spPr>
      </p:pic>
      <p:pic>
        <p:nvPicPr>
          <p:cNvPr id="196" name="Google Shape;196;p20"/>
          <p:cNvPicPr preferRelativeResize="0"/>
          <p:nvPr/>
        </p:nvPicPr>
        <p:blipFill rotWithShape="1">
          <a:blip r:embed="rId5">
            <a:alphaModFix/>
          </a:blip>
          <a:srcRect b="0" l="0" r="0" t="0"/>
          <a:stretch/>
        </p:blipFill>
        <p:spPr>
          <a:xfrm>
            <a:off x="254880" y="5378400"/>
            <a:ext cx="6629040" cy="666360"/>
          </a:xfrm>
          <a:prstGeom prst="rect">
            <a:avLst/>
          </a:prstGeom>
          <a:noFill/>
          <a:ln>
            <a:noFill/>
          </a:ln>
        </p:spPr>
      </p:pic>
      <p:sp>
        <p:nvSpPr>
          <p:cNvPr id="197" name="Google Shape;197;p20"/>
          <p:cNvSpPr txBox="1"/>
          <p:nvPr/>
        </p:nvSpPr>
        <p:spPr>
          <a:xfrm>
            <a:off x="7056000" y="3096000"/>
            <a:ext cx="4680000" cy="3442680"/>
          </a:xfrm>
          <a:prstGeom prst="rect">
            <a:avLst/>
          </a:prstGeom>
          <a:noFill/>
          <a:ln>
            <a:noFill/>
          </a:ln>
        </p:spPr>
        <p:txBody>
          <a:bodyPr anchorCtr="0" anchor="t" bIns="45000" lIns="90000" spcFirstLastPara="1" rIns="90000" wrap="square" tIns="45000">
            <a:noAutofit/>
          </a:bodyPr>
          <a:lstStyle/>
          <a:p>
            <a:pPr indent="0" lvl="0" marL="0" marR="0" rtl="0" algn="just">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ial"/>
                <a:ea typeface="Arial"/>
                <a:cs typeface="Arial"/>
                <a:sym typeface="Arial"/>
              </a:rPr>
              <a:t>Our Join Dependency would be:</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ial"/>
                <a:ea typeface="Arial"/>
                <a:cs typeface="Arial"/>
                <a:sym typeface="Arial"/>
              </a:rPr>
              <a:t>{(Stu_Name, Stu_Skills ), ( Stu_Name, Stu_Job), (Stu_Skills, Stu_Job)}</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ial"/>
                <a:ea typeface="Arial"/>
                <a:cs typeface="Arial"/>
                <a:sym typeface="Arial"/>
              </a:rPr>
              <a:t>The relations given above have join dependency. Thus, they do not happen to be in 5NF. It means that the join relation of the three relations given above is equal to the very original relation &lt;Student&gt;.</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2"/>
          <p:cNvSpPr/>
          <p:nvPr/>
        </p:nvSpPr>
        <p:spPr>
          <a:xfrm>
            <a:off x="838080" y="365040"/>
            <a:ext cx="10514160" cy="1324080"/>
          </a:xfrm>
          <a:prstGeom prst="rect">
            <a:avLst/>
          </a:prstGeom>
          <a:noFill/>
          <a:ln>
            <a:noFill/>
          </a:ln>
        </p:spPr>
        <p:txBody>
          <a:bodyPr anchorCtr="0" anchor="ctr" bIns="45000" lIns="90000" spcFirstLastPara="1" rIns="90000" wrap="square" tIns="45000">
            <a:normAutofit/>
          </a:bodyPr>
          <a:lstStyle/>
          <a:p>
            <a:pPr indent="0" lvl="0" marL="0" marR="0" rtl="0" algn="l">
              <a:lnSpc>
                <a:spcPct val="90000"/>
              </a:lnSpc>
              <a:spcBef>
                <a:spcPts val="0"/>
              </a:spcBef>
              <a:spcAft>
                <a:spcPts val="0"/>
              </a:spcAft>
              <a:buClr>
                <a:srgbClr val="000000"/>
              </a:buClr>
              <a:buSzPts val="3200"/>
              <a:buFont typeface="Arial"/>
              <a:buNone/>
            </a:pPr>
            <a:r>
              <a:rPr b="1" i="0" lang="en-IN" sz="3200" u="none" cap="none" strike="noStrike">
                <a:solidFill>
                  <a:srgbClr val="FF0000"/>
                </a:solidFill>
                <a:latin typeface="Calibri"/>
                <a:ea typeface="Calibri"/>
                <a:cs typeface="Calibri"/>
                <a:sym typeface="Calibri"/>
              </a:rPr>
              <a:t>Content</a:t>
            </a:r>
            <a:endParaRPr b="0" i="0" sz="3200" u="none" cap="none" strike="noStrike">
              <a:solidFill>
                <a:srgbClr val="000000"/>
              </a:solidFill>
              <a:latin typeface="Arial"/>
              <a:ea typeface="Arial"/>
              <a:cs typeface="Arial"/>
              <a:sym typeface="Arial"/>
            </a:endParaRPr>
          </a:p>
        </p:txBody>
      </p:sp>
      <p:sp>
        <p:nvSpPr>
          <p:cNvPr id="80" name="Google Shape;80;p2"/>
          <p:cNvSpPr/>
          <p:nvPr/>
        </p:nvSpPr>
        <p:spPr>
          <a:xfrm>
            <a:off x="8610480" y="6356520"/>
            <a:ext cx="2741760" cy="36360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rgbClr val="888888"/>
                </a:solidFill>
                <a:latin typeface="Calibri"/>
                <a:ea typeface="Calibri"/>
                <a:cs typeface="Calibri"/>
                <a:sym typeface="Calibri"/>
              </a:rPr>
              <a:t>‹#›</a:t>
            </a:fld>
            <a:endParaRPr b="0" i="0" sz="1200" u="none" cap="none" strike="noStrike">
              <a:solidFill>
                <a:srgbClr val="000000"/>
              </a:solidFill>
              <a:latin typeface="Arial"/>
              <a:ea typeface="Arial"/>
              <a:cs typeface="Arial"/>
              <a:sym typeface="Arial"/>
            </a:endParaRPr>
          </a:p>
        </p:txBody>
      </p:sp>
      <p:sp>
        <p:nvSpPr>
          <p:cNvPr id="81" name="Google Shape;81;p2"/>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82" name="Google Shape;82;p2"/>
          <p:cNvSpPr txBox="1"/>
          <p:nvPr>
            <p:ph idx="1" type="subTitle"/>
          </p:nvPr>
        </p:nvSpPr>
        <p:spPr>
          <a:xfrm>
            <a:off x="609480" y="1604520"/>
            <a:ext cx="10972440" cy="397728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SzPts val="1400"/>
              <a:buNone/>
            </a:pPr>
            <a:r>
              <a:t/>
            </a:r>
            <a:endParaRPr b="0" i="0" sz="1800" u="none" cap="none" strike="noStrike">
              <a:latin typeface="Arial"/>
              <a:ea typeface="Arial"/>
              <a:cs typeface="Arial"/>
              <a:sym typeface="Arial"/>
            </a:endParaRPr>
          </a:p>
          <a:p>
            <a:pPr indent="-457200" lvl="0" marL="457200" marR="0" rtl="0" algn="l">
              <a:lnSpc>
                <a:spcPct val="100000"/>
              </a:lnSpc>
              <a:spcBef>
                <a:spcPts val="0"/>
              </a:spcBef>
              <a:spcAft>
                <a:spcPts val="0"/>
              </a:spcAft>
              <a:buSzPts val="1400"/>
              <a:buFont typeface="Arial"/>
              <a:buChar char="•"/>
            </a:pPr>
            <a:r>
              <a:rPr b="1" i="0" lang="en-IN" sz="2800" u="none" cap="none" strike="noStrike">
                <a:solidFill>
                  <a:srgbClr val="000000"/>
                </a:solidFill>
                <a:latin typeface="Arial"/>
                <a:ea typeface="Arial"/>
                <a:cs typeface="Arial"/>
                <a:sym typeface="Arial"/>
              </a:rPr>
              <a:t>Formal definition of keys</a:t>
            </a:r>
            <a:endParaRPr b="0" i="0" sz="2800" u="none" cap="none" strike="noStrike">
              <a:latin typeface="Arial"/>
              <a:ea typeface="Arial"/>
              <a:cs typeface="Arial"/>
              <a:sym typeface="Arial"/>
            </a:endParaRPr>
          </a:p>
          <a:p>
            <a:pPr indent="-368300" lvl="0" marL="457200" marR="0" rtl="0" algn="l">
              <a:lnSpc>
                <a:spcPct val="100000"/>
              </a:lnSpc>
              <a:spcBef>
                <a:spcPts val="0"/>
              </a:spcBef>
              <a:spcAft>
                <a:spcPts val="0"/>
              </a:spcAft>
              <a:buSzPts val="1400"/>
              <a:buFont typeface="Arial"/>
              <a:buNone/>
            </a:pPr>
            <a:r>
              <a:t/>
            </a:r>
            <a:endParaRPr b="0" i="0" sz="2800" u="none" cap="none" strike="noStrike">
              <a:latin typeface="Arial"/>
              <a:ea typeface="Arial"/>
              <a:cs typeface="Arial"/>
              <a:sym typeface="Arial"/>
            </a:endParaRPr>
          </a:p>
          <a:p>
            <a:pPr indent="-457200" lvl="0" marL="457200" marR="0" rtl="0" algn="l">
              <a:lnSpc>
                <a:spcPct val="100000"/>
              </a:lnSpc>
              <a:spcBef>
                <a:spcPts val="0"/>
              </a:spcBef>
              <a:spcAft>
                <a:spcPts val="0"/>
              </a:spcAft>
              <a:buSzPts val="1400"/>
              <a:buFont typeface="Arial"/>
              <a:buChar char="•"/>
            </a:pPr>
            <a:r>
              <a:rPr b="1" i="0" lang="en-IN" sz="2800" u="none" cap="none" strike="noStrike">
                <a:solidFill>
                  <a:srgbClr val="000000"/>
                </a:solidFill>
                <a:latin typeface="Arial"/>
                <a:ea typeface="Arial"/>
                <a:cs typeface="Arial"/>
                <a:sym typeface="Arial"/>
              </a:rPr>
              <a:t>Various types of keys</a:t>
            </a:r>
            <a:endParaRPr b="0" i="0" sz="2800" u="none" cap="none" strike="noStrike">
              <a:latin typeface="Arial"/>
              <a:ea typeface="Arial"/>
              <a:cs typeface="Arial"/>
              <a:sym typeface="Arial"/>
            </a:endParaRPr>
          </a:p>
          <a:p>
            <a:pPr indent="-368300" lvl="0" marL="457200" marR="0" rtl="0" algn="l">
              <a:lnSpc>
                <a:spcPct val="100000"/>
              </a:lnSpc>
              <a:spcBef>
                <a:spcPts val="0"/>
              </a:spcBef>
              <a:spcAft>
                <a:spcPts val="0"/>
              </a:spcAft>
              <a:buSzPts val="1400"/>
              <a:buFont typeface="Arial"/>
              <a:buNone/>
            </a:pPr>
            <a:r>
              <a:t/>
            </a:r>
            <a:endParaRPr b="0" i="0" sz="2800" u="none" cap="none" strike="noStrike">
              <a:latin typeface="Arial"/>
              <a:ea typeface="Arial"/>
              <a:cs typeface="Arial"/>
              <a:sym typeface="Arial"/>
            </a:endParaRPr>
          </a:p>
          <a:p>
            <a:pPr indent="-457200" lvl="0" marL="457200" marR="0" rtl="0" algn="l">
              <a:lnSpc>
                <a:spcPct val="100000"/>
              </a:lnSpc>
              <a:spcBef>
                <a:spcPts val="0"/>
              </a:spcBef>
              <a:spcAft>
                <a:spcPts val="0"/>
              </a:spcAft>
              <a:buSzPts val="1400"/>
              <a:buFont typeface="Arial"/>
              <a:buChar char="•"/>
            </a:pPr>
            <a:r>
              <a:rPr b="1" i="0" lang="en-IN" sz="2800" u="none" cap="none" strike="noStrike">
                <a:solidFill>
                  <a:srgbClr val="000000"/>
                </a:solidFill>
                <a:latin typeface="Arial"/>
                <a:ea typeface="Arial"/>
                <a:cs typeface="Arial"/>
                <a:sym typeface="Arial"/>
              </a:rPr>
              <a:t>Functional dependencies</a:t>
            </a:r>
            <a:endParaRPr/>
          </a:p>
          <a:p>
            <a:pPr indent="0" lvl="0" marL="0" marR="0" rtl="0" algn="l">
              <a:lnSpc>
                <a:spcPct val="100000"/>
              </a:lnSpc>
              <a:spcBef>
                <a:spcPts val="0"/>
              </a:spcBef>
              <a:spcAft>
                <a:spcPts val="0"/>
              </a:spcAft>
              <a:buSzPts val="1400"/>
              <a:buNone/>
            </a:pPr>
            <a:r>
              <a:t/>
            </a:r>
            <a:endParaRPr b="1" i="0" sz="28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SzPts val="1400"/>
              <a:buFont typeface="Arial"/>
              <a:buChar char="•"/>
            </a:pPr>
            <a:r>
              <a:rPr b="1" lang="en-IN" sz="2800"/>
              <a:t>Normal Forms</a:t>
            </a:r>
            <a:endParaRPr b="0" i="0" sz="2800" u="none" cap="none" strike="noStrike">
              <a:latin typeface="Arial"/>
              <a:ea typeface="Arial"/>
              <a:cs typeface="Arial"/>
              <a:sym typeface="Arial"/>
            </a:endParaRPr>
          </a:p>
          <a:p>
            <a:pPr indent="0" lvl="0" marL="0" marR="0" rtl="0" algn="l">
              <a:lnSpc>
                <a:spcPct val="100000"/>
              </a:lnSpc>
              <a:spcBef>
                <a:spcPts val="0"/>
              </a:spcBef>
              <a:spcAft>
                <a:spcPts val="0"/>
              </a:spcAft>
              <a:buSzPts val="1400"/>
              <a:buNone/>
            </a:pPr>
            <a:r>
              <a:t/>
            </a:r>
            <a:endParaRPr b="0" i="0" sz="2800" u="none" cap="none" strike="noStrike">
              <a:latin typeface="Arial"/>
              <a:ea typeface="Arial"/>
              <a:cs typeface="Arial"/>
              <a:sym typeface="Arial"/>
            </a:endParaRPr>
          </a:p>
          <a:p>
            <a:pPr indent="0" lvl="0" marL="0" marR="0" rtl="0" algn="l">
              <a:lnSpc>
                <a:spcPct val="100000"/>
              </a:lnSpc>
              <a:spcBef>
                <a:spcPts val="0"/>
              </a:spcBef>
              <a:spcAft>
                <a:spcPts val="0"/>
              </a:spcAft>
              <a:buSzPts val="1400"/>
              <a:buNone/>
            </a:pPr>
            <a:r>
              <a:t/>
            </a:r>
            <a:endParaRPr b="0" i="0" sz="2800" u="none" cap="none" strike="noStrike">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1"/>
          <p:cNvSpPr/>
          <p:nvPr/>
        </p:nvSpPr>
        <p:spPr>
          <a:xfrm>
            <a:off x="838080" y="365040"/>
            <a:ext cx="10514520" cy="42624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3200"/>
              <a:buFont typeface="Arial"/>
              <a:buNone/>
            </a:pPr>
            <a:r>
              <a:rPr b="1" i="0" lang="en-IN" sz="3200" u="none" cap="none" strike="noStrike">
                <a:solidFill>
                  <a:srgbClr val="FF0000"/>
                </a:solidFill>
                <a:latin typeface="Calibri"/>
                <a:ea typeface="Calibri"/>
                <a:cs typeface="Calibri"/>
                <a:sym typeface="Calibri"/>
              </a:rPr>
              <a:t>ANOTHER LOOK AT KEYS</a:t>
            </a:r>
            <a:endParaRPr b="0" i="0" sz="3200" u="none" cap="none" strike="noStrike">
              <a:solidFill>
                <a:srgbClr val="000000"/>
              </a:solidFill>
              <a:latin typeface="Arial"/>
              <a:ea typeface="Arial"/>
              <a:cs typeface="Arial"/>
              <a:sym typeface="Arial"/>
            </a:endParaRPr>
          </a:p>
        </p:txBody>
      </p:sp>
      <p:sp>
        <p:nvSpPr>
          <p:cNvPr id="203" name="Google Shape;203;p21"/>
          <p:cNvSpPr/>
          <p:nvPr/>
        </p:nvSpPr>
        <p:spPr>
          <a:xfrm>
            <a:off x="648000" y="1067760"/>
            <a:ext cx="11231280" cy="5679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0" i="0" lang="en-IN" sz="2200" u="none" cap="none" strike="noStrike">
                <a:solidFill>
                  <a:srgbClr val="000000"/>
                </a:solidFill>
                <a:latin typeface="Arial"/>
                <a:ea typeface="Arial"/>
                <a:cs typeface="Arial"/>
                <a:sym typeface="Arial"/>
              </a:rPr>
              <a:t>Assume that EMPLOYEE(EmpNo, FirstName, LastName,</a:t>
            </a:r>
            <a:endParaRPr b="0" i="0" sz="2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0" i="0" lang="en-IN" sz="2200" u="none" cap="none" strike="noStrike">
                <a:solidFill>
                  <a:srgbClr val="000000"/>
                </a:solidFill>
                <a:latin typeface="Arial"/>
                <a:ea typeface="Arial"/>
                <a:cs typeface="Arial"/>
                <a:sym typeface="Arial"/>
              </a:rPr>
              <a:t>Department, Email, Phone) has keys:</a:t>
            </a:r>
            <a:endParaRPr b="0" i="0" sz="2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0" i="0" lang="en-IN" sz="2200" u="none" cap="none" strike="noStrike">
                <a:solidFill>
                  <a:srgbClr val="000000"/>
                </a:solidFill>
                <a:latin typeface="Arial"/>
                <a:ea typeface="Arial"/>
                <a:cs typeface="Arial"/>
                <a:sym typeface="Arial"/>
              </a:rPr>
              <a:t>1. EmpNo</a:t>
            </a:r>
            <a:endParaRPr b="0" i="0" sz="2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0" i="0" lang="en-IN" sz="2200" u="none" cap="none" strike="noStrike">
                <a:solidFill>
                  <a:srgbClr val="000000"/>
                </a:solidFill>
                <a:latin typeface="Arial"/>
                <a:ea typeface="Arial"/>
                <a:cs typeface="Arial"/>
                <a:sym typeface="Arial"/>
              </a:rPr>
              <a:t>2. Email</a:t>
            </a:r>
            <a:endParaRPr b="0" i="0" sz="2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0" i="0" lang="en-IN" sz="2200" u="none" cap="none" strike="noStrike">
                <a:solidFill>
                  <a:srgbClr val="000000"/>
                </a:solidFill>
                <a:latin typeface="Arial"/>
                <a:ea typeface="Arial"/>
                <a:cs typeface="Arial"/>
                <a:sym typeface="Arial"/>
              </a:rPr>
              <a:t>3. (FirstName, LastName, Department)</a:t>
            </a:r>
            <a:endParaRPr b="0" i="0" sz="2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0" i="0" lang="en-IN" sz="2200" u="none" cap="none" strike="noStrike">
                <a:solidFill>
                  <a:srgbClr val="000000"/>
                </a:solidFill>
                <a:latin typeface="Arial"/>
                <a:ea typeface="Arial"/>
                <a:cs typeface="Arial"/>
                <a:sym typeface="Arial"/>
              </a:rPr>
              <a:t> Some functional dependencies:</a:t>
            </a:r>
            <a:endParaRPr b="0" i="0" sz="2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0" i="0" lang="en-IN" sz="2200" u="none" cap="none" strike="noStrike">
                <a:solidFill>
                  <a:srgbClr val="000000"/>
                </a:solidFill>
                <a:latin typeface="Arial"/>
                <a:ea typeface="Arial"/>
                <a:cs typeface="Arial"/>
                <a:sym typeface="Arial"/>
              </a:rPr>
              <a:t>• EmpNo→ {EmpNo ,FirstName, LastName, Department, Email, Phone}</a:t>
            </a:r>
            <a:endParaRPr b="0" i="0" sz="2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0" i="0" lang="en-IN" sz="2200" u="none" cap="none" strike="noStrike">
                <a:solidFill>
                  <a:srgbClr val="000000"/>
                </a:solidFill>
                <a:latin typeface="Arial"/>
                <a:ea typeface="Arial"/>
                <a:cs typeface="Arial"/>
                <a:sym typeface="Arial"/>
              </a:rPr>
              <a:t>• Email → {EmpNo ,FirstName, LastName, Department, Email, Phone}</a:t>
            </a:r>
            <a:endParaRPr b="0" i="0" sz="2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0" i="0" lang="en-IN" sz="2200" u="none" cap="none" strike="noStrike">
                <a:solidFill>
                  <a:srgbClr val="000000"/>
                </a:solidFill>
                <a:latin typeface="Arial"/>
                <a:ea typeface="Arial"/>
                <a:cs typeface="Arial"/>
                <a:sym typeface="Arial"/>
              </a:rPr>
              <a:t>• {FirstName, LastName, Department} → {EmpNo ,FirstName, LastName,</a:t>
            </a:r>
            <a:endParaRPr b="0" i="0" sz="2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0" i="0" lang="en-IN" sz="2200" u="none" cap="none" strike="noStrike">
                <a:solidFill>
                  <a:srgbClr val="000000"/>
                </a:solidFill>
                <a:latin typeface="Arial"/>
                <a:ea typeface="Arial"/>
                <a:cs typeface="Arial"/>
                <a:sym typeface="Arial"/>
              </a:rPr>
              <a:t>Department, Email, Phone}</a:t>
            </a:r>
            <a:endParaRPr b="0" i="0" sz="2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0" i="0" lang="en-IN" sz="2200" u="none" cap="none" strike="noStrike">
                <a:solidFill>
                  <a:srgbClr val="000000"/>
                </a:solidFill>
                <a:latin typeface="Arial"/>
                <a:ea typeface="Arial"/>
                <a:cs typeface="Arial"/>
                <a:sym typeface="Arial"/>
              </a:rPr>
              <a:t>• {EmpNo, Email, Phone} → {EmpNo ,FirstName, LastName, Department,</a:t>
            </a:r>
            <a:endParaRPr b="0" i="0" sz="2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0" i="0" lang="en-IN" sz="2200" u="none" cap="none" strike="noStrike">
                <a:solidFill>
                  <a:srgbClr val="000000"/>
                </a:solidFill>
                <a:latin typeface="Arial"/>
                <a:ea typeface="Arial"/>
                <a:cs typeface="Arial"/>
                <a:sym typeface="Arial"/>
              </a:rPr>
              <a:t>Email, Phone},</a:t>
            </a:r>
            <a:endParaRPr b="0" i="0" sz="2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2"/>
          <p:cNvSpPr/>
          <p:nvPr/>
        </p:nvSpPr>
        <p:spPr>
          <a:xfrm>
            <a:off x="838080" y="365040"/>
            <a:ext cx="10514520" cy="132444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22"/>
          <p:cNvSpPr/>
          <p:nvPr/>
        </p:nvSpPr>
        <p:spPr>
          <a:xfrm>
            <a:off x="1080000" y="858498"/>
            <a:ext cx="10295400" cy="54048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ial"/>
                <a:ea typeface="Arial"/>
                <a:cs typeface="Arial"/>
                <a:sym typeface="Arial"/>
              </a:rPr>
              <a:t> Given relation scheme R(A1,A2,...,An) and set of attributes X in 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ial"/>
                <a:ea typeface="Arial"/>
                <a:cs typeface="Arial"/>
                <a:sym typeface="Arial"/>
              </a:rPr>
              <a:t>X is a superkey for R if X  {A1,A2,...,An}.</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ial"/>
                <a:ea typeface="Arial"/>
                <a:cs typeface="Arial"/>
                <a:sym typeface="Arial"/>
              </a:rPr>
              <a:t>• Often written as X  R</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ial"/>
                <a:ea typeface="Arial"/>
                <a:cs typeface="Arial"/>
                <a:sym typeface="Arial"/>
              </a:rPr>
              <a:t> To determine that X is a key, need to also show that no proper</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ial"/>
                <a:ea typeface="Arial"/>
                <a:cs typeface="Arial"/>
                <a:sym typeface="Arial"/>
              </a:rPr>
              <a:t>subset of X determines R</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ial"/>
                <a:ea typeface="Arial"/>
                <a:cs typeface="Arial"/>
                <a:sym typeface="Arial"/>
              </a:rPr>
              <a:t>• ∄Y such that Y⊊ X and Y  R</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descr="Image result for panjab university chandigarh logo hd" id="215" name="Google Shape;215;p14"/>
          <p:cNvSpPr/>
          <p:nvPr/>
        </p:nvSpPr>
        <p:spPr>
          <a:xfrm>
            <a:off x="1707030" y="-98497"/>
            <a:ext cx="358588" cy="20781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descr="Image result for panjab university chandigarh logo hd" id="216" name="Google Shape;216;p14"/>
          <p:cNvSpPr/>
          <p:nvPr/>
        </p:nvSpPr>
        <p:spPr>
          <a:xfrm>
            <a:off x="1886324" y="5413"/>
            <a:ext cx="358588" cy="20781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217" name="Google Shape;217;p14"/>
          <p:cNvSpPr txBox="1"/>
          <p:nvPr/>
        </p:nvSpPr>
        <p:spPr>
          <a:xfrm>
            <a:off x="2244912" y="404665"/>
            <a:ext cx="7704856" cy="58473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0" i="0" lang="en-IN" sz="3200" u="none" cap="none" strike="noStrike">
                <a:solidFill>
                  <a:srgbClr val="000000"/>
                </a:solidFill>
                <a:latin typeface="Times New Roman"/>
                <a:ea typeface="Times New Roman"/>
                <a:cs typeface="Times New Roman"/>
                <a:sym typeface="Times New Roman"/>
              </a:rPr>
              <a:t>Normalization</a:t>
            </a:r>
            <a:endParaRPr b="0" i="0" sz="3200" u="none" cap="none" strike="noStrike">
              <a:solidFill>
                <a:srgbClr val="000000"/>
              </a:solidFill>
              <a:latin typeface="Times New Roman"/>
              <a:ea typeface="Times New Roman"/>
              <a:cs typeface="Times New Roman"/>
              <a:sym typeface="Times New Roman"/>
            </a:endParaRPr>
          </a:p>
        </p:txBody>
      </p:sp>
      <p:sp>
        <p:nvSpPr>
          <p:cNvPr id="218" name="Google Shape;218;p14"/>
          <p:cNvSpPr/>
          <p:nvPr/>
        </p:nvSpPr>
        <p:spPr>
          <a:xfrm>
            <a:off x="1867890" y="1628800"/>
            <a:ext cx="8260558" cy="101562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Times New Roman"/>
                <a:ea typeface="Times New Roman"/>
                <a:cs typeface="Times New Roman"/>
                <a:sym typeface="Times New Roman"/>
              </a:rPr>
              <a:t>Normalization</a:t>
            </a:r>
            <a:r>
              <a:rPr b="0" i="0" lang="en-IN" sz="2000" u="none" cap="none" strike="noStrike">
                <a:solidFill>
                  <a:srgbClr val="000000"/>
                </a:solidFill>
                <a:latin typeface="Times New Roman"/>
                <a:ea typeface="Times New Roman"/>
                <a:cs typeface="Times New Roman"/>
                <a:sym typeface="Times New Roman"/>
              </a:rPr>
              <a:t> is a process of minimizing redundancy from a relation or set of relations which means organizing the data in database to avoid data redundancy, insertion anomaly, update anomaly &amp; deletion anomaly. </a:t>
            </a:r>
            <a:endParaRPr b="0" i="0" sz="2000" u="none" cap="none" strike="noStrike">
              <a:solidFill>
                <a:srgbClr val="000000"/>
              </a:solidFill>
              <a:latin typeface="Times New Roman"/>
              <a:ea typeface="Times New Roman"/>
              <a:cs typeface="Times New Roman"/>
              <a:sym typeface="Times New Roman"/>
            </a:endParaRPr>
          </a:p>
        </p:txBody>
      </p:sp>
      <p:sp>
        <p:nvSpPr>
          <p:cNvPr id="219" name="Google Shape;219;p14"/>
          <p:cNvSpPr/>
          <p:nvPr/>
        </p:nvSpPr>
        <p:spPr>
          <a:xfrm>
            <a:off x="2047910" y="2492896"/>
            <a:ext cx="8080538" cy="16311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Times New Roman"/>
                <a:ea typeface="Times New Roman"/>
                <a:cs typeface="Times New Roman"/>
                <a:sym typeface="Times New Roman"/>
              </a:rPr>
              <a:t>Normalization Avoids</a:t>
            </a:r>
            <a:endParaRPr b="0" i="0" sz="2000" u="none" cap="none" strike="noStrike">
              <a:solidFill>
                <a:srgbClr val="000000"/>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rgbClr val="000000"/>
              </a:buClr>
              <a:buSzPts val="2000"/>
              <a:buFont typeface="Noto Sans Symbols"/>
              <a:buChar char="❖"/>
            </a:pPr>
            <a:r>
              <a:rPr b="0" i="0" lang="en-IN" sz="2000" u="none" cap="none" strike="noStrike">
                <a:solidFill>
                  <a:srgbClr val="000000"/>
                </a:solidFill>
                <a:latin typeface="Times New Roman"/>
                <a:ea typeface="Times New Roman"/>
                <a:cs typeface="Times New Roman"/>
                <a:sym typeface="Times New Roman"/>
              </a:rPr>
              <a:t>Duplication of Data </a:t>
            </a:r>
            <a:endParaRPr b="0" i="0" sz="2000" u="none" cap="none" strike="noStrike">
              <a:solidFill>
                <a:srgbClr val="000000"/>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rgbClr val="000000"/>
              </a:buClr>
              <a:buSzPts val="2000"/>
              <a:buFont typeface="Noto Sans Symbols"/>
              <a:buChar char="❖"/>
            </a:pPr>
            <a:r>
              <a:rPr b="0" i="0" lang="en-IN" sz="2000" u="none" cap="none" strike="noStrike">
                <a:solidFill>
                  <a:srgbClr val="000000"/>
                </a:solidFill>
                <a:latin typeface="Times New Roman"/>
                <a:ea typeface="Times New Roman"/>
                <a:cs typeface="Times New Roman"/>
                <a:sym typeface="Times New Roman"/>
              </a:rPr>
              <a:t>Insert Anomaly </a:t>
            </a:r>
            <a:endParaRPr b="0" i="0" sz="2000" u="none" cap="none" strike="noStrike">
              <a:solidFill>
                <a:srgbClr val="000000"/>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rgbClr val="000000"/>
              </a:buClr>
              <a:buSzPts val="2000"/>
              <a:buFont typeface="Noto Sans Symbols"/>
              <a:buChar char="❖"/>
            </a:pPr>
            <a:r>
              <a:rPr b="0" i="0" lang="en-IN" sz="2000" u="none" cap="none" strike="noStrike">
                <a:solidFill>
                  <a:srgbClr val="000000"/>
                </a:solidFill>
                <a:latin typeface="Times New Roman"/>
                <a:ea typeface="Times New Roman"/>
                <a:cs typeface="Times New Roman"/>
                <a:sym typeface="Times New Roman"/>
              </a:rPr>
              <a:t>Delete Anomaly </a:t>
            </a:r>
            <a:endParaRPr b="0" i="0" sz="2000" u="none" cap="none" strike="noStrike">
              <a:solidFill>
                <a:srgbClr val="000000"/>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rgbClr val="000000"/>
              </a:buClr>
              <a:buSzPts val="2000"/>
              <a:buFont typeface="Noto Sans Symbols"/>
              <a:buChar char="❖"/>
            </a:pPr>
            <a:r>
              <a:rPr b="0" i="0" lang="en-IN" sz="2000" u="none" cap="none" strike="noStrike">
                <a:solidFill>
                  <a:srgbClr val="000000"/>
                </a:solidFill>
                <a:latin typeface="Times New Roman"/>
                <a:ea typeface="Times New Roman"/>
                <a:cs typeface="Times New Roman"/>
                <a:sym typeface="Times New Roman"/>
              </a:rPr>
              <a:t>Update Anomaly </a:t>
            </a:r>
            <a:endParaRPr b="0" i="0" sz="20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descr="Image result for panjab university chandigarh logo hd" id="225" name="Google Shape;225;p37"/>
          <p:cNvSpPr/>
          <p:nvPr/>
        </p:nvSpPr>
        <p:spPr>
          <a:xfrm>
            <a:off x="1707030" y="-98497"/>
            <a:ext cx="358588" cy="20781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p:txBody>
      </p:sp>
      <p:sp>
        <p:nvSpPr>
          <p:cNvPr descr="Image result for panjab university chandigarh logo hd" id="226" name="Google Shape;226;p37"/>
          <p:cNvSpPr/>
          <p:nvPr/>
        </p:nvSpPr>
        <p:spPr>
          <a:xfrm>
            <a:off x="1886324" y="5413"/>
            <a:ext cx="358588" cy="20781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p:txBody>
      </p:sp>
      <p:sp>
        <p:nvSpPr>
          <p:cNvPr id="227" name="Google Shape;227;p37"/>
          <p:cNvSpPr txBox="1"/>
          <p:nvPr/>
        </p:nvSpPr>
        <p:spPr>
          <a:xfrm>
            <a:off x="2244912" y="404665"/>
            <a:ext cx="7704856" cy="64629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0" i="0" lang="en-IN" sz="3600" u="none" cap="none" strike="noStrike">
                <a:solidFill>
                  <a:srgbClr val="000000"/>
                </a:solidFill>
                <a:latin typeface="Times New Roman"/>
                <a:ea typeface="Times New Roman"/>
                <a:cs typeface="Times New Roman"/>
                <a:sym typeface="Times New Roman"/>
              </a:rPr>
              <a:t>Example</a:t>
            </a:r>
            <a:endParaRPr b="0" i="0" sz="3600" u="none" cap="none" strike="noStrike">
              <a:solidFill>
                <a:srgbClr val="000000"/>
              </a:solidFill>
              <a:latin typeface="Times New Roman"/>
              <a:ea typeface="Times New Roman"/>
              <a:cs typeface="Times New Roman"/>
              <a:sym typeface="Times New Roman"/>
            </a:endParaRPr>
          </a:p>
        </p:txBody>
      </p:sp>
      <p:graphicFrame>
        <p:nvGraphicFramePr>
          <p:cNvPr id="228" name="Google Shape;228;p37"/>
          <p:cNvGraphicFramePr/>
          <p:nvPr/>
        </p:nvGraphicFramePr>
        <p:xfrm>
          <a:off x="1850765" y="1988840"/>
          <a:ext cx="3000000" cy="3000000"/>
        </p:xfrm>
        <a:graphic>
          <a:graphicData uri="http://schemas.openxmlformats.org/drawingml/2006/table">
            <a:tbl>
              <a:tblPr>
                <a:noFill/>
                <a:tableStyleId>{9870E730-E227-45B2-AFC1-4F61321F8F2B}</a:tableStyleId>
              </a:tblPr>
              <a:tblGrid>
                <a:gridCol w="720075"/>
                <a:gridCol w="792100"/>
                <a:gridCol w="648075"/>
                <a:gridCol w="1008100"/>
              </a:tblGrid>
              <a:tr h="228600">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rPr>
                        <a:t>S_id</a:t>
                      </a:r>
                      <a:endParaRPr sz="1800" u="none" cap="none" strike="noStrike">
                        <a:latin typeface="Times New Roman"/>
                        <a:ea typeface="Times New Roman"/>
                        <a:cs typeface="Times New Roman"/>
                        <a:sym typeface="Times New Roman"/>
                      </a:endParaRPr>
                    </a:p>
                  </a:txBody>
                  <a:tcPr marT="57150" marB="57150"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rPr>
                        <a:t>Name</a:t>
                      </a:r>
                      <a:endParaRPr sz="1800" u="none" cap="none" strike="noStrike">
                        <a:latin typeface="Times New Roman"/>
                        <a:ea typeface="Times New Roman"/>
                        <a:cs typeface="Times New Roman"/>
                        <a:sym typeface="Times New Roman"/>
                      </a:endParaRPr>
                    </a:p>
                  </a:txBody>
                  <a:tcPr marT="57150" marB="57150"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rPr>
                        <a:t>Age</a:t>
                      </a:r>
                      <a:endParaRPr sz="1800" u="none" cap="none" strike="noStrike">
                        <a:latin typeface="Times New Roman"/>
                        <a:ea typeface="Times New Roman"/>
                        <a:cs typeface="Times New Roman"/>
                        <a:sym typeface="Times New Roman"/>
                      </a:endParaRPr>
                    </a:p>
                  </a:txBody>
                  <a:tcPr marT="57150" marB="57150"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rPr>
                        <a:t>Br_code</a:t>
                      </a:r>
                      <a:endParaRPr sz="1800" u="none" cap="none" strike="noStrike">
                        <a:latin typeface="Times New Roman"/>
                        <a:ea typeface="Times New Roman"/>
                        <a:cs typeface="Times New Roman"/>
                        <a:sym typeface="Times New Roman"/>
                      </a:endParaRPr>
                    </a:p>
                  </a:txBody>
                  <a:tcPr marT="57150" marB="57150"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28600">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rPr>
                        <a:t>1</a:t>
                      </a:r>
                      <a:endParaRPr sz="1800" u="none" cap="none" strike="noStrike">
                        <a:latin typeface="Times New Roman"/>
                        <a:ea typeface="Times New Roman"/>
                        <a:cs typeface="Times New Roman"/>
                        <a:sym typeface="Times New Roman"/>
                      </a:endParaRPr>
                    </a:p>
                  </a:txBody>
                  <a:tcPr marT="57150" marB="57150"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rPr>
                        <a:t>A</a:t>
                      </a:r>
                      <a:endParaRPr sz="1800" u="none" cap="none" strike="noStrike">
                        <a:latin typeface="Times New Roman"/>
                        <a:ea typeface="Times New Roman"/>
                        <a:cs typeface="Times New Roman"/>
                        <a:sym typeface="Times New Roman"/>
                      </a:endParaRPr>
                    </a:p>
                  </a:txBody>
                  <a:tcPr marT="57150" marB="57150"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rPr>
                        <a:t>18</a:t>
                      </a:r>
                      <a:endParaRPr sz="1800" u="none" cap="none" strike="noStrike">
                        <a:latin typeface="Times New Roman"/>
                        <a:ea typeface="Times New Roman"/>
                        <a:cs typeface="Times New Roman"/>
                        <a:sym typeface="Times New Roman"/>
                      </a:endParaRPr>
                    </a:p>
                  </a:txBody>
                  <a:tcPr marT="57150" marB="57150"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rPr>
                        <a:t>101</a:t>
                      </a:r>
                      <a:endParaRPr sz="1800" u="none" cap="none" strike="noStrike">
                        <a:latin typeface="Times New Roman"/>
                        <a:ea typeface="Times New Roman"/>
                        <a:cs typeface="Times New Roman"/>
                        <a:sym typeface="Times New Roman"/>
                      </a:endParaRPr>
                    </a:p>
                  </a:txBody>
                  <a:tcPr marT="57150" marB="57150"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28600">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rPr>
                        <a:t>2</a:t>
                      </a:r>
                      <a:endParaRPr sz="1800" u="none" cap="none" strike="noStrike">
                        <a:latin typeface="Times New Roman"/>
                        <a:ea typeface="Times New Roman"/>
                        <a:cs typeface="Times New Roman"/>
                        <a:sym typeface="Times New Roman"/>
                      </a:endParaRPr>
                    </a:p>
                  </a:txBody>
                  <a:tcPr marT="57150" marB="57150"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rPr>
                        <a:t>B</a:t>
                      </a:r>
                      <a:endParaRPr sz="1800" u="none" cap="none" strike="noStrike">
                        <a:latin typeface="Times New Roman"/>
                        <a:ea typeface="Times New Roman"/>
                        <a:cs typeface="Times New Roman"/>
                        <a:sym typeface="Times New Roman"/>
                      </a:endParaRPr>
                    </a:p>
                  </a:txBody>
                  <a:tcPr marT="57150" marB="57150"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rPr>
                        <a:t>19</a:t>
                      </a:r>
                      <a:endParaRPr sz="1800" u="none" cap="none" strike="noStrike">
                        <a:latin typeface="Times New Roman"/>
                        <a:ea typeface="Times New Roman"/>
                        <a:cs typeface="Times New Roman"/>
                        <a:sym typeface="Times New Roman"/>
                      </a:endParaRPr>
                    </a:p>
                  </a:txBody>
                  <a:tcPr marT="57150" marB="57150"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rPr>
                        <a:t>101</a:t>
                      </a:r>
                      <a:endParaRPr sz="1800" u="none" cap="none" strike="noStrike">
                        <a:latin typeface="Times New Roman"/>
                        <a:ea typeface="Times New Roman"/>
                        <a:cs typeface="Times New Roman"/>
                        <a:sym typeface="Times New Roman"/>
                      </a:endParaRPr>
                    </a:p>
                  </a:txBody>
                  <a:tcPr marT="57150" marB="57150"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28600">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rPr>
                        <a:t>3</a:t>
                      </a:r>
                      <a:endParaRPr sz="1800" u="none" cap="none" strike="noStrike">
                        <a:latin typeface="Times New Roman"/>
                        <a:ea typeface="Times New Roman"/>
                        <a:cs typeface="Times New Roman"/>
                        <a:sym typeface="Times New Roman"/>
                      </a:endParaRPr>
                    </a:p>
                  </a:txBody>
                  <a:tcPr marT="57150" marB="57150"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rPr>
                        <a:t>C</a:t>
                      </a:r>
                      <a:endParaRPr sz="1800" u="none" cap="none" strike="noStrike">
                        <a:latin typeface="Times New Roman"/>
                        <a:ea typeface="Times New Roman"/>
                        <a:cs typeface="Times New Roman"/>
                        <a:sym typeface="Times New Roman"/>
                      </a:endParaRPr>
                    </a:p>
                  </a:txBody>
                  <a:tcPr marT="57150" marB="57150"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rPr>
                        <a:t>18</a:t>
                      </a:r>
                      <a:endParaRPr sz="1800" u="none" cap="none" strike="noStrike">
                        <a:latin typeface="Times New Roman"/>
                        <a:ea typeface="Times New Roman"/>
                        <a:cs typeface="Times New Roman"/>
                        <a:sym typeface="Times New Roman"/>
                      </a:endParaRPr>
                    </a:p>
                  </a:txBody>
                  <a:tcPr marT="57150" marB="57150"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rPr>
                        <a:t>101</a:t>
                      </a:r>
                      <a:endParaRPr sz="1800" u="none" cap="none" strike="noStrike">
                        <a:latin typeface="Times New Roman"/>
                        <a:ea typeface="Times New Roman"/>
                        <a:cs typeface="Times New Roman"/>
                        <a:sym typeface="Times New Roman"/>
                      </a:endParaRPr>
                    </a:p>
                  </a:txBody>
                  <a:tcPr marT="57150" marB="57150"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28600">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rPr>
                        <a:t>4</a:t>
                      </a:r>
                      <a:endParaRPr sz="1800" u="none" cap="none" strike="noStrike">
                        <a:latin typeface="Times New Roman"/>
                        <a:ea typeface="Times New Roman"/>
                        <a:cs typeface="Times New Roman"/>
                        <a:sym typeface="Times New Roman"/>
                      </a:endParaRPr>
                    </a:p>
                  </a:txBody>
                  <a:tcPr marT="57150" marB="57150"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rPr>
                        <a:t>D</a:t>
                      </a:r>
                      <a:endParaRPr sz="1800" u="none" cap="none" strike="noStrike">
                        <a:latin typeface="Times New Roman"/>
                        <a:ea typeface="Times New Roman"/>
                        <a:cs typeface="Times New Roman"/>
                        <a:sym typeface="Times New Roman"/>
                      </a:endParaRPr>
                    </a:p>
                  </a:txBody>
                  <a:tcPr marT="57150" marB="57150"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rPr>
                        <a:t>21</a:t>
                      </a:r>
                      <a:endParaRPr sz="1800" u="none" cap="none" strike="noStrike">
                        <a:latin typeface="Times New Roman"/>
                        <a:ea typeface="Times New Roman"/>
                        <a:cs typeface="Times New Roman"/>
                        <a:sym typeface="Times New Roman"/>
                      </a:endParaRPr>
                    </a:p>
                  </a:txBody>
                  <a:tcPr marT="57150" marB="57150"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rPr>
                        <a:t>102</a:t>
                      </a:r>
                      <a:endParaRPr sz="1800" u="none" cap="none" strike="noStrike">
                        <a:latin typeface="Times New Roman"/>
                        <a:ea typeface="Times New Roman"/>
                        <a:cs typeface="Times New Roman"/>
                        <a:sym typeface="Times New Roman"/>
                      </a:endParaRPr>
                    </a:p>
                  </a:txBody>
                  <a:tcPr marT="57150" marB="57150"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28600">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rPr>
                        <a:t>5</a:t>
                      </a:r>
                      <a:endParaRPr sz="1800" u="none" cap="none" strike="noStrike">
                        <a:latin typeface="Times New Roman"/>
                        <a:ea typeface="Times New Roman"/>
                        <a:cs typeface="Times New Roman"/>
                        <a:sym typeface="Times New Roman"/>
                      </a:endParaRPr>
                    </a:p>
                  </a:txBody>
                  <a:tcPr marT="57150" marB="57150"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rPr>
                        <a:t>E</a:t>
                      </a:r>
                      <a:endParaRPr sz="1800" u="none" cap="none" strike="noStrike">
                        <a:latin typeface="Times New Roman"/>
                        <a:ea typeface="Times New Roman"/>
                        <a:cs typeface="Times New Roman"/>
                        <a:sym typeface="Times New Roman"/>
                      </a:endParaRPr>
                    </a:p>
                  </a:txBody>
                  <a:tcPr marT="57150" marB="57150"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rPr>
                        <a:t>20</a:t>
                      </a:r>
                      <a:endParaRPr sz="1800" u="none" cap="none" strike="noStrike">
                        <a:latin typeface="Times New Roman"/>
                        <a:ea typeface="Times New Roman"/>
                        <a:cs typeface="Times New Roman"/>
                        <a:sym typeface="Times New Roman"/>
                      </a:endParaRPr>
                    </a:p>
                  </a:txBody>
                  <a:tcPr marT="57150" marB="57150"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rPr>
                        <a:t>102</a:t>
                      </a:r>
                      <a:endParaRPr sz="1800" u="none" cap="none" strike="noStrike">
                        <a:latin typeface="Times New Roman"/>
                        <a:ea typeface="Times New Roman"/>
                        <a:cs typeface="Times New Roman"/>
                        <a:sym typeface="Times New Roman"/>
                      </a:endParaRPr>
                    </a:p>
                  </a:txBody>
                  <a:tcPr marT="57150" marB="57150"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28600">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rPr>
                        <a:t>6</a:t>
                      </a:r>
                      <a:endParaRPr sz="1800" u="none" cap="none" strike="noStrike">
                        <a:latin typeface="Times New Roman"/>
                        <a:ea typeface="Times New Roman"/>
                        <a:cs typeface="Times New Roman"/>
                        <a:sym typeface="Times New Roman"/>
                      </a:endParaRPr>
                    </a:p>
                  </a:txBody>
                  <a:tcPr marT="57150" marB="57150"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rPr>
                        <a:t>F</a:t>
                      </a:r>
                      <a:endParaRPr sz="1800" u="none" cap="none" strike="noStrike">
                        <a:latin typeface="Times New Roman"/>
                        <a:ea typeface="Times New Roman"/>
                        <a:cs typeface="Times New Roman"/>
                        <a:sym typeface="Times New Roman"/>
                      </a:endParaRPr>
                    </a:p>
                  </a:txBody>
                  <a:tcPr marT="57150" marB="57150"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rPr>
                        <a:t>19</a:t>
                      </a:r>
                      <a:endParaRPr sz="1800" u="none" cap="none" strike="noStrike">
                        <a:latin typeface="Times New Roman"/>
                        <a:ea typeface="Times New Roman"/>
                        <a:cs typeface="Times New Roman"/>
                        <a:sym typeface="Times New Roman"/>
                      </a:endParaRPr>
                    </a:p>
                  </a:txBody>
                  <a:tcPr marT="57150" marB="57150"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rPr>
                        <a:t>103</a:t>
                      </a:r>
                      <a:endParaRPr sz="1800" u="none" cap="none" strike="noStrike">
                        <a:latin typeface="Times New Roman"/>
                        <a:ea typeface="Times New Roman"/>
                        <a:cs typeface="Times New Roman"/>
                        <a:sym typeface="Times New Roman"/>
                      </a:endParaRPr>
                    </a:p>
                  </a:txBody>
                  <a:tcPr marT="57150" marB="57150"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229" name="Google Shape;229;p37"/>
          <p:cNvGraphicFramePr/>
          <p:nvPr/>
        </p:nvGraphicFramePr>
        <p:xfrm>
          <a:off x="5447929" y="1988840"/>
          <a:ext cx="3000000" cy="3000000"/>
        </p:xfrm>
        <a:graphic>
          <a:graphicData uri="http://schemas.openxmlformats.org/drawingml/2006/table">
            <a:tbl>
              <a:tblPr>
                <a:noFill/>
                <a:tableStyleId>{9870E730-E227-45B2-AFC1-4F61321F8F2B}</a:tableStyleId>
              </a:tblPr>
              <a:tblGrid>
                <a:gridCol w="1008100"/>
                <a:gridCol w="1080125"/>
                <a:gridCol w="1440150"/>
              </a:tblGrid>
              <a:tr h="228600">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rPr>
                        <a:t>Br_code</a:t>
                      </a:r>
                      <a:endParaRPr sz="1800" u="none" cap="none" strike="noStrike">
                        <a:latin typeface="Times New Roman"/>
                        <a:ea typeface="Times New Roman"/>
                        <a:cs typeface="Times New Roman"/>
                        <a:sym typeface="Times New Roman"/>
                      </a:endParaRPr>
                    </a:p>
                  </a:txBody>
                  <a:tcPr marT="57150" marB="57150"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rPr>
                        <a:t>Br_name</a:t>
                      </a:r>
                      <a:endParaRPr sz="1800" u="none" cap="none" strike="noStrike">
                        <a:latin typeface="Times New Roman"/>
                        <a:ea typeface="Times New Roman"/>
                        <a:cs typeface="Times New Roman"/>
                        <a:sym typeface="Times New Roman"/>
                      </a:endParaRPr>
                    </a:p>
                  </a:txBody>
                  <a:tcPr marT="57150" marB="57150"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rPr>
                        <a:t>Hod_Name</a:t>
                      </a:r>
                      <a:endParaRPr sz="1800" u="none" cap="none" strike="noStrike">
                        <a:latin typeface="Times New Roman"/>
                        <a:ea typeface="Times New Roman"/>
                        <a:cs typeface="Times New Roman"/>
                        <a:sym typeface="Times New Roman"/>
                      </a:endParaRPr>
                    </a:p>
                  </a:txBody>
                  <a:tcPr marT="57150" marB="57150"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28600">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rPr>
                        <a:t>101</a:t>
                      </a:r>
                      <a:endParaRPr sz="1800" u="none" cap="none" strike="noStrike">
                        <a:latin typeface="Times New Roman"/>
                        <a:ea typeface="Times New Roman"/>
                        <a:cs typeface="Times New Roman"/>
                        <a:sym typeface="Times New Roman"/>
                      </a:endParaRPr>
                    </a:p>
                  </a:txBody>
                  <a:tcPr marT="57150" marB="57150"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rPr>
                        <a:t>CS</a:t>
                      </a:r>
                      <a:endParaRPr sz="1800" u="none" cap="none" strike="noStrike">
                        <a:latin typeface="Times New Roman"/>
                        <a:ea typeface="Times New Roman"/>
                        <a:cs typeface="Times New Roman"/>
                        <a:sym typeface="Times New Roman"/>
                      </a:endParaRPr>
                    </a:p>
                  </a:txBody>
                  <a:tcPr marT="57150" marB="57150"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rPr>
                        <a:t>XYZ</a:t>
                      </a:r>
                      <a:endParaRPr sz="1800" u="none" cap="none" strike="noStrike">
                        <a:latin typeface="Times New Roman"/>
                        <a:ea typeface="Times New Roman"/>
                        <a:cs typeface="Times New Roman"/>
                        <a:sym typeface="Times New Roman"/>
                      </a:endParaRPr>
                    </a:p>
                  </a:txBody>
                  <a:tcPr marT="57150" marB="57150"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28600">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rPr>
                        <a:t>102</a:t>
                      </a:r>
                      <a:endParaRPr sz="1800" u="none" cap="none" strike="noStrike">
                        <a:latin typeface="Times New Roman"/>
                        <a:ea typeface="Times New Roman"/>
                        <a:cs typeface="Times New Roman"/>
                        <a:sym typeface="Times New Roman"/>
                      </a:endParaRPr>
                    </a:p>
                  </a:txBody>
                  <a:tcPr marT="57150" marB="57150"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rPr>
                        <a:t>EC</a:t>
                      </a:r>
                      <a:endParaRPr sz="1800" u="none" cap="none" strike="noStrike">
                        <a:latin typeface="Times New Roman"/>
                        <a:ea typeface="Times New Roman"/>
                        <a:cs typeface="Times New Roman"/>
                        <a:sym typeface="Times New Roman"/>
                      </a:endParaRPr>
                    </a:p>
                  </a:txBody>
                  <a:tcPr marT="57150" marB="57150"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rPr>
                        <a:t>PQR</a:t>
                      </a:r>
                      <a:endParaRPr sz="1800" u="none" cap="none" strike="noStrike">
                        <a:latin typeface="Times New Roman"/>
                        <a:ea typeface="Times New Roman"/>
                        <a:cs typeface="Times New Roman"/>
                        <a:sym typeface="Times New Roman"/>
                      </a:endParaRPr>
                    </a:p>
                  </a:txBody>
                  <a:tcPr marT="57150" marB="57150"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28600">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rPr>
                        <a:t>103</a:t>
                      </a:r>
                      <a:endParaRPr sz="1800" u="none" cap="none" strike="noStrike">
                        <a:latin typeface="Times New Roman"/>
                        <a:ea typeface="Times New Roman"/>
                        <a:cs typeface="Times New Roman"/>
                        <a:sym typeface="Times New Roman"/>
                      </a:endParaRPr>
                    </a:p>
                  </a:txBody>
                  <a:tcPr marT="57150" marB="57150"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rPr>
                        <a:t>ME</a:t>
                      </a:r>
                      <a:endParaRPr sz="1800" u="none" cap="none" strike="noStrike">
                        <a:latin typeface="Times New Roman"/>
                        <a:ea typeface="Times New Roman"/>
                        <a:cs typeface="Times New Roman"/>
                        <a:sym typeface="Times New Roman"/>
                      </a:endParaRPr>
                    </a:p>
                  </a:txBody>
                  <a:tcPr marT="57150" marB="57150"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rPr>
                        <a:t>KLM</a:t>
                      </a:r>
                      <a:endParaRPr sz="1800" u="none" cap="none" strike="noStrike">
                        <a:latin typeface="Times New Roman"/>
                        <a:ea typeface="Times New Roman"/>
                        <a:cs typeface="Times New Roman"/>
                        <a:sym typeface="Times New Roman"/>
                      </a:endParaRPr>
                    </a:p>
                  </a:txBody>
                  <a:tcPr marT="57150" marB="57150"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230" name="Google Shape;230;p37"/>
          <p:cNvSpPr/>
          <p:nvPr/>
        </p:nvSpPr>
        <p:spPr>
          <a:xfrm flipH="1">
            <a:off x="4583833" y="1420327"/>
            <a:ext cx="1228211" cy="496505"/>
          </a:xfrm>
          <a:prstGeom prst="uturnArrow">
            <a:avLst>
              <a:gd fmla="val 25000" name="adj1"/>
              <a:gd fmla="val 25000" name="adj2"/>
              <a:gd fmla="val 25000" name="adj3"/>
              <a:gd fmla="val 43750" name="adj4"/>
              <a:gd fmla="val 75000" name="adj5"/>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31" name="Google Shape;231;p37"/>
          <p:cNvSpPr txBox="1"/>
          <p:nvPr/>
        </p:nvSpPr>
        <p:spPr>
          <a:xfrm>
            <a:off x="1886324" y="5157192"/>
            <a:ext cx="8314132" cy="156962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400"/>
              <a:buFont typeface="Noto Sans Symbols"/>
              <a:buChar char="❖"/>
            </a:pPr>
            <a:r>
              <a:rPr b="0" i="0" lang="en-IN" sz="2400" u="none" cap="none" strike="noStrike">
                <a:solidFill>
                  <a:srgbClr val="000000"/>
                </a:solidFill>
                <a:latin typeface="Times New Roman"/>
                <a:ea typeface="Times New Roman"/>
                <a:cs typeface="Times New Roman"/>
                <a:sym typeface="Times New Roman"/>
              </a:rPr>
              <a:t>As one paragraph contains a single idea similarly one table must contain direct and main data about an entity.</a:t>
            </a:r>
            <a:endParaRPr b="0" i="0" sz="2400" u="none" cap="none" strike="noStrike">
              <a:solidFill>
                <a:srgbClr val="000000"/>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rgbClr val="000000"/>
              </a:buClr>
              <a:buSzPts val="1400"/>
              <a:buFont typeface="Noto Sans Symbols"/>
              <a:buChar char="❖"/>
            </a:pPr>
            <a:r>
              <a:rPr b="0" i="0" lang="en-IN" sz="2400" u="none" cap="none" strike="noStrike">
                <a:solidFill>
                  <a:srgbClr val="000000"/>
                </a:solidFill>
                <a:latin typeface="Times New Roman"/>
                <a:ea typeface="Times New Roman"/>
                <a:cs typeface="Times New Roman"/>
                <a:sym typeface="Times New Roman"/>
              </a:rPr>
              <a:t>Normalization (Decomposition of Tables) of table is done on the basis of functional dependencies.</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8"/>
          <p:cNvSpPr txBox="1"/>
          <p:nvPr/>
        </p:nvSpPr>
        <p:spPr>
          <a:xfrm>
            <a:off x="2135560" y="356686"/>
            <a:ext cx="7920880" cy="83095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800"/>
              <a:buFont typeface="Arial"/>
              <a:buNone/>
            </a:pPr>
            <a:r>
              <a:rPr b="0" i="0" lang="en-IN" sz="4800" u="none" cap="none" strike="noStrike">
                <a:solidFill>
                  <a:srgbClr val="000000"/>
                </a:solidFill>
                <a:latin typeface="Times New Roman"/>
                <a:ea typeface="Times New Roman"/>
                <a:cs typeface="Times New Roman"/>
                <a:sym typeface="Times New Roman"/>
              </a:rPr>
              <a:t>Types of Normalization</a:t>
            </a:r>
            <a:endParaRPr b="0" i="0" sz="4800" u="none" cap="none" strike="noStrike">
              <a:solidFill>
                <a:srgbClr val="000000"/>
              </a:solidFill>
              <a:latin typeface="Times New Roman"/>
              <a:ea typeface="Times New Roman"/>
              <a:cs typeface="Times New Roman"/>
              <a:sym typeface="Times New Roman"/>
            </a:endParaRPr>
          </a:p>
        </p:txBody>
      </p:sp>
      <p:pic>
        <p:nvPicPr>
          <p:cNvPr descr="Norm.gif" id="237" name="Google Shape;237;p38"/>
          <p:cNvPicPr preferRelativeResize="0"/>
          <p:nvPr/>
        </p:nvPicPr>
        <p:blipFill rotWithShape="1">
          <a:blip r:embed="rId3">
            <a:alphaModFix/>
          </a:blip>
          <a:srcRect b="0" l="0" r="0" t="0"/>
          <a:stretch/>
        </p:blipFill>
        <p:spPr>
          <a:xfrm>
            <a:off x="2105828" y="1700808"/>
            <a:ext cx="7950612" cy="3528392"/>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9"/>
          <p:cNvSpPr txBox="1"/>
          <p:nvPr/>
        </p:nvSpPr>
        <p:spPr>
          <a:xfrm>
            <a:off x="1334149" y="245780"/>
            <a:ext cx="8218200" cy="585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0" i="0" lang="en-IN" sz="3200" u="none" cap="none" strike="noStrike">
                <a:solidFill>
                  <a:srgbClr val="000000"/>
                </a:solidFill>
                <a:latin typeface="Times New Roman"/>
                <a:ea typeface="Times New Roman"/>
                <a:cs typeface="Times New Roman"/>
                <a:sym typeface="Times New Roman"/>
              </a:rPr>
              <a:t>1</a:t>
            </a:r>
            <a:r>
              <a:rPr b="0" baseline="30000" i="0" lang="en-IN" sz="3200" u="none" cap="none" strike="noStrike">
                <a:solidFill>
                  <a:srgbClr val="000000"/>
                </a:solidFill>
                <a:latin typeface="Times New Roman"/>
                <a:ea typeface="Times New Roman"/>
                <a:cs typeface="Times New Roman"/>
                <a:sym typeface="Times New Roman"/>
              </a:rPr>
              <a:t>st</a:t>
            </a:r>
            <a:r>
              <a:rPr b="0" i="0" lang="en-IN" sz="3200" u="none" cap="none" strike="noStrike">
                <a:solidFill>
                  <a:srgbClr val="000000"/>
                </a:solidFill>
                <a:latin typeface="Times New Roman"/>
                <a:ea typeface="Times New Roman"/>
                <a:cs typeface="Times New Roman"/>
                <a:sym typeface="Times New Roman"/>
              </a:rPr>
              <a:t>  Normal Form</a:t>
            </a:r>
            <a:endParaRPr b="0" i="0" sz="3200" u="none" cap="none" strike="noStrike">
              <a:solidFill>
                <a:srgbClr val="000000"/>
              </a:solidFill>
              <a:latin typeface="Times New Roman"/>
              <a:ea typeface="Times New Roman"/>
              <a:cs typeface="Times New Roman"/>
              <a:sym typeface="Times New Roman"/>
            </a:endParaRPr>
          </a:p>
        </p:txBody>
      </p:sp>
      <p:sp>
        <p:nvSpPr>
          <p:cNvPr id="243" name="Google Shape;243;p39"/>
          <p:cNvSpPr/>
          <p:nvPr/>
        </p:nvSpPr>
        <p:spPr>
          <a:xfrm>
            <a:off x="1018175" y="1182001"/>
            <a:ext cx="8822100" cy="15033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400"/>
              <a:buFont typeface="Arial"/>
              <a:buNone/>
            </a:pPr>
            <a:r>
              <a:rPr b="0" i="0" lang="en-IN" sz="1700" u="none" cap="none" strike="noStrike">
                <a:solidFill>
                  <a:srgbClr val="000000"/>
                </a:solidFill>
                <a:latin typeface="Times New Roman"/>
                <a:ea typeface="Times New Roman"/>
                <a:cs typeface="Times New Roman"/>
                <a:sym typeface="Times New Roman"/>
              </a:rPr>
              <a:t>As per the rule of first normal form, an attribute (column) of a table cannot hold multiple values. It should hold only atomic values.In simpler words, A relation is said to be in 1 normal form in DBMS (or 1NF) when it consists of an atomic value. </a:t>
            </a:r>
            <a:endParaRPr b="0" i="0" sz="1700" u="none" cap="none" strike="noStrike">
              <a:solidFill>
                <a:srgbClr val="000000"/>
              </a:solidFill>
              <a:latin typeface="Times New Roman"/>
              <a:ea typeface="Times New Roman"/>
              <a:cs typeface="Times New Roman"/>
              <a:sym typeface="Times New Roman"/>
            </a:endParaRPr>
          </a:p>
        </p:txBody>
      </p:sp>
      <p:pic>
        <p:nvPicPr>
          <p:cNvPr id="244" name="Google Shape;244;p39"/>
          <p:cNvPicPr preferRelativeResize="0"/>
          <p:nvPr/>
        </p:nvPicPr>
        <p:blipFill rotWithShape="1">
          <a:blip r:embed="rId3">
            <a:alphaModFix/>
          </a:blip>
          <a:srcRect b="0" l="0" r="0" t="0"/>
          <a:stretch/>
        </p:blipFill>
        <p:spPr>
          <a:xfrm>
            <a:off x="3143672" y="2900516"/>
            <a:ext cx="6696744" cy="340880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0"/>
          <p:cNvSpPr txBox="1"/>
          <p:nvPr/>
        </p:nvSpPr>
        <p:spPr>
          <a:xfrm>
            <a:off x="2083150" y="327670"/>
            <a:ext cx="7469100" cy="523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IN" sz="2800" u="none" cap="none" strike="noStrike">
                <a:solidFill>
                  <a:srgbClr val="000000"/>
                </a:solidFill>
                <a:latin typeface="Times New Roman"/>
                <a:ea typeface="Times New Roman"/>
                <a:cs typeface="Times New Roman"/>
                <a:sym typeface="Times New Roman"/>
              </a:rPr>
              <a:t>1</a:t>
            </a:r>
            <a:r>
              <a:rPr b="0" baseline="30000" i="0" lang="en-IN" sz="2800" u="none" cap="none" strike="noStrike">
                <a:solidFill>
                  <a:srgbClr val="000000"/>
                </a:solidFill>
                <a:latin typeface="Times New Roman"/>
                <a:ea typeface="Times New Roman"/>
                <a:cs typeface="Times New Roman"/>
                <a:sym typeface="Times New Roman"/>
              </a:rPr>
              <a:t>st</a:t>
            </a:r>
            <a:r>
              <a:rPr b="0" i="0" lang="en-IN" sz="2800" u="none" cap="none" strike="noStrike">
                <a:solidFill>
                  <a:srgbClr val="000000"/>
                </a:solidFill>
                <a:latin typeface="Times New Roman"/>
                <a:ea typeface="Times New Roman"/>
                <a:cs typeface="Times New Roman"/>
                <a:sym typeface="Times New Roman"/>
              </a:rPr>
              <a:t>  Normal Form</a:t>
            </a:r>
            <a:endParaRPr b="0" i="0" sz="2800" u="none" cap="none" strike="noStrike">
              <a:solidFill>
                <a:srgbClr val="000000"/>
              </a:solidFill>
              <a:latin typeface="Times New Roman"/>
              <a:ea typeface="Times New Roman"/>
              <a:cs typeface="Times New Roman"/>
              <a:sym typeface="Times New Roman"/>
            </a:endParaRPr>
          </a:p>
        </p:txBody>
      </p:sp>
      <p:sp>
        <p:nvSpPr>
          <p:cNvPr id="250" name="Google Shape;250;p40"/>
          <p:cNvSpPr/>
          <p:nvPr/>
        </p:nvSpPr>
        <p:spPr>
          <a:xfrm>
            <a:off x="1228826" y="1310751"/>
            <a:ext cx="8611500" cy="1174200"/>
          </a:xfrm>
          <a:prstGeom prst="rect">
            <a:avLst/>
          </a:prstGeom>
          <a:noFill/>
          <a:ln>
            <a:noFill/>
          </a:ln>
        </p:spPr>
        <p:txBody>
          <a:bodyPr anchorCtr="0" anchor="t" bIns="45700" lIns="91425" spcFirstLastPara="1" rIns="91425" wrap="square" tIns="45700">
            <a:spAutoFit/>
          </a:bodyPr>
          <a:lstStyle/>
          <a:p>
            <a:pPr indent="-304800" lvl="0" marL="285750" marR="0" rtl="0" algn="l">
              <a:lnSpc>
                <a:spcPct val="100000"/>
              </a:lnSpc>
              <a:spcBef>
                <a:spcPts val="0"/>
              </a:spcBef>
              <a:spcAft>
                <a:spcPts val="0"/>
              </a:spcAft>
              <a:buClr>
                <a:schemeClr val="accent2"/>
              </a:buClr>
              <a:buSzPts val="1490"/>
              <a:buFont typeface="Noto Sans Symbols"/>
              <a:buChar char="❑"/>
            </a:pPr>
            <a:r>
              <a:rPr b="0" i="0" lang="en-IN" sz="1700" u="none" cap="none" strike="noStrike">
                <a:solidFill>
                  <a:srgbClr val="000000"/>
                </a:solidFill>
                <a:latin typeface="Times New Roman"/>
                <a:ea typeface="Times New Roman"/>
                <a:cs typeface="Times New Roman"/>
                <a:sym typeface="Times New Roman"/>
              </a:rPr>
              <a:t>Disallows composite attributes, multivalued attributes i.e.,  attributes whose values </a:t>
            </a:r>
            <a:r>
              <a:rPr b="0" i="1" lang="en-IN" sz="1700" u="none" cap="none" strike="noStrike">
                <a:solidFill>
                  <a:srgbClr val="000000"/>
                </a:solidFill>
                <a:latin typeface="Times New Roman"/>
                <a:ea typeface="Times New Roman"/>
                <a:cs typeface="Times New Roman"/>
                <a:sym typeface="Times New Roman"/>
              </a:rPr>
              <a:t>for an individual tuple</a:t>
            </a:r>
            <a:r>
              <a:rPr b="0" i="0" lang="en-IN" sz="1700" u="none" cap="none" strike="noStrike">
                <a:solidFill>
                  <a:srgbClr val="000000"/>
                </a:solidFill>
                <a:latin typeface="Times New Roman"/>
                <a:ea typeface="Times New Roman"/>
                <a:cs typeface="Times New Roman"/>
                <a:sym typeface="Times New Roman"/>
              </a:rPr>
              <a:t>  are non-atomic</a:t>
            </a:r>
            <a:endParaRPr b="0" i="0" sz="1700" u="none" cap="none" strike="noStrike">
              <a:solidFill>
                <a:srgbClr val="000000"/>
              </a:solidFill>
              <a:latin typeface="Times New Roman"/>
              <a:ea typeface="Times New Roman"/>
              <a:cs typeface="Times New Roman"/>
              <a:sym typeface="Times New Roman"/>
            </a:endParaRPr>
          </a:p>
          <a:p>
            <a:pPr indent="-304800" lvl="0" marL="285750" marR="0" rtl="0" algn="l">
              <a:lnSpc>
                <a:spcPct val="100000"/>
              </a:lnSpc>
              <a:spcBef>
                <a:spcPts val="600"/>
              </a:spcBef>
              <a:spcAft>
                <a:spcPts val="0"/>
              </a:spcAft>
              <a:buClr>
                <a:schemeClr val="accent2"/>
              </a:buClr>
              <a:buSzPts val="1490"/>
              <a:buFont typeface="Noto Sans Symbols"/>
              <a:buChar char="❑"/>
            </a:pPr>
            <a:r>
              <a:rPr b="0" i="0" lang="en-IN" sz="1700" u="none" cap="none" strike="noStrike">
                <a:solidFill>
                  <a:srgbClr val="000000"/>
                </a:solidFill>
                <a:latin typeface="Times New Roman"/>
                <a:ea typeface="Times New Roman"/>
                <a:cs typeface="Times New Roman"/>
                <a:sym typeface="Times New Roman"/>
              </a:rPr>
              <a:t>Considered to be part of the definition of relation </a:t>
            </a:r>
            <a:endParaRPr b="0" i="0" sz="1700" u="none" cap="none" strike="noStrike">
              <a:solidFill>
                <a:srgbClr val="000000"/>
              </a:solidFill>
              <a:latin typeface="Times New Roman"/>
              <a:ea typeface="Times New Roman"/>
              <a:cs typeface="Times New Roman"/>
              <a:sym typeface="Times New Roman"/>
            </a:endParaRPr>
          </a:p>
        </p:txBody>
      </p:sp>
      <p:sp>
        <p:nvSpPr>
          <p:cNvPr id="251" name="Google Shape;251;p40"/>
          <p:cNvSpPr/>
          <p:nvPr/>
        </p:nvSpPr>
        <p:spPr>
          <a:xfrm>
            <a:off x="4727848" y="2531538"/>
            <a:ext cx="1529008" cy="36929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n-IN" sz="1400" u="none" cap="none" strike="noStrike">
                <a:solidFill>
                  <a:srgbClr val="000000"/>
                </a:solidFill>
                <a:latin typeface="Times New Roman"/>
                <a:ea typeface="Times New Roman"/>
                <a:cs typeface="Times New Roman"/>
                <a:sym typeface="Times New Roman"/>
              </a:rPr>
              <a:t>1NF Example</a:t>
            </a:r>
            <a:endParaRPr b="0" i="0" sz="1400" u="none" cap="none" strike="noStrike">
              <a:solidFill>
                <a:srgbClr val="000000"/>
              </a:solidFill>
              <a:latin typeface="Times New Roman"/>
              <a:ea typeface="Times New Roman"/>
              <a:cs typeface="Times New Roman"/>
              <a:sym typeface="Times New Roman"/>
            </a:endParaRPr>
          </a:p>
        </p:txBody>
      </p:sp>
      <p:pic>
        <p:nvPicPr>
          <p:cNvPr descr="http://www.tutorialspoint.com/dbms/images/unorganized_relation.png" id="252" name="Google Shape;252;p40"/>
          <p:cNvPicPr preferRelativeResize="0"/>
          <p:nvPr/>
        </p:nvPicPr>
        <p:blipFill rotWithShape="1">
          <a:blip r:embed="rId3">
            <a:alphaModFix/>
          </a:blip>
          <a:srcRect b="0" l="0" r="0" t="0"/>
          <a:stretch/>
        </p:blipFill>
        <p:spPr>
          <a:xfrm>
            <a:off x="2176675" y="3429001"/>
            <a:ext cx="3286125" cy="981075"/>
          </a:xfrm>
          <a:prstGeom prst="rect">
            <a:avLst/>
          </a:prstGeom>
          <a:noFill/>
          <a:ln>
            <a:noFill/>
          </a:ln>
        </p:spPr>
      </p:pic>
      <p:sp>
        <p:nvSpPr>
          <p:cNvPr id="253" name="Google Shape;253;p40"/>
          <p:cNvSpPr/>
          <p:nvPr/>
        </p:nvSpPr>
        <p:spPr>
          <a:xfrm>
            <a:off x="5578927" y="3429000"/>
            <a:ext cx="4572000" cy="64629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Times New Roman"/>
                <a:ea typeface="Times New Roman"/>
                <a:cs typeface="Times New Roman"/>
                <a:sym typeface="Times New Roman"/>
              </a:rPr>
              <a:t>We re-arrange the relation (table) as below, to convert it to First Normal Form</a:t>
            </a:r>
            <a:endParaRPr b="0" i="0" sz="1400" u="none" cap="none" strike="noStrike">
              <a:solidFill>
                <a:srgbClr val="000000"/>
              </a:solidFill>
              <a:latin typeface="Times New Roman"/>
              <a:ea typeface="Times New Roman"/>
              <a:cs typeface="Times New Roman"/>
              <a:sym typeface="Times New Roman"/>
            </a:endParaRPr>
          </a:p>
        </p:txBody>
      </p:sp>
      <p:sp>
        <p:nvSpPr>
          <p:cNvPr id="254" name="Google Shape;254;p40"/>
          <p:cNvSpPr/>
          <p:nvPr/>
        </p:nvSpPr>
        <p:spPr>
          <a:xfrm>
            <a:off x="5159896" y="3078252"/>
            <a:ext cx="1224136" cy="350748"/>
          </a:xfrm>
          <a:prstGeom prst="uturnArrow">
            <a:avLst>
              <a:gd fmla="val 25000" name="adj1"/>
              <a:gd fmla="val 25000" name="adj2"/>
              <a:gd fmla="val 25000" name="adj3"/>
              <a:gd fmla="val 43750" name="adj4"/>
              <a:gd fmla="val 75000" name="adj5"/>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imes New Roman"/>
              <a:ea typeface="Times New Roman"/>
              <a:cs typeface="Times New Roman"/>
              <a:sym typeface="Times New Roman"/>
            </a:endParaRPr>
          </a:p>
        </p:txBody>
      </p:sp>
      <p:pic>
        <p:nvPicPr>
          <p:cNvPr descr="http://www.tutorialspoint.com/dbms/images/1nf.png" id="255" name="Google Shape;255;p40"/>
          <p:cNvPicPr preferRelativeResize="0"/>
          <p:nvPr/>
        </p:nvPicPr>
        <p:blipFill rotWithShape="1">
          <a:blip r:embed="rId4">
            <a:alphaModFix/>
          </a:blip>
          <a:srcRect b="0" l="0" r="0" t="0"/>
          <a:stretch/>
        </p:blipFill>
        <p:spPr>
          <a:xfrm>
            <a:off x="6077120" y="4336378"/>
            <a:ext cx="3276600" cy="1962150"/>
          </a:xfrm>
          <a:prstGeom prst="rect">
            <a:avLst/>
          </a:prstGeom>
          <a:noFill/>
          <a:ln>
            <a:noFill/>
          </a:ln>
        </p:spPr>
      </p:pic>
      <p:sp>
        <p:nvSpPr>
          <p:cNvPr id="256" name="Google Shape;256;p40"/>
          <p:cNvSpPr/>
          <p:nvPr/>
        </p:nvSpPr>
        <p:spPr>
          <a:xfrm flipH="1">
            <a:off x="8760296" y="3875781"/>
            <a:ext cx="792088" cy="350748"/>
          </a:xfrm>
          <a:prstGeom prst="uturnArrow">
            <a:avLst>
              <a:gd fmla="val 25000" name="adj1"/>
              <a:gd fmla="val 25000" name="adj2"/>
              <a:gd fmla="val 25000" name="adj3"/>
              <a:gd fmla="val 43750" name="adj4"/>
              <a:gd fmla="val 75000" name="adj5"/>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1"/>
          <p:cNvSpPr txBox="1"/>
          <p:nvPr/>
        </p:nvSpPr>
        <p:spPr>
          <a:xfrm>
            <a:off x="2279576" y="548681"/>
            <a:ext cx="7272808" cy="76940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400"/>
              <a:buFont typeface="Arial"/>
              <a:buNone/>
            </a:pPr>
            <a:r>
              <a:rPr b="0" i="0" lang="en-IN" sz="4400" u="none" cap="none" strike="noStrike">
                <a:solidFill>
                  <a:srgbClr val="000000"/>
                </a:solidFill>
                <a:latin typeface="Times New Roman"/>
                <a:ea typeface="Times New Roman"/>
                <a:cs typeface="Times New Roman"/>
                <a:sym typeface="Times New Roman"/>
              </a:rPr>
              <a:t>Check Normal form of Table</a:t>
            </a:r>
            <a:endParaRPr b="0" i="0" sz="4400" u="none" cap="none" strike="noStrike">
              <a:solidFill>
                <a:srgbClr val="000000"/>
              </a:solidFill>
              <a:latin typeface="Times New Roman"/>
              <a:ea typeface="Times New Roman"/>
              <a:cs typeface="Times New Roman"/>
              <a:sym typeface="Times New Roman"/>
            </a:endParaRPr>
          </a:p>
        </p:txBody>
      </p:sp>
      <p:graphicFrame>
        <p:nvGraphicFramePr>
          <p:cNvPr id="262" name="Google Shape;262;p41"/>
          <p:cNvGraphicFramePr/>
          <p:nvPr/>
        </p:nvGraphicFramePr>
        <p:xfrm>
          <a:off x="2567609" y="4221088"/>
          <a:ext cx="3000000" cy="3000000"/>
        </p:xfrm>
        <a:graphic>
          <a:graphicData uri="http://schemas.openxmlformats.org/drawingml/2006/table">
            <a:tbl>
              <a:tblPr>
                <a:noFill/>
                <a:tableStyleId>{9870E730-E227-45B2-AFC1-4F61321F8F2B}</a:tableStyleId>
              </a:tblPr>
              <a:tblGrid>
                <a:gridCol w="1008100"/>
                <a:gridCol w="1080125"/>
                <a:gridCol w="1440150"/>
              </a:tblGrid>
              <a:tr h="228600">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rPr>
                        <a:t>Roll</a:t>
                      </a:r>
                      <a:endParaRPr sz="1800" u="none" cap="none" strike="noStrike">
                        <a:latin typeface="Times New Roman"/>
                        <a:ea typeface="Times New Roman"/>
                        <a:cs typeface="Times New Roman"/>
                        <a:sym typeface="Times New Roman"/>
                      </a:endParaRPr>
                    </a:p>
                  </a:txBody>
                  <a:tcPr marT="57150" marB="57150" marR="91450" marL="91450" anchor="ctr"/>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rPr>
                        <a:t>Name</a:t>
                      </a:r>
                      <a:endParaRPr sz="1800" u="none" cap="none" strike="noStrike">
                        <a:latin typeface="Times New Roman"/>
                        <a:ea typeface="Times New Roman"/>
                        <a:cs typeface="Times New Roman"/>
                        <a:sym typeface="Times New Roman"/>
                      </a:endParaRPr>
                    </a:p>
                  </a:txBody>
                  <a:tcPr marT="57150" marB="57150" marR="91450" marL="91450" anchor="ctr"/>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rPr>
                        <a:t>Course</a:t>
                      </a:r>
                      <a:endParaRPr sz="1800" u="none" cap="none" strike="noStrike">
                        <a:latin typeface="Times New Roman"/>
                        <a:ea typeface="Times New Roman"/>
                        <a:cs typeface="Times New Roman"/>
                        <a:sym typeface="Times New Roman"/>
                      </a:endParaRPr>
                    </a:p>
                  </a:txBody>
                  <a:tcPr marT="57150" marB="57150" marR="91450" marL="91450" anchor="ctr"/>
                </a:tc>
              </a:tr>
              <a:tr h="194300">
                <a:tc rowSpan="2">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rPr>
                        <a:t>101</a:t>
                      </a:r>
                      <a:endParaRPr sz="1800" u="none" cap="none" strike="noStrike">
                        <a:latin typeface="Times New Roman"/>
                        <a:ea typeface="Times New Roman"/>
                        <a:cs typeface="Times New Roman"/>
                        <a:sym typeface="Times New Roman"/>
                      </a:endParaRPr>
                    </a:p>
                  </a:txBody>
                  <a:tcPr marT="57150" marB="57150" marR="91450" marL="91450" anchor="ctr"/>
                </a:tc>
                <a:tc rowSpan="2">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rPr>
                        <a:t>CS</a:t>
                      </a:r>
                      <a:endParaRPr sz="1800" u="none" cap="none" strike="noStrike">
                        <a:latin typeface="Times New Roman"/>
                        <a:ea typeface="Times New Roman"/>
                        <a:cs typeface="Times New Roman"/>
                        <a:sym typeface="Times New Roman"/>
                      </a:endParaRPr>
                    </a:p>
                  </a:txBody>
                  <a:tcPr marT="57150" marB="57150" marR="91450" marL="91450" anchor="ctr"/>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rPr>
                        <a:t>CN</a:t>
                      </a:r>
                      <a:endParaRPr sz="1800" u="none" cap="none" strike="noStrike">
                        <a:latin typeface="Times New Roman"/>
                        <a:ea typeface="Times New Roman"/>
                        <a:cs typeface="Times New Roman"/>
                        <a:sym typeface="Times New Roman"/>
                      </a:endParaRPr>
                    </a:p>
                  </a:txBody>
                  <a:tcPr marT="57150" marB="57150" marR="91450" marL="91450" anchor="ctr"/>
                </a:tc>
              </a:tr>
              <a:tr h="194300">
                <a:tc vMerge="1"/>
                <a:tc vMerge="1"/>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rPr>
                        <a:t>OS</a:t>
                      </a:r>
                      <a:endParaRPr sz="1800" u="none" cap="none" strike="noStrike">
                        <a:latin typeface="Times New Roman"/>
                        <a:ea typeface="Times New Roman"/>
                        <a:cs typeface="Times New Roman"/>
                        <a:sym typeface="Times New Roman"/>
                      </a:endParaRPr>
                    </a:p>
                  </a:txBody>
                  <a:tcPr marT="57150" marB="57150" marR="91450" marL="91450" anchor="ctr"/>
                </a:tc>
              </a:tr>
              <a:tr h="194300">
                <a:tc rowSpan="2">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rPr>
                        <a:t>102</a:t>
                      </a:r>
                      <a:endParaRPr sz="1800" u="none" cap="none" strike="noStrike">
                        <a:latin typeface="Times New Roman"/>
                        <a:ea typeface="Times New Roman"/>
                        <a:cs typeface="Times New Roman"/>
                        <a:sym typeface="Times New Roman"/>
                      </a:endParaRPr>
                    </a:p>
                  </a:txBody>
                  <a:tcPr marT="57150" marB="57150" marR="91450" marL="91450" anchor="ctr"/>
                </a:tc>
                <a:tc rowSpan="2">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rPr>
                        <a:t>EC</a:t>
                      </a:r>
                      <a:endParaRPr sz="1800" u="none" cap="none" strike="noStrike">
                        <a:latin typeface="Times New Roman"/>
                        <a:ea typeface="Times New Roman"/>
                        <a:cs typeface="Times New Roman"/>
                        <a:sym typeface="Times New Roman"/>
                      </a:endParaRPr>
                    </a:p>
                  </a:txBody>
                  <a:tcPr marT="57150" marB="57150" marR="91450" marL="91450" anchor="ctr"/>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rPr>
                        <a:t>DBMS</a:t>
                      </a:r>
                      <a:endParaRPr sz="1800" u="none" cap="none" strike="noStrike">
                        <a:latin typeface="Times New Roman"/>
                        <a:ea typeface="Times New Roman"/>
                        <a:cs typeface="Times New Roman"/>
                        <a:sym typeface="Times New Roman"/>
                      </a:endParaRPr>
                    </a:p>
                  </a:txBody>
                  <a:tcPr marT="57150" marB="57150" marR="91450" marL="91450" anchor="ctr"/>
                </a:tc>
              </a:tr>
              <a:tr h="194300">
                <a:tc vMerge="1"/>
                <a:tc vMerge="1"/>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rPr>
                        <a:t>CO</a:t>
                      </a:r>
                      <a:endParaRPr sz="1800" u="none" cap="none" strike="noStrike">
                        <a:latin typeface="Times New Roman"/>
                        <a:ea typeface="Times New Roman"/>
                        <a:cs typeface="Times New Roman"/>
                        <a:sym typeface="Times New Roman"/>
                      </a:endParaRPr>
                    </a:p>
                  </a:txBody>
                  <a:tcPr marT="57150" marB="57150" marR="91450" marL="91450" anchor="ctr"/>
                </a:tc>
              </a:tr>
            </a:tbl>
          </a:graphicData>
        </a:graphic>
      </p:graphicFrame>
      <p:graphicFrame>
        <p:nvGraphicFramePr>
          <p:cNvPr id="263" name="Google Shape;263;p41"/>
          <p:cNvGraphicFramePr/>
          <p:nvPr/>
        </p:nvGraphicFramePr>
        <p:xfrm>
          <a:off x="6672065" y="4221087"/>
          <a:ext cx="3000000" cy="3000000"/>
        </p:xfrm>
        <a:graphic>
          <a:graphicData uri="http://schemas.openxmlformats.org/drawingml/2006/table">
            <a:tbl>
              <a:tblPr>
                <a:noFill/>
                <a:tableStyleId>{9870E730-E227-45B2-AFC1-4F61321F8F2B}</a:tableStyleId>
              </a:tblPr>
              <a:tblGrid>
                <a:gridCol w="1008100"/>
                <a:gridCol w="1080125"/>
                <a:gridCol w="1440150"/>
              </a:tblGrid>
              <a:tr h="244600">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rPr>
                        <a:t>Br_code</a:t>
                      </a:r>
                      <a:endParaRPr sz="1800" u="none" cap="none" strike="noStrike">
                        <a:latin typeface="Times New Roman"/>
                        <a:ea typeface="Times New Roman"/>
                        <a:cs typeface="Times New Roman"/>
                        <a:sym typeface="Times New Roman"/>
                      </a:endParaRPr>
                    </a:p>
                  </a:txBody>
                  <a:tcPr marT="57150" marB="57150" marR="91450" marL="91450" anchor="ctr"/>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rPr>
                        <a:t>Br_name</a:t>
                      </a:r>
                      <a:endParaRPr sz="1800" u="none" cap="none" strike="noStrike">
                        <a:latin typeface="Times New Roman"/>
                        <a:ea typeface="Times New Roman"/>
                        <a:cs typeface="Times New Roman"/>
                        <a:sym typeface="Times New Roman"/>
                      </a:endParaRPr>
                    </a:p>
                  </a:txBody>
                  <a:tcPr marT="57150" marB="57150" marR="91450" marL="91450" anchor="ctr"/>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rPr>
                        <a:t>Hod_Name</a:t>
                      </a:r>
                      <a:endParaRPr sz="1800" u="none" cap="none" strike="noStrike">
                        <a:latin typeface="Times New Roman"/>
                        <a:ea typeface="Times New Roman"/>
                        <a:cs typeface="Times New Roman"/>
                        <a:sym typeface="Times New Roman"/>
                      </a:endParaRPr>
                    </a:p>
                  </a:txBody>
                  <a:tcPr marT="57150" marB="57150" marR="91450" marL="91450" anchor="ctr"/>
                </a:tc>
              </a:tr>
              <a:tr h="228600">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rPr>
                        <a:t>101</a:t>
                      </a:r>
                      <a:endParaRPr sz="1800" u="none" cap="none" strike="noStrike">
                        <a:latin typeface="Times New Roman"/>
                        <a:ea typeface="Times New Roman"/>
                        <a:cs typeface="Times New Roman"/>
                        <a:sym typeface="Times New Roman"/>
                      </a:endParaRPr>
                    </a:p>
                  </a:txBody>
                  <a:tcPr marT="57150" marB="57150" marR="91450" marL="91450" anchor="ctr"/>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rPr>
                        <a:t>CS</a:t>
                      </a:r>
                      <a:endParaRPr sz="1800" u="none" cap="none" strike="noStrike">
                        <a:latin typeface="Times New Roman"/>
                        <a:ea typeface="Times New Roman"/>
                        <a:cs typeface="Times New Roman"/>
                        <a:sym typeface="Times New Roman"/>
                      </a:endParaRPr>
                    </a:p>
                  </a:txBody>
                  <a:tcPr marT="57150" marB="57150" marR="91450" marL="91450" anchor="ctr"/>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rPr>
                        <a:t>CN</a:t>
                      </a:r>
                      <a:endParaRPr sz="1800" u="none" cap="none" strike="noStrike">
                        <a:latin typeface="Times New Roman"/>
                        <a:ea typeface="Times New Roman"/>
                        <a:cs typeface="Times New Roman"/>
                        <a:sym typeface="Times New Roman"/>
                      </a:endParaRPr>
                    </a:p>
                  </a:txBody>
                  <a:tcPr marT="57150" marB="57150" marR="91450" marL="91450" anchor="ctr"/>
                </a:tc>
              </a:tr>
              <a:tr h="228600">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rPr>
                        <a:t>101</a:t>
                      </a:r>
                      <a:endParaRPr sz="1800" u="none" cap="none" strike="noStrike">
                        <a:latin typeface="Times New Roman"/>
                        <a:ea typeface="Times New Roman"/>
                        <a:cs typeface="Times New Roman"/>
                        <a:sym typeface="Times New Roman"/>
                      </a:endParaRPr>
                    </a:p>
                  </a:txBody>
                  <a:tcPr marT="57150" marB="57150" marR="91450" marL="91450" anchor="ctr"/>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rPr>
                        <a:t>CS</a:t>
                      </a:r>
                      <a:endParaRPr sz="1800" u="none" cap="none" strike="noStrike">
                        <a:latin typeface="Times New Roman"/>
                        <a:ea typeface="Times New Roman"/>
                        <a:cs typeface="Times New Roman"/>
                        <a:sym typeface="Times New Roman"/>
                      </a:endParaRPr>
                    </a:p>
                  </a:txBody>
                  <a:tcPr marT="57150" marB="57150" marR="91450" marL="91450" anchor="ctr"/>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rPr>
                        <a:t>OS</a:t>
                      </a:r>
                      <a:endParaRPr sz="1800" u="none" cap="none" strike="noStrike">
                        <a:latin typeface="Times New Roman"/>
                        <a:ea typeface="Times New Roman"/>
                        <a:cs typeface="Times New Roman"/>
                        <a:sym typeface="Times New Roman"/>
                      </a:endParaRPr>
                    </a:p>
                  </a:txBody>
                  <a:tcPr marT="57150" marB="57150" marR="91450" marL="91450" anchor="ctr"/>
                </a:tc>
              </a:tr>
              <a:tr h="228600">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rPr>
                        <a:t>102</a:t>
                      </a:r>
                      <a:endParaRPr sz="1800" u="none" cap="none" strike="noStrike">
                        <a:latin typeface="Times New Roman"/>
                        <a:ea typeface="Times New Roman"/>
                        <a:cs typeface="Times New Roman"/>
                        <a:sym typeface="Times New Roman"/>
                      </a:endParaRPr>
                    </a:p>
                  </a:txBody>
                  <a:tcPr marT="57150" marB="57150" marR="91450" marL="91450" anchor="ctr"/>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rPr>
                        <a:t>EC</a:t>
                      </a:r>
                      <a:endParaRPr sz="1800" u="none" cap="none" strike="noStrike">
                        <a:latin typeface="Times New Roman"/>
                        <a:ea typeface="Times New Roman"/>
                        <a:cs typeface="Times New Roman"/>
                        <a:sym typeface="Times New Roman"/>
                      </a:endParaRPr>
                    </a:p>
                  </a:txBody>
                  <a:tcPr marT="57150" marB="57150" marR="91450" marL="91450" anchor="ctr"/>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rPr>
                        <a:t>DBMS</a:t>
                      </a:r>
                      <a:endParaRPr sz="1800" u="none" cap="none" strike="noStrike">
                        <a:latin typeface="Times New Roman"/>
                        <a:ea typeface="Times New Roman"/>
                        <a:cs typeface="Times New Roman"/>
                        <a:sym typeface="Times New Roman"/>
                      </a:endParaRPr>
                    </a:p>
                  </a:txBody>
                  <a:tcPr marT="57150" marB="57150" marR="91450" marL="91450" anchor="ctr"/>
                </a:tc>
              </a:tr>
              <a:tr h="228600">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rPr>
                        <a:t>102</a:t>
                      </a:r>
                      <a:endParaRPr sz="1800" u="none" cap="none" strike="noStrike">
                        <a:latin typeface="Times New Roman"/>
                        <a:ea typeface="Times New Roman"/>
                        <a:cs typeface="Times New Roman"/>
                        <a:sym typeface="Times New Roman"/>
                      </a:endParaRPr>
                    </a:p>
                  </a:txBody>
                  <a:tcPr marT="57150" marB="57150" marR="91450" marL="91450" anchor="ctr"/>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rPr>
                        <a:t>EC</a:t>
                      </a:r>
                      <a:endParaRPr sz="1800" u="none" cap="none" strike="noStrike">
                        <a:latin typeface="Times New Roman"/>
                        <a:ea typeface="Times New Roman"/>
                        <a:cs typeface="Times New Roman"/>
                        <a:sym typeface="Times New Roman"/>
                      </a:endParaRPr>
                    </a:p>
                  </a:txBody>
                  <a:tcPr marT="57150" marB="57150" marR="91450" marL="91450" anchor="ctr"/>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rPr>
                        <a:t>CO</a:t>
                      </a:r>
                      <a:endParaRPr sz="1800" u="none" cap="none" strike="noStrike">
                        <a:latin typeface="Times New Roman"/>
                        <a:ea typeface="Times New Roman"/>
                        <a:cs typeface="Times New Roman"/>
                        <a:sym typeface="Times New Roman"/>
                      </a:endParaRPr>
                    </a:p>
                  </a:txBody>
                  <a:tcPr marT="57150" marB="57150" marR="91450" marL="91450" anchor="ctr"/>
                </a:tc>
              </a:tr>
            </a:tbl>
          </a:graphicData>
        </a:graphic>
      </p:graphicFrame>
      <p:sp>
        <p:nvSpPr>
          <p:cNvPr id="264" name="Google Shape;264;p41"/>
          <p:cNvSpPr/>
          <p:nvPr/>
        </p:nvSpPr>
        <p:spPr>
          <a:xfrm>
            <a:off x="4943872" y="3429000"/>
            <a:ext cx="2232248" cy="720080"/>
          </a:xfrm>
          <a:prstGeom prst="uturnArrow">
            <a:avLst>
              <a:gd fmla="val 25000" name="adj1"/>
              <a:gd fmla="val 25000" name="adj2"/>
              <a:gd fmla="val 25000" name="adj3"/>
              <a:gd fmla="val 43750" name="adj4"/>
              <a:gd fmla="val 75000" name="adj5"/>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p:txBody>
      </p:sp>
      <p:sp>
        <p:nvSpPr>
          <p:cNvPr id="265" name="Google Shape;265;p41"/>
          <p:cNvSpPr/>
          <p:nvPr/>
        </p:nvSpPr>
        <p:spPr>
          <a:xfrm rot="4943728">
            <a:off x="5167146" y="4738436"/>
            <a:ext cx="468052" cy="504056"/>
          </a:xfrm>
          <a:prstGeom prst="leftRightUpArrow">
            <a:avLst>
              <a:gd fmla="val 25000" name="adj1"/>
              <a:gd fmla="val 25000" name="adj2"/>
              <a:gd fmla="val 25000" name="adj3"/>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Times New Roman"/>
              <a:ea typeface="Times New Roman"/>
              <a:cs typeface="Times New Roman"/>
              <a:sym typeface="Times New Roman"/>
            </a:endParaRPr>
          </a:p>
        </p:txBody>
      </p:sp>
      <p:cxnSp>
        <p:nvCxnSpPr>
          <p:cNvPr id="266" name="Google Shape;266;p41"/>
          <p:cNvCxnSpPr/>
          <p:nvPr/>
        </p:nvCxnSpPr>
        <p:spPr>
          <a:xfrm flipH="1" rot="10800000">
            <a:off x="5681954" y="3429000"/>
            <a:ext cx="2214246" cy="1561464"/>
          </a:xfrm>
          <a:prstGeom prst="straightConnector1">
            <a:avLst/>
          </a:prstGeom>
          <a:noFill/>
          <a:ln cap="flat" cmpd="sng" w="9525">
            <a:solidFill>
              <a:srgbClr val="4A7DBA"/>
            </a:solidFill>
            <a:prstDash val="solid"/>
            <a:round/>
            <a:headEnd len="sm" w="sm" type="none"/>
            <a:tailEnd len="med" w="med" type="stealth"/>
          </a:ln>
        </p:spPr>
      </p:cxnSp>
      <p:sp>
        <p:nvSpPr>
          <p:cNvPr id="267" name="Google Shape;267;p41"/>
          <p:cNvSpPr txBox="1"/>
          <p:nvPr/>
        </p:nvSpPr>
        <p:spPr>
          <a:xfrm>
            <a:off x="7896200" y="2708921"/>
            <a:ext cx="2376264" cy="13233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Times New Roman"/>
                <a:ea typeface="Times New Roman"/>
                <a:cs typeface="Times New Roman"/>
                <a:sym typeface="Times New Roman"/>
              </a:rPr>
              <a:t>Not possible in 1</a:t>
            </a:r>
            <a:r>
              <a:rPr b="0" baseline="30000" i="0" lang="en-IN" sz="2000" u="none" cap="none" strike="noStrike">
                <a:solidFill>
                  <a:srgbClr val="000000"/>
                </a:solidFill>
                <a:latin typeface="Times New Roman"/>
                <a:ea typeface="Times New Roman"/>
                <a:cs typeface="Times New Roman"/>
                <a:sym typeface="Times New Roman"/>
              </a:rPr>
              <a:t>st</a:t>
            </a:r>
            <a:r>
              <a:rPr b="0" i="0" lang="en-IN" sz="2000" u="none" cap="none" strike="noStrike">
                <a:solidFill>
                  <a:srgbClr val="000000"/>
                </a:solidFill>
                <a:latin typeface="Times New Roman"/>
                <a:ea typeface="Times New Roman"/>
                <a:cs typeface="Times New Roman"/>
                <a:sym typeface="Times New Roman"/>
              </a:rPr>
              <a:t> NF because it allow atomic Value. So it is not in INF. </a:t>
            </a:r>
            <a:endParaRPr b="0" i="0" sz="2000" u="none" cap="none" strike="noStrike">
              <a:solidFill>
                <a:srgbClr val="000000"/>
              </a:solidFill>
              <a:latin typeface="Times New Roman"/>
              <a:ea typeface="Times New Roman"/>
              <a:cs typeface="Times New Roman"/>
              <a:sym typeface="Times New Roman"/>
            </a:endParaRPr>
          </a:p>
        </p:txBody>
      </p:sp>
      <p:sp>
        <p:nvSpPr>
          <p:cNvPr id="268" name="Google Shape;268;p41"/>
          <p:cNvSpPr txBox="1"/>
          <p:nvPr/>
        </p:nvSpPr>
        <p:spPr>
          <a:xfrm>
            <a:off x="4943873" y="2933181"/>
            <a:ext cx="2349261" cy="40006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Times New Roman"/>
                <a:ea typeface="Times New Roman"/>
                <a:cs typeface="Times New Roman"/>
                <a:sym typeface="Times New Roman"/>
              </a:rPr>
              <a:t>Conversion in I NF</a:t>
            </a:r>
            <a:endParaRPr b="0" i="0" sz="20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2"/>
          <p:cNvSpPr txBox="1"/>
          <p:nvPr/>
        </p:nvSpPr>
        <p:spPr>
          <a:xfrm>
            <a:off x="2279576" y="538521"/>
            <a:ext cx="7272808" cy="83099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800"/>
              <a:buFont typeface="Arial"/>
              <a:buNone/>
            </a:pPr>
            <a:r>
              <a:rPr b="0" i="0" lang="en-IN" sz="4800" u="none" cap="none" strike="noStrike">
                <a:solidFill>
                  <a:srgbClr val="000000"/>
                </a:solidFill>
                <a:latin typeface="Times New Roman"/>
                <a:ea typeface="Times New Roman"/>
                <a:cs typeface="Times New Roman"/>
                <a:sym typeface="Times New Roman"/>
              </a:rPr>
              <a:t>2</a:t>
            </a:r>
            <a:r>
              <a:rPr b="0" baseline="30000" i="0" lang="en-IN" sz="4800" u="none" cap="none" strike="noStrike">
                <a:solidFill>
                  <a:srgbClr val="000000"/>
                </a:solidFill>
                <a:latin typeface="Times New Roman"/>
                <a:ea typeface="Times New Roman"/>
                <a:cs typeface="Times New Roman"/>
                <a:sym typeface="Times New Roman"/>
              </a:rPr>
              <a:t>nd</a:t>
            </a:r>
            <a:r>
              <a:rPr b="0" i="0" lang="en-IN" sz="4800" u="none" cap="none" strike="noStrike">
                <a:solidFill>
                  <a:srgbClr val="000000"/>
                </a:solidFill>
                <a:latin typeface="Times New Roman"/>
                <a:ea typeface="Times New Roman"/>
                <a:cs typeface="Times New Roman"/>
                <a:sym typeface="Times New Roman"/>
              </a:rPr>
              <a:t> Normal Form</a:t>
            </a:r>
            <a:endParaRPr b="0" i="0" sz="1400" u="none" cap="none" strike="noStrike">
              <a:solidFill>
                <a:srgbClr val="000000"/>
              </a:solidFill>
              <a:latin typeface="Times New Roman"/>
              <a:ea typeface="Times New Roman"/>
              <a:cs typeface="Times New Roman"/>
              <a:sym typeface="Times New Roman"/>
            </a:endParaRPr>
          </a:p>
        </p:txBody>
      </p:sp>
      <p:sp>
        <p:nvSpPr>
          <p:cNvPr id="274" name="Google Shape;274;p42"/>
          <p:cNvSpPr/>
          <p:nvPr/>
        </p:nvSpPr>
        <p:spPr>
          <a:xfrm>
            <a:off x="1158600" y="1135200"/>
            <a:ext cx="9889200" cy="53250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400"/>
              <a:buFont typeface="Arial"/>
              <a:buNone/>
            </a:pPr>
            <a:r>
              <a:rPr b="1" i="0" lang="en-IN" sz="1900" u="none" cap="none" strike="noStrike">
                <a:solidFill>
                  <a:srgbClr val="000000"/>
                </a:solidFill>
                <a:latin typeface="Times New Roman"/>
                <a:ea typeface="Times New Roman"/>
                <a:cs typeface="Times New Roman"/>
                <a:sym typeface="Times New Roman"/>
              </a:rPr>
              <a:t>In 2nd NF</a:t>
            </a:r>
            <a:r>
              <a:rPr b="0" i="0" lang="en-IN" sz="1900" u="none" cap="none" strike="noStrike">
                <a:solidFill>
                  <a:srgbClr val="000000"/>
                </a:solidFill>
                <a:latin typeface="Times New Roman"/>
                <a:ea typeface="Times New Roman"/>
                <a:cs typeface="Times New Roman"/>
                <a:sym typeface="Times New Roman"/>
              </a:rPr>
              <a:t>:</a:t>
            </a:r>
            <a:endParaRPr b="0" i="0" sz="19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00"/>
              <a:buFont typeface="Arial"/>
              <a:buNone/>
            </a:pPr>
            <a:r>
              <a:t/>
            </a:r>
            <a:endParaRPr b="0" i="0" sz="1900" u="none" cap="none" strike="noStrike">
              <a:solidFill>
                <a:srgbClr val="000000"/>
              </a:solidFill>
              <a:latin typeface="Times New Roman"/>
              <a:ea typeface="Times New Roman"/>
              <a:cs typeface="Times New Roman"/>
              <a:sym typeface="Times New Roman"/>
            </a:endParaRPr>
          </a:p>
          <a:p>
            <a:pPr indent="-317500" lvl="0" marL="285750" marR="0" rtl="0" algn="just">
              <a:lnSpc>
                <a:spcPct val="100000"/>
              </a:lnSpc>
              <a:spcBef>
                <a:spcPts val="0"/>
              </a:spcBef>
              <a:spcAft>
                <a:spcPts val="0"/>
              </a:spcAft>
              <a:buClr>
                <a:srgbClr val="000000"/>
              </a:buClr>
              <a:buSzPts val="1900"/>
              <a:buFont typeface="Noto Sans Symbols"/>
              <a:buChar char="❑"/>
            </a:pPr>
            <a:r>
              <a:rPr b="0" i="0" lang="en-IN" sz="1900" u="none" cap="none" strike="noStrike">
                <a:solidFill>
                  <a:srgbClr val="000000"/>
                </a:solidFill>
                <a:latin typeface="Times New Roman"/>
                <a:ea typeface="Times New Roman"/>
                <a:cs typeface="Times New Roman"/>
                <a:sym typeface="Times New Roman"/>
              </a:rPr>
              <a:t>Remove Partial Dependencies.</a:t>
            </a:r>
            <a:endParaRPr b="0" i="0" sz="1900" u="none" cap="none" strike="noStrike">
              <a:solidFill>
                <a:srgbClr val="000000"/>
              </a:solidFill>
              <a:latin typeface="Times New Roman"/>
              <a:ea typeface="Times New Roman"/>
              <a:cs typeface="Times New Roman"/>
              <a:sym typeface="Times New Roman"/>
            </a:endParaRPr>
          </a:p>
          <a:p>
            <a:pPr indent="-317500" lvl="0" marL="285750" marR="0" rtl="0" algn="just">
              <a:lnSpc>
                <a:spcPct val="100000"/>
              </a:lnSpc>
              <a:spcBef>
                <a:spcPts val="0"/>
              </a:spcBef>
              <a:spcAft>
                <a:spcPts val="0"/>
              </a:spcAft>
              <a:buClr>
                <a:srgbClr val="000000"/>
              </a:buClr>
              <a:buSzPts val="1900"/>
              <a:buFont typeface="Noto Sans Symbols"/>
              <a:buChar char="❑"/>
            </a:pPr>
            <a:r>
              <a:rPr b="1" i="0" lang="en-IN" sz="1900" u="none" cap="none" strike="noStrike">
                <a:solidFill>
                  <a:srgbClr val="000000"/>
                </a:solidFill>
                <a:latin typeface="Times New Roman"/>
                <a:ea typeface="Times New Roman"/>
                <a:cs typeface="Times New Roman"/>
                <a:sym typeface="Times New Roman"/>
              </a:rPr>
              <a:t>Functional Dependency: </a:t>
            </a:r>
            <a:r>
              <a:rPr b="0" i="0" lang="en-IN" sz="1900" u="none" cap="none" strike="noStrike">
                <a:solidFill>
                  <a:srgbClr val="000000"/>
                </a:solidFill>
                <a:latin typeface="Times New Roman"/>
                <a:ea typeface="Times New Roman"/>
                <a:cs typeface="Times New Roman"/>
                <a:sym typeface="Times New Roman"/>
              </a:rPr>
              <a:t>The value of one attribute in a table is determined entirely by the value of another.</a:t>
            </a:r>
            <a:endParaRPr b="0" i="0" sz="1900" u="none" cap="none" strike="noStrike">
              <a:solidFill>
                <a:srgbClr val="000000"/>
              </a:solidFill>
              <a:latin typeface="Times New Roman"/>
              <a:ea typeface="Times New Roman"/>
              <a:cs typeface="Times New Roman"/>
              <a:sym typeface="Times New Roman"/>
            </a:endParaRPr>
          </a:p>
          <a:p>
            <a:pPr indent="-317500" lvl="0" marL="285750" marR="0" rtl="0" algn="just">
              <a:lnSpc>
                <a:spcPct val="100000"/>
              </a:lnSpc>
              <a:spcBef>
                <a:spcPts val="0"/>
              </a:spcBef>
              <a:spcAft>
                <a:spcPts val="0"/>
              </a:spcAft>
              <a:buClr>
                <a:srgbClr val="000000"/>
              </a:buClr>
              <a:buSzPts val="1900"/>
              <a:buFont typeface="Noto Sans Symbols"/>
              <a:buChar char="❑"/>
            </a:pPr>
            <a:r>
              <a:rPr b="1" i="0" lang="en-IN" sz="1900" u="none" cap="none" strike="noStrike">
                <a:solidFill>
                  <a:srgbClr val="000000"/>
                </a:solidFill>
                <a:latin typeface="Times New Roman"/>
                <a:ea typeface="Times New Roman"/>
                <a:cs typeface="Times New Roman"/>
                <a:sym typeface="Times New Roman"/>
              </a:rPr>
              <a:t>Partial Dependency:</a:t>
            </a:r>
            <a:r>
              <a:rPr b="0" i="0" lang="en-IN" sz="1900" u="none" cap="none" strike="noStrike">
                <a:solidFill>
                  <a:srgbClr val="000000"/>
                </a:solidFill>
                <a:latin typeface="Times New Roman"/>
                <a:ea typeface="Times New Roman"/>
                <a:cs typeface="Times New Roman"/>
                <a:sym typeface="Times New Roman"/>
              </a:rPr>
              <a:t> A type of functional dependency where an attribute is functionally dependent on only part of the primary key (primary key must be a composite key).</a:t>
            </a:r>
            <a:endParaRPr b="0" i="0" sz="1900" u="none" cap="none" strike="noStrike">
              <a:solidFill>
                <a:srgbClr val="000000"/>
              </a:solidFill>
              <a:latin typeface="Times New Roman"/>
              <a:ea typeface="Times New Roman"/>
              <a:cs typeface="Times New Roman"/>
              <a:sym typeface="Times New Roman"/>
            </a:endParaRPr>
          </a:p>
          <a:p>
            <a:pPr indent="-317500" lvl="0" marL="285750" marR="0" rtl="0" algn="just">
              <a:lnSpc>
                <a:spcPct val="100000"/>
              </a:lnSpc>
              <a:spcBef>
                <a:spcPts val="0"/>
              </a:spcBef>
              <a:spcAft>
                <a:spcPts val="0"/>
              </a:spcAft>
              <a:buClr>
                <a:srgbClr val="000000"/>
              </a:buClr>
              <a:buSzPts val="1900"/>
              <a:buFont typeface="Noto Sans Symbols"/>
              <a:buChar char="❑"/>
            </a:pPr>
            <a:r>
              <a:rPr b="0" i="0" lang="en-IN" sz="1900" u="none" cap="none" strike="noStrike">
                <a:solidFill>
                  <a:srgbClr val="000000"/>
                </a:solidFill>
                <a:latin typeface="Times New Roman"/>
                <a:ea typeface="Times New Roman"/>
                <a:cs typeface="Times New Roman"/>
                <a:sym typeface="Times New Roman"/>
              </a:rPr>
              <a:t>Create separate table with the functionally dependent data and the part of the key on which it depends. Tables created at this step will usually contain descriptions of resources.</a:t>
            </a:r>
            <a:endParaRPr b="0" i="0" sz="19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00"/>
              <a:buFont typeface="Arial"/>
              <a:buNone/>
            </a:pPr>
            <a:r>
              <a:t/>
            </a:r>
            <a:endParaRPr b="1" i="0" sz="19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00"/>
              <a:buFont typeface="Arial"/>
              <a:buNone/>
            </a:pPr>
            <a:r>
              <a:t/>
            </a:r>
            <a:endParaRPr b="1" i="0" sz="19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00"/>
              <a:buFont typeface="Arial"/>
              <a:buNone/>
            </a:pPr>
            <a:r>
              <a:rPr b="1" i="0" lang="en-IN" sz="1900" u="none" cap="none" strike="noStrike">
                <a:solidFill>
                  <a:srgbClr val="000000"/>
                </a:solidFill>
                <a:latin typeface="Times New Roman"/>
                <a:ea typeface="Times New Roman"/>
                <a:cs typeface="Times New Roman"/>
                <a:sym typeface="Times New Roman"/>
              </a:rPr>
              <a:t>Definition:</a:t>
            </a:r>
            <a:r>
              <a:rPr b="0" i="0" lang="en-IN" sz="1900" u="none" cap="none" strike="noStrike">
                <a:solidFill>
                  <a:srgbClr val="000000"/>
                </a:solidFill>
                <a:latin typeface="Times New Roman"/>
                <a:ea typeface="Times New Roman"/>
                <a:cs typeface="Times New Roman"/>
                <a:sym typeface="Times New Roman"/>
              </a:rPr>
              <a:t> A relation is in 2NF  </a:t>
            </a:r>
            <a:r>
              <a:rPr b="1" i="0" lang="en-IN" sz="1900" u="none" cap="none" strike="noStrike">
                <a:solidFill>
                  <a:srgbClr val="000000"/>
                </a:solidFill>
                <a:latin typeface="Times New Roman"/>
                <a:ea typeface="Times New Roman"/>
                <a:cs typeface="Times New Roman"/>
                <a:sym typeface="Times New Roman"/>
              </a:rPr>
              <a:t>when it is in the First Normal Form but has no non-prime attribute functionally dependent on any candidate key's proper subset in a relation</a:t>
            </a:r>
            <a:r>
              <a:rPr b="0" i="0" lang="en-IN" sz="1900" u="none" cap="none" strike="noStrike">
                <a:solidFill>
                  <a:srgbClr val="000000"/>
                </a:solidFill>
                <a:latin typeface="Times New Roman"/>
                <a:ea typeface="Times New Roman"/>
                <a:cs typeface="Times New Roman"/>
                <a:sym typeface="Times New Roman"/>
              </a:rPr>
              <a:t>.</a:t>
            </a:r>
            <a:endParaRPr b="0" i="0" sz="19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pic>
        <p:nvPicPr>
          <p:cNvPr id="279" name="Google Shape;279;p43"/>
          <p:cNvPicPr preferRelativeResize="0"/>
          <p:nvPr/>
        </p:nvPicPr>
        <p:blipFill rotWithShape="1">
          <a:blip r:embed="rId3">
            <a:alphaModFix/>
          </a:blip>
          <a:srcRect b="0" l="0" r="0" t="0"/>
          <a:stretch/>
        </p:blipFill>
        <p:spPr>
          <a:xfrm>
            <a:off x="2639616" y="1196752"/>
            <a:ext cx="6768752" cy="424847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3"/>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88" name="Google Shape;88;p13"/>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Autofit/>
          </a:bodyPr>
          <a:lstStyle/>
          <a:p>
            <a:pPr indent="-228600" lvl="0" marL="228600" rtl="0" algn="just">
              <a:lnSpc>
                <a:spcPct val="150000"/>
              </a:lnSpc>
              <a:spcBef>
                <a:spcPts val="0"/>
              </a:spcBef>
              <a:spcAft>
                <a:spcPts val="0"/>
              </a:spcAft>
              <a:buClr>
                <a:schemeClr val="dk1"/>
              </a:buClr>
              <a:buSzPts val="2800"/>
              <a:buChar char="•"/>
            </a:pPr>
            <a:r>
              <a:rPr b="1" lang="en-IN" sz="2800">
                <a:latin typeface="Times New Roman"/>
                <a:ea typeface="Times New Roman"/>
                <a:cs typeface="Times New Roman"/>
                <a:sym typeface="Times New Roman"/>
              </a:rPr>
              <a:t>Prerequisite of Topic: </a:t>
            </a:r>
            <a:r>
              <a:rPr lang="en-IN" sz="2800">
                <a:latin typeface="Times New Roman"/>
                <a:ea typeface="Times New Roman"/>
                <a:cs typeface="Times New Roman"/>
                <a:sym typeface="Times New Roman"/>
              </a:rPr>
              <a:t>Basic Knowledge of keys</a:t>
            </a:r>
            <a:endParaRPr sz="2800">
              <a:latin typeface="Times New Roman"/>
              <a:ea typeface="Times New Roman"/>
              <a:cs typeface="Times New Roman"/>
              <a:sym typeface="Times New Roman"/>
            </a:endParaRPr>
          </a:p>
          <a:p>
            <a:pPr indent="-228600" lvl="0" marL="228600" rtl="0" algn="just">
              <a:lnSpc>
                <a:spcPct val="150000"/>
              </a:lnSpc>
              <a:spcBef>
                <a:spcPts val="980"/>
              </a:spcBef>
              <a:spcAft>
                <a:spcPts val="0"/>
              </a:spcAft>
              <a:buClr>
                <a:schemeClr val="dk1"/>
              </a:buClr>
              <a:buSzPts val="2800"/>
              <a:buChar char="•"/>
            </a:pPr>
            <a:r>
              <a:rPr b="1" lang="en-IN" sz="2800">
                <a:latin typeface="Times New Roman"/>
                <a:ea typeface="Times New Roman"/>
                <a:cs typeface="Times New Roman"/>
                <a:sym typeface="Times New Roman"/>
              </a:rPr>
              <a:t>Objective: </a:t>
            </a:r>
            <a:r>
              <a:rPr lang="en-IN" sz="2800">
                <a:latin typeface="Times New Roman"/>
                <a:ea typeface="Times New Roman"/>
                <a:cs typeface="Times New Roman"/>
                <a:sym typeface="Times New Roman"/>
              </a:rPr>
              <a:t>To be able to understand functional dependencies, first, second, third, fourth, fifth and DKNF.</a:t>
            </a:r>
            <a:endParaRPr sz="2800"/>
          </a:p>
          <a:p>
            <a:pPr indent="-228600" lvl="0" marL="228600" rtl="0" algn="just">
              <a:lnSpc>
                <a:spcPct val="150000"/>
              </a:lnSpc>
              <a:spcBef>
                <a:spcPts val="980"/>
              </a:spcBef>
              <a:spcAft>
                <a:spcPts val="0"/>
              </a:spcAft>
              <a:buClr>
                <a:schemeClr val="dk1"/>
              </a:buClr>
              <a:buSzPts val="2800"/>
              <a:buChar char="•"/>
            </a:pPr>
            <a:r>
              <a:rPr b="1" lang="en-IN" sz="2800">
                <a:latin typeface="Times New Roman"/>
                <a:ea typeface="Times New Roman"/>
                <a:cs typeface="Times New Roman"/>
                <a:sym typeface="Times New Roman"/>
              </a:rPr>
              <a:t>Outcome: </a:t>
            </a:r>
            <a:r>
              <a:rPr lang="en-IN" sz="2800">
                <a:latin typeface="Times New Roman"/>
                <a:ea typeface="Times New Roman"/>
                <a:cs typeface="Times New Roman"/>
                <a:sym typeface="Times New Roman"/>
              </a:rPr>
              <a:t>Student will be able to design normalized database.</a:t>
            </a:r>
            <a:endParaRPr b="1" sz="2800">
              <a:latin typeface="Times New Roman"/>
              <a:ea typeface="Times New Roman"/>
              <a:cs typeface="Times New Roman"/>
              <a:sym typeface="Times New Roman"/>
            </a:endParaRPr>
          </a:p>
          <a:p>
            <a:pPr indent="-228600" lvl="0" marL="457200" rtl="0" algn="l">
              <a:lnSpc>
                <a:spcPct val="100000"/>
              </a:lnSpc>
              <a:spcBef>
                <a:spcPts val="0"/>
              </a:spcBef>
              <a:spcAft>
                <a:spcPts val="0"/>
              </a:spcAft>
              <a:buSzPts val="140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4"/>
          <p:cNvSpPr/>
          <p:nvPr/>
        </p:nvSpPr>
        <p:spPr>
          <a:xfrm>
            <a:off x="1991544" y="692696"/>
            <a:ext cx="8424936" cy="70788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0" i="0" lang="en-IN" sz="4000" u="none" cap="none" strike="noStrike">
                <a:solidFill>
                  <a:srgbClr val="000000"/>
                </a:solidFill>
                <a:latin typeface="Times New Roman"/>
                <a:ea typeface="Times New Roman"/>
                <a:cs typeface="Times New Roman"/>
                <a:sym typeface="Times New Roman"/>
              </a:rPr>
              <a:t>Example: 2</a:t>
            </a:r>
            <a:r>
              <a:rPr b="0" baseline="30000" i="0" lang="en-IN" sz="4000" u="none" cap="none" strike="noStrike">
                <a:solidFill>
                  <a:srgbClr val="000000"/>
                </a:solidFill>
                <a:latin typeface="Times New Roman"/>
                <a:ea typeface="Times New Roman"/>
                <a:cs typeface="Times New Roman"/>
                <a:sym typeface="Times New Roman"/>
              </a:rPr>
              <a:t>nd</a:t>
            </a:r>
            <a:r>
              <a:rPr b="0" i="0" lang="en-IN" sz="4000" u="none" cap="none" strike="noStrike">
                <a:solidFill>
                  <a:srgbClr val="000000"/>
                </a:solidFill>
                <a:latin typeface="Times New Roman"/>
                <a:ea typeface="Times New Roman"/>
                <a:cs typeface="Times New Roman"/>
                <a:sym typeface="Times New Roman"/>
              </a:rPr>
              <a:t> Normal Form</a:t>
            </a:r>
            <a:endParaRPr b="0" i="0" sz="1400" u="none" cap="none" strike="noStrike">
              <a:solidFill>
                <a:srgbClr val="000000"/>
              </a:solidFill>
              <a:latin typeface="Times New Roman"/>
              <a:ea typeface="Times New Roman"/>
              <a:cs typeface="Times New Roman"/>
              <a:sym typeface="Times New Roman"/>
            </a:endParaRPr>
          </a:p>
        </p:txBody>
      </p:sp>
      <p:sp>
        <p:nvSpPr>
          <p:cNvPr id="285" name="Google Shape;285;p44"/>
          <p:cNvSpPr/>
          <p:nvPr/>
        </p:nvSpPr>
        <p:spPr>
          <a:xfrm>
            <a:off x="1252225" y="1708650"/>
            <a:ext cx="9830700" cy="4763100"/>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000000"/>
              </a:buClr>
              <a:buSzPts val="1400"/>
              <a:buFont typeface="Arial"/>
              <a:buNone/>
            </a:pPr>
            <a:r>
              <a:rPr b="0" i="0" lang="en-IN" sz="2000" u="none" cap="none" strike="noStrike">
                <a:solidFill>
                  <a:srgbClr val="000000"/>
                </a:solidFill>
                <a:latin typeface="Times New Roman"/>
                <a:ea typeface="Times New Roman"/>
                <a:cs typeface="Times New Roman"/>
                <a:sym typeface="Times New Roman"/>
              </a:rPr>
              <a:t>Example: R ( ABCD)</a:t>
            </a:r>
            <a:endParaRPr b="0" i="0" sz="2000" u="none" cap="none" strike="noStrike">
              <a:solidFill>
                <a:srgbClr val="000000"/>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000000"/>
              </a:buClr>
              <a:buSzPts val="1400"/>
              <a:buFont typeface="Arial"/>
              <a:buNone/>
            </a:pPr>
            <a:r>
              <a:t/>
            </a:r>
            <a:endParaRPr b="0" i="0" sz="2000" u="none" cap="none" strike="noStrike">
              <a:solidFill>
                <a:srgbClr val="000000"/>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000000"/>
              </a:buClr>
              <a:buSzPts val="1400"/>
              <a:buFont typeface="Arial"/>
              <a:buNone/>
            </a:pPr>
            <a:r>
              <a:rPr b="0" i="0" lang="en-IN" sz="2000" u="none" cap="none" strike="noStrike">
                <a:solidFill>
                  <a:srgbClr val="000000"/>
                </a:solidFill>
                <a:latin typeface="Times New Roman"/>
                <a:ea typeface="Times New Roman"/>
                <a:cs typeface="Times New Roman"/>
                <a:sym typeface="Times New Roman"/>
              </a:rPr>
              <a:t>Where, AB🡪 D and B🡪C</a:t>
            </a:r>
            <a:endParaRPr b="0" i="0" sz="2000" u="none" cap="none" strike="noStrike">
              <a:solidFill>
                <a:srgbClr val="000000"/>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000000"/>
              </a:buClr>
              <a:buSzPts val="1400"/>
              <a:buFont typeface="Arial"/>
              <a:buNone/>
            </a:pPr>
            <a:r>
              <a:t/>
            </a:r>
            <a:endParaRPr b="0" i="0" sz="2000" u="none" cap="none" strike="noStrike">
              <a:solidFill>
                <a:srgbClr val="000000"/>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000000"/>
              </a:buClr>
              <a:buSzPts val="1400"/>
              <a:buFont typeface="Arial"/>
              <a:buNone/>
            </a:pPr>
            <a:r>
              <a:rPr b="0" i="0" lang="en-IN" sz="2000" u="none" cap="none" strike="noStrike">
                <a:solidFill>
                  <a:srgbClr val="000000"/>
                </a:solidFill>
                <a:latin typeface="Times New Roman"/>
                <a:ea typeface="Times New Roman"/>
                <a:cs typeface="Times New Roman"/>
                <a:sym typeface="Times New Roman"/>
              </a:rPr>
              <a:t>In this Candidate Key, (AB)+ = {ABCD}</a:t>
            </a:r>
            <a:endParaRPr b="0" i="0" sz="2000" u="none" cap="none" strike="noStrike">
              <a:solidFill>
                <a:srgbClr val="000000"/>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000000"/>
              </a:buClr>
              <a:buSzPts val="1400"/>
              <a:buFont typeface="Arial"/>
              <a:buNone/>
            </a:pPr>
            <a:r>
              <a:t/>
            </a:r>
            <a:endParaRPr b="0" i="0" sz="2000" u="none" cap="none" strike="noStrike">
              <a:solidFill>
                <a:srgbClr val="000000"/>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000000"/>
              </a:buClr>
              <a:buSzPts val="1400"/>
              <a:buFont typeface="Arial"/>
              <a:buNone/>
            </a:pPr>
            <a:r>
              <a:rPr b="0" i="0" lang="en-IN" sz="2000" u="none" cap="none" strike="noStrike">
                <a:solidFill>
                  <a:srgbClr val="000000"/>
                </a:solidFill>
                <a:latin typeface="Times New Roman"/>
                <a:ea typeface="Times New Roman"/>
                <a:cs typeface="Times New Roman"/>
                <a:sym typeface="Times New Roman"/>
              </a:rPr>
              <a:t>Here, Prime attributes: AB</a:t>
            </a:r>
            <a:endParaRPr b="0" i="0" sz="2000" u="none" cap="none" strike="noStrike">
              <a:solidFill>
                <a:srgbClr val="000000"/>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000000"/>
              </a:buClr>
              <a:buSzPts val="1400"/>
              <a:buFont typeface="Arial"/>
              <a:buNone/>
            </a:pPr>
            <a:r>
              <a:rPr b="0" i="0" lang="en-IN" sz="2000" u="none" cap="none" strike="noStrike">
                <a:solidFill>
                  <a:srgbClr val="000000"/>
                </a:solidFill>
                <a:latin typeface="Times New Roman"/>
                <a:ea typeface="Times New Roman"/>
                <a:cs typeface="Times New Roman"/>
                <a:sym typeface="Times New Roman"/>
              </a:rPr>
              <a:t>Non prime Attribute: CD</a:t>
            </a:r>
            <a:endParaRPr b="0" i="0" sz="2000" u="none" cap="none" strike="noStrike">
              <a:solidFill>
                <a:srgbClr val="000000"/>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000000"/>
              </a:buClr>
              <a:buSzPts val="1400"/>
              <a:buFont typeface="Arial"/>
              <a:buNone/>
            </a:pPr>
            <a:r>
              <a:t/>
            </a:r>
            <a:endParaRPr b="0" i="0" sz="2000" u="none" cap="none" strike="noStrike">
              <a:solidFill>
                <a:srgbClr val="000000"/>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000000"/>
              </a:buClr>
              <a:buSzPts val="1400"/>
              <a:buFont typeface="Arial"/>
              <a:buNone/>
            </a:pPr>
            <a:r>
              <a:t/>
            </a:r>
            <a:endParaRPr b="0" i="0" sz="2000" u="none" cap="none" strike="noStrike">
              <a:solidFill>
                <a:srgbClr val="000000"/>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000000"/>
              </a:buClr>
              <a:buSzPts val="1400"/>
              <a:buFont typeface="Arial"/>
              <a:buNone/>
            </a:pPr>
            <a:r>
              <a:t/>
            </a:r>
            <a:endParaRPr b="0" i="0" sz="2000" u="none" cap="none" strike="noStrike">
              <a:solidFill>
                <a:srgbClr val="000000"/>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000000"/>
              </a:buClr>
              <a:buSzPts val="1400"/>
              <a:buFont typeface="Arial"/>
              <a:buNone/>
            </a:pPr>
            <a:r>
              <a:t/>
            </a:r>
            <a:endParaRPr b="0" i="0" sz="2000" u="none" cap="none" strike="noStrike">
              <a:solidFill>
                <a:srgbClr val="000000"/>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000000"/>
              </a:buClr>
              <a:buSzPts val="1400"/>
              <a:buFont typeface="Arial"/>
              <a:buNone/>
            </a:pPr>
            <a:r>
              <a:rPr b="0" i="0" lang="en-IN" sz="2000" u="none" cap="none" strike="noStrike">
                <a:solidFill>
                  <a:srgbClr val="000000"/>
                </a:solidFill>
                <a:latin typeface="Times New Roman"/>
                <a:ea typeface="Times New Roman"/>
                <a:cs typeface="Times New Roman"/>
                <a:sym typeface="Times New Roman"/>
              </a:rPr>
              <a:t>A relation schema R is in </a:t>
            </a:r>
            <a:r>
              <a:rPr b="1" i="0" lang="en-IN" sz="2000" u="none" cap="none" strike="noStrike">
                <a:solidFill>
                  <a:srgbClr val="000000"/>
                </a:solidFill>
                <a:latin typeface="Times New Roman"/>
                <a:ea typeface="Times New Roman"/>
                <a:cs typeface="Times New Roman"/>
                <a:sym typeface="Times New Roman"/>
              </a:rPr>
              <a:t>second normal form </a:t>
            </a:r>
            <a:r>
              <a:rPr b="0" i="0" lang="en-IN" sz="2000" u="none" cap="none" strike="noStrike">
                <a:solidFill>
                  <a:srgbClr val="000000"/>
                </a:solidFill>
                <a:latin typeface="Times New Roman"/>
                <a:ea typeface="Times New Roman"/>
                <a:cs typeface="Times New Roman"/>
                <a:sym typeface="Times New Roman"/>
              </a:rPr>
              <a:t>(</a:t>
            </a:r>
            <a:r>
              <a:rPr b="1" i="0" lang="en-IN" sz="2000" u="none" cap="none" strike="noStrike">
                <a:solidFill>
                  <a:srgbClr val="000000"/>
                </a:solidFill>
                <a:latin typeface="Times New Roman"/>
                <a:ea typeface="Times New Roman"/>
                <a:cs typeface="Times New Roman"/>
                <a:sym typeface="Times New Roman"/>
              </a:rPr>
              <a:t>2NF</a:t>
            </a:r>
            <a:r>
              <a:rPr b="0" i="0" lang="en-IN" sz="2000" u="none" cap="none" strike="noStrike">
                <a:solidFill>
                  <a:srgbClr val="000000"/>
                </a:solidFill>
                <a:latin typeface="Times New Roman"/>
                <a:ea typeface="Times New Roman"/>
                <a:cs typeface="Times New Roman"/>
                <a:sym typeface="Times New Roman"/>
              </a:rPr>
              <a:t>) if every non-prime attribute A in R is fully functionally dependent on the primary key </a:t>
            </a:r>
            <a:endParaRPr b="0" i="0" sz="2000" u="none" cap="none" strike="noStrike">
              <a:solidFill>
                <a:srgbClr val="000000"/>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000000"/>
              </a:buClr>
              <a:buSzPts val="1400"/>
              <a:buFont typeface="Arial"/>
              <a:buNone/>
            </a:pPr>
            <a:r>
              <a:rPr b="0" i="0" lang="en-IN" sz="2000" u="none" cap="none" strike="noStrike">
                <a:solidFill>
                  <a:srgbClr val="000000"/>
                </a:solidFill>
                <a:latin typeface="Times New Roman"/>
                <a:ea typeface="Times New Roman"/>
                <a:cs typeface="Times New Roman"/>
                <a:sym typeface="Times New Roman"/>
              </a:rPr>
              <a:t>R can be decomposed into 2NF relations via the process of 2NF normalization </a:t>
            </a:r>
            <a:endParaRPr b="0" i="0" sz="2000" u="none" cap="none" strike="noStrike">
              <a:solidFill>
                <a:srgbClr val="000000"/>
              </a:solidFill>
              <a:latin typeface="Times New Roman"/>
              <a:ea typeface="Times New Roman"/>
              <a:cs typeface="Times New Roman"/>
              <a:sym typeface="Times New Roman"/>
            </a:endParaRPr>
          </a:p>
        </p:txBody>
      </p:sp>
      <p:cxnSp>
        <p:nvCxnSpPr>
          <p:cNvPr id="286" name="Google Shape;286;p44"/>
          <p:cNvCxnSpPr/>
          <p:nvPr/>
        </p:nvCxnSpPr>
        <p:spPr>
          <a:xfrm flipH="1" rot="-5400000">
            <a:off x="4655848" y="4221196"/>
            <a:ext cx="432000" cy="288000"/>
          </a:xfrm>
          <a:prstGeom prst="bentConnector3">
            <a:avLst>
              <a:gd fmla="val 50000" name="adj1"/>
            </a:avLst>
          </a:prstGeom>
          <a:noFill/>
          <a:ln cap="flat" cmpd="sng" w="9525">
            <a:solidFill>
              <a:srgbClr val="4A7DBA"/>
            </a:solidFill>
            <a:prstDash val="solid"/>
            <a:round/>
            <a:headEnd len="sm" w="sm" type="none"/>
            <a:tailEnd len="med" w="med" type="stealth"/>
          </a:ln>
        </p:spPr>
      </p:cxnSp>
      <p:cxnSp>
        <p:nvCxnSpPr>
          <p:cNvPr id="287" name="Google Shape;287;p44"/>
          <p:cNvCxnSpPr/>
          <p:nvPr/>
        </p:nvCxnSpPr>
        <p:spPr>
          <a:xfrm>
            <a:off x="5118780" y="3988475"/>
            <a:ext cx="648071" cy="0"/>
          </a:xfrm>
          <a:prstGeom prst="straightConnector1">
            <a:avLst/>
          </a:prstGeom>
          <a:noFill/>
          <a:ln cap="flat" cmpd="sng" w="9525">
            <a:solidFill>
              <a:srgbClr val="4A7DBA"/>
            </a:solidFill>
            <a:prstDash val="solid"/>
            <a:round/>
            <a:headEnd len="sm" w="sm" type="none"/>
            <a:tailEnd len="med" w="med" type="stealth"/>
          </a:ln>
        </p:spPr>
      </p:cxnSp>
      <p:sp>
        <p:nvSpPr>
          <p:cNvPr id="288" name="Google Shape;288;p44"/>
          <p:cNvSpPr txBox="1"/>
          <p:nvPr/>
        </p:nvSpPr>
        <p:spPr>
          <a:xfrm>
            <a:off x="5879976" y="3717032"/>
            <a:ext cx="3600400" cy="30773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Times New Roman"/>
                <a:ea typeface="Times New Roman"/>
                <a:cs typeface="Times New Roman"/>
                <a:sym typeface="Times New Roman"/>
              </a:rPr>
              <a:t>Dependent on both A and B</a:t>
            </a:r>
            <a:endParaRPr b="0" i="0" sz="1400" u="none" cap="none" strike="noStrike">
              <a:solidFill>
                <a:srgbClr val="000000"/>
              </a:solidFill>
              <a:latin typeface="Times New Roman"/>
              <a:ea typeface="Times New Roman"/>
              <a:cs typeface="Times New Roman"/>
              <a:sym typeface="Times New Roman"/>
            </a:endParaRPr>
          </a:p>
        </p:txBody>
      </p:sp>
      <p:sp>
        <p:nvSpPr>
          <p:cNvPr id="289" name="Google Shape;289;p44"/>
          <p:cNvSpPr txBox="1"/>
          <p:nvPr/>
        </p:nvSpPr>
        <p:spPr>
          <a:xfrm>
            <a:off x="5015880" y="4581128"/>
            <a:ext cx="4824536" cy="30773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Times New Roman"/>
                <a:ea typeface="Times New Roman"/>
                <a:cs typeface="Times New Roman"/>
                <a:sym typeface="Times New Roman"/>
              </a:rPr>
              <a:t>Depend only on B, called Partial Dependency</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5"/>
          <p:cNvSpPr/>
          <p:nvPr/>
        </p:nvSpPr>
        <p:spPr>
          <a:xfrm>
            <a:off x="1991544" y="692696"/>
            <a:ext cx="8424936" cy="58473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0" i="0" lang="en-IN" sz="3200" u="none" cap="none" strike="noStrike">
                <a:solidFill>
                  <a:srgbClr val="000000"/>
                </a:solidFill>
                <a:latin typeface="Times New Roman"/>
                <a:ea typeface="Times New Roman"/>
                <a:cs typeface="Times New Roman"/>
                <a:sym typeface="Times New Roman"/>
              </a:rPr>
              <a:t>Example: 2</a:t>
            </a:r>
            <a:r>
              <a:rPr b="0" baseline="30000" i="0" lang="en-IN" sz="3200" u="none" cap="none" strike="noStrike">
                <a:solidFill>
                  <a:srgbClr val="000000"/>
                </a:solidFill>
                <a:latin typeface="Times New Roman"/>
                <a:ea typeface="Times New Roman"/>
                <a:cs typeface="Times New Roman"/>
                <a:sym typeface="Times New Roman"/>
              </a:rPr>
              <a:t>nd</a:t>
            </a:r>
            <a:r>
              <a:rPr b="0" i="0" lang="en-IN" sz="3200" u="none" cap="none" strike="noStrike">
                <a:solidFill>
                  <a:srgbClr val="000000"/>
                </a:solidFill>
                <a:latin typeface="Times New Roman"/>
                <a:ea typeface="Times New Roman"/>
                <a:cs typeface="Times New Roman"/>
                <a:sym typeface="Times New Roman"/>
              </a:rPr>
              <a:t>  Normal Form</a:t>
            </a:r>
            <a:endParaRPr b="0" i="0" sz="3200" u="none" cap="none" strike="noStrike">
              <a:solidFill>
                <a:srgbClr val="000000"/>
              </a:solidFill>
              <a:latin typeface="Times New Roman"/>
              <a:ea typeface="Times New Roman"/>
              <a:cs typeface="Times New Roman"/>
              <a:sym typeface="Times New Roman"/>
            </a:endParaRPr>
          </a:p>
        </p:txBody>
      </p:sp>
      <p:graphicFrame>
        <p:nvGraphicFramePr>
          <p:cNvPr id="295" name="Google Shape;295;p45"/>
          <p:cNvGraphicFramePr/>
          <p:nvPr/>
        </p:nvGraphicFramePr>
        <p:xfrm>
          <a:off x="5231904" y="1400582"/>
          <a:ext cx="3000000" cy="3000000"/>
        </p:xfrm>
        <a:graphic>
          <a:graphicData uri="http://schemas.openxmlformats.org/drawingml/2006/table">
            <a:tbl>
              <a:tblPr>
                <a:noFill/>
                <a:tableStyleId>{9870E730-E227-45B2-AFC1-4F61321F8F2B}</a:tableStyleId>
              </a:tblPr>
              <a:tblGrid>
                <a:gridCol w="504050"/>
                <a:gridCol w="576075"/>
                <a:gridCol w="648075"/>
              </a:tblGrid>
              <a:tr h="244600">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rPr>
                        <a:t>A</a:t>
                      </a:r>
                      <a:endParaRPr sz="1800" u="none" cap="none" strike="noStrike">
                        <a:latin typeface="Times New Roman"/>
                        <a:ea typeface="Times New Roman"/>
                        <a:cs typeface="Times New Roman"/>
                        <a:sym typeface="Times New Roman"/>
                      </a:endParaRPr>
                    </a:p>
                  </a:txBody>
                  <a:tcPr marT="57150" marB="57150" marR="91450" marL="91450" anchor="ctr"/>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rPr>
                        <a:t>B</a:t>
                      </a:r>
                      <a:endParaRPr sz="1800" u="none" cap="none" strike="noStrike">
                        <a:latin typeface="Times New Roman"/>
                        <a:ea typeface="Times New Roman"/>
                        <a:cs typeface="Times New Roman"/>
                        <a:sym typeface="Times New Roman"/>
                      </a:endParaRPr>
                    </a:p>
                  </a:txBody>
                  <a:tcPr marT="57150" marB="57150" marR="91450" marL="91450" anchor="ctr"/>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rPr>
                        <a:t>C</a:t>
                      </a:r>
                      <a:endParaRPr sz="1800" u="none" cap="none" strike="noStrike">
                        <a:latin typeface="Times New Roman"/>
                        <a:ea typeface="Times New Roman"/>
                        <a:cs typeface="Times New Roman"/>
                        <a:sym typeface="Times New Roman"/>
                      </a:endParaRPr>
                    </a:p>
                  </a:txBody>
                  <a:tcPr marT="57150" marB="57150" marR="91450" marL="91450" anchor="ctr"/>
                </a:tc>
              </a:tr>
              <a:tr h="228600">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rPr>
                        <a:t>a</a:t>
                      </a:r>
                      <a:endParaRPr sz="1800" u="none" cap="none" strike="noStrike">
                        <a:latin typeface="Times New Roman"/>
                        <a:ea typeface="Times New Roman"/>
                        <a:cs typeface="Times New Roman"/>
                        <a:sym typeface="Times New Roman"/>
                      </a:endParaRPr>
                    </a:p>
                  </a:txBody>
                  <a:tcPr marT="57150" marB="57150" marR="91450" marL="91450" anchor="ctr"/>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rPr>
                        <a:t>1</a:t>
                      </a:r>
                      <a:endParaRPr sz="1800" u="none" cap="none" strike="noStrike">
                        <a:latin typeface="Times New Roman"/>
                        <a:ea typeface="Times New Roman"/>
                        <a:cs typeface="Times New Roman"/>
                        <a:sym typeface="Times New Roman"/>
                      </a:endParaRPr>
                    </a:p>
                  </a:txBody>
                  <a:tcPr marT="57150" marB="57150" marR="91450" marL="91450" anchor="ctr"/>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rPr>
                        <a:t>X</a:t>
                      </a:r>
                      <a:endParaRPr sz="1800" u="none" cap="none" strike="noStrike">
                        <a:latin typeface="Times New Roman"/>
                        <a:ea typeface="Times New Roman"/>
                        <a:cs typeface="Times New Roman"/>
                        <a:sym typeface="Times New Roman"/>
                      </a:endParaRPr>
                    </a:p>
                  </a:txBody>
                  <a:tcPr marT="57150" marB="57150" marR="91450" marL="91450" anchor="ctr"/>
                </a:tc>
              </a:tr>
              <a:tr h="228600">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rPr>
                        <a:t>b</a:t>
                      </a:r>
                      <a:endParaRPr sz="1800" u="none" cap="none" strike="noStrike">
                        <a:latin typeface="Times New Roman"/>
                        <a:ea typeface="Times New Roman"/>
                        <a:cs typeface="Times New Roman"/>
                        <a:sym typeface="Times New Roman"/>
                      </a:endParaRPr>
                    </a:p>
                  </a:txBody>
                  <a:tcPr marT="57150" marB="57150" marR="91450" marL="91450" anchor="ctr"/>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rPr>
                        <a:t>2</a:t>
                      </a:r>
                      <a:endParaRPr sz="1800" u="none" cap="none" strike="noStrike">
                        <a:latin typeface="Times New Roman"/>
                        <a:ea typeface="Times New Roman"/>
                        <a:cs typeface="Times New Roman"/>
                        <a:sym typeface="Times New Roman"/>
                      </a:endParaRPr>
                    </a:p>
                  </a:txBody>
                  <a:tcPr marT="57150" marB="57150" marR="91450" marL="91450" anchor="ctr"/>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rPr>
                        <a:t>Y</a:t>
                      </a:r>
                      <a:endParaRPr sz="1800" u="none" cap="none" strike="noStrike">
                        <a:latin typeface="Times New Roman"/>
                        <a:ea typeface="Times New Roman"/>
                        <a:cs typeface="Times New Roman"/>
                        <a:sym typeface="Times New Roman"/>
                      </a:endParaRPr>
                    </a:p>
                  </a:txBody>
                  <a:tcPr marT="57150" marB="57150" marR="91450" marL="91450" anchor="ctr"/>
                </a:tc>
              </a:tr>
              <a:tr h="228600">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rPr>
                        <a:t>a</a:t>
                      </a:r>
                      <a:endParaRPr sz="1800" u="none" cap="none" strike="noStrike">
                        <a:latin typeface="Times New Roman"/>
                        <a:ea typeface="Times New Roman"/>
                        <a:cs typeface="Times New Roman"/>
                        <a:sym typeface="Times New Roman"/>
                      </a:endParaRPr>
                    </a:p>
                  </a:txBody>
                  <a:tcPr marT="57150" marB="57150" marR="91450" marL="91450" anchor="ctr"/>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rPr>
                        <a:t>3</a:t>
                      </a:r>
                      <a:endParaRPr sz="1800" u="none" cap="none" strike="noStrike">
                        <a:latin typeface="Times New Roman"/>
                        <a:ea typeface="Times New Roman"/>
                        <a:cs typeface="Times New Roman"/>
                        <a:sym typeface="Times New Roman"/>
                      </a:endParaRPr>
                    </a:p>
                  </a:txBody>
                  <a:tcPr marT="57150" marB="57150" marR="91450" marL="91450" anchor="ctr"/>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rPr>
                        <a:t>Z</a:t>
                      </a:r>
                      <a:endParaRPr sz="1800" u="none" cap="none" strike="noStrike">
                        <a:latin typeface="Times New Roman"/>
                        <a:ea typeface="Times New Roman"/>
                        <a:cs typeface="Times New Roman"/>
                        <a:sym typeface="Times New Roman"/>
                      </a:endParaRPr>
                    </a:p>
                  </a:txBody>
                  <a:tcPr marT="57150" marB="57150" marR="91450" marL="91450" anchor="ctr"/>
                </a:tc>
              </a:tr>
              <a:tr h="228600">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rPr>
                        <a:t>c</a:t>
                      </a:r>
                      <a:endParaRPr sz="1800" u="none" cap="none" strike="noStrike">
                        <a:latin typeface="Times New Roman"/>
                        <a:ea typeface="Times New Roman"/>
                        <a:cs typeface="Times New Roman"/>
                        <a:sym typeface="Times New Roman"/>
                      </a:endParaRPr>
                    </a:p>
                  </a:txBody>
                  <a:tcPr marT="57150" marB="57150" marR="91450" marL="91450" anchor="ctr"/>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rPr>
                        <a:t>3</a:t>
                      </a:r>
                      <a:endParaRPr sz="1800" u="none" cap="none" strike="noStrike">
                        <a:latin typeface="Times New Roman"/>
                        <a:ea typeface="Times New Roman"/>
                        <a:cs typeface="Times New Roman"/>
                        <a:sym typeface="Times New Roman"/>
                      </a:endParaRPr>
                    </a:p>
                  </a:txBody>
                  <a:tcPr marT="57150" marB="57150" marR="91450" marL="91450" anchor="ctr"/>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rPr>
                        <a:t>Z</a:t>
                      </a:r>
                      <a:endParaRPr sz="1800" u="none" cap="none" strike="noStrike">
                        <a:latin typeface="Times New Roman"/>
                        <a:ea typeface="Times New Roman"/>
                        <a:cs typeface="Times New Roman"/>
                        <a:sym typeface="Times New Roman"/>
                      </a:endParaRPr>
                    </a:p>
                  </a:txBody>
                  <a:tcPr marT="57150" marB="57150" marR="91450" marL="91450" anchor="ctr"/>
                </a:tc>
              </a:tr>
              <a:tr h="228600">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rPr>
                        <a:t>d</a:t>
                      </a:r>
                      <a:endParaRPr sz="1800" u="none" cap="none" strike="noStrike">
                        <a:latin typeface="Times New Roman"/>
                        <a:ea typeface="Times New Roman"/>
                        <a:cs typeface="Times New Roman"/>
                        <a:sym typeface="Times New Roman"/>
                      </a:endParaRPr>
                    </a:p>
                  </a:txBody>
                  <a:tcPr marT="57150" marB="57150" marR="91450" marL="91450" anchor="ctr"/>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rPr>
                        <a:t>3</a:t>
                      </a:r>
                      <a:endParaRPr sz="1800" u="none" cap="none" strike="noStrike">
                        <a:latin typeface="Times New Roman"/>
                        <a:ea typeface="Times New Roman"/>
                        <a:cs typeface="Times New Roman"/>
                        <a:sym typeface="Times New Roman"/>
                      </a:endParaRPr>
                    </a:p>
                  </a:txBody>
                  <a:tcPr marT="57150" marB="57150" marR="91450" marL="91450" anchor="ctr"/>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rPr>
                        <a:t>Z</a:t>
                      </a:r>
                      <a:endParaRPr sz="1800" u="none" cap="none" strike="noStrike">
                        <a:latin typeface="Times New Roman"/>
                        <a:ea typeface="Times New Roman"/>
                        <a:cs typeface="Times New Roman"/>
                        <a:sym typeface="Times New Roman"/>
                      </a:endParaRPr>
                    </a:p>
                  </a:txBody>
                  <a:tcPr marT="57150" marB="57150" marR="91450" marL="91450" anchor="ctr"/>
                </a:tc>
              </a:tr>
              <a:tr h="228600">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rPr>
                        <a:t>e</a:t>
                      </a:r>
                      <a:endParaRPr sz="1800" u="none" cap="none" strike="noStrike">
                        <a:latin typeface="Times New Roman"/>
                        <a:ea typeface="Times New Roman"/>
                        <a:cs typeface="Times New Roman"/>
                        <a:sym typeface="Times New Roman"/>
                      </a:endParaRPr>
                    </a:p>
                  </a:txBody>
                  <a:tcPr marT="57150" marB="57150" marR="91450" marL="91450" anchor="ctr"/>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rPr>
                        <a:t>3</a:t>
                      </a:r>
                      <a:endParaRPr sz="1800" u="none" cap="none" strike="noStrike">
                        <a:latin typeface="Times New Roman"/>
                        <a:ea typeface="Times New Roman"/>
                        <a:cs typeface="Times New Roman"/>
                        <a:sym typeface="Times New Roman"/>
                      </a:endParaRPr>
                    </a:p>
                  </a:txBody>
                  <a:tcPr marT="57150" marB="57150" marR="91450" marL="91450" anchor="ctr"/>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rPr>
                        <a:t>Z</a:t>
                      </a:r>
                      <a:endParaRPr sz="1800" u="none" cap="none" strike="noStrike">
                        <a:latin typeface="Times New Roman"/>
                        <a:ea typeface="Times New Roman"/>
                        <a:cs typeface="Times New Roman"/>
                        <a:sym typeface="Times New Roman"/>
                      </a:endParaRPr>
                    </a:p>
                  </a:txBody>
                  <a:tcPr marT="57150" marB="57150" marR="91450" marL="91450" anchor="ctr"/>
                </a:tc>
              </a:tr>
            </a:tbl>
          </a:graphicData>
        </a:graphic>
      </p:graphicFrame>
      <p:sp>
        <p:nvSpPr>
          <p:cNvPr id="296" name="Google Shape;296;p45"/>
          <p:cNvSpPr txBox="1"/>
          <p:nvPr/>
        </p:nvSpPr>
        <p:spPr>
          <a:xfrm>
            <a:off x="7320136" y="1772816"/>
            <a:ext cx="1224136" cy="3692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Times New Roman"/>
                <a:ea typeface="Times New Roman"/>
                <a:cs typeface="Times New Roman"/>
                <a:sym typeface="Times New Roman"/>
              </a:rPr>
              <a:t>Relation R</a:t>
            </a:r>
            <a:endParaRPr b="0" i="0" sz="1400" u="none" cap="none" strike="noStrike">
              <a:solidFill>
                <a:srgbClr val="000000"/>
              </a:solidFill>
              <a:latin typeface="Times New Roman"/>
              <a:ea typeface="Times New Roman"/>
              <a:cs typeface="Times New Roman"/>
              <a:sym typeface="Times New Roman"/>
            </a:endParaRPr>
          </a:p>
        </p:txBody>
      </p:sp>
      <p:sp>
        <p:nvSpPr>
          <p:cNvPr id="297" name="Google Shape;297;p45"/>
          <p:cNvSpPr txBox="1"/>
          <p:nvPr/>
        </p:nvSpPr>
        <p:spPr>
          <a:xfrm>
            <a:off x="2279576" y="3140968"/>
            <a:ext cx="1368152" cy="3692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Times New Roman"/>
                <a:ea typeface="Times New Roman"/>
                <a:cs typeface="Times New Roman"/>
                <a:sym typeface="Times New Roman"/>
              </a:rPr>
              <a:t>Relation R1</a:t>
            </a:r>
            <a:endParaRPr b="0" i="0" sz="1400" u="none" cap="none" strike="noStrike">
              <a:solidFill>
                <a:srgbClr val="000000"/>
              </a:solidFill>
              <a:latin typeface="Times New Roman"/>
              <a:ea typeface="Times New Roman"/>
              <a:cs typeface="Times New Roman"/>
              <a:sym typeface="Times New Roman"/>
            </a:endParaRPr>
          </a:p>
        </p:txBody>
      </p:sp>
      <p:sp>
        <p:nvSpPr>
          <p:cNvPr id="298" name="Google Shape;298;p45"/>
          <p:cNvSpPr txBox="1"/>
          <p:nvPr/>
        </p:nvSpPr>
        <p:spPr>
          <a:xfrm>
            <a:off x="8457163" y="3717032"/>
            <a:ext cx="1410607" cy="3692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Times New Roman"/>
                <a:ea typeface="Times New Roman"/>
                <a:cs typeface="Times New Roman"/>
                <a:sym typeface="Times New Roman"/>
              </a:rPr>
              <a:t>Relation R2</a:t>
            </a:r>
            <a:endParaRPr b="0" i="0" sz="1400" u="none" cap="none" strike="noStrike">
              <a:solidFill>
                <a:srgbClr val="000000"/>
              </a:solidFill>
              <a:latin typeface="Times New Roman"/>
              <a:ea typeface="Times New Roman"/>
              <a:cs typeface="Times New Roman"/>
              <a:sym typeface="Times New Roman"/>
            </a:endParaRPr>
          </a:p>
        </p:txBody>
      </p:sp>
      <p:graphicFrame>
        <p:nvGraphicFramePr>
          <p:cNvPr id="299" name="Google Shape;299;p45"/>
          <p:cNvGraphicFramePr/>
          <p:nvPr/>
        </p:nvGraphicFramePr>
        <p:xfrm>
          <a:off x="2290874" y="3748390"/>
          <a:ext cx="3000000" cy="3000000"/>
        </p:xfrm>
        <a:graphic>
          <a:graphicData uri="http://schemas.openxmlformats.org/drawingml/2006/table">
            <a:tbl>
              <a:tblPr>
                <a:noFill/>
                <a:tableStyleId>{9870E730-E227-45B2-AFC1-4F61321F8F2B}</a:tableStyleId>
              </a:tblPr>
              <a:tblGrid>
                <a:gridCol w="504050"/>
                <a:gridCol w="576075"/>
              </a:tblGrid>
              <a:tr h="244600">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rPr>
                        <a:t>A</a:t>
                      </a:r>
                      <a:endParaRPr sz="1800" u="none" cap="none" strike="noStrike">
                        <a:latin typeface="Times New Roman"/>
                        <a:ea typeface="Times New Roman"/>
                        <a:cs typeface="Times New Roman"/>
                        <a:sym typeface="Times New Roman"/>
                      </a:endParaRPr>
                    </a:p>
                  </a:txBody>
                  <a:tcPr marT="57150" marB="57150" marR="91450" marL="91450" anchor="ctr"/>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rPr>
                        <a:t>B</a:t>
                      </a:r>
                      <a:endParaRPr sz="1800" u="none" cap="none" strike="noStrike">
                        <a:latin typeface="Times New Roman"/>
                        <a:ea typeface="Times New Roman"/>
                        <a:cs typeface="Times New Roman"/>
                        <a:sym typeface="Times New Roman"/>
                      </a:endParaRPr>
                    </a:p>
                  </a:txBody>
                  <a:tcPr marT="57150" marB="57150" marR="91450" marL="91450" anchor="ctr"/>
                </a:tc>
              </a:tr>
              <a:tr h="228600">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rPr>
                        <a:t>a</a:t>
                      </a:r>
                      <a:endParaRPr sz="1800" u="none" cap="none" strike="noStrike">
                        <a:latin typeface="Times New Roman"/>
                        <a:ea typeface="Times New Roman"/>
                        <a:cs typeface="Times New Roman"/>
                        <a:sym typeface="Times New Roman"/>
                      </a:endParaRPr>
                    </a:p>
                  </a:txBody>
                  <a:tcPr marT="57150" marB="57150" marR="91450" marL="91450" anchor="ctr"/>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rPr>
                        <a:t>1</a:t>
                      </a:r>
                      <a:endParaRPr sz="1800" u="none" cap="none" strike="noStrike">
                        <a:latin typeface="Times New Roman"/>
                        <a:ea typeface="Times New Roman"/>
                        <a:cs typeface="Times New Roman"/>
                        <a:sym typeface="Times New Roman"/>
                      </a:endParaRPr>
                    </a:p>
                  </a:txBody>
                  <a:tcPr marT="57150" marB="57150" marR="91450" marL="91450" anchor="ctr"/>
                </a:tc>
              </a:tr>
              <a:tr h="228600">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rPr>
                        <a:t>b</a:t>
                      </a:r>
                      <a:endParaRPr sz="1800" u="none" cap="none" strike="noStrike">
                        <a:latin typeface="Times New Roman"/>
                        <a:ea typeface="Times New Roman"/>
                        <a:cs typeface="Times New Roman"/>
                        <a:sym typeface="Times New Roman"/>
                      </a:endParaRPr>
                    </a:p>
                  </a:txBody>
                  <a:tcPr marT="57150" marB="57150" marR="91450" marL="91450" anchor="ctr"/>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rPr>
                        <a:t>2</a:t>
                      </a:r>
                      <a:endParaRPr sz="1800" u="none" cap="none" strike="noStrike">
                        <a:latin typeface="Times New Roman"/>
                        <a:ea typeface="Times New Roman"/>
                        <a:cs typeface="Times New Roman"/>
                        <a:sym typeface="Times New Roman"/>
                      </a:endParaRPr>
                    </a:p>
                  </a:txBody>
                  <a:tcPr marT="57150" marB="57150" marR="91450" marL="91450" anchor="ctr"/>
                </a:tc>
              </a:tr>
              <a:tr h="228600">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rPr>
                        <a:t>a</a:t>
                      </a:r>
                      <a:endParaRPr sz="1800" u="none" cap="none" strike="noStrike">
                        <a:latin typeface="Times New Roman"/>
                        <a:ea typeface="Times New Roman"/>
                        <a:cs typeface="Times New Roman"/>
                        <a:sym typeface="Times New Roman"/>
                      </a:endParaRPr>
                    </a:p>
                  </a:txBody>
                  <a:tcPr marT="57150" marB="57150" marR="91450" marL="91450" anchor="ctr"/>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rPr>
                        <a:t>3</a:t>
                      </a:r>
                      <a:endParaRPr sz="1800" u="none" cap="none" strike="noStrike">
                        <a:latin typeface="Times New Roman"/>
                        <a:ea typeface="Times New Roman"/>
                        <a:cs typeface="Times New Roman"/>
                        <a:sym typeface="Times New Roman"/>
                      </a:endParaRPr>
                    </a:p>
                  </a:txBody>
                  <a:tcPr marT="57150" marB="57150" marR="91450" marL="91450" anchor="ctr"/>
                </a:tc>
              </a:tr>
              <a:tr h="228600">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rPr>
                        <a:t>c</a:t>
                      </a:r>
                      <a:endParaRPr sz="1800" u="none" cap="none" strike="noStrike">
                        <a:latin typeface="Times New Roman"/>
                        <a:ea typeface="Times New Roman"/>
                        <a:cs typeface="Times New Roman"/>
                        <a:sym typeface="Times New Roman"/>
                      </a:endParaRPr>
                    </a:p>
                  </a:txBody>
                  <a:tcPr marT="57150" marB="57150" marR="91450" marL="91450" anchor="ctr"/>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rPr>
                        <a:t>3</a:t>
                      </a:r>
                      <a:endParaRPr sz="1800" u="none" cap="none" strike="noStrike">
                        <a:latin typeface="Times New Roman"/>
                        <a:ea typeface="Times New Roman"/>
                        <a:cs typeface="Times New Roman"/>
                        <a:sym typeface="Times New Roman"/>
                      </a:endParaRPr>
                    </a:p>
                  </a:txBody>
                  <a:tcPr marT="57150" marB="57150" marR="91450" marL="91450" anchor="ctr"/>
                </a:tc>
              </a:tr>
              <a:tr h="228600">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rPr>
                        <a:t>d</a:t>
                      </a:r>
                      <a:endParaRPr sz="1800" u="none" cap="none" strike="noStrike">
                        <a:latin typeface="Times New Roman"/>
                        <a:ea typeface="Times New Roman"/>
                        <a:cs typeface="Times New Roman"/>
                        <a:sym typeface="Times New Roman"/>
                      </a:endParaRPr>
                    </a:p>
                  </a:txBody>
                  <a:tcPr marT="57150" marB="57150" marR="91450" marL="91450" anchor="ctr"/>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rPr>
                        <a:t>3</a:t>
                      </a:r>
                      <a:endParaRPr sz="1800" u="none" cap="none" strike="noStrike">
                        <a:latin typeface="Times New Roman"/>
                        <a:ea typeface="Times New Roman"/>
                        <a:cs typeface="Times New Roman"/>
                        <a:sym typeface="Times New Roman"/>
                      </a:endParaRPr>
                    </a:p>
                  </a:txBody>
                  <a:tcPr marT="57150" marB="57150" marR="91450" marL="91450" anchor="ctr"/>
                </a:tc>
              </a:tr>
              <a:tr h="228600">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rPr>
                        <a:t>e</a:t>
                      </a:r>
                      <a:endParaRPr sz="1800" u="none" cap="none" strike="noStrike">
                        <a:latin typeface="Times New Roman"/>
                        <a:ea typeface="Times New Roman"/>
                        <a:cs typeface="Times New Roman"/>
                        <a:sym typeface="Times New Roman"/>
                      </a:endParaRPr>
                    </a:p>
                  </a:txBody>
                  <a:tcPr marT="57150" marB="57150" marR="91450" marL="91450" anchor="ctr"/>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rPr>
                        <a:t>3</a:t>
                      </a:r>
                      <a:endParaRPr sz="1800" u="none" cap="none" strike="noStrike">
                        <a:latin typeface="Times New Roman"/>
                        <a:ea typeface="Times New Roman"/>
                        <a:cs typeface="Times New Roman"/>
                        <a:sym typeface="Times New Roman"/>
                      </a:endParaRPr>
                    </a:p>
                  </a:txBody>
                  <a:tcPr marT="57150" marB="57150" marR="91450" marL="91450" anchor="ctr"/>
                </a:tc>
              </a:tr>
            </a:tbl>
          </a:graphicData>
        </a:graphic>
      </p:graphicFrame>
      <p:graphicFrame>
        <p:nvGraphicFramePr>
          <p:cNvPr id="300" name="Google Shape;300;p45"/>
          <p:cNvGraphicFramePr/>
          <p:nvPr/>
        </p:nvGraphicFramePr>
        <p:xfrm>
          <a:off x="8548673" y="4293096"/>
          <a:ext cx="3000000" cy="3000000"/>
        </p:xfrm>
        <a:graphic>
          <a:graphicData uri="http://schemas.openxmlformats.org/drawingml/2006/table">
            <a:tbl>
              <a:tblPr>
                <a:noFill/>
                <a:tableStyleId>{9870E730-E227-45B2-AFC1-4F61321F8F2B}</a:tableStyleId>
              </a:tblPr>
              <a:tblGrid>
                <a:gridCol w="576075"/>
                <a:gridCol w="648075"/>
              </a:tblGrid>
              <a:tr h="244600">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rPr>
                        <a:t>B</a:t>
                      </a:r>
                      <a:endParaRPr sz="1800" u="none" cap="none" strike="noStrike">
                        <a:latin typeface="Times New Roman"/>
                        <a:ea typeface="Times New Roman"/>
                        <a:cs typeface="Times New Roman"/>
                        <a:sym typeface="Times New Roman"/>
                      </a:endParaRPr>
                    </a:p>
                  </a:txBody>
                  <a:tcPr marT="57150" marB="57150" marR="91450" marL="91450" anchor="ctr"/>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rPr>
                        <a:t>C</a:t>
                      </a:r>
                      <a:endParaRPr sz="1800" u="none" cap="none" strike="noStrike">
                        <a:latin typeface="Times New Roman"/>
                        <a:ea typeface="Times New Roman"/>
                        <a:cs typeface="Times New Roman"/>
                        <a:sym typeface="Times New Roman"/>
                      </a:endParaRPr>
                    </a:p>
                  </a:txBody>
                  <a:tcPr marT="57150" marB="57150" marR="91450" marL="91450" anchor="ctr"/>
                </a:tc>
              </a:tr>
              <a:tr h="228600">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rPr>
                        <a:t>1</a:t>
                      </a:r>
                      <a:endParaRPr sz="1800" u="none" cap="none" strike="noStrike">
                        <a:latin typeface="Times New Roman"/>
                        <a:ea typeface="Times New Roman"/>
                        <a:cs typeface="Times New Roman"/>
                        <a:sym typeface="Times New Roman"/>
                      </a:endParaRPr>
                    </a:p>
                  </a:txBody>
                  <a:tcPr marT="57150" marB="57150" marR="91450" marL="91450" anchor="ctr"/>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rPr>
                        <a:t>X</a:t>
                      </a:r>
                      <a:endParaRPr sz="1800" u="none" cap="none" strike="noStrike">
                        <a:latin typeface="Times New Roman"/>
                        <a:ea typeface="Times New Roman"/>
                        <a:cs typeface="Times New Roman"/>
                        <a:sym typeface="Times New Roman"/>
                      </a:endParaRPr>
                    </a:p>
                  </a:txBody>
                  <a:tcPr marT="57150" marB="57150" marR="91450" marL="91450" anchor="ctr"/>
                </a:tc>
              </a:tr>
              <a:tr h="228600">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rPr>
                        <a:t>2</a:t>
                      </a:r>
                      <a:endParaRPr sz="1800" u="none" cap="none" strike="noStrike">
                        <a:latin typeface="Times New Roman"/>
                        <a:ea typeface="Times New Roman"/>
                        <a:cs typeface="Times New Roman"/>
                        <a:sym typeface="Times New Roman"/>
                      </a:endParaRPr>
                    </a:p>
                  </a:txBody>
                  <a:tcPr marT="57150" marB="57150" marR="91450" marL="91450" anchor="ctr"/>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rPr>
                        <a:t>Y</a:t>
                      </a:r>
                      <a:endParaRPr sz="1800" u="none" cap="none" strike="noStrike">
                        <a:latin typeface="Times New Roman"/>
                        <a:ea typeface="Times New Roman"/>
                        <a:cs typeface="Times New Roman"/>
                        <a:sym typeface="Times New Roman"/>
                      </a:endParaRPr>
                    </a:p>
                  </a:txBody>
                  <a:tcPr marT="57150" marB="57150" marR="91450" marL="91450" anchor="ctr"/>
                </a:tc>
              </a:tr>
              <a:tr h="228600">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rPr>
                        <a:t>3</a:t>
                      </a:r>
                      <a:endParaRPr sz="1800" u="none" cap="none" strike="noStrike">
                        <a:latin typeface="Times New Roman"/>
                        <a:ea typeface="Times New Roman"/>
                        <a:cs typeface="Times New Roman"/>
                        <a:sym typeface="Times New Roman"/>
                      </a:endParaRPr>
                    </a:p>
                  </a:txBody>
                  <a:tcPr marT="57150" marB="57150" marR="91450" marL="91450" anchor="ctr"/>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rPr>
                        <a:t>Z</a:t>
                      </a:r>
                      <a:endParaRPr sz="1800" u="none" cap="none" strike="noStrike">
                        <a:latin typeface="Times New Roman"/>
                        <a:ea typeface="Times New Roman"/>
                        <a:cs typeface="Times New Roman"/>
                        <a:sym typeface="Times New Roman"/>
                      </a:endParaRPr>
                    </a:p>
                  </a:txBody>
                  <a:tcPr marT="57150" marB="57150" marR="91450" marL="91450" anchor="ctr"/>
                </a:tc>
              </a:tr>
            </a:tbl>
          </a:graphicData>
        </a:graphic>
      </p:graphicFrame>
      <p:sp>
        <p:nvSpPr>
          <p:cNvPr id="301" name="Google Shape;301;p45"/>
          <p:cNvSpPr txBox="1"/>
          <p:nvPr/>
        </p:nvSpPr>
        <p:spPr>
          <a:xfrm>
            <a:off x="2279576" y="1556793"/>
            <a:ext cx="2592288" cy="14772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Times New Roman"/>
                <a:ea typeface="Times New Roman"/>
                <a:cs typeface="Times New Roman"/>
                <a:sym typeface="Times New Roman"/>
              </a:rPr>
              <a:t>Relation: R (ABC)</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Times New Roman"/>
                <a:ea typeface="Times New Roman"/>
                <a:cs typeface="Times New Roman"/>
                <a:sym typeface="Times New Roman"/>
              </a:rPr>
              <a:t>Where, B🡪 C</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Times New Roman"/>
                <a:ea typeface="Times New Roman"/>
                <a:cs typeface="Times New Roman"/>
                <a:sym typeface="Times New Roman"/>
              </a:rPr>
              <a:t>Now, AB+ = {ABC}</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Times New Roman"/>
                <a:ea typeface="Times New Roman"/>
                <a:cs typeface="Times New Roman"/>
                <a:sym typeface="Times New Roman"/>
              </a:rPr>
              <a:t>So AB is candidate Key</a:t>
            </a:r>
            <a:endParaRPr b="0" i="0" sz="1400" u="none" cap="none" strike="noStrike">
              <a:solidFill>
                <a:srgbClr val="000000"/>
              </a:solidFill>
              <a:latin typeface="Times New Roman"/>
              <a:ea typeface="Times New Roman"/>
              <a:cs typeface="Times New Roman"/>
              <a:sym typeface="Times New Roman"/>
            </a:endParaRPr>
          </a:p>
        </p:txBody>
      </p:sp>
      <p:cxnSp>
        <p:nvCxnSpPr>
          <p:cNvPr id="302" name="Google Shape;302;p45"/>
          <p:cNvCxnSpPr/>
          <p:nvPr/>
        </p:nvCxnSpPr>
        <p:spPr>
          <a:xfrm rot="10800000">
            <a:off x="7104112" y="2564904"/>
            <a:ext cx="648072" cy="0"/>
          </a:xfrm>
          <a:prstGeom prst="straightConnector1">
            <a:avLst/>
          </a:prstGeom>
          <a:noFill/>
          <a:ln cap="flat" cmpd="sng" w="9525">
            <a:solidFill>
              <a:srgbClr val="4A7DBA"/>
            </a:solidFill>
            <a:prstDash val="solid"/>
            <a:round/>
            <a:headEnd len="sm" w="sm" type="none"/>
            <a:tailEnd len="med" w="med" type="stealth"/>
          </a:ln>
        </p:spPr>
      </p:cxnSp>
      <p:sp>
        <p:nvSpPr>
          <p:cNvPr id="303" name="Google Shape;303;p45"/>
          <p:cNvSpPr txBox="1"/>
          <p:nvPr/>
        </p:nvSpPr>
        <p:spPr>
          <a:xfrm>
            <a:off x="7932204" y="2142148"/>
            <a:ext cx="2340260" cy="92328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Times New Roman"/>
                <a:ea typeface="Times New Roman"/>
                <a:cs typeface="Times New Roman"/>
                <a:sym typeface="Times New Roman"/>
              </a:rPr>
              <a:t>Not in 2</a:t>
            </a:r>
            <a:r>
              <a:rPr b="0" baseline="30000" i="0" lang="en-IN" sz="1400" u="none" cap="none" strike="noStrike">
                <a:solidFill>
                  <a:srgbClr val="000000"/>
                </a:solidFill>
                <a:latin typeface="Times New Roman"/>
                <a:ea typeface="Times New Roman"/>
                <a:cs typeface="Times New Roman"/>
                <a:sym typeface="Times New Roman"/>
              </a:rPr>
              <a:t>nd</a:t>
            </a:r>
            <a:r>
              <a:rPr b="0" i="0" lang="en-IN" sz="1400" u="none" cap="none" strike="noStrike">
                <a:solidFill>
                  <a:srgbClr val="000000"/>
                </a:solidFill>
                <a:latin typeface="Times New Roman"/>
                <a:ea typeface="Times New Roman"/>
                <a:cs typeface="Times New Roman"/>
                <a:sym typeface="Times New Roman"/>
              </a:rPr>
              <a:t> NF, Because C has partial dependency </a:t>
            </a:r>
            <a:endParaRPr b="0" i="0" sz="1400" u="none" cap="none" strike="noStrike">
              <a:solidFill>
                <a:srgbClr val="000000"/>
              </a:solidFill>
              <a:latin typeface="Times New Roman"/>
              <a:ea typeface="Times New Roman"/>
              <a:cs typeface="Times New Roman"/>
              <a:sym typeface="Times New Roman"/>
            </a:endParaRPr>
          </a:p>
        </p:txBody>
      </p:sp>
      <p:sp>
        <p:nvSpPr>
          <p:cNvPr id="304" name="Google Shape;304;p45"/>
          <p:cNvSpPr txBox="1"/>
          <p:nvPr/>
        </p:nvSpPr>
        <p:spPr>
          <a:xfrm>
            <a:off x="4295800" y="4581128"/>
            <a:ext cx="3456384" cy="64629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Times New Roman"/>
                <a:ea typeface="Times New Roman"/>
                <a:cs typeface="Times New Roman"/>
                <a:sym typeface="Times New Roman"/>
              </a:rPr>
              <a:t>R (ABC)</a:t>
            </a:r>
            <a:endParaRPr b="0" i="0" sz="1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cxnSp>
        <p:nvCxnSpPr>
          <p:cNvPr id="305" name="Google Shape;305;p45"/>
          <p:cNvCxnSpPr/>
          <p:nvPr/>
        </p:nvCxnSpPr>
        <p:spPr>
          <a:xfrm flipH="1">
            <a:off x="5375920" y="4904294"/>
            <a:ext cx="504056" cy="180891"/>
          </a:xfrm>
          <a:prstGeom prst="straightConnector1">
            <a:avLst/>
          </a:prstGeom>
          <a:noFill/>
          <a:ln cap="flat" cmpd="sng" w="9525">
            <a:solidFill>
              <a:srgbClr val="4A7DBA"/>
            </a:solidFill>
            <a:prstDash val="solid"/>
            <a:round/>
            <a:headEnd len="sm" w="sm" type="none"/>
            <a:tailEnd len="med" w="med" type="stealth"/>
          </a:ln>
        </p:spPr>
      </p:cxnSp>
      <p:cxnSp>
        <p:nvCxnSpPr>
          <p:cNvPr id="306" name="Google Shape;306;p45"/>
          <p:cNvCxnSpPr/>
          <p:nvPr/>
        </p:nvCxnSpPr>
        <p:spPr>
          <a:xfrm>
            <a:off x="6312024" y="4904294"/>
            <a:ext cx="504056" cy="180891"/>
          </a:xfrm>
          <a:prstGeom prst="straightConnector1">
            <a:avLst/>
          </a:prstGeom>
          <a:noFill/>
          <a:ln cap="flat" cmpd="sng" w="9525">
            <a:solidFill>
              <a:srgbClr val="4A7DBA"/>
            </a:solidFill>
            <a:prstDash val="solid"/>
            <a:round/>
            <a:headEnd len="sm" w="sm" type="none"/>
            <a:tailEnd len="med" w="med" type="stealth"/>
          </a:ln>
        </p:spPr>
      </p:cxnSp>
      <p:sp>
        <p:nvSpPr>
          <p:cNvPr id="307" name="Google Shape;307;p45"/>
          <p:cNvSpPr/>
          <p:nvPr/>
        </p:nvSpPr>
        <p:spPr>
          <a:xfrm>
            <a:off x="6023992" y="4437112"/>
            <a:ext cx="288032" cy="144016"/>
          </a:xfrm>
          <a:prstGeom prst="uturnArrow">
            <a:avLst>
              <a:gd fmla="val 25000" name="adj1"/>
              <a:gd fmla="val 25000" name="adj2"/>
              <a:gd fmla="val 25000" name="adj3"/>
              <a:gd fmla="val 43750" name="adj4"/>
              <a:gd fmla="val 75000" name="adj5"/>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308" name="Google Shape;308;p45"/>
          <p:cNvSpPr txBox="1"/>
          <p:nvPr/>
        </p:nvSpPr>
        <p:spPr>
          <a:xfrm>
            <a:off x="4727848" y="5373216"/>
            <a:ext cx="1008112" cy="3692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Times New Roman"/>
                <a:ea typeface="Times New Roman"/>
                <a:cs typeface="Times New Roman"/>
                <a:sym typeface="Times New Roman"/>
              </a:rPr>
              <a:t>R1 (AB)</a:t>
            </a:r>
            <a:endParaRPr b="0" i="0" sz="1400" u="none" cap="none" strike="noStrike">
              <a:solidFill>
                <a:srgbClr val="000000"/>
              </a:solidFill>
              <a:latin typeface="Times New Roman"/>
              <a:ea typeface="Times New Roman"/>
              <a:cs typeface="Times New Roman"/>
              <a:sym typeface="Times New Roman"/>
            </a:endParaRPr>
          </a:p>
        </p:txBody>
      </p:sp>
      <p:sp>
        <p:nvSpPr>
          <p:cNvPr id="309" name="Google Shape;309;p45"/>
          <p:cNvSpPr txBox="1"/>
          <p:nvPr/>
        </p:nvSpPr>
        <p:spPr>
          <a:xfrm>
            <a:off x="6531229" y="5373216"/>
            <a:ext cx="1220955" cy="3692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Times New Roman"/>
                <a:ea typeface="Times New Roman"/>
                <a:cs typeface="Times New Roman"/>
                <a:sym typeface="Times New Roman"/>
              </a:rPr>
              <a:t>R2 (BC)</a:t>
            </a:r>
            <a:endParaRPr b="0" i="0" sz="1400" u="none" cap="none" strike="noStrike">
              <a:solidFill>
                <a:srgbClr val="000000"/>
              </a:solidFill>
              <a:latin typeface="Times New Roman"/>
              <a:ea typeface="Times New Roman"/>
              <a:cs typeface="Times New Roman"/>
              <a:sym typeface="Times New Roman"/>
            </a:endParaRPr>
          </a:p>
        </p:txBody>
      </p:sp>
      <p:sp>
        <p:nvSpPr>
          <p:cNvPr id="310" name="Google Shape;310;p45"/>
          <p:cNvSpPr/>
          <p:nvPr/>
        </p:nvSpPr>
        <p:spPr>
          <a:xfrm>
            <a:off x="5879976" y="5742548"/>
            <a:ext cx="936104" cy="422756"/>
          </a:xfrm>
          <a:prstGeom prst="leftRightUpArrow">
            <a:avLst>
              <a:gd fmla="val 25000" name="adj1"/>
              <a:gd fmla="val 25000" name="adj2"/>
              <a:gd fmla="val 25000" name="adj3"/>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311" name="Google Shape;311;p45"/>
          <p:cNvSpPr txBox="1"/>
          <p:nvPr/>
        </p:nvSpPr>
        <p:spPr>
          <a:xfrm>
            <a:off x="5243112" y="6204899"/>
            <a:ext cx="2736304" cy="3692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Times New Roman"/>
                <a:ea typeface="Times New Roman"/>
                <a:cs typeface="Times New Roman"/>
                <a:sym typeface="Times New Roman"/>
              </a:rPr>
              <a:t>Now, it is in 2</a:t>
            </a:r>
            <a:r>
              <a:rPr b="0" baseline="30000" i="0" lang="en-IN" sz="1400" u="none" cap="none" strike="noStrike">
                <a:solidFill>
                  <a:srgbClr val="000000"/>
                </a:solidFill>
                <a:latin typeface="Times New Roman"/>
                <a:ea typeface="Times New Roman"/>
                <a:cs typeface="Times New Roman"/>
                <a:sym typeface="Times New Roman"/>
              </a:rPr>
              <a:t>nd</a:t>
            </a:r>
            <a:r>
              <a:rPr b="0" i="0" lang="en-IN" sz="1400" u="none" cap="none" strike="noStrike">
                <a:solidFill>
                  <a:srgbClr val="000000"/>
                </a:solidFill>
                <a:latin typeface="Times New Roman"/>
                <a:ea typeface="Times New Roman"/>
                <a:cs typeface="Times New Roman"/>
                <a:sym typeface="Times New Roman"/>
              </a:rPr>
              <a:t> NF</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6"/>
          <p:cNvSpPr txBox="1"/>
          <p:nvPr/>
        </p:nvSpPr>
        <p:spPr>
          <a:xfrm>
            <a:off x="2279576" y="548681"/>
            <a:ext cx="7272808" cy="83099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800"/>
              <a:buFont typeface="Arial"/>
              <a:buNone/>
            </a:pPr>
            <a:r>
              <a:rPr b="0" i="0" lang="en-IN" sz="4800" u="none" cap="none" strike="noStrike">
                <a:solidFill>
                  <a:srgbClr val="000000"/>
                </a:solidFill>
                <a:latin typeface="Times New Roman"/>
                <a:ea typeface="Times New Roman"/>
                <a:cs typeface="Times New Roman"/>
                <a:sym typeface="Times New Roman"/>
              </a:rPr>
              <a:t>3</a:t>
            </a:r>
            <a:r>
              <a:rPr b="0" baseline="30000" i="0" lang="en-IN" sz="4800" u="none" cap="none" strike="noStrike">
                <a:solidFill>
                  <a:srgbClr val="000000"/>
                </a:solidFill>
                <a:latin typeface="Times New Roman"/>
                <a:ea typeface="Times New Roman"/>
                <a:cs typeface="Times New Roman"/>
                <a:sym typeface="Times New Roman"/>
              </a:rPr>
              <a:t>rd</a:t>
            </a:r>
            <a:r>
              <a:rPr b="0" i="0" lang="en-IN" sz="4800" u="none" cap="none" strike="noStrike">
                <a:solidFill>
                  <a:srgbClr val="000000"/>
                </a:solidFill>
                <a:latin typeface="Times New Roman"/>
                <a:ea typeface="Times New Roman"/>
                <a:cs typeface="Times New Roman"/>
                <a:sym typeface="Times New Roman"/>
              </a:rPr>
              <a:t> Normal Form</a:t>
            </a:r>
            <a:endParaRPr b="0" i="0" sz="1400" u="none" cap="none" strike="noStrike">
              <a:solidFill>
                <a:srgbClr val="000000"/>
              </a:solidFill>
              <a:latin typeface="Times New Roman"/>
              <a:ea typeface="Times New Roman"/>
              <a:cs typeface="Times New Roman"/>
              <a:sym typeface="Times New Roman"/>
            </a:endParaRPr>
          </a:p>
        </p:txBody>
      </p:sp>
      <p:sp>
        <p:nvSpPr>
          <p:cNvPr id="317" name="Google Shape;317;p46"/>
          <p:cNvSpPr/>
          <p:nvPr/>
        </p:nvSpPr>
        <p:spPr>
          <a:xfrm>
            <a:off x="1369250" y="1502700"/>
            <a:ext cx="9409200" cy="48168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400"/>
              <a:buFont typeface="Arial"/>
              <a:buNone/>
            </a:pPr>
            <a:r>
              <a:rPr b="1" i="0" lang="en-IN" sz="1900" u="none" cap="none" strike="noStrike">
                <a:solidFill>
                  <a:srgbClr val="000000"/>
                </a:solidFill>
                <a:latin typeface="Times New Roman"/>
                <a:ea typeface="Times New Roman"/>
                <a:cs typeface="Times New Roman"/>
                <a:sym typeface="Times New Roman"/>
              </a:rPr>
              <a:t>A table design is said to be in 3NF if both the following conditions hold:</a:t>
            </a:r>
            <a:endParaRPr b="0" i="0" sz="19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00"/>
              <a:buFont typeface="Arial"/>
              <a:buNone/>
            </a:pPr>
            <a:r>
              <a:t/>
            </a:r>
            <a:endParaRPr b="0" i="0" sz="1900" u="none" cap="none" strike="noStrike">
              <a:solidFill>
                <a:srgbClr val="000000"/>
              </a:solidFill>
              <a:latin typeface="Times New Roman"/>
              <a:ea typeface="Times New Roman"/>
              <a:cs typeface="Times New Roman"/>
              <a:sym typeface="Times New Roman"/>
            </a:endParaRPr>
          </a:p>
          <a:p>
            <a:pPr indent="-317500" lvl="0" marL="285750" marR="0" rtl="0" algn="just">
              <a:lnSpc>
                <a:spcPct val="100000"/>
              </a:lnSpc>
              <a:spcBef>
                <a:spcPts val="0"/>
              </a:spcBef>
              <a:spcAft>
                <a:spcPts val="0"/>
              </a:spcAft>
              <a:buClr>
                <a:srgbClr val="000000"/>
              </a:buClr>
              <a:buSzPts val="1900"/>
              <a:buFont typeface="Noto Sans Symbols"/>
              <a:buChar char="▪"/>
            </a:pPr>
            <a:r>
              <a:rPr b="0" i="0" lang="en-IN" sz="1900" u="none" cap="none" strike="noStrike">
                <a:solidFill>
                  <a:srgbClr val="000000"/>
                </a:solidFill>
                <a:latin typeface="Times New Roman"/>
                <a:ea typeface="Times New Roman"/>
                <a:cs typeface="Times New Roman"/>
                <a:sym typeface="Times New Roman"/>
              </a:rPr>
              <a:t>Table must be in 2NF</a:t>
            </a:r>
            <a:endParaRPr b="0" i="0" sz="1900" u="none" cap="none" strike="noStrike">
              <a:solidFill>
                <a:srgbClr val="000000"/>
              </a:solidFill>
              <a:latin typeface="Times New Roman"/>
              <a:ea typeface="Times New Roman"/>
              <a:cs typeface="Times New Roman"/>
              <a:sym typeface="Times New Roman"/>
            </a:endParaRPr>
          </a:p>
          <a:p>
            <a:pPr indent="-317500" lvl="0" marL="285750" marR="0" rtl="0" algn="just">
              <a:lnSpc>
                <a:spcPct val="100000"/>
              </a:lnSpc>
              <a:spcBef>
                <a:spcPts val="0"/>
              </a:spcBef>
              <a:spcAft>
                <a:spcPts val="0"/>
              </a:spcAft>
              <a:buClr>
                <a:srgbClr val="000000"/>
              </a:buClr>
              <a:buSzPts val="1900"/>
              <a:buFont typeface="Noto Sans Symbols"/>
              <a:buChar char="▪"/>
            </a:pPr>
            <a:r>
              <a:rPr b="0" i="0" lang="en-IN" sz="1900" u="none" cap="none" strike="noStrike">
                <a:solidFill>
                  <a:srgbClr val="000000"/>
                </a:solidFill>
                <a:latin typeface="Times New Roman"/>
                <a:ea typeface="Times New Roman"/>
                <a:cs typeface="Times New Roman"/>
                <a:sym typeface="Times New Roman"/>
              </a:rPr>
              <a:t>Transitive functional dependency of non-prime attribute on any super key should be removed.</a:t>
            </a:r>
            <a:endParaRPr b="0" i="0" sz="1900" u="none" cap="none" strike="noStrike">
              <a:solidFill>
                <a:srgbClr val="000000"/>
              </a:solidFill>
              <a:latin typeface="Times New Roman"/>
              <a:ea typeface="Times New Roman"/>
              <a:cs typeface="Times New Roman"/>
              <a:sym typeface="Times New Roman"/>
            </a:endParaRPr>
          </a:p>
          <a:p>
            <a:pPr indent="-317500" lvl="0" marL="285750" marR="0" rtl="0" algn="just">
              <a:lnSpc>
                <a:spcPct val="100000"/>
              </a:lnSpc>
              <a:spcBef>
                <a:spcPts val="0"/>
              </a:spcBef>
              <a:spcAft>
                <a:spcPts val="0"/>
              </a:spcAft>
              <a:buClr>
                <a:srgbClr val="000000"/>
              </a:buClr>
              <a:buSzPts val="1900"/>
              <a:buFont typeface="Noto Sans Symbols"/>
              <a:buChar char="▪"/>
            </a:pPr>
            <a:r>
              <a:rPr b="0" i="0" lang="en-IN" sz="1900" u="none" cap="none" strike="noStrike">
                <a:solidFill>
                  <a:srgbClr val="000000"/>
                </a:solidFill>
                <a:latin typeface="Times New Roman"/>
                <a:ea typeface="Times New Roman"/>
                <a:cs typeface="Times New Roman"/>
                <a:sym typeface="Times New Roman"/>
              </a:rPr>
              <a:t>An attribute that is not part of any candidate key is known as non-prime attribute.</a:t>
            </a:r>
            <a:endParaRPr b="0" i="0" sz="19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00"/>
              <a:buFont typeface="Arial"/>
              <a:buNone/>
            </a:pPr>
            <a:r>
              <a:t/>
            </a:r>
            <a:endParaRPr b="0" i="0" sz="19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00"/>
              <a:buFont typeface="Arial"/>
              <a:buNone/>
            </a:pPr>
            <a:r>
              <a:rPr b="0" i="0" lang="en-IN" sz="1900" u="none" cap="none" strike="noStrike">
                <a:solidFill>
                  <a:srgbClr val="000000"/>
                </a:solidFill>
                <a:latin typeface="Times New Roman"/>
                <a:ea typeface="Times New Roman"/>
                <a:cs typeface="Times New Roman"/>
                <a:sym typeface="Times New Roman"/>
              </a:rPr>
              <a:t>In other words 3NF can be explained like this: A table is in 3NF if it is in 2NF and for each functional dependency X-&gt; Y at least one of the following conditions hold:</a:t>
            </a:r>
            <a:endParaRPr b="0" i="0" sz="19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00"/>
              <a:buFont typeface="Arial"/>
              <a:buNone/>
            </a:pPr>
            <a:r>
              <a:t/>
            </a:r>
            <a:endParaRPr b="0" i="0" sz="1900" u="none" cap="none" strike="noStrike">
              <a:solidFill>
                <a:srgbClr val="000000"/>
              </a:solidFill>
              <a:latin typeface="Times New Roman"/>
              <a:ea typeface="Times New Roman"/>
              <a:cs typeface="Times New Roman"/>
              <a:sym typeface="Times New Roman"/>
            </a:endParaRPr>
          </a:p>
          <a:p>
            <a:pPr indent="-317500" lvl="1" marL="742950" marR="0" rtl="0" algn="just">
              <a:lnSpc>
                <a:spcPct val="100000"/>
              </a:lnSpc>
              <a:spcBef>
                <a:spcPts val="0"/>
              </a:spcBef>
              <a:spcAft>
                <a:spcPts val="0"/>
              </a:spcAft>
              <a:buClr>
                <a:srgbClr val="000000"/>
              </a:buClr>
              <a:buSzPts val="1900"/>
              <a:buFont typeface="Noto Sans Symbols"/>
              <a:buChar char="✔"/>
            </a:pPr>
            <a:r>
              <a:rPr b="0" i="0" lang="en-IN" sz="1900" u="none" cap="none" strike="noStrike">
                <a:solidFill>
                  <a:srgbClr val="000000"/>
                </a:solidFill>
                <a:latin typeface="Times New Roman"/>
                <a:ea typeface="Times New Roman"/>
                <a:cs typeface="Times New Roman"/>
                <a:sym typeface="Times New Roman"/>
              </a:rPr>
              <a:t>X is a super key of table</a:t>
            </a:r>
            <a:endParaRPr b="0" i="0" sz="1900" u="none" cap="none" strike="noStrike">
              <a:solidFill>
                <a:srgbClr val="000000"/>
              </a:solidFill>
              <a:latin typeface="Times New Roman"/>
              <a:ea typeface="Times New Roman"/>
              <a:cs typeface="Times New Roman"/>
              <a:sym typeface="Times New Roman"/>
            </a:endParaRPr>
          </a:p>
          <a:p>
            <a:pPr indent="-317500" lvl="1" marL="742950" marR="0" rtl="0" algn="just">
              <a:lnSpc>
                <a:spcPct val="100000"/>
              </a:lnSpc>
              <a:spcBef>
                <a:spcPts val="0"/>
              </a:spcBef>
              <a:spcAft>
                <a:spcPts val="0"/>
              </a:spcAft>
              <a:buClr>
                <a:srgbClr val="000000"/>
              </a:buClr>
              <a:buSzPts val="1900"/>
              <a:buFont typeface="Noto Sans Symbols"/>
              <a:buChar char="✔"/>
            </a:pPr>
            <a:r>
              <a:rPr b="0" i="0" lang="en-IN" sz="1900" u="none" cap="none" strike="noStrike">
                <a:solidFill>
                  <a:srgbClr val="000000"/>
                </a:solidFill>
                <a:latin typeface="Times New Roman"/>
                <a:ea typeface="Times New Roman"/>
                <a:cs typeface="Times New Roman"/>
                <a:sym typeface="Times New Roman"/>
              </a:rPr>
              <a:t>Y is a prime attribute of table</a:t>
            </a:r>
            <a:endParaRPr b="0" i="0" sz="1900" u="none" cap="none" strike="noStrike">
              <a:solidFill>
                <a:srgbClr val="000000"/>
              </a:solidFill>
              <a:latin typeface="Times New Roman"/>
              <a:ea typeface="Times New Roman"/>
              <a:cs typeface="Times New Roman"/>
              <a:sym typeface="Times New Roman"/>
            </a:endParaRPr>
          </a:p>
          <a:p>
            <a:pPr indent="-317500" lvl="1" marL="742950" marR="0" rtl="0" algn="just">
              <a:lnSpc>
                <a:spcPct val="100000"/>
              </a:lnSpc>
              <a:spcBef>
                <a:spcPts val="0"/>
              </a:spcBef>
              <a:spcAft>
                <a:spcPts val="0"/>
              </a:spcAft>
              <a:buClr>
                <a:srgbClr val="000000"/>
              </a:buClr>
              <a:buSzPts val="1900"/>
              <a:buFont typeface="Noto Sans Symbols"/>
              <a:buChar char="✔"/>
            </a:pPr>
            <a:r>
              <a:rPr b="0" i="0" lang="en-IN" sz="1900" u="none" cap="none" strike="noStrike">
                <a:solidFill>
                  <a:srgbClr val="000000"/>
                </a:solidFill>
                <a:latin typeface="Times New Roman"/>
                <a:ea typeface="Times New Roman"/>
                <a:cs typeface="Times New Roman"/>
                <a:sym typeface="Times New Roman"/>
              </a:rPr>
              <a:t>An attribute that is a part of one of the candidate keys is known as prime attribute.</a:t>
            </a:r>
            <a:endParaRPr b="0" i="0" sz="19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pic>
        <p:nvPicPr>
          <p:cNvPr id="322" name="Google Shape;322;p47"/>
          <p:cNvPicPr preferRelativeResize="0"/>
          <p:nvPr/>
        </p:nvPicPr>
        <p:blipFill rotWithShape="1">
          <a:blip r:embed="rId3">
            <a:alphaModFix/>
          </a:blip>
          <a:srcRect b="0" l="0" r="0" t="0"/>
          <a:stretch/>
        </p:blipFill>
        <p:spPr>
          <a:xfrm>
            <a:off x="3071664" y="908721"/>
            <a:ext cx="6192688" cy="4536503"/>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8"/>
          <p:cNvSpPr txBox="1"/>
          <p:nvPr/>
        </p:nvSpPr>
        <p:spPr>
          <a:xfrm>
            <a:off x="3215680" y="332657"/>
            <a:ext cx="4968552" cy="83099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800"/>
              <a:buFont typeface="Arial"/>
              <a:buNone/>
            </a:pPr>
            <a:r>
              <a:rPr b="0" i="0" lang="en-IN" sz="4800" u="none" cap="none" strike="noStrike">
                <a:solidFill>
                  <a:srgbClr val="000000"/>
                </a:solidFill>
                <a:latin typeface="Times New Roman"/>
                <a:ea typeface="Times New Roman"/>
                <a:cs typeface="Times New Roman"/>
                <a:sym typeface="Times New Roman"/>
              </a:rPr>
              <a:t>EXAMPLE</a:t>
            </a:r>
            <a:endParaRPr b="0" i="0" sz="1400" u="none" cap="none" strike="noStrike">
              <a:solidFill>
                <a:srgbClr val="000000"/>
              </a:solidFill>
              <a:latin typeface="Times New Roman"/>
              <a:ea typeface="Times New Roman"/>
              <a:cs typeface="Times New Roman"/>
              <a:sym typeface="Times New Roman"/>
            </a:endParaRPr>
          </a:p>
        </p:txBody>
      </p:sp>
      <p:pic>
        <p:nvPicPr>
          <p:cNvPr id="328" name="Google Shape;328;p48"/>
          <p:cNvPicPr preferRelativeResize="0"/>
          <p:nvPr/>
        </p:nvPicPr>
        <p:blipFill rotWithShape="1">
          <a:blip r:embed="rId3">
            <a:alphaModFix/>
          </a:blip>
          <a:srcRect b="0" l="0" r="0" t="0"/>
          <a:stretch/>
        </p:blipFill>
        <p:spPr>
          <a:xfrm>
            <a:off x="4101289" y="1157439"/>
            <a:ext cx="6134100" cy="1128561"/>
          </a:xfrm>
          <a:prstGeom prst="rect">
            <a:avLst/>
          </a:prstGeom>
          <a:noFill/>
          <a:ln>
            <a:noFill/>
          </a:ln>
        </p:spPr>
      </p:pic>
      <p:sp>
        <p:nvSpPr>
          <p:cNvPr id="329" name="Google Shape;329;p48"/>
          <p:cNvSpPr txBox="1"/>
          <p:nvPr/>
        </p:nvSpPr>
        <p:spPr>
          <a:xfrm>
            <a:off x="1041575" y="2071450"/>
            <a:ext cx="10053000" cy="4248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IN" sz="1800" u="none" cap="none" strike="noStrike">
                <a:solidFill>
                  <a:srgbClr val="000000"/>
                </a:solidFill>
                <a:latin typeface="Times New Roman"/>
                <a:ea typeface="Times New Roman"/>
                <a:cs typeface="Times New Roman"/>
                <a:sym typeface="Times New Roman"/>
              </a:rPr>
              <a:t>FD set:</a:t>
            </a:r>
            <a:br>
              <a:rPr b="0" i="0" lang="en-IN" sz="1800" u="none" cap="none" strike="noStrike">
                <a:solidFill>
                  <a:srgbClr val="000000"/>
                </a:solidFill>
                <a:latin typeface="Times New Roman"/>
                <a:ea typeface="Times New Roman"/>
                <a:cs typeface="Times New Roman"/>
                <a:sym typeface="Times New Roman"/>
              </a:rPr>
            </a:br>
            <a:r>
              <a:rPr b="0" i="0" lang="en-IN" sz="1800" u="none" cap="none" strike="noStrike">
                <a:solidFill>
                  <a:srgbClr val="000000"/>
                </a:solidFill>
                <a:latin typeface="Times New Roman"/>
                <a:ea typeface="Times New Roman"/>
                <a:cs typeface="Times New Roman"/>
                <a:sym typeface="Times New Roman"/>
              </a:rPr>
              <a:t>{STUD_NO -&gt; STUD_NAME, STUD_NO -&gt; STUD_STATE, STUD_STATE -&gt; STUD_COUNTRY, STUD_NO -&gt; STUD_AGE}</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0" i="0" lang="en-IN" sz="1800" u="none" cap="none" strike="noStrike">
                <a:solidFill>
                  <a:srgbClr val="000000"/>
                </a:solidFill>
                <a:latin typeface="Times New Roman"/>
                <a:ea typeface="Times New Roman"/>
                <a:cs typeface="Times New Roman"/>
                <a:sym typeface="Times New Roman"/>
              </a:rPr>
              <a:t>Candidate Key:</a:t>
            </a:r>
            <a:br>
              <a:rPr b="0" i="0" lang="en-IN" sz="1800" u="none" cap="none" strike="noStrike">
                <a:solidFill>
                  <a:srgbClr val="000000"/>
                </a:solidFill>
                <a:latin typeface="Times New Roman"/>
                <a:ea typeface="Times New Roman"/>
                <a:cs typeface="Times New Roman"/>
                <a:sym typeface="Times New Roman"/>
              </a:rPr>
            </a:br>
            <a:r>
              <a:rPr b="0" i="0" lang="en-IN" sz="1800" u="none" cap="none" strike="noStrike">
                <a:solidFill>
                  <a:srgbClr val="000000"/>
                </a:solidFill>
                <a:latin typeface="Times New Roman"/>
                <a:ea typeface="Times New Roman"/>
                <a:cs typeface="Times New Roman"/>
                <a:sym typeface="Times New Roman"/>
              </a:rPr>
              <a:t>{STUD_NO}</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0" i="0" lang="en-IN" sz="1800" u="none" cap="none" strike="noStrike">
                <a:solidFill>
                  <a:srgbClr val="000000"/>
                </a:solidFill>
                <a:latin typeface="Times New Roman"/>
                <a:ea typeface="Times New Roman"/>
                <a:cs typeface="Times New Roman"/>
                <a:sym typeface="Times New Roman"/>
              </a:rPr>
              <a:t>For this relation in table , STUD_NO -&gt; STUD_STATE and STUD_STATE -&gt; STUD_COUNTRY are true. So STUD_COUNTRY is transitively dependent on STUD_NO. It violates the third normal form. To convert it in third normal form, we will decompose the relation STUDENT (STUD_NO, STUD_NAME, STUD_PHONE, STUD_STATE, STUD_COUNTRY_STUD_AGE) as:</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0" i="0" lang="en-IN" sz="1800" u="none" cap="none" strike="noStrike">
                <a:solidFill>
                  <a:srgbClr val="000000"/>
                </a:solidFill>
                <a:latin typeface="Times New Roman"/>
                <a:ea typeface="Times New Roman"/>
                <a:cs typeface="Times New Roman"/>
                <a:sym typeface="Times New Roman"/>
              </a:rPr>
              <a:t>STUDENT (STUD_NO, STUD_NAME, STUD_PHONE, STUD_STATE, STUD_AGE) STATE_COUNTRY (STATE, COUNTRY)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Times New Roman"/>
              <a:ea typeface="Times New Roman"/>
              <a:cs typeface="Times New Roman"/>
              <a:sym typeface="Times New Roman"/>
            </a:endParaRPr>
          </a:p>
        </p:txBody>
      </p:sp>
      <p:sp>
        <p:nvSpPr>
          <p:cNvPr id="330" name="Google Shape;330;p48"/>
          <p:cNvSpPr/>
          <p:nvPr/>
        </p:nvSpPr>
        <p:spPr>
          <a:xfrm>
            <a:off x="2063553" y="1268760"/>
            <a:ext cx="2037737" cy="30773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Times New Roman"/>
                <a:ea typeface="Times New Roman"/>
                <a:cs typeface="Times New Roman"/>
                <a:sym typeface="Times New Roman"/>
              </a:rPr>
              <a:t>Consider this table: </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9"/>
          <p:cNvSpPr txBox="1"/>
          <p:nvPr/>
        </p:nvSpPr>
        <p:spPr>
          <a:xfrm>
            <a:off x="1991544" y="558841"/>
            <a:ext cx="8352928" cy="83099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800"/>
              <a:buFont typeface="Arial"/>
              <a:buNone/>
            </a:pPr>
            <a:r>
              <a:rPr b="0" i="0" lang="en-IN" sz="4800" u="none" cap="none" strike="noStrike">
                <a:solidFill>
                  <a:srgbClr val="000000"/>
                </a:solidFill>
                <a:latin typeface="Times New Roman"/>
                <a:ea typeface="Times New Roman"/>
                <a:cs typeface="Times New Roman"/>
                <a:sym typeface="Times New Roman"/>
              </a:rPr>
              <a:t>Boyce Codd Normal Form</a:t>
            </a:r>
            <a:endParaRPr b="0" i="0" sz="1400" u="none" cap="none" strike="noStrike">
              <a:solidFill>
                <a:srgbClr val="000000"/>
              </a:solidFill>
              <a:latin typeface="Times New Roman"/>
              <a:ea typeface="Times New Roman"/>
              <a:cs typeface="Times New Roman"/>
              <a:sym typeface="Times New Roman"/>
            </a:endParaRPr>
          </a:p>
        </p:txBody>
      </p:sp>
      <p:sp>
        <p:nvSpPr>
          <p:cNvPr id="336" name="Google Shape;336;p49"/>
          <p:cNvSpPr/>
          <p:nvPr/>
        </p:nvSpPr>
        <p:spPr>
          <a:xfrm>
            <a:off x="643675" y="1512850"/>
            <a:ext cx="9700800" cy="45375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400"/>
              <a:buFont typeface="Arial"/>
              <a:buNone/>
            </a:pPr>
            <a:r>
              <a:rPr b="0" i="0" lang="en-IN" sz="1900" u="none" cap="none" strike="noStrike">
                <a:solidFill>
                  <a:srgbClr val="000000"/>
                </a:solidFill>
                <a:latin typeface="Times New Roman"/>
                <a:ea typeface="Times New Roman"/>
                <a:cs typeface="Times New Roman"/>
                <a:sym typeface="Times New Roman"/>
              </a:rPr>
              <a:t>In BCNF: </a:t>
            </a:r>
            <a:endParaRPr b="0" i="0" sz="1900" u="none" cap="none" strike="noStrike">
              <a:solidFill>
                <a:srgbClr val="000000"/>
              </a:solidFill>
              <a:latin typeface="Times New Roman"/>
              <a:ea typeface="Times New Roman"/>
              <a:cs typeface="Times New Roman"/>
              <a:sym typeface="Times New Roman"/>
            </a:endParaRPr>
          </a:p>
          <a:p>
            <a:pPr indent="-317500" lvl="0" marL="285750" marR="0" rtl="0" algn="just">
              <a:lnSpc>
                <a:spcPct val="100000"/>
              </a:lnSpc>
              <a:spcBef>
                <a:spcPts val="0"/>
              </a:spcBef>
              <a:spcAft>
                <a:spcPts val="0"/>
              </a:spcAft>
              <a:buClr>
                <a:srgbClr val="000000"/>
              </a:buClr>
              <a:buSzPts val="1900"/>
              <a:buFont typeface="Courier New"/>
              <a:buChar char="o"/>
            </a:pPr>
            <a:r>
              <a:rPr b="0" i="0" lang="en-IN" sz="1900" u="none" cap="none" strike="noStrike">
                <a:solidFill>
                  <a:srgbClr val="000000"/>
                </a:solidFill>
                <a:latin typeface="Times New Roman"/>
                <a:ea typeface="Times New Roman"/>
                <a:cs typeface="Times New Roman"/>
                <a:sym typeface="Times New Roman"/>
              </a:rPr>
              <a:t>When a relation has more than one candidate key, anomalies may result even though the relation is in 3NF.</a:t>
            </a:r>
            <a:endParaRPr b="0" i="0" sz="1900" u="none" cap="none" strike="noStrike">
              <a:solidFill>
                <a:srgbClr val="000000"/>
              </a:solidFill>
              <a:latin typeface="Times New Roman"/>
              <a:ea typeface="Times New Roman"/>
              <a:cs typeface="Times New Roman"/>
              <a:sym typeface="Times New Roman"/>
            </a:endParaRPr>
          </a:p>
          <a:p>
            <a:pPr indent="-317500" lvl="0" marL="285750" marR="0" rtl="0" algn="just">
              <a:lnSpc>
                <a:spcPct val="100000"/>
              </a:lnSpc>
              <a:spcBef>
                <a:spcPts val="0"/>
              </a:spcBef>
              <a:spcAft>
                <a:spcPts val="0"/>
              </a:spcAft>
              <a:buClr>
                <a:srgbClr val="000000"/>
              </a:buClr>
              <a:buSzPts val="1900"/>
              <a:buFont typeface="Courier New"/>
              <a:buChar char="o"/>
            </a:pPr>
            <a:r>
              <a:rPr b="0" i="0" lang="en-IN" sz="1900" u="none" cap="none" strike="noStrike">
                <a:solidFill>
                  <a:srgbClr val="000000"/>
                </a:solidFill>
                <a:latin typeface="Times New Roman"/>
                <a:ea typeface="Times New Roman"/>
                <a:cs typeface="Times New Roman"/>
                <a:sym typeface="Times New Roman"/>
              </a:rPr>
              <a:t>3NF does not deal satisfactorily with the case of a relation with overlapping candidate keys</a:t>
            </a:r>
            <a:endParaRPr b="0" i="0" sz="1900" u="none" cap="none" strike="noStrike">
              <a:solidFill>
                <a:srgbClr val="000000"/>
              </a:solidFill>
              <a:latin typeface="Times New Roman"/>
              <a:ea typeface="Times New Roman"/>
              <a:cs typeface="Times New Roman"/>
              <a:sym typeface="Times New Roman"/>
            </a:endParaRPr>
          </a:p>
          <a:p>
            <a:pPr indent="-317500" lvl="0" marL="285750" marR="0" rtl="0" algn="just">
              <a:lnSpc>
                <a:spcPct val="100000"/>
              </a:lnSpc>
              <a:spcBef>
                <a:spcPts val="0"/>
              </a:spcBef>
              <a:spcAft>
                <a:spcPts val="0"/>
              </a:spcAft>
              <a:buClr>
                <a:srgbClr val="000000"/>
              </a:buClr>
              <a:buSzPts val="1900"/>
              <a:buFont typeface="Courier New"/>
              <a:buChar char="o"/>
            </a:pPr>
            <a:r>
              <a:rPr b="0" i="0" lang="en-IN" sz="1900" u="none" cap="none" strike="noStrike">
                <a:solidFill>
                  <a:srgbClr val="000000"/>
                </a:solidFill>
                <a:latin typeface="Times New Roman"/>
                <a:ea typeface="Times New Roman"/>
                <a:cs typeface="Times New Roman"/>
                <a:sym typeface="Times New Roman"/>
              </a:rPr>
              <a:t>i.e. composite candidate keys with at least one attribute in common.</a:t>
            </a:r>
            <a:endParaRPr b="0" i="0" sz="1900" u="none" cap="none" strike="noStrike">
              <a:solidFill>
                <a:srgbClr val="000000"/>
              </a:solidFill>
              <a:latin typeface="Times New Roman"/>
              <a:ea typeface="Times New Roman"/>
              <a:cs typeface="Times New Roman"/>
              <a:sym typeface="Times New Roman"/>
            </a:endParaRPr>
          </a:p>
          <a:p>
            <a:pPr indent="-317500" lvl="0" marL="285750" marR="0" rtl="0" algn="just">
              <a:lnSpc>
                <a:spcPct val="100000"/>
              </a:lnSpc>
              <a:spcBef>
                <a:spcPts val="0"/>
              </a:spcBef>
              <a:spcAft>
                <a:spcPts val="0"/>
              </a:spcAft>
              <a:buClr>
                <a:srgbClr val="000000"/>
              </a:buClr>
              <a:buSzPts val="1900"/>
              <a:buFont typeface="Courier New"/>
              <a:buChar char="o"/>
            </a:pPr>
            <a:r>
              <a:rPr b="0" i="0" lang="en-IN" sz="1900" u="none" cap="none" strike="noStrike">
                <a:solidFill>
                  <a:srgbClr val="000000"/>
                </a:solidFill>
                <a:latin typeface="Times New Roman"/>
                <a:ea typeface="Times New Roman"/>
                <a:cs typeface="Times New Roman"/>
                <a:sym typeface="Times New Roman"/>
              </a:rPr>
              <a:t>BCNF is based on the concept of a determinant.</a:t>
            </a:r>
            <a:endParaRPr b="0" i="0" sz="1900" u="none" cap="none" strike="noStrike">
              <a:solidFill>
                <a:srgbClr val="000000"/>
              </a:solidFill>
              <a:latin typeface="Times New Roman"/>
              <a:ea typeface="Times New Roman"/>
              <a:cs typeface="Times New Roman"/>
              <a:sym typeface="Times New Roman"/>
            </a:endParaRPr>
          </a:p>
          <a:p>
            <a:pPr indent="-317500" lvl="0" marL="285750" marR="0" rtl="0" algn="just">
              <a:lnSpc>
                <a:spcPct val="100000"/>
              </a:lnSpc>
              <a:spcBef>
                <a:spcPts val="0"/>
              </a:spcBef>
              <a:spcAft>
                <a:spcPts val="0"/>
              </a:spcAft>
              <a:buClr>
                <a:srgbClr val="000000"/>
              </a:buClr>
              <a:buSzPts val="1900"/>
              <a:buFont typeface="Courier New"/>
              <a:buChar char="o"/>
            </a:pPr>
            <a:r>
              <a:rPr b="0" i="0" lang="en-IN" sz="1900" u="none" cap="none" strike="noStrike">
                <a:solidFill>
                  <a:srgbClr val="000000"/>
                </a:solidFill>
                <a:latin typeface="Times New Roman"/>
                <a:ea typeface="Times New Roman"/>
                <a:cs typeface="Times New Roman"/>
                <a:sym typeface="Times New Roman"/>
              </a:rPr>
              <a:t>A determinant is any attribute (simple or composite) on which some other attribute is fully functionally dependent.</a:t>
            </a:r>
            <a:endParaRPr b="0" i="0" sz="1900" u="none" cap="none" strike="noStrike">
              <a:solidFill>
                <a:srgbClr val="000000"/>
              </a:solidFill>
              <a:latin typeface="Times New Roman"/>
              <a:ea typeface="Times New Roman"/>
              <a:cs typeface="Times New Roman"/>
              <a:sym typeface="Times New Roman"/>
            </a:endParaRPr>
          </a:p>
          <a:p>
            <a:pPr indent="-317500" lvl="0" marL="285750" marR="0" rtl="0" algn="just">
              <a:lnSpc>
                <a:spcPct val="100000"/>
              </a:lnSpc>
              <a:spcBef>
                <a:spcPts val="0"/>
              </a:spcBef>
              <a:spcAft>
                <a:spcPts val="0"/>
              </a:spcAft>
              <a:buClr>
                <a:srgbClr val="000000"/>
              </a:buClr>
              <a:buSzPts val="1900"/>
              <a:buFont typeface="Courier New"/>
              <a:buChar char="o"/>
            </a:pPr>
            <a:r>
              <a:rPr b="0" i="0" lang="en-IN" sz="1900" u="none" cap="none" strike="noStrike">
                <a:solidFill>
                  <a:srgbClr val="000000"/>
                </a:solidFill>
                <a:latin typeface="Times New Roman"/>
                <a:ea typeface="Times New Roman"/>
                <a:cs typeface="Times New Roman"/>
                <a:sym typeface="Times New Roman"/>
              </a:rPr>
              <a:t>A relation is in BCNF is, and only if, every determinant is a candidate key.</a:t>
            </a:r>
            <a:endParaRPr b="0" i="0" sz="2300" u="none" cap="none" strike="noStrike">
              <a:solidFill>
                <a:srgbClr val="000000"/>
              </a:solidFill>
              <a:latin typeface="Times New Roman"/>
              <a:ea typeface="Times New Roman"/>
              <a:cs typeface="Times New Roman"/>
              <a:sym typeface="Times New Roman"/>
            </a:endParaRPr>
          </a:p>
          <a:p>
            <a:pPr indent="-317500" lvl="0" marL="285750" marR="0" rtl="0" algn="just">
              <a:lnSpc>
                <a:spcPct val="100000"/>
              </a:lnSpc>
              <a:spcBef>
                <a:spcPts val="0"/>
              </a:spcBef>
              <a:spcAft>
                <a:spcPts val="0"/>
              </a:spcAft>
              <a:buClr>
                <a:srgbClr val="000000"/>
              </a:buClr>
              <a:buSzPts val="1900"/>
              <a:buFont typeface="Courier New"/>
              <a:buChar char="o"/>
            </a:pPr>
            <a:r>
              <a:rPr b="0" i="0" lang="en-IN" sz="1900" u="none" cap="none" strike="noStrike">
                <a:solidFill>
                  <a:srgbClr val="000000"/>
                </a:solidFill>
                <a:latin typeface="Times New Roman"/>
                <a:ea typeface="Times New Roman"/>
                <a:cs typeface="Times New Roman"/>
                <a:sym typeface="Times New Roman"/>
              </a:rPr>
              <a:t>Definition: A relation is in Boyce-Codd Normal Form (BCNF) if every determinant is a candidate key. (See the links in the box at right for definitions of determinant and candidate key.)</a:t>
            </a:r>
            <a:endParaRPr b="0" i="0" sz="19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00"/>
              <a:buFont typeface="Arial"/>
              <a:buNone/>
            </a:pPr>
            <a:r>
              <a:rPr b="0" i="0" lang="en-IN" sz="1900" u="none" cap="none" strike="noStrike">
                <a:solidFill>
                  <a:srgbClr val="000000"/>
                </a:solidFill>
                <a:latin typeface="Times New Roman"/>
                <a:ea typeface="Times New Roman"/>
                <a:cs typeface="Times New Roman"/>
                <a:sym typeface="Times New Roman"/>
              </a:rPr>
              <a:t> </a:t>
            </a:r>
            <a:endParaRPr b="0" i="0" sz="19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00"/>
              <a:buFont typeface="Arial"/>
              <a:buNone/>
            </a:pPr>
            <a:r>
              <a:t/>
            </a:r>
            <a:endParaRPr b="0" i="0" sz="21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0"/>
          <p:cNvSpPr/>
          <p:nvPr/>
        </p:nvSpPr>
        <p:spPr>
          <a:xfrm>
            <a:off x="1591625" y="690475"/>
            <a:ext cx="9608100" cy="13692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400"/>
              <a:buFont typeface="Arial"/>
              <a:buNone/>
            </a:pPr>
            <a:r>
              <a:rPr b="0" i="0" lang="en-IN" sz="1900" u="none" cap="none" strike="noStrike">
                <a:solidFill>
                  <a:srgbClr val="000000"/>
                </a:solidFill>
                <a:latin typeface="Times New Roman"/>
                <a:ea typeface="Times New Roman"/>
                <a:cs typeface="Times New Roman"/>
                <a:sym typeface="Times New Roman"/>
              </a:rPr>
              <a:t>The difference between 3NF and BCNF is that for a functional dependency A 🡪 B, 3NF allows this dependency in a relation if B is a primary-key attribute and A is not a candidate key, Whereas BCNF insists that for this dependency to remain in a relation, A must be a candidate key.</a:t>
            </a:r>
            <a:endParaRPr b="0" i="0" sz="1900" u="none" cap="none" strike="noStrike">
              <a:solidFill>
                <a:srgbClr val="000000"/>
              </a:solidFill>
              <a:latin typeface="Times New Roman"/>
              <a:ea typeface="Times New Roman"/>
              <a:cs typeface="Times New Roman"/>
              <a:sym typeface="Times New Roman"/>
            </a:endParaRPr>
          </a:p>
        </p:txBody>
      </p:sp>
      <p:pic>
        <p:nvPicPr>
          <p:cNvPr id="342" name="Google Shape;342;p50"/>
          <p:cNvPicPr preferRelativeResize="0"/>
          <p:nvPr/>
        </p:nvPicPr>
        <p:blipFill rotWithShape="1">
          <a:blip r:embed="rId3">
            <a:alphaModFix/>
          </a:blip>
          <a:srcRect b="0" l="0" r="0" t="0"/>
          <a:stretch/>
        </p:blipFill>
        <p:spPr>
          <a:xfrm>
            <a:off x="2639616" y="1988841"/>
            <a:ext cx="6480720" cy="38195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1"/>
          <p:cNvSpPr/>
          <p:nvPr/>
        </p:nvSpPr>
        <p:spPr>
          <a:xfrm>
            <a:off x="573450" y="765275"/>
            <a:ext cx="10813500" cy="5554500"/>
          </a:xfrm>
          <a:prstGeom prst="rect">
            <a:avLst/>
          </a:prstGeom>
          <a:solidFill>
            <a:srgbClr val="FFFFFF"/>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400"/>
              <a:buFont typeface="Arial"/>
              <a:buNone/>
            </a:pPr>
            <a:r>
              <a:rPr b="1" i="0" lang="en-IN" sz="1900" u="none" cap="none" strike="noStrike">
                <a:solidFill>
                  <a:schemeClr val="dk1"/>
                </a:solidFill>
                <a:latin typeface="Times New Roman"/>
                <a:ea typeface="Times New Roman"/>
                <a:cs typeface="Times New Roman"/>
                <a:sym typeface="Times New Roman"/>
              </a:rPr>
              <a:t>Example:</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9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0" i="0" lang="en-IN" sz="1900" u="none" cap="none" strike="noStrike">
                <a:solidFill>
                  <a:schemeClr val="dk1"/>
                </a:solidFill>
                <a:latin typeface="Times New Roman"/>
                <a:ea typeface="Times New Roman"/>
                <a:cs typeface="Times New Roman"/>
                <a:sym typeface="Times New Roman"/>
              </a:rPr>
              <a:t>For example consider relation R(A, B, C)</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IN" sz="1900" u="none" cap="none" strike="noStrike">
                <a:solidFill>
                  <a:schemeClr val="dk1"/>
                </a:solidFill>
                <a:latin typeface="Times New Roman"/>
                <a:ea typeface="Times New Roman"/>
                <a:cs typeface="Times New Roman"/>
                <a:sym typeface="Times New Roman"/>
              </a:rPr>
              <a:t>A -&gt; BC, B -&gt; A</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IN" sz="1900" u="none" cap="none" strike="noStrike">
                <a:solidFill>
                  <a:schemeClr val="dk1"/>
                </a:solidFill>
                <a:latin typeface="Times New Roman"/>
                <a:ea typeface="Times New Roman"/>
                <a:cs typeface="Times New Roman"/>
                <a:sym typeface="Times New Roman"/>
              </a:rPr>
              <a:t>A and B both are super keys so above relation is in BCNF.</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9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1" i="0" lang="en-IN" sz="1900" u="none" cap="none" strike="noStrike">
                <a:solidFill>
                  <a:schemeClr val="dk1"/>
                </a:solidFill>
                <a:latin typeface="Times New Roman"/>
                <a:ea typeface="Times New Roman"/>
                <a:cs typeface="Times New Roman"/>
                <a:sym typeface="Times New Roman"/>
              </a:rPr>
              <a:t>Note –</a:t>
            </a:r>
            <a:br>
              <a:rPr b="0" i="0" lang="en-IN" sz="1900" u="none" cap="none" strike="noStrike">
                <a:solidFill>
                  <a:schemeClr val="dk1"/>
                </a:solidFill>
                <a:latin typeface="Times New Roman"/>
                <a:ea typeface="Times New Roman"/>
                <a:cs typeface="Times New Roman"/>
                <a:sym typeface="Times New Roman"/>
              </a:rPr>
            </a:br>
            <a:endParaRPr b="0" i="0" sz="19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00"/>
              <a:buFont typeface="Arial"/>
              <a:buNone/>
            </a:pPr>
            <a:r>
              <a:rPr b="0" i="0" lang="en-IN" sz="1900" u="none" cap="none" strike="noStrike">
                <a:solidFill>
                  <a:schemeClr val="dk1"/>
                </a:solidFill>
                <a:latin typeface="Times New Roman"/>
                <a:ea typeface="Times New Roman"/>
                <a:cs typeface="Times New Roman"/>
                <a:sym typeface="Times New Roman"/>
              </a:rPr>
              <a:t>BCNF decomposition may always not possible with </a:t>
            </a:r>
            <a:r>
              <a:rPr b="0" i="0" lang="en-IN" sz="1900" u="none" cap="none" strike="noStrike">
                <a:solidFill>
                  <a:srgbClr val="EC4E20"/>
                </a:solidFill>
                <a:latin typeface="Times New Roman"/>
                <a:ea typeface="Times New Roman"/>
                <a:cs typeface="Times New Roman"/>
                <a:sym typeface="Times New Roman"/>
              </a:rPr>
              <a:t>dependency preserving</a:t>
            </a:r>
            <a:r>
              <a:rPr b="0" i="0" lang="en-IN" sz="1900" u="none" cap="none" strike="noStrike">
                <a:solidFill>
                  <a:schemeClr val="dk1"/>
                </a:solidFill>
                <a:latin typeface="Times New Roman"/>
                <a:ea typeface="Times New Roman"/>
                <a:cs typeface="Times New Roman"/>
                <a:sym typeface="Times New Roman"/>
              </a:rPr>
              <a:t>, however, it always satisfies </a:t>
            </a:r>
            <a:r>
              <a:rPr b="0" i="0" lang="en-IN" sz="1900" u="none" cap="none" strike="noStrike">
                <a:solidFill>
                  <a:srgbClr val="EC4E20"/>
                </a:solidFill>
                <a:latin typeface="Times New Roman"/>
                <a:ea typeface="Times New Roman"/>
                <a:cs typeface="Times New Roman"/>
                <a:sym typeface="Times New Roman"/>
              </a:rPr>
              <a:t>lossless join</a:t>
            </a:r>
            <a:r>
              <a:rPr b="0" i="0" lang="en-IN" sz="1900" u="none" cap="none" strike="noStrike">
                <a:solidFill>
                  <a:schemeClr val="dk1"/>
                </a:solidFill>
                <a:latin typeface="Times New Roman"/>
                <a:ea typeface="Times New Roman"/>
                <a:cs typeface="Times New Roman"/>
                <a:sym typeface="Times New Roman"/>
              </a:rPr>
              <a:t> condition. For example, relation R (V, W, X, Y, Z), with functional dependencies:</a:t>
            </a:r>
            <a:endParaRPr b="0" i="0" sz="19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en-IN" sz="1900" u="none" cap="none" strike="noStrike">
                <a:solidFill>
                  <a:schemeClr val="dk1"/>
                </a:solidFill>
                <a:latin typeface="Times New Roman"/>
                <a:ea typeface="Times New Roman"/>
                <a:cs typeface="Times New Roman"/>
                <a:sym typeface="Times New Roman"/>
              </a:rPr>
              <a:t>V, W -&gt; X Y, Z -&gt; X W -&gt; Y </a:t>
            </a:r>
            <a:endParaRPr b="0" i="0" sz="19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en-IN" sz="1900" u="none" cap="none" strike="noStrike">
                <a:solidFill>
                  <a:schemeClr val="dk1"/>
                </a:solidFill>
                <a:latin typeface="Times New Roman"/>
                <a:ea typeface="Times New Roman"/>
                <a:cs typeface="Times New Roman"/>
                <a:sym typeface="Times New Roman"/>
              </a:rPr>
              <a:t>It would not satisfy dependency preserving BCNF decomposition.</a:t>
            </a:r>
            <a:br>
              <a:rPr b="0" i="0" lang="en-IN" sz="1900" u="none" cap="none" strike="noStrike">
                <a:solidFill>
                  <a:schemeClr val="dk1"/>
                </a:solidFill>
                <a:latin typeface="Times New Roman"/>
                <a:ea typeface="Times New Roman"/>
                <a:cs typeface="Times New Roman"/>
                <a:sym typeface="Times New Roman"/>
              </a:rPr>
            </a:br>
            <a:endParaRPr b="0" i="0" sz="19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00"/>
              <a:buFont typeface="Arial"/>
              <a:buNone/>
            </a:pPr>
            <a:r>
              <a:rPr b="1" i="0" lang="en-IN" sz="1900" u="none" cap="none" strike="noStrike">
                <a:solidFill>
                  <a:schemeClr val="dk1"/>
                </a:solidFill>
                <a:latin typeface="Times New Roman"/>
                <a:ea typeface="Times New Roman"/>
                <a:cs typeface="Times New Roman"/>
                <a:sym typeface="Times New Roman"/>
              </a:rPr>
              <a:t>Note -:</a:t>
            </a:r>
            <a:r>
              <a:rPr b="0" i="0" lang="en-IN" sz="1900" u="none" cap="none" strike="noStrike">
                <a:solidFill>
                  <a:schemeClr val="dk1"/>
                </a:solidFill>
                <a:latin typeface="Times New Roman"/>
                <a:ea typeface="Times New Roman"/>
                <a:cs typeface="Times New Roman"/>
                <a:sym typeface="Times New Roman"/>
              </a:rPr>
              <a:t>Redundancies are sometimes still present in a BCNF relation as it is not always possible to eliminate them completely.</a:t>
            </a:r>
            <a:endParaRPr b="0" i="0" sz="1900" u="none" cap="none" strike="noStrike">
              <a:solidFill>
                <a:srgbClr val="00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g13381565e6a_0_0"/>
          <p:cNvSpPr txBox="1"/>
          <p:nvPr>
            <p:ph type="title"/>
          </p:nvPr>
        </p:nvSpPr>
        <p:spPr>
          <a:xfrm>
            <a:off x="609480" y="273600"/>
            <a:ext cx="10972500" cy="114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rPr b="1" lang="en-IN" sz="3300"/>
              <a:t>Practice Question </a:t>
            </a:r>
            <a:endParaRPr b="1" sz="3300"/>
          </a:p>
        </p:txBody>
      </p:sp>
      <p:sp>
        <p:nvSpPr>
          <p:cNvPr id="353" name="Google Shape;353;g13381565e6a_0_0"/>
          <p:cNvSpPr txBox="1"/>
          <p:nvPr>
            <p:ph idx="1" type="subTitle"/>
          </p:nvPr>
        </p:nvSpPr>
        <p:spPr>
          <a:xfrm>
            <a:off x="609480" y="1604520"/>
            <a:ext cx="10972500" cy="39774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Clr>
                <a:schemeClr val="dk1"/>
              </a:buClr>
              <a:buSzPts val="1100"/>
              <a:buFont typeface="Arial"/>
              <a:buNone/>
            </a:pPr>
            <a:r>
              <a:rPr i="1" lang="en-IN" sz="1900">
                <a:solidFill>
                  <a:schemeClr val="dk1"/>
                </a:solidFill>
                <a:latin typeface="Roboto"/>
                <a:ea typeface="Roboto"/>
                <a:cs typeface="Roboto"/>
                <a:sym typeface="Roboto"/>
              </a:rPr>
              <a:t>Given the relation schema R = (A, B, C, D, E) and the canonical cover of its set of functional dependencies</a:t>
            </a:r>
            <a:endParaRPr sz="1900">
              <a:solidFill>
                <a:schemeClr val="dk1"/>
              </a:solidFill>
              <a:latin typeface="Roboto"/>
              <a:ea typeface="Roboto"/>
              <a:cs typeface="Roboto"/>
              <a:sym typeface="Roboto"/>
            </a:endParaRPr>
          </a:p>
          <a:p>
            <a:pPr indent="0" lvl="0" marL="0" rtl="0" algn="l">
              <a:lnSpc>
                <a:spcPct val="115000"/>
              </a:lnSpc>
              <a:spcBef>
                <a:spcPts val="1000"/>
              </a:spcBef>
              <a:spcAft>
                <a:spcPts val="0"/>
              </a:spcAft>
              <a:buClr>
                <a:schemeClr val="dk1"/>
              </a:buClr>
              <a:buSzPts val="1100"/>
              <a:buFont typeface="Arial"/>
              <a:buNone/>
            </a:pPr>
            <a:r>
              <a:rPr i="1" lang="en-IN" sz="1900">
                <a:solidFill>
                  <a:schemeClr val="dk1"/>
                </a:solidFill>
                <a:latin typeface="Roboto"/>
                <a:ea typeface="Roboto"/>
                <a:cs typeface="Roboto"/>
                <a:sym typeface="Roboto"/>
              </a:rPr>
              <a:t>Fc = { A → BC</a:t>
            </a:r>
            <a:endParaRPr sz="1900">
              <a:solidFill>
                <a:schemeClr val="dk1"/>
              </a:solidFill>
              <a:latin typeface="Roboto"/>
              <a:ea typeface="Roboto"/>
              <a:cs typeface="Roboto"/>
              <a:sym typeface="Roboto"/>
            </a:endParaRPr>
          </a:p>
          <a:p>
            <a:pPr indent="0" lvl="0" marL="0" rtl="0" algn="l">
              <a:lnSpc>
                <a:spcPct val="115000"/>
              </a:lnSpc>
              <a:spcBef>
                <a:spcPts val="1000"/>
              </a:spcBef>
              <a:spcAft>
                <a:spcPts val="0"/>
              </a:spcAft>
              <a:buClr>
                <a:schemeClr val="dk1"/>
              </a:buClr>
              <a:buSzPts val="1100"/>
              <a:buFont typeface="Arial"/>
              <a:buNone/>
            </a:pPr>
            <a:r>
              <a:rPr i="1" lang="en-IN" sz="1900">
                <a:solidFill>
                  <a:schemeClr val="dk1"/>
                </a:solidFill>
                <a:latin typeface="Roboto"/>
                <a:ea typeface="Roboto"/>
                <a:cs typeface="Roboto"/>
                <a:sym typeface="Roboto"/>
              </a:rPr>
              <a:t>CD → E</a:t>
            </a:r>
            <a:endParaRPr sz="1900">
              <a:solidFill>
                <a:schemeClr val="dk1"/>
              </a:solidFill>
              <a:latin typeface="Roboto"/>
              <a:ea typeface="Roboto"/>
              <a:cs typeface="Roboto"/>
              <a:sym typeface="Roboto"/>
            </a:endParaRPr>
          </a:p>
          <a:p>
            <a:pPr indent="0" lvl="0" marL="0" rtl="0" algn="l">
              <a:lnSpc>
                <a:spcPct val="115000"/>
              </a:lnSpc>
              <a:spcBef>
                <a:spcPts val="1000"/>
              </a:spcBef>
              <a:spcAft>
                <a:spcPts val="0"/>
              </a:spcAft>
              <a:buClr>
                <a:schemeClr val="dk1"/>
              </a:buClr>
              <a:buSzPts val="1100"/>
              <a:buFont typeface="Arial"/>
              <a:buNone/>
            </a:pPr>
            <a:r>
              <a:rPr i="1" lang="en-IN" sz="1900">
                <a:solidFill>
                  <a:schemeClr val="dk1"/>
                </a:solidFill>
                <a:latin typeface="Roboto"/>
                <a:ea typeface="Roboto"/>
                <a:cs typeface="Roboto"/>
                <a:sym typeface="Roboto"/>
              </a:rPr>
              <a:t>B → D</a:t>
            </a:r>
            <a:endParaRPr sz="1900">
              <a:solidFill>
                <a:schemeClr val="dk1"/>
              </a:solidFill>
              <a:latin typeface="Roboto"/>
              <a:ea typeface="Roboto"/>
              <a:cs typeface="Roboto"/>
              <a:sym typeface="Roboto"/>
            </a:endParaRPr>
          </a:p>
          <a:p>
            <a:pPr indent="0" lvl="0" marL="0" rtl="0" algn="l">
              <a:lnSpc>
                <a:spcPct val="115000"/>
              </a:lnSpc>
              <a:spcBef>
                <a:spcPts val="1000"/>
              </a:spcBef>
              <a:spcAft>
                <a:spcPts val="0"/>
              </a:spcAft>
              <a:buClr>
                <a:schemeClr val="dk1"/>
              </a:buClr>
              <a:buSzPts val="1100"/>
              <a:buFont typeface="Arial"/>
              <a:buNone/>
            </a:pPr>
            <a:r>
              <a:rPr i="1" lang="en-IN" sz="1900">
                <a:solidFill>
                  <a:schemeClr val="dk1"/>
                </a:solidFill>
                <a:latin typeface="Roboto"/>
                <a:ea typeface="Roboto"/>
                <a:cs typeface="Roboto"/>
                <a:sym typeface="Roboto"/>
              </a:rPr>
              <a:t>E → A }</a:t>
            </a:r>
            <a:endParaRPr sz="1900">
              <a:solidFill>
                <a:schemeClr val="dk1"/>
              </a:solidFill>
              <a:latin typeface="Roboto"/>
              <a:ea typeface="Roboto"/>
              <a:cs typeface="Roboto"/>
              <a:sym typeface="Roboto"/>
            </a:endParaRPr>
          </a:p>
          <a:p>
            <a:pPr indent="0" lvl="0" marL="0" rtl="0" algn="l">
              <a:lnSpc>
                <a:spcPct val="115000"/>
              </a:lnSpc>
              <a:spcBef>
                <a:spcPts val="1000"/>
              </a:spcBef>
              <a:spcAft>
                <a:spcPts val="1000"/>
              </a:spcAft>
              <a:buSzPts val="1400"/>
              <a:buNone/>
            </a:pPr>
            <a:r>
              <a:rPr i="1" lang="en-IN" sz="1900">
                <a:solidFill>
                  <a:schemeClr val="dk1"/>
                </a:solidFill>
                <a:latin typeface="Roboto"/>
                <a:ea typeface="Roboto"/>
                <a:cs typeface="Roboto"/>
                <a:sym typeface="Roboto"/>
              </a:rPr>
              <a:t>Compute a lossless join decomposition in Boyce-Codd Normal Form for R. </a:t>
            </a:r>
            <a:endParaRPr sz="25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52"/>
          <p:cNvSpPr txBox="1"/>
          <p:nvPr>
            <p:ph type="title"/>
          </p:nvPr>
        </p:nvSpPr>
        <p:spPr>
          <a:xfrm>
            <a:off x="829146" y="93535"/>
            <a:ext cx="9365055" cy="108341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Times New Roman"/>
              <a:buNone/>
            </a:pPr>
            <a:r>
              <a:rPr b="1" lang="en-IN" sz="3700">
                <a:latin typeface="Times New Roman"/>
                <a:ea typeface="Times New Roman"/>
                <a:cs typeface="Times New Roman"/>
                <a:sym typeface="Times New Roman"/>
              </a:rPr>
              <a:t>Multi-valued Dependency</a:t>
            </a:r>
            <a:endParaRPr b="1" sz="3700">
              <a:latin typeface="Times New Roman"/>
              <a:ea typeface="Times New Roman"/>
              <a:cs typeface="Times New Roman"/>
              <a:sym typeface="Times New Roman"/>
            </a:endParaRPr>
          </a:p>
        </p:txBody>
      </p:sp>
      <p:sp>
        <p:nvSpPr>
          <p:cNvPr id="359" name="Google Shape;359;p5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pic>
        <p:nvPicPr>
          <p:cNvPr descr="C:\Users\HP 250 G5\Desktop\wn.png" id="360" name="Google Shape;360;p52"/>
          <p:cNvPicPr preferRelativeResize="0"/>
          <p:nvPr/>
        </p:nvPicPr>
        <p:blipFill rotWithShape="1">
          <a:blip r:embed="rId3">
            <a:alphaModFix/>
          </a:blip>
          <a:srcRect b="0" l="0" r="0" t="0"/>
          <a:stretch/>
        </p:blipFill>
        <p:spPr>
          <a:xfrm>
            <a:off x="10411097" y="74823"/>
            <a:ext cx="1763512" cy="627810"/>
          </a:xfrm>
          <a:prstGeom prst="rect">
            <a:avLst/>
          </a:prstGeom>
          <a:noFill/>
          <a:ln>
            <a:noFill/>
          </a:ln>
        </p:spPr>
      </p:pic>
      <p:sp>
        <p:nvSpPr>
          <p:cNvPr id="361" name="Google Shape;361;p52"/>
          <p:cNvSpPr txBox="1"/>
          <p:nvPr>
            <p:ph idx="1" type="body"/>
          </p:nvPr>
        </p:nvSpPr>
        <p:spPr>
          <a:xfrm>
            <a:off x="838200" y="1520982"/>
            <a:ext cx="10515600" cy="4655981"/>
          </a:xfrm>
          <a:prstGeom prst="rect">
            <a:avLst/>
          </a:prstGeom>
          <a:noFill/>
          <a:ln>
            <a:noFill/>
          </a:ln>
        </p:spPr>
        <p:txBody>
          <a:bodyPr anchorCtr="0" anchor="t" bIns="45700" lIns="91425" spcFirstLastPara="1" rIns="91425" wrap="square" tIns="45700">
            <a:normAutofit fontScale="92500"/>
          </a:bodyPr>
          <a:lstStyle/>
          <a:p>
            <a:pPr indent="-228600" lvl="0" marL="228600" rtl="0" algn="just">
              <a:lnSpc>
                <a:spcPct val="200000"/>
              </a:lnSpc>
              <a:spcBef>
                <a:spcPts val="0"/>
              </a:spcBef>
              <a:spcAft>
                <a:spcPts val="0"/>
              </a:spcAft>
              <a:buClr>
                <a:schemeClr val="dk1"/>
              </a:buClr>
              <a:buSzPct val="100000"/>
              <a:buChar char="•"/>
            </a:pPr>
            <a:r>
              <a:rPr lang="en-IN" sz="2600">
                <a:latin typeface="Times New Roman"/>
                <a:ea typeface="Times New Roman"/>
                <a:cs typeface="Times New Roman"/>
                <a:sym typeface="Times New Roman"/>
              </a:rPr>
              <a:t>Multi-valued dependency </a:t>
            </a:r>
            <a:r>
              <a:rPr b="1" lang="en-IN" sz="2600">
                <a:latin typeface="Times New Roman"/>
                <a:ea typeface="Times New Roman"/>
                <a:cs typeface="Times New Roman"/>
                <a:sym typeface="Times New Roman"/>
              </a:rPr>
              <a:t>occurs when two attributes in a table are independent of each other but, both depend on a third attribute</a:t>
            </a:r>
            <a:r>
              <a:rPr lang="en-IN" sz="2600">
                <a:latin typeface="Times New Roman"/>
                <a:ea typeface="Times New Roman"/>
                <a:cs typeface="Times New Roman"/>
                <a:sym typeface="Times New Roman"/>
              </a:rPr>
              <a:t>. A multivalued dependency consists of at least two attributes that are dependent on a third attribute that's why it always requires at least three attributes.</a:t>
            </a:r>
            <a:endParaRPr/>
          </a:p>
          <a:p>
            <a:pPr indent="-228600" lvl="0" marL="228600" rtl="0" algn="just">
              <a:lnSpc>
                <a:spcPct val="200000"/>
              </a:lnSpc>
              <a:spcBef>
                <a:spcPts val="1000"/>
              </a:spcBef>
              <a:spcAft>
                <a:spcPts val="0"/>
              </a:spcAft>
              <a:buClr>
                <a:schemeClr val="dk1"/>
              </a:buClr>
              <a:buSzPct val="100000"/>
              <a:buChar char="•"/>
            </a:pPr>
            <a:r>
              <a:rPr lang="en-IN" sz="2600">
                <a:latin typeface="Times New Roman"/>
                <a:ea typeface="Times New Roman"/>
                <a:cs typeface="Times New Roman"/>
                <a:sym typeface="Times New Roman"/>
              </a:rPr>
              <a:t>Whenever two independent 1:N relationships A:B and A:C are mixed in the same relation, R(A, B, C), an MVD may arise.</a:t>
            </a:r>
            <a:endParaRPr/>
          </a:p>
          <a:p>
            <a:pPr indent="-17145" lvl="0" marL="228600" rtl="0" algn="just">
              <a:lnSpc>
                <a:spcPct val="90000"/>
              </a:lnSpc>
              <a:spcBef>
                <a:spcPts val="1000"/>
              </a:spcBef>
              <a:spcAft>
                <a:spcPts val="0"/>
              </a:spcAft>
              <a:buClr>
                <a:schemeClr val="dk1"/>
              </a:buClr>
              <a:buSzPct val="100000"/>
              <a:buNone/>
            </a:pPr>
            <a:r>
              <a:t/>
            </a:r>
            <a:endParaRPr sz="36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3"/>
          <p:cNvSpPr/>
          <p:nvPr/>
        </p:nvSpPr>
        <p:spPr>
          <a:xfrm>
            <a:off x="1440000" y="432000"/>
            <a:ext cx="8423280" cy="42624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3200"/>
              <a:buFont typeface="Arial"/>
              <a:buNone/>
            </a:pPr>
            <a:r>
              <a:rPr b="1" i="0" lang="en-IN" sz="3200" u="none" cap="none" strike="noStrike">
                <a:solidFill>
                  <a:srgbClr val="FF0000"/>
                </a:solidFill>
                <a:latin typeface="Calibri"/>
                <a:ea typeface="Calibri"/>
                <a:cs typeface="Calibri"/>
                <a:sym typeface="Calibri"/>
              </a:rPr>
              <a:t>Why we have Keys in DB?</a:t>
            </a:r>
            <a:endParaRPr b="0" i="0" sz="3200" u="none" cap="none" strike="noStrike">
              <a:solidFill>
                <a:srgbClr val="000000"/>
              </a:solidFill>
              <a:latin typeface="Arial"/>
              <a:ea typeface="Arial"/>
              <a:cs typeface="Arial"/>
              <a:sym typeface="Arial"/>
            </a:endParaRPr>
          </a:p>
        </p:txBody>
      </p:sp>
      <p:sp>
        <p:nvSpPr>
          <p:cNvPr id="94" name="Google Shape;94;p3"/>
          <p:cNvSpPr/>
          <p:nvPr/>
        </p:nvSpPr>
        <p:spPr>
          <a:xfrm>
            <a:off x="866024" y="1152000"/>
            <a:ext cx="11013300" cy="3815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n-IN" sz="2800" u="none" cap="none" strike="noStrike">
                <a:solidFill>
                  <a:srgbClr val="000000"/>
                </a:solidFill>
                <a:latin typeface="Arial"/>
                <a:ea typeface="Arial"/>
                <a:cs typeface="Arial"/>
                <a:sym typeface="Arial"/>
              </a:rPr>
              <a:t>• A Key is an attribute or a set of attributes in a relation that identifies a tuple (record) in a relation.</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n-IN" sz="2800" u="none" cap="none" strike="noStrike">
                <a:solidFill>
                  <a:srgbClr val="000000"/>
                </a:solidFill>
                <a:latin typeface="Arial"/>
                <a:ea typeface="Arial"/>
                <a:cs typeface="Arial"/>
                <a:sym typeface="Arial"/>
              </a:rPr>
              <a:t>• The keys are defined in a table to access or sequence the stored data quickly and smoothly.</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n-IN" sz="2800" u="none" cap="none" strike="noStrike">
                <a:solidFill>
                  <a:srgbClr val="000000"/>
                </a:solidFill>
                <a:latin typeface="Arial"/>
                <a:ea typeface="Arial"/>
                <a:cs typeface="Arial"/>
                <a:sym typeface="Arial"/>
              </a:rPr>
              <a:t>• They are also used to create relationship between different tables</a:t>
            </a:r>
            <a:endParaRPr b="0" i="0" sz="2800" u="none" cap="none" strike="noStrike">
              <a:solidFill>
                <a:srgbClr val="000000"/>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53"/>
          <p:cNvSpPr txBox="1"/>
          <p:nvPr>
            <p:ph type="title"/>
          </p:nvPr>
        </p:nvSpPr>
        <p:spPr>
          <a:xfrm>
            <a:off x="829146" y="93535"/>
            <a:ext cx="9365055"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Times New Roman"/>
              <a:buNone/>
            </a:pPr>
            <a:r>
              <a:rPr b="1" lang="en-IN" sz="3200">
                <a:latin typeface="Times New Roman"/>
                <a:ea typeface="Times New Roman"/>
                <a:cs typeface="Times New Roman"/>
                <a:sym typeface="Times New Roman"/>
              </a:rPr>
              <a:t>Multi-valued Dependency- Example</a:t>
            </a:r>
            <a:endParaRPr b="1" sz="3200">
              <a:latin typeface="Times New Roman"/>
              <a:ea typeface="Times New Roman"/>
              <a:cs typeface="Times New Roman"/>
              <a:sym typeface="Times New Roman"/>
            </a:endParaRPr>
          </a:p>
        </p:txBody>
      </p:sp>
      <p:pic>
        <p:nvPicPr>
          <p:cNvPr descr="1.JPG" id="367" name="Google Shape;367;p53"/>
          <p:cNvPicPr preferRelativeResize="0"/>
          <p:nvPr>
            <p:ph idx="1" type="body"/>
          </p:nvPr>
        </p:nvPicPr>
        <p:blipFill rotWithShape="1">
          <a:blip r:embed="rId3">
            <a:alphaModFix/>
          </a:blip>
          <a:srcRect b="0" l="0" r="0" t="0"/>
          <a:stretch/>
        </p:blipFill>
        <p:spPr>
          <a:xfrm>
            <a:off x="6274051" y="1881197"/>
            <a:ext cx="4988459" cy="3215903"/>
          </a:xfrm>
          <a:prstGeom prst="rect">
            <a:avLst/>
          </a:prstGeom>
          <a:noFill/>
          <a:ln>
            <a:noFill/>
          </a:ln>
        </p:spPr>
      </p:pic>
      <p:sp>
        <p:nvSpPr>
          <p:cNvPr id="368" name="Google Shape;368;p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pic>
        <p:nvPicPr>
          <p:cNvPr descr="C:\Users\HP 250 G5\Desktop\wn.png" id="369" name="Google Shape;369;p53"/>
          <p:cNvPicPr preferRelativeResize="0"/>
          <p:nvPr/>
        </p:nvPicPr>
        <p:blipFill rotWithShape="1">
          <a:blip r:embed="rId4">
            <a:alphaModFix/>
          </a:blip>
          <a:srcRect b="0" l="0" r="0" t="0"/>
          <a:stretch/>
        </p:blipFill>
        <p:spPr>
          <a:xfrm>
            <a:off x="10411097" y="74823"/>
            <a:ext cx="1763512" cy="627810"/>
          </a:xfrm>
          <a:prstGeom prst="rect">
            <a:avLst/>
          </a:prstGeom>
          <a:noFill/>
          <a:ln>
            <a:noFill/>
          </a:ln>
        </p:spPr>
      </p:pic>
      <p:sp>
        <p:nvSpPr>
          <p:cNvPr id="370" name="Google Shape;370;p53"/>
          <p:cNvSpPr txBox="1"/>
          <p:nvPr/>
        </p:nvSpPr>
        <p:spPr>
          <a:xfrm>
            <a:off x="488887" y="1548143"/>
            <a:ext cx="5296277" cy="5011949"/>
          </a:xfrm>
          <a:prstGeom prst="rect">
            <a:avLst/>
          </a:prstGeom>
          <a:noFill/>
          <a:ln>
            <a:noFill/>
          </a:ln>
        </p:spPr>
        <p:txBody>
          <a:bodyPr anchorCtr="0" anchor="t" bIns="45700" lIns="91425" spcFirstLastPara="1" rIns="91425" wrap="square" tIns="45700">
            <a:spAutoFit/>
          </a:bodyPr>
          <a:lstStyle/>
          <a:p>
            <a:pPr indent="-114300" lvl="0" marL="0" marR="0" rtl="0" algn="just">
              <a:lnSpc>
                <a:spcPct val="150000"/>
              </a:lnSpc>
              <a:spcBef>
                <a:spcPts val="0"/>
              </a:spcBef>
              <a:spcAft>
                <a:spcPts val="0"/>
              </a:spcAft>
              <a:buClr>
                <a:schemeClr val="dk1"/>
              </a:buClr>
              <a:buSzPts val="1800"/>
              <a:buFont typeface="Noto Sans Symbols"/>
              <a:buChar char="❑"/>
            </a:pPr>
            <a:r>
              <a:rPr b="0" i="0" lang="en-IN" sz="1800" u="none" cap="none" strike="noStrike">
                <a:solidFill>
                  <a:schemeClr val="dk1"/>
                </a:solidFill>
                <a:latin typeface="Calibri"/>
                <a:ea typeface="Calibri"/>
                <a:cs typeface="Calibri"/>
                <a:sym typeface="Calibri"/>
              </a:rPr>
              <a:t> </a:t>
            </a:r>
            <a:r>
              <a:rPr b="0" i="0" lang="en-IN" sz="2400" u="none" cap="none" strike="noStrike">
                <a:solidFill>
                  <a:schemeClr val="dk1"/>
                </a:solidFill>
                <a:latin typeface="Times New Roman"/>
                <a:ea typeface="Times New Roman"/>
                <a:cs typeface="Times New Roman"/>
                <a:sym typeface="Times New Roman"/>
              </a:rPr>
              <a:t>The relation EMP is an all-key relation (with key made up of all attributes) and therefore has no f.d.’s and as such qualifies to be a BCNF relation.</a:t>
            </a:r>
            <a:endParaRPr b="0" i="0" sz="1400" u="none" cap="none" strike="noStrike">
              <a:solidFill>
                <a:srgbClr val="000000"/>
              </a:solidFill>
              <a:latin typeface="Arial"/>
              <a:ea typeface="Arial"/>
              <a:cs typeface="Arial"/>
              <a:sym typeface="Arial"/>
            </a:endParaRPr>
          </a:p>
          <a:p>
            <a:pPr indent="-152400" lvl="0" marL="0" marR="0" rtl="0" algn="just">
              <a:lnSpc>
                <a:spcPct val="150000"/>
              </a:lnSpc>
              <a:spcBef>
                <a:spcPts val="0"/>
              </a:spcBef>
              <a:spcAft>
                <a:spcPts val="0"/>
              </a:spcAft>
              <a:buClr>
                <a:schemeClr val="dk1"/>
              </a:buClr>
              <a:buSzPts val="2400"/>
              <a:buFont typeface="Noto Sans Symbols"/>
              <a:buChar char="❑"/>
            </a:pPr>
            <a:r>
              <a:rPr b="0" i="0" lang="en-IN" sz="2400" u="none" cap="none" strike="noStrike">
                <a:solidFill>
                  <a:schemeClr val="dk1"/>
                </a:solidFill>
                <a:latin typeface="Times New Roman"/>
                <a:ea typeface="Times New Roman"/>
                <a:cs typeface="Times New Roman"/>
                <a:sym typeface="Times New Roman"/>
              </a:rPr>
              <a:t> We can see that there is an obvious redundancy in the relation EMP—the dependent information is repeated for every project and the project information is repeated for every dependent.</a:t>
            </a:r>
            <a:endParaRPr b="0" i="0" sz="2400" u="none" cap="none" strike="noStrike">
              <a:solidFill>
                <a:schemeClr val="dk1"/>
              </a:solidFill>
              <a:latin typeface="Times New Roman"/>
              <a:ea typeface="Times New Roman"/>
              <a:cs typeface="Times New Roman"/>
              <a:sym typeface="Times New Roman"/>
            </a:endParaRPr>
          </a:p>
        </p:txBody>
      </p:sp>
      <p:sp>
        <p:nvSpPr>
          <p:cNvPr id="371" name="Google Shape;371;p53"/>
          <p:cNvSpPr/>
          <p:nvPr/>
        </p:nvSpPr>
        <p:spPr>
          <a:xfrm>
            <a:off x="7505323" y="5269117"/>
            <a:ext cx="2399168" cy="434566"/>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Calibri"/>
                <a:ea typeface="Calibri"/>
                <a:cs typeface="Calibri"/>
                <a:sym typeface="Calibri"/>
              </a:rPr>
              <a:t>Figure 1</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54"/>
          <p:cNvSpPr txBox="1"/>
          <p:nvPr>
            <p:ph type="title"/>
          </p:nvPr>
        </p:nvSpPr>
        <p:spPr>
          <a:xfrm>
            <a:off x="829146" y="93535"/>
            <a:ext cx="9365055" cy="108341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Times New Roman"/>
              <a:buNone/>
            </a:pPr>
            <a:r>
              <a:rPr b="1" lang="en-IN" sz="3400">
                <a:latin typeface="Times New Roman"/>
                <a:ea typeface="Times New Roman"/>
                <a:cs typeface="Times New Roman"/>
                <a:sym typeface="Times New Roman"/>
              </a:rPr>
              <a:t>Trivial and Non Trivial MVD</a:t>
            </a:r>
            <a:endParaRPr b="1" sz="3400">
              <a:latin typeface="Times New Roman"/>
              <a:ea typeface="Times New Roman"/>
              <a:cs typeface="Times New Roman"/>
              <a:sym typeface="Times New Roman"/>
            </a:endParaRPr>
          </a:p>
        </p:txBody>
      </p:sp>
      <p:sp>
        <p:nvSpPr>
          <p:cNvPr id="377" name="Google Shape;377;p5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pic>
        <p:nvPicPr>
          <p:cNvPr descr="C:\Users\HP 250 G5\Desktop\wn.png" id="378" name="Google Shape;378;p54"/>
          <p:cNvPicPr preferRelativeResize="0"/>
          <p:nvPr/>
        </p:nvPicPr>
        <p:blipFill rotWithShape="1">
          <a:blip r:embed="rId3">
            <a:alphaModFix/>
          </a:blip>
          <a:srcRect b="0" l="0" r="0" t="0"/>
          <a:stretch/>
        </p:blipFill>
        <p:spPr>
          <a:xfrm>
            <a:off x="10411097" y="74823"/>
            <a:ext cx="1763512" cy="627810"/>
          </a:xfrm>
          <a:prstGeom prst="rect">
            <a:avLst/>
          </a:prstGeom>
          <a:noFill/>
          <a:ln>
            <a:noFill/>
          </a:ln>
        </p:spPr>
      </p:pic>
      <p:sp>
        <p:nvSpPr>
          <p:cNvPr id="379" name="Google Shape;379;p54"/>
          <p:cNvSpPr txBox="1"/>
          <p:nvPr>
            <p:ph idx="1" type="body"/>
          </p:nvPr>
        </p:nvSpPr>
        <p:spPr>
          <a:xfrm>
            <a:off x="295020" y="1520982"/>
            <a:ext cx="10515600" cy="4655981"/>
          </a:xfrm>
          <a:prstGeom prst="rect">
            <a:avLst/>
          </a:prstGeom>
          <a:noFill/>
          <a:ln>
            <a:noFill/>
          </a:ln>
        </p:spPr>
        <p:txBody>
          <a:bodyPr anchorCtr="0" anchor="t" bIns="45700" lIns="91425" spcFirstLastPara="1" rIns="91425" wrap="square" tIns="45700">
            <a:normAutofit/>
          </a:bodyPr>
          <a:lstStyle/>
          <a:p>
            <a:pPr indent="-228600" lvl="0" marL="228600" rtl="0" algn="just">
              <a:lnSpc>
                <a:spcPct val="100000"/>
              </a:lnSpc>
              <a:spcBef>
                <a:spcPts val="0"/>
              </a:spcBef>
              <a:spcAft>
                <a:spcPts val="0"/>
              </a:spcAft>
              <a:buClr>
                <a:schemeClr val="dk1"/>
              </a:buClr>
              <a:buSzPts val="2600"/>
              <a:buNone/>
            </a:pPr>
            <a:r>
              <a:rPr lang="en-IN" sz="2600">
                <a:latin typeface="Times New Roman"/>
                <a:ea typeface="Times New Roman"/>
                <a:cs typeface="Times New Roman"/>
                <a:sym typeface="Times New Roman"/>
              </a:rPr>
              <a:t>A multivalued dependency              in R is called a trivial MVD if </a:t>
            </a:r>
            <a:endParaRPr/>
          </a:p>
          <a:p>
            <a:pPr indent="-514350" lvl="0" marL="514350" rtl="0" algn="just">
              <a:lnSpc>
                <a:spcPct val="100000"/>
              </a:lnSpc>
              <a:spcBef>
                <a:spcPts val="1000"/>
              </a:spcBef>
              <a:spcAft>
                <a:spcPts val="0"/>
              </a:spcAft>
              <a:buClr>
                <a:schemeClr val="dk1"/>
              </a:buClr>
              <a:buSzPts val="2600"/>
              <a:buFont typeface="Calibri"/>
              <a:buAutoNum type="alphaLcParenR"/>
            </a:pPr>
            <a:r>
              <a:rPr lang="en-IN" sz="2600">
                <a:latin typeface="Times New Roman"/>
                <a:ea typeface="Times New Roman"/>
                <a:cs typeface="Times New Roman"/>
                <a:sym typeface="Times New Roman"/>
              </a:rPr>
              <a:t>Y is a subset of X or</a:t>
            </a:r>
            <a:endParaRPr/>
          </a:p>
          <a:p>
            <a:pPr indent="-514350" lvl="0" marL="514350" rtl="0" algn="just">
              <a:lnSpc>
                <a:spcPct val="100000"/>
              </a:lnSpc>
              <a:spcBef>
                <a:spcPts val="1000"/>
              </a:spcBef>
              <a:spcAft>
                <a:spcPts val="0"/>
              </a:spcAft>
              <a:buClr>
                <a:schemeClr val="dk1"/>
              </a:buClr>
              <a:buSzPts val="2600"/>
              <a:buFont typeface="Calibri"/>
              <a:buAutoNum type="alphaLcParenR"/>
            </a:pPr>
            <a:r>
              <a:rPr lang="en-IN" sz="2600">
                <a:latin typeface="Times New Roman"/>
                <a:ea typeface="Times New Roman"/>
                <a:cs typeface="Times New Roman"/>
                <a:sym typeface="Times New Roman"/>
              </a:rPr>
              <a:t>X U Y = R.</a:t>
            </a:r>
            <a:endParaRPr/>
          </a:p>
          <a:p>
            <a:pPr indent="-514350" lvl="0" marL="514350" rtl="0" algn="just">
              <a:lnSpc>
                <a:spcPct val="100000"/>
              </a:lnSpc>
              <a:spcBef>
                <a:spcPts val="1000"/>
              </a:spcBef>
              <a:spcAft>
                <a:spcPts val="0"/>
              </a:spcAft>
              <a:buClr>
                <a:srgbClr val="FF0000"/>
              </a:buClr>
              <a:buSzPts val="2400"/>
              <a:buNone/>
            </a:pPr>
            <a:r>
              <a:rPr b="1" lang="en-IN" sz="2400">
                <a:solidFill>
                  <a:srgbClr val="FF0000"/>
                </a:solidFill>
                <a:latin typeface="Times New Roman"/>
                <a:ea typeface="Times New Roman"/>
                <a:cs typeface="Times New Roman"/>
                <a:sym typeface="Times New Roman"/>
              </a:rPr>
              <a:t>For example,</a:t>
            </a:r>
            <a:r>
              <a:rPr lang="en-IN" sz="2400">
                <a:latin typeface="Times New Roman"/>
                <a:ea typeface="Times New Roman"/>
                <a:cs typeface="Times New Roman"/>
                <a:sym typeface="Times New Roman"/>
              </a:rPr>
              <a:t> the relation EMP_PROJECTS</a:t>
            </a:r>
            <a:endParaRPr/>
          </a:p>
          <a:p>
            <a:pPr indent="-514350" lvl="0" marL="514350" rtl="0" algn="just">
              <a:lnSpc>
                <a:spcPct val="100000"/>
              </a:lnSpc>
              <a:spcBef>
                <a:spcPts val="1000"/>
              </a:spcBef>
              <a:spcAft>
                <a:spcPts val="0"/>
              </a:spcAft>
              <a:buClr>
                <a:schemeClr val="dk1"/>
              </a:buClr>
              <a:buSzPts val="2400"/>
              <a:buNone/>
            </a:pPr>
            <a:r>
              <a:rPr lang="en-IN" sz="2400">
                <a:latin typeface="Times New Roman"/>
                <a:ea typeface="Times New Roman"/>
                <a:cs typeface="Times New Roman"/>
                <a:sym typeface="Times New Roman"/>
              </a:rPr>
              <a:t>has the trivial MVD                                    and </a:t>
            </a:r>
            <a:endParaRPr/>
          </a:p>
          <a:p>
            <a:pPr indent="-514350" lvl="0" marL="514350" rtl="0" algn="just">
              <a:lnSpc>
                <a:spcPct val="100000"/>
              </a:lnSpc>
              <a:spcBef>
                <a:spcPts val="1000"/>
              </a:spcBef>
              <a:spcAft>
                <a:spcPts val="0"/>
              </a:spcAft>
              <a:buClr>
                <a:schemeClr val="dk1"/>
              </a:buClr>
              <a:buSzPts val="2400"/>
              <a:buNone/>
            </a:pPr>
            <a:r>
              <a:rPr lang="en-IN" sz="2400">
                <a:latin typeface="Times New Roman"/>
                <a:ea typeface="Times New Roman"/>
                <a:cs typeface="Times New Roman"/>
                <a:sym typeface="Times New Roman"/>
              </a:rPr>
              <a:t>the relation EMP_DEPENDENTS has the trivial </a:t>
            </a:r>
            <a:endParaRPr/>
          </a:p>
          <a:p>
            <a:pPr indent="-514350" lvl="0" marL="514350" rtl="0" algn="just">
              <a:lnSpc>
                <a:spcPct val="100000"/>
              </a:lnSpc>
              <a:spcBef>
                <a:spcPts val="1000"/>
              </a:spcBef>
              <a:spcAft>
                <a:spcPts val="0"/>
              </a:spcAft>
              <a:buClr>
                <a:schemeClr val="dk1"/>
              </a:buClr>
              <a:buSzPts val="2400"/>
              <a:buNone/>
            </a:pPr>
            <a:r>
              <a:rPr lang="en-IN" sz="2400">
                <a:latin typeface="Times New Roman"/>
                <a:ea typeface="Times New Roman"/>
                <a:cs typeface="Times New Roman"/>
                <a:sym typeface="Times New Roman"/>
              </a:rPr>
              <a:t>MVD </a:t>
            </a:r>
            <a:endParaRPr/>
          </a:p>
          <a:p>
            <a:pPr indent="-228600" lvl="0" marL="228600" rtl="0" algn="l">
              <a:lnSpc>
                <a:spcPct val="90000"/>
              </a:lnSpc>
              <a:spcBef>
                <a:spcPts val="1000"/>
              </a:spcBef>
              <a:spcAft>
                <a:spcPts val="0"/>
              </a:spcAft>
              <a:buClr>
                <a:schemeClr val="dk1"/>
              </a:buClr>
              <a:buSzPts val="2400"/>
              <a:buNone/>
            </a:pPr>
            <a:r>
              <a:t/>
            </a:r>
            <a:endParaRPr sz="2400"/>
          </a:p>
          <a:p>
            <a:pPr indent="-228600" lvl="0" marL="228600" rtl="0" algn="l">
              <a:lnSpc>
                <a:spcPct val="90000"/>
              </a:lnSpc>
              <a:spcBef>
                <a:spcPts val="1000"/>
              </a:spcBef>
              <a:spcAft>
                <a:spcPts val="0"/>
              </a:spcAft>
              <a:buClr>
                <a:schemeClr val="dk1"/>
              </a:buClr>
              <a:buSzPts val="2400"/>
              <a:buNone/>
            </a:pPr>
            <a:r>
              <a:rPr lang="en-IN" sz="2400">
                <a:latin typeface="Times New Roman"/>
                <a:ea typeface="Times New Roman"/>
                <a:cs typeface="Times New Roman"/>
                <a:sym typeface="Times New Roman"/>
              </a:rPr>
              <a:t>An MVD that satisfies neither (a) nor (b) is called a </a:t>
            </a:r>
            <a:r>
              <a:rPr b="1" lang="en-IN" sz="2400">
                <a:latin typeface="Times New Roman"/>
                <a:ea typeface="Times New Roman"/>
                <a:cs typeface="Times New Roman"/>
                <a:sym typeface="Times New Roman"/>
              </a:rPr>
              <a:t>nontrivial MVD.</a:t>
            </a:r>
            <a:endParaRPr sz="2600">
              <a:latin typeface="Times New Roman"/>
              <a:ea typeface="Times New Roman"/>
              <a:cs typeface="Times New Roman"/>
              <a:sym typeface="Times New Roman"/>
            </a:endParaRPr>
          </a:p>
          <a:p>
            <a:pPr indent="0" lvl="0" marL="228600" rtl="0" algn="just">
              <a:lnSpc>
                <a:spcPct val="90000"/>
              </a:lnSpc>
              <a:spcBef>
                <a:spcPts val="1000"/>
              </a:spcBef>
              <a:spcAft>
                <a:spcPts val="0"/>
              </a:spcAft>
              <a:buClr>
                <a:schemeClr val="dk1"/>
              </a:buClr>
              <a:buSzPts val="3600"/>
              <a:buNone/>
            </a:pPr>
            <a:r>
              <a:t/>
            </a:r>
            <a:endParaRPr sz="3600">
              <a:latin typeface="Times New Roman"/>
              <a:ea typeface="Times New Roman"/>
              <a:cs typeface="Times New Roman"/>
              <a:sym typeface="Times New Roman"/>
            </a:endParaRPr>
          </a:p>
        </p:txBody>
      </p:sp>
      <p:sp>
        <p:nvSpPr>
          <p:cNvPr id="380" name="Google Shape;380;p54"/>
          <p:cNvSpPr/>
          <p:nvPr/>
        </p:nvSpPr>
        <p:spPr>
          <a:xfrm>
            <a:off x="0" y="0"/>
            <a:ext cx="12192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381" name="Google Shape;381;p54"/>
          <p:cNvPicPr preferRelativeResize="0"/>
          <p:nvPr/>
        </p:nvPicPr>
        <p:blipFill rotWithShape="1">
          <a:blip r:embed="rId4">
            <a:alphaModFix/>
          </a:blip>
          <a:srcRect b="0" l="0" r="0" t="0"/>
          <a:stretch/>
        </p:blipFill>
        <p:spPr>
          <a:xfrm>
            <a:off x="3983569" y="1597956"/>
            <a:ext cx="968720" cy="468154"/>
          </a:xfrm>
          <a:prstGeom prst="rect">
            <a:avLst/>
          </a:prstGeom>
          <a:noFill/>
          <a:ln>
            <a:noFill/>
          </a:ln>
        </p:spPr>
      </p:pic>
      <p:sp>
        <p:nvSpPr>
          <p:cNvPr id="382" name="Google Shape;382;p54"/>
          <p:cNvSpPr/>
          <p:nvPr/>
        </p:nvSpPr>
        <p:spPr>
          <a:xfrm>
            <a:off x="0" y="663575"/>
            <a:ext cx="12192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pic>
        <p:nvPicPr>
          <p:cNvPr descr="2.JPG" id="383" name="Google Shape;383;p54"/>
          <p:cNvPicPr preferRelativeResize="0"/>
          <p:nvPr/>
        </p:nvPicPr>
        <p:blipFill rotWithShape="1">
          <a:blip r:embed="rId5">
            <a:alphaModFix/>
          </a:blip>
          <a:srcRect b="0" l="0" r="0" t="0"/>
          <a:stretch/>
        </p:blipFill>
        <p:spPr>
          <a:xfrm>
            <a:off x="6355532" y="2150319"/>
            <a:ext cx="5670611" cy="2910612"/>
          </a:xfrm>
          <a:prstGeom prst="rect">
            <a:avLst/>
          </a:prstGeom>
          <a:noFill/>
          <a:ln>
            <a:noFill/>
          </a:ln>
        </p:spPr>
      </p:pic>
      <p:sp>
        <p:nvSpPr>
          <p:cNvPr id="384" name="Google Shape;384;p54"/>
          <p:cNvSpPr/>
          <p:nvPr/>
        </p:nvSpPr>
        <p:spPr>
          <a:xfrm>
            <a:off x="0" y="0"/>
            <a:ext cx="12192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385" name="Google Shape;385;p54"/>
          <p:cNvPicPr preferRelativeResize="0"/>
          <p:nvPr/>
        </p:nvPicPr>
        <p:blipFill rotWithShape="1">
          <a:blip r:embed="rId6">
            <a:alphaModFix/>
          </a:blip>
          <a:srcRect b="0" l="0" r="0" t="0"/>
          <a:stretch/>
        </p:blipFill>
        <p:spPr>
          <a:xfrm>
            <a:off x="2879010" y="3616862"/>
            <a:ext cx="2599007" cy="457200"/>
          </a:xfrm>
          <a:prstGeom prst="rect">
            <a:avLst/>
          </a:prstGeom>
          <a:noFill/>
          <a:ln>
            <a:noFill/>
          </a:ln>
        </p:spPr>
      </p:pic>
      <p:sp>
        <p:nvSpPr>
          <p:cNvPr id="386" name="Google Shape;386;p54"/>
          <p:cNvSpPr/>
          <p:nvPr/>
        </p:nvSpPr>
        <p:spPr>
          <a:xfrm>
            <a:off x="0" y="663575"/>
            <a:ext cx="12192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387" name="Google Shape;387;p54"/>
          <p:cNvSpPr/>
          <p:nvPr/>
        </p:nvSpPr>
        <p:spPr>
          <a:xfrm>
            <a:off x="0" y="0"/>
            <a:ext cx="12192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388" name="Google Shape;388;p54"/>
          <p:cNvPicPr preferRelativeResize="0"/>
          <p:nvPr/>
        </p:nvPicPr>
        <p:blipFill rotWithShape="1">
          <a:blip r:embed="rId7">
            <a:alphaModFix/>
          </a:blip>
          <a:srcRect b="0" l="0" r="0" t="0"/>
          <a:stretch/>
        </p:blipFill>
        <p:spPr>
          <a:xfrm>
            <a:off x="1231276" y="4648958"/>
            <a:ext cx="2060396" cy="357612"/>
          </a:xfrm>
          <a:prstGeom prst="rect">
            <a:avLst/>
          </a:prstGeom>
          <a:noFill/>
          <a:ln>
            <a:noFill/>
          </a:ln>
        </p:spPr>
      </p:pic>
      <p:sp>
        <p:nvSpPr>
          <p:cNvPr id="389" name="Google Shape;389;p54"/>
          <p:cNvSpPr/>
          <p:nvPr/>
        </p:nvSpPr>
        <p:spPr>
          <a:xfrm>
            <a:off x="0" y="663575"/>
            <a:ext cx="12192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390" name="Google Shape;390;p54"/>
          <p:cNvSpPr/>
          <p:nvPr/>
        </p:nvSpPr>
        <p:spPr>
          <a:xfrm>
            <a:off x="0" y="0"/>
            <a:ext cx="12192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91" name="Google Shape;391;p54"/>
          <p:cNvSpPr/>
          <p:nvPr/>
        </p:nvSpPr>
        <p:spPr>
          <a:xfrm>
            <a:off x="0" y="663575"/>
            <a:ext cx="12192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55"/>
          <p:cNvSpPr txBox="1"/>
          <p:nvPr>
            <p:ph type="title"/>
          </p:nvPr>
        </p:nvSpPr>
        <p:spPr>
          <a:xfrm>
            <a:off x="829146" y="93535"/>
            <a:ext cx="9365055" cy="92950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Times New Roman"/>
              <a:buNone/>
            </a:pPr>
            <a:r>
              <a:rPr b="1" lang="en-IN" sz="4300">
                <a:latin typeface="Times New Roman"/>
                <a:ea typeface="Times New Roman"/>
                <a:cs typeface="Times New Roman"/>
                <a:sym typeface="Times New Roman"/>
              </a:rPr>
              <a:t>Fourth Normal Form</a:t>
            </a:r>
            <a:endParaRPr b="1" sz="4300">
              <a:latin typeface="Times New Roman"/>
              <a:ea typeface="Times New Roman"/>
              <a:cs typeface="Times New Roman"/>
              <a:sym typeface="Times New Roman"/>
            </a:endParaRPr>
          </a:p>
        </p:txBody>
      </p:sp>
      <p:sp>
        <p:nvSpPr>
          <p:cNvPr id="397" name="Google Shape;397;p5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pic>
        <p:nvPicPr>
          <p:cNvPr descr="C:\Users\HP 250 G5\Desktop\wn.png" id="398" name="Google Shape;398;p55"/>
          <p:cNvPicPr preferRelativeResize="0"/>
          <p:nvPr/>
        </p:nvPicPr>
        <p:blipFill rotWithShape="1">
          <a:blip r:embed="rId3">
            <a:alphaModFix/>
          </a:blip>
          <a:srcRect b="0" l="0" r="0" t="0"/>
          <a:stretch/>
        </p:blipFill>
        <p:spPr>
          <a:xfrm>
            <a:off x="10411097" y="74823"/>
            <a:ext cx="1763512" cy="627810"/>
          </a:xfrm>
          <a:prstGeom prst="rect">
            <a:avLst/>
          </a:prstGeom>
          <a:noFill/>
          <a:ln>
            <a:noFill/>
          </a:ln>
        </p:spPr>
      </p:pic>
      <p:sp>
        <p:nvSpPr>
          <p:cNvPr id="399" name="Google Shape;399;p55"/>
          <p:cNvSpPr txBox="1"/>
          <p:nvPr>
            <p:ph idx="1" type="body"/>
          </p:nvPr>
        </p:nvSpPr>
        <p:spPr>
          <a:xfrm>
            <a:off x="497941" y="1231271"/>
            <a:ext cx="10855859" cy="5287223"/>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Clr>
                <a:schemeClr val="dk1"/>
              </a:buClr>
              <a:buSzPts val="2000"/>
              <a:buNone/>
            </a:pPr>
            <a:r>
              <a:rPr b="1" lang="en-IN" sz="2000">
                <a:latin typeface="Times New Roman"/>
                <a:ea typeface="Times New Roman"/>
                <a:cs typeface="Times New Roman"/>
                <a:sym typeface="Times New Roman"/>
              </a:rPr>
              <a:t>Definition:</a:t>
            </a:r>
            <a:r>
              <a:rPr lang="en-IN" sz="2000">
                <a:latin typeface="Times New Roman"/>
                <a:ea typeface="Times New Roman"/>
                <a:cs typeface="Times New Roman"/>
                <a:sym typeface="Times New Roman"/>
              </a:rPr>
              <a:t> A relation schema R is in 4NF with respect to a set of dependencies F (that includes functional dependencies and multivalued dependencies) if, for every nontrivial multivalued dependency X →→ Y in F+, X is a superkey for R. </a:t>
            </a:r>
            <a:endParaRPr/>
          </a:p>
          <a:p>
            <a:pPr indent="0" lvl="0" marL="0" rtl="0" algn="just">
              <a:lnSpc>
                <a:spcPct val="150000"/>
              </a:lnSpc>
              <a:spcBef>
                <a:spcPts val="0"/>
              </a:spcBef>
              <a:spcAft>
                <a:spcPts val="0"/>
              </a:spcAft>
              <a:buClr>
                <a:schemeClr val="dk1"/>
              </a:buClr>
              <a:buSzPts val="2000"/>
              <a:buNone/>
            </a:pPr>
            <a:r>
              <a:rPr b="1" lang="en-IN" sz="2000">
                <a:latin typeface="Times New Roman"/>
                <a:ea typeface="Times New Roman"/>
                <a:cs typeface="Times New Roman"/>
                <a:sym typeface="Times New Roman"/>
              </a:rPr>
              <a:t>F+ refers to the cover of functional dependencies F, or all dependencies that are implied by F.</a:t>
            </a:r>
            <a:endParaRPr/>
          </a:p>
          <a:p>
            <a:pPr indent="-228600" lvl="0" marL="228600" rtl="0" algn="just">
              <a:lnSpc>
                <a:spcPct val="150000"/>
              </a:lnSpc>
              <a:spcBef>
                <a:spcPts val="0"/>
              </a:spcBef>
              <a:spcAft>
                <a:spcPts val="0"/>
              </a:spcAft>
              <a:buClr>
                <a:schemeClr val="dk1"/>
              </a:buClr>
              <a:buSzPts val="2000"/>
              <a:buNone/>
            </a:pPr>
            <a:r>
              <a:rPr b="1" lang="en-IN" sz="2000">
                <a:latin typeface="Times New Roman"/>
                <a:ea typeface="Times New Roman"/>
                <a:cs typeface="Times New Roman"/>
                <a:sym typeface="Times New Roman"/>
              </a:rPr>
              <a:t>We can state the following points:</a:t>
            </a:r>
            <a:endParaRPr/>
          </a:p>
          <a:p>
            <a:pPr indent="-228600" lvl="0" marL="228600" rtl="0" algn="just">
              <a:lnSpc>
                <a:spcPct val="150000"/>
              </a:lnSpc>
              <a:spcBef>
                <a:spcPts val="0"/>
              </a:spcBef>
              <a:spcAft>
                <a:spcPts val="0"/>
              </a:spcAft>
              <a:buClr>
                <a:schemeClr val="dk1"/>
              </a:buClr>
              <a:buSzPts val="2000"/>
              <a:buChar char="•"/>
            </a:pPr>
            <a:r>
              <a:rPr lang="en-IN" sz="2000">
                <a:latin typeface="Times New Roman"/>
                <a:ea typeface="Times New Roman"/>
                <a:cs typeface="Times New Roman"/>
                <a:sym typeface="Times New Roman"/>
              </a:rPr>
              <a:t>An all-key relation is always in BCNF since it has no FDs.</a:t>
            </a:r>
            <a:endParaRPr/>
          </a:p>
          <a:p>
            <a:pPr indent="-228600" lvl="0" marL="228600" rtl="0" algn="just">
              <a:lnSpc>
                <a:spcPct val="150000"/>
              </a:lnSpc>
              <a:spcBef>
                <a:spcPts val="0"/>
              </a:spcBef>
              <a:spcAft>
                <a:spcPts val="0"/>
              </a:spcAft>
              <a:buClr>
                <a:schemeClr val="dk1"/>
              </a:buClr>
              <a:buSzPts val="2000"/>
              <a:buChar char="•"/>
            </a:pPr>
            <a:r>
              <a:rPr lang="en-IN" sz="2000">
                <a:latin typeface="Times New Roman"/>
                <a:ea typeface="Times New Roman"/>
                <a:cs typeface="Times New Roman"/>
                <a:sym typeface="Times New Roman"/>
              </a:rPr>
              <a:t>An all-key relation such as the EMP relation in Figure 1, which has no FDs but has the MVD Ename →→ Pname | Dname, is not in 4NF.</a:t>
            </a:r>
            <a:endParaRPr/>
          </a:p>
          <a:p>
            <a:pPr indent="-228600" lvl="0" marL="228600" rtl="0" algn="just">
              <a:lnSpc>
                <a:spcPct val="150000"/>
              </a:lnSpc>
              <a:spcBef>
                <a:spcPts val="0"/>
              </a:spcBef>
              <a:spcAft>
                <a:spcPts val="0"/>
              </a:spcAft>
              <a:buClr>
                <a:schemeClr val="dk1"/>
              </a:buClr>
              <a:buSzPts val="2000"/>
              <a:buChar char="•"/>
            </a:pPr>
            <a:r>
              <a:rPr lang="en-IN" sz="2000">
                <a:latin typeface="Times New Roman"/>
                <a:ea typeface="Times New Roman"/>
                <a:cs typeface="Times New Roman"/>
                <a:sym typeface="Times New Roman"/>
              </a:rPr>
              <a:t>A relation that is not in 4NF due to a nontrivial MVD must be decomposed to convert it into a set of relations in 4NF.</a:t>
            </a:r>
            <a:endParaRPr/>
          </a:p>
          <a:p>
            <a:pPr indent="-228600" lvl="0" marL="228600" rtl="0" algn="just">
              <a:lnSpc>
                <a:spcPct val="150000"/>
              </a:lnSpc>
              <a:spcBef>
                <a:spcPts val="0"/>
              </a:spcBef>
              <a:spcAft>
                <a:spcPts val="0"/>
              </a:spcAft>
              <a:buClr>
                <a:schemeClr val="dk1"/>
              </a:buClr>
              <a:buSzPts val="2000"/>
              <a:buChar char="•"/>
            </a:pPr>
            <a:r>
              <a:rPr lang="en-IN" sz="2000">
                <a:latin typeface="Times New Roman"/>
                <a:ea typeface="Times New Roman"/>
                <a:cs typeface="Times New Roman"/>
                <a:sym typeface="Times New Roman"/>
              </a:rPr>
              <a:t>The decomposition removes the redundancy caused by the MVD.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56"/>
          <p:cNvSpPr txBox="1"/>
          <p:nvPr>
            <p:ph type="title"/>
          </p:nvPr>
        </p:nvSpPr>
        <p:spPr>
          <a:xfrm>
            <a:off x="811041" y="111642"/>
            <a:ext cx="9464642" cy="88424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Times New Roman"/>
              <a:buNone/>
            </a:pPr>
            <a:r>
              <a:rPr b="1" lang="en-IN" sz="4400">
                <a:latin typeface="Times New Roman"/>
                <a:ea typeface="Times New Roman"/>
                <a:cs typeface="Times New Roman"/>
                <a:sym typeface="Times New Roman"/>
              </a:rPr>
              <a:t>Fourth Normal Form- Example</a:t>
            </a:r>
            <a:endParaRPr sz="4400"/>
          </a:p>
        </p:txBody>
      </p:sp>
      <p:pic>
        <p:nvPicPr>
          <p:cNvPr descr="3.JPG" id="405" name="Google Shape;405;p56"/>
          <p:cNvPicPr preferRelativeResize="0"/>
          <p:nvPr>
            <p:ph idx="1" type="body"/>
          </p:nvPr>
        </p:nvPicPr>
        <p:blipFill rotWithShape="1">
          <a:blip r:embed="rId3">
            <a:alphaModFix/>
          </a:blip>
          <a:srcRect b="0" l="0" r="0" t="0"/>
          <a:stretch/>
        </p:blipFill>
        <p:spPr>
          <a:xfrm>
            <a:off x="905347" y="2172809"/>
            <a:ext cx="9995025" cy="4572000"/>
          </a:xfrm>
          <a:prstGeom prst="rect">
            <a:avLst/>
          </a:prstGeom>
          <a:noFill/>
          <a:ln>
            <a:noFill/>
          </a:ln>
        </p:spPr>
      </p:pic>
      <p:sp>
        <p:nvSpPr>
          <p:cNvPr id="406" name="Google Shape;406;p5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pic>
        <p:nvPicPr>
          <p:cNvPr descr="C:\Users\HP 250 G5\Desktop\wn.png" id="407" name="Google Shape;407;p56"/>
          <p:cNvPicPr preferRelativeResize="0"/>
          <p:nvPr/>
        </p:nvPicPr>
        <p:blipFill rotWithShape="1">
          <a:blip r:embed="rId4">
            <a:alphaModFix/>
          </a:blip>
          <a:srcRect b="0" l="0" r="0" t="0"/>
          <a:stretch/>
        </p:blipFill>
        <p:spPr>
          <a:xfrm>
            <a:off x="10411097" y="74823"/>
            <a:ext cx="1763512" cy="627810"/>
          </a:xfrm>
          <a:prstGeom prst="rect">
            <a:avLst/>
          </a:prstGeom>
          <a:noFill/>
          <a:ln>
            <a:noFill/>
          </a:ln>
        </p:spPr>
      </p:pic>
      <p:sp>
        <p:nvSpPr>
          <p:cNvPr id="408" name="Google Shape;408;p56"/>
          <p:cNvSpPr txBox="1"/>
          <p:nvPr/>
        </p:nvSpPr>
        <p:spPr>
          <a:xfrm>
            <a:off x="1249378" y="1095469"/>
            <a:ext cx="10067454" cy="646331"/>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1" i="0" lang="en-IN" sz="1800" u="none" cap="none" strike="noStrike">
                <a:solidFill>
                  <a:schemeClr val="dk1"/>
                </a:solidFill>
                <a:latin typeface="Calibri"/>
                <a:ea typeface="Calibri"/>
                <a:cs typeface="Calibri"/>
                <a:sym typeface="Calibri"/>
              </a:rPr>
              <a:t>The process of normalizing a relation involving the nontrivial MVDs that is not in 4NF consists of decomposing it so that each MVD is represented by a separate relation where it becomes a trivial MVD.</a:t>
            </a:r>
            <a:endParaRPr b="1" i="0" sz="1800" u="none" cap="none" strike="noStrike">
              <a:solidFill>
                <a:schemeClr val="dk1"/>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57"/>
          <p:cNvSpPr txBox="1"/>
          <p:nvPr>
            <p:ph type="title"/>
          </p:nvPr>
        </p:nvSpPr>
        <p:spPr>
          <a:xfrm>
            <a:off x="838200" y="138801"/>
            <a:ext cx="9518964" cy="81181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Times New Roman"/>
              <a:buNone/>
            </a:pPr>
            <a:r>
              <a:rPr b="1" lang="en-IN" sz="3600">
                <a:latin typeface="Times New Roman"/>
                <a:ea typeface="Times New Roman"/>
                <a:cs typeface="Times New Roman"/>
                <a:sym typeface="Times New Roman"/>
              </a:rPr>
              <a:t>Join Dependencies and Fifth Normal Form</a:t>
            </a:r>
            <a:endParaRPr b="1">
              <a:latin typeface="Times New Roman"/>
              <a:ea typeface="Times New Roman"/>
              <a:cs typeface="Times New Roman"/>
              <a:sym typeface="Times New Roman"/>
            </a:endParaRPr>
          </a:p>
        </p:txBody>
      </p:sp>
      <p:sp>
        <p:nvSpPr>
          <p:cNvPr id="414" name="Google Shape;414;p57"/>
          <p:cNvSpPr txBox="1"/>
          <p:nvPr>
            <p:ph idx="1" type="body"/>
          </p:nvPr>
        </p:nvSpPr>
        <p:spPr>
          <a:xfrm>
            <a:off x="838200" y="1517823"/>
            <a:ext cx="10515600" cy="4351338"/>
          </a:xfrm>
          <a:prstGeom prst="rect">
            <a:avLst/>
          </a:prstGeom>
          <a:noFill/>
          <a:ln>
            <a:noFill/>
          </a:ln>
        </p:spPr>
        <p:txBody>
          <a:bodyPr anchorCtr="0" anchor="t" bIns="45700" lIns="91425" spcFirstLastPara="1" rIns="91425" wrap="square" tIns="45700">
            <a:normAutofit/>
          </a:bodyPr>
          <a:lstStyle/>
          <a:p>
            <a:pPr indent="0" lvl="0" marL="228600" rtl="0" algn="just">
              <a:lnSpc>
                <a:spcPct val="150000"/>
              </a:lnSpc>
              <a:spcBef>
                <a:spcPts val="0"/>
              </a:spcBef>
              <a:spcAft>
                <a:spcPts val="0"/>
              </a:spcAft>
              <a:buClr>
                <a:schemeClr val="dk1"/>
              </a:buClr>
              <a:buSzPts val="2800"/>
              <a:buNone/>
            </a:pPr>
            <a:r>
              <a:rPr lang="en-IN">
                <a:latin typeface="Times New Roman"/>
                <a:ea typeface="Times New Roman"/>
                <a:cs typeface="Times New Roman"/>
                <a:sym typeface="Times New Roman"/>
              </a:rPr>
              <a:t>In our discussion so far, we have pointed out the problematic functional dependencies and shown how they were eliminated by a process of repeated binary decomposition during the process of normalization to achieve 1NF, 2NF, 3NF, and BCNF. These binary decompositions must obey the NJB </a:t>
            </a:r>
            <a:r>
              <a:rPr b="1" lang="en-IN">
                <a:latin typeface="Times New Roman"/>
                <a:ea typeface="Times New Roman"/>
                <a:cs typeface="Times New Roman"/>
                <a:sym typeface="Times New Roman"/>
              </a:rPr>
              <a:t>(Non-additive Join Test for Binary Decompositions)</a:t>
            </a:r>
            <a:r>
              <a:rPr lang="en-IN">
                <a:latin typeface="Times New Roman"/>
                <a:ea typeface="Times New Roman"/>
                <a:cs typeface="Times New Roman"/>
                <a:sym typeface="Times New Roman"/>
              </a:rPr>
              <a:t> property.</a:t>
            </a:r>
            <a:endParaRPr>
              <a:latin typeface="Times New Roman"/>
              <a:ea typeface="Times New Roman"/>
              <a:cs typeface="Times New Roman"/>
              <a:sym typeface="Times New Roman"/>
            </a:endParaRPr>
          </a:p>
        </p:txBody>
      </p:sp>
      <p:sp>
        <p:nvSpPr>
          <p:cNvPr id="415" name="Google Shape;415;p5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pic>
        <p:nvPicPr>
          <p:cNvPr descr="C:\Users\HP 250 G5\Desktop\wn.png" id="416" name="Google Shape;416;p57"/>
          <p:cNvPicPr preferRelativeResize="0"/>
          <p:nvPr/>
        </p:nvPicPr>
        <p:blipFill rotWithShape="1">
          <a:blip r:embed="rId3">
            <a:alphaModFix/>
          </a:blip>
          <a:srcRect b="0" l="0" r="0" t="0"/>
          <a:stretch/>
        </p:blipFill>
        <p:spPr>
          <a:xfrm>
            <a:off x="10411097" y="74823"/>
            <a:ext cx="1763512" cy="62781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58"/>
          <p:cNvSpPr txBox="1"/>
          <p:nvPr>
            <p:ph type="title"/>
          </p:nvPr>
        </p:nvSpPr>
        <p:spPr>
          <a:xfrm>
            <a:off x="838200" y="138801"/>
            <a:ext cx="9518964" cy="811814"/>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Times New Roman"/>
              <a:buNone/>
            </a:pPr>
            <a:r>
              <a:rPr b="1" lang="en-IN" sz="3100">
                <a:latin typeface="Times New Roman"/>
                <a:ea typeface="Times New Roman"/>
                <a:cs typeface="Times New Roman"/>
                <a:sym typeface="Times New Roman"/>
              </a:rPr>
              <a:t>NJB (Non-additive Join Test for Binary Decompositions)</a:t>
            </a:r>
            <a:endParaRPr b="1">
              <a:latin typeface="Times New Roman"/>
              <a:ea typeface="Times New Roman"/>
              <a:cs typeface="Times New Roman"/>
              <a:sym typeface="Times New Roman"/>
            </a:endParaRPr>
          </a:p>
        </p:txBody>
      </p:sp>
      <p:sp>
        <p:nvSpPr>
          <p:cNvPr id="422" name="Google Shape;422;p5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228600" rtl="0" algn="just">
              <a:lnSpc>
                <a:spcPct val="150000"/>
              </a:lnSpc>
              <a:spcBef>
                <a:spcPts val="0"/>
              </a:spcBef>
              <a:spcAft>
                <a:spcPts val="0"/>
              </a:spcAft>
              <a:buClr>
                <a:schemeClr val="dk1"/>
              </a:buClr>
              <a:buSzPts val="2800"/>
              <a:buNone/>
            </a:pPr>
            <a:r>
              <a:rPr lang="en-IN">
                <a:latin typeface="Times New Roman"/>
                <a:ea typeface="Times New Roman"/>
                <a:cs typeface="Times New Roman"/>
                <a:sym typeface="Times New Roman"/>
              </a:rPr>
              <a:t>A decomposition D = {R1, R2} of R has the lossless (nonadditive) join property with respect to a set of functional dependencies F on R if and only if either</a:t>
            </a:r>
            <a:endParaRPr/>
          </a:p>
          <a:p>
            <a:pPr indent="-177800" lvl="0" marL="228600" rtl="0" algn="just">
              <a:lnSpc>
                <a:spcPct val="150000"/>
              </a:lnSpc>
              <a:spcBef>
                <a:spcPts val="1000"/>
              </a:spcBef>
              <a:spcAft>
                <a:spcPts val="0"/>
              </a:spcAft>
              <a:buClr>
                <a:schemeClr val="dk1"/>
              </a:buClr>
              <a:buSzPts val="2800"/>
              <a:buFont typeface="Noto Sans Symbols"/>
              <a:buChar char="❑"/>
            </a:pPr>
            <a:r>
              <a:rPr lang="en-IN">
                <a:latin typeface="Times New Roman"/>
                <a:ea typeface="Times New Roman"/>
                <a:cs typeface="Times New Roman"/>
                <a:sym typeface="Times New Roman"/>
              </a:rPr>
              <a:t> The FD ((R1 ∩ R2) → (R1 − R2)) is in F+, or</a:t>
            </a:r>
            <a:endParaRPr/>
          </a:p>
          <a:p>
            <a:pPr indent="-177800" lvl="0" marL="228600" rtl="0" algn="just">
              <a:lnSpc>
                <a:spcPct val="150000"/>
              </a:lnSpc>
              <a:spcBef>
                <a:spcPts val="1000"/>
              </a:spcBef>
              <a:spcAft>
                <a:spcPts val="0"/>
              </a:spcAft>
              <a:buClr>
                <a:schemeClr val="dk1"/>
              </a:buClr>
              <a:buSzPts val="2800"/>
              <a:buFont typeface="Noto Sans Symbols"/>
              <a:buChar char="❑"/>
            </a:pPr>
            <a:r>
              <a:rPr lang="en-IN">
                <a:latin typeface="Times New Roman"/>
                <a:ea typeface="Times New Roman"/>
                <a:cs typeface="Times New Roman"/>
                <a:sym typeface="Times New Roman"/>
              </a:rPr>
              <a:t> The FD ((R1 ∩ R2) → (R2 − R1)) is in F+</a:t>
            </a:r>
            <a:endParaRPr/>
          </a:p>
        </p:txBody>
      </p:sp>
      <p:sp>
        <p:nvSpPr>
          <p:cNvPr id="423" name="Google Shape;423;p5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pic>
        <p:nvPicPr>
          <p:cNvPr descr="C:\Users\HP 250 G5\Desktop\wn.png" id="424" name="Google Shape;424;p58"/>
          <p:cNvPicPr preferRelativeResize="0"/>
          <p:nvPr/>
        </p:nvPicPr>
        <p:blipFill rotWithShape="1">
          <a:blip r:embed="rId3">
            <a:alphaModFix/>
          </a:blip>
          <a:srcRect b="0" l="0" r="0" t="0"/>
          <a:stretch/>
        </p:blipFill>
        <p:spPr>
          <a:xfrm>
            <a:off x="10411097" y="74823"/>
            <a:ext cx="1763512" cy="62781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59"/>
          <p:cNvSpPr txBox="1"/>
          <p:nvPr>
            <p:ph type="title"/>
          </p:nvPr>
        </p:nvSpPr>
        <p:spPr>
          <a:xfrm>
            <a:off x="838200" y="138801"/>
            <a:ext cx="9518964" cy="81181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100"/>
              <a:buFont typeface="Times New Roman"/>
              <a:buNone/>
            </a:pPr>
            <a:r>
              <a:rPr b="1" lang="en-IN" sz="3100">
                <a:latin typeface="Times New Roman"/>
                <a:ea typeface="Times New Roman"/>
                <a:cs typeface="Times New Roman"/>
                <a:sym typeface="Times New Roman"/>
              </a:rPr>
              <a:t>NJB </a:t>
            </a:r>
            <a:r>
              <a:rPr b="1" lang="en-IN" sz="3100">
                <a:solidFill>
                  <a:srgbClr val="FF0000"/>
                </a:solidFill>
                <a:latin typeface="Times New Roman"/>
                <a:ea typeface="Times New Roman"/>
                <a:cs typeface="Times New Roman"/>
                <a:sym typeface="Times New Roman"/>
              </a:rPr>
              <a:t>Example</a:t>
            </a:r>
            <a:endParaRPr b="1">
              <a:solidFill>
                <a:srgbClr val="FF0000"/>
              </a:solidFill>
              <a:latin typeface="Times New Roman"/>
              <a:ea typeface="Times New Roman"/>
              <a:cs typeface="Times New Roman"/>
              <a:sym typeface="Times New Roman"/>
            </a:endParaRPr>
          </a:p>
        </p:txBody>
      </p:sp>
      <p:sp>
        <p:nvSpPr>
          <p:cNvPr id="430" name="Google Shape;430;p5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pic>
        <p:nvPicPr>
          <p:cNvPr descr="C:\Users\HP 250 G5\Desktop\wn.png" id="431" name="Google Shape;431;p59"/>
          <p:cNvPicPr preferRelativeResize="0"/>
          <p:nvPr/>
        </p:nvPicPr>
        <p:blipFill rotWithShape="1">
          <a:blip r:embed="rId3">
            <a:alphaModFix/>
          </a:blip>
          <a:srcRect b="0" l="0" r="0" t="0"/>
          <a:stretch/>
        </p:blipFill>
        <p:spPr>
          <a:xfrm>
            <a:off x="10411097" y="74823"/>
            <a:ext cx="1763512" cy="627810"/>
          </a:xfrm>
          <a:prstGeom prst="rect">
            <a:avLst/>
          </a:prstGeom>
          <a:noFill/>
          <a:ln>
            <a:noFill/>
          </a:ln>
        </p:spPr>
      </p:pic>
      <p:pic>
        <p:nvPicPr>
          <p:cNvPr descr="4.JPG" id="432" name="Google Shape;432;p59"/>
          <p:cNvPicPr preferRelativeResize="0"/>
          <p:nvPr>
            <p:ph idx="1" type="body"/>
          </p:nvPr>
        </p:nvPicPr>
        <p:blipFill rotWithShape="1">
          <a:blip r:embed="rId4">
            <a:alphaModFix/>
          </a:blip>
          <a:srcRect b="0" l="0" r="0" t="0"/>
          <a:stretch/>
        </p:blipFill>
        <p:spPr>
          <a:xfrm>
            <a:off x="208236" y="1466661"/>
            <a:ext cx="6301211" cy="5000013"/>
          </a:xfrm>
          <a:prstGeom prst="rect">
            <a:avLst/>
          </a:prstGeom>
          <a:noFill/>
          <a:ln>
            <a:noFill/>
          </a:ln>
        </p:spPr>
      </p:pic>
      <p:sp>
        <p:nvSpPr>
          <p:cNvPr id="433" name="Google Shape;433;p59"/>
          <p:cNvSpPr/>
          <p:nvPr/>
        </p:nvSpPr>
        <p:spPr>
          <a:xfrm>
            <a:off x="6717671" y="1657466"/>
            <a:ext cx="5241958" cy="3908762"/>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rgbClr val="000000"/>
              </a:buClr>
              <a:buSzPts val="1600"/>
              <a:buFont typeface="Arial"/>
              <a:buNone/>
            </a:pPr>
            <a:r>
              <a:rPr b="0" i="0" lang="en-IN" sz="1600" u="none" cap="none" strike="noStrike">
                <a:solidFill>
                  <a:schemeClr val="dk1"/>
                </a:solidFill>
                <a:latin typeface="Times New Roman"/>
                <a:ea typeface="Times New Roman"/>
                <a:cs typeface="Times New Roman"/>
                <a:sym typeface="Times New Roman"/>
              </a:rPr>
              <a:t>If we apply this test to the above three decompositions, we find that only the third decomposition meets the test. In the third decomposition, the </a:t>
            </a:r>
            <a:r>
              <a:rPr b="1" i="1" lang="en-IN" sz="1600" u="none" cap="none" strike="noStrike">
                <a:solidFill>
                  <a:srgbClr val="FF0000"/>
                </a:solidFill>
                <a:latin typeface="Times New Roman"/>
                <a:ea typeface="Times New Roman"/>
                <a:cs typeface="Times New Roman"/>
                <a:sym typeface="Times New Roman"/>
              </a:rPr>
              <a:t>R1 ∩ R2</a:t>
            </a:r>
            <a:r>
              <a:rPr b="0" i="1" lang="en-IN" sz="1600" u="none" cap="none" strike="noStrike">
                <a:solidFill>
                  <a:schemeClr val="dk1"/>
                </a:solidFill>
                <a:latin typeface="Times New Roman"/>
                <a:ea typeface="Times New Roman"/>
                <a:cs typeface="Times New Roman"/>
                <a:sym typeface="Times New Roman"/>
              </a:rPr>
              <a:t> for the above </a:t>
            </a:r>
            <a:r>
              <a:rPr b="0" i="0" lang="en-IN" sz="1600" u="none" cap="none" strike="noStrike">
                <a:solidFill>
                  <a:schemeClr val="dk1"/>
                </a:solidFill>
                <a:latin typeface="Times New Roman"/>
                <a:ea typeface="Times New Roman"/>
                <a:cs typeface="Times New Roman"/>
                <a:sym typeface="Times New Roman"/>
              </a:rPr>
              <a:t>test is </a:t>
            </a:r>
            <a:r>
              <a:rPr b="1" i="0" lang="en-IN" sz="1600" u="none" cap="none" strike="noStrike">
                <a:solidFill>
                  <a:schemeClr val="dk1"/>
                </a:solidFill>
                <a:latin typeface="Times New Roman"/>
                <a:ea typeface="Times New Roman"/>
                <a:cs typeface="Times New Roman"/>
                <a:sym typeface="Times New Roman"/>
              </a:rPr>
              <a:t>Instructor</a:t>
            </a:r>
            <a:r>
              <a:rPr b="0" i="0" lang="en-IN" sz="1600" u="none" cap="none" strike="noStrike">
                <a:solidFill>
                  <a:schemeClr val="dk1"/>
                </a:solidFill>
                <a:latin typeface="Times New Roman"/>
                <a:ea typeface="Times New Roman"/>
                <a:cs typeface="Times New Roman"/>
                <a:sym typeface="Times New Roman"/>
              </a:rPr>
              <a:t> and </a:t>
            </a:r>
            <a:r>
              <a:rPr b="1" i="1" lang="en-IN" sz="1600" u="none" cap="none" strike="noStrike">
                <a:solidFill>
                  <a:srgbClr val="FF0000"/>
                </a:solidFill>
                <a:latin typeface="Times New Roman"/>
                <a:ea typeface="Times New Roman"/>
                <a:cs typeface="Times New Roman"/>
                <a:sym typeface="Times New Roman"/>
              </a:rPr>
              <a:t>R1 − R2</a:t>
            </a:r>
            <a:r>
              <a:rPr b="0" i="1" lang="en-IN" sz="1600" u="none" cap="none" strike="noStrike">
                <a:solidFill>
                  <a:schemeClr val="dk1"/>
                </a:solidFill>
                <a:latin typeface="Times New Roman"/>
                <a:ea typeface="Times New Roman"/>
                <a:cs typeface="Times New Roman"/>
                <a:sym typeface="Times New Roman"/>
              </a:rPr>
              <a:t> is </a:t>
            </a:r>
            <a:r>
              <a:rPr b="1" i="1" lang="en-IN" sz="1600" u="none" cap="none" strike="noStrike">
                <a:solidFill>
                  <a:schemeClr val="dk1"/>
                </a:solidFill>
                <a:latin typeface="Times New Roman"/>
                <a:ea typeface="Times New Roman"/>
                <a:cs typeface="Times New Roman"/>
                <a:sym typeface="Times New Roman"/>
              </a:rPr>
              <a:t>Course</a:t>
            </a:r>
            <a:r>
              <a:rPr b="0" i="1" lang="en-IN" sz="1600" u="none" cap="none" strike="noStrike">
                <a:solidFill>
                  <a:schemeClr val="dk1"/>
                </a:solidFill>
                <a:latin typeface="Times New Roman"/>
                <a:ea typeface="Times New Roman"/>
                <a:cs typeface="Times New Roman"/>
                <a:sym typeface="Times New Roman"/>
              </a:rPr>
              <a:t>. Because Instructor → Course, the NJB test </a:t>
            </a:r>
            <a:r>
              <a:rPr b="0" i="0" lang="en-IN" sz="1600" u="none" cap="none" strike="noStrike">
                <a:solidFill>
                  <a:schemeClr val="dk1"/>
                </a:solidFill>
                <a:latin typeface="Times New Roman"/>
                <a:ea typeface="Times New Roman"/>
                <a:cs typeface="Times New Roman"/>
                <a:sym typeface="Times New Roman"/>
              </a:rPr>
              <a:t>is satisfied and the decomposition is nonadditive. (It is left as an exercise for the reader to show that the first two decompositions do not meet the NJB test.) Hence, the proper decomposition of TEACH into BCNF relations is:</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rPr b="1" i="0" lang="en-IN" sz="1600" u="none" cap="none" strike="noStrike">
                <a:solidFill>
                  <a:srgbClr val="FF0000"/>
                </a:solidFill>
                <a:latin typeface="Times New Roman"/>
                <a:ea typeface="Times New Roman"/>
                <a:cs typeface="Times New Roman"/>
                <a:sym typeface="Times New Roman"/>
              </a:rPr>
              <a:t>TEACH1 (Instructor, Course) and TEACH2 (Instructor, Student)</a:t>
            </a:r>
            <a:endParaRPr b="1" i="0" sz="1600" u="none" cap="none" strike="noStrike">
              <a:solidFill>
                <a:srgbClr val="FF0000"/>
              </a:solidFill>
              <a:latin typeface="Times New Roman"/>
              <a:ea typeface="Times New Roman"/>
              <a:cs typeface="Times New Roman"/>
              <a:sym typeface="Times New Roman"/>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60"/>
          <p:cNvSpPr txBox="1"/>
          <p:nvPr>
            <p:ph type="title"/>
          </p:nvPr>
        </p:nvSpPr>
        <p:spPr>
          <a:xfrm>
            <a:off x="838200" y="138800"/>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Times New Roman"/>
              <a:buNone/>
            </a:pPr>
            <a:r>
              <a:rPr b="1" lang="en-IN" sz="4300">
                <a:latin typeface="Times New Roman"/>
                <a:ea typeface="Times New Roman"/>
                <a:cs typeface="Times New Roman"/>
                <a:sym typeface="Times New Roman"/>
              </a:rPr>
              <a:t>Join Dependency</a:t>
            </a:r>
            <a:endParaRPr b="1" sz="4300">
              <a:latin typeface="Times New Roman"/>
              <a:ea typeface="Times New Roman"/>
              <a:cs typeface="Times New Roman"/>
              <a:sym typeface="Times New Roman"/>
            </a:endParaRPr>
          </a:p>
        </p:txBody>
      </p:sp>
      <p:sp>
        <p:nvSpPr>
          <p:cNvPr id="439" name="Google Shape;439;p6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228600" rtl="0" algn="just">
              <a:lnSpc>
                <a:spcPct val="150000"/>
              </a:lnSpc>
              <a:spcBef>
                <a:spcPts val="0"/>
              </a:spcBef>
              <a:spcAft>
                <a:spcPts val="0"/>
              </a:spcAft>
              <a:buClr>
                <a:schemeClr val="dk1"/>
              </a:buClr>
              <a:buSzPts val="2800"/>
              <a:buNone/>
            </a:pPr>
            <a:r>
              <a:rPr b="1" lang="en-IN">
                <a:latin typeface="Times New Roman"/>
                <a:ea typeface="Times New Roman"/>
                <a:cs typeface="Times New Roman"/>
                <a:sym typeface="Times New Roman"/>
              </a:rPr>
              <a:t>Definition:</a:t>
            </a:r>
            <a:r>
              <a:rPr lang="en-IN">
                <a:latin typeface="Times New Roman"/>
                <a:ea typeface="Times New Roman"/>
                <a:cs typeface="Times New Roman"/>
                <a:sym typeface="Times New Roman"/>
              </a:rPr>
              <a:t> A join dependency (JD), denoted by JD(R1, R2, … , Rn), specified on relation schema R, specifies a constraint on the states r of R. The constraint states that every legal state r of R should have a nonadditive join decomposition into R1, R2, … , Rn. Hence, for every such r we have</a:t>
            </a:r>
            <a:endParaRPr/>
          </a:p>
          <a:p>
            <a:pPr indent="-228600" lvl="0" marL="228600" rtl="0" algn="ctr">
              <a:lnSpc>
                <a:spcPct val="150000"/>
              </a:lnSpc>
              <a:spcBef>
                <a:spcPts val="0"/>
              </a:spcBef>
              <a:spcAft>
                <a:spcPts val="0"/>
              </a:spcAft>
              <a:buClr>
                <a:schemeClr val="dk1"/>
              </a:buClr>
              <a:buSzPts val="2800"/>
              <a:buNone/>
            </a:pPr>
            <a:r>
              <a:rPr lang="en-IN">
                <a:latin typeface="Times New Roman"/>
                <a:ea typeface="Times New Roman"/>
                <a:cs typeface="Times New Roman"/>
                <a:sym typeface="Times New Roman"/>
              </a:rPr>
              <a:t>* (πR1(r), πR2(r), … , πRn(r)) = r</a:t>
            </a:r>
            <a:endParaRPr>
              <a:latin typeface="Times New Roman"/>
              <a:ea typeface="Times New Roman"/>
              <a:cs typeface="Times New Roman"/>
              <a:sym typeface="Times New Roman"/>
            </a:endParaRPr>
          </a:p>
        </p:txBody>
      </p:sp>
      <p:sp>
        <p:nvSpPr>
          <p:cNvPr id="440" name="Google Shape;440;p6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pic>
        <p:nvPicPr>
          <p:cNvPr descr="C:\Users\HP 250 G5\Desktop\wn.png" id="441" name="Google Shape;441;p60"/>
          <p:cNvPicPr preferRelativeResize="0"/>
          <p:nvPr/>
        </p:nvPicPr>
        <p:blipFill rotWithShape="1">
          <a:blip r:embed="rId3">
            <a:alphaModFix/>
          </a:blip>
          <a:srcRect b="0" l="0" r="0" t="0"/>
          <a:stretch/>
        </p:blipFill>
        <p:spPr>
          <a:xfrm>
            <a:off x="10411097" y="74823"/>
            <a:ext cx="1763512" cy="62781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61"/>
          <p:cNvSpPr txBox="1"/>
          <p:nvPr>
            <p:ph type="title"/>
          </p:nvPr>
        </p:nvSpPr>
        <p:spPr>
          <a:xfrm>
            <a:off x="838200" y="138800"/>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Times New Roman"/>
              <a:buNone/>
            </a:pPr>
            <a:r>
              <a:rPr b="1" lang="en-IN" sz="4100">
                <a:latin typeface="Times New Roman"/>
                <a:ea typeface="Times New Roman"/>
                <a:cs typeface="Times New Roman"/>
                <a:sym typeface="Times New Roman"/>
              </a:rPr>
              <a:t>Fifth Normal Form</a:t>
            </a:r>
            <a:endParaRPr b="1" sz="4100">
              <a:latin typeface="Times New Roman"/>
              <a:ea typeface="Times New Roman"/>
              <a:cs typeface="Times New Roman"/>
              <a:sym typeface="Times New Roman"/>
            </a:endParaRPr>
          </a:p>
        </p:txBody>
      </p:sp>
      <p:sp>
        <p:nvSpPr>
          <p:cNvPr id="447" name="Google Shape;447;p6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228600" rtl="0" algn="just">
              <a:lnSpc>
                <a:spcPct val="150000"/>
              </a:lnSpc>
              <a:spcBef>
                <a:spcPts val="0"/>
              </a:spcBef>
              <a:spcAft>
                <a:spcPts val="0"/>
              </a:spcAft>
              <a:buClr>
                <a:schemeClr val="dk1"/>
              </a:buClr>
              <a:buSzPts val="2800"/>
              <a:buNone/>
            </a:pPr>
            <a:r>
              <a:rPr b="1" lang="en-IN">
                <a:latin typeface="Times New Roman"/>
                <a:ea typeface="Times New Roman"/>
                <a:cs typeface="Times New Roman"/>
                <a:sym typeface="Times New Roman"/>
              </a:rPr>
              <a:t>Definition:</a:t>
            </a:r>
            <a:r>
              <a:rPr lang="en-IN">
                <a:latin typeface="Times New Roman"/>
                <a:ea typeface="Times New Roman"/>
                <a:cs typeface="Times New Roman"/>
                <a:sym typeface="Times New Roman"/>
              </a:rPr>
              <a:t> A relation schema R is in fifth normal form (5NF) with respect to a set F of functional, multivalued, and join dependencies if, for every nontrivial join dependency JD(R1, R2, … , Rn) in F+ (that is, implied by F), every R</a:t>
            </a:r>
            <a:r>
              <a:rPr baseline="-25000" lang="en-IN">
                <a:latin typeface="Times New Roman"/>
                <a:ea typeface="Times New Roman"/>
                <a:cs typeface="Times New Roman"/>
                <a:sym typeface="Times New Roman"/>
              </a:rPr>
              <a:t>i</a:t>
            </a:r>
            <a:r>
              <a:rPr lang="en-IN">
                <a:latin typeface="Times New Roman"/>
                <a:ea typeface="Times New Roman"/>
                <a:cs typeface="Times New Roman"/>
                <a:sym typeface="Times New Roman"/>
              </a:rPr>
              <a:t> is a superkey of R.</a:t>
            </a:r>
            <a:endParaRPr/>
          </a:p>
          <a:p>
            <a:pPr indent="-228600" lvl="0" marL="228600" rtl="0" algn="ctr">
              <a:lnSpc>
                <a:spcPct val="150000"/>
              </a:lnSpc>
              <a:spcBef>
                <a:spcPts val="0"/>
              </a:spcBef>
              <a:spcAft>
                <a:spcPts val="0"/>
              </a:spcAft>
              <a:buClr>
                <a:schemeClr val="dk1"/>
              </a:buClr>
              <a:buSzPts val="2800"/>
              <a:buNone/>
            </a:pPr>
            <a:r>
              <a:t/>
            </a:r>
            <a:endParaRPr>
              <a:latin typeface="Times New Roman"/>
              <a:ea typeface="Times New Roman"/>
              <a:cs typeface="Times New Roman"/>
              <a:sym typeface="Times New Roman"/>
            </a:endParaRPr>
          </a:p>
        </p:txBody>
      </p:sp>
      <p:sp>
        <p:nvSpPr>
          <p:cNvPr id="448" name="Google Shape;448;p6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pic>
        <p:nvPicPr>
          <p:cNvPr descr="C:\Users\HP 250 G5\Desktop\wn.png" id="449" name="Google Shape;449;p61"/>
          <p:cNvPicPr preferRelativeResize="0"/>
          <p:nvPr/>
        </p:nvPicPr>
        <p:blipFill rotWithShape="1">
          <a:blip r:embed="rId3">
            <a:alphaModFix/>
          </a:blip>
          <a:srcRect b="0" l="0" r="0" t="0"/>
          <a:stretch/>
        </p:blipFill>
        <p:spPr>
          <a:xfrm>
            <a:off x="10411097" y="74823"/>
            <a:ext cx="1763512" cy="62781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62"/>
          <p:cNvSpPr txBox="1"/>
          <p:nvPr>
            <p:ph type="title"/>
          </p:nvPr>
        </p:nvSpPr>
        <p:spPr>
          <a:xfrm>
            <a:off x="838200" y="181069"/>
            <a:ext cx="9120612" cy="959669"/>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0000"/>
              </a:buClr>
              <a:buSzPts val="4400"/>
              <a:buFont typeface="Times New Roman"/>
              <a:buNone/>
            </a:pPr>
            <a:r>
              <a:rPr b="1" lang="en-IN" sz="2600">
                <a:solidFill>
                  <a:srgbClr val="000000"/>
                </a:solidFill>
                <a:latin typeface="Times New Roman"/>
                <a:ea typeface="Times New Roman"/>
                <a:cs typeface="Times New Roman"/>
                <a:sym typeface="Times New Roman"/>
              </a:rPr>
              <a:t>Domain-Key Normal Form (DKNF)</a:t>
            </a:r>
            <a:endParaRPr sz="2600">
              <a:latin typeface="Times New Roman"/>
              <a:ea typeface="Times New Roman"/>
              <a:cs typeface="Times New Roman"/>
              <a:sym typeface="Times New Roman"/>
            </a:endParaRPr>
          </a:p>
        </p:txBody>
      </p:sp>
      <p:sp>
        <p:nvSpPr>
          <p:cNvPr id="455" name="Google Shape;455;p62"/>
          <p:cNvSpPr txBox="1"/>
          <p:nvPr>
            <p:ph idx="1" type="body"/>
          </p:nvPr>
        </p:nvSpPr>
        <p:spPr>
          <a:xfrm>
            <a:off x="838200" y="1412341"/>
            <a:ext cx="10515600" cy="4764622"/>
          </a:xfrm>
          <a:prstGeom prst="rect">
            <a:avLst/>
          </a:prstGeom>
          <a:noFill/>
          <a:ln>
            <a:noFill/>
          </a:ln>
        </p:spPr>
        <p:txBody>
          <a:bodyPr anchorCtr="0" anchor="t" bIns="45700" lIns="91425" spcFirstLastPara="1" rIns="91425" wrap="square" tIns="45700">
            <a:normAutofit fontScale="85000" lnSpcReduction="20000"/>
          </a:bodyPr>
          <a:lstStyle/>
          <a:p>
            <a:pPr indent="-230400" lvl="0" marL="230400" rtl="0" algn="just">
              <a:lnSpc>
                <a:spcPct val="160000"/>
              </a:lnSpc>
              <a:spcBef>
                <a:spcPts val="0"/>
              </a:spcBef>
              <a:spcAft>
                <a:spcPts val="0"/>
              </a:spcAft>
              <a:buClr>
                <a:srgbClr val="000000"/>
              </a:buClr>
              <a:buSzPct val="100000"/>
              <a:buChar char="•"/>
            </a:pPr>
            <a:r>
              <a:rPr b="1" lang="en-IN" sz="2600">
                <a:solidFill>
                  <a:srgbClr val="000000"/>
                </a:solidFill>
                <a:latin typeface="Times New Roman"/>
                <a:ea typeface="Times New Roman"/>
                <a:cs typeface="Times New Roman"/>
                <a:sym typeface="Times New Roman"/>
              </a:rPr>
              <a:t>Definition: </a:t>
            </a:r>
            <a:r>
              <a:rPr lang="en-IN" sz="2600">
                <a:solidFill>
                  <a:srgbClr val="000000"/>
                </a:solidFill>
                <a:latin typeface="Times New Roman"/>
                <a:ea typeface="Times New Roman"/>
                <a:cs typeface="Times New Roman"/>
                <a:sym typeface="Times New Roman"/>
              </a:rPr>
              <a:t>A relation schema is said to be in </a:t>
            </a:r>
            <a:r>
              <a:rPr b="1" lang="en-IN" sz="2600">
                <a:solidFill>
                  <a:srgbClr val="000000"/>
                </a:solidFill>
                <a:latin typeface="Times New Roman"/>
                <a:ea typeface="Times New Roman"/>
                <a:cs typeface="Times New Roman"/>
                <a:sym typeface="Times New Roman"/>
              </a:rPr>
              <a:t>DKNF</a:t>
            </a:r>
            <a:r>
              <a:rPr lang="en-IN" sz="2600">
                <a:solidFill>
                  <a:srgbClr val="000000"/>
                </a:solidFill>
                <a:latin typeface="Times New Roman"/>
                <a:ea typeface="Times New Roman"/>
                <a:cs typeface="Times New Roman"/>
                <a:sym typeface="Times New Roman"/>
              </a:rPr>
              <a:t> if all constraints and dependencies that should hold on the valid relation states can be enforced simply by enforcing the domain constraints and key constraints on the relation. </a:t>
            </a:r>
            <a:endParaRPr/>
          </a:p>
          <a:p>
            <a:pPr indent="-230400" lvl="0" marL="230400" rtl="0" algn="just">
              <a:lnSpc>
                <a:spcPct val="160000"/>
              </a:lnSpc>
              <a:spcBef>
                <a:spcPts val="1000"/>
              </a:spcBef>
              <a:spcAft>
                <a:spcPts val="0"/>
              </a:spcAft>
              <a:buClr>
                <a:srgbClr val="000000"/>
              </a:buClr>
              <a:buSzPct val="100000"/>
              <a:buChar char="•"/>
            </a:pPr>
            <a:r>
              <a:rPr lang="en-IN" sz="2600">
                <a:solidFill>
                  <a:srgbClr val="000000"/>
                </a:solidFill>
                <a:latin typeface="Times New Roman"/>
                <a:ea typeface="Times New Roman"/>
                <a:cs typeface="Times New Roman"/>
                <a:sym typeface="Times New Roman"/>
              </a:rPr>
              <a:t>The </a:t>
            </a:r>
            <a:r>
              <a:rPr b="1" lang="en-IN" sz="2600">
                <a:solidFill>
                  <a:srgbClr val="000000"/>
                </a:solidFill>
                <a:latin typeface="Times New Roman"/>
                <a:ea typeface="Times New Roman"/>
                <a:cs typeface="Times New Roman"/>
                <a:sym typeface="Times New Roman"/>
              </a:rPr>
              <a:t>idea</a:t>
            </a:r>
            <a:r>
              <a:rPr lang="en-IN" sz="2600">
                <a:solidFill>
                  <a:srgbClr val="000000"/>
                </a:solidFill>
                <a:latin typeface="Times New Roman"/>
                <a:ea typeface="Times New Roman"/>
                <a:cs typeface="Times New Roman"/>
                <a:sym typeface="Times New Roman"/>
              </a:rPr>
              <a:t> is to specify (theoretically, at least) the “</a:t>
            </a:r>
            <a:r>
              <a:rPr i="1" lang="en-IN" sz="2600">
                <a:solidFill>
                  <a:srgbClr val="000000"/>
                </a:solidFill>
                <a:latin typeface="Times New Roman"/>
                <a:ea typeface="Times New Roman"/>
                <a:cs typeface="Times New Roman"/>
                <a:sym typeface="Times New Roman"/>
              </a:rPr>
              <a:t>ultimate normal form</a:t>
            </a:r>
            <a:r>
              <a:rPr lang="en-IN" sz="2600">
                <a:solidFill>
                  <a:srgbClr val="000000"/>
                </a:solidFill>
                <a:latin typeface="Times New Roman"/>
                <a:ea typeface="Times New Roman"/>
                <a:cs typeface="Times New Roman"/>
                <a:sym typeface="Times New Roman"/>
              </a:rPr>
              <a:t>” that takes into account all possible types of dependencies and constraints. . </a:t>
            </a:r>
            <a:endParaRPr/>
          </a:p>
          <a:p>
            <a:pPr indent="-230400" lvl="0" marL="230400" rtl="0" algn="just">
              <a:lnSpc>
                <a:spcPct val="160000"/>
              </a:lnSpc>
              <a:spcBef>
                <a:spcPts val="1000"/>
              </a:spcBef>
              <a:spcAft>
                <a:spcPts val="0"/>
              </a:spcAft>
              <a:buClr>
                <a:srgbClr val="000000"/>
              </a:buClr>
              <a:buSzPct val="100000"/>
              <a:buChar char="•"/>
            </a:pPr>
            <a:r>
              <a:rPr lang="en-IN" sz="2600">
                <a:solidFill>
                  <a:srgbClr val="000000"/>
                </a:solidFill>
                <a:latin typeface="Times New Roman"/>
                <a:ea typeface="Times New Roman"/>
                <a:cs typeface="Times New Roman"/>
                <a:sym typeface="Times New Roman"/>
              </a:rPr>
              <a:t>For a relation in DKNF, it becomes very straightforward to enforce all database constraints by simply checking that each attribute value in a tuple is of the appropriate domain and that every key constraint is enforced. </a:t>
            </a:r>
            <a:endParaRPr/>
          </a:p>
          <a:p>
            <a:pPr indent="-230400" lvl="0" marL="230400" rtl="0" algn="just">
              <a:lnSpc>
                <a:spcPct val="160000"/>
              </a:lnSpc>
              <a:spcBef>
                <a:spcPts val="1000"/>
              </a:spcBef>
              <a:spcAft>
                <a:spcPts val="0"/>
              </a:spcAft>
              <a:buClr>
                <a:srgbClr val="000000"/>
              </a:buClr>
              <a:buSzPct val="100000"/>
              <a:buChar char="•"/>
            </a:pPr>
            <a:r>
              <a:rPr lang="en-IN" sz="2600">
                <a:solidFill>
                  <a:srgbClr val="000000"/>
                </a:solidFill>
                <a:latin typeface="Times New Roman"/>
                <a:ea typeface="Times New Roman"/>
                <a:cs typeface="Times New Roman"/>
                <a:sym typeface="Times New Roman"/>
              </a:rPr>
              <a:t>The practical utility of DKNF is limited</a:t>
            </a:r>
            <a:r>
              <a:rPr lang="en-IN">
                <a:solidFill>
                  <a:srgbClr val="000000"/>
                </a:solidFill>
              </a:rPr>
              <a:t> .</a:t>
            </a:r>
            <a:endParaRPr/>
          </a:p>
        </p:txBody>
      </p:sp>
      <p:sp>
        <p:nvSpPr>
          <p:cNvPr id="456" name="Google Shape;456;p6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pic>
        <p:nvPicPr>
          <p:cNvPr descr="C:\Users\HP 250 G5\Desktop\wn.png" id="457" name="Google Shape;457;p62"/>
          <p:cNvPicPr preferRelativeResize="0"/>
          <p:nvPr/>
        </p:nvPicPr>
        <p:blipFill rotWithShape="1">
          <a:blip r:embed="rId3">
            <a:alphaModFix/>
          </a:blip>
          <a:srcRect b="0" l="0" r="0" t="0"/>
          <a:stretch/>
        </p:blipFill>
        <p:spPr>
          <a:xfrm>
            <a:off x="10411097" y="74823"/>
            <a:ext cx="1763512" cy="62781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4"/>
          <p:cNvSpPr/>
          <p:nvPr/>
        </p:nvSpPr>
        <p:spPr>
          <a:xfrm>
            <a:off x="1440000" y="432000"/>
            <a:ext cx="7631280" cy="42624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3200"/>
              <a:buFont typeface="Arial"/>
              <a:buNone/>
            </a:pPr>
            <a:r>
              <a:rPr b="1" i="0" lang="en-IN" sz="3200" u="none" cap="none" strike="noStrike">
                <a:solidFill>
                  <a:srgbClr val="FF0000"/>
                </a:solidFill>
                <a:latin typeface="Calibri"/>
                <a:ea typeface="Calibri"/>
                <a:cs typeface="Calibri"/>
                <a:sym typeface="Calibri"/>
              </a:rPr>
              <a:t>Types of Keys in Database</a:t>
            </a:r>
            <a:endParaRPr b="0" i="0" sz="3200" u="none" cap="none" strike="noStrike">
              <a:solidFill>
                <a:srgbClr val="000000"/>
              </a:solidFill>
              <a:latin typeface="Arial"/>
              <a:ea typeface="Arial"/>
              <a:cs typeface="Arial"/>
              <a:sym typeface="Arial"/>
            </a:endParaRPr>
          </a:p>
        </p:txBody>
      </p:sp>
      <p:sp>
        <p:nvSpPr>
          <p:cNvPr id="100" name="Google Shape;100;p4"/>
          <p:cNvSpPr/>
          <p:nvPr/>
        </p:nvSpPr>
        <p:spPr>
          <a:xfrm>
            <a:off x="1656000" y="1249200"/>
            <a:ext cx="5051880" cy="51523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800"/>
              <a:buFont typeface="Arial"/>
              <a:buNone/>
            </a:pPr>
            <a:r>
              <a:rPr b="1" i="0" lang="en-IN" sz="2800" u="none" cap="none" strike="noStrike">
                <a:solidFill>
                  <a:srgbClr val="000000"/>
                </a:solidFill>
                <a:latin typeface="Arial"/>
                <a:ea typeface="Arial"/>
                <a:cs typeface="Arial"/>
                <a:sym typeface="Arial"/>
              </a:rPr>
              <a:t>1. Primary Key</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n-IN" sz="2800" u="none" cap="none" strike="noStrike">
                <a:solidFill>
                  <a:srgbClr val="000000"/>
                </a:solidFill>
                <a:latin typeface="Arial"/>
                <a:ea typeface="Arial"/>
                <a:cs typeface="Arial"/>
                <a:sym typeface="Arial"/>
              </a:rPr>
              <a:t>2. Candidate Key</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n-IN" sz="2800" u="none" cap="none" strike="noStrike">
                <a:solidFill>
                  <a:srgbClr val="000000"/>
                </a:solidFill>
                <a:latin typeface="Arial"/>
                <a:ea typeface="Arial"/>
                <a:cs typeface="Arial"/>
                <a:sym typeface="Arial"/>
              </a:rPr>
              <a:t>3. Alternate Key</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n-IN" sz="2800" u="none" cap="none" strike="noStrike">
                <a:solidFill>
                  <a:srgbClr val="000000"/>
                </a:solidFill>
                <a:latin typeface="Arial"/>
                <a:ea typeface="Arial"/>
                <a:cs typeface="Arial"/>
                <a:sym typeface="Arial"/>
              </a:rPr>
              <a:t>4. Super Key</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n-IN" sz="2800" u="none" cap="none" strike="noStrike">
                <a:solidFill>
                  <a:srgbClr val="000000"/>
                </a:solidFill>
                <a:latin typeface="Arial"/>
                <a:ea typeface="Arial"/>
                <a:cs typeface="Arial"/>
                <a:sym typeface="Arial"/>
              </a:rPr>
              <a:t>5. Composite Key</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n-IN" sz="2800" u="none" cap="none" strike="noStrike">
                <a:solidFill>
                  <a:srgbClr val="000000"/>
                </a:solidFill>
                <a:latin typeface="Arial"/>
                <a:ea typeface="Arial"/>
                <a:cs typeface="Arial"/>
                <a:sym typeface="Arial"/>
              </a:rPr>
              <a:t>6. Foreign Key</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n-IN" sz="2800" u="none" cap="none" strike="noStrike">
                <a:solidFill>
                  <a:srgbClr val="000000"/>
                </a:solidFill>
                <a:latin typeface="Arial"/>
                <a:ea typeface="Arial"/>
                <a:cs typeface="Arial"/>
                <a:sym typeface="Arial"/>
              </a:rPr>
              <a:t>7. Unique Key</a:t>
            </a:r>
            <a:endParaRPr b="0" i="0" sz="2800" u="none" cap="none" strike="noStrike">
              <a:solidFill>
                <a:srgbClr val="000000"/>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63"/>
          <p:cNvSpPr txBox="1"/>
          <p:nvPr>
            <p:ph type="title"/>
          </p:nvPr>
        </p:nvSpPr>
        <p:spPr>
          <a:xfrm>
            <a:off x="838200" y="181069"/>
            <a:ext cx="9120612" cy="959669"/>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0000"/>
              </a:buClr>
              <a:buSzPts val="4400"/>
              <a:buFont typeface="Times New Roman"/>
              <a:buNone/>
            </a:pPr>
            <a:r>
              <a:rPr b="1" lang="en-IN">
                <a:solidFill>
                  <a:srgbClr val="000000"/>
                </a:solidFill>
                <a:latin typeface="Times New Roman"/>
                <a:ea typeface="Times New Roman"/>
                <a:cs typeface="Times New Roman"/>
                <a:sym typeface="Times New Roman"/>
              </a:rPr>
              <a:t>Question</a:t>
            </a:r>
            <a:endParaRPr>
              <a:latin typeface="Times New Roman"/>
              <a:ea typeface="Times New Roman"/>
              <a:cs typeface="Times New Roman"/>
              <a:sym typeface="Times New Roman"/>
            </a:endParaRPr>
          </a:p>
        </p:txBody>
      </p:sp>
      <p:sp>
        <p:nvSpPr>
          <p:cNvPr id="463" name="Google Shape;463;p63"/>
          <p:cNvSpPr txBox="1"/>
          <p:nvPr>
            <p:ph idx="1" type="body"/>
          </p:nvPr>
        </p:nvSpPr>
        <p:spPr>
          <a:xfrm>
            <a:off x="838200" y="1412341"/>
            <a:ext cx="10515600" cy="4764622"/>
          </a:xfrm>
          <a:prstGeom prst="rect">
            <a:avLst/>
          </a:prstGeom>
          <a:noFill/>
          <a:ln>
            <a:noFill/>
          </a:ln>
        </p:spPr>
        <p:txBody>
          <a:bodyPr anchorCtr="0" anchor="t" bIns="45700" lIns="91425" spcFirstLastPara="1" rIns="91425" wrap="square" tIns="45700">
            <a:normAutofit/>
          </a:bodyPr>
          <a:lstStyle/>
          <a:p>
            <a:pPr indent="0" lvl="0" marL="230400" rtl="0" algn="just">
              <a:lnSpc>
                <a:spcPct val="160000"/>
              </a:lnSpc>
              <a:spcBef>
                <a:spcPts val="0"/>
              </a:spcBef>
              <a:spcAft>
                <a:spcPts val="0"/>
              </a:spcAft>
              <a:buClr>
                <a:srgbClr val="000000"/>
              </a:buClr>
              <a:buSzPts val="2000"/>
              <a:buNone/>
            </a:pPr>
            <a:r>
              <a:rPr lang="en-IN" sz="2000">
                <a:solidFill>
                  <a:srgbClr val="000000"/>
                </a:solidFill>
                <a:latin typeface="Times New Roman"/>
                <a:ea typeface="Times New Roman"/>
                <a:cs typeface="Times New Roman"/>
                <a:sym typeface="Times New Roman"/>
              </a:rPr>
              <a:t>Suppose there is a company wherein employees work in more than one department. They store the data like this:</a:t>
            </a:r>
            <a:endParaRPr/>
          </a:p>
          <a:p>
            <a:pPr indent="0" lvl="0" marL="230400" rtl="0" algn="just">
              <a:lnSpc>
                <a:spcPct val="160000"/>
              </a:lnSpc>
              <a:spcBef>
                <a:spcPts val="1000"/>
              </a:spcBef>
              <a:spcAft>
                <a:spcPts val="0"/>
              </a:spcAft>
              <a:buClr>
                <a:schemeClr val="dk1"/>
              </a:buClr>
              <a:buSzPts val="2000"/>
              <a:buNone/>
            </a:pPr>
            <a:r>
              <a:t/>
            </a:r>
            <a:endParaRPr sz="2000">
              <a:solidFill>
                <a:srgbClr val="000000"/>
              </a:solidFill>
              <a:latin typeface="Times New Roman"/>
              <a:ea typeface="Times New Roman"/>
              <a:cs typeface="Times New Roman"/>
              <a:sym typeface="Times New Roman"/>
            </a:endParaRPr>
          </a:p>
          <a:p>
            <a:pPr indent="0" lvl="0" marL="230400" rtl="0" algn="just">
              <a:lnSpc>
                <a:spcPct val="160000"/>
              </a:lnSpc>
              <a:spcBef>
                <a:spcPts val="1000"/>
              </a:spcBef>
              <a:spcAft>
                <a:spcPts val="0"/>
              </a:spcAft>
              <a:buClr>
                <a:schemeClr val="dk1"/>
              </a:buClr>
              <a:buSzPts val="2000"/>
              <a:buNone/>
            </a:pPr>
            <a:r>
              <a:t/>
            </a:r>
            <a:endParaRPr sz="2000">
              <a:solidFill>
                <a:srgbClr val="000000"/>
              </a:solidFill>
              <a:latin typeface="Times New Roman"/>
              <a:ea typeface="Times New Roman"/>
              <a:cs typeface="Times New Roman"/>
              <a:sym typeface="Times New Roman"/>
            </a:endParaRPr>
          </a:p>
          <a:p>
            <a:pPr indent="0" lvl="0" marL="230400" rtl="0" algn="just">
              <a:lnSpc>
                <a:spcPct val="160000"/>
              </a:lnSpc>
              <a:spcBef>
                <a:spcPts val="1000"/>
              </a:spcBef>
              <a:spcAft>
                <a:spcPts val="0"/>
              </a:spcAft>
              <a:buClr>
                <a:schemeClr val="dk1"/>
              </a:buClr>
              <a:buSzPts val="2000"/>
              <a:buNone/>
            </a:pPr>
            <a:r>
              <a:t/>
            </a:r>
            <a:endParaRPr sz="2000">
              <a:solidFill>
                <a:srgbClr val="000000"/>
              </a:solidFill>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000"/>
              <a:buChar char="•"/>
            </a:pPr>
            <a:r>
              <a:rPr b="1" lang="en-IN" sz="2000">
                <a:latin typeface="Times New Roman"/>
                <a:ea typeface="Times New Roman"/>
                <a:cs typeface="Times New Roman"/>
                <a:sym typeface="Times New Roman"/>
              </a:rPr>
              <a:t>Functional dependencies in the table above</a:t>
            </a:r>
            <a:r>
              <a:rPr lang="en-IN" sz="2000">
                <a:latin typeface="Times New Roman"/>
                <a:ea typeface="Times New Roman"/>
                <a:cs typeface="Times New Roman"/>
                <a:sym typeface="Times New Roman"/>
              </a:rPr>
              <a:t>:</a:t>
            </a:r>
            <a:br>
              <a:rPr lang="en-IN" sz="2000">
                <a:latin typeface="Times New Roman"/>
                <a:ea typeface="Times New Roman"/>
                <a:cs typeface="Times New Roman"/>
                <a:sym typeface="Times New Roman"/>
              </a:rPr>
            </a:br>
            <a:r>
              <a:rPr lang="en-IN" sz="2000">
                <a:latin typeface="Times New Roman"/>
                <a:ea typeface="Times New Roman"/>
                <a:cs typeface="Times New Roman"/>
                <a:sym typeface="Times New Roman"/>
              </a:rPr>
              <a:t>emp_id -&gt; emp_nationality</a:t>
            </a:r>
            <a:br>
              <a:rPr lang="en-IN" sz="2000">
                <a:latin typeface="Times New Roman"/>
                <a:ea typeface="Times New Roman"/>
                <a:cs typeface="Times New Roman"/>
                <a:sym typeface="Times New Roman"/>
              </a:rPr>
            </a:br>
            <a:r>
              <a:rPr lang="en-IN" sz="2000">
                <a:latin typeface="Times New Roman"/>
                <a:ea typeface="Times New Roman"/>
                <a:cs typeface="Times New Roman"/>
                <a:sym typeface="Times New Roman"/>
              </a:rPr>
              <a:t>emp_dept -&gt; {dept_type, dept_no_of_emp}</a:t>
            </a:r>
            <a:endParaRPr sz="20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000"/>
              <a:buChar char="•"/>
            </a:pPr>
            <a:r>
              <a:rPr b="1" lang="en-IN" sz="2000">
                <a:latin typeface="Times New Roman"/>
                <a:ea typeface="Times New Roman"/>
                <a:cs typeface="Times New Roman"/>
                <a:sym typeface="Times New Roman"/>
              </a:rPr>
              <a:t>Candidate key</a:t>
            </a:r>
            <a:r>
              <a:rPr lang="en-IN" sz="2000">
                <a:latin typeface="Times New Roman"/>
                <a:ea typeface="Times New Roman"/>
                <a:cs typeface="Times New Roman"/>
                <a:sym typeface="Times New Roman"/>
              </a:rPr>
              <a:t>: {emp_id, emp_dept}</a:t>
            </a:r>
            <a:endParaRPr sz="20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000"/>
              <a:buChar char="•"/>
            </a:pPr>
            <a:r>
              <a:rPr b="1" lang="en-IN" sz="2000">
                <a:latin typeface="Times New Roman"/>
                <a:ea typeface="Times New Roman"/>
                <a:cs typeface="Times New Roman"/>
                <a:sym typeface="Times New Roman"/>
              </a:rPr>
              <a:t>Find Highest Normal Form and Convert it into BCNF.</a:t>
            </a:r>
            <a:endParaRPr b="1" sz="2000">
              <a:latin typeface="Times New Roman"/>
              <a:ea typeface="Times New Roman"/>
              <a:cs typeface="Times New Roman"/>
              <a:sym typeface="Times New Roman"/>
            </a:endParaRPr>
          </a:p>
          <a:p>
            <a:pPr indent="0" lvl="0" marL="230400" rtl="0" algn="just">
              <a:lnSpc>
                <a:spcPct val="160000"/>
              </a:lnSpc>
              <a:spcBef>
                <a:spcPts val="1000"/>
              </a:spcBef>
              <a:spcAft>
                <a:spcPts val="0"/>
              </a:spcAft>
              <a:buClr>
                <a:schemeClr val="dk1"/>
              </a:buClr>
              <a:buSzPts val="2000"/>
              <a:buNone/>
            </a:pPr>
            <a:r>
              <a:t/>
            </a:r>
            <a:endParaRPr sz="2000">
              <a:solidFill>
                <a:srgbClr val="000000"/>
              </a:solidFill>
              <a:latin typeface="Times New Roman"/>
              <a:ea typeface="Times New Roman"/>
              <a:cs typeface="Times New Roman"/>
              <a:sym typeface="Times New Roman"/>
            </a:endParaRPr>
          </a:p>
          <a:p>
            <a:pPr indent="0" lvl="0" marL="230400" rtl="0" algn="just">
              <a:lnSpc>
                <a:spcPct val="160000"/>
              </a:lnSpc>
              <a:spcBef>
                <a:spcPts val="1000"/>
              </a:spcBef>
              <a:spcAft>
                <a:spcPts val="0"/>
              </a:spcAft>
              <a:buClr>
                <a:schemeClr val="dk1"/>
              </a:buClr>
              <a:buSzPts val="2000"/>
              <a:buNone/>
            </a:pPr>
            <a:r>
              <a:t/>
            </a:r>
            <a:endParaRPr sz="2000">
              <a:solidFill>
                <a:srgbClr val="000000"/>
              </a:solidFill>
              <a:latin typeface="Times New Roman"/>
              <a:ea typeface="Times New Roman"/>
              <a:cs typeface="Times New Roman"/>
              <a:sym typeface="Times New Roman"/>
            </a:endParaRPr>
          </a:p>
        </p:txBody>
      </p:sp>
      <p:sp>
        <p:nvSpPr>
          <p:cNvPr id="464" name="Google Shape;464;p6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pic>
        <p:nvPicPr>
          <p:cNvPr descr="C:\Users\HP 250 G5\Desktop\wn.png" id="465" name="Google Shape;465;p63"/>
          <p:cNvPicPr preferRelativeResize="0"/>
          <p:nvPr/>
        </p:nvPicPr>
        <p:blipFill rotWithShape="1">
          <a:blip r:embed="rId3">
            <a:alphaModFix/>
          </a:blip>
          <a:srcRect b="0" l="0" r="0" t="0"/>
          <a:stretch/>
        </p:blipFill>
        <p:spPr>
          <a:xfrm>
            <a:off x="10411097" y="74823"/>
            <a:ext cx="1763512" cy="627810"/>
          </a:xfrm>
          <a:prstGeom prst="rect">
            <a:avLst/>
          </a:prstGeom>
          <a:noFill/>
          <a:ln>
            <a:noFill/>
          </a:ln>
        </p:spPr>
      </p:pic>
      <p:graphicFrame>
        <p:nvGraphicFramePr>
          <p:cNvPr id="466" name="Google Shape;466;p63"/>
          <p:cNvGraphicFramePr/>
          <p:nvPr/>
        </p:nvGraphicFramePr>
        <p:xfrm>
          <a:off x="3004110" y="2508368"/>
          <a:ext cx="3000000" cy="3000000"/>
        </p:xfrm>
        <a:graphic>
          <a:graphicData uri="http://schemas.openxmlformats.org/drawingml/2006/table">
            <a:tbl>
              <a:tblPr>
                <a:noFill/>
                <a:tableStyleId>{9870E730-E227-45B2-AFC1-4F61321F8F2B}</a:tableStyleId>
              </a:tblPr>
              <a:tblGrid>
                <a:gridCol w="673600"/>
                <a:gridCol w="1298250"/>
                <a:gridCol w="2038050"/>
                <a:gridCol w="848050"/>
                <a:gridCol w="1325825"/>
              </a:tblGrid>
              <a:tr h="411900">
                <a:tc>
                  <a:txBody>
                    <a:bodyPr/>
                    <a:lstStyle/>
                    <a:p>
                      <a:pPr indent="0" lvl="0" marL="0" marR="0" rtl="0" algn="l">
                        <a:lnSpc>
                          <a:spcPct val="115000"/>
                        </a:lnSpc>
                        <a:spcBef>
                          <a:spcPts val="0"/>
                        </a:spcBef>
                        <a:spcAft>
                          <a:spcPts val="0"/>
                        </a:spcAft>
                        <a:buClr>
                          <a:srgbClr val="000000"/>
                        </a:buClr>
                        <a:buSzPts val="1200"/>
                        <a:buFont typeface="Arial"/>
                        <a:buNone/>
                      </a:pPr>
                      <a:r>
                        <a:rPr b="1" lang="en-IN" sz="1200" u="none" cap="none" strike="noStrike">
                          <a:latin typeface="Times New Roman"/>
                          <a:ea typeface="Times New Roman"/>
                          <a:cs typeface="Times New Roman"/>
                          <a:sym typeface="Times New Roman"/>
                        </a:rPr>
                        <a:t>emp_id</a:t>
                      </a:r>
                      <a:endParaRPr b="1" sz="11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b="1" lang="en-IN" sz="1200" u="none" cap="none" strike="noStrike">
                          <a:latin typeface="Times New Roman"/>
                          <a:ea typeface="Times New Roman"/>
                          <a:cs typeface="Times New Roman"/>
                          <a:sym typeface="Times New Roman"/>
                        </a:rPr>
                        <a:t>emp_nationality</a:t>
                      </a:r>
                      <a:endParaRPr b="1" sz="11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b="1" lang="en-IN" sz="1200" u="none" cap="none" strike="noStrike">
                          <a:latin typeface="Times New Roman"/>
                          <a:ea typeface="Times New Roman"/>
                          <a:cs typeface="Times New Roman"/>
                          <a:sym typeface="Times New Roman"/>
                        </a:rPr>
                        <a:t>emp_dept</a:t>
                      </a:r>
                      <a:endParaRPr b="1" sz="11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b="1" lang="en-IN" sz="1200" u="none" cap="none" strike="noStrike">
                          <a:latin typeface="Times New Roman"/>
                          <a:ea typeface="Times New Roman"/>
                          <a:cs typeface="Times New Roman"/>
                          <a:sym typeface="Times New Roman"/>
                        </a:rPr>
                        <a:t>dept_type</a:t>
                      </a:r>
                      <a:endParaRPr b="1" sz="11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b="1" lang="en-IN" sz="1200" u="none" cap="none" strike="noStrike">
                          <a:latin typeface="Times New Roman"/>
                          <a:ea typeface="Times New Roman"/>
                          <a:cs typeface="Times New Roman"/>
                          <a:sym typeface="Times New Roman"/>
                        </a:rPr>
                        <a:t>dept_no_of_emp</a:t>
                      </a:r>
                      <a:endParaRPr b="1" sz="11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12650">
                <a:tc>
                  <a:txBody>
                    <a:bodyPr/>
                    <a:lstStyle/>
                    <a:p>
                      <a:pPr indent="0" lvl="0" marL="0" marR="0" rtl="0" algn="l">
                        <a:lnSpc>
                          <a:spcPct val="115000"/>
                        </a:lnSpc>
                        <a:spcBef>
                          <a:spcPts val="0"/>
                        </a:spcBef>
                        <a:spcAft>
                          <a:spcPts val="0"/>
                        </a:spcAft>
                        <a:buClr>
                          <a:srgbClr val="000000"/>
                        </a:buClr>
                        <a:buSzPts val="1200"/>
                        <a:buFont typeface="Arial"/>
                        <a:buNone/>
                      </a:pPr>
                      <a:r>
                        <a:rPr lang="en-IN" sz="1200" u="none" cap="none" strike="noStrike">
                          <a:latin typeface="Times New Roman"/>
                          <a:ea typeface="Times New Roman"/>
                          <a:cs typeface="Times New Roman"/>
                          <a:sym typeface="Times New Roman"/>
                        </a:rPr>
                        <a:t>1001</a:t>
                      </a:r>
                      <a:endParaRPr sz="11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IN" sz="1200" u="none" cap="none" strike="noStrike">
                          <a:latin typeface="Times New Roman"/>
                          <a:ea typeface="Times New Roman"/>
                          <a:cs typeface="Times New Roman"/>
                          <a:sym typeface="Times New Roman"/>
                        </a:rPr>
                        <a:t>Austrian</a:t>
                      </a:r>
                      <a:endParaRPr sz="11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IN" sz="1200" u="none" cap="none" strike="noStrike">
                          <a:latin typeface="Times New Roman"/>
                          <a:ea typeface="Times New Roman"/>
                          <a:cs typeface="Times New Roman"/>
                          <a:sym typeface="Times New Roman"/>
                        </a:rPr>
                        <a:t>Production and planning</a:t>
                      </a:r>
                      <a:endParaRPr sz="11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IN" sz="1200" u="none" cap="none" strike="noStrike">
                          <a:latin typeface="Times New Roman"/>
                          <a:ea typeface="Times New Roman"/>
                          <a:cs typeface="Times New Roman"/>
                          <a:sym typeface="Times New Roman"/>
                        </a:rPr>
                        <a:t>D001</a:t>
                      </a:r>
                      <a:endParaRPr sz="11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IN" sz="1200" u="none" cap="none" strike="noStrike">
                          <a:latin typeface="Times New Roman"/>
                          <a:ea typeface="Times New Roman"/>
                          <a:cs typeface="Times New Roman"/>
                          <a:sym typeface="Times New Roman"/>
                        </a:rPr>
                        <a:t>200</a:t>
                      </a:r>
                      <a:endParaRPr sz="11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12650">
                <a:tc>
                  <a:txBody>
                    <a:bodyPr/>
                    <a:lstStyle/>
                    <a:p>
                      <a:pPr indent="0" lvl="0" marL="0" marR="0" rtl="0" algn="l">
                        <a:lnSpc>
                          <a:spcPct val="115000"/>
                        </a:lnSpc>
                        <a:spcBef>
                          <a:spcPts val="0"/>
                        </a:spcBef>
                        <a:spcAft>
                          <a:spcPts val="0"/>
                        </a:spcAft>
                        <a:buClr>
                          <a:srgbClr val="000000"/>
                        </a:buClr>
                        <a:buSzPts val="1200"/>
                        <a:buFont typeface="Arial"/>
                        <a:buNone/>
                      </a:pPr>
                      <a:r>
                        <a:rPr lang="en-IN" sz="1200" u="none" cap="none" strike="noStrike">
                          <a:latin typeface="Times New Roman"/>
                          <a:ea typeface="Times New Roman"/>
                          <a:cs typeface="Times New Roman"/>
                          <a:sym typeface="Times New Roman"/>
                        </a:rPr>
                        <a:t>1001</a:t>
                      </a:r>
                      <a:endParaRPr sz="11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IN" sz="1200" u="none" cap="none" strike="noStrike">
                          <a:latin typeface="Times New Roman"/>
                          <a:ea typeface="Times New Roman"/>
                          <a:cs typeface="Times New Roman"/>
                          <a:sym typeface="Times New Roman"/>
                        </a:rPr>
                        <a:t>Austrian</a:t>
                      </a:r>
                      <a:endParaRPr sz="11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IN" sz="1200" u="none" cap="none" strike="noStrike">
                          <a:latin typeface="Times New Roman"/>
                          <a:ea typeface="Times New Roman"/>
                          <a:cs typeface="Times New Roman"/>
                          <a:sym typeface="Times New Roman"/>
                        </a:rPr>
                        <a:t>stores</a:t>
                      </a:r>
                      <a:endParaRPr sz="11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IN" sz="1200" u="none" cap="none" strike="noStrike">
                          <a:latin typeface="Times New Roman"/>
                          <a:ea typeface="Times New Roman"/>
                          <a:cs typeface="Times New Roman"/>
                          <a:sym typeface="Times New Roman"/>
                        </a:rPr>
                        <a:t>D001</a:t>
                      </a:r>
                      <a:endParaRPr sz="11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IN" sz="1200" u="none" cap="none" strike="noStrike">
                          <a:latin typeface="Times New Roman"/>
                          <a:ea typeface="Times New Roman"/>
                          <a:cs typeface="Times New Roman"/>
                          <a:sym typeface="Times New Roman"/>
                        </a:rPr>
                        <a:t>250</a:t>
                      </a:r>
                      <a:endParaRPr sz="11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25300">
                <a:tc>
                  <a:txBody>
                    <a:bodyPr/>
                    <a:lstStyle/>
                    <a:p>
                      <a:pPr indent="0" lvl="0" marL="0" marR="0" rtl="0" algn="l">
                        <a:lnSpc>
                          <a:spcPct val="115000"/>
                        </a:lnSpc>
                        <a:spcBef>
                          <a:spcPts val="0"/>
                        </a:spcBef>
                        <a:spcAft>
                          <a:spcPts val="0"/>
                        </a:spcAft>
                        <a:buClr>
                          <a:srgbClr val="000000"/>
                        </a:buClr>
                        <a:buSzPts val="1200"/>
                        <a:buFont typeface="Arial"/>
                        <a:buNone/>
                      </a:pPr>
                      <a:r>
                        <a:rPr lang="en-IN" sz="1200" u="none" cap="none" strike="noStrike">
                          <a:latin typeface="Times New Roman"/>
                          <a:ea typeface="Times New Roman"/>
                          <a:cs typeface="Times New Roman"/>
                          <a:sym typeface="Times New Roman"/>
                        </a:rPr>
                        <a:t>1002</a:t>
                      </a:r>
                      <a:endParaRPr sz="11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IN" sz="1200" u="none" cap="none" strike="noStrike">
                          <a:latin typeface="Times New Roman"/>
                          <a:ea typeface="Times New Roman"/>
                          <a:cs typeface="Times New Roman"/>
                          <a:sym typeface="Times New Roman"/>
                        </a:rPr>
                        <a:t>American</a:t>
                      </a:r>
                      <a:endParaRPr sz="11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IN" sz="1200" u="none" cap="none" strike="noStrike">
                          <a:latin typeface="Times New Roman"/>
                          <a:ea typeface="Times New Roman"/>
                          <a:cs typeface="Times New Roman"/>
                          <a:sym typeface="Times New Roman"/>
                        </a:rPr>
                        <a:t>design and technical support</a:t>
                      </a:r>
                      <a:endParaRPr sz="11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IN" sz="1200" u="none" cap="none" strike="noStrike">
                          <a:latin typeface="Times New Roman"/>
                          <a:ea typeface="Times New Roman"/>
                          <a:cs typeface="Times New Roman"/>
                          <a:sym typeface="Times New Roman"/>
                        </a:rPr>
                        <a:t>D134</a:t>
                      </a:r>
                      <a:endParaRPr sz="11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IN" sz="1200" u="none" cap="none" strike="noStrike">
                          <a:latin typeface="Times New Roman"/>
                          <a:ea typeface="Times New Roman"/>
                          <a:cs typeface="Times New Roman"/>
                          <a:sym typeface="Times New Roman"/>
                        </a:rPr>
                        <a:t>100</a:t>
                      </a:r>
                      <a:endParaRPr sz="11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12650">
                <a:tc>
                  <a:txBody>
                    <a:bodyPr/>
                    <a:lstStyle/>
                    <a:p>
                      <a:pPr indent="0" lvl="0" marL="0" marR="0" rtl="0" algn="l">
                        <a:lnSpc>
                          <a:spcPct val="115000"/>
                        </a:lnSpc>
                        <a:spcBef>
                          <a:spcPts val="0"/>
                        </a:spcBef>
                        <a:spcAft>
                          <a:spcPts val="0"/>
                        </a:spcAft>
                        <a:buClr>
                          <a:srgbClr val="000000"/>
                        </a:buClr>
                        <a:buSzPts val="1200"/>
                        <a:buFont typeface="Arial"/>
                        <a:buNone/>
                      </a:pPr>
                      <a:r>
                        <a:rPr lang="en-IN" sz="1200" u="none" cap="none" strike="noStrike">
                          <a:latin typeface="Times New Roman"/>
                          <a:ea typeface="Times New Roman"/>
                          <a:cs typeface="Times New Roman"/>
                          <a:sym typeface="Times New Roman"/>
                        </a:rPr>
                        <a:t>1002</a:t>
                      </a:r>
                      <a:endParaRPr sz="11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IN" sz="1200" u="none" cap="none" strike="noStrike">
                          <a:latin typeface="Times New Roman"/>
                          <a:ea typeface="Times New Roman"/>
                          <a:cs typeface="Times New Roman"/>
                          <a:sym typeface="Times New Roman"/>
                        </a:rPr>
                        <a:t>American</a:t>
                      </a:r>
                      <a:endParaRPr sz="11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IN" sz="1200" u="none" cap="none" strike="noStrike">
                          <a:latin typeface="Times New Roman"/>
                          <a:ea typeface="Times New Roman"/>
                          <a:cs typeface="Times New Roman"/>
                          <a:sym typeface="Times New Roman"/>
                        </a:rPr>
                        <a:t>Purchasing department</a:t>
                      </a:r>
                      <a:endParaRPr sz="11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IN" sz="1200" u="none" cap="none" strike="noStrike">
                          <a:latin typeface="Times New Roman"/>
                          <a:ea typeface="Times New Roman"/>
                          <a:cs typeface="Times New Roman"/>
                          <a:sym typeface="Times New Roman"/>
                        </a:rPr>
                        <a:t>D134</a:t>
                      </a:r>
                      <a:endParaRPr sz="11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IN" sz="1200" u="none" cap="none" strike="noStrike">
                          <a:latin typeface="Times New Roman"/>
                          <a:ea typeface="Times New Roman"/>
                          <a:cs typeface="Times New Roman"/>
                          <a:sym typeface="Times New Roman"/>
                        </a:rPr>
                        <a:t>600</a:t>
                      </a:r>
                      <a:endParaRPr sz="11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64"/>
          <p:cNvSpPr txBox="1"/>
          <p:nvPr>
            <p:ph type="title"/>
          </p:nvPr>
        </p:nvSpPr>
        <p:spPr>
          <a:xfrm>
            <a:off x="838200" y="181069"/>
            <a:ext cx="9120612" cy="959669"/>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0000"/>
              </a:buClr>
              <a:buSzPts val="4400"/>
              <a:buFont typeface="Times New Roman"/>
              <a:buNone/>
            </a:pPr>
            <a:r>
              <a:rPr b="1" lang="en-IN">
                <a:solidFill>
                  <a:srgbClr val="000000"/>
                </a:solidFill>
                <a:latin typeface="Times New Roman"/>
                <a:ea typeface="Times New Roman"/>
                <a:cs typeface="Times New Roman"/>
                <a:sym typeface="Times New Roman"/>
              </a:rPr>
              <a:t>Answer</a:t>
            </a:r>
            <a:endParaRPr>
              <a:latin typeface="Times New Roman"/>
              <a:ea typeface="Times New Roman"/>
              <a:cs typeface="Times New Roman"/>
              <a:sym typeface="Times New Roman"/>
            </a:endParaRPr>
          </a:p>
        </p:txBody>
      </p:sp>
      <p:sp>
        <p:nvSpPr>
          <p:cNvPr id="472" name="Google Shape;472;p64"/>
          <p:cNvSpPr txBox="1"/>
          <p:nvPr>
            <p:ph idx="1" type="body"/>
          </p:nvPr>
        </p:nvSpPr>
        <p:spPr>
          <a:xfrm>
            <a:off x="838200" y="1412341"/>
            <a:ext cx="10515600" cy="4764622"/>
          </a:xfrm>
          <a:prstGeom prst="rect">
            <a:avLst/>
          </a:prstGeom>
          <a:noFill/>
          <a:ln>
            <a:noFill/>
          </a:ln>
        </p:spPr>
        <p:txBody>
          <a:bodyPr anchorCtr="0" anchor="t" bIns="45700" lIns="91425" spcFirstLastPara="1" rIns="91425" wrap="square" tIns="45700">
            <a:normAutofit/>
          </a:bodyPr>
          <a:lstStyle/>
          <a:p>
            <a:pPr indent="0" lvl="0" marL="230400" rtl="0" algn="just">
              <a:lnSpc>
                <a:spcPct val="160000"/>
              </a:lnSpc>
              <a:spcBef>
                <a:spcPts val="0"/>
              </a:spcBef>
              <a:spcAft>
                <a:spcPts val="0"/>
              </a:spcAft>
              <a:buClr>
                <a:srgbClr val="000000"/>
              </a:buClr>
              <a:buSzPts val="2000"/>
              <a:buNone/>
            </a:pPr>
            <a:r>
              <a:rPr lang="en-IN" sz="2000">
                <a:solidFill>
                  <a:srgbClr val="000000"/>
                </a:solidFill>
                <a:latin typeface="Times New Roman"/>
                <a:ea typeface="Times New Roman"/>
                <a:cs typeface="Times New Roman"/>
                <a:sym typeface="Times New Roman"/>
              </a:rPr>
              <a:t>The table is not in BCNF as neither emp_id nor emp_dept alone are keys. To make the table comply with BCNF we can break the table in three tables like this:</a:t>
            </a:r>
            <a:endParaRPr/>
          </a:p>
          <a:p>
            <a:pPr indent="0" lvl="0" marL="230400" rtl="0" algn="just">
              <a:lnSpc>
                <a:spcPct val="160000"/>
              </a:lnSpc>
              <a:spcBef>
                <a:spcPts val="1000"/>
              </a:spcBef>
              <a:spcAft>
                <a:spcPts val="0"/>
              </a:spcAft>
              <a:buClr>
                <a:srgbClr val="000000"/>
              </a:buClr>
              <a:buSzPts val="2000"/>
              <a:buNone/>
            </a:pPr>
            <a:r>
              <a:rPr lang="en-IN" sz="2000">
                <a:solidFill>
                  <a:srgbClr val="000000"/>
                </a:solidFill>
                <a:latin typeface="Times New Roman"/>
                <a:ea typeface="Times New Roman"/>
                <a:cs typeface="Times New Roman"/>
                <a:sym typeface="Times New Roman"/>
              </a:rPr>
              <a:t>emp_nationality table:</a:t>
            </a:r>
            <a:endParaRPr/>
          </a:p>
          <a:p>
            <a:pPr indent="0" lvl="0" marL="230400" rtl="0" algn="just">
              <a:lnSpc>
                <a:spcPct val="160000"/>
              </a:lnSpc>
              <a:spcBef>
                <a:spcPts val="1000"/>
              </a:spcBef>
              <a:spcAft>
                <a:spcPts val="0"/>
              </a:spcAft>
              <a:buClr>
                <a:schemeClr val="dk1"/>
              </a:buClr>
              <a:buSzPts val="2000"/>
              <a:buNone/>
            </a:pPr>
            <a:r>
              <a:t/>
            </a:r>
            <a:endParaRPr sz="2000">
              <a:solidFill>
                <a:srgbClr val="000000"/>
              </a:solidFill>
              <a:latin typeface="Times New Roman"/>
              <a:ea typeface="Times New Roman"/>
              <a:cs typeface="Times New Roman"/>
              <a:sym typeface="Times New Roman"/>
            </a:endParaRPr>
          </a:p>
          <a:p>
            <a:pPr indent="0" lvl="0" marL="230400" rtl="0" algn="just">
              <a:lnSpc>
                <a:spcPct val="160000"/>
              </a:lnSpc>
              <a:spcBef>
                <a:spcPts val="1000"/>
              </a:spcBef>
              <a:spcAft>
                <a:spcPts val="0"/>
              </a:spcAft>
              <a:buClr>
                <a:schemeClr val="dk1"/>
              </a:buClr>
              <a:buSzPts val="2000"/>
              <a:buNone/>
            </a:pPr>
            <a:r>
              <a:t/>
            </a:r>
            <a:endParaRPr sz="2000">
              <a:solidFill>
                <a:srgbClr val="000000"/>
              </a:solidFill>
              <a:latin typeface="Times New Roman"/>
              <a:ea typeface="Times New Roman"/>
              <a:cs typeface="Times New Roman"/>
              <a:sym typeface="Times New Roman"/>
            </a:endParaRPr>
          </a:p>
          <a:p>
            <a:pPr indent="0" lvl="0" marL="230400" rtl="0" algn="just">
              <a:lnSpc>
                <a:spcPct val="160000"/>
              </a:lnSpc>
              <a:spcBef>
                <a:spcPts val="1000"/>
              </a:spcBef>
              <a:spcAft>
                <a:spcPts val="0"/>
              </a:spcAft>
              <a:buClr>
                <a:srgbClr val="000000"/>
              </a:buClr>
              <a:buSzPts val="2000"/>
              <a:buNone/>
            </a:pPr>
            <a:r>
              <a:rPr b="1" lang="en-IN" sz="2000">
                <a:solidFill>
                  <a:srgbClr val="000000"/>
                </a:solidFill>
                <a:latin typeface="Times New Roman"/>
                <a:ea typeface="Times New Roman"/>
                <a:cs typeface="Times New Roman"/>
                <a:sym typeface="Times New Roman"/>
              </a:rPr>
              <a:t>emp_dept table:</a:t>
            </a:r>
            <a:endParaRPr b="1" sz="2000">
              <a:solidFill>
                <a:srgbClr val="000000"/>
              </a:solidFill>
              <a:latin typeface="Times New Roman"/>
              <a:ea typeface="Times New Roman"/>
              <a:cs typeface="Times New Roman"/>
              <a:sym typeface="Times New Roman"/>
            </a:endParaRPr>
          </a:p>
          <a:p>
            <a:pPr indent="0" lvl="0" marL="230400" rtl="0" algn="just">
              <a:lnSpc>
                <a:spcPct val="160000"/>
              </a:lnSpc>
              <a:spcBef>
                <a:spcPts val="1000"/>
              </a:spcBef>
              <a:spcAft>
                <a:spcPts val="0"/>
              </a:spcAft>
              <a:buClr>
                <a:schemeClr val="dk1"/>
              </a:buClr>
              <a:buSzPts val="2000"/>
              <a:buNone/>
            </a:pPr>
            <a:r>
              <a:t/>
            </a:r>
            <a:endParaRPr sz="2000">
              <a:solidFill>
                <a:srgbClr val="000000"/>
              </a:solidFill>
              <a:latin typeface="Times New Roman"/>
              <a:ea typeface="Times New Roman"/>
              <a:cs typeface="Times New Roman"/>
              <a:sym typeface="Times New Roman"/>
            </a:endParaRPr>
          </a:p>
        </p:txBody>
      </p:sp>
      <p:sp>
        <p:nvSpPr>
          <p:cNvPr id="473" name="Google Shape;473;p6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pic>
        <p:nvPicPr>
          <p:cNvPr descr="C:\Users\HP 250 G5\Desktop\wn.png" id="474" name="Google Shape;474;p64"/>
          <p:cNvPicPr preferRelativeResize="0"/>
          <p:nvPr/>
        </p:nvPicPr>
        <p:blipFill rotWithShape="1">
          <a:blip r:embed="rId3">
            <a:alphaModFix/>
          </a:blip>
          <a:srcRect b="0" l="0" r="0" t="0"/>
          <a:stretch/>
        </p:blipFill>
        <p:spPr>
          <a:xfrm>
            <a:off x="10411097" y="74823"/>
            <a:ext cx="1763512" cy="627810"/>
          </a:xfrm>
          <a:prstGeom prst="rect">
            <a:avLst/>
          </a:prstGeom>
          <a:noFill/>
          <a:ln>
            <a:noFill/>
          </a:ln>
        </p:spPr>
      </p:pic>
      <p:graphicFrame>
        <p:nvGraphicFramePr>
          <p:cNvPr id="475" name="Google Shape;475;p64"/>
          <p:cNvGraphicFramePr/>
          <p:nvPr/>
        </p:nvGraphicFramePr>
        <p:xfrm>
          <a:off x="4753862" y="3113531"/>
          <a:ext cx="3000000" cy="3000000"/>
        </p:xfrm>
        <a:graphic>
          <a:graphicData uri="http://schemas.openxmlformats.org/drawingml/2006/table">
            <a:tbl>
              <a:tblPr>
                <a:noFill/>
                <a:tableStyleId>{9870E730-E227-45B2-AFC1-4F61321F8F2B}</a:tableStyleId>
              </a:tblPr>
              <a:tblGrid>
                <a:gridCol w="916975"/>
                <a:gridCol w="1767300"/>
              </a:tblGrid>
              <a:tr h="323200">
                <a:tc>
                  <a:txBody>
                    <a:bodyPr/>
                    <a:lstStyle/>
                    <a:p>
                      <a:pPr indent="0" lvl="0" marL="0" marR="0" rtl="0" algn="l">
                        <a:lnSpc>
                          <a:spcPct val="115000"/>
                        </a:lnSpc>
                        <a:spcBef>
                          <a:spcPts val="0"/>
                        </a:spcBef>
                        <a:spcAft>
                          <a:spcPts val="0"/>
                        </a:spcAft>
                        <a:buClr>
                          <a:srgbClr val="000000"/>
                        </a:buClr>
                        <a:buSzPts val="1200"/>
                        <a:buFont typeface="Arial"/>
                        <a:buNone/>
                      </a:pPr>
                      <a:r>
                        <a:rPr lang="en-IN" sz="1200" u="none" cap="none" strike="noStrike">
                          <a:latin typeface="Times New Roman"/>
                          <a:ea typeface="Times New Roman"/>
                          <a:cs typeface="Times New Roman"/>
                          <a:sym typeface="Times New Roman"/>
                        </a:rPr>
                        <a:t>emp_id</a:t>
                      </a:r>
                      <a:endParaRPr sz="11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IN" sz="1200" u="none" cap="none" strike="noStrike">
                          <a:latin typeface="Times New Roman"/>
                          <a:ea typeface="Times New Roman"/>
                          <a:cs typeface="Times New Roman"/>
                          <a:sym typeface="Times New Roman"/>
                        </a:rPr>
                        <a:t>emp_nationality</a:t>
                      </a:r>
                      <a:endParaRPr sz="11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23200">
                <a:tc>
                  <a:txBody>
                    <a:bodyPr/>
                    <a:lstStyle/>
                    <a:p>
                      <a:pPr indent="0" lvl="0" marL="0" marR="0" rtl="0" algn="l">
                        <a:lnSpc>
                          <a:spcPct val="115000"/>
                        </a:lnSpc>
                        <a:spcBef>
                          <a:spcPts val="0"/>
                        </a:spcBef>
                        <a:spcAft>
                          <a:spcPts val="0"/>
                        </a:spcAft>
                        <a:buClr>
                          <a:srgbClr val="000000"/>
                        </a:buClr>
                        <a:buSzPts val="1200"/>
                        <a:buFont typeface="Arial"/>
                        <a:buNone/>
                      </a:pPr>
                      <a:r>
                        <a:rPr lang="en-IN" sz="1200" u="none" cap="none" strike="noStrike">
                          <a:latin typeface="Times New Roman"/>
                          <a:ea typeface="Times New Roman"/>
                          <a:cs typeface="Times New Roman"/>
                          <a:sym typeface="Times New Roman"/>
                        </a:rPr>
                        <a:t>1001</a:t>
                      </a:r>
                      <a:endParaRPr sz="11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IN" sz="1200" u="none" cap="none" strike="noStrike">
                          <a:latin typeface="Times New Roman"/>
                          <a:ea typeface="Times New Roman"/>
                          <a:cs typeface="Times New Roman"/>
                          <a:sym typeface="Times New Roman"/>
                        </a:rPr>
                        <a:t>Austrian</a:t>
                      </a:r>
                      <a:endParaRPr sz="11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23200">
                <a:tc>
                  <a:txBody>
                    <a:bodyPr/>
                    <a:lstStyle/>
                    <a:p>
                      <a:pPr indent="0" lvl="0" marL="0" marR="0" rtl="0" algn="l">
                        <a:lnSpc>
                          <a:spcPct val="115000"/>
                        </a:lnSpc>
                        <a:spcBef>
                          <a:spcPts val="0"/>
                        </a:spcBef>
                        <a:spcAft>
                          <a:spcPts val="0"/>
                        </a:spcAft>
                        <a:buClr>
                          <a:srgbClr val="000000"/>
                        </a:buClr>
                        <a:buSzPts val="1200"/>
                        <a:buFont typeface="Arial"/>
                        <a:buNone/>
                      </a:pPr>
                      <a:r>
                        <a:rPr lang="en-IN" sz="1200" u="none" cap="none" strike="noStrike">
                          <a:latin typeface="Times New Roman"/>
                          <a:ea typeface="Times New Roman"/>
                          <a:cs typeface="Times New Roman"/>
                          <a:sym typeface="Times New Roman"/>
                        </a:rPr>
                        <a:t>1002</a:t>
                      </a:r>
                      <a:endParaRPr sz="11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IN" sz="1200" u="none" cap="none" strike="noStrike">
                          <a:latin typeface="Times New Roman"/>
                          <a:ea typeface="Times New Roman"/>
                          <a:cs typeface="Times New Roman"/>
                          <a:sym typeface="Times New Roman"/>
                        </a:rPr>
                        <a:t>American</a:t>
                      </a:r>
                      <a:endParaRPr sz="11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graphicFrame>
        <p:nvGraphicFramePr>
          <p:cNvPr id="476" name="Google Shape;476;p64"/>
          <p:cNvGraphicFramePr/>
          <p:nvPr/>
        </p:nvGraphicFramePr>
        <p:xfrm>
          <a:off x="4091940" y="4885928"/>
          <a:ext cx="3000000" cy="3000000"/>
        </p:xfrm>
        <a:graphic>
          <a:graphicData uri="http://schemas.openxmlformats.org/drawingml/2006/table">
            <a:tbl>
              <a:tblPr>
                <a:noFill/>
                <a:tableStyleId>{9870E730-E227-45B2-AFC1-4F61321F8F2B}</a:tableStyleId>
              </a:tblPr>
              <a:tblGrid>
                <a:gridCol w="2005325"/>
                <a:gridCol w="781300"/>
                <a:gridCol w="1221500"/>
              </a:tblGrid>
              <a:tr h="152400">
                <a:tc>
                  <a:txBody>
                    <a:bodyPr/>
                    <a:lstStyle/>
                    <a:p>
                      <a:pPr indent="0" lvl="0" marL="0" marR="0" rtl="0" algn="l">
                        <a:lnSpc>
                          <a:spcPct val="115000"/>
                        </a:lnSpc>
                        <a:spcBef>
                          <a:spcPts val="0"/>
                        </a:spcBef>
                        <a:spcAft>
                          <a:spcPts val="0"/>
                        </a:spcAft>
                        <a:buClr>
                          <a:srgbClr val="000000"/>
                        </a:buClr>
                        <a:buSzPts val="1200"/>
                        <a:buFont typeface="Arial"/>
                        <a:buNone/>
                      </a:pPr>
                      <a:r>
                        <a:rPr lang="en-IN" sz="1200" u="none" cap="none" strike="noStrike">
                          <a:latin typeface="Times New Roman"/>
                          <a:ea typeface="Times New Roman"/>
                          <a:cs typeface="Times New Roman"/>
                          <a:sym typeface="Times New Roman"/>
                        </a:rPr>
                        <a:t>emp_dept</a:t>
                      </a:r>
                      <a:endParaRPr sz="11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IN" sz="1200" u="none" cap="none" strike="noStrike">
                          <a:latin typeface="Times New Roman"/>
                          <a:ea typeface="Times New Roman"/>
                          <a:cs typeface="Times New Roman"/>
                          <a:sym typeface="Times New Roman"/>
                        </a:rPr>
                        <a:t>dept_type</a:t>
                      </a:r>
                      <a:endParaRPr sz="11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IN" sz="1200" u="none" cap="none" strike="noStrike">
                          <a:latin typeface="Times New Roman"/>
                          <a:ea typeface="Times New Roman"/>
                          <a:cs typeface="Times New Roman"/>
                          <a:sym typeface="Times New Roman"/>
                        </a:rPr>
                        <a:t>dept_no_of_emp</a:t>
                      </a:r>
                      <a:endParaRPr sz="11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52400">
                <a:tc>
                  <a:txBody>
                    <a:bodyPr/>
                    <a:lstStyle/>
                    <a:p>
                      <a:pPr indent="0" lvl="0" marL="0" marR="0" rtl="0" algn="l">
                        <a:lnSpc>
                          <a:spcPct val="115000"/>
                        </a:lnSpc>
                        <a:spcBef>
                          <a:spcPts val="0"/>
                        </a:spcBef>
                        <a:spcAft>
                          <a:spcPts val="0"/>
                        </a:spcAft>
                        <a:buClr>
                          <a:srgbClr val="000000"/>
                        </a:buClr>
                        <a:buSzPts val="1200"/>
                        <a:buFont typeface="Arial"/>
                        <a:buNone/>
                      </a:pPr>
                      <a:r>
                        <a:rPr lang="en-IN" sz="1200" u="none" cap="none" strike="noStrike">
                          <a:latin typeface="Times New Roman"/>
                          <a:ea typeface="Times New Roman"/>
                          <a:cs typeface="Times New Roman"/>
                          <a:sym typeface="Times New Roman"/>
                        </a:rPr>
                        <a:t>Production and planning</a:t>
                      </a:r>
                      <a:endParaRPr sz="11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IN" sz="1200" u="none" cap="none" strike="noStrike">
                          <a:latin typeface="Times New Roman"/>
                          <a:ea typeface="Times New Roman"/>
                          <a:cs typeface="Times New Roman"/>
                          <a:sym typeface="Times New Roman"/>
                        </a:rPr>
                        <a:t>D001</a:t>
                      </a:r>
                      <a:endParaRPr sz="11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IN" sz="1200" u="none" cap="none" strike="noStrike">
                          <a:latin typeface="Times New Roman"/>
                          <a:ea typeface="Times New Roman"/>
                          <a:cs typeface="Times New Roman"/>
                          <a:sym typeface="Times New Roman"/>
                        </a:rPr>
                        <a:t>200</a:t>
                      </a:r>
                      <a:endParaRPr sz="11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52400">
                <a:tc>
                  <a:txBody>
                    <a:bodyPr/>
                    <a:lstStyle/>
                    <a:p>
                      <a:pPr indent="0" lvl="0" marL="0" marR="0" rtl="0" algn="l">
                        <a:lnSpc>
                          <a:spcPct val="115000"/>
                        </a:lnSpc>
                        <a:spcBef>
                          <a:spcPts val="0"/>
                        </a:spcBef>
                        <a:spcAft>
                          <a:spcPts val="0"/>
                        </a:spcAft>
                        <a:buClr>
                          <a:srgbClr val="000000"/>
                        </a:buClr>
                        <a:buSzPts val="1200"/>
                        <a:buFont typeface="Arial"/>
                        <a:buNone/>
                      </a:pPr>
                      <a:r>
                        <a:rPr lang="en-IN" sz="1200" u="none" cap="none" strike="noStrike">
                          <a:latin typeface="Times New Roman"/>
                          <a:ea typeface="Times New Roman"/>
                          <a:cs typeface="Times New Roman"/>
                          <a:sym typeface="Times New Roman"/>
                        </a:rPr>
                        <a:t>stores</a:t>
                      </a:r>
                      <a:endParaRPr sz="11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IN" sz="1200" u="none" cap="none" strike="noStrike">
                          <a:latin typeface="Times New Roman"/>
                          <a:ea typeface="Times New Roman"/>
                          <a:cs typeface="Times New Roman"/>
                          <a:sym typeface="Times New Roman"/>
                        </a:rPr>
                        <a:t>D001</a:t>
                      </a:r>
                      <a:endParaRPr sz="11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IN" sz="1200" u="none" cap="none" strike="noStrike">
                          <a:latin typeface="Times New Roman"/>
                          <a:ea typeface="Times New Roman"/>
                          <a:cs typeface="Times New Roman"/>
                          <a:sym typeface="Times New Roman"/>
                        </a:rPr>
                        <a:t>250</a:t>
                      </a:r>
                      <a:endParaRPr sz="11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52400">
                <a:tc>
                  <a:txBody>
                    <a:bodyPr/>
                    <a:lstStyle/>
                    <a:p>
                      <a:pPr indent="0" lvl="0" marL="0" marR="0" rtl="0" algn="l">
                        <a:lnSpc>
                          <a:spcPct val="115000"/>
                        </a:lnSpc>
                        <a:spcBef>
                          <a:spcPts val="0"/>
                        </a:spcBef>
                        <a:spcAft>
                          <a:spcPts val="0"/>
                        </a:spcAft>
                        <a:buClr>
                          <a:srgbClr val="000000"/>
                        </a:buClr>
                        <a:buSzPts val="1200"/>
                        <a:buFont typeface="Arial"/>
                        <a:buNone/>
                      </a:pPr>
                      <a:r>
                        <a:rPr lang="en-IN" sz="1200" u="none" cap="none" strike="noStrike">
                          <a:latin typeface="Times New Roman"/>
                          <a:ea typeface="Times New Roman"/>
                          <a:cs typeface="Times New Roman"/>
                          <a:sym typeface="Times New Roman"/>
                        </a:rPr>
                        <a:t>design and technical support</a:t>
                      </a:r>
                      <a:endParaRPr sz="11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IN" sz="1200" u="none" cap="none" strike="noStrike">
                          <a:latin typeface="Times New Roman"/>
                          <a:ea typeface="Times New Roman"/>
                          <a:cs typeface="Times New Roman"/>
                          <a:sym typeface="Times New Roman"/>
                        </a:rPr>
                        <a:t>D134</a:t>
                      </a:r>
                      <a:endParaRPr sz="11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IN" sz="1200" u="none" cap="none" strike="noStrike">
                          <a:latin typeface="Times New Roman"/>
                          <a:ea typeface="Times New Roman"/>
                          <a:cs typeface="Times New Roman"/>
                          <a:sym typeface="Times New Roman"/>
                        </a:rPr>
                        <a:t>100</a:t>
                      </a:r>
                      <a:endParaRPr sz="11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52400">
                <a:tc>
                  <a:txBody>
                    <a:bodyPr/>
                    <a:lstStyle/>
                    <a:p>
                      <a:pPr indent="0" lvl="0" marL="0" marR="0" rtl="0" algn="l">
                        <a:lnSpc>
                          <a:spcPct val="115000"/>
                        </a:lnSpc>
                        <a:spcBef>
                          <a:spcPts val="0"/>
                        </a:spcBef>
                        <a:spcAft>
                          <a:spcPts val="0"/>
                        </a:spcAft>
                        <a:buClr>
                          <a:srgbClr val="000000"/>
                        </a:buClr>
                        <a:buSzPts val="1200"/>
                        <a:buFont typeface="Arial"/>
                        <a:buNone/>
                      </a:pPr>
                      <a:r>
                        <a:rPr lang="en-IN" sz="1200" u="none" cap="none" strike="noStrike">
                          <a:latin typeface="Times New Roman"/>
                          <a:ea typeface="Times New Roman"/>
                          <a:cs typeface="Times New Roman"/>
                          <a:sym typeface="Times New Roman"/>
                        </a:rPr>
                        <a:t>Purchasing department</a:t>
                      </a:r>
                      <a:endParaRPr sz="11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IN" sz="1200" u="none" cap="none" strike="noStrike">
                          <a:latin typeface="Times New Roman"/>
                          <a:ea typeface="Times New Roman"/>
                          <a:cs typeface="Times New Roman"/>
                          <a:sym typeface="Times New Roman"/>
                        </a:rPr>
                        <a:t>D134</a:t>
                      </a:r>
                      <a:endParaRPr sz="11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IN" sz="1200" u="none" cap="none" strike="noStrike">
                          <a:latin typeface="Times New Roman"/>
                          <a:ea typeface="Times New Roman"/>
                          <a:cs typeface="Times New Roman"/>
                          <a:sym typeface="Times New Roman"/>
                        </a:rPr>
                        <a:t>600</a:t>
                      </a:r>
                      <a:endParaRPr sz="11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65"/>
          <p:cNvSpPr txBox="1"/>
          <p:nvPr>
            <p:ph type="title"/>
          </p:nvPr>
        </p:nvSpPr>
        <p:spPr>
          <a:xfrm>
            <a:off x="838200" y="181069"/>
            <a:ext cx="9120612" cy="959669"/>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0000"/>
              </a:buClr>
              <a:buSzPts val="4400"/>
              <a:buFont typeface="Times New Roman"/>
              <a:buNone/>
            </a:pPr>
            <a:r>
              <a:rPr b="1" lang="en-IN">
                <a:solidFill>
                  <a:srgbClr val="000000"/>
                </a:solidFill>
                <a:latin typeface="Times New Roman"/>
                <a:ea typeface="Times New Roman"/>
                <a:cs typeface="Times New Roman"/>
                <a:sym typeface="Times New Roman"/>
              </a:rPr>
              <a:t>Answer</a:t>
            </a:r>
            <a:endParaRPr>
              <a:latin typeface="Times New Roman"/>
              <a:ea typeface="Times New Roman"/>
              <a:cs typeface="Times New Roman"/>
              <a:sym typeface="Times New Roman"/>
            </a:endParaRPr>
          </a:p>
        </p:txBody>
      </p:sp>
      <p:sp>
        <p:nvSpPr>
          <p:cNvPr id="482" name="Google Shape;482;p65"/>
          <p:cNvSpPr txBox="1"/>
          <p:nvPr>
            <p:ph idx="1" type="body"/>
          </p:nvPr>
        </p:nvSpPr>
        <p:spPr>
          <a:xfrm>
            <a:off x="838200" y="1274475"/>
            <a:ext cx="10515600" cy="4902600"/>
          </a:xfrm>
          <a:prstGeom prst="rect">
            <a:avLst/>
          </a:prstGeom>
          <a:noFill/>
          <a:ln>
            <a:noFill/>
          </a:ln>
        </p:spPr>
        <p:txBody>
          <a:bodyPr anchorCtr="0" anchor="t" bIns="45700" lIns="91425" spcFirstLastPara="1" rIns="91425" wrap="square" tIns="45700">
            <a:normAutofit fontScale="85000" lnSpcReduction="20000"/>
          </a:bodyPr>
          <a:lstStyle/>
          <a:p>
            <a:pPr indent="0" lvl="0" marL="230400" rtl="0" algn="just">
              <a:lnSpc>
                <a:spcPct val="160000"/>
              </a:lnSpc>
              <a:spcBef>
                <a:spcPts val="0"/>
              </a:spcBef>
              <a:spcAft>
                <a:spcPts val="0"/>
              </a:spcAft>
              <a:buClr>
                <a:srgbClr val="000000"/>
              </a:buClr>
              <a:buSzPct val="100000"/>
              <a:buNone/>
            </a:pPr>
            <a:r>
              <a:rPr b="1" lang="en-IN" sz="2000">
                <a:solidFill>
                  <a:srgbClr val="000000"/>
                </a:solidFill>
                <a:latin typeface="Times New Roman"/>
                <a:ea typeface="Times New Roman"/>
                <a:cs typeface="Times New Roman"/>
                <a:sym typeface="Times New Roman"/>
              </a:rPr>
              <a:t>emp_dept_mapping table:</a:t>
            </a:r>
            <a:endParaRPr/>
          </a:p>
          <a:p>
            <a:pPr indent="0" lvl="0" marL="230400" rtl="0" algn="just">
              <a:lnSpc>
                <a:spcPct val="160000"/>
              </a:lnSpc>
              <a:spcBef>
                <a:spcPts val="1000"/>
              </a:spcBef>
              <a:spcAft>
                <a:spcPts val="0"/>
              </a:spcAft>
              <a:buClr>
                <a:schemeClr val="dk1"/>
              </a:buClr>
              <a:buSzPct val="100000"/>
              <a:buNone/>
            </a:pPr>
            <a:r>
              <a:t/>
            </a:r>
            <a:endParaRPr b="1" sz="2000">
              <a:solidFill>
                <a:srgbClr val="000000"/>
              </a:solidFill>
              <a:latin typeface="Times New Roman"/>
              <a:ea typeface="Times New Roman"/>
              <a:cs typeface="Times New Roman"/>
              <a:sym typeface="Times New Roman"/>
            </a:endParaRPr>
          </a:p>
          <a:p>
            <a:pPr indent="0" lvl="0" marL="230400" rtl="0" algn="just">
              <a:lnSpc>
                <a:spcPct val="160000"/>
              </a:lnSpc>
              <a:spcBef>
                <a:spcPts val="1000"/>
              </a:spcBef>
              <a:spcAft>
                <a:spcPts val="0"/>
              </a:spcAft>
              <a:buClr>
                <a:schemeClr val="dk1"/>
              </a:buClr>
              <a:buSzPct val="100000"/>
              <a:buNone/>
            </a:pPr>
            <a:r>
              <a:t/>
            </a:r>
            <a:endParaRPr b="1" sz="2000">
              <a:solidFill>
                <a:srgbClr val="000000"/>
              </a:solidFill>
              <a:latin typeface="Times New Roman"/>
              <a:ea typeface="Times New Roman"/>
              <a:cs typeface="Times New Roman"/>
              <a:sym typeface="Times New Roman"/>
            </a:endParaRPr>
          </a:p>
          <a:p>
            <a:pPr indent="-209550" lvl="0" marL="228600" rtl="0" algn="l">
              <a:lnSpc>
                <a:spcPct val="90000"/>
              </a:lnSpc>
              <a:spcBef>
                <a:spcPts val="1000"/>
              </a:spcBef>
              <a:spcAft>
                <a:spcPts val="0"/>
              </a:spcAft>
              <a:buClr>
                <a:schemeClr val="dk1"/>
              </a:buClr>
              <a:buSzPct val="100000"/>
              <a:buChar char="•"/>
            </a:pPr>
            <a:r>
              <a:rPr b="1" lang="en-IN" sz="2000"/>
              <a:t>Functional dependencies</a:t>
            </a:r>
            <a:r>
              <a:rPr lang="en-IN" sz="2000"/>
              <a:t>:</a:t>
            </a:r>
            <a:br>
              <a:rPr lang="en-IN" sz="2000"/>
            </a:br>
            <a:r>
              <a:rPr lang="en-IN" sz="2000"/>
              <a:t>emp_id -&gt; emp_nationality</a:t>
            </a:r>
            <a:br>
              <a:rPr lang="en-IN" sz="2000"/>
            </a:br>
            <a:r>
              <a:rPr lang="en-IN" sz="2000"/>
              <a:t>emp_dept -&gt; {dept_type, dept_no_of_emp}</a:t>
            </a:r>
            <a:endParaRPr sz="2000"/>
          </a:p>
          <a:p>
            <a:pPr indent="-209550" lvl="0" marL="228600" rtl="0" algn="l">
              <a:lnSpc>
                <a:spcPct val="90000"/>
              </a:lnSpc>
              <a:spcBef>
                <a:spcPts val="1000"/>
              </a:spcBef>
              <a:spcAft>
                <a:spcPts val="0"/>
              </a:spcAft>
              <a:buClr>
                <a:schemeClr val="dk1"/>
              </a:buClr>
              <a:buSzPct val="100000"/>
              <a:buChar char="•"/>
            </a:pPr>
            <a:r>
              <a:rPr b="1" lang="en-IN" sz="2000"/>
              <a:t>Candidate keys</a:t>
            </a:r>
            <a:r>
              <a:rPr lang="en-IN" sz="2000"/>
              <a:t>:</a:t>
            </a:r>
            <a:br>
              <a:rPr lang="en-IN" sz="2000"/>
            </a:br>
            <a:r>
              <a:rPr lang="en-IN" sz="2000"/>
              <a:t>For first table: emp_id</a:t>
            </a:r>
            <a:br>
              <a:rPr lang="en-IN" sz="2000"/>
            </a:br>
            <a:r>
              <a:rPr lang="en-IN" sz="2000"/>
              <a:t>For second table: emp_dept</a:t>
            </a:r>
            <a:br>
              <a:rPr lang="en-IN" sz="2000"/>
            </a:br>
            <a:r>
              <a:rPr lang="en-IN" sz="2000"/>
              <a:t>For third table: {emp_id, emp_dept}</a:t>
            </a:r>
            <a:endParaRPr sz="2000"/>
          </a:p>
          <a:p>
            <a:pPr indent="-209550" lvl="0" marL="228600" rtl="0" algn="l">
              <a:lnSpc>
                <a:spcPct val="90000"/>
              </a:lnSpc>
              <a:spcBef>
                <a:spcPts val="1000"/>
              </a:spcBef>
              <a:spcAft>
                <a:spcPts val="0"/>
              </a:spcAft>
              <a:buClr>
                <a:schemeClr val="dk1"/>
              </a:buClr>
              <a:buSzPct val="100000"/>
              <a:buChar char="•"/>
            </a:pPr>
            <a:r>
              <a:rPr lang="en-IN" sz="2000"/>
              <a:t>This is now in BCNF as in both the functional dependencies left side part is a key.</a:t>
            </a:r>
            <a:endParaRPr sz="2000"/>
          </a:p>
          <a:p>
            <a:pPr indent="0" lvl="0" marL="230400" rtl="0" algn="just">
              <a:lnSpc>
                <a:spcPct val="160000"/>
              </a:lnSpc>
              <a:spcBef>
                <a:spcPts val="1000"/>
              </a:spcBef>
              <a:spcAft>
                <a:spcPts val="0"/>
              </a:spcAft>
              <a:buClr>
                <a:schemeClr val="dk1"/>
              </a:buClr>
              <a:buSzPct val="100000"/>
              <a:buNone/>
            </a:pPr>
            <a:r>
              <a:t/>
            </a:r>
            <a:endParaRPr b="1" sz="2000">
              <a:solidFill>
                <a:srgbClr val="000000"/>
              </a:solidFill>
              <a:latin typeface="Times New Roman"/>
              <a:ea typeface="Times New Roman"/>
              <a:cs typeface="Times New Roman"/>
              <a:sym typeface="Times New Roman"/>
            </a:endParaRPr>
          </a:p>
          <a:p>
            <a:pPr indent="0" lvl="0" marL="230400" rtl="0" algn="just">
              <a:lnSpc>
                <a:spcPct val="160000"/>
              </a:lnSpc>
              <a:spcBef>
                <a:spcPts val="1000"/>
              </a:spcBef>
              <a:spcAft>
                <a:spcPts val="0"/>
              </a:spcAft>
              <a:buClr>
                <a:schemeClr val="dk1"/>
              </a:buClr>
              <a:buSzPct val="100000"/>
              <a:buNone/>
            </a:pPr>
            <a:r>
              <a:t/>
            </a:r>
            <a:endParaRPr sz="2000">
              <a:solidFill>
                <a:srgbClr val="000000"/>
              </a:solidFill>
              <a:latin typeface="Times New Roman"/>
              <a:ea typeface="Times New Roman"/>
              <a:cs typeface="Times New Roman"/>
              <a:sym typeface="Times New Roman"/>
            </a:endParaRPr>
          </a:p>
          <a:p>
            <a:pPr indent="0" lvl="0" marL="230400" rtl="0" algn="just">
              <a:lnSpc>
                <a:spcPct val="160000"/>
              </a:lnSpc>
              <a:spcBef>
                <a:spcPts val="1000"/>
              </a:spcBef>
              <a:spcAft>
                <a:spcPts val="0"/>
              </a:spcAft>
              <a:buClr>
                <a:schemeClr val="dk1"/>
              </a:buClr>
              <a:buSzPct val="100000"/>
              <a:buNone/>
            </a:pPr>
            <a:r>
              <a:t/>
            </a:r>
            <a:endParaRPr sz="2000">
              <a:solidFill>
                <a:srgbClr val="000000"/>
              </a:solidFill>
              <a:latin typeface="Times New Roman"/>
              <a:ea typeface="Times New Roman"/>
              <a:cs typeface="Times New Roman"/>
              <a:sym typeface="Times New Roman"/>
            </a:endParaRPr>
          </a:p>
        </p:txBody>
      </p:sp>
      <p:sp>
        <p:nvSpPr>
          <p:cNvPr id="483" name="Google Shape;483;p6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pic>
        <p:nvPicPr>
          <p:cNvPr descr="C:\Users\HP 250 G5\Desktop\wn.png" id="484" name="Google Shape;484;p65"/>
          <p:cNvPicPr preferRelativeResize="0"/>
          <p:nvPr/>
        </p:nvPicPr>
        <p:blipFill rotWithShape="1">
          <a:blip r:embed="rId3">
            <a:alphaModFix/>
          </a:blip>
          <a:srcRect b="0" l="0" r="0" t="0"/>
          <a:stretch/>
        </p:blipFill>
        <p:spPr>
          <a:xfrm>
            <a:off x="10411097" y="74823"/>
            <a:ext cx="1763512" cy="627810"/>
          </a:xfrm>
          <a:prstGeom prst="rect">
            <a:avLst/>
          </a:prstGeom>
          <a:noFill/>
          <a:ln>
            <a:noFill/>
          </a:ln>
        </p:spPr>
      </p:pic>
      <p:graphicFrame>
        <p:nvGraphicFramePr>
          <p:cNvPr id="485" name="Google Shape;485;p65"/>
          <p:cNvGraphicFramePr/>
          <p:nvPr/>
        </p:nvGraphicFramePr>
        <p:xfrm>
          <a:off x="4846320" y="1693565"/>
          <a:ext cx="3000000" cy="3000000"/>
        </p:xfrm>
        <a:graphic>
          <a:graphicData uri="http://schemas.openxmlformats.org/drawingml/2006/table">
            <a:tbl>
              <a:tblPr>
                <a:noFill/>
                <a:tableStyleId>{9870E730-E227-45B2-AFC1-4F61321F8F2B}</a:tableStyleId>
              </a:tblPr>
              <a:tblGrid>
                <a:gridCol w="620875"/>
                <a:gridCol w="1878500"/>
              </a:tblGrid>
              <a:tr h="152400">
                <a:tc>
                  <a:txBody>
                    <a:bodyPr/>
                    <a:lstStyle/>
                    <a:p>
                      <a:pPr indent="0" lvl="0" marL="0" marR="0" rtl="0" algn="l">
                        <a:lnSpc>
                          <a:spcPct val="115000"/>
                        </a:lnSpc>
                        <a:spcBef>
                          <a:spcPts val="0"/>
                        </a:spcBef>
                        <a:spcAft>
                          <a:spcPts val="0"/>
                        </a:spcAft>
                        <a:buClr>
                          <a:srgbClr val="000000"/>
                        </a:buClr>
                        <a:buSzPts val="1200"/>
                        <a:buFont typeface="Arial"/>
                        <a:buNone/>
                      </a:pPr>
                      <a:r>
                        <a:rPr lang="en-IN" sz="1200" u="none" cap="none" strike="noStrike">
                          <a:latin typeface="Times New Roman"/>
                          <a:ea typeface="Times New Roman"/>
                          <a:cs typeface="Times New Roman"/>
                          <a:sym typeface="Times New Roman"/>
                        </a:rPr>
                        <a:t>emp_id</a:t>
                      </a:r>
                      <a:endParaRPr sz="11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IN" sz="1200" u="none" cap="none" strike="noStrike">
                          <a:latin typeface="Times New Roman"/>
                          <a:ea typeface="Times New Roman"/>
                          <a:cs typeface="Times New Roman"/>
                          <a:sym typeface="Times New Roman"/>
                        </a:rPr>
                        <a:t>emp_dept</a:t>
                      </a:r>
                      <a:endParaRPr sz="11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52400">
                <a:tc>
                  <a:txBody>
                    <a:bodyPr/>
                    <a:lstStyle/>
                    <a:p>
                      <a:pPr indent="0" lvl="0" marL="0" marR="0" rtl="0" algn="l">
                        <a:lnSpc>
                          <a:spcPct val="115000"/>
                        </a:lnSpc>
                        <a:spcBef>
                          <a:spcPts val="0"/>
                        </a:spcBef>
                        <a:spcAft>
                          <a:spcPts val="0"/>
                        </a:spcAft>
                        <a:buClr>
                          <a:srgbClr val="000000"/>
                        </a:buClr>
                        <a:buSzPts val="1200"/>
                        <a:buFont typeface="Arial"/>
                        <a:buNone/>
                      </a:pPr>
                      <a:r>
                        <a:rPr lang="en-IN" sz="1200" u="none" cap="none" strike="noStrike">
                          <a:latin typeface="Times New Roman"/>
                          <a:ea typeface="Times New Roman"/>
                          <a:cs typeface="Times New Roman"/>
                          <a:sym typeface="Times New Roman"/>
                        </a:rPr>
                        <a:t>1001</a:t>
                      </a:r>
                      <a:endParaRPr sz="11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IN" sz="1200" u="none" cap="none" strike="noStrike">
                          <a:latin typeface="Times New Roman"/>
                          <a:ea typeface="Times New Roman"/>
                          <a:cs typeface="Times New Roman"/>
                          <a:sym typeface="Times New Roman"/>
                        </a:rPr>
                        <a:t>Production and planning</a:t>
                      </a:r>
                      <a:endParaRPr sz="11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52400">
                <a:tc>
                  <a:txBody>
                    <a:bodyPr/>
                    <a:lstStyle/>
                    <a:p>
                      <a:pPr indent="0" lvl="0" marL="0" marR="0" rtl="0" algn="l">
                        <a:lnSpc>
                          <a:spcPct val="115000"/>
                        </a:lnSpc>
                        <a:spcBef>
                          <a:spcPts val="0"/>
                        </a:spcBef>
                        <a:spcAft>
                          <a:spcPts val="0"/>
                        </a:spcAft>
                        <a:buClr>
                          <a:srgbClr val="000000"/>
                        </a:buClr>
                        <a:buSzPts val="1200"/>
                        <a:buFont typeface="Arial"/>
                        <a:buNone/>
                      </a:pPr>
                      <a:r>
                        <a:rPr lang="en-IN" sz="1200" u="none" cap="none" strike="noStrike">
                          <a:latin typeface="Times New Roman"/>
                          <a:ea typeface="Times New Roman"/>
                          <a:cs typeface="Times New Roman"/>
                          <a:sym typeface="Times New Roman"/>
                        </a:rPr>
                        <a:t>1001</a:t>
                      </a:r>
                      <a:endParaRPr sz="11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IN" sz="1200" u="none" cap="none" strike="noStrike">
                          <a:latin typeface="Times New Roman"/>
                          <a:ea typeface="Times New Roman"/>
                          <a:cs typeface="Times New Roman"/>
                          <a:sym typeface="Times New Roman"/>
                        </a:rPr>
                        <a:t>stores</a:t>
                      </a:r>
                      <a:endParaRPr sz="11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52400">
                <a:tc>
                  <a:txBody>
                    <a:bodyPr/>
                    <a:lstStyle/>
                    <a:p>
                      <a:pPr indent="0" lvl="0" marL="0" marR="0" rtl="0" algn="l">
                        <a:lnSpc>
                          <a:spcPct val="115000"/>
                        </a:lnSpc>
                        <a:spcBef>
                          <a:spcPts val="0"/>
                        </a:spcBef>
                        <a:spcAft>
                          <a:spcPts val="0"/>
                        </a:spcAft>
                        <a:buClr>
                          <a:srgbClr val="000000"/>
                        </a:buClr>
                        <a:buSzPts val="1200"/>
                        <a:buFont typeface="Arial"/>
                        <a:buNone/>
                      </a:pPr>
                      <a:r>
                        <a:rPr lang="en-IN" sz="1200" u="none" cap="none" strike="noStrike">
                          <a:latin typeface="Times New Roman"/>
                          <a:ea typeface="Times New Roman"/>
                          <a:cs typeface="Times New Roman"/>
                          <a:sym typeface="Times New Roman"/>
                        </a:rPr>
                        <a:t>1002</a:t>
                      </a:r>
                      <a:endParaRPr sz="11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IN" sz="1200" u="none" cap="none" strike="noStrike">
                          <a:latin typeface="Times New Roman"/>
                          <a:ea typeface="Times New Roman"/>
                          <a:cs typeface="Times New Roman"/>
                          <a:sym typeface="Times New Roman"/>
                        </a:rPr>
                        <a:t>design and technical support</a:t>
                      </a:r>
                      <a:endParaRPr sz="11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52400">
                <a:tc>
                  <a:txBody>
                    <a:bodyPr/>
                    <a:lstStyle/>
                    <a:p>
                      <a:pPr indent="0" lvl="0" marL="0" marR="0" rtl="0" algn="l">
                        <a:lnSpc>
                          <a:spcPct val="115000"/>
                        </a:lnSpc>
                        <a:spcBef>
                          <a:spcPts val="0"/>
                        </a:spcBef>
                        <a:spcAft>
                          <a:spcPts val="0"/>
                        </a:spcAft>
                        <a:buClr>
                          <a:srgbClr val="000000"/>
                        </a:buClr>
                        <a:buSzPts val="1200"/>
                        <a:buFont typeface="Arial"/>
                        <a:buNone/>
                      </a:pPr>
                      <a:r>
                        <a:rPr lang="en-IN" sz="1200" u="none" cap="none" strike="noStrike">
                          <a:latin typeface="Times New Roman"/>
                          <a:ea typeface="Times New Roman"/>
                          <a:cs typeface="Times New Roman"/>
                          <a:sym typeface="Times New Roman"/>
                        </a:rPr>
                        <a:t>1002</a:t>
                      </a:r>
                      <a:endParaRPr sz="11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IN" sz="1200" u="none" cap="none" strike="noStrike">
                          <a:latin typeface="Times New Roman"/>
                          <a:ea typeface="Times New Roman"/>
                          <a:cs typeface="Times New Roman"/>
                          <a:sym typeface="Times New Roman"/>
                        </a:rPr>
                        <a:t>Purchasing department</a:t>
                      </a:r>
                      <a:endParaRPr sz="11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66"/>
          <p:cNvSpPr txBox="1"/>
          <p:nvPr>
            <p:ph type="title"/>
          </p:nvPr>
        </p:nvSpPr>
        <p:spPr>
          <a:xfrm>
            <a:off x="609480" y="273600"/>
            <a:ext cx="10972440" cy="1144800"/>
          </a:xfrm>
          <a:prstGeom prst="rect">
            <a:avLst/>
          </a:prstGeom>
          <a:noFill/>
          <a:ln>
            <a:noFill/>
          </a:ln>
        </p:spPr>
        <p:txBody>
          <a:bodyPr anchorCtr="0" anchor="ctr" bIns="0" lIns="0" spcFirstLastPara="1" rIns="0" wrap="square" tIns="0">
            <a:normAutofit/>
          </a:bodyPr>
          <a:lstStyle/>
          <a:p>
            <a:pPr indent="0" lvl="0" marL="0" rtl="0" algn="l">
              <a:lnSpc>
                <a:spcPct val="100000"/>
              </a:lnSpc>
              <a:spcBef>
                <a:spcPts val="0"/>
              </a:spcBef>
              <a:spcAft>
                <a:spcPts val="0"/>
              </a:spcAft>
              <a:buSzPts val="1400"/>
              <a:buNone/>
            </a:pPr>
            <a:r>
              <a:rPr lang="en-IN" sz="4800">
                <a:solidFill>
                  <a:srgbClr val="FF0000"/>
                </a:solidFill>
                <a:latin typeface="Times New Roman"/>
                <a:ea typeface="Times New Roman"/>
                <a:cs typeface="Times New Roman"/>
                <a:sym typeface="Times New Roman"/>
              </a:rPr>
              <a:t>Practice Question</a:t>
            </a:r>
            <a:endParaRPr/>
          </a:p>
        </p:txBody>
      </p:sp>
      <p:sp>
        <p:nvSpPr>
          <p:cNvPr id="491" name="Google Shape;491;p66"/>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p>
            <a:pPr indent="-228600" lvl="0" marL="457200" rtl="0" algn="l">
              <a:lnSpc>
                <a:spcPct val="100000"/>
              </a:lnSpc>
              <a:spcBef>
                <a:spcPts val="0"/>
              </a:spcBef>
              <a:spcAft>
                <a:spcPts val="0"/>
              </a:spcAft>
              <a:buSzPts val="1400"/>
              <a:buNone/>
            </a:pPr>
            <a:r>
              <a:rPr lang="en-IN">
                <a:latin typeface="Times New Roman"/>
                <a:ea typeface="Times New Roman"/>
                <a:cs typeface="Times New Roman"/>
                <a:sym typeface="Times New Roman"/>
              </a:rPr>
              <a:t> Let consider Schema </a:t>
            </a:r>
            <a:r>
              <a:rPr i="1" lang="en-IN">
                <a:latin typeface="Times New Roman"/>
                <a:ea typeface="Times New Roman"/>
                <a:cs typeface="Times New Roman"/>
                <a:sym typeface="Times New Roman"/>
              </a:rPr>
              <a:t>R = </a:t>
            </a:r>
            <a:r>
              <a:rPr lang="en-IN">
                <a:latin typeface="Times New Roman"/>
                <a:ea typeface="Times New Roman"/>
                <a:cs typeface="Times New Roman"/>
                <a:sym typeface="Times New Roman"/>
              </a:rPr>
              <a:t>ABCD, </a:t>
            </a:r>
            <a:r>
              <a:rPr i="1" lang="en-IN">
                <a:latin typeface="Times New Roman"/>
                <a:ea typeface="Times New Roman"/>
                <a:cs typeface="Times New Roman"/>
                <a:sym typeface="Times New Roman"/>
              </a:rPr>
              <a:t>F</a:t>
            </a:r>
            <a:r>
              <a:rPr lang="en-IN">
                <a:latin typeface="Times New Roman"/>
                <a:ea typeface="Times New Roman"/>
                <a:cs typeface="Times New Roman"/>
                <a:sym typeface="Times New Roman"/>
              </a:rPr>
              <a:t> = {A -&gt; B, B -&gt; C, AC -&gt; D}. Find Normal Form and convert it into 3</a:t>
            </a:r>
            <a:r>
              <a:rPr baseline="30000" lang="en-IN">
                <a:latin typeface="Times New Roman"/>
                <a:ea typeface="Times New Roman"/>
                <a:cs typeface="Times New Roman"/>
                <a:sym typeface="Times New Roman"/>
              </a:rPr>
              <a:t>rd</a:t>
            </a:r>
            <a:r>
              <a:rPr lang="en-IN">
                <a:latin typeface="Times New Roman"/>
                <a:ea typeface="Times New Roman"/>
                <a:cs typeface="Times New Roman"/>
                <a:sym typeface="Times New Roman"/>
              </a:rPr>
              <a:t> NF.</a:t>
            </a:r>
            <a:endParaRPr/>
          </a:p>
          <a:p>
            <a:pPr indent="-228600" lvl="0" marL="457200" rtl="0" algn="l">
              <a:lnSpc>
                <a:spcPct val="100000"/>
              </a:lnSpc>
              <a:spcBef>
                <a:spcPts val="0"/>
              </a:spcBef>
              <a:spcAft>
                <a:spcPts val="0"/>
              </a:spcAft>
              <a:buSzPts val="1400"/>
              <a:buNone/>
            </a:pPr>
            <a:r>
              <a:rPr b="1" lang="en-IN">
                <a:latin typeface="Times New Roman"/>
                <a:ea typeface="Times New Roman"/>
                <a:cs typeface="Times New Roman"/>
                <a:sym typeface="Times New Roman"/>
              </a:rPr>
              <a:t>Solution: </a:t>
            </a:r>
            <a:r>
              <a:rPr lang="en-IN">
                <a:latin typeface="Times New Roman"/>
                <a:ea typeface="Times New Roman"/>
                <a:cs typeface="Times New Roman"/>
                <a:sym typeface="Times New Roman"/>
              </a:rPr>
              <a:t>Candidate key: {A}</a:t>
            </a:r>
            <a:endParaRPr/>
          </a:p>
          <a:p>
            <a:pPr indent="-228600" lvl="0" marL="457200" rtl="0" algn="l">
              <a:lnSpc>
                <a:spcPct val="100000"/>
              </a:lnSpc>
              <a:spcBef>
                <a:spcPts val="0"/>
              </a:spcBef>
              <a:spcAft>
                <a:spcPts val="0"/>
              </a:spcAft>
              <a:buSzPts val="1400"/>
              <a:buNone/>
            </a:pPr>
            <a:r>
              <a:rPr lang="en-IN">
                <a:latin typeface="Times New Roman"/>
                <a:ea typeface="Times New Roman"/>
                <a:cs typeface="Times New Roman"/>
                <a:sym typeface="Times New Roman"/>
              </a:rPr>
              <a:t>Step 1: nothing</a:t>
            </a:r>
            <a:endParaRPr/>
          </a:p>
          <a:p>
            <a:pPr indent="-228600" lvl="0" marL="457200" rtl="0" algn="l">
              <a:lnSpc>
                <a:spcPct val="100000"/>
              </a:lnSpc>
              <a:spcBef>
                <a:spcPts val="0"/>
              </a:spcBef>
              <a:spcAft>
                <a:spcPts val="0"/>
              </a:spcAft>
              <a:buSzPts val="1400"/>
              <a:buNone/>
            </a:pPr>
            <a:r>
              <a:rPr lang="en-IN">
                <a:latin typeface="Times New Roman"/>
                <a:ea typeface="Times New Roman"/>
                <a:cs typeface="Times New Roman"/>
                <a:sym typeface="Times New Roman"/>
              </a:rPr>
              <a:t>Step 2: Minimal </a:t>
            </a:r>
            <a:r>
              <a:rPr i="1" lang="en-IN">
                <a:latin typeface="Times New Roman"/>
                <a:ea typeface="Times New Roman"/>
                <a:cs typeface="Times New Roman"/>
                <a:sym typeface="Times New Roman"/>
              </a:rPr>
              <a:t>F’</a:t>
            </a:r>
            <a:r>
              <a:rPr lang="en-IN">
                <a:latin typeface="Times New Roman"/>
                <a:ea typeface="Times New Roman"/>
                <a:cs typeface="Times New Roman"/>
                <a:sym typeface="Times New Roman"/>
              </a:rPr>
              <a:t> = {A -&gt; B, B -&gt; C, A -&gt; D}</a:t>
            </a:r>
            <a:endParaRPr/>
          </a:p>
          <a:p>
            <a:pPr indent="-228600" lvl="0" marL="457200" rtl="0" algn="l">
              <a:lnSpc>
                <a:spcPct val="100000"/>
              </a:lnSpc>
              <a:spcBef>
                <a:spcPts val="0"/>
              </a:spcBef>
              <a:spcAft>
                <a:spcPts val="0"/>
              </a:spcAft>
              <a:buSzPts val="1400"/>
              <a:buNone/>
            </a:pPr>
            <a:r>
              <a:rPr lang="en-IN">
                <a:latin typeface="Times New Roman"/>
                <a:ea typeface="Times New Roman"/>
                <a:cs typeface="Times New Roman"/>
                <a:sym typeface="Times New Roman"/>
              </a:rPr>
              <a:t>Step 3: create relations:</a:t>
            </a:r>
            <a:endParaRPr/>
          </a:p>
          <a:p>
            <a:pPr indent="-228600" lvl="0" marL="457200" rtl="0" algn="l">
              <a:lnSpc>
                <a:spcPct val="100000"/>
              </a:lnSpc>
              <a:spcBef>
                <a:spcPts val="0"/>
              </a:spcBef>
              <a:spcAft>
                <a:spcPts val="0"/>
              </a:spcAft>
              <a:buSzPts val="1400"/>
              <a:buNone/>
            </a:pPr>
            <a:r>
              <a:rPr lang="en-IN">
                <a:latin typeface="Times New Roman"/>
                <a:ea typeface="Times New Roman"/>
                <a:cs typeface="Times New Roman"/>
                <a:sym typeface="Times New Roman"/>
              </a:rPr>
              <a:t>For A-&gt;B, create a relation R1(A,B)</a:t>
            </a:r>
            <a:endParaRPr/>
          </a:p>
          <a:p>
            <a:pPr indent="-228600" lvl="0" marL="457200" rtl="0" algn="l">
              <a:lnSpc>
                <a:spcPct val="100000"/>
              </a:lnSpc>
              <a:spcBef>
                <a:spcPts val="0"/>
              </a:spcBef>
              <a:spcAft>
                <a:spcPts val="0"/>
              </a:spcAft>
              <a:buSzPts val="1400"/>
              <a:buNone/>
            </a:pPr>
            <a:r>
              <a:rPr lang="en-IN">
                <a:latin typeface="Times New Roman"/>
                <a:ea typeface="Times New Roman"/>
                <a:cs typeface="Times New Roman"/>
                <a:sym typeface="Times New Roman"/>
              </a:rPr>
              <a:t>For B-&gt;C, create a relation R2(B,C)</a:t>
            </a:r>
            <a:endParaRPr/>
          </a:p>
          <a:p>
            <a:pPr indent="-228600" lvl="0" marL="457200" rtl="0" algn="l">
              <a:lnSpc>
                <a:spcPct val="100000"/>
              </a:lnSpc>
              <a:spcBef>
                <a:spcPts val="0"/>
              </a:spcBef>
              <a:spcAft>
                <a:spcPts val="0"/>
              </a:spcAft>
              <a:buSzPts val="1400"/>
              <a:buNone/>
            </a:pPr>
            <a:r>
              <a:rPr lang="en-IN">
                <a:latin typeface="Times New Roman"/>
                <a:ea typeface="Times New Roman"/>
                <a:cs typeface="Times New Roman"/>
                <a:sym typeface="Times New Roman"/>
              </a:rPr>
              <a:t>For A-&gt;D, create a relation R3(A,D)</a:t>
            </a:r>
            <a:endParaRPr/>
          </a:p>
          <a:p>
            <a:pPr indent="-228600" lvl="0" marL="457200" rtl="0" algn="l">
              <a:lnSpc>
                <a:spcPct val="100000"/>
              </a:lnSpc>
              <a:spcBef>
                <a:spcPts val="0"/>
              </a:spcBef>
              <a:spcAft>
                <a:spcPts val="0"/>
              </a:spcAft>
              <a:buSzPts val="1400"/>
              <a:buNone/>
            </a:pPr>
            <a:r>
              <a:rPr lang="en-IN">
                <a:latin typeface="Times New Roman"/>
                <a:ea typeface="Times New Roman"/>
                <a:cs typeface="Times New Roman"/>
                <a:sym typeface="Times New Roman"/>
              </a:rPr>
              <a:t>Step 4: do nothing</a:t>
            </a:r>
            <a:endParaRPr/>
          </a:p>
          <a:p>
            <a:pPr indent="-228600" lvl="0" marL="457200" rtl="0" algn="l">
              <a:lnSpc>
                <a:spcPct val="100000"/>
              </a:lnSpc>
              <a:spcBef>
                <a:spcPts val="0"/>
              </a:spcBef>
              <a:spcAft>
                <a:spcPts val="0"/>
              </a:spcAft>
              <a:buSzPts val="1400"/>
              <a:buNone/>
            </a:pPr>
            <a:r>
              <a:rPr lang="en-IN">
                <a:latin typeface="Times New Roman"/>
                <a:ea typeface="Times New Roman"/>
                <a:cs typeface="Times New Roman"/>
                <a:sym typeface="Times New Roman"/>
              </a:rPr>
              <a:t>Step 5: do nothing, since candidate key A is in A-&gt;B</a:t>
            </a:r>
            <a:endParaRPr/>
          </a:p>
          <a:p>
            <a:pPr indent="-228600" lvl="0" marL="457200" rtl="0" algn="l">
              <a:lnSpc>
                <a:spcPct val="100000"/>
              </a:lnSpc>
              <a:spcBef>
                <a:spcPts val="0"/>
              </a:spcBef>
              <a:spcAft>
                <a:spcPts val="0"/>
              </a:spcAft>
              <a:buSzPts val="1400"/>
              <a:buNone/>
            </a:pPr>
            <a:br>
              <a:rPr lang="en-IN">
                <a:latin typeface="Times New Roman"/>
                <a:ea typeface="Times New Roman"/>
                <a:cs typeface="Times New Roman"/>
                <a:sym typeface="Times New Roman"/>
              </a:rPr>
            </a:br>
            <a:r>
              <a:rPr b="1" lang="en-IN">
                <a:latin typeface="Times New Roman"/>
                <a:ea typeface="Times New Roman"/>
                <a:cs typeface="Times New Roman"/>
                <a:sym typeface="Times New Roman"/>
              </a:rPr>
              <a:t>Result:</a:t>
            </a:r>
            <a:r>
              <a:rPr lang="en-IN">
                <a:latin typeface="Times New Roman"/>
                <a:ea typeface="Times New Roman"/>
                <a:cs typeface="Times New Roman"/>
                <a:sym typeface="Times New Roman"/>
              </a:rPr>
              <a:t> R1(A,B), R2(B,C), R3(A,D</a:t>
            </a:r>
            <a:endParaRPr/>
          </a:p>
        </p:txBody>
      </p:sp>
      <p:sp>
        <p:nvSpPr>
          <p:cNvPr id="492" name="Google Shape;492;p6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rgbClr val="888888"/>
                </a:solidFill>
                <a:latin typeface="Arial"/>
                <a:ea typeface="Arial"/>
                <a:cs typeface="Arial"/>
                <a:sym typeface="Arial"/>
              </a:rPr>
              <a:t>‹#›</a:t>
            </a:fld>
            <a:endParaRPr b="0" i="0" sz="1200" u="none" cap="none" strike="noStrike">
              <a:solidFill>
                <a:srgbClr val="888888"/>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g13381565e6a_0_5"/>
          <p:cNvSpPr txBox="1"/>
          <p:nvPr>
            <p:ph type="title"/>
          </p:nvPr>
        </p:nvSpPr>
        <p:spPr>
          <a:xfrm>
            <a:off x="609480" y="273600"/>
            <a:ext cx="10972500" cy="114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rPr b="1" lang="en-IN" sz="3000"/>
              <a:t>Interview Questions </a:t>
            </a:r>
            <a:endParaRPr b="1" sz="3000"/>
          </a:p>
        </p:txBody>
      </p:sp>
      <p:sp>
        <p:nvSpPr>
          <p:cNvPr id="498" name="Google Shape;498;g13381565e6a_0_5"/>
          <p:cNvSpPr txBox="1"/>
          <p:nvPr>
            <p:ph idx="1" type="subTitle"/>
          </p:nvPr>
        </p:nvSpPr>
        <p:spPr>
          <a:xfrm>
            <a:off x="609480" y="1604520"/>
            <a:ext cx="10972500" cy="39774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rPr lang="en-IN" sz="3200">
                <a:latin typeface="Times New Roman"/>
                <a:ea typeface="Times New Roman"/>
                <a:cs typeface="Times New Roman"/>
                <a:sym typeface="Times New Roman"/>
              </a:rPr>
              <a:t>1:</a:t>
            </a:r>
            <a:r>
              <a:rPr lang="en-IN" sz="3100">
                <a:latin typeface="Times New Roman"/>
                <a:ea typeface="Times New Roman"/>
                <a:cs typeface="Times New Roman"/>
                <a:sym typeface="Times New Roman"/>
              </a:rPr>
              <a:t>What is</a:t>
            </a:r>
            <a:r>
              <a:rPr lang="en-IN" sz="3500">
                <a:latin typeface="Times New Roman"/>
                <a:ea typeface="Times New Roman"/>
                <a:cs typeface="Times New Roman"/>
                <a:sym typeface="Times New Roman"/>
              </a:rPr>
              <a:t> </a:t>
            </a:r>
            <a:r>
              <a:rPr lang="en-IN" sz="2700">
                <a:solidFill>
                  <a:schemeClr val="dk1"/>
                </a:solidFill>
                <a:latin typeface="Times New Roman"/>
                <a:ea typeface="Times New Roman"/>
                <a:cs typeface="Times New Roman"/>
                <a:sym typeface="Times New Roman"/>
              </a:rPr>
              <a:t>Primary key and uses?</a:t>
            </a:r>
            <a:endParaRPr sz="27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400"/>
              <a:buNone/>
            </a:pPr>
            <a:r>
              <a:rPr lang="en-IN" sz="2700">
                <a:solidFill>
                  <a:schemeClr val="dk1"/>
                </a:solidFill>
                <a:latin typeface="Times New Roman"/>
                <a:ea typeface="Times New Roman"/>
                <a:cs typeface="Times New Roman"/>
                <a:sym typeface="Times New Roman"/>
              </a:rPr>
              <a:t>2. </a:t>
            </a:r>
            <a:r>
              <a:rPr lang="en-IN" sz="2600">
                <a:solidFill>
                  <a:schemeClr val="dk1"/>
                </a:solidFill>
                <a:latin typeface="Times New Roman"/>
                <a:ea typeface="Times New Roman"/>
                <a:cs typeface="Times New Roman"/>
                <a:sym typeface="Times New Roman"/>
              </a:rPr>
              <a:t>Use of foreign key ?</a:t>
            </a:r>
            <a:endParaRPr sz="26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400"/>
              <a:buNone/>
            </a:pPr>
            <a:r>
              <a:rPr lang="en-IN" sz="2600">
                <a:solidFill>
                  <a:schemeClr val="dk1"/>
                </a:solidFill>
                <a:latin typeface="Times New Roman"/>
                <a:ea typeface="Times New Roman"/>
                <a:cs typeface="Times New Roman"/>
                <a:sym typeface="Times New Roman"/>
              </a:rPr>
              <a:t>3. </a:t>
            </a:r>
            <a:r>
              <a:rPr lang="en-IN" sz="2600">
                <a:latin typeface="Times New Roman"/>
                <a:ea typeface="Times New Roman"/>
                <a:cs typeface="Times New Roman"/>
                <a:sym typeface="Times New Roman"/>
              </a:rPr>
              <a:t>Different types of keys ?</a:t>
            </a:r>
            <a:endParaRPr sz="2600">
              <a:latin typeface="Times New Roman"/>
              <a:ea typeface="Times New Roman"/>
              <a:cs typeface="Times New Roman"/>
              <a:sym typeface="Times New Roman"/>
            </a:endParaRPr>
          </a:p>
          <a:p>
            <a:pPr indent="0" lvl="0" marL="0" rtl="0" algn="l">
              <a:lnSpc>
                <a:spcPct val="115000"/>
              </a:lnSpc>
              <a:spcBef>
                <a:spcPts val="0"/>
              </a:spcBef>
              <a:spcAft>
                <a:spcPts val="0"/>
              </a:spcAft>
              <a:buSzPts val="1400"/>
              <a:buNone/>
            </a:pPr>
            <a:r>
              <a:rPr lang="en-IN" sz="2600">
                <a:latin typeface="Times New Roman"/>
                <a:ea typeface="Times New Roman"/>
                <a:cs typeface="Times New Roman"/>
                <a:sym typeface="Times New Roman"/>
              </a:rPr>
              <a:t>4  Different keys used in DBMS? With explanation?</a:t>
            </a:r>
            <a:endParaRPr sz="2600">
              <a:latin typeface="Times New Roman"/>
              <a:ea typeface="Times New Roman"/>
              <a:cs typeface="Times New Roman"/>
              <a:sym typeface="Times New Roman"/>
            </a:endParaRPr>
          </a:p>
          <a:p>
            <a:pPr indent="0" lvl="0" marL="0" rtl="0" algn="l">
              <a:lnSpc>
                <a:spcPct val="115000"/>
              </a:lnSpc>
              <a:spcBef>
                <a:spcPts val="0"/>
              </a:spcBef>
              <a:spcAft>
                <a:spcPts val="0"/>
              </a:spcAft>
              <a:buSzPts val="1400"/>
              <a:buNone/>
            </a:pPr>
            <a:r>
              <a:rPr lang="en-IN" sz="2600">
                <a:latin typeface="Times New Roman"/>
                <a:ea typeface="Times New Roman"/>
                <a:cs typeface="Times New Roman"/>
                <a:sym typeface="Times New Roman"/>
              </a:rPr>
              <a:t>5. </a:t>
            </a:r>
            <a:r>
              <a:rPr lang="en-IN" sz="2600">
                <a:solidFill>
                  <a:schemeClr val="dk1"/>
                </a:solidFill>
                <a:latin typeface="Times New Roman"/>
                <a:ea typeface="Times New Roman"/>
                <a:cs typeface="Times New Roman"/>
                <a:sym typeface="Times New Roman"/>
              </a:rPr>
              <a:t>What is the difference between primary key and foreign key?</a:t>
            </a:r>
            <a:endParaRPr sz="2600">
              <a:latin typeface="Times New Roman"/>
              <a:ea typeface="Times New Roman"/>
              <a:cs typeface="Times New Roman"/>
              <a:sym typeface="Times New Roman"/>
            </a:endParaRPr>
          </a:p>
          <a:p>
            <a:pPr indent="0" lvl="0" marL="0" rtl="0" algn="l">
              <a:lnSpc>
                <a:spcPct val="100000"/>
              </a:lnSpc>
              <a:spcBef>
                <a:spcPts val="0"/>
              </a:spcBef>
              <a:spcAft>
                <a:spcPts val="0"/>
              </a:spcAft>
              <a:buSzPts val="1400"/>
              <a:buNone/>
            </a:pPr>
            <a:r>
              <a:t/>
            </a:r>
            <a:endParaRPr sz="26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400"/>
              <a:buNone/>
            </a:pPr>
            <a:r>
              <a:t/>
            </a:r>
            <a:endParaRPr>
              <a:solidFill>
                <a:schemeClr val="dk1"/>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67"/>
          <p:cNvSpPr/>
          <p:nvPr/>
        </p:nvSpPr>
        <p:spPr>
          <a:xfrm>
            <a:off x="490194" y="1838226"/>
            <a:ext cx="10652288" cy="3000781"/>
          </a:xfrm>
          <a:prstGeom prst="rect">
            <a:avLst/>
          </a:prstGeom>
          <a:noFill/>
          <a:ln>
            <a:noFill/>
          </a:ln>
        </p:spPr>
        <p:txBody>
          <a:bodyPr anchorCtr="0" anchor="t" bIns="45700" lIns="91425" spcFirstLastPara="1" rIns="91425" wrap="square" tIns="45700">
            <a:spAutoFit/>
          </a:bodyPr>
          <a:lstStyle/>
          <a:p>
            <a:pPr indent="-336550" lvl="0" marL="285750" marR="0" rtl="0" algn="l">
              <a:lnSpc>
                <a:spcPct val="150000"/>
              </a:lnSpc>
              <a:spcBef>
                <a:spcPts val="0"/>
              </a:spcBef>
              <a:spcAft>
                <a:spcPts val="0"/>
              </a:spcAft>
              <a:buClr>
                <a:srgbClr val="000000"/>
              </a:buClr>
              <a:buSzPts val="2600"/>
              <a:buFont typeface="Arial"/>
              <a:buChar char="•"/>
            </a:pPr>
            <a:r>
              <a:rPr b="0" i="0" lang="en-IN" sz="2200" u="none" cap="none" strike="noStrike">
                <a:solidFill>
                  <a:srgbClr val="000000"/>
                </a:solidFill>
                <a:latin typeface="Times New Roman"/>
                <a:ea typeface="Times New Roman"/>
                <a:cs typeface="Times New Roman"/>
                <a:sym typeface="Times New Roman"/>
              </a:rPr>
              <a:t>Data Base Management System by Navathe</a:t>
            </a:r>
            <a:endParaRPr b="0" i="0" sz="2200" u="none" cap="none" strike="noStrike">
              <a:solidFill>
                <a:srgbClr val="000000"/>
              </a:solidFill>
              <a:latin typeface="Times New Roman"/>
              <a:ea typeface="Times New Roman"/>
              <a:cs typeface="Times New Roman"/>
              <a:sym typeface="Times New Roman"/>
            </a:endParaRPr>
          </a:p>
          <a:p>
            <a:pPr indent="-336550" lvl="0" marL="285750" marR="0" rtl="0" algn="l">
              <a:lnSpc>
                <a:spcPct val="150000"/>
              </a:lnSpc>
              <a:spcBef>
                <a:spcPts val="0"/>
              </a:spcBef>
              <a:spcAft>
                <a:spcPts val="0"/>
              </a:spcAft>
              <a:buClr>
                <a:srgbClr val="000000"/>
              </a:buClr>
              <a:buSzPts val="2600"/>
              <a:buFont typeface="Arial"/>
              <a:buChar char="•"/>
            </a:pPr>
            <a:r>
              <a:rPr b="0" i="0" lang="en-IN" sz="2200" u="none" cap="none" strike="noStrike">
                <a:solidFill>
                  <a:srgbClr val="000000"/>
                </a:solidFill>
                <a:latin typeface="Times New Roman"/>
                <a:ea typeface="Times New Roman"/>
                <a:cs typeface="Times New Roman"/>
                <a:sym typeface="Times New Roman"/>
              </a:rPr>
              <a:t>Data Base Management System by C J date</a:t>
            </a:r>
            <a:endParaRPr b="0" i="0" sz="2200" u="none" cap="none" strike="noStrike">
              <a:solidFill>
                <a:srgbClr val="000000"/>
              </a:solidFill>
              <a:latin typeface="Times New Roman"/>
              <a:ea typeface="Times New Roman"/>
              <a:cs typeface="Times New Roman"/>
              <a:sym typeface="Times New Roman"/>
            </a:endParaRPr>
          </a:p>
          <a:p>
            <a:pPr indent="-336550" lvl="0" marL="285750" marR="0" rtl="0" algn="l">
              <a:lnSpc>
                <a:spcPct val="150000"/>
              </a:lnSpc>
              <a:spcBef>
                <a:spcPts val="0"/>
              </a:spcBef>
              <a:spcAft>
                <a:spcPts val="0"/>
              </a:spcAft>
              <a:buClr>
                <a:srgbClr val="000000"/>
              </a:buClr>
              <a:buSzPts val="2600"/>
              <a:buFont typeface="Arial"/>
              <a:buChar char="•"/>
            </a:pPr>
            <a:r>
              <a:rPr b="0" i="0" lang="en-IN" sz="2200" u="none" cap="none" strike="noStrike">
                <a:solidFill>
                  <a:srgbClr val="000000"/>
                </a:solidFill>
                <a:latin typeface="Times New Roman"/>
                <a:ea typeface="Times New Roman"/>
                <a:cs typeface="Times New Roman"/>
                <a:sym typeface="Times New Roman"/>
              </a:rPr>
              <a:t>Data Base Management System by Korth</a:t>
            </a:r>
            <a:endParaRPr b="0" i="0" sz="2200" u="none" cap="none" strike="noStrike">
              <a:solidFill>
                <a:srgbClr val="000000"/>
              </a:solidFill>
              <a:latin typeface="Times New Roman"/>
              <a:ea typeface="Times New Roman"/>
              <a:cs typeface="Times New Roman"/>
              <a:sym typeface="Times New Roman"/>
            </a:endParaRPr>
          </a:p>
          <a:p>
            <a:pPr indent="-336550" lvl="0" marL="285750" marR="0" rtl="0" algn="l">
              <a:lnSpc>
                <a:spcPct val="150000"/>
              </a:lnSpc>
              <a:spcBef>
                <a:spcPts val="0"/>
              </a:spcBef>
              <a:spcAft>
                <a:spcPts val="0"/>
              </a:spcAft>
              <a:buClr>
                <a:srgbClr val="000000"/>
              </a:buClr>
              <a:buSzPts val="2600"/>
              <a:buFont typeface="Arial"/>
              <a:buChar char="•"/>
            </a:pPr>
            <a:r>
              <a:rPr b="0" i="0" lang="en-IN" sz="2200" u="sng" cap="none" strike="noStrike">
                <a:solidFill>
                  <a:srgbClr val="000000"/>
                </a:solidFill>
                <a:latin typeface="Times New Roman"/>
                <a:ea typeface="Times New Roman"/>
                <a:cs typeface="Times New Roman"/>
                <a:sym typeface="Times New Roman"/>
                <a:hlinkClick r:id="rId3">
                  <a:extLst>
                    <a:ext uri="{A12FA001-AC4F-418D-AE19-62706E023703}">
                      <ahyp:hlinkClr val="tx"/>
                    </a:ext>
                  </a:extLst>
                </a:hlinkClick>
              </a:rPr>
              <a:t>https://docs.microsoft.com/en-us/office/troubleshoot/access/database-normalization-description</a:t>
            </a:r>
            <a:endParaRPr b="0" i="0" sz="2200" u="sng" cap="none" strike="noStrike">
              <a:solidFill>
                <a:srgbClr val="000000"/>
              </a:solidFill>
              <a:latin typeface="Times New Roman"/>
              <a:ea typeface="Times New Roman"/>
              <a:cs typeface="Times New Roman"/>
              <a:sym typeface="Times New Roman"/>
            </a:endParaRPr>
          </a:p>
          <a:p>
            <a:pPr indent="-336550" lvl="0" marL="285750" marR="0" rtl="0" algn="l">
              <a:lnSpc>
                <a:spcPct val="150000"/>
              </a:lnSpc>
              <a:spcBef>
                <a:spcPts val="0"/>
              </a:spcBef>
              <a:spcAft>
                <a:spcPts val="0"/>
              </a:spcAft>
              <a:buClr>
                <a:schemeClr val="dk1"/>
              </a:buClr>
              <a:buSzPts val="2600"/>
              <a:buFont typeface="Arial"/>
              <a:buChar char="•"/>
            </a:pPr>
            <a:r>
              <a:rPr b="0" i="0" lang="en-IN" sz="2200" u="sng" cap="none" strike="noStrike">
                <a:solidFill>
                  <a:schemeClr val="dk1"/>
                </a:solidFill>
                <a:latin typeface="Times New Roman"/>
                <a:ea typeface="Times New Roman"/>
                <a:cs typeface="Times New Roman"/>
                <a:sym typeface="Times New Roman"/>
                <a:hlinkClick r:id="rId4">
                  <a:extLst>
                    <a:ext uri="{A12FA001-AC4F-418D-AE19-62706E023703}">
                      <ahyp:hlinkClr val="tx"/>
                    </a:ext>
                  </a:extLst>
                </a:hlinkClick>
              </a:rPr>
              <a:t>https://www.studytonight.com/dbms/database-key.php</a:t>
            </a:r>
            <a:endParaRPr b="0" i="0" sz="2200" u="none" cap="none" strike="noStrike">
              <a:solidFill>
                <a:schemeClr val="dk1"/>
              </a:solidFill>
              <a:latin typeface="Times New Roman"/>
              <a:ea typeface="Times New Roman"/>
              <a:cs typeface="Times New Roman"/>
              <a:sym typeface="Times New Roman"/>
            </a:endParaRPr>
          </a:p>
          <a:p>
            <a:pPr indent="-336550" lvl="0" marL="285750" marR="0" rtl="0" algn="l">
              <a:lnSpc>
                <a:spcPct val="150000"/>
              </a:lnSpc>
              <a:spcBef>
                <a:spcPts val="0"/>
              </a:spcBef>
              <a:spcAft>
                <a:spcPts val="0"/>
              </a:spcAft>
              <a:buClr>
                <a:schemeClr val="dk1"/>
              </a:buClr>
              <a:buSzPts val="2600"/>
              <a:buFont typeface="Arial"/>
              <a:buChar char="•"/>
            </a:pPr>
            <a:r>
              <a:rPr b="0" i="0" lang="en-IN" sz="2200" u="sng" cap="none" strike="noStrike">
                <a:solidFill>
                  <a:schemeClr val="dk1"/>
                </a:solidFill>
                <a:latin typeface="Times New Roman"/>
                <a:ea typeface="Times New Roman"/>
                <a:cs typeface="Times New Roman"/>
                <a:sym typeface="Times New Roman"/>
                <a:hlinkClick r:id="rId5">
                  <a:extLst>
                    <a:ext uri="{A12FA001-AC4F-418D-AE19-62706E023703}">
                      <ahyp:hlinkClr val="tx"/>
                    </a:ext>
                  </a:extLst>
                </a:hlinkClick>
              </a:rPr>
              <a:t>https://www.javatpoint.com/dbms-keys</a:t>
            </a:r>
            <a:endParaRPr b="0" i="0" sz="2200" u="sng" cap="none" strike="noStrike">
              <a:solidFill>
                <a:schemeClr val="dk1"/>
              </a:solidFill>
              <a:latin typeface="Times New Roman"/>
              <a:ea typeface="Times New Roman"/>
              <a:cs typeface="Times New Roman"/>
              <a:sym typeface="Times New Roman"/>
            </a:endParaRPr>
          </a:p>
          <a:p>
            <a:pPr indent="-171450" lvl="0" marL="285750" marR="0" rtl="0" algn="l">
              <a:lnSpc>
                <a:spcPct val="150000"/>
              </a:lnSpc>
              <a:spcBef>
                <a:spcPts val="0"/>
              </a:spcBef>
              <a:spcAft>
                <a:spcPts val="0"/>
              </a:spcAft>
              <a:buClr>
                <a:srgbClr val="000000"/>
              </a:buClr>
              <a:buSzPts val="1800"/>
              <a:buFont typeface="Arial"/>
              <a:buNone/>
            </a:pPr>
            <a:r>
              <a:t/>
            </a:r>
            <a:endParaRPr b="0" i="0" sz="1400" u="none" cap="none" strike="noStrike">
              <a:solidFill>
                <a:srgbClr val="000000"/>
              </a:solidFill>
              <a:latin typeface="Times New Roman"/>
              <a:ea typeface="Times New Roman"/>
              <a:cs typeface="Times New Roman"/>
              <a:sym typeface="Times New Roman"/>
            </a:endParaRPr>
          </a:p>
          <a:p>
            <a:pPr indent="-171450" lvl="0" marL="285750" marR="0" rtl="0" algn="l">
              <a:lnSpc>
                <a:spcPct val="150000"/>
              </a:lnSpc>
              <a:spcBef>
                <a:spcPts val="0"/>
              </a:spcBef>
              <a:spcAft>
                <a:spcPts val="0"/>
              </a:spcAft>
              <a:buClr>
                <a:srgbClr val="000000"/>
              </a:buClr>
              <a:buSzPts val="1400"/>
              <a:buFont typeface="Arial"/>
              <a:buNone/>
            </a:pPr>
            <a:r>
              <a:t/>
            </a:r>
            <a:endParaRPr b="0" i="0" sz="1400" u="none" cap="none" strike="noStrike">
              <a:solidFill>
                <a:schemeClr val="dk1"/>
              </a:solidFill>
              <a:latin typeface="Times New Roman"/>
              <a:ea typeface="Times New Roman"/>
              <a:cs typeface="Times New Roman"/>
              <a:sym typeface="Times New Roman"/>
            </a:endParaRPr>
          </a:p>
          <a:p>
            <a:pPr indent="-171450" lvl="0" marL="285750" marR="0" rtl="0" algn="l">
              <a:lnSpc>
                <a:spcPct val="150000"/>
              </a:lnSpc>
              <a:spcBef>
                <a:spcPts val="0"/>
              </a:spcBef>
              <a:spcAft>
                <a:spcPts val="0"/>
              </a:spcAft>
              <a:buClr>
                <a:srgbClr val="000000"/>
              </a:buClr>
              <a:buSzPts val="1400"/>
              <a:buFont typeface="Arial"/>
              <a:buNone/>
            </a:pPr>
            <a:r>
              <a:t/>
            </a:r>
            <a:endParaRPr b="0" i="0" sz="1400" u="none" cap="none" strike="noStrike">
              <a:solidFill>
                <a:schemeClr val="dk1"/>
              </a:solidFill>
              <a:latin typeface="Times New Roman"/>
              <a:ea typeface="Times New Roman"/>
              <a:cs typeface="Times New Roman"/>
              <a:sym typeface="Times New Roman"/>
            </a:endParaRPr>
          </a:p>
        </p:txBody>
      </p:sp>
      <p:sp>
        <p:nvSpPr>
          <p:cNvPr id="504" name="Google Shape;504;p67"/>
          <p:cNvSpPr/>
          <p:nvPr/>
        </p:nvSpPr>
        <p:spPr>
          <a:xfrm>
            <a:off x="1121790" y="754144"/>
            <a:ext cx="9294690" cy="70784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0" i="0" lang="en-IN" sz="4000" u="none" cap="none" strike="noStrike">
                <a:solidFill>
                  <a:srgbClr val="FF0000"/>
                </a:solidFill>
                <a:latin typeface="Times New Roman"/>
                <a:ea typeface="Times New Roman"/>
                <a:cs typeface="Times New Roman"/>
                <a:sym typeface="Times New Roman"/>
              </a:rPr>
              <a:t>References</a:t>
            </a:r>
            <a:endParaRPr b="0" i="0" sz="4000" u="none" cap="none" strike="noStrike">
              <a:solidFill>
                <a:srgbClr val="FF0000"/>
              </a:solidFill>
              <a:latin typeface="Times New Roman"/>
              <a:ea typeface="Times New Roman"/>
              <a:cs typeface="Times New Roman"/>
              <a:sym typeface="Times New Roman"/>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23"/>
          <p:cNvSpPr/>
          <p:nvPr/>
        </p:nvSpPr>
        <p:spPr>
          <a:xfrm>
            <a:off x="8610480" y="6356520"/>
            <a:ext cx="2741760" cy="36360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rgbClr val="888888"/>
                </a:solidFill>
                <a:latin typeface="Calibri"/>
                <a:ea typeface="Calibri"/>
                <a:cs typeface="Calibri"/>
                <a:sym typeface="Calibri"/>
              </a:rPr>
              <a:t>‹#›</a:t>
            </a:fld>
            <a:endParaRPr b="0" i="0" sz="1200" u="none" cap="none" strike="noStrike">
              <a:solidFill>
                <a:srgbClr val="000000"/>
              </a:solidFill>
              <a:latin typeface="Arial"/>
              <a:ea typeface="Arial"/>
              <a:cs typeface="Arial"/>
              <a:sym typeface="Arial"/>
            </a:endParaRPr>
          </a:p>
        </p:txBody>
      </p:sp>
      <p:sp>
        <p:nvSpPr>
          <p:cNvPr id="510" name="Google Shape;510;p23"/>
          <p:cNvSpPr/>
          <p:nvPr/>
        </p:nvSpPr>
        <p:spPr>
          <a:xfrm>
            <a:off x="807840" y="1866240"/>
            <a:ext cx="10514160" cy="4349880"/>
          </a:xfrm>
          <a:prstGeom prst="rect">
            <a:avLst/>
          </a:prstGeom>
          <a:noFill/>
          <a:ln>
            <a:noFill/>
          </a:ln>
        </p:spPr>
        <p:txBody>
          <a:bodyPr anchorCtr="0" anchor="t" bIns="45000" lIns="90000" spcFirstLastPara="1" rIns="90000" wrap="square" tIns="45000">
            <a:normAutofit/>
          </a:bodyPr>
          <a:lstStyle/>
          <a:p>
            <a:pPr indent="0" lvl="0" marL="0" marR="0" rtl="0" algn="ctr">
              <a:lnSpc>
                <a:spcPct val="90000"/>
              </a:lnSpc>
              <a:spcBef>
                <a:spcPts val="0"/>
              </a:spcBef>
              <a:spcAft>
                <a:spcPts val="0"/>
              </a:spcAft>
              <a:buClr>
                <a:srgbClr val="000000"/>
              </a:buClr>
              <a:buSzPts val="5400"/>
              <a:buFont typeface="Arial"/>
              <a:buNone/>
            </a:pPr>
            <a:r>
              <a:rPr b="1" i="0" lang="en-IN" sz="5400" u="none" cap="none" strike="noStrike">
                <a:solidFill>
                  <a:srgbClr val="FF0000"/>
                </a:solidFill>
                <a:latin typeface="Bookman Old Style"/>
                <a:ea typeface="Bookman Old Style"/>
                <a:cs typeface="Bookman Old Style"/>
                <a:sym typeface="Bookman Old Style"/>
              </a:rPr>
              <a:t>Thank you</a:t>
            </a:r>
            <a:endParaRPr b="0" i="0" sz="5400" u="none" cap="none" strike="noStrike">
              <a:solidFill>
                <a:srgbClr val="000000"/>
              </a:solidFill>
              <a:latin typeface="Arial"/>
              <a:ea typeface="Arial"/>
              <a:cs typeface="Arial"/>
              <a:sym typeface="Arial"/>
            </a:endParaRPr>
          </a:p>
        </p:txBody>
      </p:sp>
      <p:pic>
        <p:nvPicPr>
          <p:cNvPr descr="C:\Users\HP 250 G5\Desktop\wn.png" id="511" name="Google Shape;511;p23"/>
          <p:cNvPicPr preferRelativeResize="0"/>
          <p:nvPr/>
        </p:nvPicPr>
        <p:blipFill rotWithShape="1">
          <a:blip r:embed="rId3">
            <a:alphaModFix/>
          </a:blip>
          <a:srcRect b="0" l="0" r="0" t="0"/>
          <a:stretch/>
        </p:blipFill>
        <p:spPr>
          <a:xfrm>
            <a:off x="10426320" y="-1440"/>
            <a:ext cx="1762200" cy="626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5"/>
          <p:cNvSpPr/>
          <p:nvPr/>
        </p:nvSpPr>
        <p:spPr>
          <a:xfrm>
            <a:off x="1296000" y="576000"/>
            <a:ext cx="4751280" cy="42624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3200"/>
              <a:buFont typeface="Arial"/>
              <a:buNone/>
            </a:pPr>
            <a:r>
              <a:rPr b="1" i="0" lang="en-IN" sz="3200" u="none" cap="none" strike="noStrike">
                <a:solidFill>
                  <a:srgbClr val="FF0000"/>
                </a:solidFill>
                <a:latin typeface="Calibri"/>
                <a:ea typeface="Calibri"/>
                <a:cs typeface="Calibri"/>
                <a:sym typeface="Calibri"/>
              </a:rPr>
              <a:t>Primary Key (PK)</a:t>
            </a:r>
            <a:endParaRPr b="0" i="0" sz="3200" u="none" cap="none" strike="noStrike">
              <a:solidFill>
                <a:srgbClr val="000000"/>
              </a:solidFill>
              <a:latin typeface="Arial"/>
              <a:ea typeface="Arial"/>
              <a:cs typeface="Arial"/>
              <a:sym typeface="Arial"/>
            </a:endParaRPr>
          </a:p>
        </p:txBody>
      </p:sp>
      <p:sp>
        <p:nvSpPr>
          <p:cNvPr id="106" name="Google Shape;106;p5"/>
          <p:cNvSpPr/>
          <p:nvPr/>
        </p:nvSpPr>
        <p:spPr>
          <a:xfrm>
            <a:off x="551880" y="1152000"/>
            <a:ext cx="11087280" cy="5945040"/>
          </a:xfrm>
          <a:prstGeom prst="rect">
            <a:avLst/>
          </a:prstGeom>
          <a:noFill/>
          <a:ln>
            <a:noFill/>
          </a:ln>
        </p:spPr>
        <p:txBody>
          <a:bodyPr anchorCtr="0" anchor="t" bIns="0" lIns="0" spcFirstLastPara="1" rIns="0" wrap="square" tIns="0">
            <a:noAutofit/>
          </a:bodyPr>
          <a:lstStyle/>
          <a:p>
            <a:pPr indent="0" lvl="0" marL="0" marR="0" rtl="0" algn="just">
              <a:lnSpc>
                <a:spcPct val="100000"/>
              </a:lnSpc>
              <a:spcBef>
                <a:spcPts val="0"/>
              </a:spcBef>
              <a:spcAft>
                <a:spcPts val="0"/>
              </a:spcAft>
              <a:buClr>
                <a:srgbClr val="000000"/>
              </a:buClr>
              <a:buSzPts val="2800"/>
              <a:buFont typeface="Arial"/>
              <a:buNone/>
            </a:pPr>
            <a:r>
              <a:rPr b="1" i="0" lang="en-IN" sz="2800" u="none" cap="none" strike="noStrike">
                <a:solidFill>
                  <a:srgbClr val="000000"/>
                </a:solidFill>
                <a:latin typeface="Arial"/>
                <a:ea typeface="Arial"/>
                <a:cs typeface="Arial"/>
                <a:sym typeface="Arial"/>
              </a:rPr>
              <a:t>• </a:t>
            </a:r>
            <a:r>
              <a:rPr b="1" i="0" lang="en-IN" sz="2000" u="none" cap="none" strike="noStrike">
                <a:solidFill>
                  <a:srgbClr val="000000"/>
                </a:solidFill>
                <a:latin typeface="Arial"/>
                <a:ea typeface="Arial"/>
                <a:cs typeface="Arial"/>
                <a:sym typeface="Arial"/>
              </a:rPr>
              <a:t>Which is Unique &amp; Can’ t be have NULL Value</a:t>
            </a:r>
            <a:endParaRPr b="0" i="0" sz="20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Arial"/>
                <a:ea typeface="Arial"/>
                <a:cs typeface="Arial"/>
                <a:sym typeface="Arial"/>
              </a:rPr>
              <a:t>• Is the column you choose to maintain uniqueness in a table at row level.</a:t>
            </a:r>
            <a:endParaRPr b="0" i="0" sz="20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Arial"/>
                <a:ea typeface="Arial"/>
                <a:cs typeface="Arial"/>
                <a:sym typeface="Arial"/>
              </a:rPr>
              <a:t>• Here in Employee table we can choose either Employee ID or SSN column for a PK.</a:t>
            </a:r>
            <a:endParaRPr b="0" i="0" sz="20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Arial"/>
                <a:ea typeface="Arial"/>
                <a:cs typeface="Arial"/>
                <a:sym typeface="Arial"/>
              </a:rPr>
              <a:t>• EmployeeID is preferable choice because SSN is a secure (PII) value.</a:t>
            </a:r>
            <a:endParaRPr b="0" i="0" sz="20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Arial"/>
                <a:ea typeface="Arial"/>
                <a:cs typeface="Arial"/>
                <a:sym typeface="Arial"/>
              </a:rPr>
              <a:t>• Primary key is the minimal super keys. In the ER diagram primary key is represented by underlining the primary key attribute.</a:t>
            </a:r>
            <a:endParaRPr b="0" i="0" sz="20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Arial"/>
                <a:ea typeface="Arial"/>
                <a:cs typeface="Arial"/>
                <a:sym typeface="Arial"/>
              </a:rPr>
              <a:t>• Ideally a primary key is composed of only a single attribute.</a:t>
            </a:r>
            <a:endParaRPr b="0" i="0" sz="20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Arial"/>
                <a:ea typeface="Arial"/>
                <a:cs typeface="Arial"/>
                <a:sym typeface="Arial"/>
              </a:rPr>
              <a:t>• But it is possible to have a primary key composed of more than one attribute</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p6"/>
          <p:cNvPicPr preferRelativeResize="0"/>
          <p:nvPr/>
        </p:nvPicPr>
        <p:blipFill rotWithShape="1">
          <a:blip r:embed="rId3">
            <a:alphaModFix/>
          </a:blip>
          <a:srcRect b="0" l="0" r="0" t="0"/>
          <a:stretch/>
        </p:blipFill>
        <p:spPr>
          <a:xfrm>
            <a:off x="720000" y="1424880"/>
            <a:ext cx="3167280" cy="4118400"/>
          </a:xfrm>
          <a:prstGeom prst="rect">
            <a:avLst/>
          </a:prstGeom>
          <a:noFill/>
          <a:ln>
            <a:noFill/>
          </a:ln>
        </p:spPr>
      </p:pic>
      <p:sp>
        <p:nvSpPr>
          <p:cNvPr id="112" name="Google Shape;112;p6"/>
          <p:cNvSpPr/>
          <p:nvPr/>
        </p:nvSpPr>
        <p:spPr>
          <a:xfrm>
            <a:off x="1056240" y="504000"/>
            <a:ext cx="6143760" cy="5641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3200"/>
              <a:buFont typeface="Arial"/>
              <a:buNone/>
            </a:pPr>
            <a:r>
              <a:rPr b="1" i="0" lang="en-IN" sz="3200" u="none" cap="none" strike="noStrike">
                <a:solidFill>
                  <a:srgbClr val="FF0000"/>
                </a:solidFill>
                <a:latin typeface="Calibri"/>
                <a:ea typeface="Calibri"/>
                <a:cs typeface="Calibri"/>
                <a:sym typeface="Calibri"/>
              </a:rPr>
              <a:t>Primary Key (PK)</a:t>
            </a:r>
            <a:endParaRPr b="0" i="0" sz="32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7"/>
          <p:cNvSpPr/>
          <p:nvPr/>
        </p:nvSpPr>
        <p:spPr>
          <a:xfrm>
            <a:off x="504000" y="1800000"/>
            <a:ext cx="11447280" cy="4359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n-IN" sz="2800" u="none" cap="none" strike="noStrike">
                <a:solidFill>
                  <a:srgbClr val="000000"/>
                </a:solidFill>
                <a:latin typeface="Arial"/>
                <a:ea typeface="Arial"/>
                <a:cs typeface="Arial"/>
                <a:sym typeface="Arial"/>
              </a:rPr>
              <a:t>• No two rows can have the same primary key value.</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n-IN" sz="2800" u="none" cap="none" strike="noStrike">
                <a:solidFill>
                  <a:srgbClr val="000000"/>
                </a:solidFill>
                <a:latin typeface="Arial"/>
                <a:ea typeface="Arial"/>
                <a:cs typeface="Arial"/>
                <a:sym typeface="Arial"/>
              </a:rPr>
              <a:t>• Every row must have a primary key value.</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n-IN" sz="2800" u="none" cap="none" strike="noStrike">
                <a:solidFill>
                  <a:srgbClr val="000000"/>
                </a:solidFill>
                <a:latin typeface="Arial"/>
                <a:ea typeface="Arial"/>
                <a:cs typeface="Arial"/>
                <a:sym typeface="Arial"/>
              </a:rPr>
              <a:t>• The primary key field cannot be null.</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n-IN" sz="2800" u="none" cap="none" strike="noStrike">
                <a:solidFill>
                  <a:srgbClr val="000000"/>
                </a:solidFill>
                <a:latin typeface="Arial"/>
                <a:ea typeface="Arial"/>
                <a:cs typeface="Arial"/>
                <a:sym typeface="Arial"/>
              </a:rPr>
              <a:t>• Value in a primary key column can never be modified or updated, if any foreign key refers to that primary key</a:t>
            </a:r>
            <a:endParaRPr b="0" i="0" sz="2800" u="none" cap="none" strike="noStrike">
              <a:solidFill>
                <a:srgbClr val="000000"/>
              </a:solidFill>
              <a:latin typeface="Arial"/>
              <a:ea typeface="Arial"/>
              <a:cs typeface="Arial"/>
              <a:sym typeface="Arial"/>
            </a:endParaRPr>
          </a:p>
        </p:txBody>
      </p:sp>
      <p:sp>
        <p:nvSpPr>
          <p:cNvPr id="118" name="Google Shape;118;p7"/>
          <p:cNvSpPr/>
          <p:nvPr/>
        </p:nvSpPr>
        <p:spPr>
          <a:xfrm>
            <a:off x="864000" y="489600"/>
            <a:ext cx="9647280" cy="94788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200"/>
              <a:buFont typeface="Arial"/>
              <a:buNone/>
            </a:pPr>
            <a:r>
              <a:rPr b="1" i="0" lang="en-IN" sz="3200" u="none" cap="none" strike="noStrike">
                <a:solidFill>
                  <a:srgbClr val="FF0000"/>
                </a:solidFill>
                <a:latin typeface="Calibri"/>
                <a:ea typeface="Calibri"/>
                <a:cs typeface="Calibri"/>
                <a:sym typeface="Calibri"/>
              </a:rPr>
              <a:t>To define a field as primary key, following conditions had to be met :</a:t>
            </a:r>
            <a:endParaRPr b="0" i="0" sz="32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8"/>
          <p:cNvSpPr/>
          <p:nvPr/>
        </p:nvSpPr>
        <p:spPr>
          <a:xfrm>
            <a:off x="720000" y="1182960"/>
            <a:ext cx="7271280" cy="51523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800"/>
              <a:buFont typeface="Arial"/>
              <a:buNone/>
            </a:pPr>
            <a:r>
              <a:rPr b="1" i="0" lang="en-IN" sz="2800" u="none" cap="none" strike="noStrike">
                <a:solidFill>
                  <a:srgbClr val="000000"/>
                </a:solidFill>
                <a:latin typeface="Arial"/>
                <a:ea typeface="Arial"/>
                <a:cs typeface="Arial"/>
                <a:sym typeface="Arial"/>
              </a:rPr>
              <a:t>• Are individual columns in a table that qualifies for uniqueness of each row/tuple.</a:t>
            </a:r>
            <a:endParaRPr b="0" i="0" sz="2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800"/>
              <a:buFont typeface="Arial"/>
              <a:buNone/>
            </a:pPr>
            <a:r>
              <a:rPr b="1" i="0" lang="en-IN" sz="2800" u="none" cap="none" strike="noStrike">
                <a:solidFill>
                  <a:srgbClr val="000000"/>
                </a:solidFill>
                <a:latin typeface="Arial"/>
                <a:ea typeface="Arial"/>
                <a:cs typeface="Arial"/>
                <a:sym typeface="Arial"/>
              </a:rPr>
              <a:t>• Here in Employee table EmployeeID &amp; SSN are eligible for a Primary Key and thus are Candidate keys.</a:t>
            </a:r>
            <a:endParaRPr b="0" i="0" sz="2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800"/>
              <a:buFont typeface="Arial"/>
              <a:buNone/>
            </a:pPr>
            <a:r>
              <a:rPr b="1" i="0" lang="en-IN" sz="2800" u="none" cap="none" strike="noStrike">
                <a:solidFill>
                  <a:srgbClr val="000000"/>
                </a:solidFill>
                <a:latin typeface="Arial"/>
                <a:ea typeface="Arial"/>
                <a:cs typeface="Arial"/>
                <a:sym typeface="Arial"/>
              </a:rPr>
              <a:t>• Candidate Keys are super keys for which no proper subset is a super key. </a:t>
            </a:r>
            <a:endParaRPr b="0" i="0" sz="2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800"/>
              <a:buFont typeface="Arial"/>
              <a:buNone/>
            </a:pPr>
            <a:r>
              <a:rPr b="1" i="0" lang="en-IN" sz="2800" u="none" cap="none" strike="noStrike">
                <a:solidFill>
                  <a:srgbClr val="000000"/>
                </a:solidFill>
                <a:latin typeface="Arial"/>
                <a:ea typeface="Arial"/>
                <a:cs typeface="Arial"/>
                <a:sym typeface="Arial"/>
              </a:rPr>
              <a:t>In other words candidate keys are</a:t>
            </a:r>
            <a:endParaRPr b="0" i="0" sz="2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800"/>
              <a:buFont typeface="Arial"/>
              <a:buNone/>
            </a:pPr>
            <a:r>
              <a:rPr b="1" i="0" lang="en-IN" sz="2800" u="none" cap="none" strike="noStrike">
                <a:solidFill>
                  <a:srgbClr val="000000"/>
                </a:solidFill>
                <a:latin typeface="Arial"/>
                <a:ea typeface="Arial"/>
                <a:cs typeface="Arial"/>
                <a:sym typeface="Arial"/>
              </a:rPr>
              <a:t>minimal super keys.</a:t>
            </a:r>
            <a:endParaRPr b="0" i="0" sz="2800" u="none" cap="none" strike="noStrike">
              <a:solidFill>
                <a:srgbClr val="000000"/>
              </a:solidFill>
              <a:latin typeface="Arial"/>
              <a:ea typeface="Arial"/>
              <a:cs typeface="Arial"/>
              <a:sym typeface="Arial"/>
            </a:endParaRPr>
          </a:p>
        </p:txBody>
      </p:sp>
      <p:sp>
        <p:nvSpPr>
          <p:cNvPr id="124" name="Google Shape;124;p8"/>
          <p:cNvSpPr/>
          <p:nvPr/>
        </p:nvSpPr>
        <p:spPr>
          <a:xfrm>
            <a:off x="1080000" y="487440"/>
            <a:ext cx="4391280" cy="94788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200"/>
              <a:buFont typeface="Arial"/>
              <a:buNone/>
            </a:pPr>
            <a:r>
              <a:rPr b="1" i="0" lang="en-IN" sz="3200" u="none" cap="none" strike="noStrike">
                <a:solidFill>
                  <a:srgbClr val="FF0000"/>
                </a:solidFill>
                <a:latin typeface="Calibri"/>
                <a:ea typeface="Calibri"/>
                <a:cs typeface="Calibri"/>
                <a:sym typeface="Calibri"/>
              </a:rPr>
              <a:t>Candidate Key</a:t>
            </a:r>
            <a:endParaRPr b="0" i="0" sz="3200" u="none" cap="none" strike="noStrike">
              <a:solidFill>
                <a:srgbClr val="000000"/>
              </a:solidFill>
              <a:latin typeface="Arial"/>
              <a:ea typeface="Arial"/>
              <a:cs typeface="Arial"/>
              <a:sym typeface="Arial"/>
            </a:endParaRPr>
          </a:p>
        </p:txBody>
      </p:sp>
      <p:pic>
        <p:nvPicPr>
          <p:cNvPr id="125" name="Google Shape;125;p8"/>
          <p:cNvPicPr preferRelativeResize="0"/>
          <p:nvPr/>
        </p:nvPicPr>
        <p:blipFill rotWithShape="1">
          <a:blip r:embed="rId3">
            <a:alphaModFix/>
          </a:blip>
          <a:srcRect b="0" l="0" r="0" t="0"/>
          <a:stretch/>
        </p:blipFill>
        <p:spPr>
          <a:xfrm>
            <a:off x="8496000" y="432000"/>
            <a:ext cx="3167280" cy="590328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2019-01-09T10:33:58Z</dcterms:created>
  <dc:creator>Branding</dc:creator>
</cp:coreProperties>
</file>