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12192000"/>
  <p:notesSz cx="6858000" cy="9144000"/>
  <p:embeddedFontLst>
    <p:embeddedFont>
      <p:font typeface="Raleway ExtraBold"/>
      <p:bold r:id="rId45"/>
      <p:boldItalic r:id="rId46"/>
    </p:embeddedFont>
    <p:embeddedFont>
      <p:font typeface="Arial Black"/>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8" roundtripDataSignature="AMtx7midzGkvDJUvpBpeXEQ0OcXXpll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RalewayExtraBold-boldItalic.fntdata"/><Relationship Id="rId23" Type="http://schemas.openxmlformats.org/officeDocument/2006/relationships/slide" Target="slides/slide17.xml"/><Relationship Id="rId45" Type="http://schemas.openxmlformats.org/officeDocument/2006/relationships/font" Target="fonts/RalewayExtra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48" Type="http://customschemas.google.com/relationships/presentationmetadata" Target="metadata"/><Relationship Id="rId25" Type="http://schemas.openxmlformats.org/officeDocument/2006/relationships/slide" Target="slides/slide19.xml"/><Relationship Id="rId47" Type="http://schemas.openxmlformats.org/officeDocument/2006/relationships/font" Target="fonts/ArialBlack-regular.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49" name="Google Shape;24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57" name="Google Shape;25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65" name="Google Shape;26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72" name="Google Shape;27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78" name="Google Shape;27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84" name="Google Shape;28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90" name="Google Shape;29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97" name="Google Shape;29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03" name="Google Shape;30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09" name="Google Shape;30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16" name="Google Shape;31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22" name="Google Shape;32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34" name="Google Shape;33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41" name="Google Shape;34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47" name="Google Shape;34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53" name="Google Shape;35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59" name="Google Shape;35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65" name="Google Shape;365;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73" name="Google Shape;373;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80" name="Google Shape;380;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86" name="Google Shape;386;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92" name="Google Shape;392;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98" name="Google Shape;398;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404" name="Google Shape;404;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b26f16881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g1b26f16881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1" name="Google Shape;411;g1b26f168818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418" name="Google Shape;418;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4" name="Google Shape;42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1" name="Google Shape;43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40" name="Google Shape;24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4" name="Shape 84"/>
        <p:cNvGrpSpPr/>
        <p:nvPr/>
      </p:nvGrpSpPr>
      <p:grpSpPr>
        <a:xfrm>
          <a:off x="0" y="0"/>
          <a:ext cx="0" cy="0"/>
          <a:chOff x="0" y="0"/>
          <a:chExt cx="0" cy="0"/>
        </a:xfrm>
      </p:grpSpPr>
      <p:sp>
        <p:nvSpPr>
          <p:cNvPr id="85" name="Google Shape;85;p50"/>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 name="Google Shape;86;p50"/>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 name="Google Shape;87;p50"/>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 name="Google Shape;88;p50"/>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90" name="Shape 9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bg>
      <p:bgPr>
        <a:blipFill>
          <a:blip r:embed="rId2">
            <a:alphaModFix/>
          </a:blip>
          <a:stretch>
            <a:fillRect/>
          </a:stretch>
        </a:blipFill>
      </p:bgPr>
    </p:bg>
    <p:spTree>
      <p:nvGrpSpPr>
        <p:cNvPr id="91" name="Shape 91"/>
        <p:cNvGrpSpPr/>
        <p:nvPr/>
      </p:nvGrpSpPr>
      <p:grpSpPr>
        <a:xfrm>
          <a:off x="0" y="0"/>
          <a:ext cx="0" cy="0"/>
          <a:chOff x="0" y="0"/>
          <a:chExt cx="0" cy="0"/>
        </a:xfrm>
      </p:grpSpPr>
      <p:sp>
        <p:nvSpPr>
          <p:cNvPr id="92" name="Google Shape;92;p53"/>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3" name="Google Shape;93;p53"/>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373"/>
              </a:spcBef>
              <a:spcAft>
                <a:spcPts val="0"/>
              </a:spcAft>
              <a:buClr>
                <a:schemeClr val="dk1"/>
              </a:buClr>
              <a:buSzPts val="1867"/>
              <a:buFont typeface="Arial"/>
              <a:buNone/>
              <a:defRPr b="0" i="0" sz="1867"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4" name="Google Shape;94;p53"/>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95" name="Google Shape;95;p53"/>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sic Layout">
  <p:cSld name="1_Basic Layout">
    <p:bg>
      <p:bgPr>
        <a:solidFill>
          <a:schemeClr val="lt1"/>
        </a:solidFill>
      </p:bgPr>
    </p:bg>
    <p:spTree>
      <p:nvGrpSpPr>
        <p:cNvPr id="96" name="Shape 96"/>
        <p:cNvGrpSpPr/>
        <p:nvPr/>
      </p:nvGrpSpPr>
      <p:grpSpPr>
        <a:xfrm>
          <a:off x="0" y="0"/>
          <a:ext cx="0" cy="0"/>
          <a:chOff x="0" y="0"/>
          <a:chExt cx="0" cy="0"/>
        </a:xfrm>
      </p:grpSpPr>
      <p:sp>
        <p:nvSpPr>
          <p:cNvPr id="97" name="Google Shape;97;p54"/>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8" name="Google Shape;98;p54"/>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9" name="Google Shape;99;p54"/>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00" name="Google Shape;100;p54"/>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asic Layout">
  <p:cSld name="2_Basic Layout">
    <p:bg>
      <p:bgPr>
        <a:solidFill>
          <a:schemeClr val="lt1"/>
        </a:solidFill>
      </p:bgPr>
    </p:bg>
    <p:spTree>
      <p:nvGrpSpPr>
        <p:cNvPr id="101" name="Shape 101"/>
        <p:cNvGrpSpPr/>
        <p:nvPr/>
      </p:nvGrpSpPr>
      <p:grpSpPr>
        <a:xfrm>
          <a:off x="0" y="0"/>
          <a:ext cx="0" cy="0"/>
          <a:chOff x="0" y="0"/>
          <a:chExt cx="0" cy="0"/>
        </a:xfrm>
      </p:grpSpPr>
      <p:sp>
        <p:nvSpPr>
          <p:cNvPr id="102" name="Google Shape;102;p55"/>
          <p:cNvSpPr txBox="1"/>
          <p:nvPr>
            <p:ph idx="1" type="body"/>
          </p:nvPr>
        </p:nvSpPr>
        <p:spPr>
          <a:xfrm>
            <a:off x="2735627" y="164638"/>
            <a:ext cx="9456373" cy="768085"/>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3" name="Google Shape;103;p55"/>
          <p:cNvSpPr txBox="1"/>
          <p:nvPr>
            <p:ph idx="2" type="body"/>
          </p:nvPr>
        </p:nvSpPr>
        <p:spPr>
          <a:xfrm>
            <a:off x="2735627" y="932723"/>
            <a:ext cx="9456373" cy="384043"/>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4" name="Google Shape;104;p55"/>
          <p:cNvSpPr/>
          <p:nvPr/>
        </p:nvSpPr>
        <p:spPr>
          <a:xfrm>
            <a:off x="0" y="1"/>
            <a:ext cx="2543605" cy="686418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spTree>
      <p:nvGrpSpPr>
        <p:cNvPr id="105" name="Shape 105"/>
        <p:cNvGrpSpPr/>
        <p:nvPr/>
      </p:nvGrpSpPr>
      <p:grpSpPr>
        <a:xfrm>
          <a:off x="0" y="0"/>
          <a:ext cx="0" cy="0"/>
          <a:chOff x="0" y="0"/>
          <a:chExt cx="0" cy="0"/>
        </a:xfrm>
      </p:grpSpPr>
      <p:sp>
        <p:nvSpPr>
          <p:cNvPr id="106" name="Google Shape;106;p56"/>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7" name="Google Shape;107;p56"/>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8" name="Google Shape;108;p56"/>
          <p:cNvSpPr/>
          <p:nvPr/>
        </p:nvSpPr>
        <p:spPr>
          <a:xfrm>
            <a:off x="0" y="2276872"/>
            <a:ext cx="12192000" cy="2400267"/>
          </a:xfrm>
          <a:prstGeom prst="rect">
            <a:avLst/>
          </a:pr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09" name="Google Shape;109;p56"/>
          <p:cNvSpPr/>
          <p:nvPr/>
        </p:nvSpPr>
        <p:spPr>
          <a:xfrm rot="10800000">
            <a:off x="158339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0" name="Google Shape;110;p56"/>
          <p:cNvSpPr/>
          <p:nvPr/>
        </p:nvSpPr>
        <p:spPr>
          <a:xfrm rot="10800000">
            <a:off x="446371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1" name="Google Shape;111;p56"/>
          <p:cNvSpPr/>
          <p:nvPr/>
        </p:nvSpPr>
        <p:spPr>
          <a:xfrm rot="10800000">
            <a:off x="734403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2" name="Google Shape;112;p56"/>
          <p:cNvSpPr/>
          <p:nvPr/>
        </p:nvSpPr>
        <p:spPr>
          <a:xfrm rot="10800000">
            <a:off x="10224348"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3" name="Google Shape;113;p56"/>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4" name="Google Shape;114;p56"/>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5" name="Google Shape;115;p56"/>
          <p:cNvSpPr/>
          <p:nvPr>
            <p:ph idx="3" type="pic"/>
          </p:nvPr>
        </p:nvSpPr>
        <p:spPr>
          <a:xfrm>
            <a:off x="815413" y="2517005"/>
            <a:ext cx="1920000" cy="1920000"/>
          </a:xfrm>
          <a:prstGeom prst="ellipse">
            <a:avLst/>
          </a:prstGeom>
          <a:solidFill>
            <a:srgbClr val="F2F2F2"/>
          </a:solidFill>
          <a:ln>
            <a:noFill/>
          </a:ln>
        </p:spPr>
      </p:sp>
      <p:sp>
        <p:nvSpPr>
          <p:cNvPr id="116" name="Google Shape;116;p56"/>
          <p:cNvSpPr/>
          <p:nvPr>
            <p:ph idx="4" type="pic"/>
          </p:nvPr>
        </p:nvSpPr>
        <p:spPr>
          <a:xfrm>
            <a:off x="3695732" y="2517005"/>
            <a:ext cx="1920000" cy="1920000"/>
          </a:xfrm>
          <a:prstGeom prst="ellipse">
            <a:avLst/>
          </a:prstGeom>
          <a:solidFill>
            <a:srgbClr val="F2F2F2"/>
          </a:solidFill>
          <a:ln>
            <a:noFill/>
          </a:ln>
        </p:spPr>
      </p:sp>
      <p:sp>
        <p:nvSpPr>
          <p:cNvPr id="117" name="Google Shape;117;p56"/>
          <p:cNvSpPr/>
          <p:nvPr>
            <p:ph idx="5" type="pic"/>
          </p:nvPr>
        </p:nvSpPr>
        <p:spPr>
          <a:xfrm>
            <a:off x="6576051" y="2517005"/>
            <a:ext cx="1920000" cy="1920000"/>
          </a:xfrm>
          <a:prstGeom prst="ellipse">
            <a:avLst/>
          </a:prstGeom>
          <a:solidFill>
            <a:srgbClr val="F2F2F2"/>
          </a:solidFill>
          <a:ln>
            <a:noFill/>
          </a:ln>
        </p:spPr>
      </p:sp>
      <p:sp>
        <p:nvSpPr>
          <p:cNvPr id="118" name="Google Shape;118;p56"/>
          <p:cNvSpPr/>
          <p:nvPr>
            <p:ph idx="6" type="pic"/>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119" name="Shape 119"/>
        <p:cNvGrpSpPr/>
        <p:nvPr/>
      </p:nvGrpSpPr>
      <p:grpSpPr>
        <a:xfrm>
          <a:off x="0" y="0"/>
          <a:ext cx="0" cy="0"/>
          <a:chOff x="0" y="0"/>
          <a:chExt cx="0" cy="0"/>
        </a:xfrm>
      </p:grpSpPr>
      <p:sp>
        <p:nvSpPr>
          <p:cNvPr id="120" name="Google Shape;120;p57"/>
          <p:cNvSpPr/>
          <p:nvPr/>
        </p:nvSpPr>
        <p:spPr>
          <a:xfrm>
            <a:off x="5231904" y="2276872"/>
            <a:ext cx="5711957" cy="3936437"/>
          </a:xfrm>
          <a:prstGeom prst="rect">
            <a:avLst/>
          </a:prstGeom>
          <a:solidFill>
            <a:srgbClr val="F2F2F2"/>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3F3F3F"/>
              </a:solidFill>
              <a:latin typeface="Arial"/>
              <a:ea typeface="Arial"/>
              <a:cs typeface="Arial"/>
              <a:sym typeface="Arial"/>
            </a:endParaRPr>
          </a:p>
        </p:txBody>
      </p:sp>
      <p:sp>
        <p:nvSpPr>
          <p:cNvPr id="121" name="Google Shape;121;p57"/>
          <p:cNvSpPr/>
          <p:nvPr>
            <p:ph idx="2" type="pic"/>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122" name="Shape 122"/>
        <p:cNvGrpSpPr/>
        <p:nvPr/>
      </p:nvGrpSpPr>
      <p:grpSpPr>
        <a:xfrm>
          <a:off x="0" y="0"/>
          <a:ext cx="0" cy="0"/>
          <a:chOff x="0" y="0"/>
          <a:chExt cx="0" cy="0"/>
        </a:xfrm>
      </p:grpSpPr>
      <p:sp>
        <p:nvSpPr>
          <p:cNvPr id="123" name="Google Shape;123;p58"/>
          <p:cNvSpPr/>
          <p:nvPr>
            <p:ph idx="2" type="pic"/>
          </p:nvPr>
        </p:nvSpPr>
        <p:spPr>
          <a:xfrm>
            <a:off x="0" y="990600"/>
            <a:ext cx="3887755" cy="5867400"/>
          </a:xfrm>
          <a:prstGeom prst="rect">
            <a:avLst/>
          </a:prstGeom>
          <a:solidFill>
            <a:srgbClr val="F2F2F2"/>
          </a:solidFill>
          <a:ln>
            <a:noFill/>
          </a:ln>
        </p:spPr>
      </p:sp>
      <p:sp>
        <p:nvSpPr>
          <p:cNvPr id="124" name="Google Shape;124;p58"/>
          <p:cNvSpPr/>
          <p:nvPr>
            <p:ph idx="3" type="pic"/>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125" name="Shape 125"/>
        <p:cNvGrpSpPr/>
        <p:nvPr/>
      </p:nvGrpSpPr>
      <p:grpSpPr>
        <a:xfrm>
          <a:off x="0" y="0"/>
          <a:ext cx="0" cy="0"/>
          <a:chOff x="0" y="0"/>
          <a:chExt cx="0" cy="0"/>
        </a:xfrm>
      </p:grpSpPr>
      <p:sp>
        <p:nvSpPr>
          <p:cNvPr id="126" name="Google Shape;126;p59"/>
          <p:cNvSpPr/>
          <p:nvPr>
            <p:ph idx="2" type="pic"/>
          </p:nvPr>
        </p:nvSpPr>
        <p:spPr>
          <a:xfrm>
            <a:off x="0" y="1013496"/>
            <a:ext cx="3887755" cy="3567632"/>
          </a:xfrm>
          <a:prstGeom prst="rect">
            <a:avLst/>
          </a:prstGeom>
          <a:solidFill>
            <a:srgbClr val="F2F2F2"/>
          </a:solidFill>
          <a:ln>
            <a:noFill/>
          </a:ln>
        </p:spPr>
      </p:sp>
      <p:sp>
        <p:nvSpPr>
          <p:cNvPr id="127" name="Google Shape;127;p59"/>
          <p:cNvSpPr/>
          <p:nvPr>
            <p:ph idx="3" type="pic"/>
          </p:nvPr>
        </p:nvSpPr>
        <p:spPr>
          <a:xfrm>
            <a:off x="8304245" y="0"/>
            <a:ext cx="3887755" cy="4581128"/>
          </a:xfrm>
          <a:prstGeom prst="rect">
            <a:avLst/>
          </a:prstGeom>
          <a:solidFill>
            <a:srgbClr val="F2F2F2"/>
          </a:solidFill>
          <a:ln>
            <a:noFill/>
          </a:ln>
        </p:spPr>
      </p:sp>
      <p:sp>
        <p:nvSpPr>
          <p:cNvPr id="128" name="Google Shape;128;p59"/>
          <p:cNvSpPr/>
          <p:nvPr>
            <p:ph idx="4" type="pic"/>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129" name="Shape 129"/>
        <p:cNvGrpSpPr/>
        <p:nvPr/>
      </p:nvGrpSpPr>
      <p:grpSpPr>
        <a:xfrm>
          <a:off x="0" y="0"/>
          <a:ext cx="0" cy="0"/>
          <a:chOff x="0" y="0"/>
          <a:chExt cx="0" cy="0"/>
        </a:xfrm>
      </p:grpSpPr>
      <p:sp>
        <p:nvSpPr>
          <p:cNvPr id="130" name="Google Shape;130;p60"/>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31" name="Google Shape;131;p60"/>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32" name="Google Shape;132;p60"/>
          <p:cNvSpPr/>
          <p:nvPr/>
        </p:nvSpPr>
        <p:spPr>
          <a:xfrm>
            <a:off x="595027" y="4101331"/>
            <a:ext cx="2400000" cy="2304000"/>
          </a:xfrm>
          <a:prstGeom prst="rect">
            <a:avLst/>
          </a:prstGeom>
          <a:solidFill>
            <a:schemeClr val="accent2"/>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3F3F3F"/>
              </a:solidFill>
              <a:latin typeface="Arial"/>
              <a:ea typeface="Arial"/>
              <a:cs typeface="Arial"/>
              <a:sym typeface="Arial"/>
            </a:endParaRPr>
          </a:p>
        </p:txBody>
      </p:sp>
      <p:sp>
        <p:nvSpPr>
          <p:cNvPr id="133" name="Google Shape;133;p60"/>
          <p:cNvSpPr/>
          <p:nvPr/>
        </p:nvSpPr>
        <p:spPr>
          <a:xfrm>
            <a:off x="9196973" y="1700808"/>
            <a:ext cx="2400000" cy="2304000"/>
          </a:xfrm>
          <a:prstGeom prst="rect">
            <a:avLst/>
          </a:prstGeom>
          <a:solidFill>
            <a:schemeClr val="accent3"/>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3F3F3F"/>
              </a:solidFill>
              <a:latin typeface="Arial"/>
              <a:ea typeface="Arial"/>
              <a:cs typeface="Arial"/>
              <a:sym typeface="Arial"/>
            </a:endParaRPr>
          </a:p>
        </p:txBody>
      </p:sp>
      <p:sp>
        <p:nvSpPr>
          <p:cNvPr id="134" name="Google Shape;134;p60"/>
          <p:cNvSpPr/>
          <p:nvPr>
            <p:ph idx="3" type="pic"/>
          </p:nvPr>
        </p:nvSpPr>
        <p:spPr>
          <a:xfrm>
            <a:off x="595027" y="1700808"/>
            <a:ext cx="2400000" cy="2304000"/>
          </a:xfrm>
          <a:prstGeom prst="rect">
            <a:avLst/>
          </a:prstGeom>
          <a:solidFill>
            <a:srgbClr val="F2F2F2"/>
          </a:solidFill>
          <a:ln>
            <a:noFill/>
          </a:ln>
        </p:spPr>
      </p:sp>
      <p:sp>
        <p:nvSpPr>
          <p:cNvPr id="135" name="Google Shape;135;p60"/>
          <p:cNvSpPr/>
          <p:nvPr>
            <p:ph idx="4" type="pic"/>
          </p:nvPr>
        </p:nvSpPr>
        <p:spPr>
          <a:xfrm>
            <a:off x="9196973" y="4101331"/>
            <a:ext cx="2400000" cy="2304000"/>
          </a:xfrm>
          <a:prstGeom prst="rect">
            <a:avLst/>
          </a:prstGeom>
          <a:solidFill>
            <a:srgbClr val="F2F2F2"/>
          </a:solidFill>
          <a:ln>
            <a:noFill/>
          </a:ln>
        </p:spPr>
      </p:sp>
      <p:sp>
        <p:nvSpPr>
          <p:cNvPr id="136" name="Google Shape;136;p60"/>
          <p:cNvSpPr/>
          <p:nvPr>
            <p:ph idx="5" type="pic"/>
          </p:nvPr>
        </p:nvSpPr>
        <p:spPr>
          <a:xfrm>
            <a:off x="3119669" y="4101331"/>
            <a:ext cx="5952663" cy="2304000"/>
          </a:xfrm>
          <a:prstGeom prst="rect">
            <a:avLst/>
          </a:prstGeom>
          <a:solidFill>
            <a:srgbClr val="F2F2F2"/>
          </a:solidFill>
          <a:ln>
            <a:noFill/>
          </a:ln>
        </p:spPr>
      </p:sp>
      <p:sp>
        <p:nvSpPr>
          <p:cNvPr id="137" name="Google Shape;137;p60"/>
          <p:cNvSpPr/>
          <p:nvPr>
            <p:ph idx="6" type="pic"/>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spTree>
      <p:nvGrpSpPr>
        <p:cNvPr id="138" name="Shape 138"/>
        <p:cNvGrpSpPr/>
        <p:nvPr/>
      </p:nvGrpSpPr>
      <p:grpSpPr>
        <a:xfrm>
          <a:off x="0" y="0"/>
          <a:ext cx="0" cy="0"/>
          <a:chOff x="0" y="0"/>
          <a:chExt cx="0" cy="0"/>
        </a:xfrm>
      </p:grpSpPr>
      <p:sp>
        <p:nvSpPr>
          <p:cNvPr id="139" name="Google Shape;139;p61"/>
          <p:cNvSpPr/>
          <p:nvPr>
            <p:ph idx="2" type="pic"/>
          </p:nvPr>
        </p:nvSpPr>
        <p:spPr>
          <a:xfrm>
            <a:off x="709650" y="480055"/>
            <a:ext cx="4224469" cy="4197085"/>
          </a:xfrm>
          <a:prstGeom prst="rect">
            <a:avLst/>
          </a:prstGeom>
          <a:solidFill>
            <a:srgbClr val="F2F2F2"/>
          </a:solidFill>
          <a:ln>
            <a:noFill/>
          </a:ln>
        </p:spPr>
      </p:sp>
      <p:sp>
        <p:nvSpPr>
          <p:cNvPr id="140" name="Google Shape;140;p61"/>
          <p:cNvSpPr/>
          <p:nvPr>
            <p:ph idx="3" type="pic"/>
          </p:nvPr>
        </p:nvSpPr>
        <p:spPr>
          <a:xfrm>
            <a:off x="5126140" y="480056"/>
            <a:ext cx="6336704" cy="2296105"/>
          </a:xfrm>
          <a:prstGeom prst="rect">
            <a:avLst/>
          </a:prstGeom>
          <a:solidFill>
            <a:srgbClr val="F2F2F2"/>
          </a:solidFill>
          <a:ln>
            <a:noFill/>
          </a:ln>
        </p:spPr>
      </p:sp>
      <p:sp>
        <p:nvSpPr>
          <p:cNvPr id="141" name="Google Shape;141;p61"/>
          <p:cNvSpPr/>
          <p:nvPr>
            <p:ph idx="4" type="pic"/>
          </p:nvPr>
        </p:nvSpPr>
        <p:spPr>
          <a:xfrm>
            <a:off x="5126140" y="2948948"/>
            <a:ext cx="1968000" cy="1728192"/>
          </a:xfrm>
          <a:prstGeom prst="rect">
            <a:avLst/>
          </a:prstGeom>
          <a:solidFill>
            <a:srgbClr val="F2F2F2"/>
          </a:solidFill>
          <a:ln>
            <a:noFill/>
          </a:ln>
        </p:spPr>
      </p:sp>
      <p:sp>
        <p:nvSpPr>
          <p:cNvPr id="142" name="Google Shape;142;p61"/>
          <p:cNvSpPr/>
          <p:nvPr>
            <p:ph idx="5" type="pic"/>
          </p:nvPr>
        </p:nvSpPr>
        <p:spPr>
          <a:xfrm>
            <a:off x="7310492" y="2948948"/>
            <a:ext cx="1968000" cy="1728192"/>
          </a:xfrm>
          <a:prstGeom prst="rect">
            <a:avLst/>
          </a:prstGeom>
          <a:solidFill>
            <a:srgbClr val="F2F2F2"/>
          </a:solidFill>
          <a:ln>
            <a:noFill/>
          </a:ln>
        </p:spPr>
      </p:sp>
      <p:sp>
        <p:nvSpPr>
          <p:cNvPr id="143" name="Google Shape;143;p61"/>
          <p:cNvSpPr/>
          <p:nvPr>
            <p:ph idx="6" type="pic"/>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spTree>
      <p:nvGrpSpPr>
        <p:cNvPr id="144" name="Shape 144"/>
        <p:cNvGrpSpPr/>
        <p:nvPr/>
      </p:nvGrpSpPr>
      <p:grpSpPr>
        <a:xfrm>
          <a:off x="0" y="0"/>
          <a:ext cx="0" cy="0"/>
          <a:chOff x="0" y="0"/>
          <a:chExt cx="0" cy="0"/>
        </a:xfrm>
      </p:grpSpPr>
      <p:sp>
        <p:nvSpPr>
          <p:cNvPr id="145" name="Google Shape;145;p62"/>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46" name="Google Shape;146;p62"/>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id="147" name="Google Shape;147;p62"/>
          <p:cNvPicPr preferRelativeResize="0"/>
          <p:nvPr/>
        </p:nvPicPr>
        <p:blipFill rotWithShape="1">
          <a:blip r:embed="rId2">
            <a:alphaModFix/>
          </a:blip>
          <a:srcRect b="0" l="0" r="0" t="0"/>
          <a:stretch/>
        </p:blipFill>
        <p:spPr>
          <a:xfrm>
            <a:off x="4546767" y="2276873"/>
            <a:ext cx="7238124" cy="3966041"/>
          </a:xfrm>
          <a:prstGeom prst="rect">
            <a:avLst/>
          </a:prstGeom>
          <a:noFill/>
          <a:ln>
            <a:noFill/>
          </a:ln>
        </p:spPr>
      </p:pic>
      <p:sp>
        <p:nvSpPr>
          <p:cNvPr id="148" name="Google Shape;148;p62"/>
          <p:cNvSpPr/>
          <p:nvPr>
            <p:ph idx="3" type="pic"/>
          </p:nvPr>
        </p:nvSpPr>
        <p:spPr>
          <a:xfrm>
            <a:off x="5705875" y="2485912"/>
            <a:ext cx="4832891" cy="3124239"/>
          </a:xfrm>
          <a:prstGeom prst="rect">
            <a:avLst/>
          </a:prstGeom>
          <a:solidFill>
            <a:srgbClr val="F2F2F2"/>
          </a:solidFill>
          <a:ln>
            <a:noFill/>
          </a:ln>
        </p:spPr>
      </p:sp>
      <p:sp>
        <p:nvSpPr>
          <p:cNvPr id="149" name="Google Shape;149;p62"/>
          <p:cNvSpPr/>
          <p:nvPr/>
        </p:nvSpPr>
        <p:spPr>
          <a:xfrm>
            <a:off x="4037371" y="1"/>
            <a:ext cx="4128459" cy="60959"/>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50" name="Google Shape;150;p62"/>
          <p:cNvSpPr/>
          <p:nvPr/>
        </p:nvSpPr>
        <p:spPr>
          <a:xfrm>
            <a:off x="0" y="6753308"/>
            <a:ext cx="12192000" cy="110875"/>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151" name="Shape 151"/>
        <p:cNvGrpSpPr/>
        <p:nvPr/>
      </p:nvGrpSpPr>
      <p:grpSpPr>
        <a:xfrm>
          <a:off x="0" y="0"/>
          <a:ext cx="0" cy="0"/>
          <a:chOff x="0" y="0"/>
          <a:chExt cx="0" cy="0"/>
        </a:xfrm>
      </p:grpSpPr>
      <p:sp>
        <p:nvSpPr>
          <p:cNvPr id="152" name="Google Shape;152;p63"/>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53" name="Google Shape;153;p63"/>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descr="D:\Fullppt\005-PNG이미지\모니터.png" id="154" name="Google Shape;154;p63"/>
          <p:cNvPicPr preferRelativeResize="0"/>
          <p:nvPr/>
        </p:nvPicPr>
        <p:blipFill rotWithShape="1">
          <a:blip r:embed="rId2">
            <a:alphaModFix/>
          </a:blip>
          <a:srcRect b="0" l="0" r="0" t="0"/>
          <a:stretch/>
        </p:blipFill>
        <p:spPr>
          <a:xfrm>
            <a:off x="776400" y="1815747"/>
            <a:ext cx="3360373" cy="3350541"/>
          </a:xfrm>
          <a:prstGeom prst="rect">
            <a:avLst/>
          </a:prstGeom>
          <a:noFill/>
          <a:ln>
            <a:noFill/>
          </a:ln>
        </p:spPr>
      </p:pic>
      <p:pic>
        <p:nvPicPr>
          <p:cNvPr descr="D:\Fullppt\005-PNG이미지\모니터.png" id="155" name="Google Shape;155;p63"/>
          <p:cNvPicPr preferRelativeResize="0"/>
          <p:nvPr/>
        </p:nvPicPr>
        <p:blipFill rotWithShape="1">
          <a:blip r:embed="rId2">
            <a:alphaModFix/>
          </a:blip>
          <a:srcRect b="0" l="0" r="0" t="0"/>
          <a:stretch/>
        </p:blipFill>
        <p:spPr>
          <a:xfrm>
            <a:off x="4406826" y="1815747"/>
            <a:ext cx="3360373" cy="3350541"/>
          </a:xfrm>
          <a:prstGeom prst="rect">
            <a:avLst/>
          </a:prstGeom>
          <a:noFill/>
          <a:ln>
            <a:noFill/>
          </a:ln>
        </p:spPr>
      </p:pic>
      <p:pic>
        <p:nvPicPr>
          <p:cNvPr descr="D:\Fullppt\005-PNG이미지\모니터.png" id="156" name="Google Shape;156;p63"/>
          <p:cNvPicPr preferRelativeResize="0"/>
          <p:nvPr/>
        </p:nvPicPr>
        <p:blipFill rotWithShape="1">
          <a:blip r:embed="rId2">
            <a:alphaModFix/>
          </a:blip>
          <a:srcRect b="0" l="0" r="0" t="0"/>
          <a:stretch/>
        </p:blipFill>
        <p:spPr>
          <a:xfrm>
            <a:off x="8037251" y="1815747"/>
            <a:ext cx="3360373" cy="3350541"/>
          </a:xfrm>
          <a:prstGeom prst="rect">
            <a:avLst/>
          </a:prstGeom>
          <a:noFill/>
          <a:ln>
            <a:noFill/>
          </a:ln>
        </p:spPr>
      </p:pic>
      <p:sp>
        <p:nvSpPr>
          <p:cNvPr id="157" name="Google Shape;157;p63"/>
          <p:cNvSpPr/>
          <p:nvPr>
            <p:ph idx="3" type="pic"/>
          </p:nvPr>
        </p:nvSpPr>
        <p:spPr>
          <a:xfrm>
            <a:off x="909901" y="1957962"/>
            <a:ext cx="3073864" cy="2080028"/>
          </a:xfrm>
          <a:prstGeom prst="rect">
            <a:avLst/>
          </a:prstGeom>
          <a:solidFill>
            <a:srgbClr val="F2F2F2"/>
          </a:solidFill>
          <a:ln>
            <a:noFill/>
          </a:ln>
        </p:spPr>
      </p:sp>
      <p:sp>
        <p:nvSpPr>
          <p:cNvPr id="158" name="Google Shape;158;p63"/>
          <p:cNvSpPr/>
          <p:nvPr>
            <p:ph idx="4" type="pic"/>
          </p:nvPr>
        </p:nvSpPr>
        <p:spPr>
          <a:xfrm>
            <a:off x="4539561" y="1957962"/>
            <a:ext cx="3073864" cy="2080028"/>
          </a:xfrm>
          <a:prstGeom prst="rect">
            <a:avLst/>
          </a:prstGeom>
          <a:solidFill>
            <a:srgbClr val="F2F2F2"/>
          </a:solidFill>
          <a:ln>
            <a:noFill/>
          </a:ln>
        </p:spPr>
      </p:sp>
      <p:sp>
        <p:nvSpPr>
          <p:cNvPr id="159" name="Google Shape;159;p63"/>
          <p:cNvSpPr/>
          <p:nvPr>
            <p:ph idx="5" type="pic"/>
          </p:nvPr>
        </p:nvSpPr>
        <p:spPr>
          <a:xfrm>
            <a:off x="8169221" y="1957962"/>
            <a:ext cx="3073864" cy="2080028"/>
          </a:xfrm>
          <a:prstGeom prst="rect">
            <a:avLst/>
          </a:prstGeom>
          <a:solidFill>
            <a:srgbClr val="F2F2F2"/>
          </a:solidFill>
          <a:ln>
            <a:noFill/>
          </a:ln>
        </p:spPr>
      </p:sp>
      <p:sp>
        <p:nvSpPr>
          <p:cNvPr id="160" name="Google Shape;160;p63"/>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61" name="Google Shape;161;p63"/>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mages and Contents Layout">
  <p:cSld name="9_Images and Contents Layout">
    <p:spTree>
      <p:nvGrpSpPr>
        <p:cNvPr id="162" name="Shape 162"/>
        <p:cNvGrpSpPr/>
        <p:nvPr/>
      </p:nvGrpSpPr>
      <p:grpSpPr>
        <a:xfrm>
          <a:off x="0" y="0"/>
          <a:ext cx="0" cy="0"/>
          <a:chOff x="0" y="0"/>
          <a:chExt cx="0" cy="0"/>
        </a:xfrm>
      </p:grpSpPr>
      <p:sp>
        <p:nvSpPr>
          <p:cNvPr id="163" name="Google Shape;163;p64"/>
          <p:cNvSpPr/>
          <p:nvPr>
            <p:ph idx="2" type="pic"/>
          </p:nvPr>
        </p:nvSpPr>
        <p:spPr>
          <a:xfrm>
            <a:off x="0" y="0"/>
            <a:ext cx="12192000" cy="4101075"/>
          </a:xfrm>
          <a:prstGeom prst="rect">
            <a:avLst/>
          </a:prstGeom>
          <a:solidFill>
            <a:srgbClr val="D8D8D8"/>
          </a:solid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164" name="Shape 164"/>
        <p:cNvGrpSpPr/>
        <p:nvPr/>
      </p:nvGrpSpPr>
      <p:grpSpPr>
        <a:xfrm>
          <a:off x="0" y="0"/>
          <a:ext cx="0" cy="0"/>
          <a:chOff x="0" y="0"/>
          <a:chExt cx="0" cy="0"/>
        </a:xfrm>
      </p:grpSpPr>
      <p:sp>
        <p:nvSpPr>
          <p:cNvPr id="165" name="Google Shape;165;p65"/>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grpSp>
        <p:nvGrpSpPr>
          <p:cNvPr id="166" name="Google Shape;166;p65"/>
          <p:cNvGrpSpPr/>
          <p:nvPr/>
        </p:nvGrpSpPr>
        <p:grpSpPr>
          <a:xfrm>
            <a:off x="472011" y="1508786"/>
            <a:ext cx="3799787" cy="4865561"/>
            <a:chOff x="354008" y="1131589"/>
            <a:chExt cx="2849840" cy="3649171"/>
          </a:xfrm>
        </p:grpSpPr>
        <p:sp>
          <p:nvSpPr>
            <p:cNvPr id="167" name="Google Shape;167;p65"/>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68" name="Google Shape;168;p65"/>
            <p:cNvSpPr/>
            <p:nvPr/>
          </p:nvSpPr>
          <p:spPr>
            <a:xfrm>
              <a:off x="531932" y="1347500"/>
              <a:ext cx="108520" cy="3240473"/>
            </a:xfrm>
            <a:prstGeom prst="roundRect">
              <a:avLst>
                <a:gd fmla="val 50000" name="adj"/>
              </a:avLst>
            </a:prstGeom>
            <a:solidFill>
              <a:schemeClr val="lt1">
                <a:alpha val="4039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69" name="Google Shape;169;p65"/>
            <p:cNvSpPr/>
            <p:nvPr/>
          </p:nvSpPr>
          <p:spPr>
            <a:xfrm rot="5400000">
              <a:off x="2592642" y="1238201"/>
              <a:ext cx="502331" cy="502331"/>
            </a:xfrm>
            <a:prstGeom prst="halfFrame">
              <a:avLst>
                <a:gd fmla="val 23728" name="adj1"/>
                <a:gd fmla="val 24642" name="adj2"/>
              </a:avLst>
            </a:prstGeom>
            <a:solidFill>
              <a:schemeClr val="lt1">
                <a:alpha val="2235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7"/>
          <p:cNvSpPr/>
          <p:nvPr>
            <p:ph idx="2" type="pic"/>
          </p:nvPr>
        </p:nvSpPr>
        <p:spPr>
          <a:xfrm>
            <a:off x="5183188" y="987425"/>
            <a:ext cx="6172200" cy="4873625"/>
          </a:xfrm>
          <a:prstGeom prst="rect">
            <a:avLst/>
          </a:prstGeom>
          <a:noFill/>
          <a:ln>
            <a:noFill/>
          </a:ln>
        </p:spPr>
      </p:sp>
      <p:sp>
        <p:nvSpPr>
          <p:cNvPr id="68" name="Google Shape;68;p4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theme" Target="../theme/theme1.xml"/><Relationship Id="rId14" Type="http://schemas.openxmlformats.org/officeDocument/2006/relationships/slideLayout" Target="../slideLayouts/slideLayout2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2.png"/><Relationship Id="rId7" Type="http://schemas.openxmlformats.org/officeDocument/2006/relationships/image" Target="../media/image4.png"/><Relationship Id="rId8"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0" Type="http://schemas.openxmlformats.org/officeDocument/2006/relationships/hyperlink" Target="https://en.wikipedia.org/wiki/Relational_algebra" TargetMode="External"/><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hyperlink" Target="https://en.wikipedia.org/wiki/E.F._Codd" TargetMode="External"/><Relationship Id="rId4" Type="http://schemas.openxmlformats.org/officeDocument/2006/relationships/hyperlink" Target="https://en.wikipedia.org/wiki/Communications_of_the_ACM" TargetMode="External"/><Relationship Id="rId9" Type="http://schemas.openxmlformats.org/officeDocument/2006/relationships/hyperlink" Target="https://en.wikipedia.org/wiki/Special:BookSources/978-1-4493-1974-8" TargetMode="External"/><Relationship Id="rId5" Type="http://schemas.openxmlformats.org/officeDocument/2006/relationships/hyperlink" Target="https://en.wikipedia.org/wiki/Doi_(identifier)" TargetMode="External"/><Relationship Id="rId6" Type="http://schemas.openxmlformats.org/officeDocument/2006/relationships/hyperlink" Target="https://doi.org/10.1145/362384.362685" TargetMode="External"/><Relationship Id="rId7" Type="http://schemas.openxmlformats.org/officeDocument/2006/relationships/hyperlink" Target="https://books.google.com/books?id=WuZGD5tBfMwC&amp;pg=PA133" TargetMode="External"/><Relationship Id="rId8" Type="http://schemas.openxmlformats.org/officeDocument/2006/relationships/hyperlink" Target="https://en.wikipedia.org/wiki/ISBN_(identifier)"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
          <p:cNvSpPr/>
          <p:nvPr/>
        </p:nvSpPr>
        <p:spPr>
          <a:xfrm>
            <a:off x="-4421" y="5427342"/>
            <a:ext cx="12196420" cy="102497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5" name="Google Shape;175;p1"/>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6" name="Google Shape;176;p1"/>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888888"/>
              </a:solidFill>
              <a:latin typeface="Calibri"/>
              <a:ea typeface="Calibri"/>
              <a:cs typeface="Calibri"/>
              <a:sym typeface="Calibri"/>
            </a:endParaRPr>
          </a:p>
        </p:txBody>
      </p:sp>
      <p:sp>
        <p:nvSpPr>
          <p:cNvPr id="177" name="Google Shape;177;p1"/>
          <p:cNvSpPr/>
          <p:nvPr/>
        </p:nvSpPr>
        <p:spPr>
          <a:xfrm flipH="1" rot="10800000">
            <a:off x="9506857" y="5939880"/>
            <a:ext cx="1291772" cy="1157606"/>
          </a:xfrm>
          <a:prstGeom prst="rtTriangle">
            <a:avLst/>
          </a:prstGeom>
          <a:solidFill>
            <a:srgbClr val="F2F2F2">
              <a:alpha val="1647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aphicFrame>
        <p:nvGraphicFramePr>
          <p:cNvPr id="178" name="Google Shape;178;p1"/>
          <p:cNvGraphicFramePr/>
          <p:nvPr/>
        </p:nvGraphicFramePr>
        <p:xfrm>
          <a:off x="360632" y="3047617"/>
          <a:ext cx="3303056" cy="3148059"/>
        </p:xfrm>
        <a:graphic>
          <a:graphicData uri="http://schemas.openxmlformats.org/presentationml/2006/ole">
            <mc:AlternateContent>
              <mc:Choice Requires="v">
                <p:oleObj r:id="rId4" imgH="3148059" imgW="3303056" progId="" spid="_x0000_s1">
                  <p:embed/>
                </p:oleObj>
              </mc:Choice>
              <mc:Fallback>
                <p:oleObj r:id="rId5" imgH="3148059" imgW="3303056" progId="">
                  <p:embed/>
                  <p:pic>
                    <p:nvPicPr>
                      <p:cNvPr id="178" name="Google Shape;178;p1"/>
                      <p:cNvPicPr preferRelativeResize="0"/>
                      <p:nvPr/>
                    </p:nvPicPr>
                    <p:blipFill rotWithShape="1">
                      <a:blip r:embed="rId6">
                        <a:alphaModFix/>
                      </a:blip>
                      <a:srcRect b="0" l="0" r="0" t="0"/>
                      <a:stretch/>
                    </p:blipFill>
                    <p:spPr>
                      <a:xfrm>
                        <a:off x="360632" y="3047617"/>
                        <a:ext cx="3303056" cy="3148059"/>
                      </a:xfrm>
                      <a:prstGeom prst="rect">
                        <a:avLst/>
                      </a:prstGeom>
                      <a:noFill/>
                      <a:ln>
                        <a:noFill/>
                      </a:ln>
                    </p:spPr>
                  </p:pic>
                </p:oleObj>
              </mc:Fallback>
            </mc:AlternateContent>
          </a:graphicData>
        </a:graphic>
      </p:graphicFrame>
      <p:sp>
        <p:nvSpPr>
          <p:cNvPr id="179" name="Google Shape;179;p1"/>
          <p:cNvSpPr/>
          <p:nvPr/>
        </p:nvSpPr>
        <p:spPr>
          <a:xfrm flipH="1">
            <a:off x="7045437" y="-64960"/>
            <a:ext cx="5146562" cy="5852440"/>
          </a:xfrm>
          <a:prstGeom prst="rtTriangle">
            <a:avLst/>
          </a:prstGeom>
          <a:solidFill>
            <a:srgbClr val="F2F2F2">
              <a:alpha val="1647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0" name="Google Shape;180;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333"/>
                </a:srgbClr>
              </a:gs>
              <a:gs pos="51000">
                <a:schemeClr val="lt1"/>
              </a:gs>
              <a:gs pos="94000">
                <a:srgbClr val="FFFFFF">
                  <a:alpha val="33333"/>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1" name="Google Shape;181;p1"/>
          <p:cNvSpPr txBox="1"/>
          <p:nvPr/>
        </p:nvSpPr>
        <p:spPr>
          <a:xfrm>
            <a:off x="1428187" y="1612292"/>
            <a:ext cx="9037200" cy="76668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3200"/>
              <a:buFont typeface="Arial"/>
              <a:buNone/>
            </a:pPr>
            <a:r>
              <a:rPr b="1" i="0" lang="en-US" sz="3200" u="none" cap="none" strike="noStrike">
                <a:solidFill>
                  <a:schemeClr val="dk1"/>
                </a:solidFill>
                <a:latin typeface="Arial Black"/>
                <a:ea typeface="Arial Black"/>
                <a:cs typeface="Arial Black"/>
                <a:sym typeface="Arial Black"/>
              </a:rPr>
              <a:t>DEPARTMENT OF COMPUTER SCIENCE &amp; ENGINEERING</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1120"/>
              </a:spcBef>
              <a:spcAft>
                <a:spcPts val="0"/>
              </a:spcAft>
              <a:buClr>
                <a:srgbClr val="000000"/>
              </a:buClr>
              <a:buSzPts val="3600"/>
              <a:buFont typeface="Arial"/>
              <a:buNone/>
            </a:pPr>
            <a:r>
              <a:rPr b="1" i="0" lang="en-US" sz="3600" u="none" cap="none" strike="noStrike">
                <a:solidFill>
                  <a:srgbClr val="FF0000"/>
                </a:solidFill>
                <a:latin typeface="Times New Roman"/>
                <a:ea typeface="Times New Roman"/>
                <a:cs typeface="Times New Roman"/>
                <a:sym typeface="Times New Roman"/>
              </a:rPr>
              <a:t>Domain Winter Winning Camp 2023</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126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Subject Name: Database Management System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98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Day: 7</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98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Topics Covered: </a:t>
            </a:r>
            <a:r>
              <a:rPr b="0" i="0" lang="en-US" sz="2800" u="none" cap="none" strike="noStrike">
                <a:solidFill>
                  <a:schemeClr val="dk1"/>
                </a:solidFill>
                <a:latin typeface="Times New Roman"/>
                <a:ea typeface="Times New Roman"/>
                <a:cs typeface="Times New Roman"/>
                <a:sym typeface="Times New Roman"/>
              </a:rPr>
              <a:t>Relational Algebra and Relational Calculus</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980"/>
              </a:spcBef>
              <a:spcAft>
                <a:spcPts val="0"/>
              </a:spcAft>
              <a:buClr>
                <a:srgbClr val="000000"/>
              </a:buClr>
              <a:buSzPts val="2800"/>
              <a:buFont typeface="Arial"/>
              <a:buNone/>
            </a:pPr>
            <a:r>
              <a:t/>
            </a:r>
            <a:endParaRPr b="1" i="0" sz="28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980"/>
              </a:spcBef>
              <a:spcAft>
                <a:spcPts val="0"/>
              </a:spcAft>
              <a:buClr>
                <a:srgbClr val="000000"/>
              </a:buClr>
              <a:buSzPts val="3600"/>
              <a:buFont typeface="Arial"/>
              <a:buNone/>
            </a:pPr>
            <a:r>
              <a:t/>
            </a:r>
            <a:endParaRPr b="1" i="0" sz="36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1260"/>
              </a:spcBef>
              <a:spcAft>
                <a:spcPts val="0"/>
              </a:spcAft>
              <a:buClr>
                <a:srgbClr val="000000"/>
              </a:buClr>
              <a:buSzPts val="3600"/>
              <a:buFont typeface="Arial"/>
              <a:buNone/>
            </a:pPr>
            <a:r>
              <a:t/>
            </a:r>
            <a:endParaRPr b="0" i="0" sz="36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1260"/>
              </a:spcBef>
              <a:spcAft>
                <a:spcPts val="0"/>
              </a:spcAft>
              <a:buClr>
                <a:srgbClr val="000000"/>
              </a:buClr>
              <a:buSzPts val="4000"/>
              <a:buFont typeface="Arial"/>
              <a:buNone/>
            </a:pPr>
            <a:r>
              <a:t/>
            </a:r>
            <a:endParaRPr b="1" i="0" sz="40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400"/>
              </a:spcBef>
              <a:spcAft>
                <a:spcPts val="0"/>
              </a:spcAft>
              <a:buClr>
                <a:srgbClr val="000000"/>
              </a:buClr>
              <a:buSzPts val="4000"/>
              <a:buFont typeface="Arial"/>
              <a:buNone/>
            </a:pPr>
            <a:r>
              <a:t/>
            </a:r>
            <a:endParaRPr b="1" i="0" sz="40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400"/>
              </a:spcBef>
              <a:spcAft>
                <a:spcPts val="0"/>
              </a:spcAft>
              <a:buClr>
                <a:srgbClr val="000000"/>
              </a:buClr>
              <a:buSzPts val="4000"/>
              <a:buFont typeface="Arial"/>
              <a:buNone/>
            </a:pPr>
            <a:r>
              <a:rPr b="1" i="0" lang="en-US" sz="4000" u="none" cap="none" strike="noStrike">
                <a:solidFill>
                  <a:srgbClr val="262626"/>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400"/>
              </a:spcBef>
              <a:spcAft>
                <a:spcPts val="0"/>
              </a:spcAft>
              <a:buClr>
                <a:srgbClr val="000000"/>
              </a:buClr>
              <a:buSzPts val="2000"/>
              <a:buFont typeface="Arial"/>
              <a:buNone/>
            </a:pPr>
            <a:r>
              <a:t/>
            </a:r>
            <a:endParaRPr b="0" i="0" sz="2000" u="none" cap="none" strike="noStrike">
              <a:solidFill>
                <a:schemeClr val="dk1"/>
              </a:solidFill>
              <a:latin typeface="Raleway ExtraBold"/>
              <a:ea typeface="Raleway ExtraBold"/>
              <a:cs typeface="Raleway ExtraBold"/>
              <a:sym typeface="Raleway ExtraBold"/>
            </a:endParaRPr>
          </a:p>
        </p:txBody>
      </p:sp>
      <p:pic>
        <p:nvPicPr>
          <p:cNvPr id="182" name="Google Shape;182;p1"/>
          <p:cNvPicPr preferRelativeResize="0"/>
          <p:nvPr/>
        </p:nvPicPr>
        <p:blipFill rotWithShape="1">
          <a:blip r:embed="rId7">
            <a:alphaModFix/>
          </a:blip>
          <a:srcRect b="0" l="0" r="0" t="0"/>
          <a:stretch/>
        </p:blipFill>
        <p:spPr>
          <a:xfrm>
            <a:off x="12105" y="24501"/>
            <a:ext cx="2654896" cy="965442"/>
          </a:xfrm>
          <a:prstGeom prst="rect">
            <a:avLst/>
          </a:prstGeom>
          <a:noFill/>
          <a:ln>
            <a:noFill/>
          </a:ln>
        </p:spPr>
      </p:pic>
      <p:sp>
        <p:nvSpPr>
          <p:cNvPr id="183" name="Google Shape;183;p1"/>
          <p:cNvSpPr/>
          <p:nvPr/>
        </p:nvSpPr>
        <p:spPr>
          <a:xfrm flipH="1">
            <a:off x="9829797" y="533399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4" name="Google Shape;184;p1"/>
          <p:cNvSpPr txBox="1"/>
          <p:nvPr/>
        </p:nvSpPr>
        <p:spPr>
          <a:xfrm>
            <a:off x="3543503" y="6010367"/>
            <a:ext cx="492860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85" name="Google Shape;185;p1"/>
          <p:cNvSpPr/>
          <p:nvPr/>
        </p:nvSpPr>
        <p:spPr>
          <a:xfrm>
            <a:off x="10736563" y="5901978"/>
            <a:ext cx="4571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6" name="Google Shape;186;p1"/>
          <p:cNvSpPr txBox="1"/>
          <p:nvPr/>
        </p:nvSpPr>
        <p:spPr>
          <a:xfrm>
            <a:off x="3871857" y="6296559"/>
            <a:ext cx="18307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87" name="Google Shape;187;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C:\Users\HP 250 G5\Desktop\wn.png" id="188" name="Google Shape;188;p1"/>
          <p:cNvPicPr preferRelativeResize="0"/>
          <p:nvPr/>
        </p:nvPicPr>
        <p:blipFill rotWithShape="1">
          <a:blip r:embed="rId8">
            <a:alphaModFix/>
          </a:blip>
          <a:srcRect b="0" l="0" r="0" t="0"/>
          <a:stretch/>
        </p:blipFill>
        <p:spPr>
          <a:xfrm>
            <a:off x="10411097" y="74823"/>
            <a:ext cx="1763512" cy="62781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0"/>
          <p:cNvSpPr txBox="1"/>
          <p:nvPr>
            <p:ph type="title"/>
          </p:nvPr>
        </p:nvSpPr>
        <p:spPr>
          <a:xfrm>
            <a:off x="648236" y="0"/>
            <a:ext cx="10972800" cy="990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3600"/>
              <a:buFont typeface="Arial"/>
              <a:buNone/>
            </a:pPr>
            <a:r>
              <a:rPr b="1" lang="en-US" sz="3600">
                <a:latin typeface="Times New Roman"/>
                <a:ea typeface="Times New Roman"/>
                <a:cs typeface="Times New Roman"/>
                <a:sym typeface="Times New Roman"/>
              </a:rPr>
              <a:t>Projection Operator</a:t>
            </a:r>
            <a:endParaRPr b="1" sz="3600">
              <a:latin typeface="Times New Roman"/>
              <a:ea typeface="Times New Roman"/>
              <a:cs typeface="Times New Roman"/>
              <a:sym typeface="Times New Roman"/>
            </a:endParaRPr>
          </a:p>
        </p:txBody>
      </p:sp>
      <p:sp>
        <p:nvSpPr>
          <p:cNvPr id="252" name="Google Shape;252;p10"/>
          <p:cNvSpPr txBox="1"/>
          <p:nvPr>
            <p:ph idx="1" type="body"/>
          </p:nvPr>
        </p:nvSpPr>
        <p:spPr>
          <a:xfrm>
            <a:off x="673994" y="695220"/>
            <a:ext cx="10972800" cy="4876800"/>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Clr>
                <a:schemeClr val="dk1"/>
              </a:buClr>
              <a:buSzPts val="1700"/>
              <a:buChar char="•"/>
            </a:pPr>
            <a:r>
              <a:rPr lang="en-US" sz="3200">
                <a:latin typeface="Times New Roman"/>
                <a:ea typeface="Times New Roman"/>
                <a:cs typeface="Times New Roman"/>
                <a:sym typeface="Times New Roman"/>
              </a:rPr>
              <a:t>Project operator is denoted by ∏ symbol and it is used to select desired columns (or attributes) from a table (or relation).</a:t>
            </a:r>
            <a:endParaRPr sz="3200">
              <a:latin typeface="Times New Roman"/>
              <a:ea typeface="Times New Roman"/>
              <a:cs typeface="Times New Roman"/>
              <a:sym typeface="Times New Roman"/>
            </a:endParaRPr>
          </a:p>
          <a:p>
            <a:pPr indent="-182880" lvl="0" marL="182880" rtl="0" algn="just">
              <a:lnSpc>
                <a:spcPct val="90000"/>
              </a:lnSpc>
              <a:spcBef>
                <a:spcPts val="400"/>
              </a:spcBef>
              <a:spcAft>
                <a:spcPts val="0"/>
              </a:spcAft>
              <a:buClr>
                <a:schemeClr val="dk1"/>
              </a:buClr>
              <a:buSzPts val="1700"/>
              <a:buChar char="•"/>
            </a:pPr>
            <a:r>
              <a:rPr lang="en-US" sz="3200">
                <a:latin typeface="Times New Roman"/>
                <a:ea typeface="Times New Roman"/>
                <a:cs typeface="Times New Roman"/>
                <a:sym typeface="Times New Roman"/>
              </a:rPr>
              <a:t>Project operator in relational algebra is similar to the select statement in sql.</a:t>
            </a:r>
            <a:endParaRPr sz="3200">
              <a:latin typeface="Times New Roman"/>
              <a:ea typeface="Times New Roman"/>
              <a:cs typeface="Times New Roman"/>
              <a:sym typeface="Times New Roman"/>
            </a:endParaRPr>
          </a:p>
          <a:p>
            <a:pPr indent="-182880" lvl="0" marL="182880" rtl="0" algn="l">
              <a:lnSpc>
                <a:spcPct val="90000"/>
              </a:lnSpc>
              <a:spcBef>
                <a:spcPts val="480"/>
              </a:spcBef>
              <a:spcAft>
                <a:spcPts val="0"/>
              </a:spcAft>
              <a:buClr>
                <a:schemeClr val="dk1"/>
              </a:buClr>
              <a:buSzPts val="2040"/>
              <a:buChar char="•"/>
            </a:pPr>
            <a:r>
              <a:rPr lang="en-US" sz="3200">
                <a:latin typeface="Times New Roman"/>
                <a:ea typeface="Times New Roman"/>
                <a:cs typeface="Times New Roman"/>
                <a:sym typeface="Times New Roman"/>
              </a:rPr>
              <a:t>Example:</a:t>
            </a:r>
            <a:endParaRPr sz="3200">
              <a:latin typeface="Times New Roman"/>
              <a:ea typeface="Times New Roman"/>
              <a:cs typeface="Times New Roman"/>
              <a:sym typeface="Times New Roman"/>
            </a:endParaRPr>
          </a:p>
          <a:p>
            <a:pPr indent="-53338" lvl="0" marL="182880" rtl="0" algn="l">
              <a:lnSpc>
                <a:spcPct val="90000"/>
              </a:lnSpc>
              <a:spcBef>
                <a:spcPts val="480"/>
              </a:spcBef>
              <a:spcAft>
                <a:spcPts val="0"/>
              </a:spcAft>
              <a:buClr>
                <a:schemeClr val="dk1"/>
              </a:buClr>
              <a:buSzPts val="2040"/>
              <a:buNone/>
            </a:pPr>
            <a:r>
              <a:t/>
            </a:r>
            <a:endParaRPr sz="3200"/>
          </a:p>
        </p:txBody>
      </p:sp>
      <p:pic>
        <p:nvPicPr>
          <p:cNvPr id="253" name="Google Shape;253;p10"/>
          <p:cNvPicPr preferRelativeResize="0"/>
          <p:nvPr/>
        </p:nvPicPr>
        <p:blipFill rotWithShape="1">
          <a:blip r:embed="rId3">
            <a:alphaModFix/>
          </a:blip>
          <a:srcRect b="0" l="0" r="0" t="0"/>
          <a:stretch/>
        </p:blipFill>
        <p:spPr>
          <a:xfrm>
            <a:off x="1568200" y="3206650"/>
            <a:ext cx="9348851" cy="3651350"/>
          </a:xfrm>
          <a:prstGeom prst="rect">
            <a:avLst/>
          </a:prstGeom>
          <a:noFill/>
          <a:ln>
            <a:noFill/>
          </a:ln>
        </p:spPr>
      </p:pic>
      <p:sp>
        <p:nvSpPr>
          <p:cNvPr id="254" name="Google Shape;254;p10"/>
          <p:cNvSpPr txBox="1"/>
          <p:nvPr/>
        </p:nvSpPr>
        <p:spPr>
          <a:xfrm>
            <a:off x="2764125" y="2621475"/>
            <a:ext cx="6741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latin typeface="Calibri"/>
                <a:ea typeface="Calibri"/>
                <a:cs typeface="Calibri"/>
                <a:sym typeface="Calibri"/>
              </a:rPr>
              <a:t>Select staffNo, fName, IName, salary from Staff </a:t>
            </a:r>
            <a:endParaRPr sz="21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1"/>
          <p:cNvSpPr txBox="1"/>
          <p:nvPr>
            <p:ph type="title"/>
          </p:nvPr>
        </p:nvSpPr>
        <p:spPr>
          <a:xfrm>
            <a:off x="622663" y="0"/>
            <a:ext cx="10972800" cy="990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3600"/>
              <a:buFont typeface="Arial"/>
              <a:buNone/>
            </a:pPr>
            <a:r>
              <a:rPr b="1" lang="en-US" sz="3600">
                <a:latin typeface="Times New Roman"/>
                <a:ea typeface="Times New Roman"/>
                <a:cs typeface="Times New Roman"/>
                <a:sym typeface="Times New Roman"/>
              </a:rPr>
              <a:t>Union Operation</a:t>
            </a:r>
            <a:endParaRPr b="1" sz="3600">
              <a:latin typeface="Times New Roman"/>
              <a:ea typeface="Times New Roman"/>
              <a:cs typeface="Times New Roman"/>
              <a:sym typeface="Times New Roman"/>
            </a:endParaRPr>
          </a:p>
        </p:txBody>
      </p:sp>
      <p:sp>
        <p:nvSpPr>
          <p:cNvPr id="260" name="Google Shape;260;p11"/>
          <p:cNvSpPr txBox="1"/>
          <p:nvPr>
            <p:ph idx="1" type="body"/>
          </p:nvPr>
        </p:nvSpPr>
        <p:spPr>
          <a:xfrm>
            <a:off x="857795" y="920931"/>
            <a:ext cx="10972800" cy="4876800"/>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Clr>
                <a:schemeClr val="dk1"/>
              </a:buClr>
              <a:buSzPts val="1700"/>
              <a:buChar char="•"/>
            </a:pPr>
            <a:r>
              <a:rPr lang="en-US"/>
              <a:t>Union of two relation R and S defines a relation that contains all the tuples of R or S or both R and s, duplicate tuples being eliminated. R and S must be union compatible.</a:t>
            </a:r>
            <a:endParaRPr sz="3600"/>
          </a:p>
          <a:p>
            <a:pPr indent="-182880" lvl="0" marL="182880" rtl="0" algn="just">
              <a:lnSpc>
                <a:spcPct val="90000"/>
              </a:lnSpc>
              <a:spcBef>
                <a:spcPts val="400"/>
              </a:spcBef>
              <a:spcAft>
                <a:spcPts val="0"/>
              </a:spcAft>
              <a:buClr>
                <a:schemeClr val="dk1"/>
              </a:buClr>
              <a:buSzPts val="1700"/>
              <a:buChar char="•"/>
            </a:pPr>
            <a:r>
              <a:rPr lang="en-US"/>
              <a:t>Union is possible if the schemas of two relations match.</a:t>
            </a:r>
            <a:endParaRPr sz="3600"/>
          </a:p>
          <a:p>
            <a:pPr indent="-182880" lvl="0" marL="182880" rtl="0" algn="just">
              <a:lnSpc>
                <a:spcPct val="90000"/>
              </a:lnSpc>
              <a:spcBef>
                <a:spcPts val="400"/>
              </a:spcBef>
              <a:spcAft>
                <a:spcPts val="0"/>
              </a:spcAft>
              <a:buClr>
                <a:schemeClr val="dk1"/>
              </a:buClr>
              <a:buSzPts val="1700"/>
              <a:buChar char="•"/>
            </a:pPr>
            <a:r>
              <a:rPr lang="en-US"/>
              <a:t>Union operator is denoted by ∪ symbol and it is used to select all the rows (tuples) from two tables (relations).</a:t>
            </a:r>
            <a:endParaRPr sz="3600"/>
          </a:p>
        </p:txBody>
      </p:sp>
      <p:pic>
        <p:nvPicPr>
          <p:cNvPr id="261" name="Google Shape;261;p11"/>
          <p:cNvPicPr preferRelativeResize="0"/>
          <p:nvPr/>
        </p:nvPicPr>
        <p:blipFill rotWithShape="1">
          <a:blip r:embed="rId3">
            <a:alphaModFix/>
          </a:blip>
          <a:srcRect b="0" l="0" r="0" t="0"/>
          <a:stretch/>
        </p:blipFill>
        <p:spPr>
          <a:xfrm>
            <a:off x="1280150" y="4154600"/>
            <a:ext cx="9686125" cy="2703400"/>
          </a:xfrm>
          <a:prstGeom prst="rect">
            <a:avLst/>
          </a:prstGeom>
          <a:noFill/>
          <a:ln>
            <a:noFill/>
          </a:ln>
        </p:spPr>
      </p:pic>
      <p:sp>
        <p:nvSpPr>
          <p:cNvPr id="262" name="Google Shape;262;p11"/>
          <p:cNvSpPr txBox="1"/>
          <p:nvPr/>
        </p:nvSpPr>
        <p:spPr>
          <a:xfrm>
            <a:off x="1954425" y="3791800"/>
            <a:ext cx="6741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alibri"/>
                <a:ea typeface="Calibri"/>
                <a:cs typeface="Calibri"/>
                <a:sym typeface="Calibri"/>
              </a:rPr>
              <a:t>Select City from Branch UNION Select City from PropertyForRent</a:t>
            </a:r>
            <a:endParaRPr sz="17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2"/>
          <p:cNvSpPr txBox="1"/>
          <p:nvPr>
            <p:ph type="title"/>
          </p:nvPr>
        </p:nvSpPr>
        <p:spPr>
          <a:xfrm>
            <a:off x="609600" y="0"/>
            <a:ext cx="10972800" cy="990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3600"/>
              <a:buFont typeface="Arial"/>
              <a:buNone/>
            </a:pPr>
            <a:r>
              <a:rPr b="1" lang="en-US" sz="3600">
                <a:latin typeface="Times New Roman"/>
                <a:ea typeface="Times New Roman"/>
                <a:cs typeface="Times New Roman"/>
                <a:sym typeface="Times New Roman"/>
              </a:rPr>
              <a:t>Set Difference</a:t>
            </a:r>
            <a:endParaRPr b="1" sz="3600">
              <a:latin typeface="Times New Roman"/>
              <a:ea typeface="Times New Roman"/>
              <a:cs typeface="Times New Roman"/>
              <a:sym typeface="Times New Roman"/>
            </a:endParaRPr>
          </a:p>
        </p:txBody>
      </p:sp>
      <p:sp>
        <p:nvSpPr>
          <p:cNvPr id="268" name="Google Shape;268;p12"/>
          <p:cNvSpPr txBox="1"/>
          <p:nvPr>
            <p:ph idx="1" type="body"/>
          </p:nvPr>
        </p:nvSpPr>
        <p:spPr>
          <a:xfrm>
            <a:off x="870857" y="829491"/>
            <a:ext cx="10972800" cy="4876800"/>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Clr>
                <a:schemeClr val="dk1"/>
              </a:buClr>
              <a:buSzPts val="2040"/>
              <a:buChar char="•"/>
            </a:pPr>
            <a:r>
              <a:rPr lang="en-US" sz="3200"/>
              <a:t>Set Difference is denoted by – symbol. </a:t>
            </a:r>
            <a:endParaRPr/>
          </a:p>
          <a:p>
            <a:pPr indent="-53338" lvl="0" marL="182880" rtl="0" algn="just">
              <a:lnSpc>
                <a:spcPct val="90000"/>
              </a:lnSpc>
              <a:spcBef>
                <a:spcPts val="0"/>
              </a:spcBef>
              <a:spcAft>
                <a:spcPts val="0"/>
              </a:spcAft>
              <a:buClr>
                <a:schemeClr val="dk1"/>
              </a:buClr>
              <a:buSzPts val="2040"/>
              <a:buNone/>
            </a:pPr>
            <a:r>
              <a:t/>
            </a:r>
            <a:endParaRPr sz="1000"/>
          </a:p>
          <a:p>
            <a:pPr indent="-182880" lvl="0" marL="182880" rtl="0" algn="just">
              <a:lnSpc>
                <a:spcPct val="90000"/>
              </a:lnSpc>
              <a:spcBef>
                <a:spcPts val="480"/>
              </a:spcBef>
              <a:spcAft>
                <a:spcPts val="0"/>
              </a:spcAft>
              <a:buClr>
                <a:schemeClr val="dk1"/>
              </a:buClr>
              <a:buSzPts val="2040"/>
              <a:buChar char="•"/>
            </a:pPr>
            <a:r>
              <a:rPr lang="en-US" sz="3200"/>
              <a:t>Lets say we have two relations R1 and R2 and we want to select all those tuples(rows) that are present in Relation R1 but </a:t>
            </a:r>
            <a:r>
              <a:rPr b="1" lang="en-US" sz="3200"/>
              <a:t>not</a:t>
            </a:r>
            <a:r>
              <a:rPr lang="en-US" sz="3200"/>
              <a:t> present in Relation R2, this can be done using Set difference R1 – R2. </a:t>
            </a:r>
            <a:endParaRPr sz="3200"/>
          </a:p>
        </p:txBody>
      </p:sp>
      <p:pic>
        <p:nvPicPr>
          <p:cNvPr id="269" name="Google Shape;269;p12"/>
          <p:cNvPicPr preferRelativeResize="0"/>
          <p:nvPr/>
        </p:nvPicPr>
        <p:blipFill rotWithShape="1">
          <a:blip r:embed="rId3">
            <a:alphaModFix/>
          </a:blip>
          <a:srcRect b="0" l="0" r="0" t="0"/>
          <a:stretch/>
        </p:blipFill>
        <p:spPr>
          <a:xfrm>
            <a:off x="909615" y="3340145"/>
            <a:ext cx="9850665" cy="35178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3"/>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3600"/>
              <a:buFont typeface="Arial"/>
              <a:buNone/>
            </a:pPr>
            <a:r>
              <a:rPr b="1" lang="en-US" sz="3600">
                <a:latin typeface="Times New Roman"/>
                <a:ea typeface="Times New Roman"/>
                <a:cs typeface="Times New Roman"/>
                <a:sym typeface="Times New Roman"/>
              </a:rPr>
              <a:t>Intersection </a:t>
            </a:r>
            <a:endParaRPr b="1" sz="3600">
              <a:latin typeface="Times New Roman"/>
              <a:ea typeface="Times New Roman"/>
              <a:cs typeface="Times New Roman"/>
              <a:sym typeface="Times New Roman"/>
            </a:endParaRPr>
          </a:p>
        </p:txBody>
      </p:sp>
      <p:sp>
        <p:nvSpPr>
          <p:cNvPr id="275" name="Google Shape;275;p13"/>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Clr>
                <a:schemeClr val="dk1"/>
              </a:buClr>
              <a:buSzPts val="1700"/>
              <a:buChar char="•"/>
            </a:pPr>
            <a:r>
              <a:rPr lang="en-US" sz="3200">
                <a:latin typeface="Times New Roman"/>
                <a:ea typeface="Times New Roman"/>
                <a:cs typeface="Times New Roman"/>
                <a:sym typeface="Times New Roman"/>
              </a:rPr>
              <a:t>Intersection operator is denoted by ∩ symbol and it is used to select common rows (tuples) from two tables (relations).</a:t>
            </a:r>
            <a:endParaRPr sz="3200">
              <a:latin typeface="Times New Roman"/>
              <a:ea typeface="Times New Roman"/>
              <a:cs typeface="Times New Roman"/>
              <a:sym typeface="Times New Roman"/>
            </a:endParaRPr>
          </a:p>
          <a:p>
            <a:pPr indent="-182880" lvl="0" marL="182880" rtl="0" algn="just">
              <a:lnSpc>
                <a:spcPct val="90000"/>
              </a:lnSpc>
              <a:spcBef>
                <a:spcPts val="400"/>
              </a:spcBef>
              <a:spcAft>
                <a:spcPts val="0"/>
              </a:spcAft>
              <a:buClr>
                <a:schemeClr val="dk1"/>
              </a:buClr>
              <a:buSzPts val="1700"/>
              <a:buChar char="•"/>
            </a:pPr>
            <a:r>
              <a:rPr lang="en-US" sz="3200">
                <a:latin typeface="Times New Roman"/>
                <a:ea typeface="Times New Roman"/>
                <a:cs typeface="Times New Roman"/>
                <a:sym typeface="Times New Roman"/>
              </a:rPr>
              <a:t>Lets say we have two relations R1 and R2 both have same columns and we want to select all those tuples(rows) that are present in both the relations, then in that case we can apply intersection operation on these two relations R1 ∩ R2.</a:t>
            </a:r>
            <a:endParaRPr sz="3200">
              <a:latin typeface="Times New Roman"/>
              <a:ea typeface="Times New Roman"/>
              <a:cs typeface="Times New Roman"/>
              <a:sym typeface="Times New Roman"/>
            </a:endParaRPr>
          </a:p>
          <a:p>
            <a:pPr indent="-74928" lvl="0" marL="182880" rtl="0" algn="just">
              <a:lnSpc>
                <a:spcPct val="90000"/>
              </a:lnSpc>
              <a:spcBef>
                <a:spcPts val="400"/>
              </a:spcBef>
              <a:spcAft>
                <a:spcPts val="0"/>
              </a:spcAft>
              <a:buClr>
                <a:schemeClr val="dk1"/>
              </a:buClr>
              <a:buSzPts val="1700"/>
              <a:buNone/>
            </a:pPr>
            <a:r>
              <a:t/>
            </a:r>
            <a:endParaRPr sz="3200">
              <a:latin typeface="Times New Roman"/>
              <a:ea typeface="Times New Roman"/>
              <a:cs typeface="Times New Roman"/>
              <a:sym typeface="Times New Roman"/>
            </a:endParaRPr>
          </a:p>
          <a:p>
            <a:pPr indent="-182880" lvl="0" marL="182880" rtl="0" algn="just">
              <a:lnSpc>
                <a:spcPct val="90000"/>
              </a:lnSpc>
              <a:spcBef>
                <a:spcPts val="400"/>
              </a:spcBef>
              <a:spcAft>
                <a:spcPts val="0"/>
              </a:spcAft>
              <a:buClr>
                <a:schemeClr val="dk1"/>
              </a:buClr>
              <a:buSzPts val="1700"/>
              <a:buChar char="•"/>
            </a:pPr>
            <a:r>
              <a:rPr b="1" lang="en-US" sz="3200">
                <a:latin typeface="Times New Roman"/>
                <a:ea typeface="Times New Roman"/>
                <a:cs typeface="Times New Roman"/>
                <a:sym typeface="Times New Roman"/>
              </a:rPr>
              <a:t>Note:</a:t>
            </a:r>
            <a:r>
              <a:rPr lang="en-US" sz="3200">
                <a:latin typeface="Times New Roman"/>
                <a:ea typeface="Times New Roman"/>
                <a:cs typeface="Times New Roman"/>
                <a:sym typeface="Times New Roman"/>
              </a:rPr>
              <a:t> Only those rows that are present in both the tables will appear in the result set.</a:t>
            </a:r>
            <a:endParaRPr sz="32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4"/>
          <p:cNvSpPr txBox="1"/>
          <p:nvPr>
            <p:ph type="title"/>
          </p:nvPr>
        </p:nvSpPr>
        <p:spPr>
          <a:xfrm>
            <a:off x="581465" y="237978"/>
            <a:ext cx="10972800" cy="990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3600"/>
              <a:buFont typeface="Arial"/>
              <a:buNone/>
            </a:pPr>
            <a:r>
              <a:rPr b="1" lang="en-US" sz="3600">
                <a:latin typeface="Times New Roman"/>
                <a:ea typeface="Times New Roman"/>
                <a:cs typeface="Times New Roman"/>
                <a:sym typeface="Times New Roman"/>
              </a:rPr>
              <a:t>Cartesian Product</a:t>
            </a:r>
            <a:endParaRPr b="1" sz="3600">
              <a:latin typeface="Times New Roman"/>
              <a:ea typeface="Times New Roman"/>
              <a:cs typeface="Times New Roman"/>
              <a:sym typeface="Times New Roman"/>
            </a:endParaRPr>
          </a:p>
        </p:txBody>
      </p:sp>
      <p:sp>
        <p:nvSpPr>
          <p:cNvPr id="281" name="Google Shape;281;p14"/>
          <p:cNvSpPr txBox="1"/>
          <p:nvPr>
            <p:ph idx="1" type="body"/>
          </p:nvPr>
        </p:nvSpPr>
        <p:spPr>
          <a:xfrm>
            <a:off x="623668" y="1346982"/>
            <a:ext cx="10972800" cy="4876800"/>
          </a:xfrm>
          <a:prstGeom prst="rect">
            <a:avLst/>
          </a:prstGeom>
          <a:noFill/>
          <a:ln>
            <a:noFill/>
          </a:ln>
        </p:spPr>
        <p:txBody>
          <a:bodyPr anchorCtr="0" anchor="t" bIns="45700" lIns="91425" spcFirstLastPara="1" rIns="91425" wrap="square" tIns="45700">
            <a:noAutofit/>
          </a:bodyPr>
          <a:lstStyle/>
          <a:p>
            <a:pPr indent="-182880" lvl="0" marL="182880" rtl="0" algn="just">
              <a:lnSpc>
                <a:spcPct val="90000"/>
              </a:lnSpc>
              <a:spcBef>
                <a:spcPts val="0"/>
              </a:spcBef>
              <a:spcAft>
                <a:spcPts val="0"/>
              </a:spcAft>
              <a:buClr>
                <a:schemeClr val="dk1"/>
              </a:buClr>
              <a:buSzPts val="1700"/>
              <a:buChar char="•"/>
            </a:pPr>
            <a:r>
              <a:rPr lang="en-US" sz="3200"/>
              <a:t>Cartesian Product is denoted by X symbol. </a:t>
            </a:r>
            <a:endParaRPr/>
          </a:p>
          <a:p>
            <a:pPr indent="-74928" lvl="0" marL="182880" rtl="0" algn="just">
              <a:lnSpc>
                <a:spcPct val="90000"/>
              </a:lnSpc>
              <a:spcBef>
                <a:spcPts val="0"/>
              </a:spcBef>
              <a:spcAft>
                <a:spcPts val="0"/>
              </a:spcAft>
              <a:buClr>
                <a:schemeClr val="dk1"/>
              </a:buClr>
              <a:buSzPts val="1700"/>
              <a:buNone/>
            </a:pPr>
            <a:r>
              <a:t/>
            </a:r>
            <a:endParaRPr sz="1800"/>
          </a:p>
          <a:p>
            <a:pPr indent="-182880" lvl="0" marL="182880" rtl="0" algn="just">
              <a:lnSpc>
                <a:spcPct val="90000"/>
              </a:lnSpc>
              <a:spcBef>
                <a:spcPts val="400"/>
              </a:spcBef>
              <a:spcAft>
                <a:spcPts val="0"/>
              </a:spcAft>
              <a:buClr>
                <a:schemeClr val="dk1"/>
              </a:buClr>
              <a:buSzPts val="1700"/>
              <a:buChar char="•"/>
            </a:pPr>
            <a:r>
              <a:rPr lang="en-US" sz="3200"/>
              <a:t>Lets say we have two relations R1 and R2 then the cartesian product of these two relations (R1 X R2) would combine each tuple of first relation R1 with the each tuple of second relation R2. </a:t>
            </a:r>
            <a:endParaRPr/>
          </a:p>
          <a:p>
            <a:pPr indent="-74928" lvl="0" marL="182880" rtl="0" algn="just">
              <a:lnSpc>
                <a:spcPct val="90000"/>
              </a:lnSpc>
              <a:spcBef>
                <a:spcPts val="400"/>
              </a:spcBef>
              <a:spcAft>
                <a:spcPts val="0"/>
              </a:spcAft>
              <a:buClr>
                <a:schemeClr val="dk1"/>
              </a:buClr>
              <a:buSzPts val="1700"/>
              <a:buNone/>
            </a:pPr>
            <a:r>
              <a:t/>
            </a:r>
            <a:endParaRPr sz="1600"/>
          </a:p>
          <a:p>
            <a:pPr indent="-182880" lvl="0" marL="182880" rtl="0" algn="just">
              <a:lnSpc>
                <a:spcPct val="90000"/>
              </a:lnSpc>
              <a:spcBef>
                <a:spcPts val="400"/>
              </a:spcBef>
              <a:spcAft>
                <a:spcPts val="0"/>
              </a:spcAft>
              <a:buClr>
                <a:schemeClr val="dk1"/>
              </a:buClr>
              <a:buSzPts val="1700"/>
              <a:buChar char="•"/>
            </a:pPr>
            <a:r>
              <a:rPr lang="en-US" sz="3200"/>
              <a:t>It’s a concatenation of every tuple of relation R with every tuple of relation S.</a:t>
            </a:r>
            <a:endParaRPr/>
          </a:p>
          <a:p>
            <a:pPr indent="-74928" lvl="0" marL="182880" rtl="0" algn="just">
              <a:lnSpc>
                <a:spcPct val="90000"/>
              </a:lnSpc>
              <a:spcBef>
                <a:spcPts val="400"/>
              </a:spcBef>
              <a:spcAft>
                <a:spcPts val="0"/>
              </a:spcAft>
              <a:buClr>
                <a:schemeClr val="dk1"/>
              </a:buClr>
              <a:buSzPts val="1700"/>
              <a:buNone/>
            </a:pPr>
            <a:r>
              <a:t/>
            </a:r>
            <a:endParaRPr sz="2400"/>
          </a:p>
          <a:p>
            <a:pPr indent="-182880" lvl="0" marL="182880" rtl="0" algn="just">
              <a:lnSpc>
                <a:spcPct val="90000"/>
              </a:lnSpc>
              <a:spcBef>
                <a:spcPts val="400"/>
              </a:spcBef>
              <a:spcAft>
                <a:spcPts val="0"/>
              </a:spcAft>
              <a:buClr>
                <a:schemeClr val="dk1"/>
              </a:buClr>
              <a:buSzPts val="1700"/>
              <a:buChar char="•"/>
            </a:pPr>
            <a:r>
              <a:rPr lang="en-US" sz="3200"/>
              <a:t>It multiplies two relations to define another relation consisting of all possible pairs of tuples.</a:t>
            </a:r>
            <a:endParaRPr sz="3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5"/>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3600"/>
              <a:buFont typeface="Arial"/>
              <a:buNone/>
            </a:pPr>
            <a:r>
              <a:rPr b="1" lang="en-US" sz="3600"/>
              <a:t>Example</a:t>
            </a:r>
            <a:endParaRPr b="1" sz="3600"/>
          </a:p>
        </p:txBody>
      </p:sp>
      <p:pic>
        <p:nvPicPr>
          <p:cNvPr id="287" name="Google Shape;287;p15"/>
          <p:cNvPicPr preferRelativeResize="0"/>
          <p:nvPr>
            <p:ph idx="1" type="body"/>
          </p:nvPr>
        </p:nvPicPr>
        <p:blipFill rotWithShape="1">
          <a:blip r:embed="rId3">
            <a:alphaModFix/>
          </a:blip>
          <a:srcRect b="0" l="0" r="0" t="0"/>
          <a:stretch/>
        </p:blipFill>
        <p:spPr>
          <a:xfrm>
            <a:off x="781050" y="1800225"/>
            <a:ext cx="10090151" cy="424943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6"/>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3600"/>
              <a:buFont typeface="Arial"/>
              <a:buNone/>
            </a:pPr>
            <a:r>
              <a:rPr b="1" lang="en-US" sz="3600">
                <a:latin typeface="Times New Roman"/>
                <a:ea typeface="Times New Roman"/>
                <a:cs typeface="Times New Roman"/>
                <a:sym typeface="Times New Roman"/>
              </a:rPr>
              <a:t>Division operation</a:t>
            </a:r>
            <a:endParaRPr b="1" sz="3600">
              <a:latin typeface="Times New Roman"/>
              <a:ea typeface="Times New Roman"/>
              <a:cs typeface="Times New Roman"/>
              <a:sym typeface="Times New Roman"/>
            </a:endParaRPr>
          </a:p>
        </p:txBody>
      </p:sp>
      <p:sp>
        <p:nvSpPr>
          <p:cNvPr id="293" name="Google Shape;293;p16"/>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Clr>
                <a:schemeClr val="dk1"/>
              </a:buClr>
              <a:buSzPts val="1700"/>
              <a:buChar char="•"/>
            </a:pPr>
            <a:r>
              <a:rPr lang="en-US" sz="3200">
                <a:latin typeface="Times New Roman"/>
                <a:ea typeface="Times New Roman"/>
                <a:cs typeface="Times New Roman"/>
                <a:sym typeface="Times New Roman"/>
              </a:rPr>
              <a:t>The division operation (R/S) defines a relation over the attributes C that consist of the set of tuples from R that match the combination of every tuple in S.</a:t>
            </a:r>
            <a:endParaRPr sz="3200">
              <a:latin typeface="Times New Roman"/>
              <a:ea typeface="Times New Roman"/>
              <a:cs typeface="Times New Roman"/>
              <a:sym typeface="Times New Roman"/>
            </a:endParaRPr>
          </a:p>
          <a:p>
            <a:pPr indent="-182880" lvl="0" marL="182880" rtl="0" algn="l">
              <a:lnSpc>
                <a:spcPct val="90000"/>
              </a:lnSpc>
              <a:spcBef>
                <a:spcPts val="400"/>
              </a:spcBef>
              <a:spcAft>
                <a:spcPts val="0"/>
              </a:spcAft>
              <a:buClr>
                <a:schemeClr val="dk1"/>
              </a:buClr>
              <a:buSzPts val="1700"/>
              <a:buChar char="•"/>
            </a:pPr>
            <a:r>
              <a:rPr lang="en-US" sz="3200">
                <a:latin typeface="Times New Roman"/>
                <a:ea typeface="Times New Roman"/>
                <a:cs typeface="Times New Roman"/>
                <a:sym typeface="Times New Roman"/>
              </a:rPr>
              <a:t>Let R(A,B) and S(B) be two relations. Division should find all values of A in R that are connected with all values of B (in S). Think AB÷B= A.</a:t>
            </a:r>
            <a:endParaRPr sz="3200">
              <a:latin typeface="Times New Roman"/>
              <a:ea typeface="Times New Roman"/>
              <a:cs typeface="Times New Roman"/>
              <a:sym typeface="Times New Roman"/>
            </a:endParaRPr>
          </a:p>
          <a:p>
            <a:pPr indent="-182880" lvl="0" marL="182880" rtl="0" algn="l">
              <a:lnSpc>
                <a:spcPct val="90000"/>
              </a:lnSpc>
              <a:spcBef>
                <a:spcPts val="400"/>
              </a:spcBef>
              <a:spcAft>
                <a:spcPts val="0"/>
              </a:spcAft>
              <a:buClr>
                <a:schemeClr val="dk1"/>
              </a:buClr>
              <a:buSzPts val="1700"/>
              <a:buChar char="•"/>
            </a:pPr>
            <a:r>
              <a:rPr lang="en-US" sz="3200">
                <a:latin typeface="Times New Roman"/>
                <a:ea typeface="Times New Roman"/>
                <a:cs typeface="Times New Roman"/>
                <a:sym typeface="Times New Roman"/>
              </a:rPr>
              <a:t>So R÷S = πA(R)−πA(πA(R)×S−R)</a:t>
            </a:r>
            <a:endParaRPr sz="3200">
              <a:latin typeface="Times New Roman"/>
              <a:ea typeface="Times New Roman"/>
              <a:cs typeface="Times New Roman"/>
              <a:sym typeface="Times New Roman"/>
            </a:endParaRPr>
          </a:p>
          <a:p>
            <a:pPr indent="-182880" lvl="0" marL="182880" rtl="0" algn="l">
              <a:lnSpc>
                <a:spcPct val="90000"/>
              </a:lnSpc>
              <a:spcBef>
                <a:spcPts val="400"/>
              </a:spcBef>
              <a:spcAft>
                <a:spcPts val="0"/>
              </a:spcAft>
              <a:buClr>
                <a:schemeClr val="dk1"/>
              </a:buClr>
              <a:buSzPts val="1700"/>
              <a:buChar char="•"/>
            </a:pPr>
            <a:r>
              <a:rPr lang="en-US" sz="3200">
                <a:latin typeface="Times New Roman"/>
                <a:ea typeface="Times New Roman"/>
                <a:cs typeface="Times New Roman"/>
                <a:sym typeface="Times New Roman"/>
              </a:rPr>
              <a:t>Example: </a:t>
            </a:r>
            <a:br>
              <a:rPr lang="en-US" sz="3200">
                <a:latin typeface="Times New Roman"/>
                <a:ea typeface="Times New Roman"/>
                <a:cs typeface="Times New Roman"/>
                <a:sym typeface="Times New Roman"/>
              </a:rPr>
            </a:br>
            <a:endParaRPr sz="3200">
              <a:latin typeface="Times New Roman"/>
              <a:ea typeface="Times New Roman"/>
              <a:cs typeface="Times New Roman"/>
              <a:sym typeface="Times New Roman"/>
            </a:endParaRPr>
          </a:p>
        </p:txBody>
      </p:sp>
      <p:pic>
        <p:nvPicPr>
          <p:cNvPr id="294" name="Google Shape;294;p16"/>
          <p:cNvPicPr preferRelativeResize="0"/>
          <p:nvPr/>
        </p:nvPicPr>
        <p:blipFill rotWithShape="1">
          <a:blip r:embed="rId3">
            <a:alphaModFix/>
          </a:blip>
          <a:srcRect b="0" l="0" r="0" t="0"/>
          <a:stretch/>
        </p:blipFill>
        <p:spPr>
          <a:xfrm>
            <a:off x="3720125" y="4938932"/>
            <a:ext cx="7480300" cy="16726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7"/>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3600"/>
              <a:buFont typeface="Arial"/>
              <a:buNone/>
            </a:pPr>
            <a:r>
              <a:rPr b="1" lang="en-US" sz="3600">
                <a:latin typeface="Times New Roman"/>
                <a:ea typeface="Times New Roman"/>
                <a:cs typeface="Times New Roman"/>
                <a:sym typeface="Times New Roman"/>
              </a:rPr>
              <a:t>Rename Operation</a:t>
            </a:r>
            <a:endParaRPr b="1" sz="3600">
              <a:latin typeface="Times New Roman"/>
              <a:ea typeface="Times New Roman"/>
              <a:cs typeface="Times New Roman"/>
              <a:sym typeface="Times New Roman"/>
            </a:endParaRPr>
          </a:p>
        </p:txBody>
      </p:sp>
      <p:sp>
        <p:nvSpPr>
          <p:cNvPr id="300" name="Google Shape;300;p17"/>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Clr>
                <a:schemeClr val="dk1"/>
              </a:buClr>
              <a:buSzPts val="1530"/>
              <a:buChar char="•"/>
            </a:pPr>
            <a:r>
              <a:rPr lang="en-US" sz="3200">
                <a:latin typeface="Times New Roman"/>
                <a:ea typeface="Times New Roman"/>
                <a:cs typeface="Times New Roman"/>
                <a:sym typeface="Times New Roman"/>
              </a:rPr>
              <a:t>Allows us to name, and therefore to refer to, the results of relational-algebra expressions. </a:t>
            </a:r>
            <a:endParaRPr sz="3200">
              <a:latin typeface="Times New Roman"/>
              <a:ea typeface="Times New Roman"/>
              <a:cs typeface="Times New Roman"/>
              <a:sym typeface="Times New Roman"/>
            </a:endParaRPr>
          </a:p>
          <a:p>
            <a:pPr indent="-182880" lvl="0" marL="182880" rtl="0" algn="just">
              <a:lnSpc>
                <a:spcPct val="90000"/>
              </a:lnSpc>
              <a:spcBef>
                <a:spcPts val="360"/>
              </a:spcBef>
              <a:spcAft>
                <a:spcPts val="0"/>
              </a:spcAft>
              <a:buClr>
                <a:schemeClr val="dk1"/>
              </a:buClr>
              <a:buSzPts val="1530"/>
              <a:buChar char="•"/>
            </a:pPr>
            <a:r>
              <a:rPr lang="en-US" sz="3200">
                <a:latin typeface="Times New Roman"/>
                <a:ea typeface="Times New Roman"/>
                <a:cs typeface="Times New Roman"/>
                <a:sym typeface="Times New Roman"/>
              </a:rPr>
              <a:t>Allows us to refer to a relation by more than one name. </a:t>
            </a:r>
            <a:endParaRPr sz="3200">
              <a:latin typeface="Times New Roman"/>
              <a:ea typeface="Times New Roman"/>
              <a:cs typeface="Times New Roman"/>
              <a:sym typeface="Times New Roman"/>
            </a:endParaRPr>
          </a:p>
          <a:p>
            <a:pPr indent="-182880" lvl="0" marL="182880" rtl="0" algn="just">
              <a:lnSpc>
                <a:spcPct val="90000"/>
              </a:lnSpc>
              <a:spcBef>
                <a:spcPts val="360"/>
              </a:spcBef>
              <a:spcAft>
                <a:spcPts val="0"/>
              </a:spcAft>
              <a:buClr>
                <a:schemeClr val="dk1"/>
              </a:buClr>
              <a:buSzPts val="1530"/>
              <a:buChar char="•"/>
            </a:pPr>
            <a:r>
              <a:rPr lang="en-US" sz="3200">
                <a:latin typeface="Times New Roman"/>
                <a:ea typeface="Times New Roman"/>
                <a:cs typeface="Times New Roman"/>
                <a:sym typeface="Times New Roman"/>
              </a:rPr>
              <a:t>To rename STUDENT relation to STUDENT1, we can use rename operator like:</a:t>
            </a:r>
            <a:endParaRPr sz="3200">
              <a:latin typeface="Times New Roman"/>
              <a:ea typeface="Times New Roman"/>
              <a:cs typeface="Times New Roman"/>
              <a:sym typeface="Times New Roman"/>
            </a:endParaRPr>
          </a:p>
          <a:p>
            <a:pPr indent="0" lvl="0" marL="0" rtl="0" algn="just">
              <a:lnSpc>
                <a:spcPct val="90000"/>
              </a:lnSpc>
              <a:spcBef>
                <a:spcPts val="360"/>
              </a:spcBef>
              <a:spcAft>
                <a:spcPts val="0"/>
              </a:spcAft>
              <a:buClr>
                <a:schemeClr val="dk1"/>
              </a:buClr>
              <a:buSzPts val="1530"/>
              <a:buNone/>
            </a:pPr>
            <a:r>
              <a:rPr b="1" lang="en-US" sz="3200">
                <a:latin typeface="Times New Roman"/>
                <a:ea typeface="Times New Roman"/>
                <a:cs typeface="Times New Roman"/>
                <a:sym typeface="Times New Roman"/>
              </a:rPr>
              <a:t>   ρ(STUDENT1, STUDENT)</a:t>
            </a:r>
            <a:endParaRPr sz="3200">
              <a:latin typeface="Times New Roman"/>
              <a:ea typeface="Times New Roman"/>
              <a:cs typeface="Times New Roman"/>
              <a:sym typeface="Times New Roman"/>
            </a:endParaRPr>
          </a:p>
          <a:p>
            <a:pPr indent="-182880" lvl="0" marL="182880" rtl="0" algn="just">
              <a:lnSpc>
                <a:spcPct val="90000"/>
              </a:lnSpc>
              <a:spcBef>
                <a:spcPts val="360"/>
              </a:spcBef>
              <a:spcAft>
                <a:spcPts val="0"/>
              </a:spcAft>
              <a:buClr>
                <a:schemeClr val="dk1"/>
              </a:buClr>
              <a:buSzPts val="1530"/>
              <a:buChar char="•"/>
            </a:pPr>
            <a:r>
              <a:rPr b="1" lang="en-US" sz="3200">
                <a:latin typeface="Times New Roman"/>
                <a:ea typeface="Times New Roman"/>
                <a:cs typeface="Times New Roman"/>
                <a:sym typeface="Times New Roman"/>
              </a:rPr>
              <a:t> </a:t>
            </a:r>
            <a:r>
              <a:rPr lang="en-US" sz="3200">
                <a:latin typeface="Times New Roman"/>
                <a:ea typeface="Times New Roman"/>
                <a:cs typeface="Times New Roman"/>
                <a:sym typeface="Times New Roman"/>
              </a:rPr>
              <a:t>If you want to create a relation STUDENT_NAMES with ROLL_NO and NAME from STUDENT, it can be done using rename operator as:</a:t>
            </a:r>
            <a:endParaRPr sz="3200">
              <a:latin typeface="Times New Roman"/>
              <a:ea typeface="Times New Roman"/>
              <a:cs typeface="Times New Roman"/>
              <a:sym typeface="Times New Roman"/>
            </a:endParaRPr>
          </a:p>
          <a:p>
            <a:pPr indent="0" lvl="0" marL="0" rtl="0" algn="just">
              <a:lnSpc>
                <a:spcPct val="90000"/>
              </a:lnSpc>
              <a:spcBef>
                <a:spcPts val="360"/>
              </a:spcBef>
              <a:spcAft>
                <a:spcPts val="0"/>
              </a:spcAft>
              <a:buClr>
                <a:schemeClr val="dk1"/>
              </a:buClr>
              <a:buSzPts val="1530"/>
              <a:buNone/>
            </a:pPr>
            <a:r>
              <a:rPr b="1" lang="en-US" sz="3200">
                <a:latin typeface="Times New Roman"/>
                <a:ea typeface="Times New Roman"/>
                <a:cs typeface="Times New Roman"/>
                <a:sym typeface="Times New Roman"/>
              </a:rPr>
              <a:t>   ρ(STUDENT_NAMES, ∏</a:t>
            </a:r>
            <a:r>
              <a:rPr b="1" baseline="-25000" lang="en-US" sz="3200">
                <a:latin typeface="Times New Roman"/>
                <a:ea typeface="Times New Roman"/>
                <a:cs typeface="Times New Roman"/>
                <a:sym typeface="Times New Roman"/>
              </a:rPr>
              <a:t>(ROLL_NO, NAME)</a:t>
            </a:r>
            <a:r>
              <a:rPr b="1" lang="en-US" sz="3200">
                <a:latin typeface="Times New Roman"/>
                <a:ea typeface="Times New Roman"/>
                <a:cs typeface="Times New Roman"/>
                <a:sym typeface="Times New Roman"/>
              </a:rPr>
              <a:t>(STUDENT))</a:t>
            </a:r>
            <a:endParaRPr sz="32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8"/>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3600"/>
              <a:buFont typeface="Arial"/>
              <a:buNone/>
            </a:pPr>
            <a:r>
              <a:rPr b="1" lang="en-US" sz="3600">
                <a:latin typeface="Times New Roman"/>
                <a:ea typeface="Times New Roman"/>
                <a:cs typeface="Times New Roman"/>
                <a:sym typeface="Times New Roman"/>
              </a:rPr>
              <a:t>Example</a:t>
            </a:r>
            <a:endParaRPr b="1" sz="3600">
              <a:latin typeface="Times New Roman"/>
              <a:ea typeface="Times New Roman"/>
              <a:cs typeface="Times New Roman"/>
              <a:sym typeface="Times New Roman"/>
            </a:endParaRPr>
          </a:p>
        </p:txBody>
      </p:sp>
      <p:pic>
        <p:nvPicPr>
          <p:cNvPr id="306" name="Google Shape;306;p18"/>
          <p:cNvPicPr preferRelativeResize="0"/>
          <p:nvPr>
            <p:ph idx="1" type="body"/>
          </p:nvPr>
        </p:nvPicPr>
        <p:blipFill rotWithShape="1">
          <a:blip r:embed="rId3">
            <a:alphaModFix/>
          </a:blip>
          <a:srcRect b="0" l="0" r="0" t="0"/>
          <a:stretch/>
        </p:blipFill>
        <p:spPr>
          <a:xfrm>
            <a:off x="711200" y="1752600"/>
            <a:ext cx="10261599" cy="4362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9"/>
          <p:cNvSpPr txBox="1"/>
          <p:nvPr>
            <p:ph type="title"/>
          </p:nvPr>
        </p:nvSpPr>
        <p:spPr>
          <a:xfrm>
            <a:off x="609600" y="406791"/>
            <a:ext cx="10972800" cy="990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3600"/>
              <a:buFont typeface="Arial"/>
              <a:buNone/>
            </a:pPr>
            <a:r>
              <a:rPr b="1" lang="en-US" sz="3600">
                <a:latin typeface="Times New Roman"/>
                <a:ea typeface="Times New Roman"/>
                <a:cs typeface="Times New Roman"/>
                <a:sym typeface="Times New Roman"/>
              </a:rPr>
              <a:t>Aggregate and Grouping Functions</a:t>
            </a:r>
            <a:endParaRPr b="1" sz="3600">
              <a:latin typeface="Times New Roman"/>
              <a:ea typeface="Times New Roman"/>
              <a:cs typeface="Times New Roman"/>
              <a:sym typeface="Times New Roman"/>
            </a:endParaRPr>
          </a:p>
        </p:txBody>
      </p:sp>
      <p:sp>
        <p:nvSpPr>
          <p:cNvPr id="312" name="Google Shape;312;p19"/>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040"/>
              <a:buNone/>
            </a:pPr>
            <a:r>
              <a:rPr lang="en-US" sz="2400">
                <a:latin typeface="Times New Roman"/>
                <a:ea typeface="Times New Roman"/>
                <a:cs typeface="Times New Roman"/>
                <a:sym typeface="Times New Roman"/>
              </a:rPr>
              <a:t>Aggregation function takes a collection of values and returns a single value as a result. </a:t>
            </a:r>
            <a:endParaRPr sz="2400">
              <a:latin typeface="Times New Roman"/>
              <a:ea typeface="Times New Roman"/>
              <a:cs typeface="Times New Roman"/>
              <a:sym typeface="Times New Roman"/>
            </a:endParaRPr>
          </a:p>
          <a:p>
            <a:pPr indent="-182880" lvl="0" marL="182880" rtl="0" algn="l">
              <a:lnSpc>
                <a:spcPct val="90000"/>
              </a:lnSpc>
              <a:spcBef>
                <a:spcPts val="408"/>
              </a:spcBef>
              <a:spcAft>
                <a:spcPts val="0"/>
              </a:spcAft>
              <a:buClr>
                <a:schemeClr val="dk1"/>
              </a:buClr>
              <a:buSzPts val="2040"/>
              <a:buChar char="•"/>
            </a:pPr>
            <a:r>
              <a:rPr lang="en-US" sz="2400">
                <a:latin typeface="Times New Roman"/>
                <a:ea typeface="Times New Roman"/>
                <a:cs typeface="Times New Roman"/>
                <a:sym typeface="Times New Roman"/>
              </a:rPr>
              <a:t>avg: average value </a:t>
            </a:r>
            <a:endParaRPr sz="2400">
              <a:latin typeface="Times New Roman"/>
              <a:ea typeface="Times New Roman"/>
              <a:cs typeface="Times New Roman"/>
              <a:sym typeface="Times New Roman"/>
            </a:endParaRPr>
          </a:p>
          <a:p>
            <a:pPr indent="-182880" lvl="0" marL="182880" rtl="0" algn="l">
              <a:lnSpc>
                <a:spcPct val="90000"/>
              </a:lnSpc>
              <a:spcBef>
                <a:spcPts val="408"/>
              </a:spcBef>
              <a:spcAft>
                <a:spcPts val="0"/>
              </a:spcAft>
              <a:buClr>
                <a:schemeClr val="dk1"/>
              </a:buClr>
              <a:buSzPts val="2040"/>
              <a:buChar char="•"/>
            </a:pPr>
            <a:r>
              <a:rPr lang="en-US" sz="2400">
                <a:latin typeface="Times New Roman"/>
                <a:ea typeface="Times New Roman"/>
                <a:cs typeface="Times New Roman"/>
                <a:sym typeface="Times New Roman"/>
              </a:rPr>
              <a:t>min: minimum value </a:t>
            </a:r>
            <a:endParaRPr sz="2400">
              <a:latin typeface="Times New Roman"/>
              <a:ea typeface="Times New Roman"/>
              <a:cs typeface="Times New Roman"/>
              <a:sym typeface="Times New Roman"/>
            </a:endParaRPr>
          </a:p>
          <a:p>
            <a:pPr indent="-182880" lvl="0" marL="182880" rtl="0" algn="l">
              <a:lnSpc>
                <a:spcPct val="90000"/>
              </a:lnSpc>
              <a:spcBef>
                <a:spcPts val="408"/>
              </a:spcBef>
              <a:spcAft>
                <a:spcPts val="0"/>
              </a:spcAft>
              <a:buClr>
                <a:schemeClr val="dk1"/>
              </a:buClr>
              <a:buSzPts val="2040"/>
              <a:buChar char="•"/>
            </a:pPr>
            <a:r>
              <a:rPr lang="en-US" sz="2400">
                <a:latin typeface="Times New Roman"/>
                <a:ea typeface="Times New Roman"/>
                <a:cs typeface="Times New Roman"/>
                <a:sym typeface="Times New Roman"/>
              </a:rPr>
              <a:t>max: maximum value </a:t>
            </a:r>
            <a:endParaRPr sz="2400">
              <a:latin typeface="Times New Roman"/>
              <a:ea typeface="Times New Roman"/>
              <a:cs typeface="Times New Roman"/>
              <a:sym typeface="Times New Roman"/>
            </a:endParaRPr>
          </a:p>
          <a:p>
            <a:pPr indent="-182880" lvl="0" marL="182880" rtl="0" algn="l">
              <a:lnSpc>
                <a:spcPct val="90000"/>
              </a:lnSpc>
              <a:spcBef>
                <a:spcPts val="408"/>
              </a:spcBef>
              <a:spcAft>
                <a:spcPts val="0"/>
              </a:spcAft>
              <a:buClr>
                <a:schemeClr val="dk1"/>
              </a:buClr>
              <a:buSzPts val="2040"/>
              <a:buChar char="•"/>
            </a:pPr>
            <a:r>
              <a:rPr lang="en-US" sz="2400">
                <a:latin typeface="Times New Roman"/>
                <a:ea typeface="Times New Roman"/>
                <a:cs typeface="Times New Roman"/>
                <a:sym typeface="Times New Roman"/>
              </a:rPr>
              <a:t>sum: sum of values c</a:t>
            </a:r>
            <a:endParaRPr sz="2400">
              <a:latin typeface="Times New Roman"/>
              <a:ea typeface="Times New Roman"/>
              <a:cs typeface="Times New Roman"/>
              <a:sym typeface="Times New Roman"/>
            </a:endParaRPr>
          </a:p>
          <a:p>
            <a:pPr indent="-182880" lvl="0" marL="182880" rtl="0" algn="l">
              <a:lnSpc>
                <a:spcPct val="90000"/>
              </a:lnSpc>
              <a:spcBef>
                <a:spcPts val="408"/>
              </a:spcBef>
              <a:spcAft>
                <a:spcPts val="0"/>
              </a:spcAft>
              <a:buClr>
                <a:schemeClr val="dk1"/>
              </a:buClr>
              <a:buSzPts val="2040"/>
              <a:buChar char="•"/>
            </a:pPr>
            <a:r>
              <a:rPr lang="en-US" sz="2400">
                <a:latin typeface="Times New Roman"/>
                <a:ea typeface="Times New Roman"/>
                <a:cs typeface="Times New Roman"/>
                <a:sym typeface="Times New Roman"/>
              </a:rPr>
              <a:t>count: number of values</a:t>
            </a:r>
            <a:endParaRPr sz="2400">
              <a:latin typeface="Times New Roman"/>
              <a:ea typeface="Times New Roman"/>
              <a:cs typeface="Times New Roman"/>
              <a:sym typeface="Times New Roman"/>
            </a:endParaRPr>
          </a:p>
          <a:p>
            <a:pPr indent="0" lvl="0" marL="0" rtl="0" algn="l">
              <a:lnSpc>
                <a:spcPct val="90000"/>
              </a:lnSpc>
              <a:spcBef>
                <a:spcPts val="408"/>
              </a:spcBef>
              <a:spcAft>
                <a:spcPts val="0"/>
              </a:spcAft>
              <a:buClr>
                <a:schemeClr val="dk1"/>
              </a:buClr>
              <a:buSzPts val="2040"/>
              <a:buNone/>
            </a:pPr>
            <a:r>
              <a:rPr lang="en-US" sz="2400">
                <a:latin typeface="Times New Roman"/>
                <a:ea typeface="Times New Roman"/>
                <a:cs typeface="Times New Roman"/>
                <a:sym typeface="Times New Roman"/>
              </a:rPr>
              <a:t>Aggregate operation in relational algebra:</a:t>
            </a:r>
            <a:endParaRPr sz="2400">
              <a:latin typeface="Times New Roman"/>
              <a:ea typeface="Times New Roman"/>
              <a:cs typeface="Times New Roman"/>
              <a:sym typeface="Times New Roman"/>
            </a:endParaRPr>
          </a:p>
          <a:p>
            <a:pPr indent="0" lvl="0" marL="0" rtl="0" algn="l">
              <a:lnSpc>
                <a:spcPct val="90000"/>
              </a:lnSpc>
              <a:spcBef>
                <a:spcPts val="408"/>
              </a:spcBef>
              <a:spcAft>
                <a:spcPts val="0"/>
              </a:spcAft>
              <a:buClr>
                <a:schemeClr val="dk1"/>
              </a:buClr>
              <a:buSzPts val="2040"/>
              <a:buNone/>
            </a:pP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72770" lvl="0" marL="182880" rtl="0" algn="l">
              <a:lnSpc>
                <a:spcPct val="90000"/>
              </a:lnSpc>
              <a:spcBef>
                <a:spcPts val="408"/>
              </a:spcBef>
              <a:spcAft>
                <a:spcPts val="0"/>
              </a:spcAft>
              <a:buClr>
                <a:schemeClr val="dk1"/>
              </a:buClr>
              <a:buSzPts val="2040"/>
              <a:buNone/>
            </a:pPr>
            <a:r>
              <a:t/>
            </a:r>
            <a:endParaRPr sz="2400">
              <a:latin typeface="Times New Roman"/>
              <a:ea typeface="Times New Roman"/>
              <a:cs typeface="Times New Roman"/>
              <a:sym typeface="Times New Roman"/>
            </a:endParaRPr>
          </a:p>
          <a:p>
            <a:pPr indent="0" lvl="0" marL="0" rtl="0" algn="l">
              <a:lnSpc>
                <a:spcPct val="90000"/>
              </a:lnSpc>
              <a:spcBef>
                <a:spcPts val="408"/>
              </a:spcBef>
              <a:spcAft>
                <a:spcPts val="0"/>
              </a:spcAft>
              <a:buClr>
                <a:schemeClr val="dk1"/>
              </a:buClr>
              <a:buSzPts val="2040"/>
              <a:buNone/>
            </a:pPr>
            <a:r>
              <a:rPr lang="en-US" sz="2400">
                <a:latin typeface="Times New Roman"/>
                <a:ea typeface="Times New Roman"/>
                <a:cs typeface="Times New Roman"/>
                <a:sym typeface="Times New Roman"/>
              </a:rPr>
              <a:t>Here E is any relational-algebra expression</a:t>
            </a:r>
            <a:endParaRPr sz="2400">
              <a:latin typeface="Times New Roman"/>
              <a:ea typeface="Times New Roman"/>
              <a:cs typeface="Times New Roman"/>
              <a:sym typeface="Times New Roman"/>
            </a:endParaRPr>
          </a:p>
          <a:p>
            <a:pPr indent="0" lvl="0" marL="0" rtl="0" algn="l">
              <a:lnSpc>
                <a:spcPct val="90000"/>
              </a:lnSpc>
              <a:spcBef>
                <a:spcPts val="408"/>
              </a:spcBef>
              <a:spcAft>
                <a:spcPts val="0"/>
              </a:spcAft>
              <a:buClr>
                <a:schemeClr val="dk1"/>
              </a:buClr>
              <a:buSzPts val="2040"/>
              <a:buNone/>
            </a:pPr>
            <a:r>
              <a:rPr lang="en-US" sz="2400">
                <a:latin typeface="Times New Roman"/>
                <a:ea typeface="Times New Roman"/>
                <a:cs typeface="Times New Roman"/>
                <a:sym typeface="Times New Roman"/>
              </a:rPr>
              <a:t>  – G1 , G2 …, Gn is a list of attributes on which to group (can be empty) </a:t>
            </a:r>
            <a:endParaRPr sz="2400">
              <a:latin typeface="Times New Roman"/>
              <a:ea typeface="Times New Roman"/>
              <a:cs typeface="Times New Roman"/>
              <a:sym typeface="Times New Roman"/>
            </a:endParaRPr>
          </a:p>
          <a:p>
            <a:pPr indent="0" lvl="0" marL="0" rtl="0" algn="l">
              <a:lnSpc>
                <a:spcPct val="90000"/>
              </a:lnSpc>
              <a:spcBef>
                <a:spcPts val="408"/>
              </a:spcBef>
              <a:spcAft>
                <a:spcPts val="0"/>
              </a:spcAft>
              <a:buClr>
                <a:schemeClr val="dk1"/>
              </a:buClr>
              <a:buSzPts val="2040"/>
              <a:buNone/>
            </a:pPr>
            <a:r>
              <a:rPr lang="en-US" sz="2400">
                <a:latin typeface="Times New Roman"/>
                <a:ea typeface="Times New Roman"/>
                <a:cs typeface="Times New Roman"/>
                <a:sym typeface="Times New Roman"/>
              </a:rPr>
              <a:t> – Each Fi is an aggregate function </a:t>
            </a:r>
            <a:endParaRPr sz="2400">
              <a:latin typeface="Times New Roman"/>
              <a:ea typeface="Times New Roman"/>
              <a:cs typeface="Times New Roman"/>
              <a:sym typeface="Times New Roman"/>
            </a:endParaRPr>
          </a:p>
          <a:p>
            <a:pPr indent="0" lvl="0" marL="0" rtl="0" algn="l">
              <a:lnSpc>
                <a:spcPct val="90000"/>
              </a:lnSpc>
              <a:spcBef>
                <a:spcPts val="408"/>
              </a:spcBef>
              <a:spcAft>
                <a:spcPts val="0"/>
              </a:spcAft>
              <a:buClr>
                <a:schemeClr val="dk1"/>
              </a:buClr>
              <a:buSzPts val="2040"/>
              <a:buNone/>
            </a:pPr>
            <a:r>
              <a:rPr lang="en-US" sz="2400">
                <a:latin typeface="Times New Roman"/>
                <a:ea typeface="Times New Roman"/>
                <a:cs typeface="Times New Roman"/>
                <a:sym typeface="Times New Roman"/>
              </a:rPr>
              <a:t> – Each Ai is an attribute name </a:t>
            </a:r>
            <a:endParaRPr sz="2400">
              <a:latin typeface="Times New Roman"/>
              <a:ea typeface="Times New Roman"/>
              <a:cs typeface="Times New Roman"/>
              <a:sym typeface="Times New Roman"/>
            </a:endParaRPr>
          </a:p>
        </p:txBody>
      </p:sp>
      <p:pic>
        <p:nvPicPr>
          <p:cNvPr id="313" name="Google Shape;313;p19"/>
          <p:cNvPicPr preferRelativeResize="0"/>
          <p:nvPr/>
        </p:nvPicPr>
        <p:blipFill rotWithShape="1">
          <a:blip r:embed="rId3">
            <a:alphaModFix/>
          </a:blip>
          <a:srcRect b="0" l="0" r="0" t="0"/>
          <a:stretch/>
        </p:blipFill>
        <p:spPr>
          <a:xfrm>
            <a:off x="3004457" y="4283526"/>
            <a:ext cx="5181600" cy="4261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Times New Roman"/>
              <a:buNone/>
            </a:pPr>
            <a:r>
              <a:rPr b="1" lang="en-US" sz="3600">
                <a:solidFill>
                  <a:srgbClr val="FF0000"/>
                </a:solidFill>
                <a:latin typeface="Times New Roman"/>
                <a:ea typeface="Times New Roman"/>
                <a:cs typeface="Times New Roman"/>
                <a:sym typeface="Times New Roman"/>
              </a:rPr>
              <a:t>These points related to Day wise topic should be included : </a:t>
            </a:r>
            <a:br>
              <a:rPr b="1" lang="en-US" sz="3200">
                <a:latin typeface="Times New Roman"/>
                <a:ea typeface="Times New Roman"/>
                <a:cs typeface="Times New Roman"/>
                <a:sym typeface="Times New Roman"/>
              </a:rPr>
            </a:br>
            <a:br>
              <a:rPr b="1" lang="en-US" sz="3200">
                <a:latin typeface="Times New Roman"/>
                <a:ea typeface="Times New Roman"/>
                <a:cs typeface="Times New Roman"/>
                <a:sym typeface="Times New Roman"/>
              </a:rPr>
            </a:br>
            <a:endParaRPr b="1" sz="3200">
              <a:solidFill>
                <a:srgbClr val="FF0000"/>
              </a:solidFill>
            </a:endParaRPr>
          </a:p>
        </p:txBody>
      </p:sp>
      <p:sp>
        <p:nvSpPr>
          <p:cNvPr id="194" name="Google Shape;19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5" name="Google Shape;195;p2"/>
          <p:cNvSpPr txBox="1"/>
          <p:nvPr/>
        </p:nvSpPr>
        <p:spPr>
          <a:xfrm>
            <a:off x="745588" y="1575581"/>
            <a:ext cx="10929787" cy="25853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Prerequisite of topic:  </a:t>
            </a:r>
            <a:r>
              <a:rPr b="0" i="0" lang="en-US" sz="2400" u="none" cap="none" strike="noStrike">
                <a:solidFill>
                  <a:schemeClr val="dk1"/>
                </a:solidFill>
                <a:latin typeface="Times New Roman"/>
                <a:ea typeface="Times New Roman"/>
                <a:cs typeface="Times New Roman"/>
                <a:sym typeface="Times New Roman"/>
              </a:rPr>
              <a:t>Basic knowledge of Relational Algebra, Relational Calculus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Objective: </a:t>
            </a:r>
            <a:r>
              <a:rPr b="0" i="0" lang="en-US" sz="2400" u="none" cap="none" strike="noStrike">
                <a:solidFill>
                  <a:schemeClr val="dk1"/>
                </a:solidFill>
                <a:latin typeface="Times New Roman"/>
                <a:ea typeface="Times New Roman"/>
                <a:cs typeface="Times New Roman"/>
                <a:sym typeface="Times New Roman"/>
              </a:rPr>
              <a:t>To understand  the relational database theory, and be able to write relational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algebra expressions for queries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Outcome : </a:t>
            </a:r>
            <a:r>
              <a:rPr b="0" i="0" lang="en-US" sz="2400" u="none" cap="none" strike="noStrike">
                <a:solidFill>
                  <a:schemeClr val="dk1"/>
                </a:solidFill>
                <a:latin typeface="Times New Roman"/>
                <a:ea typeface="Times New Roman"/>
                <a:cs typeface="Times New Roman"/>
                <a:sym typeface="Times New Roman"/>
              </a:rPr>
              <a:t>Implement relational Algebra and formulate real time queries on the data.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3600"/>
              <a:buFont typeface="Arial"/>
              <a:buNone/>
            </a:pPr>
            <a:r>
              <a:rPr lang="en-US" sz="3600"/>
              <a:t>Example: </a:t>
            </a:r>
            <a:endParaRPr sz="3600"/>
          </a:p>
        </p:txBody>
      </p:sp>
      <p:pic>
        <p:nvPicPr>
          <p:cNvPr id="319" name="Google Shape;319;p20"/>
          <p:cNvPicPr preferRelativeResize="0"/>
          <p:nvPr>
            <p:ph idx="1" type="body"/>
          </p:nvPr>
        </p:nvPicPr>
        <p:blipFill rotWithShape="1">
          <a:blip r:embed="rId3">
            <a:alphaModFix/>
          </a:blip>
          <a:srcRect b="0" l="0" r="0" t="0"/>
          <a:stretch/>
        </p:blipFill>
        <p:spPr>
          <a:xfrm>
            <a:off x="1117601" y="1371600"/>
            <a:ext cx="9334500" cy="4876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3600"/>
              <a:buFont typeface="Arial"/>
              <a:buNone/>
            </a:pPr>
            <a:r>
              <a:rPr b="1" lang="en-US" sz="3600">
                <a:latin typeface="Times New Roman"/>
                <a:ea typeface="Times New Roman"/>
                <a:cs typeface="Times New Roman"/>
                <a:sym typeface="Times New Roman"/>
              </a:rPr>
              <a:t>SQL and Relational algebra</a:t>
            </a:r>
            <a:endParaRPr b="1" sz="3600">
              <a:latin typeface="Times New Roman"/>
              <a:ea typeface="Times New Roman"/>
              <a:cs typeface="Times New Roman"/>
              <a:sym typeface="Times New Roman"/>
            </a:endParaRPr>
          </a:p>
        </p:txBody>
      </p:sp>
      <p:sp>
        <p:nvSpPr>
          <p:cNvPr id="325" name="Google Shape;325;p21"/>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700"/>
              <a:buNone/>
            </a:pPr>
            <a:r>
              <a:rPr lang="en-US"/>
              <a:t>a) select A1, A2, .. An </a:t>
            </a:r>
            <a:endParaRPr/>
          </a:p>
          <a:p>
            <a:pPr indent="0" lvl="0" marL="0" rtl="0" algn="l">
              <a:lnSpc>
                <a:spcPct val="90000"/>
              </a:lnSpc>
              <a:spcBef>
                <a:spcPts val="400"/>
              </a:spcBef>
              <a:spcAft>
                <a:spcPts val="0"/>
              </a:spcAft>
              <a:buClr>
                <a:schemeClr val="dk1"/>
              </a:buClr>
              <a:buSzPts val="1700"/>
              <a:buNone/>
            </a:pPr>
            <a:r>
              <a:rPr lang="en-US"/>
              <a:t>from r1, r2, …, rm </a:t>
            </a:r>
            <a:endParaRPr/>
          </a:p>
          <a:p>
            <a:pPr indent="0" lvl="0" marL="0" rtl="0" algn="l">
              <a:lnSpc>
                <a:spcPct val="90000"/>
              </a:lnSpc>
              <a:spcBef>
                <a:spcPts val="400"/>
              </a:spcBef>
              <a:spcAft>
                <a:spcPts val="0"/>
              </a:spcAft>
              <a:buClr>
                <a:schemeClr val="dk1"/>
              </a:buClr>
              <a:buSzPts val="1700"/>
              <a:buNone/>
            </a:pPr>
            <a:r>
              <a:rPr lang="en-US"/>
              <a:t>where P </a:t>
            </a:r>
            <a:endParaRPr/>
          </a:p>
          <a:p>
            <a:pPr indent="0" lvl="0" marL="0" rtl="0" algn="just">
              <a:lnSpc>
                <a:spcPct val="90000"/>
              </a:lnSpc>
              <a:spcBef>
                <a:spcPts val="400"/>
              </a:spcBef>
              <a:spcAft>
                <a:spcPts val="0"/>
              </a:spcAft>
              <a:buClr>
                <a:schemeClr val="dk1"/>
              </a:buClr>
              <a:buSzPts val="1700"/>
              <a:buNone/>
            </a:pPr>
            <a:r>
              <a:rPr lang="en-US"/>
              <a:t>is equivalent to the following expression in multiset relational algebra:</a:t>
            </a:r>
            <a:endParaRPr sz="3600"/>
          </a:p>
          <a:p>
            <a:pPr indent="0" lvl="0" marL="0" rtl="0" algn="l">
              <a:lnSpc>
                <a:spcPct val="90000"/>
              </a:lnSpc>
              <a:spcBef>
                <a:spcPts val="400"/>
              </a:spcBef>
              <a:spcAft>
                <a:spcPts val="0"/>
              </a:spcAft>
              <a:buClr>
                <a:schemeClr val="dk1"/>
              </a:buClr>
              <a:buSzPts val="1700"/>
              <a:buNone/>
            </a:pPr>
            <a:r>
              <a:rPr lang="en-US"/>
              <a:t>∏ A1, .., An (σ P (r1 x r2 x .. x rm)) </a:t>
            </a:r>
            <a:endParaRPr/>
          </a:p>
          <a:p>
            <a:pPr indent="0" lvl="0" marL="0" rtl="0" algn="l">
              <a:lnSpc>
                <a:spcPct val="90000"/>
              </a:lnSpc>
              <a:spcBef>
                <a:spcPts val="400"/>
              </a:spcBef>
              <a:spcAft>
                <a:spcPts val="0"/>
              </a:spcAft>
              <a:buClr>
                <a:schemeClr val="dk1"/>
              </a:buClr>
              <a:buSzPts val="1700"/>
              <a:buNone/>
            </a:pPr>
            <a:r>
              <a:rPr lang="en-US"/>
              <a:t>b) select A1, A2, sum(A3) </a:t>
            </a:r>
            <a:endParaRPr/>
          </a:p>
          <a:p>
            <a:pPr indent="0" lvl="0" marL="0" rtl="0" algn="l">
              <a:lnSpc>
                <a:spcPct val="90000"/>
              </a:lnSpc>
              <a:spcBef>
                <a:spcPts val="400"/>
              </a:spcBef>
              <a:spcAft>
                <a:spcPts val="0"/>
              </a:spcAft>
              <a:buClr>
                <a:schemeClr val="dk1"/>
              </a:buClr>
              <a:buSzPts val="1700"/>
              <a:buNone/>
            </a:pPr>
            <a:r>
              <a:rPr lang="en-US"/>
              <a:t>from r1, r2, …, rm </a:t>
            </a:r>
            <a:endParaRPr/>
          </a:p>
          <a:p>
            <a:pPr indent="0" lvl="0" marL="0" rtl="0" algn="l">
              <a:lnSpc>
                <a:spcPct val="90000"/>
              </a:lnSpc>
              <a:spcBef>
                <a:spcPts val="400"/>
              </a:spcBef>
              <a:spcAft>
                <a:spcPts val="0"/>
              </a:spcAft>
              <a:buClr>
                <a:schemeClr val="dk1"/>
              </a:buClr>
              <a:buSzPts val="1700"/>
              <a:buNone/>
            </a:pPr>
            <a:r>
              <a:rPr lang="en-US"/>
              <a:t>where P </a:t>
            </a:r>
            <a:endParaRPr/>
          </a:p>
          <a:p>
            <a:pPr indent="0" lvl="0" marL="0" rtl="0" algn="l">
              <a:lnSpc>
                <a:spcPct val="90000"/>
              </a:lnSpc>
              <a:spcBef>
                <a:spcPts val="400"/>
              </a:spcBef>
              <a:spcAft>
                <a:spcPts val="0"/>
              </a:spcAft>
              <a:buClr>
                <a:schemeClr val="dk1"/>
              </a:buClr>
              <a:buSzPts val="1700"/>
              <a:buNone/>
            </a:pPr>
            <a:r>
              <a:rPr lang="en-US"/>
              <a:t>group by A1, A2 </a:t>
            </a:r>
            <a:endParaRPr/>
          </a:p>
          <a:p>
            <a:pPr indent="0" lvl="0" marL="0" rtl="0" algn="just">
              <a:lnSpc>
                <a:spcPct val="90000"/>
              </a:lnSpc>
              <a:spcBef>
                <a:spcPts val="400"/>
              </a:spcBef>
              <a:spcAft>
                <a:spcPts val="0"/>
              </a:spcAft>
              <a:buClr>
                <a:schemeClr val="dk1"/>
              </a:buClr>
              <a:buSzPts val="1700"/>
              <a:buNone/>
            </a:pPr>
            <a:r>
              <a:rPr lang="en-US"/>
              <a:t>is equivalent to the following expression in multiset relational algebra:  </a:t>
            </a:r>
            <a:endParaRPr sz="3600"/>
          </a:p>
          <a:p>
            <a:pPr indent="0" lvl="0" marL="0" rtl="0" algn="l">
              <a:lnSpc>
                <a:spcPct val="90000"/>
              </a:lnSpc>
              <a:spcBef>
                <a:spcPts val="400"/>
              </a:spcBef>
              <a:spcAft>
                <a:spcPts val="0"/>
              </a:spcAft>
              <a:buClr>
                <a:schemeClr val="dk1"/>
              </a:buClr>
              <a:buSzPts val="1700"/>
              <a:buNone/>
            </a:pPr>
            <a:r>
              <a:rPr lang="en-US"/>
              <a:t>A1, A2 sum(A3) (σ P (r1 x r2 x .. x rm)))</a:t>
            </a:r>
            <a:endParaRPr sz="3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RELATIONAL CALCULUS</a:t>
            </a:r>
            <a:br>
              <a:rPr b="1" lang="en-US" sz="3600">
                <a:latin typeface="Times New Roman"/>
                <a:ea typeface="Times New Roman"/>
                <a:cs typeface="Times New Roman"/>
                <a:sym typeface="Times New Roman"/>
              </a:rPr>
            </a:br>
            <a:endParaRPr b="1" sz="3600">
              <a:latin typeface="Times New Roman"/>
              <a:ea typeface="Times New Roman"/>
              <a:cs typeface="Times New Roman"/>
              <a:sym typeface="Times New Roman"/>
            </a:endParaRPr>
          </a:p>
        </p:txBody>
      </p:sp>
      <p:sp>
        <p:nvSpPr>
          <p:cNvPr id="331" name="Google Shape;331;p22"/>
          <p:cNvSpPr txBox="1"/>
          <p:nvPr>
            <p:ph idx="1" type="body"/>
          </p:nvPr>
        </p:nvSpPr>
        <p:spPr>
          <a:xfrm>
            <a:off x="968828" y="1224734"/>
            <a:ext cx="10515600" cy="4351338"/>
          </a:xfrm>
          <a:prstGeom prst="rect">
            <a:avLst/>
          </a:prstGeom>
          <a:noFill/>
          <a:ln>
            <a:noFill/>
          </a:ln>
        </p:spPr>
        <p:txBody>
          <a:bodyPr anchorCtr="0" anchor="t" bIns="45700" lIns="91425" spcFirstLastPara="1" rIns="91425" wrap="square" tIns="45700">
            <a:normAutofit/>
          </a:bodyPr>
          <a:lstStyle/>
          <a:p>
            <a:pPr indent="-131445" lvl="0" marL="342900" rtl="0" algn="l">
              <a:lnSpc>
                <a:spcPct val="90000"/>
              </a:lnSpc>
              <a:spcBef>
                <a:spcPts val="0"/>
              </a:spcBef>
              <a:spcAft>
                <a:spcPts val="0"/>
              </a:spcAft>
              <a:buClr>
                <a:schemeClr val="dk1"/>
              </a:buClr>
              <a:buSzPts val="3200"/>
              <a:buNone/>
            </a:pPr>
            <a:r>
              <a:t/>
            </a:r>
            <a:endParaRPr sz="3200" u="sng">
              <a:latin typeface="Times New Roman"/>
              <a:ea typeface="Times New Roman"/>
              <a:cs typeface="Times New Roman"/>
              <a:sym typeface="Times New Roman"/>
            </a:endParaRPr>
          </a:p>
          <a:p>
            <a:pPr indent="-342900" lvl="0" marL="342900" rtl="0" algn="l">
              <a:lnSpc>
                <a:spcPct val="90000"/>
              </a:lnSpc>
              <a:spcBef>
                <a:spcPts val="592"/>
              </a:spcBef>
              <a:spcAft>
                <a:spcPts val="0"/>
              </a:spcAft>
              <a:buClr>
                <a:schemeClr val="dk1"/>
              </a:buClr>
              <a:buSzPts val="3200"/>
              <a:buChar char="•"/>
            </a:pPr>
            <a:r>
              <a:rPr lang="en-US" sz="3200">
                <a:latin typeface="Times New Roman"/>
                <a:ea typeface="Times New Roman"/>
                <a:cs typeface="Times New Roman"/>
                <a:sym typeface="Times New Roman"/>
              </a:rPr>
              <a:t> </a:t>
            </a:r>
            <a:r>
              <a:rPr b="1" lang="en-US" sz="3200">
                <a:latin typeface="Times New Roman"/>
                <a:ea typeface="Times New Roman"/>
                <a:cs typeface="Times New Roman"/>
                <a:sym typeface="Times New Roman"/>
              </a:rPr>
              <a:t>Relational Algebra is a PROCEDURAL LANGUAGE</a:t>
            </a:r>
            <a:endParaRPr sz="3200">
              <a:latin typeface="Times New Roman"/>
              <a:ea typeface="Times New Roman"/>
              <a:cs typeface="Times New Roman"/>
              <a:sym typeface="Times New Roman"/>
            </a:endParaRPr>
          </a:p>
          <a:p>
            <a:pPr indent="-342900" lvl="0" marL="342900" rtl="0" algn="l">
              <a:lnSpc>
                <a:spcPct val="90000"/>
              </a:lnSpc>
              <a:spcBef>
                <a:spcPts val="592"/>
              </a:spcBef>
              <a:spcAft>
                <a:spcPts val="0"/>
              </a:spcAft>
              <a:buClr>
                <a:schemeClr val="dk1"/>
              </a:buClr>
              <a:buSzPts val="3200"/>
              <a:buFont typeface="Noto Sans Symbols"/>
              <a:buChar char="⮚"/>
            </a:pPr>
            <a:r>
              <a:rPr lang="en-US" sz="3200">
                <a:latin typeface="Times New Roman"/>
                <a:ea typeface="Times New Roman"/>
                <a:cs typeface="Times New Roman"/>
                <a:sym typeface="Times New Roman"/>
              </a:rPr>
              <a:t>we must explicitly provide a sequence of operations to generate a desired output result</a:t>
            </a:r>
            <a:endParaRPr sz="3200">
              <a:latin typeface="Times New Roman"/>
              <a:ea typeface="Times New Roman"/>
              <a:cs typeface="Times New Roman"/>
              <a:sym typeface="Times New Roman"/>
            </a:endParaRPr>
          </a:p>
          <a:p>
            <a:pPr indent="-154940" lvl="0" marL="342900" rtl="0" algn="l">
              <a:lnSpc>
                <a:spcPct val="90000"/>
              </a:lnSpc>
              <a:spcBef>
                <a:spcPts val="592"/>
              </a:spcBef>
              <a:spcAft>
                <a:spcPts val="0"/>
              </a:spcAft>
              <a:buClr>
                <a:schemeClr val="dk1"/>
              </a:buClr>
              <a:buSzPts val="3200"/>
              <a:buNone/>
            </a:pPr>
            <a:r>
              <a:t/>
            </a:r>
            <a:endParaRPr sz="3200">
              <a:latin typeface="Times New Roman"/>
              <a:ea typeface="Times New Roman"/>
              <a:cs typeface="Times New Roman"/>
              <a:sym typeface="Times New Roman"/>
            </a:endParaRPr>
          </a:p>
          <a:p>
            <a:pPr indent="-342900" lvl="0" marL="342900" rtl="0" algn="l">
              <a:lnSpc>
                <a:spcPct val="90000"/>
              </a:lnSpc>
              <a:spcBef>
                <a:spcPts val="592"/>
              </a:spcBef>
              <a:spcAft>
                <a:spcPts val="0"/>
              </a:spcAft>
              <a:buClr>
                <a:schemeClr val="dk1"/>
              </a:buClr>
              <a:buSzPts val="3200"/>
              <a:buChar char="•"/>
            </a:pPr>
            <a:r>
              <a:rPr b="1" lang="en-US" sz="3200">
                <a:latin typeface="Times New Roman"/>
                <a:ea typeface="Times New Roman"/>
                <a:cs typeface="Times New Roman"/>
                <a:sym typeface="Times New Roman"/>
              </a:rPr>
              <a:t>Relational Calculus is a DECLARATIVE LANGUAGE</a:t>
            </a:r>
            <a:endParaRPr sz="3200">
              <a:latin typeface="Times New Roman"/>
              <a:ea typeface="Times New Roman"/>
              <a:cs typeface="Times New Roman"/>
              <a:sym typeface="Times New Roman"/>
            </a:endParaRPr>
          </a:p>
          <a:p>
            <a:pPr indent="-342900" lvl="0" marL="342900" rtl="0" algn="l">
              <a:lnSpc>
                <a:spcPct val="90000"/>
              </a:lnSpc>
              <a:spcBef>
                <a:spcPts val="592"/>
              </a:spcBef>
              <a:spcAft>
                <a:spcPts val="0"/>
              </a:spcAft>
              <a:buClr>
                <a:schemeClr val="dk1"/>
              </a:buClr>
              <a:buSzPts val="3200"/>
              <a:buFont typeface="Noto Sans Symbols"/>
              <a:buChar char="⮚"/>
            </a:pPr>
            <a:r>
              <a:rPr lang="en-US" sz="3200">
                <a:latin typeface="Times New Roman"/>
                <a:ea typeface="Times New Roman"/>
                <a:cs typeface="Times New Roman"/>
                <a:sym typeface="Times New Roman"/>
              </a:rPr>
              <a:t>we specify what to retrieve, not how to retrieve it</a:t>
            </a:r>
            <a:endParaRPr sz="32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3600">
                <a:latin typeface="Times New Roman"/>
                <a:ea typeface="Times New Roman"/>
                <a:cs typeface="Times New Roman"/>
                <a:sym typeface="Times New Roman"/>
              </a:rPr>
              <a:t>TUPLE RELATIONAL  CALCULUS</a:t>
            </a:r>
            <a:endParaRPr b="1" sz="3600">
              <a:latin typeface="Times New Roman"/>
              <a:ea typeface="Times New Roman"/>
              <a:cs typeface="Times New Roman"/>
              <a:sym typeface="Times New Roman"/>
            </a:endParaRPr>
          </a:p>
        </p:txBody>
      </p:sp>
      <p:sp>
        <p:nvSpPr>
          <p:cNvPr id="337" name="Google Shape;337;p23"/>
          <p:cNvSpPr txBox="1"/>
          <p:nvPr>
            <p:ph idx="1" type="body"/>
          </p:nvPr>
        </p:nvSpPr>
        <p:spPr>
          <a:xfrm>
            <a:off x="609600" y="1340768"/>
            <a:ext cx="10972800" cy="4785395"/>
          </a:xfrm>
          <a:prstGeom prst="rect">
            <a:avLst/>
          </a:prstGeom>
          <a:noFill/>
          <a:ln>
            <a:noFill/>
          </a:ln>
        </p:spPr>
        <p:txBody>
          <a:bodyPr anchorCtr="0" anchor="t" bIns="45700" lIns="91425" spcFirstLastPara="1" rIns="91425" wrap="square" tIns="45700">
            <a:normAutofit/>
          </a:bodyPr>
          <a:lstStyle/>
          <a:p>
            <a:pPr indent="-139700" lvl="0" marL="342900" rtl="0" algn="l">
              <a:lnSpc>
                <a:spcPct val="90000"/>
              </a:lnSpc>
              <a:spcBef>
                <a:spcPts val="0"/>
              </a:spcBef>
              <a:spcAft>
                <a:spcPts val="0"/>
              </a:spcAft>
              <a:buClr>
                <a:schemeClr val="dk1"/>
              </a:buClr>
              <a:buSzPts val="3200"/>
              <a:buNone/>
            </a:pPr>
            <a:r>
              <a:t/>
            </a:r>
            <a:endParaRPr sz="3200">
              <a:latin typeface="Times New Roman"/>
              <a:ea typeface="Times New Roman"/>
              <a:cs typeface="Times New Roman"/>
              <a:sym typeface="Times New Roman"/>
            </a:endParaRPr>
          </a:p>
          <a:p>
            <a:pPr indent="-342900" lvl="0" marL="342900" rtl="0" algn="l">
              <a:lnSpc>
                <a:spcPct val="90000"/>
              </a:lnSpc>
              <a:spcBef>
                <a:spcPts val="0"/>
              </a:spcBef>
              <a:spcAft>
                <a:spcPts val="0"/>
              </a:spcAft>
              <a:buClr>
                <a:schemeClr val="dk1"/>
              </a:buClr>
              <a:buSzPts val="3200"/>
              <a:buChar char="•"/>
            </a:pPr>
            <a:r>
              <a:rPr lang="en-US" sz="3200">
                <a:latin typeface="Times New Roman"/>
                <a:ea typeface="Times New Roman"/>
                <a:cs typeface="Times New Roman"/>
                <a:sym typeface="Times New Roman"/>
              </a:rPr>
              <a:t>Query: {T|P(T)} </a:t>
            </a:r>
            <a:endParaRPr sz="3200">
              <a:latin typeface="Times New Roman"/>
              <a:ea typeface="Times New Roman"/>
              <a:cs typeface="Times New Roman"/>
              <a:sym typeface="Times New Roman"/>
            </a:endParaRPr>
          </a:p>
          <a:p>
            <a:pPr indent="-342900" lvl="0" marL="342900" rtl="0" algn="l">
              <a:lnSpc>
                <a:spcPct val="90000"/>
              </a:lnSpc>
              <a:spcBef>
                <a:spcPts val="640"/>
              </a:spcBef>
              <a:spcAft>
                <a:spcPts val="0"/>
              </a:spcAft>
              <a:buClr>
                <a:schemeClr val="dk1"/>
              </a:buClr>
              <a:buSzPts val="3200"/>
              <a:buChar char="•"/>
            </a:pPr>
            <a:r>
              <a:rPr lang="en-US" sz="3200">
                <a:latin typeface="Times New Roman"/>
                <a:ea typeface="Times New Roman"/>
                <a:cs typeface="Times New Roman"/>
                <a:sym typeface="Times New Roman"/>
              </a:rPr>
              <a:t> T is tuple variable</a:t>
            </a:r>
            <a:endParaRPr sz="3200">
              <a:latin typeface="Times New Roman"/>
              <a:ea typeface="Times New Roman"/>
              <a:cs typeface="Times New Roman"/>
              <a:sym typeface="Times New Roman"/>
            </a:endParaRPr>
          </a:p>
          <a:p>
            <a:pPr indent="-342900" lvl="0" marL="342900" rtl="0" algn="l">
              <a:lnSpc>
                <a:spcPct val="90000"/>
              </a:lnSpc>
              <a:spcBef>
                <a:spcPts val="640"/>
              </a:spcBef>
              <a:spcAft>
                <a:spcPts val="0"/>
              </a:spcAft>
              <a:buClr>
                <a:schemeClr val="dk1"/>
              </a:buClr>
              <a:buSzPts val="3200"/>
              <a:buChar char="•"/>
            </a:pPr>
            <a:r>
              <a:rPr lang="en-US" sz="3200">
                <a:latin typeface="Times New Roman"/>
                <a:ea typeface="Times New Roman"/>
                <a:cs typeface="Times New Roman"/>
                <a:sym typeface="Times New Roman"/>
              </a:rPr>
              <a:t> P(T) is a formula that describes T</a:t>
            </a:r>
            <a:endParaRPr sz="3200">
              <a:latin typeface="Times New Roman"/>
              <a:ea typeface="Times New Roman"/>
              <a:cs typeface="Times New Roman"/>
              <a:sym typeface="Times New Roman"/>
            </a:endParaRPr>
          </a:p>
          <a:p>
            <a:pPr indent="-342900" lvl="0" marL="342900" rtl="0" algn="l">
              <a:lnSpc>
                <a:spcPct val="90000"/>
              </a:lnSpc>
              <a:spcBef>
                <a:spcPts val="640"/>
              </a:spcBef>
              <a:spcAft>
                <a:spcPts val="0"/>
              </a:spcAft>
              <a:buClr>
                <a:schemeClr val="dk1"/>
              </a:buClr>
              <a:buSzPts val="3200"/>
              <a:buNone/>
            </a:pPr>
            <a:r>
              <a:rPr b="1" lang="en-US" sz="3200">
                <a:latin typeface="Times New Roman"/>
                <a:ea typeface="Times New Roman"/>
                <a:cs typeface="Times New Roman"/>
                <a:sym typeface="Times New Roman"/>
              </a:rPr>
              <a:t>Result:</a:t>
            </a:r>
            <a:r>
              <a:rPr lang="en-US" sz="3200">
                <a:latin typeface="Times New Roman"/>
                <a:ea typeface="Times New Roman"/>
                <a:cs typeface="Times New Roman"/>
                <a:sym typeface="Times New Roman"/>
              </a:rPr>
              <a:t> the set of all tuples t for which P(t) evaluates True. </a:t>
            </a:r>
            <a:endParaRPr sz="3200">
              <a:latin typeface="Times New Roman"/>
              <a:ea typeface="Times New Roman"/>
              <a:cs typeface="Times New Roman"/>
              <a:sym typeface="Times New Roman"/>
            </a:endParaRPr>
          </a:p>
          <a:p>
            <a:pPr indent="-342900" lvl="0" marL="342900" rtl="0" algn="l">
              <a:lnSpc>
                <a:spcPct val="90000"/>
              </a:lnSpc>
              <a:spcBef>
                <a:spcPts val="640"/>
              </a:spcBef>
              <a:spcAft>
                <a:spcPts val="0"/>
              </a:spcAft>
              <a:buClr>
                <a:schemeClr val="dk1"/>
              </a:buClr>
              <a:buSzPts val="3200"/>
              <a:buFont typeface="Noto Sans Symbols"/>
              <a:buChar char="⮚"/>
            </a:pPr>
            <a:r>
              <a:rPr lang="en-US" sz="3200">
                <a:latin typeface="Times New Roman"/>
                <a:ea typeface="Times New Roman"/>
                <a:cs typeface="Times New Roman"/>
                <a:sym typeface="Times New Roman"/>
              </a:rPr>
              <a:t> Find all sailors with a rating above 7. </a:t>
            </a:r>
            <a:endParaRPr sz="3200">
              <a:latin typeface="Times New Roman"/>
              <a:ea typeface="Times New Roman"/>
              <a:cs typeface="Times New Roman"/>
              <a:sym typeface="Times New Roman"/>
            </a:endParaRPr>
          </a:p>
        </p:txBody>
      </p:sp>
      <p:pic>
        <p:nvPicPr>
          <p:cNvPr descr="Capture.PNG" id="338" name="Google Shape;338;p23"/>
          <p:cNvPicPr preferRelativeResize="0"/>
          <p:nvPr/>
        </p:nvPicPr>
        <p:blipFill rotWithShape="1">
          <a:blip r:embed="rId3">
            <a:alphaModFix/>
          </a:blip>
          <a:srcRect b="0" l="0" r="0" t="0"/>
          <a:stretch/>
        </p:blipFill>
        <p:spPr>
          <a:xfrm>
            <a:off x="2677717" y="4875252"/>
            <a:ext cx="5868220" cy="5334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482715" y="667899"/>
            <a:ext cx="10972800" cy="580926"/>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b="1" lang="en-US" sz="4000">
                <a:latin typeface="Times New Roman"/>
                <a:ea typeface="Times New Roman"/>
                <a:cs typeface="Times New Roman"/>
                <a:sym typeface="Times New Roman"/>
              </a:rPr>
              <a:t>OPERATIONS in Tuple Relational Calculus</a:t>
            </a:r>
            <a:br>
              <a:rPr lang="en-US"/>
            </a:br>
            <a:endParaRPr/>
          </a:p>
        </p:txBody>
      </p:sp>
      <p:sp>
        <p:nvSpPr>
          <p:cNvPr id="344" name="Google Shape;344;p24"/>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3200"/>
              <a:buChar char="•"/>
            </a:pPr>
            <a:r>
              <a:rPr lang="en-US" sz="3200">
                <a:latin typeface="Times New Roman"/>
                <a:ea typeface="Times New Roman"/>
                <a:cs typeface="Times New Roman"/>
                <a:sym typeface="Times New Roman"/>
              </a:rPr>
              <a:t>∧ - AND</a:t>
            </a:r>
            <a:endParaRPr sz="3200">
              <a:latin typeface="Times New Roman"/>
              <a:ea typeface="Times New Roman"/>
              <a:cs typeface="Times New Roman"/>
              <a:sym typeface="Times New Roman"/>
            </a:endParaRPr>
          </a:p>
          <a:p>
            <a:pPr indent="-342900" lvl="0" marL="342900" rtl="0" algn="l">
              <a:lnSpc>
                <a:spcPct val="90000"/>
              </a:lnSpc>
              <a:spcBef>
                <a:spcPts val="640"/>
              </a:spcBef>
              <a:spcAft>
                <a:spcPts val="0"/>
              </a:spcAft>
              <a:buClr>
                <a:schemeClr val="dk1"/>
              </a:buClr>
              <a:buSzPts val="3200"/>
              <a:buChar char="•"/>
            </a:pPr>
            <a:r>
              <a:rPr lang="en-US" sz="3200">
                <a:latin typeface="Times New Roman"/>
                <a:ea typeface="Times New Roman"/>
                <a:cs typeface="Times New Roman"/>
                <a:sym typeface="Times New Roman"/>
              </a:rPr>
              <a:t>∨ - OR</a:t>
            </a:r>
            <a:endParaRPr sz="3200">
              <a:latin typeface="Times New Roman"/>
              <a:ea typeface="Times New Roman"/>
              <a:cs typeface="Times New Roman"/>
              <a:sym typeface="Times New Roman"/>
            </a:endParaRPr>
          </a:p>
          <a:p>
            <a:pPr indent="-342900" lvl="0" marL="342900" rtl="0" algn="l">
              <a:lnSpc>
                <a:spcPct val="90000"/>
              </a:lnSpc>
              <a:spcBef>
                <a:spcPts val="640"/>
              </a:spcBef>
              <a:spcAft>
                <a:spcPts val="0"/>
              </a:spcAft>
              <a:buClr>
                <a:schemeClr val="dk1"/>
              </a:buClr>
              <a:buSzPts val="3200"/>
              <a:buChar char="•"/>
            </a:pPr>
            <a:r>
              <a:rPr lang="en-US" sz="3200">
                <a:latin typeface="Times New Roman"/>
                <a:ea typeface="Times New Roman"/>
                <a:cs typeface="Times New Roman"/>
                <a:sym typeface="Times New Roman"/>
              </a:rPr>
              <a:t>¬ - NOT</a:t>
            </a:r>
            <a:endParaRPr sz="3200">
              <a:latin typeface="Times New Roman"/>
              <a:ea typeface="Times New Roman"/>
              <a:cs typeface="Times New Roman"/>
              <a:sym typeface="Times New Roman"/>
            </a:endParaRPr>
          </a:p>
          <a:p>
            <a:pPr indent="-342900" lvl="0" marL="342900" rtl="0" algn="l">
              <a:lnSpc>
                <a:spcPct val="90000"/>
              </a:lnSpc>
              <a:spcBef>
                <a:spcPts val="640"/>
              </a:spcBef>
              <a:spcAft>
                <a:spcPts val="0"/>
              </a:spcAft>
              <a:buClr>
                <a:schemeClr val="dk1"/>
              </a:buClr>
              <a:buSzPts val="3200"/>
              <a:buChar char="•"/>
            </a:pPr>
            <a:r>
              <a:rPr lang="en-US" sz="3200">
                <a:latin typeface="Times New Roman"/>
                <a:ea typeface="Times New Roman"/>
                <a:cs typeface="Times New Roman"/>
                <a:sym typeface="Times New Roman"/>
              </a:rPr>
              <a:t>∃x – there exists x</a:t>
            </a:r>
            <a:endParaRPr sz="3200">
              <a:latin typeface="Times New Roman"/>
              <a:ea typeface="Times New Roman"/>
              <a:cs typeface="Times New Roman"/>
              <a:sym typeface="Times New Roman"/>
            </a:endParaRPr>
          </a:p>
          <a:p>
            <a:pPr indent="-342900" lvl="0" marL="342900" rtl="0" algn="l">
              <a:lnSpc>
                <a:spcPct val="90000"/>
              </a:lnSpc>
              <a:spcBef>
                <a:spcPts val="640"/>
              </a:spcBef>
              <a:spcAft>
                <a:spcPts val="0"/>
              </a:spcAft>
              <a:buClr>
                <a:schemeClr val="dk1"/>
              </a:buClr>
              <a:buSzPts val="3200"/>
              <a:buChar char="•"/>
            </a:pPr>
            <a:r>
              <a:rPr lang="en-US" sz="3200">
                <a:latin typeface="Times New Roman"/>
                <a:ea typeface="Times New Roman"/>
                <a:cs typeface="Times New Roman"/>
                <a:sym typeface="Times New Roman"/>
              </a:rPr>
              <a:t>∀x – for all x</a:t>
            </a:r>
            <a:endParaRPr sz="3200">
              <a:latin typeface="Times New Roman"/>
              <a:ea typeface="Times New Roman"/>
              <a:cs typeface="Times New Roman"/>
              <a:sym typeface="Times New Roman"/>
            </a:endParaRPr>
          </a:p>
          <a:p>
            <a:pPr indent="-342900" lvl="0" marL="342900" rtl="0" algn="just">
              <a:lnSpc>
                <a:spcPct val="90000"/>
              </a:lnSpc>
              <a:spcBef>
                <a:spcPts val="640"/>
              </a:spcBef>
              <a:spcAft>
                <a:spcPts val="0"/>
              </a:spcAft>
              <a:buClr>
                <a:schemeClr val="dk1"/>
              </a:buClr>
              <a:buSzPts val="3200"/>
              <a:buNone/>
            </a:pPr>
            <a:r>
              <a:rPr b="1" lang="en-US" sz="3200">
                <a:latin typeface="Times New Roman"/>
                <a:ea typeface="Times New Roman"/>
                <a:cs typeface="Times New Roman"/>
                <a:sym typeface="Times New Roman"/>
              </a:rPr>
              <a:t>Note:</a:t>
            </a:r>
            <a:r>
              <a:rPr lang="en-US" sz="3200">
                <a:latin typeface="Times New Roman"/>
                <a:ea typeface="Times New Roman"/>
                <a:cs typeface="Times New Roman"/>
                <a:sym typeface="Times New Roman"/>
              </a:rPr>
              <a:t> General power of 1st order predicate calculus – allow more flexible expression formats</a:t>
            </a:r>
            <a:endParaRPr sz="3200">
              <a:latin typeface="Times New Roman"/>
              <a:ea typeface="Times New Roman"/>
              <a:cs typeface="Times New Roman"/>
              <a:sym typeface="Times New Roman"/>
            </a:endParaRPr>
          </a:p>
          <a:p>
            <a:pPr indent="-342900" lvl="0" marL="342900" rtl="0" algn="l">
              <a:lnSpc>
                <a:spcPct val="90000"/>
              </a:lnSpc>
              <a:spcBef>
                <a:spcPts val="640"/>
              </a:spcBef>
              <a:spcAft>
                <a:spcPts val="0"/>
              </a:spcAft>
              <a:buClr>
                <a:schemeClr val="dk1"/>
              </a:buClr>
              <a:buSzPts val="3200"/>
              <a:buNone/>
            </a:pPr>
            <a:r>
              <a:t/>
            </a:r>
            <a:endParaRPr sz="32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b="1" lang="en-US" sz="4000">
                <a:latin typeface="Times New Roman"/>
                <a:ea typeface="Times New Roman"/>
                <a:cs typeface="Times New Roman"/>
                <a:sym typeface="Times New Roman"/>
              </a:rPr>
              <a:t>TUPLE RELATIONAL CALCULUS</a:t>
            </a:r>
            <a:br>
              <a:rPr lang="en-US"/>
            </a:br>
            <a:endParaRPr/>
          </a:p>
        </p:txBody>
      </p:sp>
      <p:pic>
        <p:nvPicPr>
          <p:cNvPr descr="Capture.PNG" id="350" name="Google Shape;350;p25"/>
          <p:cNvPicPr preferRelativeResize="0"/>
          <p:nvPr>
            <p:ph idx="1" type="body"/>
          </p:nvPr>
        </p:nvPicPr>
        <p:blipFill rotWithShape="1">
          <a:blip r:embed="rId3">
            <a:alphaModFix/>
          </a:blip>
          <a:srcRect b="0" l="0" r="0" t="0"/>
          <a:stretch/>
        </p:blipFill>
        <p:spPr>
          <a:xfrm>
            <a:off x="911424" y="1124745"/>
            <a:ext cx="10753195" cy="491996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b="1" lang="en-US" sz="4000">
                <a:latin typeface="Times New Roman"/>
                <a:ea typeface="Times New Roman"/>
                <a:cs typeface="Times New Roman"/>
                <a:sym typeface="Times New Roman"/>
              </a:rPr>
              <a:t>TUPLE RELATIONAL CALCULUS</a:t>
            </a:r>
            <a:br>
              <a:rPr lang="en-US"/>
            </a:br>
            <a:endParaRPr/>
          </a:p>
        </p:txBody>
      </p:sp>
      <p:pic>
        <p:nvPicPr>
          <p:cNvPr descr="Capture.PNG" id="356" name="Google Shape;356;p26"/>
          <p:cNvPicPr preferRelativeResize="0"/>
          <p:nvPr>
            <p:ph idx="1" type="body"/>
          </p:nvPr>
        </p:nvPicPr>
        <p:blipFill rotWithShape="1">
          <a:blip r:embed="rId3">
            <a:alphaModFix/>
          </a:blip>
          <a:srcRect b="0" l="0" r="0" t="0"/>
          <a:stretch/>
        </p:blipFill>
        <p:spPr>
          <a:xfrm>
            <a:off x="911424" y="980728"/>
            <a:ext cx="10465163" cy="496855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Calibri"/>
              <a:buNone/>
            </a:pPr>
            <a:r>
              <a:rPr b="1" lang="en-US" sz="3600">
                <a:latin typeface="Times New Roman"/>
                <a:ea typeface="Times New Roman"/>
                <a:cs typeface="Times New Roman"/>
                <a:sym typeface="Times New Roman"/>
              </a:rPr>
              <a:t>JOINS IN THE TUPLE RELATIONAL CALCULUS</a:t>
            </a:r>
            <a:endParaRPr b="1" sz="3600">
              <a:latin typeface="Times New Roman"/>
              <a:ea typeface="Times New Roman"/>
              <a:cs typeface="Times New Roman"/>
              <a:sym typeface="Times New Roman"/>
            </a:endParaRPr>
          </a:p>
        </p:txBody>
      </p:sp>
      <p:pic>
        <p:nvPicPr>
          <p:cNvPr descr="Capture.PNG" id="362" name="Google Shape;362;p27"/>
          <p:cNvPicPr preferRelativeResize="0"/>
          <p:nvPr>
            <p:ph idx="1" type="body"/>
          </p:nvPr>
        </p:nvPicPr>
        <p:blipFill rotWithShape="1">
          <a:blip r:embed="rId3">
            <a:alphaModFix/>
          </a:blip>
          <a:srcRect b="0" l="0" r="0" t="0"/>
          <a:stretch/>
        </p:blipFill>
        <p:spPr>
          <a:xfrm>
            <a:off x="815414" y="1484784"/>
            <a:ext cx="10273141" cy="468052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3600">
                <a:latin typeface="Times New Roman"/>
                <a:ea typeface="Times New Roman"/>
                <a:cs typeface="Times New Roman"/>
                <a:sym typeface="Times New Roman"/>
              </a:rPr>
              <a:t>Examples</a:t>
            </a:r>
            <a:endParaRPr b="1" sz="3600">
              <a:latin typeface="Times New Roman"/>
              <a:ea typeface="Times New Roman"/>
              <a:cs typeface="Times New Roman"/>
              <a:sym typeface="Times New Roman"/>
            </a:endParaRPr>
          </a:p>
        </p:txBody>
      </p:sp>
      <p:sp>
        <p:nvSpPr>
          <p:cNvPr id="368" name="Google Shape;368;p28"/>
          <p:cNvSpPr txBox="1"/>
          <p:nvPr>
            <p:ph idx="1" type="body"/>
          </p:nvPr>
        </p:nvSpPr>
        <p:spPr>
          <a:xfrm>
            <a:off x="753291" y="1169127"/>
            <a:ext cx="109728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3200"/>
              <a:buNone/>
            </a:pPr>
            <a:r>
              <a:rPr lang="en-US"/>
              <a:t>Consider relations for queries:</a:t>
            </a:r>
            <a:endParaRPr/>
          </a:p>
          <a:p>
            <a:pPr indent="-342900" lvl="0" marL="342900" rtl="0" algn="l">
              <a:lnSpc>
                <a:spcPct val="90000"/>
              </a:lnSpc>
              <a:spcBef>
                <a:spcPts val="480"/>
              </a:spcBef>
              <a:spcAft>
                <a:spcPts val="0"/>
              </a:spcAft>
              <a:buClr>
                <a:schemeClr val="dk1"/>
              </a:buClr>
              <a:buSzPts val="2400"/>
              <a:buChar char="•"/>
            </a:pPr>
            <a:r>
              <a:rPr lang="en-US" sz="2400" u="sng"/>
              <a:t>Relation 1:</a:t>
            </a:r>
            <a:endParaRPr/>
          </a:p>
          <a:p>
            <a:pPr indent="-190500" lvl="0" marL="342900" rtl="0" algn="l">
              <a:lnSpc>
                <a:spcPct val="90000"/>
              </a:lnSpc>
              <a:spcBef>
                <a:spcPts val="480"/>
              </a:spcBef>
              <a:spcAft>
                <a:spcPts val="0"/>
              </a:spcAft>
              <a:buClr>
                <a:schemeClr val="dk1"/>
              </a:buClr>
              <a:buSzPts val="2400"/>
              <a:buNone/>
            </a:pPr>
            <a:r>
              <a:t/>
            </a:r>
            <a:endParaRPr sz="2400" u="sng"/>
          </a:p>
          <a:p>
            <a:pPr indent="-190500" lvl="0" marL="342900" rtl="0" algn="l">
              <a:lnSpc>
                <a:spcPct val="90000"/>
              </a:lnSpc>
              <a:spcBef>
                <a:spcPts val="480"/>
              </a:spcBef>
              <a:spcAft>
                <a:spcPts val="0"/>
              </a:spcAft>
              <a:buClr>
                <a:schemeClr val="dk1"/>
              </a:buClr>
              <a:buSzPts val="2400"/>
              <a:buNone/>
            </a:pPr>
            <a:r>
              <a:t/>
            </a:r>
            <a:endParaRPr sz="2400" u="sng"/>
          </a:p>
          <a:p>
            <a:pPr indent="-190500" lvl="0" marL="342900" rtl="0" algn="l">
              <a:lnSpc>
                <a:spcPct val="90000"/>
              </a:lnSpc>
              <a:spcBef>
                <a:spcPts val="480"/>
              </a:spcBef>
              <a:spcAft>
                <a:spcPts val="0"/>
              </a:spcAft>
              <a:buClr>
                <a:schemeClr val="dk1"/>
              </a:buClr>
              <a:buSzPts val="2400"/>
              <a:buNone/>
            </a:pPr>
            <a:r>
              <a:t/>
            </a:r>
            <a:endParaRPr sz="2400" u="sng"/>
          </a:p>
          <a:p>
            <a:pPr indent="-190500" lvl="0" marL="342900" rtl="0" algn="l">
              <a:lnSpc>
                <a:spcPct val="90000"/>
              </a:lnSpc>
              <a:spcBef>
                <a:spcPts val="480"/>
              </a:spcBef>
              <a:spcAft>
                <a:spcPts val="0"/>
              </a:spcAft>
              <a:buClr>
                <a:schemeClr val="dk1"/>
              </a:buClr>
              <a:buSzPts val="2400"/>
              <a:buNone/>
            </a:pPr>
            <a:r>
              <a:t/>
            </a:r>
            <a:endParaRPr sz="2400" u="sng"/>
          </a:p>
          <a:p>
            <a:pPr indent="-190500" lvl="0" marL="342900" rtl="0" algn="l">
              <a:lnSpc>
                <a:spcPct val="90000"/>
              </a:lnSpc>
              <a:spcBef>
                <a:spcPts val="480"/>
              </a:spcBef>
              <a:spcAft>
                <a:spcPts val="0"/>
              </a:spcAft>
              <a:buClr>
                <a:schemeClr val="dk1"/>
              </a:buClr>
              <a:buSzPts val="2400"/>
              <a:buNone/>
            </a:pPr>
            <a:r>
              <a:t/>
            </a:r>
            <a:endParaRPr sz="2400" u="sng"/>
          </a:p>
          <a:p>
            <a:pPr indent="-342900" lvl="0" marL="342900" rtl="0" algn="l">
              <a:lnSpc>
                <a:spcPct val="90000"/>
              </a:lnSpc>
              <a:spcBef>
                <a:spcPts val="480"/>
              </a:spcBef>
              <a:spcAft>
                <a:spcPts val="0"/>
              </a:spcAft>
              <a:buClr>
                <a:schemeClr val="dk1"/>
              </a:buClr>
              <a:buSzPts val="2400"/>
              <a:buChar char="•"/>
            </a:pPr>
            <a:r>
              <a:rPr lang="en-US" sz="2400" u="sng"/>
              <a:t>Relation 2:</a:t>
            </a:r>
            <a:endParaRPr/>
          </a:p>
          <a:p>
            <a:pPr indent="-190500" lvl="0" marL="342900" rtl="0" algn="l">
              <a:lnSpc>
                <a:spcPct val="90000"/>
              </a:lnSpc>
              <a:spcBef>
                <a:spcPts val="480"/>
              </a:spcBef>
              <a:spcAft>
                <a:spcPts val="0"/>
              </a:spcAft>
              <a:buClr>
                <a:schemeClr val="dk1"/>
              </a:buClr>
              <a:buSzPts val="2400"/>
              <a:buNone/>
            </a:pPr>
            <a:r>
              <a:t/>
            </a:r>
            <a:endParaRPr sz="2400" u="sng"/>
          </a:p>
          <a:p>
            <a:pPr indent="-190500" lvl="0" marL="342900" rtl="0" algn="l">
              <a:lnSpc>
                <a:spcPct val="90000"/>
              </a:lnSpc>
              <a:spcBef>
                <a:spcPts val="480"/>
              </a:spcBef>
              <a:spcAft>
                <a:spcPts val="0"/>
              </a:spcAft>
              <a:buClr>
                <a:schemeClr val="dk1"/>
              </a:buClr>
              <a:buSzPts val="2400"/>
              <a:buNone/>
            </a:pPr>
            <a:r>
              <a:t/>
            </a:r>
            <a:endParaRPr sz="2400" u="sng"/>
          </a:p>
          <a:p>
            <a:pPr indent="-190500" lvl="0" marL="342900" rtl="0" algn="l">
              <a:lnSpc>
                <a:spcPct val="90000"/>
              </a:lnSpc>
              <a:spcBef>
                <a:spcPts val="480"/>
              </a:spcBef>
              <a:spcAft>
                <a:spcPts val="0"/>
              </a:spcAft>
              <a:buClr>
                <a:schemeClr val="dk1"/>
              </a:buClr>
              <a:buSzPts val="2400"/>
              <a:buNone/>
            </a:pPr>
            <a:r>
              <a:t/>
            </a:r>
            <a:endParaRPr sz="2400" u="sng"/>
          </a:p>
          <a:p>
            <a:pPr indent="-190500" lvl="0" marL="342900" rtl="0" algn="l">
              <a:lnSpc>
                <a:spcPct val="90000"/>
              </a:lnSpc>
              <a:spcBef>
                <a:spcPts val="480"/>
              </a:spcBef>
              <a:spcAft>
                <a:spcPts val="0"/>
              </a:spcAft>
              <a:buClr>
                <a:schemeClr val="dk1"/>
              </a:buClr>
              <a:buSzPts val="2400"/>
              <a:buNone/>
            </a:pPr>
            <a:r>
              <a:t/>
            </a:r>
            <a:endParaRPr sz="2400" u="sng"/>
          </a:p>
        </p:txBody>
      </p:sp>
      <p:pic>
        <p:nvPicPr>
          <p:cNvPr descr="Capture.PNG" id="369" name="Google Shape;369;p28"/>
          <p:cNvPicPr preferRelativeResize="0"/>
          <p:nvPr/>
        </p:nvPicPr>
        <p:blipFill rotWithShape="1">
          <a:blip r:embed="rId3">
            <a:alphaModFix/>
          </a:blip>
          <a:srcRect b="0" l="0" r="0" t="0"/>
          <a:stretch/>
        </p:blipFill>
        <p:spPr>
          <a:xfrm>
            <a:off x="2688624" y="1638418"/>
            <a:ext cx="4195503" cy="2136750"/>
          </a:xfrm>
          <a:prstGeom prst="rect">
            <a:avLst/>
          </a:prstGeom>
          <a:noFill/>
          <a:ln>
            <a:noFill/>
          </a:ln>
        </p:spPr>
      </p:pic>
      <p:pic>
        <p:nvPicPr>
          <p:cNvPr descr="Capture.PNG" id="370" name="Google Shape;370;p28"/>
          <p:cNvPicPr preferRelativeResize="0"/>
          <p:nvPr/>
        </p:nvPicPr>
        <p:blipFill rotWithShape="1">
          <a:blip r:embed="rId4">
            <a:alphaModFix/>
          </a:blip>
          <a:srcRect b="0" l="0" r="0" t="0"/>
          <a:stretch/>
        </p:blipFill>
        <p:spPr>
          <a:xfrm>
            <a:off x="2717073" y="3959109"/>
            <a:ext cx="4153990" cy="254619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9"/>
          <p:cNvSpPr/>
          <p:nvPr/>
        </p:nvSpPr>
        <p:spPr>
          <a:xfrm>
            <a:off x="900824" y="865681"/>
            <a:ext cx="1615313"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Relation 3:</a:t>
            </a:r>
            <a:endParaRPr b="1" i="0" sz="2400" u="none" cap="none" strike="noStrike">
              <a:solidFill>
                <a:schemeClr val="dk1"/>
              </a:solidFill>
              <a:latin typeface="Times New Roman"/>
              <a:ea typeface="Times New Roman"/>
              <a:cs typeface="Times New Roman"/>
              <a:sym typeface="Times New Roman"/>
            </a:endParaRPr>
          </a:p>
        </p:txBody>
      </p:sp>
      <p:pic>
        <p:nvPicPr>
          <p:cNvPr descr="Capture.PNG" id="376" name="Google Shape;376;p29"/>
          <p:cNvPicPr preferRelativeResize="0"/>
          <p:nvPr/>
        </p:nvPicPr>
        <p:blipFill rotWithShape="1">
          <a:blip r:embed="rId3">
            <a:alphaModFix/>
          </a:blip>
          <a:srcRect b="0" l="0" r="0" t="0"/>
          <a:stretch/>
        </p:blipFill>
        <p:spPr>
          <a:xfrm>
            <a:off x="267287" y="1406769"/>
            <a:ext cx="4023360" cy="2932111"/>
          </a:xfrm>
          <a:prstGeom prst="rect">
            <a:avLst/>
          </a:prstGeom>
          <a:noFill/>
          <a:ln>
            <a:noFill/>
          </a:ln>
        </p:spPr>
      </p:pic>
      <p:sp>
        <p:nvSpPr>
          <p:cNvPr id="377" name="Google Shape;377;p29"/>
          <p:cNvSpPr txBox="1"/>
          <p:nvPr/>
        </p:nvSpPr>
        <p:spPr>
          <a:xfrm>
            <a:off x="4403188" y="0"/>
            <a:ext cx="7202658" cy="7740581"/>
          </a:xfrm>
          <a:prstGeom prst="rect">
            <a:avLst/>
          </a:prstGeom>
          <a:noFill/>
          <a:ln>
            <a:noFill/>
          </a:ln>
        </p:spPr>
        <p:txBody>
          <a:bodyPr anchorCtr="0" anchor="t" bIns="45700" lIns="91425" spcFirstLastPara="1" rIns="91425" wrap="square" tIns="45700">
            <a:spAutoFit/>
          </a:bodyPr>
          <a:lstStyle/>
          <a:p>
            <a:pPr indent="-311150" lvl="0" marL="514350" marR="0" rtl="0" algn="l">
              <a:lnSpc>
                <a:spcPct val="100000"/>
              </a:lnSpc>
              <a:spcBef>
                <a:spcPts val="0"/>
              </a:spcBef>
              <a:spcAft>
                <a:spcPts val="0"/>
              </a:spcAft>
              <a:buClr>
                <a:schemeClr val="dk1"/>
              </a:buClr>
              <a:buSzPts val="3200"/>
              <a:buFont typeface="Calibri"/>
              <a:buNone/>
            </a:pPr>
            <a:r>
              <a:t/>
            </a:r>
            <a:endParaRPr b="0" i="0" sz="2200" u="none" cap="none" strike="noStrike">
              <a:solidFill>
                <a:schemeClr val="dk1"/>
              </a:solidFill>
              <a:latin typeface="Times New Roman"/>
              <a:ea typeface="Times New Roman"/>
              <a:cs typeface="Times New Roman"/>
              <a:sym typeface="Times New Roman"/>
            </a:endParaRPr>
          </a:p>
          <a:p>
            <a:pPr indent="-514350" lvl="0" marL="514350" marR="0" rtl="0" algn="l">
              <a:lnSpc>
                <a:spcPct val="100000"/>
              </a:lnSpc>
              <a:spcBef>
                <a:spcPts val="0"/>
              </a:spcBef>
              <a:spcAft>
                <a:spcPts val="0"/>
              </a:spcAft>
              <a:buClr>
                <a:srgbClr val="000000"/>
              </a:buClr>
              <a:buSzPts val="2200"/>
              <a:buFont typeface="Arial"/>
              <a:buNone/>
            </a:pPr>
            <a:r>
              <a:rPr b="1" i="0" lang="en-US" sz="2200" u="none" cap="none" strike="noStrike">
                <a:solidFill>
                  <a:schemeClr val="dk1"/>
                </a:solidFill>
                <a:latin typeface="Times New Roman"/>
                <a:ea typeface="Times New Roman"/>
                <a:cs typeface="Times New Roman"/>
                <a:sym typeface="Times New Roman"/>
              </a:rPr>
              <a:t>1. Find the loan number, branch, amount of loans of greater than or equal to 10000 amount</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640"/>
              </a:spcBef>
              <a:spcAft>
                <a:spcPts val="0"/>
              </a:spcAft>
              <a:buClr>
                <a:srgbClr val="000000"/>
              </a:buClr>
              <a:buSzPts val="2200"/>
              <a:buFont typeface="Arial"/>
              <a:buNone/>
            </a:pPr>
            <a:r>
              <a:rPr b="0" i="0" lang="en-US" sz="2200" u="none" cap="none" strike="noStrike">
                <a:solidFill>
                  <a:schemeClr val="dk1"/>
                </a:solidFill>
                <a:latin typeface="Times New Roman"/>
                <a:ea typeface="Times New Roman"/>
                <a:cs typeface="Times New Roman"/>
                <a:sym typeface="Times New Roman"/>
              </a:rPr>
              <a:t>      {t| t ∈ loan ∧ t[amount]&gt;=10000}</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640"/>
              </a:spcBef>
              <a:spcAft>
                <a:spcPts val="0"/>
              </a:spcAft>
              <a:buClr>
                <a:srgbClr val="000000"/>
              </a:buClr>
              <a:buSzPts val="2200"/>
              <a:buFont typeface="Arial"/>
              <a:buNone/>
            </a:pPr>
            <a:r>
              <a:rPr b="0" i="0" lang="en-US" sz="2200" u="none" cap="none" strike="noStrike">
                <a:solidFill>
                  <a:schemeClr val="dk1"/>
                </a:solidFill>
                <a:latin typeface="Times New Roman"/>
                <a:ea typeface="Times New Roman"/>
                <a:cs typeface="Times New Roman"/>
                <a:sym typeface="Times New Roman"/>
              </a:rPr>
              <a:t>2. </a:t>
            </a:r>
            <a:r>
              <a:rPr b="1" i="0" lang="en-US" sz="2200" u="none" cap="none" strike="noStrike">
                <a:solidFill>
                  <a:schemeClr val="dk1"/>
                </a:solidFill>
                <a:latin typeface="Times New Roman"/>
                <a:ea typeface="Times New Roman"/>
                <a:cs typeface="Times New Roman"/>
                <a:sym typeface="Times New Roman"/>
              </a:rPr>
              <a:t>Find the loan number for each loan of an amount greater or equal to 10000.</a:t>
            </a:r>
            <a:endParaRPr b="0" i="0" sz="2200" u="none" cap="none" strike="noStrike">
              <a:solidFill>
                <a:schemeClr val="dk1"/>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000000"/>
              </a:buClr>
              <a:buSzPts val="2200"/>
              <a:buFont typeface="Arial"/>
              <a:buNone/>
            </a:pPr>
            <a:r>
              <a:rPr b="0" i="0" lang="en-US" sz="2200" u="none" cap="none" strike="noStrike">
                <a:solidFill>
                  <a:schemeClr val="dk1"/>
                </a:solidFill>
                <a:latin typeface="Times New Roman"/>
                <a:ea typeface="Times New Roman"/>
                <a:cs typeface="Times New Roman"/>
                <a:sym typeface="Times New Roman"/>
              </a:rPr>
              <a:t>       {t| ∃ s ∈ loan(t[loan number] = s[loan number] ∧ s[amount]&gt;=10000)}</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480"/>
              </a:spcBef>
              <a:spcAft>
                <a:spcPts val="0"/>
              </a:spcAft>
              <a:buClr>
                <a:srgbClr val="000000"/>
              </a:buClr>
              <a:buSzPts val="2200"/>
              <a:buFont typeface="Arial"/>
              <a:buNone/>
            </a:pPr>
            <a:r>
              <a:rPr b="1" i="0" lang="en-US" sz="2200" u="none" cap="none" strike="noStrike">
                <a:solidFill>
                  <a:schemeClr val="dk1"/>
                </a:solidFill>
                <a:latin typeface="Times New Roman"/>
                <a:ea typeface="Times New Roman"/>
                <a:cs typeface="Times New Roman"/>
                <a:sym typeface="Times New Roman"/>
              </a:rPr>
              <a:t>3. Find the names of all customers who have a loan and an account at the bank.</a:t>
            </a:r>
            <a:endParaRPr b="0" i="0" sz="2200" u="none" cap="none" strike="noStrike">
              <a:solidFill>
                <a:schemeClr val="dk1"/>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000000"/>
              </a:buClr>
              <a:buSzPts val="2200"/>
              <a:buFont typeface="Arial"/>
              <a:buNone/>
            </a:pPr>
            <a:r>
              <a:rPr b="0" i="0" lang="en-US" sz="2200" u="none" cap="none" strike="noStrike">
                <a:solidFill>
                  <a:schemeClr val="dk1"/>
                </a:solidFill>
                <a:latin typeface="Times New Roman"/>
                <a:ea typeface="Times New Roman"/>
                <a:cs typeface="Times New Roman"/>
                <a:sym typeface="Times New Roman"/>
              </a:rPr>
              <a:t>       {t | ∃ s ∈ borrower( t[customer-name] = s[customer-name]) ∧ ∃ u ∈ depositor( t[customer-name] = u[customer-name])}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Times New Roman"/>
                <a:ea typeface="Times New Roman"/>
                <a:cs typeface="Times New Roman"/>
                <a:sym typeface="Times New Roman"/>
              </a:rPr>
              <a:t>4. </a:t>
            </a:r>
            <a:r>
              <a:rPr b="1" i="0" lang="en-US" sz="2200" u="none" cap="none" strike="noStrike">
                <a:solidFill>
                  <a:schemeClr val="dk1"/>
                </a:solidFill>
                <a:latin typeface="Times New Roman"/>
                <a:ea typeface="Times New Roman"/>
                <a:cs typeface="Times New Roman"/>
                <a:sym typeface="Times New Roman"/>
              </a:rPr>
              <a:t>Find the names of all customers having a loan at the “ABC” branch.</a:t>
            </a:r>
            <a:endParaRPr b="0" i="0" sz="22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000000"/>
              </a:buClr>
              <a:buSzPts val="2200"/>
              <a:buFont typeface="Arial"/>
              <a:buNone/>
            </a:pPr>
            <a:r>
              <a:rPr b="0" i="0" lang="en-US" sz="2200" u="none" cap="none" strike="noStrike">
                <a:solidFill>
                  <a:schemeClr val="dk1"/>
                </a:solidFill>
                <a:latin typeface="Times New Roman"/>
                <a:ea typeface="Times New Roman"/>
                <a:cs typeface="Times New Roman"/>
                <a:sym typeface="Times New Roman"/>
              </a:rPr>
              <a:t>    {t | ∃ s ∈ borrower(t[customer-name] = s[customer-name] ∧ ∃ u ∈ loan(u[branch-name] = “ABC” ∧ u[loan-number] = s[loan-number]))}</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48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Topics covered</a:t>
            </a:r>
            <a:endParaRPr/>
          </a:p>
        </p:txBody>
      </p:sp>
      <p:sp>
        <p:nvSpPr>
          <p:cNvPr id="201" name="Google Shape;20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latin typeface="Times New Roman"/>
                <a:ea typeface="Times New Roman"/>
                <a:cs typeface="Times New Roman"/>
                <a:sym typeface="Times New Roman"/>
              </a:rPr>
              <a:t>Relational Algebra</a:t>
            </a:r>
            <a:endParaRPr/>
          </a:p>
          <a:p>
            <a:pPr indent="-228600" lvl="0" marL="228600" rtl="0" algn="l">
              <a:lnSpc>
                <a:spcPct val="90000"/>
              </a:lnSpc>
              <a:spcBef>
                <a:spcPts val="1000"/>
              </a:spcBef>
              <a:spcAft>
                <a:spcPts val="0"/>
              </a:spcAft>
              <a:buClr>
                <a:schemeClr val="dk1"/>
              </a:buClr>
              <a:buSzPts val="3200"/>
              <a:buChar char="•"/>
            </a:pPr>
            <a:r>
              <a:rPr lang="en-US" sz="3200">
                <a:latin typeface="Times New Roman"/>
                <a:ea typeface="Times New Roman"/>
                <a:cs typeface="Times New Roman"/>
                <a:sym typeface="Times New Roman"/>
              </a:rPr>
              <a:t>Cartesian product </a:t>
            </a:r>
            <a:endParaRPr/>
          </a:p>
          <a:p>
            <a:pPr indent="-228600" lvl="0" marL="228600" rtl="0" algn="l">
              <a:lnSpc>
                <a:spcPct val="90000"/>
              </a:lnSpc>
              <a:spcBef>
                <a:spcPts val="1000"/>
              </a:spcBef>
              <a:spcAft>
                <a:spcPts val="0"/>
              </a:spcAft>
              <a:buClr>
                <a:schemeClr val="dk1"/>
              </a:buClr>
              <a:buSzPts val="3200"/>
              <a:buChar char="•"/>
            </a:pPr>
            <a:r>
              <a:rPr lang="en-US" sz="3200">
                <a:latin typeface="Times New Roman"/>
                <a:ea typeface="Times New Roman"/>
                <a:cs typeface="Times New Roman"/>
                <a:sym typeface="Times New Roman"/>
              </a:rPr>
              <a:t>Basic/Fundamental Operations</a:t>
            </a:r>
            <a:endParaRPr/>
          </a:p>
          <a:p>
            <a:pPr indent="-228600" lvl="0" marL="228600" rtl="0" algn="l">
              <a:lnSpc>
                <a:spcPct val="90000"/>
              </a:lnSpc>
              <a:spcBef>
                <a:spcPts val="1000"/>
              </a:spcBef>
              <a:spcAft>
                <a:spcPts val="0"/>
              </a:spcAft>
              <a:buClr>
                <a:schemeClr val="dk1"/>
              </a:buClr>
              <a:buSzPts val="3200"/>
              <a:buChar char="•"/>
            </a:pPr>
            <a:r>
              <a:rPr lang="en-US" sz="3200">
                <a:latin typeface="Times New Roman"/>
                <a:ea typeface="Times New Roman"/>
                <a:cs typeface="Times New Roman"/>
                <a:sym typeface="Times New Roman"/>
              </a:rPr>
              <a:t>Derived Operations</a:t>
            </a:r>
            <a:endParaRPr/>
          </a:p>
          <a:p>
            <a:pPr indent="-228600" lvl="0" marL="228600" rtl="0" algn="l">
              <a:lnSpc>
                <a:spcPct val="90000"/>
              </a:lnSpc>
              <a:spcBef>
                <a:spcPts val="1000"/>
              </a:spcBef>
              <a:spcAft>
                <a:spcPts val="0"/>
              </a:spcAft>
              <a:buClr>
                <a:schemeClr val="dk1"/>
              </a:buClr>
              <a:buSzPts val="3200"/>
              <a:buChar char="•"/>
            </a:pPr>
            <a:r>
              <a:rPr lang="en-US" sz="3200">
                <a:latin typeface="Times New Roman"/>
                <a:ea typeface="Times New Roman"/>
                <a:cs typeface="Times New Roman"/>
                <a:sym typeface="Times New Roman"/>
              </a:rPr>
              <a:t>Relational Calculus</a:t>
            </a:r>
            <a:endParaRPr sz="32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3200"/>
              <a:buChar char="•"/>
            </a:pPr>
            <a:r>
              <a:rPr lang="en-US" sz="3200">
                <a:latin typeface="Times New Roman"/>
                <a:ea typeface="Times New Roman"/>
                <a:cs typeface="Times New Roman"/>
                <a:sym typeface="Times New Roman"/>
              </a:rPr>
              <a:t>TUPLE Relational Calculus</a:t>
            </a:r>
            <a:endParaRPr sz="3200">
              <a:latin typeface="Times New Roman"/>
              <a:ea typeface="Times New Roman"/>
              <a:cs typeface="Times New Roman"/>
              <a:sym typeface="Times New Roman"/>
            </a:endParaRPr>
          </a:p>
          <a:p>
            <a:pPr indent="-342900" lvl="0" marL="342900" rtl="0" algn="l">
              <a:lnSpc>
                <a:spcPct val="90000"/>
              </a:lnSpc>
              <a:spcBef>
                <a:spcPts val="640"/>
              </a:spcBef>
              <a:spcAft>
                <a:spcPts val="0"/>
              </a:spcAft>
              <a:buClr>
                <a:schemeClr val="dk1"/>
              </a:buClr>
              <a:buSzPts val="3200"/>
              <a:buChar char="•"/>
            </a:pPr>
            <a:r>
              <a:rPr lang="en-US" sz="3200">
                <a:latin typeface="Times New Roman"/>
                <a:ea typeface="Times New Roman"/>
                <a:cs typeface="Times New Roman"/>
                <a:sym typeface="Times New Roman"/>
              </a:rPr>
              <a:t>Domain Relational Calculus</a:t>
            </a:r>
            <a:endParaRPr sz="32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
        <p:nvSpPr>
          <p:cNvPr id="202" name="Google Shape;20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3600">
                <a:latin typeface="Times New Roman"/>
                <a:ea typeface="Times New Roman"/>
                <a:cs typeface="Times New Roman"/>
                <a:sym typeface="Times New Roman"/>
              </a:rPr>
              <a:t>Domain Relational Calculus</a:t>
            </a:r>
            <a:endParaRPr b="1" sz="3600">
              <a:latin typeface="Times New Roman"/>
              <a:ea typeface="Times New Roman"/>
              <a:cs typeface="Times New Roman"/>
              <a:sym typeface="Times New Roman"/>
            </a:endParaRPr>
          </a:p>
        </p:txBody>
      </p:sp>
      <p:sp>
        <p:nvSpPr>
          <p:cNvPr id="383" name="Google Shape;383;p30"/>
          <p:cNvSpPr txBox="1"/>
          <p:nvPr>
            <p:ph idx="1" type="body"/>
          </p:nvPr>
        </p:nvSpPr>
        <p:spPr>
          <a:xfrm>
            <a:off x="609600" y="1340768"/>
            <a:ext cx="10972800" cy="4785395"/>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3200"/>
              <a:buNone/>
            </a:pPr>
            <a:r>
              <a:rPr lang="en-US" sz="3200">
                <a:latin typeface="Times New Roman"/>
                <a:ea typeface="Times New Roman"/>
                <a:cs typeface="Times New Roman"/>
                <a:sym typeface="Times New Roman"/>
              </a:rPr>
              <a:t>• Query has the form: </a:t>
            </a:r>
            <a:endParaRPr sz="3200">
              <a:latin typeface="Times New Roman"/>
              <a:ea typeface="Times New Roman"/>
              <a:cs typeface="Times New Roman"/>
              <a:sym typeface="Times New Roman"/>
            </a:endParaRPr>
          </a:p>
          <a:p>
            <a:pPr indent="-342900" lvl="0" marL="342900" rtl="0" algn="just">
              <a:lnSpc>
                <a:spcPct val="90000"/>
              </a:lnSpc>
              <a:spcBef>
                <a:spcPts val="592"/>
              </a:spcBef>
              <a:spcAft>
                <a:spcPts val="0"/>
              </a:spcAft>
              <a:buClr>
                <a:schemeClr val="dk1"/>
              </a:buClr>
              <a:buSzPts val="3200"/>
              <a:buNone/>
            </a:pPr>
            <a:r>
              <a:rPr lang="en-US" sz="3200">
                <a:latin typeface="Times New Roman"/>
                <a:ea typeface="Times New Roman"/>
                <a:cs typeface="Times New Roman"/>
                <a:sym typeface="Times New Roman"/>
              </a:rPr>
              <a:t> { &lt;x1,x2….xn&gt;| p(&lt;x1,x2….xn&gt;)} </a:t>
            </a:r>
            <a:endParaRPr sz="3200">
              <a:latin typeface="Times New Roman"/>
              <a:ea typeface="Times New Roman"/>
              <a:cs typeface="Times New Roman"/>
              <a:sym typeface="Times New Roman"/>
            </a:endParaRPr>
          </a:p>
          <a:p>
            <a:pPr indent="-342900" lvl="0" marL="342900" rtl="0" algn="just">
              <a:lnSpc>
                <a:spcPct val="90000"/>
              </a:lnSpc>
              <a:spcBef>
                <a:spcPts val="592"/>
              </a:spcBef>
              <a:spcAft>
                <a:spcPts val="0"/>
              </a:spcAft>
              <a:buClr>
                <a:schemeClr val="dk1"/>
              </a:buClr>
              <a:buSzPts val="3200"/>
              <a:buNone/>
            </a:pPr>
            <a:r>
              <a:rPr lang="en-US" sz="3200">
                <a:latin typeface="Times New Roman"/>
                <a:ea typeface="Times New Roman"/>
                <a:cs typeface="Times New Roman"/>
                <a:sym typeface="Times New Roman"/>
              </a:rPr>
              <a:t>• </a:t>
            </a:r>
            <a:r>
              <a:rPr b="1" lang="en-US" sz="3200">
                <a:latin typeface="Times New Roman"/>
                <a:ea typeface="Times New Roman"/>
                <a:cs typeface="Times New Roman"/>
                <a:sym typeface="Times New Roman"/>
              </a:rPr>
              <a:t>Domain Variable </a:t>
            </a:r>
            <a:r>
              <a:rPr lang="en-US" sz="3200">
                <a:latin typeface="Times New Roman"/>
                <a:ea typeface="Times New Roman"/>
                <a:cs typeface="Times New Roman"/>
                <a:sym typeface="Times New Roman"/>
              </a:rPr>
              <a:t>– ranges over the values in the domain of some attribute or is a constant </a:t>
            </a:r>
            <a:endParaRPr sz="3200">
              <a:latin typeface="Times New Roman"/>
              <a:ea typeface="Times New Roman"/>
              <a:cs typeface="Times New Roman"/>
              <a:sym typeface="Times New Roman"/>
            </a:endParaRPr>
          </a:p>
          <a:p>
            <a:pPr indent="-342900" lvl="0" marL="342900" rtl="0" algn="just">
              <a:lnSpc>
                <a:spcPct val="90000"/>
              </a:lnSpc>
              <a:spcBef>
                <a:spcPts val="592"/>
              </a:spcBef>
              <a:spcAft>
                <a:spcPts val="0"/>
              </a:spcAft>
              <a:buClr>
                <a:schemeClr val="dk1"/>
              </a:buClr>
              <a:buSzPts val="3200"/>
              <a:buNone/>
            </a:pPr>
            <a:r>
              <a:rPr lang="en-US" sz="3200">
                <a:latin typeface="Times New Roman"/>
                <a:ea typeface="Times New Roman"/>
                <a:cs typeface="Times New Roman"/>
                <a:sym typeface="Times New Roman"/>
              </a:rPr>
              <a:t>• </a:t>
            </a:r>
            <a:r>
              <a:rPr b="1" lang="en-US" sz="3200">
                <a:latin typeface="Times New Roman"/>
                <a:ea typeface="Times New Roman"/>
                <a:cs typeface="Times New Roman"/>
                <a:sym typeface="Times New Roman"/>
              </a:rPr>
              <a:t>Example:</a:t>
            </a:r>
            <a:r>
              <a:rPr lang="en-US" sz="3200">
                <a:latin typeface="Times New Roman"/>
                <a:ea typeface="Times New Roman"/>
                <a:cs typeface="Times New Roman"/>
                <a:sym typeface="Times New Roman"/>
              </a:rPr>
              <a:t> If the domain variable x1 maps to attribute - Name char(20) then x1 ranges over all strings that are 20 characters long</a:t>
            </a:r>
            <a:endParaRPr sz="3200">
              <a:latin typeface="Times New Roman"/>
              <a:ea typeface="Times New Roman"/>
              <a:cs typeface="Times New Roman"/>
              <a:sym typeface="Times New Roman"/>
            </a:endParaRPr>
          </a:p>
          <a:p>
            <a:pPr indent="-342900" lvl="0" marL="342900" rtl="0" algn="just">
              <a:lnSpc>
                <a:spcPct val="90000"/>
              </a:lnSpc>
              <a:spcBef>
                <a:spcPts val="592"/>
              </a:spcBef>
              <a:spcAft>
                <a:spcPts val="0"/>
              </a:spcAft>
              <a:buClr>
                <a:schemeClr val="dk1"/>
              </a:buClr>
              <a:buSzPts val="3200"/>
              <a:buNone/>
            </a:pPr>
            <a:r>
              <a:rPr lang="en-US" sz="3200">
                <a:latin typeface="Times New Roman"/>
                <a:ea typeface="Times New Roman"/>
                <a:cs typeface="Times New Roman"/>
                <a:sym typeface="Times New Roman"/>
              </a:rPr>
              <a:t> </a:t>
            </a:r>
            <a:r>
              <a:rPr b="1" lang="en-US" sz="3200">
                <a:latin typeface="Times New Roman"/>
                <a:ea typeface="Times New Roman"/>
                <a:cs typeface="Times New Roman"/>
                <a:sym typeface="Times New Roman"/>
              </a:rPr>
              <a:t>Not just the strings values in the relation’s attribute </a:t>
            </a:r>
            <a:endParaRPr b="1" sz="3200">
              <a:latin typeface="Times New Roman"/>
              <a:ea typeface="Times New Roman"/>
              <a:cs typeface="Times New Roman"/>
              <a:sym typeface="Times New Roman"/>
            </a:endParaRPr>
          </a:p>
          <a:p>
            <a:pPr indent="-342900" lvl="0" marL="342900" rtl="0" algn="just">
              <a:lnSpc>
                <a:spcPct val="90000"/>
              </a:lnSpc>
              <a:spcBef>
                <a:spcPts val="592"/>
              </a:spcBef>
              <a:spcAft>
                <a:spcPts val="0"/>
              </a:spcAft>
              <a:buClr>
                <a:schemeClr val="dk1"/>
              </a:buClr>
              <a:buSzPts val="3200"/>
              <a:buChar char="•"/>
            </a:pPr>
            <a:r>
              <a:rPr lang="en-US" sz="3200">
                <a:latin typeface="Times New Roman"/>
                <a:ea typeface="Times New Roman"/>
                <a:cs typeface="Times New Roman"/>
                <a:sym typeface="Times New Roman"/>
              </a:rPr>
              <a:t> Answer includes all tuples that make the formula p() true. </a:t>
            </a:r>
            <a:endParaRPr sz="32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b="1" lang="en-US" sz="4000">
                <a:latin typeface="Times New Roman"/>
                <a:ea typeface="Times New Roman"/>
                <a:cs typeface="Times New Roman"/>
                <a:sym typeface="Times New Roman"/>
              </a:rPr>
              <a:t>DOMAIN RELATIONAL CALCULUS</a:t>
            </a:r>
            <a:br>
              <a:rPr lang="en-US"/>
            </a:br>
            <a:endParaRPr/>
          </a:p>
        </p:txBody>
      </p:sp>
      <p:pic>
        <p:nvPicPr>
          <p:cNvPr descr="Capture.PNG" id="389" name="Google Shape;389;p31"/>
          <p:cNvPicPr preferRelativeResize="0"/>
          <p:nvPr>
            <p:ph idx="1" type="body"/>
          </p:nvPr>
        </p:nvPicPr>
        <p:blipFill rotWithShape="1">
          <a:blip r:embed="rId3">
            <a:alphaModFix/>
          </a:blip>
          <a:srcRect b="0" l="0" r="0" t="0"/>
          <a:stretch/>
        </p:blipFill>
        <p:spPr>
          <a:xfrm>
            <a:off x="719403" y="1124744"/>
            <a:ext cx="10369152" cy="496855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3600">
                <a:latin typeface="Times New Roman"/>
                <a:ea typeface="Times New Roman"/>
                <a:cs typeface="Times New Roman"/>
                <a:sym typeface="Times New Roman"/>
              </a:rPr>
              <a:t>DRC Formulas</a:t>
            </a:r>
            <a:endParaRPr b="1" sz="3600">
              <a:latin typeface="Times New Roman"/>
              <a:ea typeface="Times New Roman"/>
              <a:cs typeface="Times New Roman"/>
              <a:sym typeface="Times New Roman"/>
            </a:endParaRPr>
          </a:p>
        </p:txBody>
      </p:sp>
      <p:sp>
        <p:nvSpPr>
          <p:cNvPr id="395" name="Google Shape;395;p32"/>
          <p:cNvSpPr txBox="1"/>
          <p:nvPr>
            <p:ph idx="1" type="body"/>
          </p:nvPr>
        </p:nvSpPr>
        <p:spPr>
          <a:xfrm>
            <a:off x="764345" y="1206306"/>
            <a:ext cx="109728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000"/>
              <a:buChar char="•"/>
            </a:pPr>
            <a:r>
              <a:rPr lang="en-US">
                <a:latin typeface="Times New Roman"/>
                <a:ea typeface="Times New Roman"/>
                <a:cs typeface="Times New Roman"/>
                <a:sym typeface="Times New Roman"/>
              </a:rPr>
              <a:t>Atomic Formulas </a:t>
            </a:r>
            <a:endParaRPr>
              <a:latin typeface="Times New Roman"/>
              <a:ea typeface="Times New Roman"/>
              <a:cs typeface="Times New Roman"/>
              <a:sym typeface="Times New Roman"/>
            </a:endParaRPr>
          </a:p>
          <a:p>
            <a:pPr indent="-514350" lvl="0" marL="514350" rtl="0" algn="l">
              <a:lnSpc>
                <a:spcPct val="90000"/>
              </a:lnSpc>
              <a:spcBef>
                <a:spcPts val="400"/>
              </a:spcBef>
              <a:spcAft>
                <a:spcPts val="0"/>
              </a:spcAft>
              <a:buClr>
                <a:schemeClr val="dk1"/>
              </a:buClr>
              <a:buSzPts val="2000"/>
              <a:buAutoNum type="arabicPeriod"/>
            </a:pPr>
            <a:r>
              <a:rPr lang="en-US">
                <a:latin typeface="Times New Roman"/>
                <a:ea typeface="Times New Roman"/>
                <a:cs typeface="Times New Roman"/>
                <a:sym typeface="Times New Roman"/>
              </a:rPr>
              <a:t>&lt;x1,x2,…xn&gt;∈ Relation where Relation is a relation with n attributes </a:t>
            </a:r>
            <a:endParaRPr>
              <a:latin typeface="Times New Roman"/>
              <a:ea typeface="Times New Roman"/>
              <a:cs typeface="Times New Roman"/>
              <a:sym typeface="Times New Roman"/>
            </a:endParaRPr>
          </a:p>
          <a:p>
            <a:pPr indent="-514350" lvl="0" marL="514350" rtl="0" algn="l">
              <a:lnSpc>
                <a:spcPct val="90000"/>
              </a:lnSpc>
              <a:spcBef>
                <a:spcPts val="400"/>
              </a:spcBef>
              <a:spcAft>
                <a:spcPts val="0"/>
              </a:spcAft>
              <a:buClr>
                <a:schemeClr val="dk1"/>
              </a:buClr>
              <a:buSzPts val="2000"/>
              <a:buAutoNum type="arabicPeriod"/>
            </a:pPr>
            <a:r>
              <a:rPr lang="en-US">
                <a:latin typeface="Times New Roman"/>
                <a:ea typeface="Times New Roman"/>
                <a:cs typeface="Times New Roman"/>
                <a:sym typeface="Times New Roman"/>
              </a:rPr>
              <a:t> X operation Y </a:t>
            </a:r>
            <a:endParaRPr>
              <a:latin typeface="Times New Roman"/>
              <a:ea typeface="Times New Roman"/>
              <a:cs typeface="Times New Roman"/>
              <a:sym typeface="Times New Roman"/>
            </a:endParaRPr>
          </a:p>
          <a:p>
            <a:pPr indent="-514350" lvl="0" marL="514350" rtl="0" algn="l">
              <a:lnSpc>
                <a:spcPct val="90000"/>
              </a:lnSpc>
              <a:spcBef>
                <a:spcPts val="400"/>
              </a:spcBef>
              <a:spcAft>
                <a:spcPts val="0"/>
              </a:spcAft>
              <a:buClr>
                <a:schemeClr val="dk1"/>
              </a:buClr>
              <a:buSzPts val="2000"/>
              <a:buAutoNum type="arabicPeriod"/>
            </a:pPr>
            <a:r>
              <a:rPr lang="en-US">
                <a:latin typeface="Times New Roman"/>
                <a:ea typeface="Times New Roman"/>
                <a:cs typeface="Times New Roman"/>
                <a:sym typeface="Times New Roman"/>
              </a:rPr>
              <a:t>X operation constant </a:t>
            </a:r>
            <a:endParaRPr>
              <a:latin typeface="Times New Roman"/>
              <a:ea typeface="Times New Roman"/>
              <a:cs typeface="Times New Roman"/>
              <a:sym typeface="Times New Roman"/>
            </a:endParaRPr>
          </a:p>
          <a:p>
            <a:pPr indent="-514350" lvl="0" marL="514350" rtl="0" algn="l">
              <a:lnSpc>
                <a:spcPct val="90000"/>
              </a:lnSpc>
              <a:spcBef>
                <a:spcPts val="400"/>
              </a:spcBef>
              <a:spcAft>
                <a:spcPts val="0"/>
              </a:spcAft>
              <a:buClr>
                <a:schemeClr val="dk1"/>
              </a:buClr>
              <a:buSzPts val="2000"/>
              <a:buNone/>
            </a:pPr>
            <a:r>
              <a:rPr lang="en-US">
                <a:latin typeface="Times New Roman"/>
                <a:ea typeface="Times New Roman"/>
                <a:cs typeface="Times New Roman"/>
                <a:sym typeface="Times New Roman"/>
              </a:rPr>
              <a:t>      Where operation is an operator in the set { , = , ≤, ≥, ≠ } </a:t>
            </a:r>
            <a:endParaRPr>
              <a:latin typeface="Times New Roman"/>
              <a:ea typeface="Times New Roman"/>
              <a:cs typeface="Times New Roman"/>
              <a:sym typeface="Times New Roman"/>
            </a:endParaRPr>
          </a:p>
          <a:p>
            <a:pPr indent="-514350" lvl="0" marL="514350" rtl="0" algn="l">
              <a:lnSpc>
                <a:spcPct val="90000"/>
              </a:lnSpc>
              <a:spcBef>
                <a:spcPts val="400"/>
              </a:spcBef>
              <a:spcAft>
                <a:spcPts val="0"/>
              </a:spcAft>
              <a:buClr>
                <a:schemeClr val="dk1"/>
              </a:buClr>
              <a:buSzPts val="2000"/>
              <a:buNone/>
            </a:pPr>
            <a:r>
              <a:rPr lang="en-US">
                <a:latin typeface="Times New Roman"/>
                <a:ea typeface="Times New Roman"/>
                <a:cs typeface="Times New Roman"/>
                <a:sym typeface="Times New Roman"/>
              </a:rPr>
              <a:t>• Recursive definition of a Formula: </a:t>
            </a:r>
            <a:endParaRPr>
              <a:latin typeface="Times New Roman"/>
              <a:ea typeface="Times New Roman"/>
              <a:cs typeface="Times New Roman"/>
              <a:sym typeface="Times New Roman"/>
            </a:endParaRPr>
          </a:p>
          <a:p>
            <a:pPr indent="-514350" lvl="0" marL="514350" rtl="0" algn="l">
              <a:lnSpc>
                <a:spcPct val="90000"/>
              </a:lnSpc>
              <a:spcBef>
                <a:spcPts val="400"/>
              </a:spcBef>
              <a:spcAft>
                <a:spcPts val="0"/>
              </a:spcAft>
              <a:buClr>
                <a:schemeClr val="dk1"/>
              </a:buClr>
              <a:buSzPts val="2000"/>
              <a:buAutoNum type="arabicPeriod"/>
            </a:pPr>
            <a:r>
              <a:rPr lang="en-US">
                <a:latin typeface="Times New Roman"/>
                <a:ea typeface="Times New Roman"/>
                <a:cs typeface="Times New Roman"/>
                <a:sym typeface="Times New Roman"/>
              </a:rPr>
              <a:t>An atomic formula </a:t>
            </a:r>
            <a:endParaRPr>
              <a:latin typeface="Times New Roman"/>
              <a:ea typeface="Times New Roman"/>
              <a:cs typeface="Times New Roman"/>
              <a:sym typeface="Times New Roman"/>
            </a:endParaRPr>
          </a:p>
          <a:p>
            <a:pPr indent="-514350" lvl="0" marL="514350" rtl="0" algn="l">
              <a:lnSpc>
                <a:spcPct val="90000"/>
              </a:lnSpc>
              <a:spcBef>
                <a:spcPts val="400"/>
              </a:spcBef>
              <a:spcAft>
                <a:spcPts val="0"/>
              </a:spcAft>
              <a:buClr>
                <a:schemeClr val="dk1"/>
              </a:buClr>
              <a:buSzPts val="2000"/>
              <a:buAutoNum type="arabicPeriod"/>
            </a:pPr>
            <a:r>
              <a:rPr lang="en-US">
                <a:latin typeface="Times New Roman"/>
                <a:ea typeface="Times New Roman"/>
                <a:cs typeface="Times New Roman"/>
                <a:sym typeface="Times New Roman"/>
              </a:rPr>
              <a:t>¬p, p∧q, p∨q, where p and q are formulas </a:t>
            </a:r>
            <a:endParaRPr>
              <a:latin typeface="Times New Roman"/>
              <a:ea typeface="Times New Roman"/>
              <a:cs typeface="Times New Roman"/>
              <a:sym typeface="Times New Roman"/>
            </a:endParaRPr>
          </a:p>
          <a:p>
            <a:pPr indent="-514350" lvl="0" marL="514350" rtl="0" algn="l">
              <a:lnSpc>
                <a:spcPct val="90000"/>
              </a:lnSpc>
              <a:spcBef>
                <a:spcPts val="400"/>
              </a:spcBef>
              <a:spcAft>
                <a:spcPts val="0"/>
              </a:spcAft>
              <a:buClr>
                <a:schemeClr val="dk1"/>
              </a:buClr>
              <a:buSzPts val="2000"/>
              <a:buAutoNum type="arabicPeriod"/>
            </a:pPr>
            <a:r>
              <a:rPr lang="en-US">
                <a:latin typeface="Times New Roman"/>
                <a:ea typeface="Times New Roman"/>
                <a:cs typeface="Times New Roman"/>
                <a:sym typeface="Times New Roman"/>
              </a:rPr>
              <a:t>∃X(p(X)), where variable X is free in p(X) </a:t>
            </a:r>
            <a:endParaRPr>
              <a:latin typeface="Times New Roman"/>
              <a:ea typeface="Times New Roman"/>
              <a:cs typeface="Times New Roman"/>
              <a:sym typeface="Times New Roman"/>
            </a:endParaRPr>
          </a:p>
          <a:p>
            <a:pPr indent="-514350" lvl="0" marL="514350" rtl="0" algn="l">
              <a:lnSpc>
                <a:spcPct val="90000"/>
              </a:lnSpc>
              <a:spcBef>
                <a:spcPts val="400"/>
              </a:spcBef>
              <a:spcAft>
                <a:spcPts val="0"/>
              </a:spcAft>
              <a:buClr>
                <a:schemeClr val="dk1"/>
              </a:buClr>
              <a:buSzPts val="2000"/>
              <a:buAutoNum type="arabicPeriod"/>
            </a:pPr>
            <a:r>
              <a:rPr lang="en-US">
                <a:latin typeface="Times New Roman"/>
                <a:ea typeface="Times New Roman"/>
                <a:cs typeface="Times New Roman"/>
                <a:sym typeface="Times New Roman"/>
              </a:rPr>
              <a:t>∀X(p(X)), where variable X is free in p(X) </a:t>
            </a:r>
            <a:endParaRPr>
              <a:latin typeface="Times New Roman"/>
              <a:ea typeface="Times New Roman"/>
              <a:cs typeface="Times New Roman"/>
              <a:sym typeface="Times New Roman"/>
            </a:endParaRPr>
          </a:p>
          <a:p>
            <a:pPr indent="-514350" lvl="0" marL="514350" rtl="0" algn="l">
              <a:lnSpc>
                <a:spcPct val="90000"/>
              </a:lnSpc>
              <a:spcBef>
                <a:spcPts val="400"/>
              </a:spcBef>
              <a:spcAft>
                <a:spcPts val="0"/>
              </a:spcAft>
              <a:buClr>
                <a:schemeClr val="dk1"/>
              </a:buClr>
              <a:buSzPts val="2000"/>
              <a:buNone/>
            </a:pPr>
            <a:r>
              <a:rPr lang="en-US">
                <a:latin typeface="Times New Roman"/>
                <a:ea typeface="Times New Roman"/>
                <a:cs typeface="Times New Roman"/>
                <a:sym typeface="Times New Roman"/>
              </a:rPr>
              <a:t> The use of quantifiers ∃X and ∀X is said to bind X </a:t>
            </a:r>
            <a:endParaRPr>
              <a:latin typeface="Times New Roman"/>
              <a:ea typeface="Times New Roman"/>
              <a:cs typeface="Times New Roman"/>
              <a:sym typeface="Times New Roman"/>
            </a:endParaRPr>
          </a:p>
          <a:p>
            <a:pPr indent="-514350" lvl="0" marL="514350" rtl="0" algn="l">
              <a:lnSpc>
                <a:spcPct val="90000"/>
              </a:lnSpc>
              <a:spcBef>
                <a:spcPts val="400"/>
              </a:spcBef>
              <a:spcAft>
                <a:spcPts val="0"/>
              </a:spcAft>
              <a:buClr>
                <a:schemeClr val="dk1"/>
              </a:buClr>
              <a:buSzPts val="2000"/>
              <a:buNone/>
            </a:pPr>
            <a:r>
              <a:rPr lang="en-US">
                <a:latin typeface="Times New Roman"/>
                <a:ea typeface="Times New Roman"/>
                <a:cs typeface="Times New Roman"/>
                <a:sym typeface="Times New Roman"/>
              </a:rPr>
              <a:t> A variable that is not bound is free.</a:t>
            </a:r>
            <a:endParaRPr>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3600">
                <a:latin typeface="Times New Roman"/>
                <a:ea typeface="Times New Roman"/>
                <a:cs typeface="Times New Roman"/>
                <a:sym typeface="Times New Roman"/>
              </a:rPr>
              <a:t>Quantifiers: ∀x and ∃x</a:t>
            </a:r>
            <a:endParaRPr b="1" sz="3600">
              <a:latin typeface="Times New Roman"/>
              <a:ea typeface="Times New Roman"/>
              <a:cs typeface="Times New Roman"/>
              <a:sym typeface="Times New Roman"/>
            </a:endParaRPr>
          </a:p>
        </p:txBody>
      </p:sp>
      <p:sp>
        <p:nvSpPr>
          <p:cNvPr id="401" name="Google Shape;401;p33"/>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3200"/>
              <a:buChar char="•"/>
            </a:pPr>
            <a:r>
              <a:rPr lang="en-US" sz="3200">
                <a:latin typeface="Times New Roman"/>
                <a:ea typeface="Times New Roman"/>
                <a:cs typeface="Times New Roman"/>
                <a:sym typeface="Times New Roman"/>
              </a:rPr>
              <a:t>Variable x is said to be subordinate to the quantifier</a:t>
            </a:r>
            <a:endParaRPr sz="3200">
              <a:latin typeface="Times New Roman"/>
              <a:ea typeface="Times New Roman"/>
              <a:cs typeface="Times New Roman"/>
              <a:sym typeface="Times New Roman"/>
            </a:endParaRPr>
          </a:p>
          <a:p>
            <a:pPr indent="-342900" lvl="0" marL="342900" rtl="0" algn="l">
              <a:lnSpc>
                <a:spcPct val="90000"/>
              </a:lnSpc>
              <a:spcBef>
                <a:spcPts val="640"/>
              </a:spcBef>
              <a:spcAft>
                <a:spcPts val="0"/>
              </a:spcAft>
              <a:buClr>
                <a:schemeClr val="dk1"/>
              </a:buClr>
              <a:buSzPts val="3200"/>
              <a:buNone/>
            </a:pPr>
            <a:r>
              <a:rPr lang="en-US" sz="3200">
                <a:latin typeface="Times New Roman"/>
                <a:ea typeface="Times New Roman"/>
                <a:cs typeface="Times New Roman"/>
                <a:sym typeface="Times New Roman"/>
              </a:rPr>
              <a:t>    You are restricting (or binding) the value of the variable x to set S </a:t>
            </a:r>
            <a:endParaRPr sz="3200">
              <a:latin typeface="Times New Roman"/>
              <a:ea typeface="Times New Roman"/>
              <a:cs typeface="Times New Roman"/>
              <a:sym typeface="Times New Roman"/>
            </a:endParaRPr>
          </a:p>
          <a:p>
            <a:pPr indent="-342900" lvl="0" marL="342900" rtl="0" algn="l">
              <a:lnSpc>
                <a:spcPct val="90000"/>
              </a:lnSpc>
              <a:spcBef>
                <a:spcPts val="640"/>
              </a:spcBef>
              <a:spcAft>
                <a:spcPts val="0"/>
              </a:spcAft>
              <a:buClr>
                <a:schemeClr val="dk1"/>
              </a:buClr>
              <a:buSzPts val="3200"/>
              <a:buNone/>
            </a:pPr>
            <a:r>
              <a:rPr lang="en-US" sz="3200">
                <a:latin typeface="Times New Roman"/>
                <a:ea typeface="Times New Roman"/>
                <a:cs typeface="Times New Roman"/>
                <a:sym typeface="Times New Roman"/>
              </a:rPr>
              <a:t>• The set S is known as the range of the quantifier </a:t>
            </a:r>
            <a:endParaRPr sz="3200">
              <a:latin typeface="Times New Roman"/>
              <a:ea typeface="Times New Roman"/>
              <a:cs typeface="Times New Roman"/>
              <a:sym typeface="Times New Roman"/>
            </a:endParaRPr>
          </a:p>
          <a:p>
            <a:pPr indent="-342900" lvl="0" marL="342900" rtl="0" algn="l">
              <a:lnSpc>
                <a:spcPct val="90000"/>
              </a:lnSpc>
              <a:spcBef>
                <a:spcPts val="640"/>
              </a:spcBef>
              <a:spcAft>
                <a:spcPts val="0"/>
              </a:spcAft>
              <a:buClr>
                <a:schemeClr val="dk1"/>
              </a:buClr>
              <a:buSzPts val="3200"/>
              <a:buNone/>
            </a:pPr>
            <a:r>
              <a:rPr lang="en-US" sz="3200">
                <a:latin typeface="Times New Roman"/>
                <a:ea typeface="Times New Roman"/>
                <a:cs typeface="Times New Roman"/>
                <a:sym typeface="Times New Roman"/>
              </a:rPr>
              <a:t>• ∀x predicate true for all elements in set S </a:t>
            </a:r>
            <a:endParaRPr sz="3200">
              <a:latin typeface="Times New Roman"/>
              <a:ea typeface="Times New Roman"/>
              <a:cs typeface="Times New Roman"/>
              <a:sym typeface="Times New Roman"/>
            </a:endParaRPr>
          </a:p>
          <a:p>
            <a:pPr indent="-342900" lvl="0" marL="342900" rtl="0" algn="l">
              <a:lnSpc>
                <a:spcPct val="90000"/>
              </a:lnSpc>
              <a:spcBef>
                <a:spcPts val="640"/>
              </a:spcBef>
              <a:spcAft>
                <a:spcPts val="0"/>
              </a:spcAft>
              <a:buClr>
                <a:schemeClr val="dk1"/>
              </a:buClr>
              <a:buSzPts val="3200"/>
              <a:buNone/>
            </a:pPr>
            <a:r>
              <a:rPr lang="en-US" sz="3200">
                <a:latin typeface="Times New Roman"/>
                <a:ea typeface="Times New Roman"/>
                <a:cs typeface="Times New Roman"/>
                <a:sym typeface="Times New Roman"/>
              </a:rPr>
              <a:t>• ∃x predicate true for at least 1 element in set S</a:t>
            </a:r>
            <a:endParaRPr sz="3200">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3600">
                <a:latin typeface="Times New Roman"/>
                <a:ea typeface="Times New Roman"/>
                <a:cs typeface="Times New Roman"/>
                <a:sym typeface="Times New Roman"/>
              </a:rPr>
              <a:t>Examples</a:t>
            </a:r>
            <a:endParaRPr b="1" sz="3600">
              <a:latin typeface="Times New Roman"/>
              <a:ea typeface="Times New Roman"/>
              <a:cs typeface="Times New Roman"/>
              <a:sym typeface="Times New Roman"/>
            </a:endParaRPr>
          </a:p>
        </p:txBody>
      </p:sp>
      <p:sp>
        <p:nvSpPr>
          <p:cNvPr id="407" name="Google Shape;407;p34"/>
          <p:cNvSpPr txBox="1"/>
          <p:nvPr>
            <p:ph idx="1" type="body"/>
          </p:nvPr>
        </p:nvSpPr>
        <p:spPr>
          <a:xfrm>
            <a:off x="764345" y="1150035"/>
            <a:ext cx="109728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3200"/>
              <a:buNone/>
            </a:pPr>
            <a:r>
              <a:rPr b="1" lang="en-US" sz="3200"/>
              <a:t>1. Find the loan number, branch, amount of loans of greater than or equal to 100 amount.</a:t>
            </a:r>
            <a:endParaRPr sz="3200"/>
          </a:p>
          <a:p>
            <a:pPr indent="-342900" lvl="0" marL="342900" rtl="0" algn="l">
              <a:lnSpc>
                <a:spcPct val="90000"/>
              </a:lnSpc>
              <a:spcBef>
                <a:spcPts val="518"/>
              </a:spcBef>
              <a:spcAft>
                <a:spcPts val="0"/>
              </a:spcAft>
              <a:buClr>
                <a:schemeClr val="dk1"/>
              </a:buClr>
              <a:buSzPts val="3200"/>
              <a:buNone/>
            </a:pPr>
            <a:r>
              <a:rPr lang="en-US" sz="3200"/>
              <a:t>{≺l, b, a≻ | ≺l, b, a≻ ∈ loan ∧ (a ≥ 100)}</a:t>
            </a:r>
            <a:endParaRPr sz="3200"/>
          </a:p>
          <a:p>
            <a:pPr indent="-342900" lvl="0" marL="342900" rtl="0" algn="l">
              <a:lnSpc>
                <a:spcPct val="90000"/>
              </a:lnSpc>
              <a:spcBef>
                <a:spcPts val="518"/>
              </a:spcBef>
              <a:spcAft>
                <a:spcPts val="0"/>
              </a:spcAft>
              <a:buClr>
                <a:schemeClr val="dk1"/>
              </a:buClr>
              <a:buSzPts val="1800"/>
              <a:buNone/>
            </a:pPr>
            <a:r>
              <a:t/>
            </a:r>
            <a:endParaRPr sz="1800"/>
          </a:p>
          <a:p>
            <a:pPr indent="-342900" lvl="0" marL="342900" rtl="0" algn="l">
              <a:lnSpc>
                <a:spcPct val="90000"/>
              </a:lnSpc>
              <a:spcBef>
                <a:spcPts val="444"/>
              </a:spcBef>
              <a:spcAft>
                <a:spcPts val="0"/>
              </a:spcAft>
              <a:buClr>
                <a:schemeClr val="dk1"/>
              </a:buClr>
              <a:buSzPts val="3200"/>
              <a:buNone/>
            </a:pPr>
            <a:r>
              <a:rPr b="1" lang="en-US" sz="3200"/>
              <a:t>2. Find the loan number for each loan of an amount greater or equal to 150.</a:t>
            </a:r>
            <a:endParaRPr sz="3200"/>
          </a:p>
          <a:p>
            <a:pPr indent="-342900" lvl="0" marL="342900" rtl="0" algn="l">
              <a:lnSpc>
                <a:spcPct val="90000"/>
              </a:lnSpc>
              <a:spcBef>
                <a:spcPts val="518"/>
              </a:spcBef>
              <a:spcAft>
                <a:spcPts val="0"/>
              </a:spcAft>
              <a:buClr>
                <a:schemeClr val="dk1"/>
              </a:buClr>
              <a:buSzPts val="3200"/>
              <a:buNone/>
            </a:pPr>
            <a:r>
              <a:rPr lang="en-US" sz="3200"/>
              <a:t> {≺l≻ | ∃ b, a (≺l, b, a≻ ∈ loan ∧ (a ≥ 150)}</a:t>
            </a:r>
            <a:endParaRPr sz="3200"/>
          </a:p>
          <a:p>
            <a:pPr indent="-342900" lvl="0" marL="342900" rtl="0" algn="l">
              <a:lnSpc>
                <a:spcPct val="90000"/>
              </a:lnSpc>
              <a:spcBef>
                <a:spcPts val="518"/>
              </a:spcBef>
              <a:spcAft>
                <a:spcPts val="0"/>
              </a:spcAft>
              <a:buClr>
                <a:schemeClr val="dk1"/>
              </a:buClr>
              <a:buSzPts val="1800"/>
              <a:buNone/>
            </a:pPr>
            <a:r>
              <a:t/>
            </a:r>
            <a:endParaRPr sz="1800"/>
          </a:p>
          <a:p>
            <a:pPr indent="-342900" lvl="0" marL="342900" rtl="0" algn="l">
              <a:lnSpc>
                <a:spcPct val="90000"/>
              </a:lnSpc>
              <a:spcBef>
                <a:spcPts val="518"/>
              </a:spcBef>
              <a:spcAft>
                <a:spcPts val="0"/>
              </a:spcAft>
              <a:buClr>
                <a:schemeClr val="dk1"/>
              </a:buClr>
              <a:buSzPts val="3200"/>
              <a:buNone/>
            </a:pPr>
            <a:r>
              <a:rPr lang="en-US" sz="3200"/>
              <a:t>3</a:t>
            </a:r>
            <a:r>
              <a:rPr b="1" lang="en-US" sz="3200"/>
              <a:t>. Find the names of all customers having a loan at the “Main” branch and find the loan amount .</a:t>
            </a:r>
            <a:endParaRPr sz="3200"/>
          </a:p>
          <a:p>
            <a:pPr indent="-342900" lvl="0" marL="342900" rtl="0" algn="l">
              <a:lnSpc>
                <a:spcPct val="90000"/>
              </a:lnSpc>
              <a:spcBef>
                <a:spcPts val="518"/>
              </a:spcBef>
              <a:spcAft>
                <a:spcPts val="0"/>
              </a:spcAft>
              <a:buClr>
                <a:schemeClr val="dk1"/>
              </a:buClr>
              <a:buSzPts val="3200"/>
              <a:buNone/>
            </a:pPr>
            <a:r>
              <a:rPr lang="en-US" sz="3200"/>
              <a:t> {≺c, a≻ | ∃ l (≺c, l≻ ∈ borrower ∧ ∃ b (≺l, b, a≻ ∈ loan ∧ (b = “Main”)))}</a:t>
            </a:r>
            <a:endParaRPr sz="3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1b26f168818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Interview Questions</a:t>
            </a:r>
            <a:endParaRPr/>
          </a:p>
        </p:txBody>
      </p:sp>
      <p:sp>
        <p:nvSpPr>
          <p:cNvPr id="414" name="Google Shape;414;g1b26f168818_0_0"/>
          <p:cNvSpPr txBox="1"/>
          <p:nvPr>
            <p:ph idx="1" type="body"/>
          </p:nvPr>
        </p:nvSpPr>
        <p:spPr>
          <a:xfrm>
            <a:off x="908425" y="1790525"/>
            <a:ext cx="10515600" cy="4351200"/>
          </a:xfrm>
          <a:prstGeom prst="rect">
            <a:avLst/>
          </a:prstGeom>
          <a:noFill/>
          <a:ln>
            <a:noFill/>
          </a:ln>
        </p:spPr>
        <p:txBody>
          <a:bodyPr anchorCtr="0" anchor="t" bIns="45700" lIns="91425" spcFirstLastPara="1" rIns="91425" wrap="square" tIns="45700">
            <a:normAutofit/>
          </a:bodyPr>
          <a:lstStyle/>
          <a:p>
            <a:pPr indent="-361950" lvl="0" marL="457200" rtl="0" algn="l">
              <a:lnSpc>
                <a:spcPct val="90000"/>
              </a:lnSpc>
              <a:spcBef>
                <a:spcPts val="1000"/>
              </a:spcBef>
              <a:spcAft>
                <a:spcPts val="0"/>
              </a:spcAft>
              <a:buSzPts val="2100"/>
              <a:buFont typeface="Times New Roman"/>
              <a:buChar char="•"/>
            </a:pPr>
            <a:r>
              <a:rPr b="1" lang="en-US" sz="2100">
                <a:latin typeface="Times New Roman"/>
                <a:ea typeface="Times New Roman"/>
                <a:cs typeface="Times New Roman"/>
                <a:sym typeface="Times New Roman"/>
              </a:rPr>
              <a:t>How Cartesian product works for operation on a given problem?</a:t>
            </a:r>
            <a:endParaRPr b="1" sz="2100">
              <a:latin typeface="Times New Roman"/>
              <a:ea typeface="Times New Roman"/>
              <a:cs typeface="Times New Roman"/>
              <a:sym typeface="Times New Roman"/>
            </a:endParaRPr>
          </a:p>
          <a:p>
            <a:pPr indent="-361950" lvl="0" marL="457200" rtl="0" algn="l">
              <a:lnSpc>
                <a:spcPct val="150000"/>
              </a:lnSpc>
              <a:spcBef>
                <a:spcPts val="0"/>
              </a:spcBef>
              <a:spcAft>
                <a:spcPts val="0"/>
              </a:spcAft>
              <a:buSzPts val="2100"/>
              <a:buFont typeface="Times New Roman"/>
              <a:buChar char="•"/>
            </a:pPr>
            <a:r>
              <a:rPr b="1" lang="en-US" sz="2100">
                <a:latin typeface="Times New Roman"/>
                <a:ea typeface="Times New Roman"/>
                <a:cs typeface="Times New Roman"/>
                <a:sym typeface="Times New Roman"/>
              </a:rPr>
              <a:t>What is Relational Algebra?</a:t>
            </a:r>
            <a:endParaRPr b="1" sz="2100">
              <a:latin typeface="Times New Roman"/>
              <a:ea typeface="Times New Roman"/>
              <a:cs typeface="Times New Roman"/>
              <a:sym typeface="Times New Roman"/>
            </a:endParaRPr>
          </a:p>
          <a:p>
            <a:pPr indent="-361950" lvl="0" marL="457200" rtl="0" algn="l">
              <a:lnSpc>
                <a:spcPct val="115000"/>
              </a:lnSpc>
              <a:spcBef>
                <a:spcPts val="0"/>
              </a:spcBef>
              <a:spcAft>
                <a:spcPts val="0"/>
              </a:spcAft>
              <a:buSzPts val="2100"/>
              <a:buFont typeface="Times New Roman"/>
              <a:buChar char="•"/>
            </a:pPr>
            <a:r>
              <a:rPr b="1" lang="en-US" sz="2100">
                <a:latin typeface="Times New Roman"/>
                <a:ea typeface="Times New Roman"/>
                <a:cs typeface="Times New Roman"/>
                <a:sym typeface="Times New Roman"/>
              </a:rPr>
              <a:t>Interpret ∏subject, author (Books)</a:t>
            </a:r>
            <a:endParaRPr b="1" sz="2100">
              <a:latin typeface="Times New Roman"/>
              <a:ea typeface="Times New Roman"/>
              <a:cs typeface="Times New Roman"/>
              <a:sym typeface="Times New Roman"/>
            </a:endParaRPr>
          </a:p>
          <a:p>
            <a:pPr indent="-361950" lvl="0" marL="457200" rtl="0" algn="l">
              <a:lnSpc>
                <a:spcPct val="90000"/>
              </a:lnSpc>
              <a:spcBef>
                <a:spcPts val="0"/>
              </a:spcBef>
              <a:spcAft>
                <a:spcPts val="0"/>
              </a:spcAft>
              <a:buSzPts val="2100"/>
              <a:buFont typeface="Times New Roman"/>
              <a:buChar char="•"/>
            </a:pPr>
            <a:r>
              <a:rPr b="1" lang="en-US" sz="2100">
                <a:latin typeface="Times New Roman"/>
                <a:ea typeface="Times New Roman"/>
                <a:cs typeface="Times New Roman"/>
                <a:sym typeface="Times New Roman"/>
              </a:rPr>
              <a:t>How does Tuple-oriented relational calculus differ from domain-oriented relational calculus?</a:t>
            </a:r>
            <a:endParaRPr b="1" sz="2100">
              <a:latin typeface="Times New Roman"/>
              <a:ea typeface="Times New Roman"/>
              <a:cs typeface="Times New Roman"/>
              <a:sym typeface="Times New Roman"/>
            </a:endParaRPr>
          </a:p>
          <a:p>
            <a:pPr indent="-361950" lvl="0" marL="457200" rtl="0" algn="l">
              <a:lnSpc>
                <a:spcPct val="150000"/>
              </a:lnSpc>
              <a:spcBef>
                <a:spcPts val="0"/>
              </a:spcBef>
              <a:spcAft>
                <a:spcPts val="0"/>
              </a:spcAft>
              <a:buSzPts val="2100"/>
              <a:buFont typeface="Times New Roman"/>
              <a:buChar char="•"/>
            </a:pPr>
            <a:r>
              <a:rPr b="1" lang="en-US" sz="2100">
                <a:latin typeface="Times New Roman"/>
                <a:ea typeface="Times New Roman"/>
                <a:cs typeface="Times New Roman"/>
                <a:sym typeface="Times New Roman"/>
              </a:rPr>
              <a:t>In the relational calculus, the variables are bounded with the help of what?</a:t>
            </a:r>
            <a:endParaRPr b="1" sz="2100">
              <a:latin typeface="Times New Roman"/>
              <a:ea typeface="Times New Roman"/>
              <a:cs typeface="Times New Roman"/>
              <a:sym typeface="Times New Roman"/>
            </a:endParaRPr>
          </a:p>
          <a:p>
            <a:pPr indent="-361950" lvl="0" marL="457200" rtl="0" algn="l">
              <a:lnSpc>
                <a:spcPct val="150000"/>
              </a:lnSpc>
              <a:spcBef>
                <a:spcPts val="0"/>
              </a:spcBef>
              <a:spcAft>
                <a:spcPts val="0"/>
              </a:spcAft>
              <a:buSzPts val="2100"/>
              <a:buFont typeface="Times New Roman"/>
              <a:buChar char="•"/>
            </a:pPr>
            <a:r>
              <a:rPr b="1" lang="en-US" sz="2100">
                <a:latin typeface="Times New Roman"/>
                <a:ea typeface="Times New Roman"/>
                <a:cs typeface="Times New Roman"/>
                <a:sym typeface="Times New Roman"/>
              </a:rPr>
              <a:t>Why tuple relational calculus is known as non procedural?</a:t>
            </a:r>
            <a:endParaRPr b="1" sz="2100">
              <a:latin typeface="Times New Roman"/>
              <a:ea typeface="Times New Roman"/>
              <a:cs typeface="Times New Roman"/>
              <a:sym typeface="Times New Roman"/>
            </a:endParaRPr>
          </a:p>
          <a:p>
            <a:pPr indent="-361950" lvl="0" marL="457200" rtl="0" algn="l">
              <a:lnSpc>
                <a:spcPct val="150000"/>
              </a:lnSpc>
              <a:spcBef>
                <a:spcPts val="0"/>
              </a:spcBef>
              <a:spcAft>
                <a:spcPts val="0"/>
              </a:spcAft>
              <a:buSzPts val="2100"/>
              <a:buFont typeface="Times New Roman"/>
              <a:buChar char="•"/>
            </a:pPr>
            <a:r>
              <a:rPr b="1" lang="en-US" sz="2100">
                <a:latin typeface="Times New Roman"/>
                <a:ea typeface="Times New Roman"/>
                <a:cs typeface="Times New Roman"/>
                <a:sym typeface="Times New Roman"/>
              </a:rPr>
              <a:t>The branch of calculus which is based on mathematical logic is classified as what?</a:t>
            </a:r>
            <a:endParaRPr b="1" sz="2100">
              <a:latin typeface="Times New Roman"/>
              <a:ea typeface="Times New Roman"/>
              <a:cs typeface="Times New Roman"/>
              <a:sym typeface="Times New Roman"/>
            </a:endParaRPr>
          </a:p>
          <a:p>
            <a:pPr indent="-361950" lvl="0" marL="457200" rtl="0" algn="l">
              <a:lnSpc>
                <a:spcPct val="150000"/>
              </a:lnSpc>
              <a:spcBef>
                <a:spcPts val="0"/>
              </a:spcBef>
              <a:spcAft>
                <a:spcPts val="0"/>
              </a:spcAft>
              <a:buSzPts val="2100"/>
              <a:buFont typeface="Times New Roman"/>
              <a:buChar char="•"/>
            </a:pPr>
            <a:r>
              <a:rPr b="1" lang="en-US" sz="2100">
                <a:latin typeface="Times New Roman"/>
                <a:ea typeface="Times New Roman"/>
                <a:cs typeface="Times New Roman"/>
                <a:sym typeface="Times New Roman"/>
              </a:rPr>
              <a:t>Define Union All operator and Union.</a:t>
            </a:r>
            <a:endParaRPr b="1" sz="2100">
              <a:latin typeface="Times New Roman"/>
              <a:ea typeface="Times New Roman"/>
              <a:cs typeface="Times New Roman"/>
              <a:sym typeface="Times New Roman"/>
            </a:endParaRPr>
          </a:p>
          <a:p>
            <a:pPr indent="-361950" lvl="0" marL="457200" rtl="0" algn="l">
              <a:lnSpc>
                <a:spcPct val="90000"/>
              </a:lnSpc>
              <a:spcBef>
                <a:spcPts val="0"/>
              </a:spcBef>
              <a:spcAft>
                <a:spcPts val="0"/>
              </a:spcAft>
              <a:buSzPts val="2100"/>
              <a:buFont typeface="Times New Roman"/>
              <a:buChar char="•"/>
            </a:pPr>
            <a:r>
              <a:rPr b="1" lang="en-US" sz="2100">
                <a:latin typeface="Times New Roman"/>
                <a:ea typeface="Times New Roman"/>
                <a:cs typeface="Times New Roman"/>
                <a:sym typeface="Times New Roman"/>
              </a:rPr>
              <a:t>How do you communicate with an RDBMS?</a:t>
            </a:r>
            <a:endParaRPr b="1" sz="2100">
              <a:latin typeface="Times New Roman"/>
              <a:ea typeface="Times New Roman"/>
              <a:cs typeface="Times New Roman"/>
              <a:sym typeface="Times New Roman"/>
            </a:endParaRPr>
          </a:p>
        </p:txBody>
      </p:sp>
      <p:sp>
        <p:nvSpPr>
          <p:cNvPr id="415" name="Google Shape;415;g1b26f168818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3600">
                <a:latin typeface="Times New Roman"/>
                <a:ea typeface="Times New Roman"/>
                <a:cs typeface="Times New Roman"/>
                <a:sym typeface="Times New Roman"/>
              </a:rPr>
              <a:t>Practice Question </a:t>
            </a:r>
            <a:endParaRPr b="1" sz="3600">
              <a:latin typeface="Times New Roman"/>
              <a:ea typeface="Times New Roman"/>
              <a:cs typeface="Times New Roman"/>
              <a:sym typeface="Times New Roman"/>
            </a:endParaRPr>
          </a:p>
        </p:txBody>
      </p:sp>
      <p:sp>
        <p:nvSpPr>
          <p:cNvPr id="421" name="Google Shape;421;p35"/>
          <p:cNvSpPr txBox="1"/>
          <p:nvPr>
            <p:ph idx="1" type="body"/>
          </p:nvPr>
        </p:nvSpPr>
        <p:spPr>
          <a:xfrm>
            <a:off x="764345" y="1150035"/>
            <a:ext cx="109728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Consider the following schemas: </a:t>
            </a:r>
            <a:endParaRPr/>
          </a:p>
          <a:p>
            <a:pPr indent="-342900" lvl="0" marL="342900" rtl="0" algn="l">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Suppliers(sid: integer, sname: string, address: string)</a:t>
            </a:r>
            <a:endParaRPr/>
          </a:p>
          <a:p>
            <a:pPr indent="-342900" lvl="0" marL="342900" rtl="0" algn="l">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 Parts(pid: integer, pname: string, color: string) </a:t>
            </a:r>
            <a:endParaRPr/>
          </a:p>
          <a:p>
            <a:pPr indent="-342900" lvl="0" marL="342900" rtl="0" algn="l">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Catalog(sid: integer, pid: integer, cost: real)</a:t>
            </a:r>
            <a:endParaRPr/>
          </a:p>
          <a:p>
            <a:pPr indent="-342900" lvl="0" marL="342900" rtl="0" algn="l">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State what the following queries compute:</a:t>
            </a:r>
            <a:endParaRPr/>
          </a:p>
          <a:p>
            <a:pPr indent="-342900" lvl="0" marL="342900" rtl="0" algn="l">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 Q1. Find the Supplier names of the suppliers who supply a red part that costs less than 100 dollars and a green part that costs less than 100 dollars. </a:t>
            </a:r>
            <a:endParaRPr/>
          </a:p>
          <a:p>
            <a:pPr indent="-342900" lvl="0" marL="342900" rtl="0" algn="l">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Q2. Find the Supplier names of the suppliers who supply a red part that costs less than 100 dollars.</a:t>
            </a:r>
            <a:endParaRPr/>
          </a:p>
          <a:p>
            <a:pPr indent="-342900" lvl="0" marL="342900" rtl="0" algn="l">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Q3. Find the Supplier names of the suppliers who supply a red part that costs less than 100 dollars and a green part that costs less than 100 dollars.</a:t>
            </a:r>
            <a:endParaRPr/>
          </a:p>
          <a:p>
            <a:pPr indent="-342900" lvl="0" marL="342900" rtl="0" algn="l">
              <a:lnSpc>
                <a:spcPct val="90000"/>
              </a:lnSpc>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a:p>
        </p:txBody>
      </p:sp>
      <p:sp>
        <p:nvSpPr>
          <p:cNvPr id="427" name="Google Shape;427;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 </a:t>
            </a:r>
            <a:r>
              <a:rPr i="1" lang="en-US" sz="2000" u="sng">
                <a:solidFill>
                  <a:schemeClr val="hlink"/>
                </a:solidFill>
                <a:hlinkClick r:id="rId3"/>
              </a:rPr>
              <a:t>Codd, E.F.</a:t>
            </a:r>
            <a:r>
              <a:rPr i="1" lang="en-US" sz="2000"/>
              <a:t> (June 1970). "A Relational Model of Data for Large Shared Data Banks". </a:t>
            </a:r>
            <a:r>
              <a:rPr i="1" lang="en-US" sz="2000" u="sng">
                <a:solidFill>
                  <a:schemeClr val="hlink"/>
                </a:solidFill>
                <a:hlinkClick r:id="rId4"/>
              </a:rPr>
              <a:t>Communications of the ACM</a:t>
            </a:r>
            <a:r>
              <a:rPr i="1" lang="en-US" sz="2000"/>
              <a:t>. </a:t>
            </a:r>
            <a:r>
              <a:rPr b="1" i="1" lang="en-US" sz="2000"/>
              <a:t>13</a:t>
            </a:r>
            <a:r>
              <a:rPr i="1" lang="en-US" sz="2000"/>
              <a:t> (6): 377–387. </a:t>
            </a:r>
            <a:r>
              <a:rPr i="1" lang="en-US" sz="2000" u="sng">
                <a:solidFill>
                  <a:schemeClr val="hlink"/>
                </a:solidFill>
                <a:hlinkClick r:id="rId5"/>
              </a:rPr>
              <a:t>doi</a:t>
            </a:r>
            <a:r>
              <a:rPr i="1" lang="en-US" sz="2000"/>
              <a:t>:</a:t>
            </a:r>
            <a:r>
              <a:rPr i="1" lang="en-US" sz="2000" u="sng">
                <a:solidFill>
                  <a:schemeClr val="hlink"/>
                </a:solidFill>
                <a:hlinkClick r:id="rId6"/>
              </a:rPr>
              <a:t>10.1145/362384.362685</a:t>
            </a:r>
            <a:r>
              <a:rPr i="1" lang="en-US" sz="2000"/>
              <a:t>.</a:t>
            </a:r>
            <a:endParaRPr sz="2000"/>
          </a:p>
          <a:p>
            <a:pPr indent="-228600" lvl="0" marL="228600" rtl="0" algn="l">
              <a:lnSpc>
                <a:spcPct val="90000"/>
              </a:lnSpc>
              <a:spcBef>
                <a:spcPts val="1000"/>
              </a:spcBef>
              <a:spcAft>
                <a:spcPts val="0"/>
              </a:spcAft>
              <a:buClr>
                <a:schemeClr val="dk1"/>
              </a:buClr>
              <a:buSzPts val="2000"/>
              <a:buChar char="•"/>
            </a:pPr>
            <a:r>
              <a:rPr lang="en-US" sz="2000"/>
              <a:t>C. J. Date (2011). </a:t>
            </a:r>
            <a:r>
              <a:rPr i="1" lang="en-US" sz="2000" u="sng">
                <a:solidFill>
                  <a:schemeClr val="hlink"/>
                </a:solidFill>
                <a:hlinkClick r:id="rId7"/>
              </a:rPr>
              <a:t>SQL and Relational Theory: How to Write Accurate SQL Code</a:t>
            </a:r>
            <a:r>
              <a:rPr lang="en-US" sz="2000"/>
              <a:t>. O'Reilly Media, Inc. pp. 133–135. </a:t>
            </a:r>
            <a:r>
              <a:rPr lang="en-US" sz="2000" u="sng">
                <a:solidFill>
                  <a:schemeClr val="hlink"/>
                </a:solidFill>
                <a:hlinkClick r:id="rId8"/>
              </a:rPr>
              <a:t>ISBN</a:t>
            </a:r>
            <a:r>
              <a:rPr lang="en-US" sz="2000"/>
              <a:t> </a:t>
            </a:r>
            <a:r>
              <a:rPr lang="en-US" sz="2000" u="sng">
                <a:solidFill>
                  <a:schemeClr val="hlink"/>
                </a:solidFill>
                <a:hlinkClick r:id="rId9"/>
              </a:rPr>
              <a:t>978-1-4493-1974-8</a:t>
            </a:r>
            <a:r>
              <a:rPr lang="en-US" sz="2000"/>
              <a:t>.</a:t>
            </a:r>
            <a:endParaRPr/>
          </a:p>
          <a:p>
            <a:pPr indent="-228600" lvl="0" marL="228600" rtl="0" algn="l">
              <a:lnSpc>
                <a:spcPct val="90000"/>
              </a:lnSpc>
              <a:spcBef>
                <a:spcPts val="1000"/>
              </a:spcBef>
              <a:spcAft>
                <a:spcPts val="0"/>
              </a:spcAft>
              <a:buClr>
                <a:schemeClr val="dk1"/>
              </a:buClr>
              <a:buSzPts val="2000"/>
              <a:buChar char="•"/>
            </a:pPr>
            <a:r>
              <a:rPr lang="en-US" sz="2000" u="sng">
                <a:solidFill>
                  <a:schemeClr val="hlink"/>
                </a:solidFill>
                <a:hlinkClick r:id="rId10"/>
              </a:rPr>
              <a:t>https://en.wikipedia.org/wiki/Relational_algebra</a:t>
            </a:r>
            <a:endParaRPr sz="2000" u="sng"/>
          </a:p>
          <a:p>
            <a:pPr indent="-228600" lvl="0" marL="228600" rtl="0" algn="l">
              <a:lnSpc>
                <a:spcPct val="90000"/>
              </a:lnSpc>
              <a:spcBef>
                <a:spcPts val="1000"/>
              </a:spcBef>
              <a:spcAft>
                <a:spcPts val="0"/>
              </a:spcAft>
              <a:buClr>
                <a:schemeClr val="dk1"/>
              </a:buClr>
              <a:buSzPts val="2000"/>
              <a:buChar char="•"/>
            </a:pPr>
            <a:r>
              <a:rPr lang="en-US" sz="2000"/>
              <a:t>https://phoalard.net/4/5117867/?var=2579905&amp;ab2r=0&amp;prfrev=false&amp;rhd=false</a:t>
            </a:r>
            <a:endParaRPr/>
          </a:p>
          <a:p>
            <a:pPr indent="-101600" lvl="0" marL="228600" rtl="0" algn="l">
              <a:lnSpc>
                <a:spcPct val="90000"/>
              </a:lnSpc>
              <a:spcBef>
                <a:spcPts val="1000"/>
              </a:spcBef>
              <a:spcAft>
                <a:spcPts val="0"/>
              </a:spcAft>
              <a:buClr>
                <a:schemeClr val="dk1"/>
              </a:buClr>
              <a:buSzPts val="2000"/>
              <a:buNone/>
            </a:pPr>
            <a:r>
              <a:t/>
            </a:r>
            <a:endParaRPr sz="2000"/>
          </a:p>
        </p:txBody>
      </p:sp>
      <p:sp>
        <p:nvSpPr>
          <p:cNvPr id="428" name="Google Shape;428;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34" name="Google Shape;434;p37"/>
          <p:cNvSpPr txBox="1"/>
          <p:nvPr>
            <p:ph idx="1" type="body"/>
          </p:nvPr>
        </p:nvSpPr>
        <p:spPr>
          <a:xfrm>
            <a:off x="807720" y="1866106"/>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0000"/>
              </a:buClr>
              <a:buSzPts val="5400"/>
              <a:buNone/>
            </a:pPr>
            <a:r>
              <a:rPr b="1" lang="en-US" sz="5400">
                <a:solidFill>
                  <a:srgbClr val="FF0000"/>
                </a:solidFill>
                <a:latin typeface="Bookman Old Style"/>
                <a:ea typeface="Bookman Old Style"/>
                <a:cs typeface="Bookman Old Style"/>
                <a:sym typeface="Bookman Old Style"/>
              </a:rPr>
              <a:t>Thank you</a:t>
            </a:r>
            <a:endParaRPr sz="5400">
              <a:solidFill>
                <a:srgbClr val="FF0000"/>
              </a:solidFill>
              <a:latin typeface="Bookman Old Style"/>
              <a:ea typeface="Bookman Old Style"/>
              <a:cs typeface="Bookman Old Style"/>
              <a:sym typeface="Bookman Old Style"/>
            </a:endParaRPr>
          </a:p>
        </p:txBody>
      </p:sp>
      <p:pic>
        <p:nvPicPr>
          <p:cNvPr descr="C:\Users\HP 250 G5\Desktop\wn.png" id="435" name="Google Shape;435;p37"/>
          <p:cNvPicPr preferRelativeResize="0"/>
          <p:nvPr/>
        </p:nvPicPr>
        <p:blipFill rotWithShape="1">
          <a:blip r:embed="rId3">
            <a:alphaModFix/>
          </a:blip>
          <a:srcRect b="0" l="0" r="0" t="0"/>
          <a:stretch/>
        </p:blipFill>
        <p:spPr>
          <a:xfrm>
            <a:off x="10426337" y="-1377"/>
            <a:ext cx="1763512" cy="62781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Relational Algebra</a:t>
            </a:r>
            <a:endParaRPr/>
          </a:p>
        </p:txBody>
      </p:sp>
      <p:sp>
        <p:nvSpPr>
          <p:cNvPr id="208" name="Google Shape;208;p4"/>
          <p:cNvSpPr txBox="1"/>
          <p:nvPr>
            <p:ph idx="1" type="body"/>
          </p:nvPr>
        </p:nvSpPr>
        <p:spPr>
          <a:xfrm>
            <a:off x="746975" y="1532586"/>
            <a:ext cx="10478036" cy="5022760"/>
          </a:xfrm>
          <a:prstGeom prst="rect">
            <a:avLst/>
          </a:prstGeom>
          <a:noFill/>
          <a:ln>
            <a:noFill/>
          </a:ln>
        </p:spPr>
        <p:txBody>
          <a:bodyPr anchorCtr="0" anchor="t" bIns="45700" lIns="91425" spcFirstLastPara="1" rIns="91425" wrap="square" tIns="45700">
            <a:normAutofit fontScale="40000"/>
          </a:bodyPr>
          <a:lstStyle/>
          <a:p>
            <a:pPr indent="-398780" lvl="0" marL="457200" rtl="0" algn="just">
              <a:lnSpc>
                <a:spcPct val="90000"/>
              </a:lnSpc>
              <a:spcBef>
                <a:spcPts val="0"/>
              </a:spcBef>
              <a:spcAft>
                <a:spcPts val="0"/>
              </a:spcAft>
              <a:buSzPct val="100000"/>
              <a:buFont typeface="Times New Roman"/>
              <a:buChar char="•"/>
            </a:pPr>
            <a:r>
              <a:rPr lang="en-US" sz="6700">
                <a:latin typeface="Times New Roman"/>
                <a:ea typeface="Times New Roman"/>
                <a:cs typeface="Times New Roman"/>
                <a:sym typeface="Times New Roman"/>
              </a:rPr>
              <a:t>Relational algebra is a procedural query language (that works on relational model) and based upon six fundamental operations:</a:t>
            </a:r>
            <a:endParaRPr/>
          </a:p>
          <a:p>
            <a:pPr indent="0" lvl="0" marL="457200" rtl="0" algn="just">
              <a:lnSpc>
                <a:spcPct val="90000"/>
              </a:lnSpc>
              <a:spcBef>
                <a:spcPts val="400"/>
              </a:spcBef>
              <a:spcAft>
                <a:spcPts val="0"/>
              </a:spcAft>
              <a:buNone/>
            </a:pPr>
            <a:r>
              <a:t/>
            </a:r>
            <a:endParaRPr sz="6700">
              <a:latin typeface="Times New Roman"/>
              <a:ea typeface="Times New Roman"/>
              <a:cs typeface="Times New Roman"/>
              <a:sym typeface="Times New Roman"/>
            </a:endParaRPr>
          </a:p>
          <a:p>
            <a:pPr indent="-398780" lvl="0" marL="457200" rtl="0" algn="just">
              <a:lnSpc>
                <a:spcPct val="90000"/>
              </a:lnSpc>
              <a:spcBef>
                <a:spcPts val="400"/>
              </a:spcBef>
              <a:spcAft>
                <a:spcPts val="0"/>
              </a:spcAft>
              <a:buSzPct val="100000"/>
              <a:buFont typeface="Times New Roman"/>
              <a:buChar char="•"/>
            </a:pPr>
            <a:r>
              <a:rPr lang="en-US" sz="6700">
                <a:latin typeface="Times New Roman"/>
                <a:ea typeface="Times New Roman"/>
                <a:cs typeface="Times New Roman"/>
                <a:sym typeface="Times New Roman"/>
              </a:rPr>
              <a:t>Select, Project, Set-union, Set-difference, Cartesian Product, Rename</a:t>
            </a:r>
            <a:endParaRPr/>
          </a:p>
          <a:p>
            <a:pPr indent="0" lvl="0" marL="457200" rtl="0" algn="just">
              <a:lnSpc>
                <a:spcPct val="90000"/>
              </a:lnSpc>
              <a:spcBef>
                <a:spcPts val="400"/>
              </a:spcBef>
              <a:spcAft>
                <a:spcPts val="0"/>
              </a:spcAft>
              <a:buNone/>
            </a:pPr>
            <a:r>
              <a:t/>
            </a:r>
            <a:endParaRPr sz="6700">
              <a:latin typeface="Times New Roman"/>
              <a:ea typeface="Times New Roman"/>
              <a:cs typeface="Times New Roman"/>
              <a:sym typeface="Times New Roman"/>
            </a:endParaRPr>
          </a:p>
          <a:p>
            <a:pPr indent="-398780" lvl="0" marL="457200" rtl="0" algn="just">
              <a:lnSpc>
                <a:spcPct val="90000"/>
              </a:lnSpc>
              <a:spcBef>
                <a:spcPts val="400"/>
              </a:spcBef>
              <a:spcAft>
                <a:spcPts val="0"/>
              </a:spcAft>
              <a:buSzPct val="100000"/>
              <a:buFont typeface="Times New Roman"/>
              <a:buChar char="•"/>
            </a:pPr>
            <a:r>
              <a:rPr lang="en-US" sz="6700">
                <a:latin typeface="Times New Roman"/>
                <a:ea typeface="Times New Roman"/>
                <a:cs typeface="Times New Roman"/>
                <a:sym typeface="Times New Roman"/>
              </a:rPr>
              <a:t>Several additional operations, built upon the fundamental operations: </a:t>
            </a:r>
            <a:endParaRPr/>
          </a:p>
          <a:p>
            <a:pPr indent="0" lvl="0" marL="457200" rtl="0" algn="just">
              <a:lnSpc>
                <a:spcPct val="90000"/>
              </a:lnSpc>
              <a:spcBef>
                <a:spcPts val="400"/>
              </a:spcBef>
              <a:spcAft>
                <a:spcPts val="0"/>
              </a:spcAft>
              <a:buNone/>
            </a:pPr>
            <a:r>
              <a:rPr lang="en-US" sz="6700">
                <a:latin typeface="Times New Roman"/>
                <a:ea typeface="Times New Roman"/>
                <a:cs typeface="Times New Roman"/>
                <a:sym typeface="Times New Roman"/>
              </a:rPr>
              <a:t>set-intersection, natural join, division, assignment</a:t>
            </a:r>
            <a:endParaRPr/>
          </a:p>
          <a:p>
            <a:pPr indent="0" lvl="0" marL="457200" rtl="0" algn="just">
              <a:lnSpc>
                <a:spcPct val="90000"/>
              </a:lnSpc>
              <a:spcBef>
                <a:spcPts val="400"/>
              </a:spcBef>
              <a:spcAft>
                <a:spcPts val="0"/>
              </a:spcAft>
              <a:buNone/>
            </a:pPr>
            <a:r>
              <a:t/>
            </a:r>
            <a:endParaRPr sz="6700">
              <a:latin typeface="Times New Roman"/>
              <a:ea typeface="Times New Roman"/>
              <a:cs typeface="Times New Roman"/>
              <a:sym typeface="Times New Roman"/>
            </a:endParaRPr>
          </a:p>
          <a:p>
            <a:pPr indent="-398780" lvl="0" marL="457200" rtl="0" algn="just">
              <a:lnSpc>
                <a:spcPct val="90000"/>
              </a:lnSpc>
              <a:spcBef>
                <a:spcPts val="400"/>
              </a:spcBef>
              <a:spcAft>
                <a:spcPts val="0"/>
              </a:spcAft>
              <a:buSzPct val="100000"/>
              <a:buFont typeface="Times New Roman"/>
              <a:buChar char="•"/>
            </a:pPr>
            <a:r>
              <a:rPr lang="en-US" sz="6700">
                <a:latin typeface="Times New Roman"/>
                <a:ea typeface="Times New Roman"/>
                <a:cs typeface="Times New Roman"/>
                <a:sym typeface="Times New Roman"/>
              </a:rPr>
              <a:t>Relational algebra operations can be extended in the form of grouping and aggregate functions.</a:t>
            </a:r>
            <a:endParaRPr/>
          </a:p>
          <a:p>
            <a:pPr indent="-144145" lvl="0" marL="228600" rtl="0" algn="l">
              <a:lnSpc>
                <a:spcPct val="90000"/>
              </a:lnSpc>
              <a:spcBef>
                <a:spcPts val="1000"/>
              </a:spcBef>
              <a:spcAft>
                <a:spcPts val="0"/>
              </a:spcAft>
              <a:buClr>
                <a:schemeClr val="dk1"/>
              </a:buClr>
              <a:buSzPct val="100000"/>
              <a:buNone/>
            </a:pPr>
            <a:r>
              <a:t/>
            </a:r>
            <a:endParaRPr/>
          </a:p>
        </p:txBody>
      </p:sp>
      <p:sp>
        <p:nvSpPr>
          <p:cNvPr id="209" name="Google Shape;20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5"/>
          <p:cNvSpPr txBox="1"/>
          <p:nvPr>
            <p:ph type="title"/>
          </p:nvPr>
        </p:nvSpPr>
        <p:spPr>
          <a:xfrm>
            <a:off x="863958" y="225083"/>
            <a:ext cx="10515600" cy="81136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Relational Algebra</a:t>
            </a:r>
            <a:endParaRPr/>
          </a:p>
        </p:txBody>
      </p:sp>
      <p:sp>
        <p:nvSpPr>
          <p:cNvPr id="215" name="Google Shape;215;p5"/>
          <p:cNvSpPr txBox="1"/>
          <p:nvPr>
            <p:ph idx="1" type="body"/>
          </p:nvPr>
        </p:nvSpPr>
        <p:spPr>
          <a:xfrm>
            <a:off x="953037" y="1192385"/>
            <a:ext cx="10478036" cy="4434693"/>
          </a:xfrm>
          <a:prstGeom prst="rect">
            <a:avLst/>
          </a:prstGeom>
          <a:noFill/>
          <a:ln>
            <a:noFill/>
          </a:ln>
        </p:spPr>
        <p:txBody>
          <a:bodyPr anchorCtr="0" anchor="t" bIns="45700" lIns="91425" spcFirstLastPara="1" rIns="91425" wrap="square" tIns="45700">
            <a:normAutofit fontScale="47500" lnSpcReduction="20000"/>
          </a:bodyPr>
          <a:lstStyle/>
          <a:p>
            <a:pPr indent="-182880" lvl="0" marL="182880" rtl="0" algn="just">
              <a:lnSpc>
                <a:spcPct val="90000"/>
              </a:lnSpc>
              <a:spcBef>
                <a:spcPts val="0"/>
              </a:spcBef>
              <a:spcAft>
                <a:spcPts val="0"/>
              </a:spcAft>
              <a:buClr>
                <a:schemeClr val="dk1"/>
              </a:buClr>
              <a:buSzPct val="61705"/>
              <a:buChar char="•"/>
            </a:pPr>
            <a:r>
              <a:rPr lang="en-US" sz="5800">
                <a:latin typeface="Times New Roman"/>
                <a:ea typeface="Times New Roman"/>
                <a:cs typeface="Times New Roman"/>
                <a:sym typeface="Times New Roman"/>
              </a:rPr>
              <a:t>It is a language in which we can ask questions (query) to a database.</a:t>
            </a:r>
            <a:endParaRPr/>
          </a:p>
          <a:p>
            <a:pPr indent="-74928" lvl="0" marL="182880" rtl="0" algn="just">
              <a:lnSpc>
                <a:spcPct val="90000"/>
              </a:lnSpc>
              <a:spcBef>
                <a:spcPts val="0"/>
              </a:spcBef>
              <a:spcAft>
                <a:spcPts val="0"/>
              </a:spcAft>
              <a:buClr>
                <a:schemeClr val="dk1"/>
              </a:buClr>
              <a:buSzPct val="61705"/>
              <a:buNone/>
            </a:pPr>
            <a:r>
              <a:t/>
            </a:r>
            <a:endParaRPr sz="5800">
              <a:latin typeface="Times New Roman"/>
              <a:ea typeface="Times New Roman"/>
              <a:cs typeface="Times New Roman"/>
              <a:sym typeface="Times New Roman"/>
            </a:endParaRPr>
          </a:p>
          <a:p>
            <a:pPr indent="-182880" lvl="0" marL="182880" rtl="0" algn="just">
              <a:lnSpc>
                <a:spcPct val="90000"/>
              </a:lnSpc>
              <a:spcBef>
                <a:spcPts val="400"/>
              </a:spcBef>
              <a:spcAft>
                <a:spcPts val="0"/>
              </a:spcAft>
              <a:buClr>
                <a:schemeClr val="dk1"/>
              </a:buClr>
              <a:buSzPct val="61705"/>
              <a:buChar char="•"/>
            </a:pPr>
            <a:r>
              <a:rPr lang="en-US" sz="5800">
                <a:latin typeface="Times New Roman"/>
                <a:ea typeface="Times New Roman"/>
                <a:cs typeface="Times New Roman"/>
                <a:sym typeface="Times New Roman"/>
              </a:rPr>
              <a:t>It means that it tells what data to be retrieved and how to be retrieved.</a:t>
            </a:r>
            <a:endParaRPr/>
          </a:p>
          <a:p>
            <a:pPr indent="-74928" lvl="0" marL="182880" rtl="0" algn="just">
              <a:lnSpc>
                <a:spcPct val="90000"/>
              </a:lnSpc>
              <a:spcBef>
                <a:spcPts val="400"/>
              </a:spcBef>
              <a:spcAft>
                <a:spcPts val="0"/>
              </a:spcAft>
              <a:buClr>
                <a:schemeClr val="dk1"/>
              </a:buClr>
              <a:buSzPct val="61705"/>
              <a:buNone/>
            </a:pPr>
            <a:r>
              <a:t/>
            </a:r>
            <a:endParaRPr sz="58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Char char="•"/>
            </a:pPr>
            <a:r>
              <a:rPr lang="en-US" sz="5800">
                <a:latin typeface="Times New Roman"/>
                <a:ea typeface="Times New Roman"/>
                <a:cs typeface="Times New Roman"/>
                <a:sym typeface="Times New Roman"/>
              </a:rPr>
              <a:t>The ﬁve fundamental operations in relational algebra are </a:t>
            </a:r>
            <a:r>
              <a:rPr i="1" lang="en-US" sz="5800">
                <a:latin typeface="Times New Roman"/>
                <a:ea typeface="Times New Roman"/>
                <a:cs typeface="Times New Roman"/>
                <a:sym typeface="Times New Roman"/>
              </a:rPr>
              <a:t>Selection</a:t>
            </a:r>
            <a:r>
              <a:rPr lang="en-US" sz="5800">
                <a:latin typeface="Times New Roman"/>
                <a:ea typeface="Times New Roman"/>
                <a:cs typeface="Times New Roman"/>
                <a:sym typeface="Times New Roman"/>
              </a:rPr>
              <a:t>, </a:t>
            </a:r>
            <a:r>
              <a:rPr i="1" lang="en-US" sz="5800">
                <a:latin typeface="Times New Roman"/>
                <a:ea typeface="Times New Roman"/>
                <a:cs typeface="Times New Roman"/>
                <a:sym typeface="Times New Roman"/>
              </a:rPr>
              <a:t>Projection</a:t>
            </a:r>
            <a:r>
              <a:rPr lang="en-US" sz="5800">
                <a:latin typeface="Times New Roman"/>
                <a:ea typeface="Times New Roman"/>
                <a:cs typeface="Times New Roman"/>
                <a:sym typeface="Times New Roman"/>
              </a:rPr>
              <a:t>, </a:t>
            </a:r>
            <a:r>
              <a:rPr i="1" lang="en-US" sz="5800">
                <a:latin typeface="Times New Roman"/>
                <a:ea typeface="Times New Roman"/>
                <a:cs typeface="Times New Roman"/>
                <a:sym typeface="Times New Roman"/>
              </a:rPr>
              <a:t>Cartesian product</a:t>
            </a:r>
            <a:r>
              <a:rPr lang="en-US" sz="5800">
                <a:latin typeface="Times New Roman"/>
                <a:ea typeface="Times New Roman"/>
                <a:cs typeface="Times New Roman"/>
                <a:sym typeface="Times New Roman"/>
              </a:rPr>
              <a:t>, </a:t>
            </a:r>
            <a:r>
              <a:rPr i="1" lang="en-US" sz="5800">
                <a:latin typeface="Times New Roman"/>
                <a:ea typeface="Times New Roman"/>
                <a:cs typeface="Times New Roman"/>
                <a:sym typeface="Times New Roman"/>
              </a:rPr>
              <a:t>Union</a:t>
            </a:r>
            <a:r>
              <a:rPr lang="en-US" sz="5800">
                <a:latin typeface="Times New Roman"/>
                <a:ea typeface="Times New Roman"/>
                <a:cs typeface="Times New Roman"/>
                <a:sym typeface="Times New Roman"/>
              </a:rPr>
              <a:t>, and </a:t>
            </a:r>
            <a:r>
              <a:rPr i="1" lang="en-US" sz="5800">
                <a:latin typeface="Times New Roman"/>
                <a:ea typeface="Times New Roman"/>
                <a:cs typeface="Times New Roman"/>
                <a:sym typeface="Times New Roman"/>
              </a:rPr>
              <a:t>Set difference</a:t>
            </a:r>
            <a:r>
              <a:rPr lang="en-US" sz="5800">
                <a:latin typeface="Times New Roman"/>
                <a:ea typeface="Times New Roman"/>
                <a:cs typeface="Times New Roman"/>
                <a:sym typeface="Times New Roman"/>
              </a:rPr>
              <a:t>, perform most of the data retrieval operations that industrial are interested in. In addition, there are also the Join, Intersection, and Division Operations, which can be expressed in terms of the ﬁve basic operations. </a:t>
            </a:r>
            <a:endParaRPr/>
          </a:p>
          <a:p>
            <a:pPr indent="-53656" lvl="0" marL="228600" rtl="0" algn="l">
              <a:lnSpc>
                <a:spcPct val="90000"/>
              </a:lnSpc>
              <a:spcBef>
                <a:spcPts val="1000"/>
              </a:spcBef>
              <a:spcAft>
                <a:spcPts val="0"/>
              </a:spcAft>
              <a:buClr>
                <a:schemeClr val="dk1"/>
              </a:buClr>
              <a:buSzPct val="100000"/>
              <a:buNone/>
            </a:pPr>
            <a:r>
              <a:t/>
            </a:r>
            <a:endParaRPr sz="5800">
              <a:latin typeface="Times New Roman"/>
              <a:ea typeface="Times New Roman"/>
              <a:cs typeface="Times New Roman"/>
              <a:sym typeface="Times New Roman"/>
            </a:endParaRPr>
          </a:p>
          <a:p>
            <a:pPr indent="-182880" lvl="0" marL="182880" rtl="0" algn="just">
              <a:lnSpc>
                <a:spcPct val="90000"/>
              </a:lnSpc>
              <a:spcBef>
                <a:spcPts val="400"/>
              </a:spcBef>
              <a:spcAft>
                <a:spcPts val="0"/>
              </a:spcAft>
              <a:buClr>
                <a:schemeClr val="dk1"/>
              </a:buClr>
              <a:buSzPct val="61705"/>
              <a:buChar char="•"/>
            </a:pPr>
            <a:r>
              <a:rPr lang="en-US" sz="5800">
                <a:latin typeface="Times New Roman"/>
                <a:ea typeface="Times New Roman"/>
                <a:cs typeface="Times New Roman"/>
                <a:sym typeface="Times New Roman"/>
              </a:rPr>
              <a:t>The Selection and Projection operations are Unary Operations, since they operate on one relation while the other operations work on pairs of relations and are therefore called Binary Operations.</a:t>
            </a:r>
            <a:endParaRPr/>
          </a:p>
          <a:p>
            <a:pPr indent="-144145" lvl="0" marL="228600" rtl="0" algn="l">
              <a:lnSpc>
                <a:spcPct val="9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a:p>
            <a:pPr indent="-120015" lvl="0" marL="228600" rtl="0" algn="l">
              <a:lnSpc>
                <a:spcPct val="90000"/>
              </a:lnSpc>
              <a:spcBef>
                <a:spcPts val="1000"/>
              </a:spcBef>
              <a:spcAft>
                <a:spcPts val="0"/>
              </a:spcAft>
              <a:buClr>
                <a:schemeClr val="dk1"/>
              </a:buClr>
              <a:buSzPct val="100000"/>
              <a:buNone/>
            </a:pPr>
            <a:r>
              <a:t/>
            </a:r>
            <a:endParaRPr sz="3600"/>
          </a:p>
          <a:p>
            <a:pPr indent="-144145" lvl="0" marL="228600" rtl="0" algn="l">
              <a:lnSpc>
                <a:spcPct val="90000"/>
              </a:lnSpc>
              <a:spcBef>
                <a:spcPts val="1000"/>
              </a:spcBef>
              <a:spcAft>
                <a:spcPts val="0"/>
              </a:spcAft>
              <a:buClr>
                <a:schemeClr val="dk1"/>
              </a:buClr>
              <a:buSzPct val="100000"/>
              <a:buNone/>
            </a:pPr>
            <a:r>
              <a:t/>
            </a:r>
            <a:endParaRPr/>
          </a:p>
        </p:txBody>
      </p:sp>
      <p:sp>
        <p:nvSpPr>
          <p:cNvPr id="216" name="Google Shape;21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6"/>
          <p:cNvSpPr txBox="1"/>
          <p:nvPr>
            <p:ph type="title"/>
          </p:nvPr>
        </p:nvSpPr>
        <p:spPr>
          <a:xfrm>
            <a:off x="863958" y="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Types of Operations</a:t>
            </a:r>
            <a:endParaRPr/>
          </a:p>
        </p:txBody>
      </p:sp>
      <p:sp>
        <p:nvSpPr>
          <p:cNvPr id="222" name="Google Shape;222;p6"/>
          <p:cNvSpPr txBox="1"/>
          <p:nvPr>
            <p:ph idx="1" type="body"/>
          </p:nvPr>
        </p:nvSpPr>
        <p:spPr>
          <a:xfrm>
            <a:off x="862885" y="1159098"/>
            <a:ext cx="10478036" cy="480382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dk1"/>
              </a:buClr>
              <a:buSzPts val="1838"/>
              <a:buNone/>
            </a:pPr>
            <a:r>
              <a:rPr b="1" lang="en-US" sz="3500">
                <a:latin typeface="Times New Roman"/>
                <a:ea typeface="Times New Roman"/>
                <a:cs typeface="Times New Roman"/>
                <a:sym typeface="Times New Roman"/>
              </a:rPr>
              <a:t>Basic/Fundamental Operations:</a:t>
            </a:r>
            <a:endParaRPr sz="3500">
              <a:latin typeface="Times New Roman"/>
              <a:ea typeface="Times New Roman"/>
              <a:cs typeface="Times New Roman"/>
              <a:sym typeface="Times New Roman"/>
            </a:endParaRPr>
          </a:p>
          <a:p>
            <a:pPr indent="0" lvl="0" marL="0" rtl="0" algn="l">
              <a:lnSpc>
                <a:spcPct val="90000"/>
              </a:lnSpc>
              <a:spcBef>
                <a:spcPts val="400"/>
              </a:spcBef>
              <a:spcAft>
                <a:spcPts val="0"/>
              </a:spcAft>
              <a:buClr>
                <a:schemeClr val="dk1"/>
              </a:buClr>
              <a:buSzPts val="1838"/>
              <a:buNone/>
            </a:pPr>
            <a:r>
              <a:rPr lang="en-US" sz="3175">
                <a:latin typeface="Times New Roman"/>
                <a:ea typeface="Times New Roman"/>
                <a:cs typeface="Times New Roman"/>
                <a:sym typeface="Times New Roman"/>
              </a:rPr>
              <a:t>1. Select (σ)</a:t>
            </a:r>
            <a:br>
              <a:rPr lang="en-US" sz="3175">
                <a:latin typeface="Times New Roman"/>
                <a:ea typeface="Times New Roman"/>
                <a:cs typeface="Times New Roman"/>
                <a:sym typeface="Times New Roman"/>
              </a:rPr>
            </a:br>
            <a:r>
              <a:rPr lang="en-US" sz="3175">
                <a:latin typeface="Times New Roman"/>
                <a:ea typeface="Times New Roman"/>
                <a:cs typeface="Times New Roman"/>
                <a:sym typeface="Times New Roman"/>
              </a:rPr>
              <a:t>2. Project (∏)</a:t>
            </a:r>
            <a:br>
              <a:rPr lang="en-US" sz="3175">
                <a:latin typeface="Times New Roman"/>
                <a:ea typeface="Times New Roman"/>
                <a:cs typeface="Times New Roman"/>
                <a:sym typeface="Times New Roman"/>
              </a:rPr>
            </a:br>
            <a:r>
              <a:rPr lang="en-US" sz="3175">
                <a:latin typeface="Times New Roman"/>
                <a:ea typeface="Times New Roman"/>
                <a:cs typeface="Times New Roman"/>
                <a:sym typeface="Times New Roman"/>
              </a:rPr>
              <a:t>3. Union (∪)</a:t>
            </a:r>
            <a:br>
              <a:rPr lang="en-US" sz="3175">
                <a:latin typeface="Times New Roman"/>
                <a:ea typeface="Times New Roman"/>
                <a:cs typeface="Times New Roman"/>
                <a:sym typeface="Times New Roman"/>
              </a:rPr>
            </a:br>
            <a:r>
              <a:rPr lang="en-US" sz="3175">
                <a:latin typeface="Times New Roman"/>
                <a:ea typeface="Times New Roman"/>
                <a:cs typeface="Times New Roman"/>
                <a:sym typeface="Times New Roman"/>
              </a:rPr>
              <a:t>4. Set Difference (-)</a:t>
            </a:r>
            <a:br>
              <a:rPr lang="en-US" sz="3175">
                <a:latin typeface="Times New Roman"/>
                <a:ea typeface="Times New Roman"/>
                <a:cs typeface="Times New Roman"/>
                <a:sym typeface="Times New Roman"/>
              </a:rPr>
            </a:br>
            <a:r>
              <a:rPr lang="en-US" sz="3175">
                <a:latin typeface="Times New Roman"/>
                <a:ea typeface="Times New Roman"/>
                <a:cs typeface="Times New Roman"/>
                <a:sym typeface="Times New Roman"/>
              </a:rPr>
              <a:t>5. Cartesian product (X)</a:t>
            </a:r>
            <a:br>
              <a:rPr lang="en-US" sz="3175">
                <a:latin typeface="Times New Roman"/>
                <a:ea typeface="Times New Roman"/>
                <a:cs typeface="Times New Roman"/>
                <a:sym typeface="Times New Roman"/>
              </a:rPr>
            </a:br>
            <a:r>
              <a:rPr lang="en-US" sz="3175">
                <a:latin typeface="Times New Roman"/>
                <a:ea typeface="Times New Roman"/>
                <a:cs typeface="Times New Roman"/>
                <a:sym typeface="Times New Roman"/>
              </a:rPr>
              <a:t>6. Rename (ρ)</a:t>
            </a:r>
            <a:endParaRPr sz="2475"/>
          </a:p>
          <a:p>
            <a:pPr indent="0" lvl="0" marL="0" rtl="0" algn="l">
              <a:lnSpc>
                <a:spcPct val="90000"/>
              </a:lnSpc>
              <a:spcBef>
                <a:spcPts val="400"/>
              </a:spcBef>
              <a:spcAft>
                <a:spcPts val="0"/>
              </a:spcAft>
              <a:buClr>
                <a:schemeClr val="dk1"/>
              </a:buClr>
              <a:buSzPts val="1838"/>
              <a:buNone/>
            </a:pPr>
            <a:r>
              <a:rPr b="1" lang="en-US" sz="3175">
                <a:latin typeface="Times New Roman"/>
                <a:ea typeface="Times New Roman"/>
                <a:cs typeface="Times New Roman"/>
                <a:sym typeface="Times New Roman"/>
              </a:rPr>
              <a:t>Derived Operations:</a:t>
            </a:r>
            <a:endParaRPr sz="3175">
              <a:latin typeface="Times New Roman"/>
              <a:ea typeface="Times New Roman"/>
              <a:cs typeface="Times New Roman"/>
              <a:sym typeface="Times New Roman"/>
            </a:endParaRPr>
          </a:p>
          <a:p>
            <a:pPr indent="0" lvl="0" marL="0" rtl="0" algn="l">
              <a:lnSpc>
                <a:spcPct val="90000"/>
              </a:lnSpc>
              <a:spcBef>
                <a:spcPts val="400"/>
              </a:spcBef>
              <a:spcAft>
                <a:spcPts val="0"/>
              </a:spcAft>
              <a:buClr>
                <a:schemeClr val="dk1"/>
              </a:buClr>
              <a:buSzPts val="1838"/>
              <a:buNone/>
            </a:pPr>
            <a:r>
              <a:rPr lang="en-US" sz="3175">
                <a:latin typeface="Times New Roman"/>
                <a:ea typeface="Times New Roman"/>
                <a:cs typeface="Times New Roman"/>
                <a:sym typeface="Times New Roman"/>
              </a:rPr>
              <a:t>1. Natural Join (⋈)</a:t>
            </a:r>
            <a:br>
              <a:rPr lang="en-US" sz="3175">
                <a:latin typeface="Times New Roman"/>
                <a:ea typeface="Times New Roman"/>
                <a:cs typeface="Times New Roman"/>
                <a:sym typeface="Times New Roman"/>
              </a:rPr>
            </a:br>
            <a:r>
              <a:rPr lang="en-US" sz="3175">
                <a:latin typeface="Times New Roman"/>
                <a:ea typeface="Times New Roman"/>
                <a:cs typeface="Times New Roman"/>
                <a:sym typeface="Times New Roman"/>
              </a:rPr>
              <a:t>2. Left, Right, Full outer join (⟕, ⟖, ⟗)</a:t>
            </a:r>
            <a:br>
              <a:rPr lang="en-US" sz="3175">
                <a:latin typeface="Times New Roman"/>
                <a:ea typeface="Times New Roman"/>
                <a:cs typeface="Times New Roman"/>
                <a:sym typeface="Times New Roman"/>
              </a:rPr>
            </a:br>
            <a:r>
              <a:rPr lang="en-US" sz="3175">
                <a:latin typeface="Times New Roman"/>
                <a:ea typeface="Times New Roman"/>
                <a:cs typeface="Times New Roman"/>
                <a:sym typeface="Times New Roman"/>
              </a:rPr>
              <a:t>3. Intersection (∩)</a:t>
            </a:r>
            <a:br>
              <a:rPr lang="en-US" sz="3175">
                <a:latin typeface="Times New Roman"/>
                <a:ea typeface="Times New Roman"/>
                <a:cs typeface="Times New Roman"/>
                <a:sym typeface="Times New Roman"/>
              </a:rPr>
            </a:br>
            <a:r>
              <a:rPr lang="en-US" sz="3175">
                <a:latin typeface="Times New Roman"/>
                <a:ea typeface="Times New Roman"/>
                <a:cs typeface="Times New Roman"/>
                <a:sym typeface="Times New Roman"/>
              </a:rPr>
              <a:t>4. Division (÷)</a:t>
            </a:r>
            <a:endParaRPr sz="2475"/>
          </a:p>
          <a:p>
            <a:pPr indent="-228600" lvl="0" marL="228600" rtl="0" algn="l">
              <a:lnSpc>
                <a:spcPct val="90000"/>
              </a:lnSpc>
              <a:spcBef>
                <a:spcPts val="1000"/>
              </a:spcBef>
              <a:spcAft>
                <a:spcPts val="0"/>
              </a:spcAft>
              <a:buClr>
                <a:schemeClr val="dk1"/>
              </a:buClr>
              <a:buSzPts val="2800"/>
              <a:buNone/>
            </a:pPr>
            <a:r>
              <a:t/>
            </a:r>
            <a:endParaRPr/>
          </a:p>
        </p:txBody>
      </p:sp>
      <p:sp>
        <p:nvSpPr>
          <p:cNvPr id="223" name="Google Shape;22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7"/>
          <p:cNvSpPr txBox="1"/>
          <p:nvPr>
            <p:ph type="title"/>
          </p:nvPr>
        </p:nvSpPr>
        <p:spPr>
          <a:xfrm>
            <a:off x="863958" y="1"/>
            <a:ext cx="10515600" cy="10303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Relational Algebra Operations</a:t>
            </a:r>
            <a:endParaRPr/>
          </a:p>
        </p:txBody>
      </p:sp>
      <p:sp>
        <p:nvSpPr>
          <p:cNvPr id="229" name="Google Shape;22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30" name="Google Shape;230;p7"/>
          <p:cNvPicPr preferRelativeResize="0"/>
          <p:nvPr>
            <p:ph idx="1" type="body"/>
          </p:nvPr>
        </p:nvPicPr>
        <p:blipFill rotWithShape="1">
          <a:blip r:embed="rId3">
            <a:alphaModFix/>
          </a:blip>
          <a:srcRect b="0" l="0" r="0" t="0"/>
          <a:stretch/>
        </p:blipFill>
        <p:spPr>
          <a:xfrm>
            <a:off x="1416677" y="914177"/>
            <a:ext cx="9878095" cy="57055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8"/>
          <p:cNvSpPr txBox="1"/>
          <p:nvPr>
            <p:ph type="title"/>
          </p:nvPr>
        </p:nvSpPr>
        <p:spPr>
          <a:xfrm>
            <a:off x="863958" y="1"/>
            <a:ext cx="10515600" cy="914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Selection Operator</a:t>
            </a:r>
            <a:endParaRPr/>
          </a:p>
        </p:txBody>
      </p:sp>
      <p:sp>
        <p:nvSpPr>
          <p:cNvPr id="236" name="Google Shape;236;p8"/>
          <p:cNvSpPr txBox="1"/>
          <p:nvPr>
            <p:ph idx="1" type="body"/>
          </p:nvPr>
        </p:nvSpPr>
        <p:spPr>
          <a:xfrm>
            <a:off x="862885" y="1159098"/>
            <a:ext cx="10478036" cy="480382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40"/>
              <a:buNone/>
            </a:pPr>
            <a:r>
              <a:rPr b="1" lang="en-US" sz="3200">
                <a:latin typeface="Times New Roman"/>
                <a:ea typeface="Times New Roman"/>
                <a:cs typeface="Times New Roman"/>
                <a:sym typeface="Times New Roman"/>
              </a:rPr>
              <a:t>Select Operator (σ)</a:t>
            </a:r>
            <a:endParaRPr/>
          </a:p>
          <a:p>
            <a:pPr indent="0" lvl="0" marL="0" rtl="0" algn="l">
              <a:lnSpc>
                <a:spcPct val="90000"/>
              </a:lnSpc>
              <a:spcBef>
                <a:spcPts val="0"/>
              </a:spcBef>
              <a:spcAft>
                <a:spcPts val="0"/>
              </a:spcAft>
              <a:buClr>
                <a:schemeClr val="dk1"/>
              </a:buClr>
              <a:buSzPts val="2040"/>
              <a:buNone/>
            </a:pPr>
            <a:r>
              <a:t/>
            </a:r>
            <a:endParaRPr sz="3200">
              <a:latin typeface="Times New Roman"/>
              <a:ea typeface="Times New Roman"/>
              <a:cs typeface="Times New Roman"/>
              <a:sym typeface="Times New Roman"/>
            </a:endParaRPr>
          </a:p>
          <a:p>
            <a:pPr indent="-182880" lvl="0" marL="182880" rtl="0" algn="just">
              <a:lnSpc>
                <a:spcPct val="90000"/>
              </a:lnSpc>
              <a:spcBef>
                <a:spcPts val="400"/>
              </a:spcBef>
              <a:spcAft>
                <a:spcPts val="0"/>
              </a:spcAft>
              <a:buClr>
                <a:schemeClr val="dk1"/>
              </a:buClr>
              <a:buSzPts val="1700"/>
              <a:buChar char="•"/>
            </a:pPr>
            <a:r>
              <a:rPr lang="en-US" sz="3200">
                <a:latin typeface="Times New Roman"/>
                <a:ea typeface="Times New Roman"/>
                <a:cs typeface="Times New Roman"/>
                <a:sym typeface="Times New Roman"/>
              </a:rPr>
              <a:t>Select Operator is denoted by sigma (σ) and it is used to find the tuples (or rows) in a relation (or table) which satisfy the given condition.</a:t>
            </a:r>
            <a:endParaRPr/>
          </a:p>
          <a:p>
            <a:pPr indent="-182880" lvl="0" marL="182880" rtl="0" algn="just">
              <a:lnSpc>
                <a:spcPct val="90000"/>
              </a:lnSpc>
              <a:spcBef>
                <a:spcPts val="400"/>
              </a:spcBef>
              <a:spcAft>
                <a:spcPts val="0"/>
              </a:spcAft>
              <a:buClr>
                <a:schemeClr val="dk1"/>
              </a:buClr>
              <a:buSzPts val="1700"/>
              <a:buChar char="•"/>
            </a:pPr>
            <a:r>
              <a:rPr lang="en-US" sz="3200">
                <a:latin typeface="Times New Roman"/>
                <a:ea typeface="Times New Roman"/>
                <a:cs typeface="Times New Roman"/>
                <a:sym typeface="Times New Roman"/>
              </a:rPr>
              <a:t>It works on a single relation R and defines a relation that contains only those tuples of R that satisfied the specified condition(predicate). </a:t>
            </a:r>
            <a:endParaRPr/>
          </a:p>
          <a:p>
            <a:pPr indent="0" lvl="0" marL="0" rtl="0" algn="l">
              <a:lnSpc>
                <a:spcPct val="90000"/>
              </a:lnSpc>
              <a:spcBef>
                <a:spcPts val="0"/>
              </a:spcBef>
              <a:spcAft>
                <a:spcPts val="0"/>
              </a:spcAft>
              <a:buClr>
                <a:schemeClr val="dk1"/>
              </a:buClr>
              <a:buSzPts val="1700"/>
              <a:buNone/>
            </a:pPr>
            <a:r>
              <a:t/>
            </a:r>
            <a:endParaRPr sz="3600"/>
          </a:p>
        </p:txBody>
      </p:sp>
      <p:sp>
        <p:nvSpPr>
          <p:cNvPr id="237" name="Google Shape;23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9"/>
          <p:cNvSpPr txBox="1"/>
          <p:nvPr>
            <p:ph type="title"/>
          </p:nvPr>
        </p:nvSpPr>
        <p:spPr>
          <a:xfrm>
            <a:off x="609600" y="194025"/>
            <a:ext cx="10972800" cy="990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3600"/>
              <a:buFont typeface="Arial"/>
              <a:buNone/>
            </a:pPr>
            <a:r>
              <a:rPr b="1" lang="en-US" sz="3600">
                <a:latin typeface="Times New Roman"/>
                <a:ea typeface="Times New Roman"/>
                <a:cs typeface="Times New Roman"/>
                <a:sym typeface="Times New Roman"/>
              </a:rPr>
              <a:t>Example: Selection operator</a:t>
            </a:r>
            <a:endParaRPr b="1" sz="3600">
              <a:latin typeface="Times New Roman"/>
              <a:ea typeface="Times New Roman"/>
              <a:cs typeface="Times New Roman"/>
              <a:sym typeface="Times New Roman"/>
            </a:endParaRPr>
          </a:p>
        </p:txBody>
      </p:sp>
      <p:pic>
        <p:nvPicPr>
          <p:cNvPr id="243" name="Google Shape;243;p9"/>
          <p:cNvPicPr preferRelativeResize="0"/>
          <p:nvPr>
            <p:ph idx="1" type="body"/>
          </p:nvPr>
        </p:nvPicPr>
        <p:blipFill rotWithShape="1">
          <a:blip r:embed="rId3">
            <a:alphaModFix/>
          </a:blip>
          <a:srcRect b="0" l="0" r="0" t="0"/>
          <a:stretch/>
        </p:blipFill>
        <p:spPr>
          <a:xfrm>
            <a:off x="381549" y="1818204"/>
            <a:ext cx="5917500" cy="4859400"/>
          </a:xfrm>
          <a:prstGeom prst="rect">
            <a:avLst/>
          </a:prstGeom>
          <a:noFill/>
          <a:ln>
            <a:noFill/>
          </a:ln>
        </p:spPr>
      </p:pic>
      <p:pic>
        <p:nvPicPr>
          <p:cNvPr id="244" name="Google Shape;244;p9"/>
          <p:cNvPicPr preferRelativeResize="0"/>
          <p:nvPr/>
        </p:nvPicPr>
        <p:blipFill rotWithShape="1">
          <a:blip r:embed="rId4">
            <a:alphaModFix/>
          </a:blip>
          <a:srcRect b="0" l="0" r="0" t="0"/>
          <a:stretch/>
        </p:blipFill>
        <p:spPr>
          <a:xfrm>
            <a:off x="6791323" y="2967194"/>
            <a:ext cx="5133703" cy="3122024"/>
          </a:xfrm>
          <a:prstGeom prst="rect">
            <a:avLst/>
          </a:prstGeom>
          <a:noFill/>
          <a:ln>
            <a:noFill/>
          </a:ln>
        </p:spPr>
      </p:pic>
      <p:sp>
        <p:nvSpPr>
          <p:cNvPr id="245" name="Google Shape;245;p9"/>
          <p:cNvSpPr txBox="1"/>
          <p:nvPr/>
        </p:nvSpPr>
        <p:spPr>
          <a:xfrm>
            <a:off x="6841992" y="1997145"/>
            <a:ext cx="212170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Output:- </a:t>
            </a:r>
            <a:endParaRPr b="1" i="0" sz="3200" u="none" cap="none" strike="noStrike">
              <a:solidFill>
                <a:schemeClr val="dk1"/>
              </a:solidFill>
              <a:latin typeface="Times New Roman"/>
              <a:ea typeface="Times New Roman"/>
              <a:cs typeface="Times New Roman"/>
              <a:sym typeface="Times New Roman"/>
            </a:endParaRPr>
          </a:p>
        </p:txBody>
      </p:sp>
      <p:sp>
        <p:nvSpPr>
          <p:cNvPr id="246" name="Google Shape;246;p9"/>
          <p:cNvSpPr txBox="1"/>
          <p:nvPr/>
        </p:nvSpPr>
        <p:spPr>
          <a:xfrm>
            <a:off x="1135200" y="1135200"/>
            <a:ext cx="823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Select * from Staff where salary &gt;10000;</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cp:coreProperties>
</file>