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12192000"/>
  <p:notesSz cx="6858000" cy="9144000"/>
  <p:embeddedFontLst>
    <p:embeddedFont>
      <p:font typeface="Raleway ExtraBold"/>
      <p:bold r:id="rId37"/>
      <p:boldItalic r:id="rId38"/>
    </p:embeddedFon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0" roundtripDataSignature="AMtx7mjmjiE1C41xD4/6hBHWbMkYcB0F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7201E4-A08E-4DBE-90EB-392397AD4652}">
  <a:tblStyle styleId="{957201E4-A08E-4DBE-90EB-392397AD465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alewayExtraBold-bold.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ArialBlack-regular.fntdata"/><Relationship Id="rId16" Type="http://schemas.openxmlformats.org/officeDocument/2006/relationships/slide" Target="slides/slide9.xml"/><Relationship Id="rId38" Type="http://schemas.openxmlformats.org/officeDocument/2006/relationships/font" Target="fonts/RalewayExtraBold-boldItalic.fntdata"/><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b27193886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1b27193886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1b27193886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41"/>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41"/>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41"/>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41"/>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44"/>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3" name="Google Shape;93;p44"/>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4" name="Google Shape;94;p44"/>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5" name="Google Shape;95;p44"/>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96" name="Shape 96"/>
        <p:cNvGrpSpPr/>
        <p:nvPr/>
      </p:nvGrpSpPr>
      <p:grpSpPr>
        <a:xfrm>
          <a:off x="0" y="0"/>
          <a:ext cx="0" cy="0"/>
          <a:chOff x="0" y="0"/>
          <a:chExt cx="0" cy="0"/>
        </a:xfrm>
      </p:grpSpPr>
      <p:sp>
        <p:nvSpPr>
          <p:cNvPr id="97" name="Google Shape;97;p45"/>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45"/>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9" name="Google Shape;99;p45"/>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0" name="Google Shape;100;p45"/>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1" name="Shape 101"/>
        <p:cNvGrpSpPr/>
        <p:nvPr/>
      </p:nvGrpSpPr>
      <p:grpSpPr>
        <a:xfrm>
          <a:off x="0" y="0"/>
          <a:ext cx="0" cy="0"/>
          <a:chOff x="0" y="0"/>
          <a:chExt cx="0" cy="0"/>
        </a:xfrm>
      </p:grpSpPr>
      <p:sp>
        <p:nvSpPr>
          <p:cNvPr id="102" name="Google Shape;102;p46"/>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46"/>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4" name="Google Shape;104;p46"/>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5" name="Shape 105"/>
        <p:cNvGrpSpPr/>
        <p:nvPr/>
      </p:nvGrpSpPr>
      <p:grpSpPr>
        <a:xfrm>
          <a:off x="0" y="0"/>
          <a:ext cx="0" cy="0"/>
          <a:chOff x="0" y="0"/>
          <a:chExt cx="0" cy="0"/>
        </a:xfrm>
      </p:grpSpPr>
      <p:sp>
        <p:nvSpPr>
          <p:cNvPr id="106" name="Google Shape;106;p4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4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47"/>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9" name="Google Shape;109;p47"/>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0" name="Google Shape;110;p47"/>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1" name="Google Shape;111;p47"/>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2" name="Google Shape;112;p47"/>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3" name="Google Shape;113;p47"/>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4" name="Google Shape;114;p47"/>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5" name="Google Shape;115;p47"/>
          <p:cNvSpPr/>
          <p:nvPr>
            <p:ph idx="3" type="pic"/>
          </p:nvPr>
        </p:nvSpPr>
        <p:spPr>
          <a:xfrm>
            <a:off x="815413" y="2517005"/>
            <a:ext cx="1920000" cy="1920000"/>
          </a:xfrm>
          <a:prstGeom prst="ellipse">
            <a:avLst/>
          </a:prstGeom>
          <a:solidFill>
            <a:srgbClr val="F2F2F2"/>
          </a:solidFill>
          <a:ln>
            <a:noFill/>
          </a:ln>
        </p:spPr>
      </p:sp>
      <p:sp>
        <p:nvSpPr>
          <p:cNvPr id="116" name="Google Shape;116;p47"/>
          <p:cNvSpPr/>
          <p:nvPr>
            <p:ph idx="4" type="pic"/>
          </p:nvPr>
        </p:nvSpPr>
        <p:spPr>
          <a:xfrm>
            <a:off x="3695732" y="2517005"/>
            <a:ext cx="1920000" cy="1920000"/>
          </a:xfrm>
          <a:prstGeom prst="ellipse">
            <a:avLst/>
          </a:prstGeom>
          <a:solidFill>
            <a:srgbClr val="F2F2F2"/>
          </a:solidFill>
          <a:ln>
            <a:noFill/>
          </a:ln>
        </p:spPr>
      </p:sp>
      <p:sp>
        <p:nvSpPr>
          <p:cNvPr id="117" name="Google Shape;117;p47"/>
          <p:cNvSpPr/>
          <p:nvPr>
            <p:ph idx="5" type="pic"/>
          </p:nvPr>
        </p:nvSpPr>
        <p:spPr>
          <a:xfrm>
            <a:off x="6576051" y="2517005"/>
            <a:ext cx="1920000" cy="1920000"/>
          </a:xfrm>
          <a:prstGeom prst="ellipse">
            <a:avLst/>
          </a:prstGeom>
          <a:solidFill>
            <a:srgbClr val="F2F2F2"/>
          </a:solidFill>
          <a:ln>
            <a:noFill/>
          </a:ln>
        </p:spPr>
      </p:sp>
      <p:sp>
        <p:nvSpPr>
          <p:cNvPr id="118" name="Google Shape;118;p47"/>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19" name="Shape 119"/>
        <p:cNvGrpSpPr/>
        <p:nvPr/>
      </p:nvGrpSpPr>
      <p:grpSpPr>
        <a:xfrm>
          <a:off x="0" y="0"/>
          <a:ext cx="0" cy="0"/>
          <a:chOff x="0" y="0"/>
          <a:chExt cx="0" cy="0"/>
        </a:xfrm>
      </p:grpSpPr>
      <p:sp>
        <p:nvSpPr>
          <p:cNvPr id="120" name="Google Shape;120;p48"/>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Arial"/>
              <a:ea typeface="Arial"/>
              <a:cs typeface="Arial"/>
              <a:sym typeface="Arial"/>
            </a:endParaRPr>
          </a:p>
        </p:txBody>
      </p:sp>
      <p:sp>
        <p:nvSpPr>
          <p:cNvPr id="121" name="Google Shape;121;p48"/>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2" name="Shape 122"/>
        <p:cNvGrpSpPr/>
        <p:nvPr/>
      </p:nvGrpSpPr>
      <p:grpSpPr>
        <a:xfrm>
          <a:off x="0" y="0"/>
          <a:ext cx="0" cy="0"/>
          <a:chOff x="0" y="0"/>
          <a:chExt cx="0" cy="0"/>
        </a:xfrm>
      </p:grpSpPr>
      <p:sp>
        <p:nvSpPr>
          <p:cNvPr id="123" name="Google Shape;123;p49"/>
          <p:cNvSpPr/>
          <p:nvPr>
            <p:ph idx="2" type="pic"/>
          </p:nvPr>
        </p:nvSpPr>
        <p:spPr>
          <a:xfrm>
            <a:off x="0" y="990600"/>
            <a:ext cx="3887755" cy="5867400"/>
          </a:xfrm>
          <a:prstGeom prst="rect">
            <a:avLst/>
          </a:prstGeom>
          <a:solidFill>
            <a:srgbClr val="F2F2F2"/>
          </a:solidFill>
          <a:ln>
            <a:noFill/>
          </a:ln>
        </p:spPr>
      </p:sp>
      <p:sp>
        <p:nvSpPr>
          <p:cNvPr id="124" name="Google Shape;124;p49"/>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5" name="Shape 125"/>
        <p:cNvGrpSpPr/>
        <p:nvPr/>
      </p:nvGrpSpPr>
      <p:grpSpPr>
        <a:xfrm>
          <a:off x="0" y="0"/>
          <a:ext cx="0" cy="0"/>
          <a:chOff x="0" y="0"/>
          <a:chExt cx="0" cy="0"/>
        </a:xfrm>
      </p:grpSpPr>
      <p:sp>
        <p:nvSpPr>
          <p:cNvPr id="126" name="Google Shape;126;p50"/>
          <p:cNvSpPr/>
          <p:nvPr>
            <p:ph idx="2" type="pic"/>
          </p:nvPr>
        </p:nvSpPr>
        <p:spPr>
          <a:xfrm>
            <a:off x="0" y="1013496"/>
            <a:ext cx="3887755" cy="3567632"/>
          </a:xfrm>
          <a:prstGeom prst="rect">
            <a:avLst/>
          </a:prstGeom>
          <a:solidFill>
            <a:srgbClr val="F2F2F2"/>
          </a:solidFill>
          <a:ln>
            <a:noFill/>
          </a:ln>
        </p:spPr>
      </p:sp>
      <p:sp>
        <p:nvSpPr>
          <p:cNvPr id="127" name="Google Shape;127;p50"/>
          <p:cNvSpPr/>
          <p:nvPr>
            <p:ph idx="3" type="pic"/>
          </p:nvPr>
        </p:nvSpPr>
        <p:spPr>
          <a:xfrm>
            <a:off x="8304245" y="0"/>
            <a:ext cx="3887755" cy="4581128"/>
          </a:xfrm>
          <a:prstGeom prst="rect">
            <a:avLst/>
          </a:prstGeom>
          <a:solidFill>
            <a:srgbClr val="F2F2F2"/>
          </a:solidFill>
          <a:ln>
            <a:noFill/>
          </a:ln>
        </p:spPr>
      </p:sp>
      <p:sp>
        <p:nvSpPr>
          <p:cNvPr id="128" name="Google Shape;128;p50"/>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29" name="Shape 129"/>
        <p:cNvGrpSpPr/>
        <p:nvPr/>
      </p:nvGrpSpPr>
      <p:grpSpPr>
        <a:xfrm>
          <a:off x="0" y="0"/>
          <a:ext cx="0" cy="0"/>
          <a:chOff x="0" y="0"/>
          <a:chExt cx="0" cy="0"/>
        </a:xfrm>
      </p:grpSpPr>
      <p:sp>
        <p:nvSpPr>
          <p:cNvPr id="130" name="Google Shape;130;p51"/>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51"/>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2" name="Google Shape;132;p51"/>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3" name="Google Shape;133;p51"/>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4" name="Google Shape;134;p51"/>
          <p:cNvSpPr/>
          <p:nvPr>
            <p:ph idx="3" type="pic"/>
          </p:nvPr>
        </p:nvSpPr>
        <p:spPr>
          <a:xfrm>
            <a:off x="595027" y="1700808"/>
            <a:ext cx="2400000" cy="2304000"/>
          </a:xfrm>
          <a:prstGeom prst="rect">
            <a:avLst/>
          </a:prstGeom>
          <a:solidFill>
            <a:srgbClr val="F2F2F2"/>
          </a:solidFill>
          <a:ln>
            <a:noFill/>
          </a:ln>
        </p:spPr>
      </p:sp>
      <p:sp>
        <p:nvSpPr>
          <p:cNvPr id="135" name="Google Shape;135;p51"/>
          <p:cNvSpPr/>
          <p:nvPr>
            <p:ph idx="4" type="pic"/>
          </p:nvPr>
        </p:nvSpPr>
        <p:spPr>
          <a:xfrm>
            <a:off x="9196973" y="4101331"/>
            <a:ext cx="2400000" cy="2304000"/>
          </a:xfrm>
          <a:prstGeom prst="rect">
            <a:avLst/>
          </a:prstGeom>
          <a:solidFill>
            <a:srgbClr val="F2F2F2"/>
          </a:solidFill>
          <a:ln>
            <a:noFill/>
          </a:ln>
        </p:spPr>
      </p:sp>
      <p:sp>
        <p:nvSpPr>
          <p:cNvPr id="136" name="Google Shape;136;p51"/>
          <p:cNvSpPr/>
          <p:nvPr>
            <p:ph idx="5" type="pic"/>
          </p:nvPr>
        </p:nvSpPr>
        <p:spPr>
          <a:xfrm>
            <a:off x="3119669" y="4101331"/>
            <a:ext cx="5952663" cy="2304000"/>
          </a:xfrm>
          <a:prstGeom prst="rect">
            <a:avLst/>
          </a:prstGeom>
          <a:solidFill>
            <a:srgbClr val="F2F2F2"/>
          </a:solidFill>
          <a:ln>
            <a:noFill/>
          </a:ln>
        </p:spPr>
      </p:sp>
      <p:sp>
        <p:nvSpPr>
          <p:cNvPr id="137" name="Google Shape;137;p51"/>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38" name="Shape 138"/>
        <p:cNvGrpSpPr/>
        <p:nvPr/>
      </p:nvGrpSpPr>
      <p:grpSpPr>
        <a:xfrm>
          <a:off x="0" y="0"/>
          <a:ext cx="0" cy="0"/>
          <a:chOff x="0" y="0"/>
          <a:chExt cx="0" cy="0"/>
        </a:xfrm>
      </p:grpSpPr>
      <p:sp>
        <p:nvSpPr>
          <p:cNvPr id="139" name="Google Shape;139;p52"/>
          <p:cNvSpPr/>
          <p:nvPr>
            <p:ph idx="2" type="pic"/>
          </p:nvPr>
        </p:nvSpPr>
        <p:spPr>
          <a:xfrm>
            <a:off x="709650" y="480055"/>
            <a:ext cx="4224469" cy="4197085"/>
          </a:xfrm>
          <a:prstGeom prst="rect">
            <a:avLst/>
          </a:prstGeom>
          <a:solidFill>
            <a:srgbClr val="F2F2F2"/>
          </a:solidFill>
          <a:ln>
            <a:noFill/>
          </a:ln>
        </p:spPr>
      </p:sp>
      <p:sp>
        <p:nvSpPr>
          <p:cNvPr id="140" name="Google Shape;140;p52"/>
          <p:cNvSpPr/>
          <p:nvPr>
            <p:ph idx="3" type="pic"/>
          </p:nvPr>
        </p:nvSpPr>
        <p:spPr>
          <a:xfrm>
            <a:off x="5126140" y="480056"/>
            <a:ext cx="6336704" cy="2296105"/>
          </a:xfrm>
          <a:prstGeom prst="rect">
            <a:avLst/>
          </a:prstGeom>
          <a:solidFill>
            <a:srgbClr val="F2F2F2"/>
          </a:solidFill>
          <a:ln>
            <a:noFill/>
          </a:ln>
        </p:spPr>
      </p:sp>
      <p:sp>
        <p:nvSpPr>
          <p:cNvPr id="141" name="Google Shape;141;p52"/>
          <p:cNvSpPr/>
          <p:nvPr>
            <p:ph idx="4" type="pic"/>
          </p:nvPr>
        </p:nvSpPr>
        <p:spPr>
          <a:xfrm>
            <a:off x="5126140" y="2948948"/>
            <a:ext cx="1968000" cy="1728192"/>
          </a:xfrm>
          <a:prstGeom prst="rect">
            <a:avLst/>
          </a:prstGeom>
          <a:solidFill>
            <a:srgbClr val="F2F2F2"/>
          </a:solidFill>
          <a:ln>
            <a:noFill/>
          </a:ln>
        </p:spPr>
      </p:sp>
      <p:sp>
        <p:nvSpPr>
          <p:cNvPr id="142" name="Google Shape;142;p52"/>
          <p:cNvSpPr/>
          <p:nvPr>
            <p:ph idx="5" type="pic"/>
          </p:nvPr>
        </p:nvSpPr>
        <p:spPr>
          <a:xfrm>
            <a:off x="7310492" y="2948948"/>
            <a:ext cx="1968000" cy="1728192"/>
          </a:xfrm>
          <a:prstGeom prst="rect">
            <a:avLst/>
          </a:prstGeom>
          <a:solidFill>
            <a:srgbClr val="F2F2F2"/>
          </a:solidFill>
          <a:ln>
            <a:noFill/>
          </a:ln>
        </p:spPr>
      </p:sp>
      <p:sp>
        <p:nvSpPr>
          <p:cNvPr id="143" name="Google Shape;143;p52"/>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4" name="Shape 144"/>
        <p:cNvGrpSpPr/>
        <p:nvPr/>
      </p:nvGrpSpPr>
      <p:grpSpPr>
        <a:xfrm>
          <a:off x="0" y="0"/>
          <a:ext cx="0" cy="0"/>
          <a:chOff x="0" y="0"/>
          <a:chExt cx="0" cy="0"/>
        </a:xfrm>
      </p:grpSpPr>
      <p:sp>
        <p:nvSpPr>
          <p:cNvPr id="145" name="Google Shape;145;p53"/>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6" name="Google Shape;146;p53"/>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47" name="Google Shape;147;p53"/>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48" name="Google Shape;148;p53"/>
          <p:cNvSpPr/>
          <p:nvPr>
            <p:ph idx="3" type="pic"/>
          </p:nvPr>
        </p:nvSpPr>
        <p:spPr>
          <a:xfrm>
            <a:off x="5705875" y="2485912"/>
            <a:ext cx="4832891" cy="3124239"/>
          </a:xfrm>
          <a:prstGeom prst="rect">
            <a:avLst/>
          </a:prstGeom>
          <a:solidFill>
            <a:srgbClr val="F2F2F2"/>
          </a:solidFill>
          <a:ln>
            <a:noFill/>
          </a:ln>
        </p:spPr>
      </p:sp>
      <p:sp>
        <p:nvSpPr>
          <p:cNvPr id="149" name="Google Shape;149;p53"/>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0" name="Google Shape;150;p53"/>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1" name="Shape 151"/>
        <p:cNvGrpSpPr/>
        <p:nvPr/>
      </p:nvGrpSpPr>
      <p:grpSpPr>
        <a:xfrm>
          <a:off x="0" y="0"/>
          <a:ext cx="0" cy="0"/>
          <a:chOff x="0" y="0"/>
          <a:chExt cx="0" cy="0"/>
        </a:xfrm>
      </p:grpSpPr>
      <p:sp>
        <p:nvSpPr>
          <p:cNvPr id="152" name="Google Shape;152;p54"/>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3" name="Google Shape;153;p54"/>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4" name="Google Shape;154;p54"/>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5" name="Google Shape;155;p54"/>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56" name="Google Shape;156;p54"/>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57" name="Google Shape;157;p54"/>
          <p:cNvSpPr/>
          <p:nvPr>
            <p:ph idx="3" type="pic"/>
          </p:nvPr>
        </p:nvSpPr>
        <p:spPr>
          <a:xfrm>
            <a:off x="909901" y="1957962"/>
            <a:ext cx="3073864" cy="2080028"/>
          </a:xfrm>
          <a:prstGeom prst="rect">
            <a:avLst/>
          </a:prstGeom>
          <a:solidFill>
            <a:srgbClr val="F2F2F2"/>
          </a:solidFill>
          <a:ln>
            <a:noFill/>
          </a:ln>
        </p:spPr>
      </p:sp>
      <p:sp>
        <p:nvSpPr>
          <p:cNvPr id="158" name="Google Shape;158;p54"/>
          <p:cNvSpPr/>
          <p:nvPr>
            <p:ph idx="4" type="pic"/>
          </p:nvPr>
        </p:nvSpPr>
        <p:spPr>
          <a:xfrm>
            <a:off x="4539561" y="1957962"/>
            <a:ext cx="3073864" cy="2080028"/>
          </a:xfrm>
          <a:prstGeom prst="rect">
            <a:avLst/>
          </a:prstGeom>
          <a:solidFill>
            <a:srgbClr val="F2F2F2"/>
          </a:solidFill>
          <a:ln>
            <a:noFill/>
          </a:ln>
        </p:spPr>
      </p:sp>
      <p:sp>
        <p:nvSpPr>
          <p:cNvPr id="159" name="Google Shape;159;p54"/>
          <p:cNvSpPr/>
          <p:nvPr>
            <p:ph idx="5" type="pic"/>
          </p:nvPr>
        </p:nvSpPr>
        <p:spPr>
          <a:xfrm>
            <a:off x="8169221" y="1957962"/>
            <a:ext cx="3073864" cy="2080028"/>
          </a:xfrm>
          <a:prstGeom prst="rect">
            <a:avLst/>
          </a:prstGeom>
          <a:solidFill>
            <a:srgbClr val="F2F2F2"/>
          </a:solidFill>
          <a:ln>
            <a:noFill/>
          </a:ln>
        </p:spPr>
      </p:sp>
      <p:sp>
        <p:nvSpPr>
          <p:cNvPr id="160" name="Google Shape;160;p54"/>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1" name="Google Shape;161;p54"/>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2" name="Shape 162"/>
        <p:cNvGrpSpPr/>
        <p:nvPr/>
      </p:nvGrpSpPr>
      <p:grpSpPr>
        <a:xfrm>
          <a:off x="0" y="0"/>
          <a:ext cx="0" cy="0"/>
          <a:chOff x="0" y="0"/>
          <a:chExt cx="0" cy="0"/>
        </a:xfrm>
      </p:grpSpPr>
      <p:sp>
        <p:nvSpPr>
          <p:cNvPr id="163" name="Google Shape;163;p55"/>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4" name="Shape 164"/>
        <p:cNvGrpSpPr/>
        <p:nvPr/>
      </p:nvGrpSpPr>
      <p:grpSpPr>
        <a:xfrm>
          <a:off x="0" y="0"/>
          <a:ext cx="0" cy="0"/>
          <a:chOff x="0" y="0"/>
          <a:chExt cx="0" cy="0"/>
        </a:xfrm>
      </p:grpSpPr>
      <p:sp>
        <p:nvSpPr>
          <p:cNvPr id="165" name="Google Shape;165;p56"/>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66" name="Google Shape;166;p56"/>
          <p:cNvGrpSpPr/>
          <p:nvPr/>
        </p:nvGrpSpPr>
        <p:grpSpPr>
          <a:xfrm>
            <a:off x="472011" y="1508786"/>
            <a:ext cx="3799787" cy="4865561"/>
            <a:chOff x="354008" y="1131589"/>
            <a:chExt cx="2849840" cy="3649171"/>
          </a:xfrm>
        </p:grpSpPr>
        <p:sp>
          <p:nvSpPr>
            <p:cNvPr id="167" name="Google Shape;167;p56"/>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8" name="Google Shape;168;p56"/>
            <p:cNvSpPr/>
            <p:nvPr/>
          </p:nvSpPr>
          <p:spPr>
            <a:xfrm>
              <a:off x="531932" y="1347500"/>
              <a:ext cx="108520" cy="3240473"/>
            </a:xfrm>
            <a:prstGeom prst="roundRect">
              <a:avLst>
                <a:gd fmla="val 50000" name="adj"/>
              </a:avLst>
            </a:prstGeom>
            <a:solidFill>
              <a:schemeClr val="lt1">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9" name="Google Shape;169;p56"/>
            <p:cNvSpPr/>
            <p:nvPr/>
          </p:nvSpPr>
          <p:spPr>
            <a:xfrm rot="5400000">
              <a:off x="2592642" y="1238201"/>
              <a:ext cx="502331" cy="502331"/>
            </a:xfrm>
            <a:prstGeom prst="halfFrame">
              <a:avLst>
                <a:gd fmla="val 23728" name="adj1"/>
                <a:gd fmla="val 24642" name="adj2"/>
              </a:avLst>
            </a:prstGeom>
            <a:solidFill>
              <a:schemeClr val="lt1">
                <a:alpha val="2196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sqlshack.com/wp-content/uploads/2019/12/events-selection-tab-of-the-trace-properties-from.png"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onlineinterviewquestions.com/nosql-interview-questions/#collapseUnfiled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javatpoint.com/sql-server-profiler#:~:text=SQL%20profiler%20is%20a%20GUI,the%20SQL%20Server%202000%20version" TargetMode="External"/><Relationship Id="rId4" Type="http://schemas.openxmlformats.org/officeDocument/2006/relationships/hyperlink" Target="https://stackify.com/what-is-sql-server-profiler/" TargetMode="External"/><Relationship Id="rId9" Type="http://schemas.openxmlformats.org/officeDocument/2006/relationships/hyperlink" Target="https://www.guru99.com/mongodb-count-remove-function.html" TargetMode="External"/><Relationship Id="rId5" Type="http://schemas.openxmlformats.org/officeDocument/2006/relationships/hyperlink" Target="https://www.w3schools.com/whatis/whatis_json.asp" TargetMode="External"/><Relationship Id="rId6" Type="http://schemas.openxmlformats.org/officeDocument/2006/relationships/hyperlink" Target="https://www.codeproject.com/Articles/21371/SQL-Server-Profiler-Step-by-Step" TargetMode="External"/><Relationship Id="rId7" Type="http://schemas.openxmlformats.org/officeDocument/2006/relationships/hyperlink" Target="https://www.techopedia.com/definition/1245/structured-query-language-sql" TargetMode="External"/><Relationship Id="rId8" Type="http://schemas.openxmlformats.org/officeDocument/2006/relationships/hyperlink" Target="https://www.guru99.com/mongodb-update-document.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77" name="Google Shape;177;p1"/>
          <p:cNvSpPr/>
          <p:nvPr/>
        </p:nvSpPr>
        <p:spPr>
          <a:xfrm flipH="1" rot="10800000">
            <a:off x="9506857" y="5939880"/>
            <a:ext cx="1291772" cy="1157606"/>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78" name="Google Shape;178;p1"/>
          <p:cNvGraphicFramePr/>
          <p:nvPr/>
        </p:nvGraphicFramePr>
        <p:xfrm>
          <a:off x="360632" y="3047617"/>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78" name="Google Shape;178;p1"/>
                      <p:cNvPicPr preferRelativeResize="0"/>
                      <p:nvPr/>
                    </p:nvPicPr>
                    <p:blipFill rotWithShape="1">
                      <a:blip r:embed="rId6">
                        <a:alphaModFix/>
                      </a:blip>
                      <a:srcRect b="0" l="0" r="0" t="0"/>
                      <a:stretch/>
                    </p:blipFill>
                    <p:spPr>
                      <a:xfrm>
                        <a:off x="360632" y="3047617"/>
                        <a:ext cx="3303056" cy="3148059"/>
                      </a:xfrm>
                      <a:prstGeom prst="rect">
                        <a:avLst/>
                      </a:prstGeom>
                      <a:noFill/>
                      <a:ln>
                        <a:noFill/>
                      </a:ln>
                    </p:spPr>
                  </p:pic>
                </p:oleObj>
              </mc:Fallback>
            </mc:AlternateContent>
          </a:graphicData>
        </a:graphic>
      </p:graphicFrame>
      <p:sp>
        <p:nvSpPr>
          <p:cNvPr id="179" name="Google Shape;179;p1"/>
          <p:cNvSpPr/>
          <p:nvPr/>
        </p:nvSpPr>
        <p:spPr>
          <a:xfrm flipH="1">
            <a:off x="7045437" y="-64960"/>
            <a:ext cx="5146562" cy="5852440"/>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txBox="1"/>
          <p:nvPr/>
        </p:nvSpPr>
        <p:spPr>
          <a:xfrm>
            <a:off x="1428187" y="1612292"/>
            <a:ext cx="9037200" cy="83805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600"/>
              <a:buFont typeface="Arial"/>
              <a:buNone/>
            </a:pPr>
            <a:r>
              <a:rPr b="1" i="0" lang="en-US" sz="3600" u="none" cap="none" strike="noStrike">
                <a:solidFill>
                  <a:srgbClr val="FF0000"/>
                </a:solidFill>
                <a:latin typeface="Times New Roman"/>
                <a:ea typeface="Times New Roman"/>
                <a:cs typeface="Times New Roman"/>
                <a:sym typeface="Times New Roman"/>
              </a:rPr>
              <a:t>Domain Winter Winning Camp 2023</a:t>
            </a:r>
            <a:endParaRPr b="1" i="0" sz="3600" u="none" cap="none" strike="noStrike">
              <a:solidFill>
                <a:srgbClr val="FF0000"/>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Subject Name: DBMS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Day: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8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Topic Covered: Difference between SQL and NOSQL.</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SQL Profiler</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Storing JSON file in Database</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br>
              <a:rPr b="0" i="0" lang="en-US" sz="3600" u="none" cap="none" strike="noStrike">
                <a:solidFill>
                  <a:schemeClr val="dk1"/>
                </a:solidFill>
                <a:latin typeface="Arial"/>
                <a:ea typeface="Arial"/>
                <a:cs typeface="Arial"/>
                <a:sym typeface="Arial"/>
              </a:rPr>
            </a:br>
            <a:endParaRPr b="1"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3600"/>
              <a:buFont typeface="Arial"/>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26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t/>
            </a:r>
            <a:endParaRPr b="1" i="0" sz="40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400"/>
              </a:spcBef>
              <a:spcAft>
                <a:spcPts val="0"/>
              </a:spcAft>
              <a:buClr>
                <a:srgbClr val="000000"/>
              </a:buClr>
              <a:buSzPts val="4000"/>
              <a:buFont typeface="Arial"/>
              <a:buNone/>
            </a:pPr>
            <a:r>
              <a:rPr b="1" i="0" lang="en-US" sz="40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000"/>
              <a:buFont typeface="Arial"/>
              <a:buNone/>
            </a:pPr>
            <a:r>
              <a:t/>
            </a:r>
            <a:endParaRPr b="0" i="0" sz="2000" u="none" cap="none" strike="noStrike">
              <a:solidFill>
                <a:schemeClr val="dk1"/>
              </a:solidFill>
              <a:latin typeface="Raleway ExtraBold"/>
              <a:ea typeface="Raleway ExtraBold"/>
              <a:cs typeface="Raleway ExtraBold"/>
              <a:sym typeface="Raleway ExtraBold"/>
            </a:endParaRPr>
          </a:p>
        </p:txBody>
      </p:sp>
      <p:pic>
        <p:nvPicPr>
          <p:cNvPr id="182" name="Google Shape;182;p1"/>
          <p:cNvPicPr preferRelativeResize="0"/>
          <p:nvPr/>
        </p:nvPicPr>
        <p:blipFill rotWithShape="1">
          <a:blip r:embed="rId7">
            <a:alphaModFix/>
          </a:blip>
          <a:srcRect b="0" l="0" r="0" t="0"/>
          <a:stretch/>
        </p:blipFill>
        <p:spPr>
          <a:xfrm>
            <a:off x="12105" y="24501"/>
            <a:ext cx="2654896" cy="965442"/>
          </a:xfrm>
          <a:prstGeom prst="rect">
            <a:avLst/>
          </a:prstGeom>
          <a:noFill/>
          <a:ln>
            <a:noFill/>
          </a:ln>
        </p:spPr>
      </p:pic>
      <p:sp>
        <p:nvSpPr>
          <p:cNvPr id="183" name="Google Shape;183;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
          <p:cNvSpPr txBox="1"/>
          <p:nvPr/>
        </p:nvSpPr>
        <p:spPr>
          <a:xfrm>
            <a:off x="3543503" y="6010367"/>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5" name="Google Shape;185;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87" name="Google Shape;18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Users\HP 250 G5\Desktop\wn.png" id="188" name="Google Shape;188;p1"/>
          <p:cNvPicPr preferRelativeResize="0"/>
          <p:nvPr/>
        </p:nvPicPr>
        <p:blipFill rotWithShape="1">
          <a:blip r:embed="rId8">
            <a:alphaModFix/>
          </a:blip>
          <a:srcRect b="0" l="0" r="0" t="0"/>
          <a:stretch/>
        </p:blipFill>
        <p:spPr>
          <a:xfrm>
            <a:off x="10411097" y="74823"/>
            <a:ext cx="1763512" cy="6278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838200" y="365125"/>
            <a:ext cx="10515600" cy="9446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SQL Server Profiler from Management Studio</a:t>
            </a:r>
            <a:endParaRPr/>
          </a:p>
        </p:txBody>
      </p:sp>
      <p:sp>
        <p:nvSpPr>
          <p:cNvPr id="251" name="Google Shape;251;p10"/>
          <p:cNvSpPr txBox="1"/>
          <p:nvPr>
            <p:ph idx="1" type="body"/>
          </p:nvPr>
        </p:nvSpPr>
        <p:spPr>
          <a:xfrm>
            <a:off x="838200" y="1544595"/>
            <a:ext cx="10515600" cy="46323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profiler option as shown in the image below</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2" name="Google Shape;25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running SQL Server Profiler from the Management Studio" id="253" name="Google Shape;253;p10"/>
          <p:cNvPicPr preferRelativeResize="0"/>
          <p:nvPr/>
        </p:nvPicPr>
        <p:blipFill rotWithShape="1">
          <a:blip r:embed="rId3">
            <a:alphaModFix/>
          </a:blip>
          <a:srcRect b="0" l="0" r="0" t="0"/>
          <a:stretch/>
        </p:blipFill>
        <p:spPr>
          <a:xfrm>
            <a:off x="1816443" y="2100649"/>
            <a:ext cx="7772400" cy="42505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838200" y="365125"/>
            <a:ext cx="10515600" cy="106825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sz="4000">
                <a:solidFill>
                  <a:srgbClr val="FF0000"/>
                </a:solidFill>
                <a:latin typeface="Times New Roman"/>
                <a:ea typeface="Times New Roman"/>
                <a:cs typeface="Times New Roman"/>
                <a:sym typeface="Times New Roman"/>
              </a:rPr>
              <a:t>Another way to Open SQL Server Profiler</a:t>
            </a:r>
            <a:br>
              <a:rPr b="1" lang="en-US" sz="4000">
                <a:solidFill>
                  <a:srgbClr val="FF0000"/>
                </a:solidFill>
                <a:latin typeface="Times New Roman"/>
                <a:ea typeface="Times New Roman"/>
                <a:cs typeface="Times New Roman"/>
                <a:sym typeface="Times New Roman"/>
              </a:rPr>
            </a:br>
            <a:endParaRPr b="1" sz="4000">
              <a:solidFill>
                <a:srgbClr val="FF0000"/>
              </a:solidFill>
              <a:latin typeface="Times New Roman"/>
              <a:ea typeface="Times New Roman"/>
              <a:cs typeface="Times New Roman"/>
              <a:sym typeface="Times New Roman"/>
            </a:endParaRPr>
          </a:p>
        </p:txBody>
      </p:sp>
      <p:sp>
        <p:nvSpPr>
          <p:cNvPr id="259" name="Google Shape;259;p11"/>
          <p:cNvSpPr txBox="1"/>
          <p:nvPr>
            <p:ph idx="1" type="body"/>
          </p:nvPr>
        </p:nvSpPr>
        <p:spPr>
          <a:xfrm>
            <a:off x="838200" y="1421027"/>
            <a:ext cx="10515600" cy="475593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 </a:t>
            </a:r>
            <a:r>
              <a:rPr b="1" lang="en-US">
                <a:latin typeface="Times New Roman"/>
                <a:ea typeface="Times New Roman"/>
                <a:cs typeface="Times New Roman"/>
                <a:sym typeface="Times New Roman"/>
              </a:rPr>
              <a:t>Windows 10</a:t>
            </a:r>
            <a:r>
              <a:rPr lang="en-US">
                <a:latin typeface="Times New Roman"/>
                <a:ea typeface="Times New Roman"/>
                <a:cs typeface="Times New Roman"/>
                <a:sym typeface="Times New Roman"/>
              </a:rPr>
              <a:t>, then type SQL Server Profiler into the Start menu. We will see the application in the results as shown below</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0" name="Google Shape;2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running SQL Server profiler from the start menu in Windows 10" id="261" name="Google Shape;261;p11"/>
          <p:cNvPicPr preferRelativeResize="0"/>
          <p:nvPr/>
        </p:nvPicPr>
        <p:blipFill rotWithShape="1">
          <a:blip r:embed="rId3">
            <a:alphaModFix/>
          </a:blip>
          <a:srcRect b="0" l="0" r="0" t="0"/>
          <a:stretch/>
        </p:blipFill>
        <p:spPr>
          <a:xfrm>
            <a:off x="1248031" y="2458993"/>
            <a:ext cx="9255211" cy="42260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2"/>
          <p:cNvSpPr txBox="1"/>
          <p:nvPr>
            <p:ph type="title"/>
          </p:nvPr>
        </p:nvSpPr>
        <p:spPr>
          <a:xfrm>
            <a:off x="850556" y="370702"/>
            <a:ext cx="10515600" cy="103796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sz="4000">
                <a:solidFill>
                  <a:srgbClr val="FF0000"/>
                </a:solidFill>
                <a:latin typeface="Times New Roman"/>
                <a:ea typeface="Times New Roman"/>
                <a:cs typeface="Times New Roman"/>
                <a:sym typeface="Times New Roman"/>
              </a:rPr>
              <a:t>Advantages of PROFILER</a:t>
            </a:r>
            <a:br>
              <a:rPr lang="en-US"/>
            </a:br>
            <a:endParaRPr/>
          </a:p>
        </p:txBody>
      </p:sp>
      <p:sp>
        <p:nvSpPr>
          <p:cNvPr id="267" name="Google Shape;267;p12"/>
          <p:cNvSpPr txBox="1"/>
          <p:nvPr>
            <p:ph idx="1" type="body"/>
          </p:nvPr>
        </p:nvSpPr>
        <p:spPr>
          <a:xfrm>
            <a:off x="838200" y="1136822"/>
            <a:ext cx="10515600" cy="504014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Clarity:</a:t>
            </a:r>
            <a:r>
              <a:rPr lang="en-US">
                <a:latin typeface="Times New Roman"/>
                <a:ea typeface="Times New Roman"/>
                <a:cs typeface="Times New Roman"/>
                <a:sym typeface="Times New Roman"/>
              </a:rPr>
              <a:t> It shows how an instance interacts with a client.</a:t>
            </a:r>
            <a:endParaRPr/>
          </a:p>
          <a:p>
            <a:pPr indent="-228600" lvl="0" marL="228600" rtl="0" algn="just">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Troubleshoot Issues:</a:t>
            </a:r>
            <a:r>
              <a:rPr lang="en-US">
                <a:latin typeface="Times New Roman"/>
                <a:ea typeface="Times New Roman"/>
                <a:cs typeface="Times New Roman"/>
                <a:sym typeface="Times New Roman"/>
              </a:rPr>
              <a:t> It allows us to save and replay key events, which can help us in identifying trouble areas. It is also useful for stress testing and finding queries that take a long time to execute.</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Allow non-administrator to create traces securely.</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also saves traces for SQL, SSIS, and Analysis Services.</a:t>
            </a:r>
            <a:endParaRPr/>
          </a:p>
          <a:p>
            <a:pPr indent="-228600" lvl="0" marL="228600" rtl="0" algn="just">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Compare activity to baselines:</a:t>
            </a:r>
            <a:r>
              <a:rPr lang="en-US">
                <a:latin typeface="Times New Roman"/>
                <a:ea typeface="Times New Roman"/>
                <a:cs typeface="Times New Roman"/>
                <a:sym typeface="Times New Roman"/>
              </a:rPr>
              <a:t> It allows users to save trace data and compare it to fresh data in order to identify new problems.</a:t>
            </a:r>
            <a:endParaRPr/>
          </a:p>
          <a:p>
            <a:pPr indent="0" lvl="0" marL="0" rtl="0" algn="l">
              <a:lnSpc>
                <a:spcPct val="90000"/>
              </a:lnSpc>
              <a:spcBef>
                <a:spcPts val="1000"/>
              </a:spcBef>
              <a:spcAft>
                <a:spcPts val="0"/>
              </a:spcAft>
              <a:buClr>
                <a:schemeClr val="dk1"/>
              </a:buClr>
              <a:buSzPts val="2800"/>
              <a:buNone/>
            </a:pPr>
            <a:r>
              <a:t/>
            </a:r>
            <a:endParaRPr/>
          </a:p>
        </p:txBody>
      </p:sp>
      <p:sp>
        <p:nvSpPr>
          <p:cNvPr id="268" name="Google Shape;26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txBox="1"/>
          <p:nvPr>
            <p:ph type="title"/>
          </p:nvPr>
        </p:nvSpPr>
        <p:spPr>
          <a:xfrm>
            <a:off x="838200" y="457200"/>
            <a:ext cx="10515600" cy="8279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Profiler Authentication Form</a:t>
            </a:r>
            <a:br>
              <a:rPr lang="en-US"/>
            </a:br>
            <a:endParaRPr/>
          </a:p>
        </p:txBody>
      </p:sp>
      <p:sp>
        <p:nvSpPr>
          <p:cNvPr id="274" name="Google Shape;274;p13"/>
          <p:cNvSpPr txBox="1"/>
          <p:nvPr>
            <p:ph idx="1" type="body"/>
          </p:nvPr>
        </p:nvSpPr>
        <p:spPr>
          <a:xfrm>
            <a:off x="838200" y="1235676"/>
            <a:ext cx="10515600" cy="49303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When we open the profiler, it will ask for authentication.</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 Here we need to fill in the detail like </a:t>
            </a:r>
            <a:r>
              <a:rPr b="1" lang="en-US" sz="2400">
                <a:latin typeface="Times New Roman"/>
                <a:ea typeface="Times New Roman"/>
                <a:cs typeface="Times New Roman"/>
                <a:sym typeface="Times New Roman"/>
              </a:rPr>
              <a:t>server type</a:t>
            </a:r>
            <a:r>
              <a:rPr lang="en-US" sz="2400">
                <a:latin typeface="Times New Roman"/>
                <a:ea typeface="Times New Roman"/>
                <a:cs typeface="Times New Roman"/>
                <a:sym typeface="Times New Roman"/>
              </a:rPr>
              <a:t> (whether you want to connect to Analysis Service Instance or Database Engine), </a:t>
            </a:r>
            <a:r>
              <a:rPr b="1" lang="en-US" sz="2400">
                <a:latin typeface="Times New Roman"/>
                <a:ea typeface="Times New Roman"/>
                <a:cs typeface="Times New Roman"/>
                <a:sym typeface="Times New Roman"/>
              </a:rPr>
              <a:t>server name, authentication type</a:t>
            </a:r>
            <a:r>
              <a:rPr lang="en-US" sz="2400">
                <a:latin typeface="Times New Roman"/>
                <a:ea typeface="Times New Roman"/>
                <a:cs typeface="Times New Roman"/>
                <a:sym typeface="Times New Roman"/>
              </a:rPr>
              <a:t>, and </a:t>
            </a:r>
            <a:r>
              <a:rPr b="1" lang="en-US" sz="2400">
                <a:latin typeface="Times New Roman"/>
                <a:ea typeface="Times New Roman"/>
                <a:cs typeface="Times New Roman"/>
                <a:sym typeface="Times New Roman"/>
              </a:rPr>
              <a:t>credentials</a:t>
            </a:r>
            <a:r>
              <a:rPr lang="en-US" sz="2400">
                <a:latin typeface="Times New Roman"/>
                <a:ea typeface="Times New Roman"/>
                <a:cs typeface="Times New Roman"/>
                <a:sym typeface="Times New Roman"/>
              </a:rPr>
              <a:t> as shown in the below image:</a:t>
            </a:r>
            <a:endParaRPr/>
          </a:p>
          <a:p>
            <a:pPr indent="-76200" lvl="0" marL="228600" rtl="0" algn="just">
              <a:lnSpc>
                <a:spcPct val="90000"/>
              </a:lnSpc>
              <a:spcBef>
                <a:spcPts val="1000"/>
              </a:spcBef>
              <a:spcAft>
                <a:spcPts val="0"/>
              </a:spcAft>
              <a:buClr>
                <a:schemeClr val="dk1"/>
              </a:buClr>
              <a:buSzPts val="2400"/>
              <a:buNone/>
            </a:pPr>
            <a:r>
              <a:t/>
            </a:r>
            <a:endParaRPr sz="2400"/>
          </a:p>
        </p:txBody>
      </p:sp>
      <p:sp>
        <p:nvSpPr>
          <p:cNvPr id="275" name="Google Shape;27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onnecting to an instance in SQL Server Profiler" id="276" name="Google Shape;276;p13"/>
          <p:cNvPicPr preferRelativeResize="0"/>
          <p:nvPr/>
        </p:nvPicPr>
        <p:blipFill rotWithShape="1">
          <a:blip r:embed="rId3">
            <a:alphaModFix/>
          </a:blip>
          <a:srcRect b="0" l="0" r="0" t="0"/>
          <a:stretch/>
        </p:blipFill>
        <p:spPr>
          <a:xfrm>
            <a:off x="3076832" y="2928551"/>
            <a:ext cx="6277233" cy="3632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838200" y="365126"/>
            <a:ext cx="10515600" cy="7716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Cont..</a:t>
            </a:r>
            <a:endParaRPr b="1" sz="4000">
              <a:solidFill>
                <a:srgbClr val="FF0000"/>
              </a:solidFill>
              <a:latin typeface="Times New Roman"/>
              <a:ea typeface="Times New Roman"/>
              <a:cs typeface="Times New Roman"/>
              <a:sym typeface="Times New Roman"/>
            </a:endParaRPr>
          </a:p>
        </p:txBody>
      </p:sp>
      <p:sp>
        <p:nvSpPr>
          <p:cNvPr id="282" name="Google Shape;282;p14"/>
          <p:cNvSpPr txBox="1"/>
          <p:nvPr>
            <p:ph idx="1" type="body"/>
          </p:nvPr>
        </p:nvSpPr>
        <p:spPr>
          <a:xfrm>
            <a:off x="838200" y="1359244"/>
            <a:ext cx="10515600" cy="481772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When we click on the </a:t>
            </a:r>
            <a:r>
              <a:rPr b="1" lang="en-US">
                <a:latin typeface="Times New Roman"/>
                <a:ea typeface="Times New Roman"/>
                <a:cs typeface="Times New Roman"/>
                <a:sym typeface="Times New Roman"/>
              </a:rPr>
              <a:t>connect</a:t>
            </a:r>
            <a:r>
              <a:rPr lang="en-US">
                <a:latin typeface="Times New Roman"/>
                <a:ea typeface="Times New Roman"/>
                <a:cs typeface="Times New Roman"/>
                <a:sym typeface="Times New Roman"/>
              </a:rPr>
              <a:t> button, the connection is established, and a new trace form appears on the screen.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There are two tabs named </a:t>
            </a:r>
            <a:r>
              <a:rPr b="1" lang="en-US">
                <a:latin typeface="Times New Roman"/>
                <a:ea typeface="Times New Roman"/>
                <a:cs typeface="Times New Roman"/>
                <a:sym typeface="Times New Roman"/>
              </a:rPr>
              <a:t>General</a:t>
            </a:r>
            <a:r>
              <a:rPr lang="en-US">
                <a:latin typeface="Times New Roman"/>
                <a:ea typeface="Times New Roman"/>
                <a:cs typeface="Times New Roman"/>
                <a:sym typeface="Times New Roman"/>
              </a:rPr>
              <a:t> tab and </a:t>
            </a:r>
            <a:r>
              <a:rPr b="1" lang="en-US">
                <a:latin typeface="Times New Roman"/>
                <a:ea typeface="Times New Roman"/>
                <a:cs typeface="Times New Roman"/>
                <a:sym typeface="Times New Roman"/>
              </a:rPr>
              <a:t>Events Selection</a:t>
            </a:r>
            <a:r>
              <a:rPr lang="en-US">
                <a:latin typeface="Times New Roman"/>
                <a:ea typeface="Times New Roman"/>
                <a:cs typeface="Times New Roman"/>
                <a:sym typeface="Times New Roman"/>
              </a:rPr>
              <a:t> :</a:t>
            </a:r>
            <a:endParaRPr/>
          </a:p>
          <a:p>
            <a:pPr indent="-514350" lvl="0" marL="514350" rtl="0" algn="just">
              <a:lnSpc>
                <a:spcPct val="90000"/>
              </a:lnSpc>
              <a:spcBef>
                <a:spcPts val="1000"/>
              </a:spcBef>
              <a:spcAft>
                <a:spcPts val="0"/>
              </a:spcAft>
              <a:buClr>
                <a:schemeClr val="dk1"/>
              </a:buClr>
              <a:buSzPts val="2800"/>
              <a:buFont typeface="Calibri"/>
              <a:buAutoNum type="arabicPeriod"/>
            </a:pPr>
            <a:r>
              <a:rPr b="1" lang="en-US" u="sng">
                <a:latin typeface="Times New Roman"/>
                <a:ea typeface="Times New Roman"/>
                <a:cs typeface="Times New Roman"/>
                <a:sym typeface="Times New Roman"/>
              </a:rPr>
              <a:t>General Tab</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It is </a:t>
            </a:r>
            <a:r>
              <a:rPr b="1" lang="en-US">
                <a:latin typeface="Times New Roman"/>
                <a:ea typeface="Times New Roman"/>
                <a:cs typeface="Times New Roman"/>
                <a:sym typeface="Times New Roman"/>
              </a:rPr>
              <a:t>used for setting the trace</a:t>
            </a:r>
            <a:r>
              <a:rPr lang="en-US">
                <a:latin typeface="Times New Roman"/>
                <a:ea typeface="Times New Roman"/>
                <a:cs typeface="Times New Roman"/>
                <a:sym typeface="Times New Roman"/>
              </a:rPr>
              <a:t> database engine</a:t>
            </a:r>
            <a:endParaRPr/>
          </a:p>
          <a:p>
            <a:pPr indent="-514350" lvl="0" marL="514350" rtl="0" algn="just">
              <a:lnSpc>
                <a:spcPct val="90000"/>
              </a:lnSpc>
              <a:spcBef>
                <a:spcPts val="1000"/>
              </a:spcBef>
              <a:spcAft>
                <a:spcPts val="0"/>
              </a:spcAft>
              <a:buClr>
                <a:schemeClr val="dk1"/>
              </a:buClr>
              <a:buSzPts val="2800"/>
              <a:buFont typeface="Calibri"/>
              <a:buAutoNum type="arabicPeriod"/>
            </a:pPr>
            <a:r>
              <a:rPr b="1" lang="en-US" u="sng">
                <a:latin typeface="Times New Roman"/>
                <a:ea typeface="Times New Roman"/>
                <a:cs typeface="Times New Roman"/>
                <a:sym typeface="Times New Roman"/>
              </a:rPr>
              <a:t>Event Selection: </a:t>
            </a:r>
            <a:r>
              <a:rPr lang="en-US">
                <a:latin typeface="Times New Roman"/>
                <a:ea typeface="Times New Roman"/>
                <a:cs typeface="Times New Roman"/>
                <a:sym typeface="Times New Roman"/>
              </a:rPr>
              <a:t>The event is an </a:t>
            </a:r>
            <a:r>
              <a:rPr b="1" lang="en-US">
                <a:latin typeface="Times New Roman"/>
                <a:ea typeface="Times New Roman"/>
                <a:cs typeface="Times New Roman"/>
                <a:sym typeface="Times New Roman"/>
              </a:rPr>
              <a:t>action or operation</a:t>
            </a:r>
            <a:r>
              <a:rPr lang="en-US">
                <a:latin typeface="Times New Roman"/>
                <a:ea typeface="Times New Roman"/>
                <a:cs typeface="Times New Roman"/>
                <a:sym typeface="Times New Roman"/>
              </a:rPr>
              <a:t> performed on the database engine. An event tab is used for adding or removing the selected event for monitoring. The profiler tool can trace all events, and each event is categorized on a specific event class.</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3" name="Google Shape;2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838200" y="365125"/>
            <a:ext cx="10515600" cy="9076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How to create a trace steps</a:t>
            </a:r>
            <a:br>
              <a:rPr b="1" lang="en-US"/>
            </a:br>
            <a:endParaRPr/>
          </a:p>
        </p:txBody>
      </p:sp>
      <p:sp>
        <p:nvSpPr>
          <p:cNvPr id="289" name="Google Shape;289;p15"/>
          <p:cNvSpPr txBox="1"/>
          <p:nvPr>
            <p:ph idx="1" type="body"/>
          </p:nvPr>
        </p:nvSpPr>
        <p:spPr>
          <a:xfrm>
            <a:off x="838200" y="1260389"/>
            <a:ext cx="10515600" cy="4916574"/>
          </a:xfrm>
          <a:prstGeom prst="rect">
            <a:avLst/>
          </a:prstGeom>
          <a:noFill/>
          <a:ln>
            <a:noFill/>
          </a:ln>
        </p:spPr>
        <p:txBody>
          <a:bodyPr anchorCtr="0" anchor="t" bIns="45700" lIns="91425" spcFirstLastPara="1" rIns="91425" wrap="square" tIns="45700">
            <a:normAutofit/>
          </a:bodyPr>
          <a:lstStyle/>
          <a:p>
            <a:pPr indent="-514350" lvl="0" marL="514350" rtl="0" algn="just">
              <a:lnSpc>
                <a:spcPct val="90000"/>
              </a:lnSpc>
              <a:spcBef>
                <a:spcPts val="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On the </a:t>
            </a:r>
            <a:r>
              <a:rPr b="1" lang="en-US">
                <a:latin typeface="Times New Roman"/>
                <a:ea typeface="Times New Roman"/>
                <a:cs typeface="Times New Roman"/>
                <a:sym typeface="Times New Roman"/>
              </a:rPr>
              <a:t>File</a:t>
            </a:r>
            <a:r>
              <a:rPr lang="en-US">
                <a:latin typeface="Times New Roman"/>
                <a:ea typeface="Times New Roman"/>
                <a:cs typeface="Times New Roman"/>
                <a:sym typeface="Times New Roman"/>
              </a:rPr>
              <a:t> menu, click </a:t>
            </a:r>
            <a:r>
              <a:rPr b="1" lang="en-US">
                <a:latin typeface="Times New Roman"/>
                <a:ea typeface="Times New Roman"/>
                <a:cs typeface="Times New Roman"/>
                <a:sym typeface="Times New Roman"/>
              </a:rPr>
              <a:t>New Trace</a:t>
            </a:r>
            <a:r>
              <a:rPr lang="en-US">
                <a:latin typeface="Times New Roman"/>
                <a:ea typeface="Times New Roman"/>
                <a:cs typeface="Times New Roman"/>
                <a:sym typeface="Times New Roman"/>
              </a:rPr>
              <a:t>, and connect to an instance of SQL Server.</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Then </a:t>
            </a:r>
            <a:r>
              <a:rPr b="1" lang="en-US">
                <a:latin typeface="Times New Roman"/>
                <a:ea typeface="Times New Roman"/>
                <a:cs typeface="Times New Roman"/>
                <a:sym typeface="Times New Roman"/>
              </a:rPr>
              <a:t>Trace Properties</a:t>
            </a:r>
            <a:r>
              <a:rPr lang="en-US">
                <a:latin typeface="Times New Roman"/>
                <a:ea typeface="Times New Roman"/>
                <a:cs typeface="Times New Roman"/>
                <a:sym typeface="Times New Roman"/>
              </a:rPr>
              <a:t> dialog box appears.</a:t>
            </a:r>
            <a:endParaRPr/>
          </a:p>
          <a:p>
            <a:pPr indent="0" lvl="0" marL="0" rtl="0" algn="just">
              <a:lnSpc>
                <a:spcPct val="90000"/>
              </a:lnSpc>
              <a:spcBef>
                <a:spcPts val="1000"/>
              </a:spcBef>
              <a:spcAft>
                <a:spcPts val="0"/>
              </a:spcAft>
              <a:buClr>
                <a:schemeClr val="dk1"/>
              </a:buClr>
              <a:buSzPts val="2800"/>
              <a:buNone/>
            </a:pPr>
            <a:r>
              <a:rPr b="1" lang="en-US" u="sng">
                <a:latin typeface="Times New Roman"/>
                <a:ea typeface="Times New Roman"/>
                <a:cs typeface="Times New Roman"/>
                <a:sym typeface="Times New Roman"/>
              </a:rPr>
              <a:t>NOTE:</a:t>
            </a:r>
            <a:r>
              <a:rPr lang="en-US" u="sng">
                <a:latin typeface="Times New Roman"/>
                <a:ea typeface="Times New Roman"/>
                <a:cs typeface="Times New Roman"/>
                <a:sym typeface="Times New Roman"/>
              </a:rPr>
              <a:t> </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The </a:t>
            </a:r>
            <a:r>
              <a:rPr b="1" lang="en-US">
                <a:latin typeface="Times New Roman"/>
                <a:ea typeface="Times New Roman"/>
                <a:cs typeface="Times New Roman"/>
                <a:sym typeface="Times New Roman"/>
              </a:rPr>
              <a:t>Trace Properties</a:t>
            </a:r>
            <a:r>
              <a:rPr lang="en-US">
                <a:latin typeface="Times New Roman"/>
                <a:ea typeface="Times New Roman"/>
                <a:cs typeface="Times New Roman"/>
                <a:sym typeface="Times New Roman"/>
              </a:rPr>
              <a:t> dialog box fails to appear, and the trace begins instead, if </a:t>
            </a:r>
            <a:r>
              <a:rPr b="1" lang="en-US">
                <a:latin typeface="Times New Roman"/>
                <a:ea typeface="Times New Roman"/>
                <a:cs typeface="Times New Roman"/>
                <a:sym typeface="Times New Roman"/>
              </a:rPr>
              <a:t>Start tracing immediately after making connection</a:t>
            </a:r>
            <a:r>
              <a:rPr lang="en-US">
                <a:latin typeface="Times New Roman"/>
                <a:ea typeface="Times New Roman"/>
                <a:cs typeface="Times New Roman"/>
                <a:sym typeface="Times New Roman"/>
              </a:rPr>
              <a:t> is selected. To turn off this setting, on the *</a:t>
            </a:r>
            <a:r>
              <a:rPr i="1" lang="en-US">
                <a:latin typeface="Times New Roman"/>
                <a:ea typeface="Times New Roman"/>
                <a:cs typeface="Times New Roman"/>
                <a:sym typeface="Times New Roman"/>
              </a:rPr>
              <a:t>Tools</a:t>
            </a:r>
            <a:r>
              <a:rPr lang="en-US">
                <a:latin typeface="Times New Roman"/>
                <a:ea typeface="Times New Roman"/>
                <a:cs typeface="Times New Roman"/>
                <a:sym typeface="Times New Roman"/>
              </a:rPr>
              <a:t> *menu, click </a:t>
            </a:r>
            <a:r>
              <a:rPr b="1" lang="en-US">
                <a:latin typeface="Times New Roman"/>
                <a:ea typeface="Times New Roman"/>
                <a:cs typeface="Times New Roman"/>
                <a:sym typeface="Times New Roman"/>
              </a:rPr>
              <a:t>Options</a:t>
            </a:r>
            <a:r>
              <a:rPr lang="en-US">
                <a:latin typeface="Times New Roman"/>
                <a:ea typeface="Times New Roman"/>
                <a:cs typeface="Times New Roman"/>
                <a:sym typeface="Times New Roman"/>
              </a:rPr>
              <a:t>, and clear the Start tracing immediately after making connection check box.</a:t>
            </a:r>
            <a:endParaRPr/>
          </a:p>
          <a:p>
            <a:pPr indent="0" lvl="0" marL="0" rtl="0" algn="just">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90" name="Google Shape;29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38200" y="365125"/>
            <a:ext cx="10515600" cy="10806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Trace Properties Dialog Box</a:t>
            </a:r>
            <a:br>
              <a:rPr b="1" lang="en-US"/>
            </a:br>
            <a:endParaRPr/>
          </a:p>
        </p:txBody>
      </p:sp>
      <p:sp>
        <p:nvSpPr>
          <p:cNvPr id="296" name="Google Shape;29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Events selection tab of the Trace properties from" id="297" name="Google Shape;297;p16">
            <a:hlinkClick r:id="rId3"/>
          </p:cNvPr>
          <p:cNvPicPr preferRelativeResize="0"/>
          <p:nvPr/>
        </p:nvPicPr>
        <p:blipFill rotWithShape="1">
          <a:blip r:embed="rId4">
            <a:alphaModFix/>
          </a:blip>
          <a:srcRect b="0" l="0" r="0" t="0"/>
          <a:stretch/>
        </p:blipFill>
        <p:spPr>
          <a:xfrm>
            <a:off x="2162433" y="1260388"/>
            <a:ext cx="7529254" cy="51527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38200" y="365126"/>
            <a:ext cx="10515600" cy="9570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Steps Cont..</a:t>
            </a:r>
            <a:endParaRPr b="1" sz="4000">
              <a:solidFill>
                <a:srgbClr val="FF0000"/>
              </a:solidFill>
              <a:latin typeface="Times New Roman"/>
              <a:ea typeface="Times New Roman"/>
              <a:cs typeface="Times New Roman"/>
              <a:sym typeface="Times New Roman"/>
            </a:endParaRPr>
          </a:p>
        </p:txBody>
      </p:sp>
      <p:sp>
        <p:nvSpPr>
          <p:cNvPr id="303" name="Google Shape;303;p17"/>
          <p:cNvSpPr txBox="1"/>
          <p:nvPr>
            <p:ph idx="1" type="body"/>
          </p:nvPr>
        </p:nvSpPr>
        <p:spPr>
          <a:xfrm>
            <a:off x="838200" y="1149178"/>
            <a:ext cx="10515600" cy="5313405"/>
          </a:xfrm>
          <a:prstGeom prst="rect">
            <a:avLst/>
          </a:prstGeom>
          <a:noFill/>
          <a:ln>
            <a:noFill/>
          </a:ln>
        </p:spPr>
        <p:txBody>
          <a:bodyPr anchorCtr="0" anchor="t" bIns="45700" lIns="91425" spcFirstLastPara="1" rIns="91425" wrap="square" tIns="45700">
            <a:normAutofit/>
          </a:bodyPr>
          <a:lstStyle/>
          <a:p>
            <a:pPr indent="-514350" lvl="0" marL="514350" rtl="0" algn="just">
              <a:lnSpc>
                <a:spcPct val="90000"/>
              </a:lnSpc>
              <a:spcBef>
                <a:spcPts val="0"/>
              </a:spcBef>
              <a:spcAft>
                <a:spcPts val="0"/>
              </a:spcAft>
              <a:buClr>
                <a:schemeClr val="dk1"/>
              </a:buClr>
              <a:buSzPts val="2800"/>
              <a:buFont typeface="Calibri"/>
              <a:buAutoNum type="arabicPeriod" startAt="2"/>
            </a:pPr>
            <a:r>
              <a:rPr lang="en-US">
                <a:latin typeface="Times New Roman"/>
                <a:ea typeface="Times New Roman"/>
                <a:cs typeface="Times New Roman"/>
                <a:sym typeface="Times New Roman"/>
              </a:rPr>
              <a:t>In the </a:t>
            </a:r>
            <a:r>
              <a:rPr b="1" lang="en-US">
                <a:latin typeface="Times New Roman"/>
                <a:ea typeface="Times New Roman"/>
                <a:cs typeface="Times New Roman"/>
                <a:sym typeface="Times New Roman"/>
              </a:rPr>
              <a:t>Trace name</a:t>
            </a:r>
            <a:r>
              <a:rPr lang="en-US">
                <a:latin typeface="Times New Roman"/>
                <a:ea typeface="Times New Roman"/>
                <a:cs typeface="Times New Roman"/>
                <a:sym typeface="Times New Roman"/>
              </a:rPr>
              <a:t> box, type a name for the trace.</a:t>
            </a:r>
            <a:endParaRPr/>
          </a:p>
          <a:p>
            <a:pPr indent="-514350" lvl="0" marL="514350" rtl="0" algn="just">
              <a:lnSpc>
                <a:spcPct val="90000"/>
              </a:lnSpc>
              <a:spcBef>
                <a:spcPts val="1000"/>
              </a:spcBef>
              <a:spcAft>
                <a:spcPts val="0"/>
              </a:spcAft>
              <a:buClr>
                <a:schemeClr val="dk1"/>
              </a:buClr>
              <a:buSzPts val="2800"/>
              <a:buFont typeface="Calibri"/>
              <a:buAutoNum type="arabicPeriod" startAt="2"/>
            </a:pPr>
            <a:r>
              <a:rPr lang="en-US">
                <a:latin typeface="Times New Roman"/>
                <a:ea typeface="Times New Roman"/>
                <a:cs typeface="Times New Roman"/>
                <a:sym typeface="Times New Roman"/>
              </a:rPr>
              <a:t>In the </a:t>
            </a:r>
            <a:r>
              <a:rPr b="1" lang="en-US">
                <a:latin typeface="Times New Roman"/>
                <a:ea typeface="Times New Roman"/>
                <a:cs typeface="Times New Roman"/>
                <a:sym typeface="Times New Roman"/>
              </a:rPr>
              <a:t>Use the template</a:t>
            </a:r>
            <a:r>
              <a:rPr lang="en-US">
                <a:latin typeface="Times New Roman"/>
                <a:ea typeface="Times New Roman"/>
                <a:cs typeface="Times New Roman"/>
                <a:sym typeface="Times New Roman"/>
              </a:rPr>
              <a:t> list, select a trace template on which to base the trace, or select </a:t>
            </a:r>
            <a:r>
              <a:rPr b="1" lang="en-US">
                <a:latin typeface="Times New Roman"/>
                <a:ea typeface="Times New Roman"/>
                <a:cs typeface="Times New Roman"/>
                <a:sym typeface="Times New Roman"/>
              </a:rPr>
              <a:t>Blank</a:t>
            </a:r>
            <a:r>
              <a:rPr lang="en-US">
                <a:latin typeface="Times New Roman"/>
                <a:ea typeface="Times New Roman"/>
                <a:cs typeface="Times New Roman"/>
                <a:sym typeface="Times New Roman"/>
              </a:rPr>
              <a:t> if you do not want to use a template.</a:t>
            </a:r>
            <a:endParaRPr/>
          </a:p>
          <a:p>
            <a:pPr indent="-514350" lvl="0" marL="514350" rtl="0" algn="just">
              <a:lnSpc>
                <a:spcPct val="90000"/>
              </a:lnSpc>
              <a:spcBef>
                <a:spcPts val="1000"/>
              </a:spcBef>
              <a:spcAft>
                <a:spcPts val="0"/>
              </a:spcAft>
              <a:buClr>
                <a:schemeClr val="dk1"/>
              </a:buClr>
              <a:buSzPts val="2800"/>
              <a:buFont typeface="Calibri"/>
              <a:buAutoNum type="arabicPeriod" startAt="2"/>
            </a:pPr>
            <a:r>
              <a:rPr lang="en-US">
                <a:latin typeface="Times New Roman"/>
                <a:ea typeface="Times New Roman"/>
                <a:cs typeface="Times New Roman"/>
                <a:sym typeface="Times New Roman"/>
              </a:rPr>
              <a:t>To save the trace results, do one of the following:</a:t>
            </a:r>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Click </a:t>
            </a:r>
            <a:r>
              <a:rPr b="1" lang="en-US" sz="2800">
                <a:latin typeface="Times New Roman"/>
                <a:ea typeface="Times New Roman"/>
                <a:cs typeface="Times New Roman"/>
                <a:sym typeface="Times New Roman"/>
              </a:rPr>
              <a:t>Save to file</a:t>
            </a:r>
            <a:r>
              <a:rPr lang="en-US" sz="2800">
                <a:latin typeface="Times New Roman"/>
                <a:ea typeface="Times New Roman"/>
                <a:cs typeface="Times New Roman"/>
                <a:sym typeface="Times New Roman"/>
              </a:rPr>
              <a:t> to capture the trace to a file. Specify a value for </a:t>
            </a:r>
            <a:r>
              <a:rPr b="1" lang="en-US" sz="2800">
                <a:latin typeface="Times New Roman"/>
                <a:ea typeface="Times New Roman"/>
                <a:cs typeface="Times New Roman"/>
                <a:sym typeface="Times New Roman"/>
              </a:rPr>
              <a:t>Set maximum file size</a:t>
            </a:r>
            <a:r>
              <a:rPr lang="en-US" sz="2800">
                <a:latin typeface="Times New Roman"/>
                <a:ea typeface="Times New Roman"/>
                <a:cs typeface="Times New Roman"/>
                <a:sym typeface="Times New Roman"/>
              </a:rPr>
              <a:t>. The default value is 5 megabytes (MB).</a:t>
            </a:r>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Optionally, select </a:t>
            </a:r>
            <a:r>
              <a:rPr b="1" lang="en-US" sz="2800">
                <a:latin typeface="Times New Roman"/>
                <a:ea typeface="Times New Roman"/>
                <a:cs typeface="Times New Roman"/>
                <a:sym typeface="Times New Roman"/>
              </a:rPr>
              <a:t>Enable file rollover</a:t>
            </a:r>
            <a:r>
              <a:rPr lang="en-US" sz="2800">
                <a:latin typeface="Times New Roman"/>
                <a:ea typeface="Times New Roman"/>
                <a:cs typeface="Times New Roman"/>
                <a:sym typeface="Times New Roman"/>
              </a:rPr>
              <a:t> to automatically create new files when the maximum file size is reached. </a:t>
            </a:r>
            <a:endParaRPr sz="2800">
              <a:latin typeface="Times New Roman"/>
              <a:ea typeface="Times New Roman"/>
              <a:cs typeface="Times New Roman"/>
              <a:sym typeface="Times New Roman"/>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You can also optionally select </a:t>
            </a:r>
            <a:r>
              <a:rPr b="1" lang="en-US" sz="2800">
                <a:latin typeface="Times New Roman"/>
                <a:ea typeface="Times New Roman"/>
                <a:cs typeface="Times New Roman"/>
                <a:sym typeface="Times New Roman"/>
              </a:rPr>
              <a:t>Server processes trace data</a:t>
            </a:r>
            <a:r>
              <a:rPr lang="en-US" sz="2800">
                <a:latin typeface="Times New Roman"/>
                <a:ea typeface="Times New Roman"/>
                <a:cs typeface="Times New Roman"/>
                <a:sym typeface="Times New Roman"/>
              </a:rPr>
              <a:t>, which causes the service that is running the trace to process trace data instead of the client application.</a:t>
            </a:r>
            <a:endParaRPr/>
          </a:p>
          <a:p>
            <a:pPr indent="-228600" lvl="1" marL="685800" rtl="0" algn="just">
              <a:lnSpc>
                <a:spcPct val="90000"/>
              </a:lnSpc>
              <a:spcBef>
                <a:spcPts val="500"/>
              </a:spcBef>
              <a:spcAft>
                <a:spcPts val="0"/>
              </a:spcAft>
              <a:buClr>
                <a:schemeClr val="dk1"/>
              </a:buClr>
              <a:buSzPts val="2800"/>
              <a:buChar char="•"/>
            </a:pPr>
            <a:r>
              <a:rPr lang="en-US" sz="2800">
                <a:latin typeface="Times New Roman"/>
                <a:ea typeface="Times New Roman"/>
                <a:cs typeface="Times New Roman"/>
                <a:sym typeface="Times New Roman"/>
              </a:rPr>
              <a:t>Click </a:t>
            </a:r>
            <a:r>
              <a:rPr b="1" lang="en-US" sz="2800">
                <a:latin typeface="Times New Roman"/>
                <a:ea typeface="Times New Roman"/>
                <a:cs typeface="Times New Roman"/>
                <a:sym typeface="Times New Roman"/>
              </a:rPr>
              <a:t>Save to table</a:t>
            </a:r>
            <a:r>
              <a:rPr lang="en-US" sz="2800">
                <a:latin typeface="Times New Roman"/>
                <a:ea typeface="Times New Roman"/>
                <a:cs typeface="Times New Roman"/>
                <a:sym typeface="Times New Roman"/>
              </a:rPr>
              <a:t> to capture the trace to a database table.</a:t>
            </a:r>
            <a:endParaRPr/>
          </a:p>
          <a:p>
            <a:pPr indent="0" lvl="1" marL="457200" rtl="0" algn="just">
              <a:lnSpc>
                <a:spcPct val="90000"/>
              </a:lnSpc>
              <a:spcBef>
                <a:spcPts val="500"/>
              </a:spcBef>
              <a:spcAft>
                <a:spcPts val="0"/>
              </a:spcAft>
              <a:buClr>
                <a:schemeClr val="dk1"/>
              </a:buClr>
              <a:buSzPts val="2400"/>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04" name="Google Shape;30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38200" y="365125"/>
            <a:ext cx="10515600" cy="7716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Steps Cont..</a:t>
            </a:r>
            <a:endParaRPr b="1" sz="4000">
              <a:solidFill>
                <a:srgbClr val="FF0000"/>
              </a:solidFill>
              <a:latin typeface="Times New Roman"/>
              <a:ea typeface="Times New Roman"/>
              <a:cs typeface="Times New Roman"/>
              <a:sym typeface="Times New Roman"/>
            </a:endParaRPr>
          </a:p>
        </p:txBody>
      </p:sp>
      <p:sp>
        <p:nvSpPr>
          <p:cNvPr id="310" name="Google Shape;310;p18"/>
          <p:cNvSpPr txBox="1"/>
          <p:nvPr>
            <p:ph idx="1" type="body"/>
          </p:nvPr>
        </p:nvSpPr>
        <p:spPr>
          <a:xfrm>
            <a:off x="838200" y="1173892"/>
            <a:ext cx="10515600" cy="5003071"/>
          </a:xfrm>
          <a:prstGeom prst="rect">
            <a:avLst/>
          </a:prstGeom>
          <a:noFill/>
          <a:ln>
            <a:noFill/>
          </a:ln>
        </p:spPr>
        <p:txBody>
          <a:bodyPr anchorCtr="0" anchor="t" bIns="45700" lIns="91425" spcFirstLastPara="1" rIns="91425" wrap="square" tIns="45700">
            <a:normAutofit/>
          </a:bodyPr>
          <a:lstStyle/>
          <a:p>
            <a:pPr indent="-514350" lvl="0" marL="514350" rtl="0" algn="just">
              <a:lnSpc>
                <a:spcPct val="90000"/>
              </a:lnSpc>
              <a:spcBef>
                <a:spcPts val="0"/>
              </a:spcBef>
              <a:spcAft>
                <a:spcPts val="0"/>
              </a:spcAft>
              <a:buClr>
                <a:schemeClr val="dk1"/>
              </a:buClr>
              <a:buSzPts val="2800"/>
              <a:buFont typeface="Calibri"/>
              <a:buAutoNum type="arabicPeriod" startAt="5"/>
            </a:pPr>
            <a:r>
              <a:rPr lang="en-US">
                <a:latin typeface="Times New Roman"/>
                <a:ea typeface="Times New Roman"/>
                <a:cs typeface="Times New Roman"/>
                <a:sym typeface="Times New Roman"/>
              </a:rPr>
              <a:t>When you do not save the trace results to a file or table thus you lose the trace results after you stop the trace and close SQL Server Profiler. </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To avoid losing the trace results in this way, click </a:t>
            </a:r>
            <a:r>
              <a:rPr b="1" lang="en-US">
                <a:latin typeface="Times New Roman"/>
                <a:ea typeface="Times New Roman"/>
                <a:cs typeface="Times New Roman"/>
                <a:sym typeface="Times New Roman"/>
              </a:rPr>
              <a:t>Save</a:t>
            </a:r>
            <a:r>
              <a:rPr lang="en-US">
                <a:latin typeface="Times New Roman"/>
                <a:ea typeface="Times New Roman"/>
                <a:cs typeface="Times New Roman"/>
                <a:sym typeface="Times New Roman"/>
              </a:rPr>
              <a:t> on the </a:t>
            </a:r>
            <a:r>
              <a:rPr b="1" lang="en-US">
                <a:latin typeface="Times New Roman"/>
                <a:ea typeface="Times New Roman"/>
                <a:cs typeface="Times New Roman"/>
                <a:sym typeface="Times New Roman"/>
              </a:rPr>
              <a:t>File</a:t>
            </a:r>
            <a:r>
              <a:rPr lang="en-US">
                <a:latin typeface="Times New Roman"/>
                <a:ea typeface="Times New Roman"/>
                <a:cs typeface="Times New Roman"/>
                <a:sym typeface="Times New Roman"/>
              </a:rPr>
              <a:t> menu to save the results before you close SQL Server Profiler.</a:t>
            </a:r>
            <a:endParaRPr/>
          </a:p>
          <a:p>
            <a:pPr indent="-514350" lvl="0" marL="514350" rtl="0" algn="just">
              <a:lnSpc>
                <a:spcPct val="90000"/>
              </a:lnSpc>
              <a:spcBef>
                <a:spcPts val="1000"/>
              </a:spcBef>
              <a:spcAft>
                <a:spcPts val="0"/>
              </a:spcAft>
              <a:buClr>
                <a:schemeClr val="dk1"/>
              </a:buClr>
              <a:buSzPts val="2800"/>
              <a:buFont typeface="Calibri"/>
              <a:buAutoNum type="arabicPeriod" startAt="6"/>
            </a:pPr>
            <a:r>
              <a:rPr lang="en-US">
                <a:latin typeface="Times New Roman"/>
                <a:ea typeface="Times New Roman"/>
                <a:cs typeface="Times New Roman"/>
                <a:sym typeface="Times New Roman"/>
              </a:rPr>
              <a:t>Optionally, select the </a:t>
            </a:r>
            <a:r>
              <a:rPr b="1" lang="en-US">
                <a:latin typeface="Times New Roman"/>
                <a:ea typeface="Times New Roman"/>
                <a:cs typeface="Times New Roman"/>
                <a:sym typeface="Times New Roman"/>
              </a:rPr>
              <a:t>Enable trace stop time</a:t>
            </a:r>
            <a:r>
              <a:rPr lang="en-US">
                <a:latin typeface="Times New Roman"/>
                <a:ea typeface="Times New Roman"/>
                <a:cs typeface="Times New Roman"/>
                <a:sym typeface="Times New Roman"/>
              </a:rPr>
              <a:t> check box, and specify a stop date and time.</a:t>
            </a:r>
            <a:endParaRPr/>
          </a:p>
          <a:p>
            <a:pPr indent="-514350" lvl="0" marL="514350" rtl="0" algn="just">
              <a:lnSpc>
                <a:spcPct val="90000"/>
              </a:lnSpc>
              <a:spcBef>
                <a:spcPts val="1000"/>
              </a:spcBef>
              <a:spcAft>
                <a:spcPts val="0"/>
              </a:spcAft>
              <a:buClr>
                <a:schemeClr val="dk1"/>
              </a:buClr>
              <a:buSzPts val="2800"/>
              <a:buFont typeface="Calibri"/>
              <a:buAutoNum type="arabicPeriod" startAt="6"/>
            </a:pPr>
            <a:r>
              <a:rPr lang="en-US">
                <a:latin typeface="Times New Roman"/>
                <a:ea typeface="Times New Roman"/>
                <a:cs typeface="Times New Roman"/>
                <a:sym typeface="Times New Roman"/>
              </a:rPr>
              <a:t>To add or remove events, data columns or filters, click the </a:t>
            </a:r>
            <a:r>
              <a:rPr b="1" lang="en-US">
                <a:latin typeface="Times New Roman"/>
                <a:ea typeface="Times New Roman"/>
                <a:cs typeface="Times New Roman"/>
                <a:sym typeface="Times New Roman"/>
              </a:rPr>
              <a:t>Events Selection</a:t>
            </a:r>
            <a:r>
              <a:rPr lang="en-US">
                <a:latin typeface="Times New Roman"/>
                <a:ea typeface="Times New Roman"/>
                <a:cs typeface="Times New Roman"/>
                <a:sym typeface="Times New Roman"/>
              </a:rPr>
              <a:t> tab</a:t>
            </a:r>
            <a:endParaRPr/>
          </a:p>
          <a:p>
            <a:pPr indent="-514350" lvl="0" marL="514350" rtl="0" algn="just">
              <a:lnSpc>
                <a:spcPct val="90000"/>
              </a:lnSpc>
              <a:spcBef>
                <a:spcPts val="1000"/>
              </a:spcBef>
              <a:spcAft>
                <a:spcPts val="0"/>
              </a:spcAft>
              <a:buClr>
                <a:schemeClr val="dk1"/>
              </a:buClr>
              <a:buSzPts val="2800"/>
              <a:buFont typeface="Calibri"/>
              <a:buAutoNum type="arabicPeriod" startAt="6"/>
            </a:pPr>
            <a:r>
              <a:rPr lang="en-US">
                <a:latin typeface="Times New Roman"/>
                <a:ea typeface="Times New Roman"/>
                <a:cs typeface="Times New Roman"/>
                <a:sym typeface="Times New Roman"/>
              </a:rPr>
              <a:t>Click </a:t>
            </a:r>
            <a:r>
              <a:rPr b="1" lang="en-US">
                <a:latin typeface="Times New Roman"/>
                <a:ea typeface="Times New Roman"/>
                <a:cs typeface="Times New Roman"/>
                <a:sym typeface="Times New Roman"/>
              </a:rPr>
              <a:t>Run</a:t>
            </a:r>
            <a:r>
              <a:rPr lang="en-US">
                <a:latin typeface="Times New Roman"/>
                <a:ea typeface="Times New Roman"/>
                <a:cs typeface="Times New Roman"/>
                <a:sym typeface="Times New Roman"/>
              </a:rPr>
              <a:t> to start the trace.</a:t>
            </a:r>
            <a:endParaRPr/>
          </a:p>
          <a:p>
            <a:pPr indent="-336550" lvl="0" marL="514350" rtl="0" algn="just">
              <a:lnSpc>
                <a:spcPct val="90000"/>
              </a:lnSpc>
              <a:spcBef>
                <a:spcPts val="1000"/>
              </a:spcBef>
              <a:spcAft>
                <a:spcPts val="0"/>
              </a:spcAft>
              <a:buClr>
                <a:schemeClr val="dk1"/>
              </a:buClr>
              <a:buSzPts val="2800"/>
              <a:buFont typeface="Calibri"/>
              <a:buNone/>
            </a:pPr>
            <a:r>
              <a:t/>
            </a:r>
            <a:endParaRPr/>
          </a:p>
          <a:p>
            <a:pPr indent="-336550" lvl="0" marL="514350" rtl="0" algn="just">
              <a:lnSpc>
                <a:spcPct val="90000"/>
              </a:lnSpc>
              <a:spcBef>
                <a:spcPts val="1000"/>
              </a:spcBef>
              <a:spcAft>
                <a:spcPts val="0"/>
              </a:spcAft>
              <a:buClr>
                <a:schemeClr val="dk1"/>
              </a:buClr>
              <a:buSzPts val="2800"/>
              <a:buFont typeface="Calibri"/>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p:txBody>
      </p:sp>
      <p:sp>
        <p:nvSpPr>
          <p:cNvPr id="311" name="Google Shape;31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838200" y="365126"/>
            <a:ext cx="10515600" cy="932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General Tab of the Trace Properties Form</a:t>
            </a:r>
            <a:endParaRPr b="1" sz="4000">
              <a:solidFill>
                <a:srgbClr val="FF0000"/>
              </a:solidFill>
              <a:latin typeface="Times New Roman"/>
              <a:ea typeface="Times New Roman"/>
              <a:cs typeface="Times New Roman"/>
              <a:sym typeface="Times New Roman"/>
            </a:endParaRPr>
          </a:p>
        </p:txBody>
      </p:sp>
      <p:sp>
        <p:nvSpPr>
          <p:cNvPr id="317" name="Google Shape;31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General tab of the trace properties form" id="318" name="Google Shape;318;p19"/>
          <p:cNvPicPr preferRelativeResize="0"/>
          <p:nvPr>
            <p:ph idx="1" type="body"/>
          </p:nvPr>
        </p:nvPicPr>
        <p:blipFill rotWithShape="1">
          <a:blip r:embed="rId3">
            <a:alphaModFix/>
          </a:blip>
          <a:srcRect b="0" l="0" r="0" t="0"/>
          <a:stretch/>
        </p:blipFill>
        <p:spPr>
          <a:xfrm>
            <a:off x="2100650" y="1359243"/>
            <a:ext cx="7957750" cy="489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These points related to Day wise topic should be included: </a:t>
            </a:r>
            <a:endParaRPr sz="3200">
              <a:solidFill>
                <a:srgbClr val="FF0000"/>
              </a:solidFill>
              <a:latin typeface="Times New Roman"/>
              <a:ea typeface="Times New Roman"/>
              <a:cs typeface="Times New Roman"/>
              <a:sym typeface="Times New Roman"/>
            </a:endParaRPr>
          </a:p>
        </p:txBody>
      </p:sp>
      <p:sp>
        <p:nvSpPr>
          <p:cNvPr id="194" name="Google Shape;1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Prerequisite of topic:</a:t>
            </a:r>
            <a:r>
              <a:rPr lang="en-US">
                <a:latin typeface="Times New Roman"/>
                <a:ea typeface="Times New Roman"/>
                <a:cs typeface="Times New Roman"/>
                <a:sym typeface="Times New Roman"/>
              </a:rPr>
              <a:t> Basic knowledge of SQL</a:t>
            </a:r>
            <a:endParaRPr b="1">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Objective: </a:t>
            </a:r>
            <a:r>
              <a:rPr lang="en-US">
                <a:latin typeface="Times New Roman"/>
                <a:ea typeface="Times New Roman"/>
                <a:cs typeface="Times New Roman"/>
                <a:sym typeface="Times New Roman"/>
              </a:rPr>
              <a:t>Knowledge of  NOSQL, Working of SQL Profiler and import JSON file into database (MongoDB)  </a:t>
            </a:r>
            <a:endParaRPr b="1">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Outcome : </a:t>
            </a:r>
            <a:r>
              <a:rPr lang="en-US">
                <a:latin typeface="Times New Roman"/>
                <a:ea typeface="Times New Roman"/>
                <a:cs typeface="Times New Roman"/>
                <a:sym typeface="Times New Roman"/>
              </a:rPr>
              <a:t>Implement NOSQL  queries , explanation of SQL Profiler</a:t>
            </a:r>
            <a:endParaRPr>
              <a:latin typeface="Times New Roman"/>
              <a:ea typeface="Times New Roman"/>
              <a:cs typeface="Times New Roman"/>
              <a:sym typeface="Times New Roman"/>
            </a:endParaRPr>
          </a:p>
        </p:txBody>
      </p:sp>
      <p:sp>
        <p:nvSpPr>
          <p:cNvPr id="195" name="Google Shape;19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838200" y="365126"/>
            <a:ext cx="10515600" cy="8952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JSON Introduction</a:t>
            </a:r>
            <a:endParaRPr b="1" sz="4000">
              <a:solidFill>
                <a:srgbClr val="FF0000"/>
              </a:solidFill>
              <a:latin typeface="Times New Roman"/>
              <a:ea typeface="Times New Roman"/>
              <a:cs typeface="Times New Roman"/>
              <a:sym typeface="Times New Roman"/>
            </a:endParaRPr>
          </a:p>
        </p:txBody>
      </p:sp>
      <p:sp>
        <p:nvSpPr>
          <p:cNvPr id="324" name="Google Shape;324;p20"/>
          <p:cNvSpPr txBox="1"/>
          <p:nvPr>
            <p:ph idx="1" type="body"/>
          </p:nvPr>
        </p:nvSpPr>
        <p:spPr>
          <a:xfrm>
            <a:off x="838200" y="1396314"/>
            <a:ext cx="10515600" cy="478064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JSON stands for </a:t>
            </a:r>
            <a:r>
              <a:rPr b="1" lang="en-US">
                <a:latin typeface="Times New Roman"/>
                <a:ea typeface="Times New Roman"/>
                <a:cs typeface="Times New Roman"/>
                <a:sym typeface="Times New Roman"/>
              </a:rPr>
              <a:t>J</a:t>
            </a:r>
            <a:r>
              <a:rPr lang="en-US">
                <a:latin typeface="Times New Roman"/>
                <a:ea typeface="Times New Roman"/>
                <a:cs typeface="Times New Roman"/>
                <a:sym typeface="Times New Roman"/>
              </a:rPr>
              <a:t>ava</a:t>
            </a:r>
            <a:r>
              <a:rPr b="1"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cript </a:t>
            </a:r>
            <a:r>
              <a:rPr b="1" lang="en-US">
                <a:latin typeface="Times New Roman"/>
                <a:ea typeface="Times New Roman"/>
                <a:cs typeface="Times New Roman"/>
                <a:sym typeface="Times New Roman"/>
              </a:rPr>
              <a:t>O</a:t>
            </a:r>
            <a:r>
              <a:rPr lang="en-US">
                <a:latin typeface="Times New Roman"/>
                <a:ea typeface="Times New Roman"/>
                <a:cs typeface="Times New Roman"/>
                <a:sym typeface="Times New Roman"/>
              </a:rPr>
              <a:t>bject </a:t>
            </a:r>
            <a:r>
              <a:rPr b="1" lang="en-US">
                <a:latin typeface="Times New Roman"/>
                <a:ea typeface="Times New Roman"/>
                <a:cs typeface="Times New Roman"/>
                <a:sym typeface="Times New Roman"/>
              </a:rPr>
              <a:t>N</a:t>
            </a:r>
            <a:r>
              <a:rPr lang="en-US">
                <a:latin typeface="Times New Roman"/>
                <a:ea typeface="Times New Roman"/>
                <a:cs typeface="Times New Roman"/>
                <a:sym typeface="Times New Roman"/>
              </a:rPr>
              <a:t>otation</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JSON file has .json as its extension and the data inside are represented in a key:value pair, just like a traditional JavaScript object.</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JSON is a lightweight format for storing and transporting data</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JSON is often used when data is sent from a server to a web page</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JSON is "self-describing" and easy to understand</a:t>
            </a:r>
            <a:endParaRPr/>
          </a:p>
          <a:p>
            <a:pPr indent="0" lvl="0" marL="0" rtl="0" algn="l">
              <a:lnSpc>
                <a:spcPct val="90000"/>
              </a:lnSpc>
              <a:spcBef>
                <a:spcPts val="1000"/>
              </a:spcBef>
              <a:spcAft>
                <a:spcPts val="0"/>
              </a:spcAft>
              <a:buClr>
                <a:schemeClr val="dk1"/>
              </a:buClr>
              <a:buSzPts val="2800"/>
              <a:buNone/>
            </a:pPr>
            <a:r>
              <a:t/>
            </a:r>
            <a:endParaRPr/>
          </a:p>
        </p:txBody>
      </p:sp>
      <p:sp>
        <p:nvSpPr>
          <p:cNvPr id="325" name="Google Shape;32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813487" y="216845"/>
            <a:ext cx="10515600" cy="10188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How Json file import in MongoDB</a:t>
            </a:r>
            <a:endParaRPr b="1" sz="4000">
              <a:solidFill>
                <a:srgbClr val="FF0000"/>
              </a:solidFill>
              <a:latin typeface="Times New Roman"/>
              <a:ea typeface="Times New Roman"/>
              <a:cs typeface="Times New Roman"/>
              <a:sym typeface="Times New Roman"/>
            </a:endParaRPr>
          </a:p>
        </p:txBody>
      </p:sp>
      <p:sp>
        <p:nvSpPr>
          <p:cNvPr id="331" name="Google Shape;331;p21"/>
          <p:cNvSpPr txBox="1"/>
          <p:nvPr>
            <p:ph idx="1" type="body"/>
          </p:nvPr>
        </p:nvSpPr>
        <p:spPr>
          <a:xfrm>
            <a:off x="838200" y="1260389"/>
            <a:ext cx="10515600" cy="535047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 MongoDB, you can import the </a:t>
            </a:r>
            <a:r>
              <a:rPr b="1" lang="en-US">
                <a:latin typeface="Times New Roman"/>
                <a:ea typeface="Times New Roman"/>
                <a:cs typeface="Times New Roman"/>
                <a:sym typeface="Times New Roman"/>
              </a:rPr>
              <a:t>JSON </a:t>
            </a:r>
            <a:r>
              <a:rPr lang="en-US">
                <a:latin typeface="Times New Roman"/>
                <a:ea typeface="Times New Roman"/>
                <a:cs typeface="Times New Roman"/>
                <a:sym typeface="Times New Roman"/>
              </a:rPr>
              <a:t>file with the help of the </a:t>
            </a:r>
            <a:r>
              <a:rPr b="1" lang="en-US">
                <a:latin typeface="Times New Roman"/>
                <a:ea typeface="Times New Roman"/>
                <a:cs typeface="Times New Roman"/>
                <a:sym typeface="Times New Roman"/>
              </a:rPr>
              <a:t>mongoimport</a:t>
            </a:r>
            <a:r>
              <a:rPr lang="en-US">
                <a:latin typeface="Times New Roman"/>
                <a:ea typeface="Times New Roman"/>
                <a:cs typeface="Times New Roman"/>
                <a:sym typeface="Times New Roman"/>
              </a:rPr>
              <a:t> command.</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b="1" lang="en-US" u="sng">
                <a:latin typeface="Times New Roman"/>
                <a:ea typeface="Times New Roman"/>
                <a:cs typeface="Times New Roman"/>
                <a:sym typeface="Times New Roman"/>
              </a:rPr>
              <a:t>Syntax:</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mongoimport -jsonArray -db database_name -collection collection_name -file file_location</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3200"/>
              <a:buNone/>
            </a:pPr>
            <a:r>
              <a:t/>
            </a:r>
            <a:endParaRPr b="1" sz="3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3200"/>
              <a:buNone/>
            </a:pPr>
            <a:r>
              <a:rPr b="1" lang="en-US" sz="3200">
                <a:latin typeface="Times New Roman"/>
                <a:ea typeface="Times New Roman"/>
                <a:cs typeface="Times New Roman"/>
                <a:sym typeface="Times New Roman"/>
              </a:rPr>
              <a:t>Here</a:t>
            </a:r>
            <a:r>
              <a:rPr lang="en-US">
                <a:latin typeface="Times New Roman"/>
                <a:ea typeface="Times New Roman"/>
                <a:cs typeface="Times New Roman"/>
                <a:sym typeface="Times New Roman"/>
              </a:rPr>
              <a:t>, mongoimport helps you to import </a:t>
            </a:r>
            <a:r>
              <a:rPr b="1" lang="en-US">
                <a:latin typeface="Times New Roman"/>
                <a:ea typeface="Times New Roman"/>
                <a:cs typeface="Times New Roman"/>
                <a:sym typeface="Times New Roman"/>
              </a:rPr>
              <a:t>JSON </a:t>
            </a:r>
            <a:r>
              <a:rPr lang="en-US">
                <a:latin typeface="Times New Roman"/>
                <a:ea typeface="Times New Roman"/>
                <a:cs typeface="Times New Roman"/>
                <a:sym typeface="Times New Roman"/>
              </a:rPr>
              <a:t>files, after that write the database name, collection name, and file location(path) that you want to import into your database.</a:t>
            </a:r>
            <a:endParaRPr u="sng">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a:p>
        </p:txBody>
      </p:sp>
      <p:sp>
        <p:nvSpPr>
          <p:cNvPr id="332" name="Google Shape;3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838200" y="185351"/>
            <a:ext cx="10515600" cy="9267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Steps to Import JSON file into MongoDB</a:t>
            </a:r>
            <a:endParaRPr b="1" sz="4000">
              <a:solidFill>
                <a:srgbClr val="FF0000"/>
              </a:solidFill>
              <a:latin typeface="Times New Roman"/>
              <a:ea typeface="Times New Roman"/>
              <a:cs typeface="Times New Roman"/>
              <a:sym typeface="Times New Roman"/>
            </a:endParaRPr>
          </a:p>
        </p:txBody>
      </p:sp>
      <p:sp>
        <p:nvSpPr>
          <p:cNvPr id="338" name="Google Shape;338;p22"/>
          <p:cNvSpPr txBox="1"/>
          <p:nvPr>
            <p:ph idx="1" type="body"/>
          </p:nvPr>
        </p:nvSpPr>
        <p:spPr>
          <a:xfrm>
            <a:off x="838200" y="1112108"/>
            <a:ext cx="10515600" cy="5064855"/>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Open command prompt, start the MongoDB server.</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9" name="Google Shape;339;p22"/>
          <p:cNvSpPr txBox="1"/>
          <p:nvPr>
            <p:ph idx="12" type="sldNum"/>
          </p:nvPr>
        </p:nvSpPr>
        <p:spPr>
          <a:xfrm>
            <a:off x="5076568" y="6152507"/>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r>
              <a:rPr b="1" lang="en-US" sz="2000">
                <a:solidFill>
                  <a:schemeClr val="dk1"/>
                </a:solidFill>
                <a:latin typeface="Times New Roman"/>
                <a:ea typeface="Times New Roman"/>
                <a:cs typeface="Times New Roman"/>
                <a:sym typeface="Times New Roman"/>
              </a:rPr>
              <a:t>Start MongoDB Server</a:t>
            </a:r>
            <a:endParaRPr b="1" sz="2000">
              <a:solidFill>
                <a:schemeClr val="dk1"/>
              </a:solidFill>
              <a:latin typeface="Times New Roman"/>
              <a:ea typeface="Times New Roman"/>
              <a:cs typeface="Times New Roman"/>
              <a:sym typeface="Times New Roman"/>
            </a:endParaRPr>
          </a:p>
        </p:txBody>
      </p:sp>
      <p:pic>
        <p:nvPicPr>
          <p:cNvPr id="340" name="Google Shape;340;p22"/>
          <p:cNvPicPr preferRelativeResize="0"/>
          <p:nvPr/>
        </p:nvPicPr>
        <p:blipFill rotWithShape="1">
          <a:blip r:embed="rId3">
            <a:alphaModFix/>
          </a:blip>
          <a:srcRect b="0" l="0" r="0" t="0"/>
          <a:stretch/>
        </p:blipFill>
        <p:spPr>
          <a:xfrm>
            <a:off x="491800" y="1643450"/>
            <a:ext cx="10724175" cy="4509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838200" y="365126"/>
            <a:ext cx="10515600" cy="796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Steps Cont..</a:t>
            </a:r>
            <a:endParaRPr b="1" sz="4000">
              <a:solidFill>
                <a:srgbClr val="FF0000"/>
              </a:solidFill>
              <a:latin typeface="Times New Roman"/>
              <a:ea typeface="Times New Roman"/>
              <a:cs typeface="Times New Roman"/>
              <a:sym typeface="Times New Roman"/>
            </a:endParaRPr>
          </a:p>
        </p:txBody>
      </p:sp>
      <p:sp>
        <p:nvSpPr>
          <p:cNvPr id="346" name="Google Shape;346;p23"/>
          <p:cNvSpPr txBox="1"/>
          <p:nvPr>
            <p:ph idx="1" type="body"/>
          </p:nvPr>
        </p:nvSpPr>
        <p:spPr>
          <a:xfrm>
            <a:off x="838200" y="1359243"/>
            <a:ext cx="10515600" cy="481772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startAt="2"/>
            </a:pPr>
            <a:r>
              <a:rPr lang="en-US">
                <a:latin typeface="Times New Roman"/>
                <a:ea typeface="Times New Roman"/>
                <a:cs typeface="Times New Roman"/>
                <a:sym typeface="Times New Roman"/>
              </a:rPr>
              <a:t>This is the </a:t>
            </a:r>
            <a:r>
              <a:rPr b="1" lang="en-US">
                <a:latin typeface="Times New Roman"/>
                <a:ea typeface="Times New Roman"/>
                <a:cs typeface="Times New Roman"/>
                <a:sym typeface="Times New Roman"/>
              </a:rPr>
              <a:t>JSON</a:t>
            </a:r>
            <a:r>
              <a:rPr lang="en-US">
                <a:latin typeface="Times New Roman"/>
                <a:ea typeface="Times New Roman"/>
                <a:cs typeface="Times New Roman"/>
                <a:sym typeface="Times New Roman"/>
              </a:rPr>
              <a:t>(student.json) file that we are going to import into database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47" name="Google Shape;347;p23"/>
          <p:cNvSpPr txBox="1"/>
          <p:nvPr>
            <p:ph idx="12" type="sldNum"/>
          </p:nvPr>
        </p:nvSpPr>
        <p:spPr>
          <a:xfrm>
            <a:off x="4617305" y="6400800"/>
            <a:ext cx="359993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1800">
                <a:solidFill>
                  <a:schemeClr val="dk1"/>
                </a:solidFill>
                <a:latin typeface="Times New Roman"/>
                <a:ea typeface="Times New Roman"/>
                <a:cs typeface="Times New Roman"/>
                <a:sym typeface="Times New Roman"/>
              </a:rPr>
              <a:t>Import student.json in MongoDB</a:t>
            </a:r>
            <a:endParaRPr b="1" sz="1800">
              <a:solidFill>
                <a:schemeClr val="dk1"/>
              </a:solidFill>
              <a:latin typeface="Times New Roman"/>
              <a:ea typeface="Times New Roman"/>
              <a:cs typeface="Times New Roman"/>
              <a:sym typeface="Times New Roman"/>
            </a:endParaRPr>
          </a:p>
        </p:txBody>
      </p:sp>
      <p:pic>
        <p:nvPicPr>
          <p:cNvPr id="348" name="Google Shape;348;p23"/>
          <p:cNvPicPr preferRelativeResize="0"/>
          <p:nvPr/>
        </p:nvPicPr>
        <p:blipFill rotWithShape="1">
          <a:blip r:embed="rId3">
            <a:alphaModFix/>
          </a:blip>
          <a:srcRect b="0" l="0" r="0" t="0"/>
          <a:stretch/>
        </p:blipFill>
        <p:spPr>
          <a:xfrm>
            <a:off x="2101677" y="2189206"/>
            <a:ext cx="7848600" cy="41250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13487" y="402196"/>
            <a:ext cx="10515600" cy="7222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Steps Cont..</a:t>
            </a:r>
            <a:endParaRPr b="1" sz="4000">
              <a:solidFill>
                <a:srgbClr val="FF0000"/>
              </a:solidFill>
              <a:latin typeface="Times New Roman"/>
              <a:ea typeface="Times New Roman"/>
              <a:cs typeface="Times New Roman"/>
              <a:sym typeface="Times New Roman"/>
            </a:endParaRPr>
          </a:p>
        </p:txBody>
      </p:sp>
      <p:sp>
        <p:nvSpPr>
          <p:cNvPr id="355" name="Google Shape;355;p24"/>
          <p:cNvSpPr txBox="1"/>
          <p:nvPr>
            <p:ph idx="1" type="body"/>
          </p:nvPr>
        </p:nvSpPr>
        <p:spPr>
          <a:xfrm>
            <a:off x="838200" y="1346886"/>
            <a:ext cx="10515600" cy="4830077"/>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startAt="3"/>
            </a:pPr>
            <a:r>
              <a:rPr lang="en-US">
                <a:latin typeface="Times New Roman"/>
                <a:ea typeface="Times New Roman"/>
                <a:cs typeface="Times New Roman"/>
                <a:sym typeface="Times New Roman"/>
              </a:rPr>
              <a:t>Again open command prompt till </a:t>
            </a:r>
            <a:r>
              <a:rPr b="1" lang="en-US">
                <a:latin typeface="Times New Roman"/>
                <a:ea typeface="Times New Roman"/>
                <a:cs typeface="Times New Roman"/>
                <a:sym typeface="Times New Roman"/>
              </a:rPr>
              <a:t>bin </a:t>
            </a:r>
            <a:r>
              <a:rPr lang="en-US">
                <a:latin typeface="Times New Roman"/>
                <a:ea typeface="Times New Roman"/>
                <a:cs typeface="Times New Roman"/>
                <a:sym typeface="Times New Roman"/>
              </a:rPr>
              <a:t>folder and write the following command and execute it.</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C:\Program Files\MongoDB\Server\5.0\bin&gt;mongoimport --jsonArray --db mydata --collection student --file F:\students.json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56" name="Google Shape;35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7" name="Google Shape;357;p24"/>
          <p:cNvPicPr preferRelativeResize="0"/>
          <p:nvPr/>
        </p:nvPicPr>
        <p:blipFill rotWithShape="1">
          <a:blip r:embed="rId3">
            <a:alphaModFix/>
          </a:blip>
          <a:srcRect b="0" l="0" r="0" t="0"/>
          <a:stretch/>
        </p:blipFill>
        <p:spPr>
          <a:xfrm>
            <a:off x="1865870" y="3175686"/>
            <a:ext cx="8439665" cy="2743199"/>
          </a:xfrm>
          <a:prstGeom prst="rect">
            <a:avLst/>
          </a:prstGeom>
          <a:noFill/>
          <a:ln>
            <a:noFill/>
          </a:ln>
        </p:spPr>
      </p:pic>
      <p:sp>
        <p:nvSpPr>
          <p:cNvPr id="358" name="Google Shape;358;p24"/>
          <p:cNvSpPr/>
          <p:nvPr/>
        </p:nvSpPr>
        <p:spPr>
          <a:xfrm>
            <a:off x="4351343" y="5933300"/>
            <a:ext cx="3416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Import JSON file into MongoDB</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838200" y="365126"/>
            <a:ext cx="10515600" cy="9199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Steps Cont..</a:t>
            </a:r>
            <a:endParaRPr b="1" sz="4000">
              <a:solidFill>
                <a:srgbClr val="FF0000"/>
              </a:solidFill>
              <a:latin typeface="Times New Roman"/>
              <a:ea typeface="Times New Roman"/>
              <a:cs typeface="Times New Roman"/>
              <a:sym typeface="Times New Roman"/>
            </a:endParaRPr>
          </a:p>
        </p:txBody>
      </p:sp>
      <p:sp>
        <p:nvSpPr>
          <p:cNvPr id="364" name="Google Shape;364;p25"/>
          <p:cNvSpPr txBox="1"/>
          <p:nvPr>
            <p:ph idx="1" type="body"/>
          </p:nvPr>
        </p:nvSpPr>
        <p:spPr>
          <a:xfrm>
            <a:off x="838200" y="1272746"/>
            <a:ext cx="10515600" cy="4904217"/>
          </a:xfrm>
          <a:prstGeom prst="rect">
            <a:avLst/>
          </a:prstGeom>
          <a:noFill/>
          <a:ln>
            <a:noFill/>
          </a:ln>
        </p:spPr>
        <p:txBody>
          <a:bodyPr anchorCtr="0" anchor="t" bIns="45700" lIns="91425" spcFirstLastPara="1" rIns="91425" wrap="square" tIns="45700">
            <a:normAutofit/>
          </a:bodyPr>
          <a:lstStyle/>
          <a:p>
            <a:pPr indent="-514350" lvl="0" marL="514350" rtl="0" algn="just">
              <a:lnSpc>
                <a:spcPct val="90000"/>
              </a:lnSpc>
              <a:spcBef>
                <a:spcPts val="0"/>
              </a:spcBef>
              <a:spcAft>
                <a:spcPts val="0"/>
              </a:spcAft>
              <a:buClr>
                <a:schemeClr val="dk1"/>
              </a:buClr>
              <a:buSzPts val="2800"/>
              <a:buFont typeface="Calibri"/>
              <a:buAutoNum type="arabicPeriod" startAt="4"/>
            </a:pPr>
            <a:r>
              <a:rPr lang="en-US">
                <a:latin typeface="Times New Roman"/>
                <a:ea typeface="Times New Roman"/>
                <a:cs typeface="Times New Roman"/>
                <a:sym typeface="Times New Roman"/>
              </a:rPr>
              <a:t>Now the </a:t>
            </a:r>
            <a:r>
              <a:rPr b="1" lang="en-US">
                <a:latin typeface="Times New Roman"/>
                <a:ea typeface="Times New Roman"/>
                <a:cs typeface="Times New Roman"/>
                <a:sym typeface="Times New Roman"/>
              </a:rPr>
              <a:t>student.json</a:t>
            </a:r>
            <a:r>
              <a:rPr lang="en-US">
                <a:latin typeface="Times New Roman"/>
                <a:ea typeface="Times New Roman"/>
                <a:cs typeface="Times New Roman"/>
                <a:sym typeface="Times New Roman"/>
              </a:rPr>
              <a:t> file is successfully imported in MongoDB database.</a:t>
            </a:r>
            <a:endParaRPr/>
          </a:p>
          <a:p>
            <a:pPr indent="-514350" lvl="0" marL="514350" rtl="0" algn="just">
              <a:lnSpc>
                <a:spcPct val="90000"/>
              </a:lnSpc>
              <a:spcBef>
                <a:spcPts val="1000"/>
              </a:spcBef>
              <a:spcAft>
                <a:spcPts val="0"/>
              </a:spcAft>
              <a:buClr>
                <a:schemeClr val="dk1"/>
              </a:buClr>
              <a:buSzPts val="2800"/>
              <a:buFont typeface="Calibri"/>
              <a:buAutoNum type="arabicPeriod" startAt="4"/>
            </a:pPr>
            <a:r>
              <a:rPr lang="en-US">
                <a:latin typeface="Times New Roman"/>
                <a:ea typeface="Times New Roman"/>
                <a:cs typeface="Times New Roman"/>
                <a:sym typeface="Times New Roman"/>
              </a:rPr>
              <a:t>You can check the database in MongoDB with </a:t>
            </a:r>
            <a:r>
              <a:rPr b="1" lang="en-US">
                <a:latin typeface="Times New Roman"/>
                <a:ea typeface="Times New Roman"/>
                <a:cs typeface="Times New Roman"/>
                <a:sym typeface="Times New Roman"/>
              </a:rPr>
              <a:t>show dbs</a:t>
            </a:r>
            <a:r>
              <a:rPr lang="en-US">
                <a:latin typeface="Times New Roman"/>
                <a:ea typeface="Times New Roman"/>
                <a:cs typeface="Times New Roman"/>
                <a:sym typeface="Times New Roman"/>
              </a:rPr>
              <a:t> command this is show you all the databases that you have created into MongoDB database.</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65" name="Google Shape;36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6" name="Google Shape;366;p25"/>
          <p:cNvPicPr preferRelativeResize="0"/>
          <p:nvPr/>
        </p:nvPicPr>
        <p:blipFill rotWithShape="1">
          <a:blip r:embed="rId3">
            <a:alphaModFix/>
          </a:blip>
          <a:srcRect b="0" l="0" r="0" t="0"/>
          <a:stretch/>
        </p:blipFill>
        <p:spPr>
          <a:xfrm>
            <a:off x="2483708" y="3485635"/>
            <a:ext cx="6895070" cy="1877198"/>
          </a:xfrm>
          <a:prstGeom prst="rect">
            <a:avLst/>
          </a:prstGeom>
          <a:noFill/>
          <a:ln>
            <a:noFill/>
          </a:ln>
        </p:spPr>
      </p:pic>
      <p:sp>
        <p:nvSpPr>
          <p:cNvPr id="367" name="Google Shape;367;p25"/>
          <p:cNvSpPr/>
          <p:nvPr/>
        </p:nvSpPr>
        <p:spPr>
          <a:xfrm>
            <a:off x="1458098" y="5560540"/>
            <a:ext cx="84149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Here, the mydata database is successfully created in the MongoDB database.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1b27193886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a:t>Interview Questions</a:t>
            </a:r>
            <a:endParaRPr b="1"/>
          </a:p>
        </p:txBody>
      </p:sp>
      <p:sp>
        <p:nvSpPr>
          <p:cNvPr id="374" name="Google Shape;374;g1b27193886d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200"/>
              </a:spcBef>
              <a:spcAft>
                <a:spcPts val="0"/>
              </a:spcAft>
              <a:buSzPts val="2400"/>
              <a:buFont typeface="Times New Roman"/>
              <a:buChar char="•"/>
            </a:pPr>
            <a:r>
              <a:rPr b="1" lang="en-US" sz="2400">
                <a:latin typeface="Times New Roman"/>
                <a:ea typeface="Times New Roman"/>
                <a:cs typeface="Times New Roman"/>
                <a:sym typeface="Times New Roman"/>
              </a:rPr>
              <a:t>What is NOSQL?</a:t>
            </a:r>
            <a:endParaRPr b="1"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b="1" lang="en-US" sz="2400">
                <a:solidFill>
                  <a:schemeClr val="hlink"/>
                </a:solidFill>
                <a:uFill>
                  <a:noFill/>
                </a:uFill>
                <a:latin typeface="Times New Roman"/>
                <a:ea typeface="Times New Roman"/>
                <a:cs typeface="Times New Roman"/>
                <a:sym typeface="Times New Roman"/>
                <a:hlinkClick r:id="rId3"/>
              </a:rPr>
              <a:t>What are advantages of NoSQL?</a:t>
            </a:r>
            <a:endParaRPr b="1"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What are the different types of NoSQL databases? Give some example.</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highlight>
                  <a:srgbClr val="FFFFFF"/>
                </a:highlight>
                <a:latin typeface="Times New Roman"/>
                <a:ea typeface="Times New Roman"/>
                <a:cs typeface="Times New Roman"/>
                <a:sym typeface="Times New Roman"/>
              </a:rPr>
              <a:t>Is MongoDB better than other SQL databases? If yes then how?</a:t>
            </a:r>
            <a:endParaRPr b="1" sz="2400">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What is the Column store database?</a:t>
            </a:r>
            <a:endParaRPr b="1"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b="1" lang="en-US" sz="2400">
                <a:highlight>
                  <a:srgbClr val="FFFFFF"/>
                </a:highlight>
                <a:latin typeface="Times New Roman"/>
                <a:ea typeface="Times New Roman"/>
                <a:cs typeface="Times New Roman"/>
                <a:sym typeface="Times New Roman"/>
              </a:rPr>
              <a:t>What is the difference between MongoDB and MySQL?</a:t>
            </a:r>
            <a:endParaRPr b="1" sz="2400">
              <a:highlight>
                <a:srgbClr val="FFFFFF"/>
              </a:highlight>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Why does Profiler use in MongoDB?</a:t>
            </a:r>
            <a:endParaRPr b="1"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b="1" lang="en-US" sz="2400">
                <a:highlight>
                  <a:srgbClr val="FFFFFF"/>
                </a:highlight>
                <a:latin typeface="Times New Roman"/>
                <a:ea typeface="Times New Roman"/>
                <a:cs typeface="Times New Roman"/>
                <a:sym typeface="Times New Roman"/>
              </a:rPr>
              <a:t>Who is known as the father of JSON?</a:t>
            </a:r>
            <a:endParaRPr b="1" sz="2400">
              <a:highlight>
                <a:srgbClr val="FFFFFF"/>
              </a:highlight>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sz="1200">
              <a:latin typeface="Times New Roman"/>
              <a:ea typeface="Times New Roman"/>
              <a:cs typeface="Times New Roman"/>
              <a:sym typeface="Times New Roman"/>
            </a:endParaRPr>
          </a:p>
        </p:txBody>
      </p:sp>
      <p:sp>
        <p:nvSpPr>
          <p:cNvPr id="375" name="Google Shape;375;g1b27193886d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Practice Questions</a:t>
            </a:r>
            <a:endParaRPr>
              <a:solidFill>
                <a:srgbClr val="FF0000"/>
              </a:solidFill>
              <a:latin typeface="Times New Roman"/>
              <a:ea typeface="Times New Roman"/>
              <a:cs typeface="Times New Roman"/>
              <a:sym typeface="Times New Roman"/>
            </a:endParaRPr>
          </a:p>
        </p:txBody>
      </p:sp>
      <p:sp>
        <p:nvSpPr>
          <p:cNvPr id="381" name="Google Shape;381;p26"/>
          <p:cNvSpPr txBox="1"/>
          <p:nvPr>
            <p:ph idx="1" type="body"/>
          </p:nvPr>
        </p:nvSpPr>
        <p:spPr>
          <a:xfrm>
            <a:off x="838200" y="1585351"/>
            <a:ext cx="10515600" cy="4591500"/>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What is the differences between MongoDB and MYSQL?</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How to Creating a database using “use” command?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How to create a Collection/Table using insert() command?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Write a query for Adding documents using insert() command?</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latin typeface="Times New Roman"/>
                <a:ea typeface="Times New Roman"/>
                <a:cs typeface="Times New Roman"/>
                <a:sym typeface="Times New Roman"/>
              </a:rPr>
              <a:t>How to write Count() &amp; Remove() Functions in MongoDB?</a:t>
            </a:r>
            <a:endParaRPr>
              <a:latin typeface="Times New Roman"/>
              <a:ea typeface="Times New Roman"/>
              <a:cs typeface="Times New Roman"/>
              <a:sym typeface="Times New Roman"/>
            </a:endParaRPr>
          </a:p>
          <a:p>
            <a:pPr indent="-228600" lvl="0" marL="228600" rtl="0" algn="l">
              <a:lnSpc>
                <a:spcPct val="115000"/>
              </a:lnSpc>
              <a:spcBef>
                <a:spcPts val="0"/>
              </a:spcBef>
              <a:spcAft>
                <a:spcPts val="0"/>
              </a:spcAft>
              <a:buSzPts val="2800"/>
              <a:buFont typeface="Times New Roman"/>
              <a:buAutoNum type="arabicPeriod"/>
            </a:pPr>
            <a:r>
              <a:rPr lang="en-US">
                <a:latin typeface="Times New Roman"/>
                <a:ea typeface="Times New Roman"/>
                <a:cs typeface="Times New Roman"/>
                <a:sym typeface="Times New Roman"/>
              </a:rPr>
              <a:t>  Write a Query documents that belong to a specific customer?</a:t>
            </a:r>
            <a:endParaRPr>
              <a:latin typeface="Times New Roman"/>
              <a:ea typeface="Times New Roman"/>
              <a:cs typeface="Times New Roman"/>
              <a:sym typeface="Times New Roman"/>
            </a:endParaRPr>
          </a:p>
          <a:p>
            <a:pPr indent="-228600" lvl="0" marL="228600" rtl="0" algn="l">
              <a:lnSpc>
                <a:spcPct val="115000"/>
              </a:lnSpc>
              <a:spcBef>
                <a:spcPts val="0"/>
              </a:spcBef>
              <a:spcAft>
                <a:spcPts val="0"/>
              </a:spcAft>
              <a:buSzPts val="2300"/>
              <a:buFont typeface="Times New Roman"/>
              <a:buAutoNum type="arabicPeriod"/>
            </a:pPr>
            <a:r>
              <a:rPr lang="en-US">
                <a:latin typeface="Times New Roman"/>
                <a:ea typeface="Times New Roman"/>
                <a:cs typeface="Times New Roman"/>
                <a:sym typeface="Times New Roman"/>
              </a:rPr>
              <a:t>   Write Query documents that belong to customers older than 40?</a:t>
            </a:r>
            <a:endParaRPr>
              <a:latin typeface="Times New Roman"/>
              <a:ea typeface="Times New Roman"/>
              <a:cs typeface="Times New Roman"/>
              <a:sym typeface="Times New Roman"/>
            </a:endParaRPr>
          </a:p>
          <a:p>
            <a:pPr indent="-336550" lvl="0" marL="514350" rtl="0" algn="l">
              <a:lnSpc>
                <a:spcPct val="90000"/>
              </a:lnSpc>
              <a:spcBef>
                <a:spcPts val="1000"/>
              </a:spcBef>
              <a:spcAft>
                <a:spcPts val="0"/>
              </a:spcAft>
              <a:buClr>
                <a:schemeClr val="dk1"/>
              </a:buClr>
              <a:buSzPts val="2800"/>
              <a:buFont typeface="Calibri"/>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sp>
        <p:nvSpPr>
          <p:cNvPr id="382" name="Google Shape;38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ph type="title"/>
          </p:nvPr>
        </p:nvSpPr>
        <p:spPr>
          <a:xfrm>
            <a:off x="838200" y="365125"/>
            <a:ext cx="10515600" cy="9694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References</a:t>
            </a:r>
            <a:endParaRPr b="1" sz="4000">
              <a:solidFill>
                <a:srgbClr val="FF0000"/>
              </a:solidFill>
              <a:latin typeface="Times New Roman"/>
              <a:ea typeface="Times New Roman"/>
              <a:cs typeface="Times New Roman"/>
              <a:sym typeface="Times New Roman"/>
            </a:endParaRPr>
          </a:p>
        </p:txBody>
      </p:sp>
      <p:sp>
        <p:nvSpPr>
          <p:cNvPr id="388" name="Google Shape;388;p27"/>
          <p:cNvSpPr txBox="1"/>
          <p:nvPr>
            <p:ph idx="1" type="body"/>
          </p:nvPr>
        </p:nvSpPr>
        <p:spPr>
          <a:xfrm>
            <a:off x="838200" y="1062682"/>
            <a:ext cx="10515600" cy="549875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u="sng">
                <a:solidFill>
                  <a:schemeClr val="hlink"/>
                </a:solidFill>
                <a:hlinkClick r:id="rId3"/>
              </a:rPr>
              <a:t>https://www.javatpoint.com/sql-server-profiler#:~:text=SQL%20profiler%20is%20a%20GUI,the%20SQL%20Server%202000%20version</a:t>
            </a:r>
            <a:r>
              <a:rPr lang="en-US"/>
              <a:t>.</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hlinkClick r:id="rId4"/>
              </a:rPr>
              <a:t>https://stackify.com/what-is-sql-server-profiler/</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hlinkClick r:id="rId5"/>
              </a:rPr>
              <a:t>https://www.w3schools.com/whatis/whatis_json.asp</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hlinkClick r:id="rId6"/>
              </a:rPr>
              <a:t>https://www.codeproject.com/Articles/21371/SQL-Server-Profiler-Step-by-Step</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hlinkClick r:id="rId7"/>
              </a:rPr>
              <a:t>https://www.techopedia.com/definition/1245/structured-query-language-sql</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hlinkClick r:id="rId8"/>
              </a:rPr>
              <a:t>https://www.guru99.com/mongodb-update-document.html</a:t>
            </a:r>
            <a:r>
              <a:rPr lang="en-US"/>
              <a:t> </a:t>
            </a:r>
            <a:endParaRPr/>
          </a:p>
          <a:p>
            <a:pPr indent="-228600" lvl="0" marL="228600" rtl="0" algn="just">
              <a:lnSpc>
                <a:spcPct val="90000"/>
              </a:lnSpc>
              <a:spcBef>
                <a:spcPts val="1000"/>
              </a:spcBef>
              <a:spcAft>
                <a:spcPts val="0"/>
              </a:spcAft>
              <a:buClr>
                <a:schemeClr val="dk1"/>
              </a:buClr>
              <a:buSzPts val="2800"/>
              <a:buChar char="•"/>
            </a:pPr>
            <a:r>
              <a:rPr lang="en-US" u="sng">
                <a:solidFill>
                  <a:schemeClr val="hlink"/>
                </a:solidFill>
                <a:hlinkClick r:id="rId9"/>
              </a:rPr>
              <a:t>https://www.guru99.com/mongodb-count-remove-function.html</a:t>
            </a:r>
            <a:r>
              <a:rPr lang="en-US"/>
              <a:t>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89" name="Google Shape;38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5" name="Google Shape;395;p28"/>
          <p:cNvSpPr txBox="1"/>
          <p:nvPr>
            <p:ph idx="1" type="body"/>
          </p:nvPr>
        </p:nvSpPr>
        <p:spPr>
          <a:xfrm>
            <a:off x="807720" y="1866106"/>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0000"/>
              </a:buClr>
              <a:buSzPts val="5400"/>
              <a:buNone/>
            </a:pPr>
            <a:r>
              <a:rPr b="1" lang="en-US" sz="5400">
                <a:solidFill>
                  <a:srgbClr val="FF0000"/>
                </a:solidFill>
                <a:latin typeface="Bookman Old Style"/>
                <a:ea typeface="Bookman Old Style"/>
                <a:cs typeface="Bookman Old Style"/>
                <a:sym typeface="Bookman Old Style"/>
              </a:rPr>
              <a:t>Thank you</a:t>
            </a:r>
            <a:endParaRPr sz="5400">
              <a:solidFill>
                <a:srgbClr val="FF0000"/>
              </a:solidFill>
              <a:latin typeface="Bookman Old Style"/>
              <a:ea typeface="Bookman Old Style"/>
              <a:cs typeface="Bookman Old Style"/>
              <a:sym typeface="Bookman Old Style"/>
            </a:endParaRPr>
          </a:p>
        </p:txBody>
      </p:sp>
      <p:pic>
        <p:nvPicPr>
          <p:cNvPr descr="C:\Users\HP 250 G5\Desktop\wn.png" id="396" name="Google Shape;396;p28"/>
          <p:cNvPicPr preferRelativeResize="0"/>
          <p:nvPr/>
        </p:nvPicPr>
        <p:blipFill rotWithShape="1">
          <a:blip r:embed="rId3">
            <a:alphaModFix/>
          </a:blip>
          <a:srcRect b="0" l="0" r="0" t="0"/>
          <a:stretch/>
        </p:blipFill>
        <p:spPr>
          <a:xfrm>
            <a:off x="10426337" y="-1377"/>
            <a:ext cx="1763512" cy="6278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ph type="title"/>
          </p:nvPr>
        </p:nvSpPr>
        <p:spPr>
          <a:xfrm>
            <a:off x="838200" y="365125"/>
            <a:ext cx="10515600" cy="981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Topics Covered</a:t>
            </a:r>
            <a:endParaRPr>
              <a:solidFill>
                <a:srgbClr val="FF0000"/>
              </a:solidFill>
            </a:endParaRPr>
          </a:p>
        </p:txBody>
      </p:sp>
      <p:sp>
        <p:nvSpPr>
          <p:cNvPr id="201" name="Google Shape;201;p3"/>
          <p:cNvSpPr txBox="1"/>
          <p:nvPr>
            <p:ph idx="1" type="body"/>
          </p:nvPr>
        </p:nvSpPr>
        <p:spPr>
          <a:xfrm>
            <a:off x="838200" y="1445741"/>
            <a:ext cx="10515600" cy="47312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Difference between SQL and NO SQL.</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Why sql is called structured query language? </a:t>
            </a:r>
            <a:endParaRPr sz="3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What is sql profiler?</a:t>
            </a:r>
            <a:endParaRPr/>
          </a:p>
          <a:p>
            <a:pPr indent="-228600" lvl="0" marL="228600" rtl="0" algn="l">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 How will you store Json file in database?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02" name="Google Shape;20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type="title"/>
          </p:nvPr>
        </p:nvSpPr>
        <p:spPr>
          <a:xfrm>
            <a:off x="838200" y="365125"/>
            <a:ext cx="10515600" cy="9694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Difference between SQL &amp; NOSQL</a:t>
            </a:r>
            <a:endParaRPr b="1" sz="4000">
              <a:solidFill>
                <a:srgbClr val="FF0000"/>
              </a:solidFill>
              <a:latin typeface="Times New Roman"/>
              <a:ea typeface="Times New Roman"/>
              <a:cs typeface="Times New Roman"/>
              <a:sym typeface="Times New Roman"/>
            </a:endParaRPr>
          </a:p>
        </p:txBody>
      </p:sp>
      <p:graphicFrame>
        <p:nvGraphicFramePr>
          <p:cNvPr id="208" name="Google Shape;208;p4"/>
          <p:cNvGraphicFramePr/>
          <p:nvPr/>
        </p:nvGraphicFramePr>
        <p:xfrm>
          <a:off x="1037967" y="1458097"/>
          <a:ext cx="3000000" cy="3000000"/>
        </p:xfrm>
        <a:graphic>
          <a:graphicData uri="http://schemas.openxmlformats.org/drawingml/2006/table">
            <a:tbl>
              <a:tblPr>
                <a:noFill/>
                <a:tableStyleId>{957201E4-A08E-4DBE-90EB-392397AD4652}</a:tableStyleId>
              </a:tblPr>
              <a:tblGrid>
                <a:gridCol w="1902950"/>
                <a:gridCol w="4263075"/>
                <a:gridCol w="3929450"/>
              </a:tblGrid>
              <a:tr h="2629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Parameter</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SQL</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NOSQL</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8488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Definition</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SQL databases are primarily called RDBMS or Relational Databases</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NoSQL databases are primarily called as Non-relational or distributed database</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163242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Design for</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Traditional RDBMS uses SQL syntax and queries to analyze and get the data for further insights. They are used for OLAP systems.</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NoSQL database system consists of various kind of database technologies. These databases were developed in response to the demands presented for the development of the modern application.</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4570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Query Language</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Structured query language (SQL)</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No declarative query language</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8488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Type</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SQL databases are table based databases</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NoSQL databases can be document based, key-value pairs, graph databases</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6529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Schema</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SQL databases have a predefined schema</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b="0" lang="en-US" sz="1800" u="none" cap="none" strike="noStrike">
                          <a:latin typeface="Times New Roman"/>
                          <a:ea typeface="Times New Roman"/>
                          <a:cs typeface="Times New Roman"/>
                          <a:sym typeface="Times New Roman"/>
                        </a:rPr>
                        <a:t>NoSQL databases use dynamic schema for unstructured data.</a:t>
                      </a:r>
                      <a:endParaRPr sz="1400" u="none" cap="none" strike="noStrike"/>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r>
            </a:tbl>
          </a:graphicData>
        </a:graphic>
      </p:graphicFrame>
      <p:sp>
        <p:nvSpPr>
          <p:cNvPr id="209" name="Google Shape;20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type="title"/>
          </p:nvPr>
        </p:nvSpPr>
        <p:spPr>
          <a:xfrm>
            <a:off x="838200" y="365125"/>
            <a:ext cx="10515600" cy="10682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Cont…</a:t>
            </a:r>
            <a:endParaRPr sz="4000">
              <a:latin typeface="Times New Roman"/>
              <a:ea typeface="Times New Roman"/>
              <a:cs typeface="Times New Roman"/>
              <a:sym typeface="Times New Roman"/>
            </a:endParaRPr>
          </a:p>
        </p:txBody>
      </p:sp>
      <p:graphicFrame>
        <p:nvGraphicFramePr>
          <p:cNvPr id="215" name="Google Shape;215;p5"/>
          <p:cNvGraphicFramePr/>
          <p:nvPr/>
        </p:nvGraphicFramePr>
        <p:xfrm>
          <a:off x="815547" y="1421028"/>
          <a:ext cx="3000000" cy="3000000"/>
        </p:xfrm>
        <a:graphic>
          <a:graphicData uri="http://schemas.openxmlformats.org/drawingml/2006/table">
            <a:tbl>
              <a:tblPr>
                <a:noFill/>
                <a:tableStyleId>{957201E4-A08E-4DBE-90EB-392397AD4652}</a:tableStyleId>
              </a:tblPr>
              <a:tblGrid>
                <a:gridCol w="1977075"/>
                <a:gridCol w="4213650"/>
                <a:gridCol w="4386650"/>
              </a:tblGrid>
              <a:tr h="1058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Development Year</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It was developed in the 1970s to deal with issues with flat file storage</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Developed in the late 2000s to overcome issues and limitations of SQL databases.</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10588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Open-source</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A mix of open-source like Postgres &amp; MySQL, and commercial like Oracle Database.</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Open-source</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1791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Consistency</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It should be configured for strong consistency.</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It depends on DBMS as some offers strong consistency like MongoDB, whereas others offer only offers eventual consistency.</a:t>
                      </a:r>
                      <a:endParaRPr sz="1800" u="none" cap="none" strike="noStrike">
                        <a:solidFill>
                          <a:schemeClr val="dk1"/>
                        </a:solidFill>
                        <a:latin typeface="Times New Roman"/>
                        <a:ea typeface="Times New Roman"/>
                        <a:cs typeface="Times New Roman"/>
                        <a:sym typeface="Times New Roman"/>
                      </a:endParaRPr>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814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Best Used for</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RDBMS database is the right option for solving ACID problems.</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NoSQL is a best used for solving data availability problems</a:t>
                      </a:r>
                      <a:endParaRPr sz="1400" u="none" cap="none" strike="noStrike"/>
                    </a:p>
                  </a:txBody>
                  <a:tcPr marT="37500" marB="37500" marR="75025" marL="75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216" name="Google Shape;2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ph type="title"/>
          </p:nvPr>
        </p:nvSpPr>
        <p:spPr>
          <a:xfrm>
            <a:off x="838200" y="365126"/>
            <a:ext cx="10515600" cy="1080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Cont..</a:t>
            </a:r>
            <a:endParaRPr sz="4000">
              <a:latin typeface="Times New Roman"/>
              <a:ea typeface="Times New Roman"/>
              <a:cs typeface="Times New Roman"/>
              <a:sym typeface="Times New Roman"/>
            </a:endParaRPr>
          </a:p>
        </p:txBody>
      </p:sp>
      <p:graphicFrame>
        <p:nvGraphicFramePr>
          <p:cNvPr id="222" name="Google Shape;222;p6"/>
          <p:cNvGraphicFramePr/>
          <p:nvPr/>
        </p:nvGraphicFramePr>
        <p:xfrm>
          <a:off x="827904" y="1594022"/>
          <a:ext cx="3000000" cy="3000000"/>
        </p:xfrm>
        <a:graphic>
          <a:graphicData uri="http://schemas.openxmlformats.org/drawingml/2006/table">
            <a:tbl>
              <a:tblPr>
                <a:noFill/>
                <a:tableStyleId>{957201E4-A08E-4DBE-90EB-392397AD4652}</a:tableStyleId>
              </a:tblPr>
              <a:tblGrid>
                <a:gridCol w="1964725"/>
                <a:gridCol w="4448425"/>
                <a:gridCol w="4164225"/>
              </a:tblGrid>
              <a:tr h="7754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Hardware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Specialized DB hardware</a:t>
                      </a: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(Oracle Exadata, etc.)</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Commodity hardware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110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Network</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Highly available network</a:t>
                      </a: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(Infiniband, Fabric Path, etc.)</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Commodity network</a:t>
                      </a: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(Ethernet, etc.)</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110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Storage Type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Highly Available Storage (SAN, RAID, etc.)</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Commodity drives storage (standard</a:t>
                      </a:r>
                      <a:br>
                        <a:rPr lang="en-US" sz="1800" u="none" cap="none" strike="noStrike">
                          <a:latin typeface="Times New Roman"/>
                          <a:ea typeface="Times New Roman"/>
                          <a:cs typeface="Times New Roman"/>
                          <a:sym typeface="Times New Roman"/>
                        </a:rPr>
                      </a:br>
                      <a:r>
                        <a:rPr lang="en-US" sz="1800" u="none" cap="none" strike="noStrike">
                          <a:latin typeface="Times New Roman"/>
                          <a:ea typeface="Times New Roman"/>
                          <a:cs typeface="Times New Roman"/>
                          <a:sym typeface="Times New Roman"/>
                        </a:rPr>
                        <a:t>HDDs, JBOD)</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1107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Best features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Cross-platform support, Secure and free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Easy to use, High performance, and Flexible tool.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223" name="Google Shape;22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224" name="Google Shape;224;p6"/>
          <p:cNvGraphicFramePr/>
          <p:nvPr/>
        </p:nvGraphicFramePr>
        <p:xfrm>
          <a:off x="902043" y="5707762"/>
          <a:ext cx="3000000" cy="3000000"/>
        </p:xfrm>
        <a:graphic>
          <a:graphicData uri="http://schemas.openxmlformats.org/drawingml/2006/table">
            <a:tbl>
              <a:tblPr>
                <a:noFill/>
                <a:tableStyleId>{957201E4-A08E-4DBE-90EB-392397AD4652}</a:tableStyleId>
              </a:tblPr>
              <a:tblGrid>
                <a:gridCol w="1915300"/>
                <a:gridCol w="4485500"/>
                <a:gridCol w="4090075"/>
              </a:tblGrid>
              <a:tr h="228600">
                <a:tc>
                  <a:txBody>
                    <a:bodyPr/>
                    <a:lstStyle/>
                    <a:p>
                      <a:pPr indent="0" lvl="0" marL="0" marR="0" rtl="0" algn="just">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Examples</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Oracle, Postgres, and MS-SQL.</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MongoDB, Redis, Neo4j, Cassandra, Hbase.</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type="title"/>
          </p:nvPr>
        </p:nvSpPr>
        <p:spPr>
          <a:xfrm>
            <a:off x="838200" y="365126"/>
            <a:ext cx="10515600" cy="10188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Why SQL is called structured query language</a:t>
            </a:r>
            <a:endParaRPr/>
          </a:p>
        </p:txBody>
      </p:sp>
      <p:sp>
        <p:nvSpPr>
          <p:cNvPr id="230" name="Google Shape;230;p7"/>
          <p:cNvSpPr txBox="1"/>
          <p:nvPr>
            <p:ph idx="1" type="body"/>
          </p:nvPr>
        </p:nvSpPr>
        <p:spPr>
          <a:xfrm>
            <a:off x="838200" y="1544595"/>
            <a:ext cx="10515600" cy="463236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3000"/>
              <a:buChar char="•"/>
            </a:pPr>
            <a:r>
              <a:rPr lang="en-US" sz="3000">
                <a:latin typeface="Times New Roman"/>
                <a:ea typeface="Times New Roman"/>
                <a:cs typeface="Times New Roman"/>
                <a:sym typeface="Times New Roman"/>
              </a:rPr>
              <a:t>Structured Query Language (SQL) is a programming language designed to get information out of and put it into a relational database.</a:t>
            </a:r>
            <a:endParaRPr/>
          </a:p>
          <a:p>
            <a:pPr indent="-228600" lvl="0" marL="228600" rtl="0" algn="just">
              <a:lnSpc>
                <a:spcPct val="90000"/>
              </a:lnSpc>
              <a:spcBef>
                <a:spcPts val="1000"/>
              </a:spcBef>
              <a:spcAft>
                <a:spcPts val="0"/>
              </a:spcAft>
              <a:buClr>
                <a:schemeClr val="dk1"/>
              </a:buClr>
              <a:buSzPts val="3000"/>
              <a:buChar char="•"/>
            </a:pPr>
            <a:r>
              <a:rPr lang="en-US" sz="3000">
                <a:latin typeface="Times New Roman"/>
                <a:ea typeface="Times New Roman"/>
                <a:cs typeface="Times New Roman"/>
                <a:sym typeface="Times New Roman"/>
              </a:rPr>
              <a:t>SQL is the easiest language used to communicate with the RDBMS</a:t>
            </a:r>
            <a:endParaRPr/>
          </a:p>
          <a:p>
            <a:pPr indent="-228600" lvl="0" marL="228600" rtl="0" algn="just">
              <a:lnSpc>
                <a:spcPct val="90000"/>
              </a:lnSpc>
              <a:spcBef>
                <a:spcPts val="1000"/>
              </a:spcBef>
              <a:spcAft>
                <a:spcPts val="0"/>
              </a:spcAft>
              <a:buClr>
                <a:schemeClr val="dk1"/>
              </a:buClr>
              <a:buSzPts val="3000"/>
              <a:buChar char="•"/>
            </a:pPr>
            <a:r>
              <a:rPr lang="en-US" sz="3000">
                <a:latin typeface="Times New Roman"/>
                <a:ea typeface="Times New Roman"/>
                <a:cs typeface="Times New Roman"/>
                <a:sym typeface="Times New Roman"/>
              </a:rPr>
              <a:t>Analyzing behavioral related and customized sessions</a:t>
            </a:r>
            <a:endParaRPr/>
          </a:p>
          <a:p>
            <a:pPr indent="-228600" lvl="0" marL="228600" rtl="0" algn="just">
              <a:lnSpc>
                <a:spcPct val="90000"/>
              </a:lnSpc>
              <a:spcBef>
                <a:spcPts val="1000"/>
              </a:spcBef>
              <a:spcAft>
                <a:spcPts val="0"/>
              </a:spcAft>
              <a:buClr>
                <a:schemeClr val="dk1"/>
              </a:buClr>
              <a:buSzPts val="3000"/>
              <a:buChar char="•"/>
            </a:pPr>
            <a:r>
              <a:rPr lang="en-US" sz="3000">
                <a:latin typeface="Times New Roman"/>
                <a:ea typeface="Times New Roman"/>
                <a:cs typeface="Times New Roman"/>
                <a:sym typeface="Times New Roman"/>
              </a:rPr>
              <a:t>Building custom dashboards</a:t>
            </a:r>
            <a:endParaRPr/>
          </a:p>
          <a:p>
            <a:pPr indent="-228600" lvl="0" marL="228600" rtl="0" algn="just">
              <a:lnSpc>
                <a:spcPct val="90000"/>
              </a:lnSpc>
              <a:spcBef>
                <a:spcPts val="1000"/>
              </a:spcBef>
              <a:spcAft>
                <a:spcPts val="0"/>
              </a:spcAft>
              <a:buClr>
                <a:schemeClr val="dk1"/>
              </a:buClr>
              <a:buSzPts val="3000"/>
              <a:buChar char="•"/>
            </a:pPr>
            <a:r>
              <a:rPr lang="en-US" sz="3000">
                <a:latin typeface="Times New Roman"/>
                <a:ea typeface="Times New Roman"/>
                <a:cs typeface="Times New Roman"/>
                <a:sym typeface="Times New Roman"/>
              </a:rPr>
              <a:t>It allows you to store and gets data from the database quickly</a:t>
            </a:r>
            <a:endParaRPr/>
          </a:p>
          <a:p>
            <a:pPr indent="-228600" lvl="0" marL="228600" rtl="0" algn="just">
              <a:lnSpc>
                <a:spcPct val="90000"/>
              </a:lnSpc>
              <a:spcBef>
                <a:spcPts val="1000"/>
              </a:spcBef>
              <a:spcAft>
                <a:spcPts val="0"/>
              </a:spcAft>
              <a:buClr>
                <a:schemeClr val="dk1"/>
              </a:buClr>
              <a:buSzPts val="3000"/>
              <a:buChar char="•"/>
            </a:pPr>
            <a:r>
              <a:rPr lang="en-US" sz="3000">
                <a:latin typeface="Times New Roman"/>
                <a:ea typeface="Times New Roman"/>
                <a:cs typeface="Times New Roman"/>
                <a:sym typeface="Times New Roman"/>
              </a:rPr>
              <a:t>Preferred when you want to use joins and execute complex queries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1" name="Google Shape;23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type="title"/>
          </p:nvPr>
        </p:nvSpPr>
        <p:spPr>
          <a:xfrm>
            <a:off x="838200" y="365126"/>
            <a:ext cx="10515600" cy="10188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SQL Profiler</a:t>
            </a:r>
            <a:endParaRPr b="1" sz="4000">
              <a:solidFill>
                <a:srgbClr val="FF0000"/>
              </a:solidFill>
              <a:latin typeface="Times New Roman"/>
              <a:ea typeface="Times New Roman"/>
              <a:cs typeface="Times New Roman"/>
              <a:sym typeface="Times New Roman"/>
            </a:endParaRPr>
          </a:p>
        </p:txBody>
      </p:sp>
      <p:sp>
        <p:nvSpPr>
          <p:cNvPr id="237" name="Google Shape;237;p8"/>
          <p:cNvSpPr txBox="1"/>
          <p:nvPr>
            <p:ph idx="1" type="body"/>
          </p:nvPr>
        </p:nvSpPr>
        <p:spPr>
          <a:xfrm>
            <a:off x="838200" y="1408670"/>
            <a:ext cx="10515600" cy="476829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An SQL server profiler is a tool for tracing, recreating, and troubleshooting problems in MS SQL Server, Microsoft’s Relational Database Management System (RDBMS).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It is used to trace activities and operations executed on a specific SQL Server database engine or Analysis Service to be analyzed later.</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It’s like a dashboard that shows the health of an instance of MS SQL Server.</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This function entirely happens on the client-side, which means it uses resources on the same machine that it is monitoring.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8" name="Google Shape;2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ph type="title"/>
          </p:nvPr>
        </p:nvSpPr>
        <p:spPr>
          <a:xfrm>
            <a:off x="838200" y="365126"/>
            <a:ext cx="10515600" cy="1092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How does Profiler work in SQL Server</a:t>
            </a:r>
            <a:endParaRPr b="1" sz="4000">
              <a:solidFill>
                <a:srgbClr val="FF0000"/>
              </a:solidFill>
              <a:latin typeface="Times New Roman"/>
              <a:ea typeface="Times New Roman"/>
              <a:cs typeface="Times New Roman"/>
              <a:sym typeface="Times New Roman"/>
            </a:endParaRPr>
          </a:p>
        </p:txBody>
      </p:sp>
      <p:sp>
        <p:nvSpPr>
          <p:cNvPr id="244" name="Google Shape;244;p9"/>
          <p:cNvSpPr txBox="1"/>
          <p:nvPr>
            <p:ph idx="1" type="body"/>
          </p:nvPr>
        </p:nvSpPr>
        <p:spPr>
          <a:xfrm>
            <a:off x="838200" y="1408670"/>
            <a:ext cx="10515600" cy="476829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Profiler is a standalone software tool that is installed on the system with SQL Server installation setup.</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We can use the Windows Explorer or SQL Server Management Studio to access the profiler.</a:t>
            </a:r>
            <a:endParaRPr/>
          </a:p>
          <a:p>
            <a:pPr indent="0" lvl="0" marL="0" rtl="0" algn="just">
              <a:lnSpc>
                <a:spcPct val="90000"/>
              </a:lnSpc>
              <a:spcBef>
                <a:spcPts val="1000"/>
              </a:spcBef>
              <a:spcAft>
                <a:spcPts val="0"/>
              </a:spcAft>
              <a:buClr>
                <a:schemeClr val="dk1"/>
              </a:buClr>
              <a:buSzPts val="2800"/>
              <a:buNone/>
            </a:pPr>
            <a:r>
              <a:rPr b="1" lang="en-US" u="sng">
                <a:latin typeface="Times New Roman"/>
                <a:ea typeface="Times New Roman"/>
                <a:cs typeface="Times New Roman"/>
                <a:sym typeface="Times New Roman"/>
              </a:rPr>
              <a:t>To start the tool:</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From the Start menu, Click on All Programs.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Go to Microsoft SQL Server 2018.</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Go to Performance Tools.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Click on SQL Server Profiler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5" name="Google Shape;24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