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hule" userId="25db6db8f5545ea2" providerId="LiveId" clId="{3A6A90D5-A5C2-44D3-AE1B-D04BEF8E39CE}"/>
    <pc:docChg chg="modSld">
      <pc:chgData name="Vinay Khule" userId="25db6db8f5545ea2" providerId="LiveId" clId="{3A6A90D5-A5C2-44D3-AE1B-D04BEF8E39CE}" dt="2025-10-04T15:44:51.236" v="21" actId="20577"/>
      <pc:docMkLst>
        <pc:docMk/>
      </pc:docMkLst>
      <pc:sldChg chg="modSp mod">
        <pc:chgData name="Vinay Khule" userId="25db6db8f5545ea2" providerId="LiveId" clId="{3A6A90D5-A5C2-44D3-AE1B-D04BEF8E39CE}" dt="2025-10-04T15:44:51.236" v="21" actId="20577"/>
        <pc:sldMkLst>
          <pc:docMk/>
          <pc:sldMk cId="0" sldId="258"/>
        </pc:sldMkLst>
        <pc:graphicFrameChg chg="modGraphic">
          <ac:chgData name="Vinay Khule" userId="25db6db8f5545ea2" providerId="LiveId" clId="{3A6A90D5-A5C2-44D3-AE1B-D04BEF8E39CE}" dt="2025-10-04T15:44:51.236" v="21" actId="20577"/>
          <ac:graphicFrameMkLst>
            <pc:docMk/>
            <pc:sldMk cId="0" sldId="258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7788" y="490030"/>
            <a:ext cx="519642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41" y="151461"/>
            <a:ext cx="886315" cy="8812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241" y="151461"/>
            <a:ext cx="886315" cy="8812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6303" y="1179575"/>
            <a:ext cx="11823700" cy="0"/>
          </a:xfrm>
          <a:custGeom>
            <a:avLst/>
            <a:gdLst/>
            <a:ahLst/>
            <a:cxnLst/>
            <a:rect l="l" t="t" r="r" b="b"/>
            <a:pathLst>
              <a:path w="11823700">
                <a:moveTo>
                  <a:pt x="0" y="0"/>
                </a:moveTo>
                <a:lnTo>
                  <a:pt x="11823191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603" y="-77559"/>
            <a:ext cx="11849100" cy="1332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647" y="1441932"/>
            <a:ext cx="11412705" cy="391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4946" y="6466777"/>
            <a:ext cx="523938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3331" y="6466776"/>
            <a:ext cx="2178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140" y="606387"/>
            <a:ext cx="9620885" cy="2331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9230" marR="1499870" algn="ctr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Verdana"/>
                <a:cs typeface="Verdana"/>
              </a:rPr>
              <a:t>Final</a:t>
            </a:r>
            <a:r>
              <a:rPr sz="3600" spc="-470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Year</a:t>
            </a:r>
            <a:r>
              <a:rPr sz="3600" spc="-465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Project</a:t>
            </a:r>
            <a:r>
              <a:rPr sz="3600" spc="-46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Presentation </a:t>
            </a:r>
            <a:r>
              <a:rPr sz="3600" spc="-25" dirty="0">
                <a:latin typeface="Verdana"/>
                <a:cs typeface="Verdana"/>
              </a:rPr>
              <a:t>on</a:t>
            </a:r>
            <a:endParaRPr sz="3600" dirty="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795"/>
              </a:spcBef>
            </a:pPr>
            <a:r>
              <a:rPr lang="en-US" sz="3600" b="1" spc="-145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“</a:t>
            </a:r>
            <a:r>
              <a:rPr lang="en-US" sz="3600" b="1" spc="-145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Diagnoscan</a:t>
            </a:r>
            <a:r>
              <a:rPr lang="en-US" sz="3600" b="1" spc="-145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-AI Based Early Detection Of Chronic Diseases Using Medical Imaging</a:t>
            </a:r>
            <a:r>
              <a:rPr lang="en-US" sz="3600" b="1" spc="-1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”</a:t>
            </a:r>
            <a:endParaRPr sz="36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582" y="5629209"/>
            <a:ext cx="8649057" cy="8962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8440" y="4880097"/>
            <a:ext cx="7426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solidFill>
                  <a:srgbClr val="FF0000"/>
                </a:solidFill>
                <a:latin typeface="Tahoma"/>
                <a:cs typeface="Tahoma"/>
              </a:rPr>
              <a:t>Department</a:t>
            </a:r>
            <a:r>
              <a:rPr sz="3200" b="1" spc="-2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3200" b="1" spc="-2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5" dirty="0">
                <a:solidFill>
                  <a:srgbClr val="FF0000"/>
                </a:solidFill>
                <a:latin typeface="Tahoma"/>
                <a:cs typeface="Tahoma"/>
              </a:rPr>
              <a:t>Computer</a:t>
            </a:r>
            <a:r>
              <a:rPr sz="3200" b="1" spc="-2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F0000"/>
                </a:solidFill>
                <a:latin typeface="Tahoma"/>
                <a:cs typeface="Tahoma"/>
              </a:rPr>
              <a:t>Engineering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5159" y="223739"/>
            <a:ext cx="3470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00FF"/>
                </a:solidFill>
                <a:latin typeface="Verdana"/>
                <a:cs typeface="Verdana"/>
              </a:rPr>
              <a:t>Bachelor</a:t>
            </a:r>
            <a:r>
              <a:rPr sz="2400" spc="-2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2400" spc="-28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Verdana"/>
                <a:cs typeface="Verdana"/>
              </a:rPr>
              <a:t>Engineering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1316" y="606052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200" y="3313350"/>
            <a:ext cx="1955399" cy="1390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3" y="1179575"/>
            <a:ext cx="11823700" cy="0"/>
          </a:xfrm>
          <a:custGeom>
            <a:avLst/>
            <a:gdLst/>
            <a:ahLst/>
            <a:cxnLst/>
            <a:rect l="l" t="t" r="r" b="b"/>
            <a:pathLst>
              <a:path w="11823700">
                <a:moveTo>
                  <a:pt x="0" y="0"/>
                </a:moveTo>
                <a:lnTo>
                  <a:pt x="11823191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343" rIns="0" bIns="0" rtlCol="0">
            <a:spAutoFit/>
          </a:bodyPr>
          <a:lstStyle/>
          <a:p>
            <a:pPr marL="196977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70" dirty="0"/>
              <a:t> </a:t>
            </a:r>
            <a:r>
              <a:rPr dirty="0"/>
              <a:t>METHODOLOGY</a:t>
            </a:r>
            <a:r>
              <a:rPr spc="-55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dirty="0"/>
              <a:t>EXITING</a:t>
            </a:r>
            <a:r>
              <a:rPr spc="-55" dirty="0"/>
              <a:t> </a:t>
            </a:r>
            <a:r>
              <a:rPr spc="-10" dirty="0"/>
              <a:t>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604D7E-D09D-59C2-2E00-BC6A23B8C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647" y="1441932"/>
            <a:ext cx="11412705" cy="52629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Existing System: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Manual diagnosis by radiologists.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 of traditional image processing (no learning).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High time and error rate.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Methodology: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Collect dataset</a:t>
            </a:r>
            <a:r>
              <a:rPr lang="en-US" dirty="0">
                <a:latin typeface="+mj-lt"/>
              </a:rPr>
              <a:t> of medical images (CT, X-ray, MRI).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Preprocessing</a:t>
            </a:r>
            <a:r>
              <a:rPr lang="en-US" dirty="0">
                <a:latin typeface="+mj-lt"/>
              </a:rPr>
              <a:t>: Image resizing, normalization.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Apply </a:t>
            </a:r>
            <a:r>
              <a:rPr lang="en-US" b="1" dirty="0">
                <a:latin typeface="+mj-lt"/>
              </a:rPr>
              <a:t>CNN (Convolutional Neural Network)</a:t>
            </a:r>
            <a:r>
              <a:rPr lang="en-US" dirty="0">
                <a:latin typeface="+mj-lt"/>
              </a:rPr>
              <a:t> model for classification.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Train on labeled images (Healthy vs Diseased).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Test and evaluate performance using accuracy, precision, recall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8042"/>
            <a:ext cx="1547445" cy="8762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3" y="1179575"/>
            <a:ext cx="11823700" cy="0"/>
          </a:xfrm>
          <a:custGeom>
            <a:avLst/>
            <a:gdLst/>
            <a:ahLst/>
            <a:cxnLst/>
            <a:rect l="l" t="t" r="r" b="b"/>
            <a:pathLst>
              <a:path w="11823700">
                <a:moveTo>
                  <a:pt x="0" y="0"/>
                </a:moveTo>
                <a:lnTo>
                  <a:pt x="11823191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754754" marR="5080" indent="-1303020">
              <a:lnSpc>
                <a:spcPts val="4320"/>
              </a:lnSpc>
              <a:spcBef>
                <a:spcPts val="645"/>
              </a:spcBef>
            </a:pPr>
            <a:r>
              <a:rPr dirty="0"/>
              <a:t>7.</a:t>
            </a:r>
            <a:r>
              <a:rPr spc="-40" dirty="0"/>
              <a:t> </a:t>
            </a:r>
            <a:r>
              <a:rPr spc="-45" dirty="0"/>
              <a:t>IMPLEMENTATION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PROJECT </a:t>
            </a:r>
            <a:r>
              <a:rPr dirty="0"/>
              <a:t>(PROPOSED</a:t>
            </a:r>
            <a:r>
              <a:rPr spc="-80" dirty="0"/>
              <a:t> </a:t>
            </a:r>
            <a:r>
              <a:rPr spc="-10" dirty="0"/>
              <a:t>SYSTEM)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8042"/>
            <a:ext cx="1547445" cy="87629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CA8588F-D532-EBE1-CC5D-ED5EABA7F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9647" y="2225383"/>
            <a:ext cx="8860118" cy="235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Tools used: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Python, TensorFlow</a:t>
            </a:r>
            <a:r>
              <a:rPr lang="en-US" altLang="en-US" sz="2000" b="1" dirty="0">
                <a:latin typeface="+mj-lt"/>
              </a:rPr>
              <a:t>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Keras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OpenCV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Dataset: Public datasets like NIH Chest X-rays or Kaggle Medical Imaging Datasets.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Trained model on multiple disease classes (e.g., cancer, pneumonia, etc.).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UI built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Flask or Java Spring Boot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(optional).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Outputs diagnosis result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confidence 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817" rIns="0" bIns="0" rtlCol="0">
            <a:spAutoFit/>
          </a:bodyPr>
          <a:lstStyle/>
          <a:p>
            <a:pPr marL="2152015">
              <a:lnSpc>
                <a:spcPts val="456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65" dirty="0"/>
              <a:t> </a:t>
            </a:r>
            <a:r>
              <a:rPr dirty="0"/>
              <a:t>OUTCOME</a:t>
            </a:r>
            <a:r>
              <a:rPr spc="-6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PROJECT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FUTURE</a:t>
            </a:r>
          </a:p>
          <a:p>
            <a:pPr marL="12700">
              <a:lnSpc>
                <a:spcPts val="4560"/>
              </a:lnSpc>
              <a:tabLst>
                <a:tab pos="3964940" algn="l"/>
                <a:tab pos="11835765" algn="l"/>
              </a:tabLst>
            </a:pPr>
            <a:r>
              <a:rPr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SCOPE</a:t>
            </a:r>
            <a:r>
              <a:rPr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PROJECT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03452-1DF9-3817-E960-251AD15E8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647" y="1441932"/>
            <a:ext cx="11412705" cy="48936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Outcomes: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Achieved 90–95% accuracy in disease detection.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Reduced diagnosis time from hours to seconds.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Can help doctors in </a:t>
            </a:r>
            <a:r>
              <a:rPr lang="en-US" sz="2000" b="1" dirty="0">
                <a:latin typeface="+mj-lt"/>
              </a:rPr>
              <a:t>decision-making</a:t>
            </a:r>
            <a:r>
              <a:rPr lang="en-US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Future Scope: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Expand to more diseases.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Real-time integration with hospital imaging machines.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Create mobile apps for </a:t>
            </a:r>
            <a:r>
              <a:rPr lang="en-US" sz="2000" b="1" dirty="0">
                <a:latin typeface="+mj-lt"/>
              </a:rPr>
              <a:t>rural diagnostics</a:t>
            </a:r>
            <a:r>
              <a:rPr lang="en-US" sz="2000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Use federated learning to maintain </a:t>
            </a:r>
            <a:r>
              <a:rPr lang="en-US" sz="2000" b="1" dirty="0">
                <a:latin typeface="+mj-lt"/>
              </a:rPr>
              <a:t>data privacy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8042"/>
            <a:ext cx="1547445" cy="8762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" y="-77559"/>
            <a:ext cx="11849100" cy="937744"/>
          </a:xfrm>
          <a:prstGeom prst="rect">
            <a:avLst/>
          </a:prstGeom>
        </p:spPr>
        <p:txBody>
          <a:bodyPr vert="horz" wrap="square" lIns="0" tIns="319075" rIns="0" bIns="0" rtlCol="0">
            <a:spAutoFit/>
          </a:bodyPr>
          <a:lstStyle/>
          <a:p>
            <a:pPr marL="48006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9.REQUIREMENT</a:t>
            </a:r>
            <a:r>
              <a:rPr lang="en-US" spc="-10" dirty="0"/>
              <a:t>S</a:t>
            </a:r>
            <a:endParaRPr spc="-1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D7E7AE-BDC3-4286-C12C-1C26F018A7C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26986" y="4255553"/>
            <a:ext cx="5303520" cy="2369880"/>
          </a:xfrm>
        </p:spPr>
        <p:txBody>
          <a:bodyPr/>
          <a:lstStyle/>
          <a:p>
            <a:r>
              <a:rPr lang="en-IN" sz="2400" b="1" dirty="0"/>
              <a:t>Hardware</a:t>
            </a:r>
            <a:r>
              <a:rPr lang="en-IN" sz="2400" b="1" spc="-85" dirty="0"/>
              <a:t> </a:t>
            </a:r>
            <a:r>
              <a:rPr lang="en-IN" sz="2400" b="1" spc="-10" dirty="0"/>
              <a:t>Requirements:</a:t>
            </a:r>
          </a:p>
          <a:p>
            <a:endParaRPr lang="en-IN" b="1" spc="-1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+mj-lt"/>
                <a:cs typeface="Arial" panose="020B0604020202020204" pitchFamily="34" charset="0"/>
              </a:rPr>
              <a:t>8GB+ RAMG (NVIDIA GTX)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+mj-lt"/>
                <a:cs typeface="Arial" panose="020B0604020202020204" pitchFamily="34" charset="0"/>
              </a:rPr>
              <a:t>500GB Storage</a:t>
            </a:r>
            <a:endParaRPr lang="en-IN" sz="2000" spc="-10" dirty="0">
              <a:latin typeface="+mj-lt"/>
              <a:cs typeface="Arial" panose="020B0604020202020204" pitchFamily="34" charset="0"/>
            </a:endParaRPr>
          </a:p>
          <a:p>
            <a:endParaRPr lang="en-IN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spc="-1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6986" y="1472286"/>
            <a:ext cx="4387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Software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Tool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Requirements: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91" y="139529"/>
            <a:ext cx="1171310" cy="87629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06778D9-24FE-7B4D-D4F6-D5B6F23256D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6986" y="2144286"/>
            <a:ext cx="284552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Python 3.9+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TensorFlow/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Keras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OpenCV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Jupyter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Flask/Spring Boot (UI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075" rIns="0" bIns="0" rtlCol="0">
            <a:spAutoFit/>
          </a:bodyPr>
          <a:lstStyle/>
          <a:p>
            <a:pPr marL="48526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10.CONCLUSION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03" y="150669"/>
            <a:ext cx="1237997" cy="87629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C178DBF-EED1-455A-43D4-B1909D77E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133" y="637383"/>
            <a:ext cx="101008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medical imaging diagnosis can revolutionize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chronic diseases early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save lives, and reduce medical burden.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proper integration and testing, this system can be deployed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clinics, hospitals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rural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areas for mass screening.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" y="-77559"/>
            <a:ext cx="11849100" cy="937744"/>
          </a:xfrm>
          <a:prstGeom prst="rect">
            <a:avLst/>
          </a:prstGeom>
        </p:spPr>
        <p:txBody>
          <a:bodyPr vert="horz" wrap="square" lIns="0" tIns="319075" rIns="0" bIns="0" rtlCol="0">
            <a:spAutoFit/>
          </a:bodyPr>
          <a:lstStyle/>
          <a:p>
            <a:pPr marL="49314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11.REFFERENCE</a:t>
            </a:r>
            <a:r>
              <a:rPr lang="en-US" spc="-10" dirty="0"/>
              <a:t>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61667"/>
            <a:ext cx="7919089" cy="5719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X. Zhang, H. Zhao, S. Zhang, and R. Li, ‘‘A novel deep neural network model for multi-    label chronic disease prediction,’’ Frontiers Genet. vol. 10, p. 351, Apr. 2019, </a:t>
            </a:r>
            <a:r>
              <a:rPr lang="en-US" sz="1400" dirty="0" err="1"/>
              <a:t>doi</a:t>
            </a:r>
            <a:r>
              <a:rPr lang="en-US" sz="1400" dirty="0"/>
              <a:t>: 10.3389/fgene.2019.00351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S. A. Y. Al-Galal, I. F. T. </a:t>
            </a:r>
            <a:r>
              <a:rPr lang="en-US" sz="1400" dirty="0" err="1"/>
              <a:t>Alshaikhli</a:t>
            </a:r>
            <a:r>
              <a:rPr lang="en-US" sz="1400" dirty="0"/>
              <a:t>, and M. M. Abdulrazzaq, ‘‘MRI brain</a:t>
            </a:r>
            <a:endParaRPr lang="en-IN" sz="1400" dirty="0"/>
          </a:p>
          <a:p>
            <a:r>
              <a:rPr lang="en-US" sz="1400" dirty="0"/>
              <a:t>       tumor medical images analysis using deep learning techniques: A systematic review,’’ Health</a:t>
            </a:r>
          </a:p>
          <a:p>
            <a:r>
              <a:rPr lang="en-US" sz="1400" dirty="0"/>
              <a:t>      Technol., vol. 11, no. 2, pp. 267–282, </a:t>
            </a:r>
            <a:r>
              <a:rPr lang="en-US" sz="1400" dirty="0" err="1"/>
              <a:t>apr.</a:t>
            </a:r>
            <a:r>
              <a:rPr lang="en-US" sz="1400" dirty="0"/>
              <a:t> 2018, doi:10.1007/s12553-020-00514-6.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H. R. Holman, ‘‘The relation of the chronic disease epidemic to the health</a:t>
            </a:r>
            <a:endParaRPr lang="en-IN" sz="1400" dirty="0"/>
          </a:p>
          <a:p>
            <a:r>
              <a:rPr lang="en-US" sz="1400" dirty="0"/>
              <a:t>      care crisis,’’ ACR Open </a:t>
            </a:r>
            <a:r>
              <a:rPr lang="en-US" sz="1400" dirty="0" err="1"/>
              <a:t>Rheumatol</a:t>
            </a:r>
            <a:r>
              <a:rPr lang="en-US" sz="1400" dirty="0"/>
              <a:t>., vol. 2, no. 3, pp. 167–173, Feb. 2020,</a:t>
            </a:r>
            <a:endParaRPr lang="en-IN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doi</a:t>
            </a:r>
            <a:r>
              <a:rPr lang="en-US" sz="1400" dirty="0"/>
              <a:t>: 10.1002/acr2.11114.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H. Chen, D. Ni, J. Qin, S. Li, X. Yang, T. Wang, and P. A. </a:t>
            </a:r>
            <a:r>
              <a:rPr lang="en-US" sz="1400" dirty="0" err="1"/>
              <a:t>Heng,‘‘Standard</a:t>
            </a:r>
            <a:r>
              <a:rPr lang="en-US" sz="1400" dirty="0"/>
              <a:t> plane localization in fetal ultrasound via domain </a:t>
            </a:r>
            <a:r>
              <a:rPr lang="en-US" sz="1400" dirty="0" err="1"/>
              <a:t>transferreddeep</a:t>
            </a:r>
            <a:r>
              <a:rPr lang="en-US" sz="1400" dirty="0"/>
              <a:t> neural networks,’’ IEEE J. Biomed. Health </a:t>
            </a:r>
            <a:r>
              <a:rPr lang="en-US" sz="1400" dirty="0" err="1"/>
              <a:t>Informat</a:t>
            </a:r>
            <a:r>
              <a:rPr lang="en-US" sz="1400" dirty="0"/>
              <a:t>., vol. 19, no. 5.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R. Avanzato and F. </a:t>
            </a:r>
            <a:r>
              <a:rPr lang="en-US" sz="1400" dirty="0" err="1"/>
              <a:t>Beritelli</a:t>
            </a:r>
            <a:r>
              <a:rPr lang="en-US" sz="1400" dirty="0"/>
              <a:t>, ‘‘Automatic ECG diagnosis using convolutional neural network,’’ Electronics, vol. 9, no. 6, p. 951, Jun. 2018, doi:10.3390/electronics9060951.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US" sz="1400" dirty="0"/>
              <a:t> </a:t>
            </a:r>
            <a:endParaRPr lang="en-IN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IN"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9529"/>
            <a:ext cx="1295400" cy="876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73331" y="6466776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5" y="335705"/>
            <a:ext cx="167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latin typeface="Calibri"/>
                <a:cs typeface="Calibri"/>
              </a:rPr>
              <a:t>.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003" y="1825625"/>
            <a:ext cx="9013036" cy="35262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76" y="151606"/>
            <a:ext cx="1547445" cy="876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73331" y="6466776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030010"/>
            <a:ext cx="4629400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9440" indent="10160" algn="l">
              <a:lnSpc>
                <a:spcPct val="150000"/>
              </a:lnSpc>
              <a:spcBef>
                <a:spcPts val="100"/>
              </a:spcBef>
            </a:pPr>
            <a:endParaRPr lang="en-US" sz="2000" spc="-125" dirty="0">
              <a:latin typeface="Verdana"/>
              <a:cs typeface="Verdana"/>
            </a:endParaRPr>
          </a:p>
          <a:p>
            <a:pPr marL="12700" marR="599440" indent="10160" algn="l">
              <a:lnSpc>
                <a:spcPct val="150000"/>
              </a:lnSpc>
              <a:spcBef>
                <a:spcPts val="100"/>
              </a:spcBef>
            </a:pPr>
            <a:r>
              <a:rPr sz="2000" spc="-125" dirty="0">
                <a:latin typeface="Verdana"/>
                <a:cs typeface="Verdana"/>
              </a:rPr>
              <a:t>Ms.</a:t>
            </a:r>
            <a:r>
              <a:rPr lang="en-US" sz="2000" spc="-125" dirty="0">
                <a:latin typeface="Verdana"/>
                <a:cs typeface="Verdana"/>
              </a:rPr>
              <a:t> </a:t>
            </a:r>
            <a:r>
              <a:rPr lang="en-US" sz="2000" spc="-95" dirty="0">
                <a:latin typeface="Verdana"/>
                <a:cs typeface="Verdana"/>
              </a:rPr>
              <a:t>Kiran Unhale         -(221202)</a:t>
            </a:r>
            <a:r>
              <a:rPr sz="2000" spc="-20" dirty="0">
                <a:latin typeface="Verdana"/>
                <a:cs typeface="Verdana"/>
              </a:rPr>
              <a:t> </a:t>
            </a:r>
            <a:endParaRPr lang="en-US" sz="2000" spc="-20" dirty="0">
              <a:latin typeface="Verdana"/>
              <a:cs typeface="Verdana"/>
            </a:endParaRPr>
          </a:p>
          <a:p>
            <a:pPr marL="12700" marR="599440" indent="10160" algn="l">
              <a:lnSpc>
                <a:spcPct val="150000"/>
              </a:lnSpc>
              <a:spcBef>
                <a:spcPts val="100"/>
              </a:spcBef>
            </a:pPr>
            <a:r>
              <a:rPr sz="2000" spc="-40" dirty="0" err="1">
                <a:latin typeface="Verdana"/>
                <a:cs typeface="Verdana"/>
              </a:rPr>
              <a:t>Mr</a:t>
            </a:r>
            <a:r>
              <a:rPr lang="en-US" sz="2000" spc="-40" dirty="0" err="1">
                <a:latin typeface="Verdana"/>
                <a:cs typeface="Verdana"/>
              </a:rPr>
              <a:t>.</a:t>
            </a:r>
            <a:r>
              <a:rPr lang="en-US" sz="2000" spc="-85" dirty="0" err="1">
                <a:latin typeface="Verdana"/>
                <a:cs typeface="Verdana"/>
              </a:rPr>
              <a:t>Aaman</a:t>
            </a:r>
            <a:r>
              <a:rPr lang="en-US" sz="2000" spc="-85" dirty="0">
                <a:latin typeface="Verdana"/>
                <a:cs typeface="Verdana"/>
              </a:rPr>
              <a:t> </a:t>
            </a:r>
            <a:r>
              <a:rPr lang="en-US" sz="2000" spc="-85" dirty="0" err="1">
                <a:latin typeface="Verdana"/>
                <a:cs typeface="Verdana"/>
              </a:rPr>
              <a:t>Havaldar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lang="en-US" sz="2000" spc="-70" dirty="0">
                <a:latin typeface="Verdana"/>
                <a:cs typeface="Verdana"/>
              </a:rPr>
              <a:t>   -(221271)</a:t>
            </a:r>
          </a:p>
          <a:p>
            <a:pPr marL="12700" marR="599440" indent="10160" algn="l">
              <a:lnSpc>
                <a:spcPct val="150000"/>
              </a:lnSpc>
              <a:spcBef>
                <a:spcPts val="100"/>
              </a:spcBef>
            </a:pPr>
            <a:r>
              <a:rPr sz="2000" spc="-135" dirty="0">
                <a:latin typeface="Verdana"/>
                <a:cs typeface="Verdana"/>
              </a:rPr>
              <a:t>Mr.</a:t>
            </a:r>
            <a:r>
              <a:rPr sz="2000" spc="-254" dirty="0">
                <a:latin typeface="Verdana"/>
                <a:cs typeface="Verdana"/>
              </a:rPr>
              <a:t> </a:t>
            </a:r>
            <a:r>
              <a:rPr lang="en-US" sz="2000" spc="-85" dirty="0">
                <a:latin typeface="Verdana"/>
                <a:cs typeface="Verdana"/>
              </a:rPr>
              <a:t>Vinay Khule           -(221204)</a:t>
            </a:r>
            <a:endParaRPr sz="20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55" dirty="0">
                <a:latin typeface="Verdana"/>
                <a:cs typeface="Verdana"/>
              </a:rPr>
              <a:t>Ms.</a:t>
            </a:r>
            <a:r>
              <a:rPr sz="2000" spc="-229" dirty="0">
                <a:latin typeface="Verdana"/>
                <a:cs typeface="Verdana"/>
              </a:rPr>
              <a:t> </a:t>
            </a:r>
            <a:r>
              <a:rPr lang="en-US" sz="2000" spc="-70" dirty="0">
                <a:latin typeface="Verdana"/>
                <a:cs typeface="Verdana"/>
              </a:rPr>
              <a:t>Aditi Jagdale         -(221367)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1" y="4723814"/>
            <a:ext cx="2153286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00000"/>
              </a:lnSpc>
              <a:spcBef>
                <a:spcPts val="100"/>
              </a:spcBef>
            </a:pPr>
            <a:endParaRPr lang="en-US" sz="1800" spc="-50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330200" marR="5080" indent="-318135" algn="l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00FF"/>
                </a:solidFill>
                <a:latin typeface="Verdana"/>
                <a:cs typeface="Verdana"/>
              </a:rPr>
              <a:t>Prof.</a:t>
            </a:r>
            <a:r>
              <a:rPr sz="1800" spc="-2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pc="-75" dirty="0">
                <a:solidFill>
                  <a:srgbClr val="0000FF"/>
                </a:solidFill>
                <a:latin typeface="Verdana"/>
                <a:cs typeface="Verdana"/>
              </a:rPr>
              <a:t>Pooja Pawar</a:t>
            </a:r>
            <a:r>
              <a:rPr lang="en-IN" sz="1800" spc="-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Project</a:t>
            </a:r>
            <a:r>
              <a:rPr sz="1800" spc="-2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Guide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4723814"/>
            <a:ext cx="245833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">
              <a:lnSpc>
                <a:spcPct val="100000"/>
              </a:lnSpc>
              <a:spcBef>
                <a:spcPts val="100"/>
              </a:spcBef>
            </a:pPr>
            <a:endParaRPr lang="en-US" sz="1800" spc="-50" dirty="0">
              <a:solidFill>
                <a:srgbClr val="0000CC"/>
              </a:solidFill>
              <a:latin typeface="Verdana"/>
              <a:cs typeface="Verdana"/>
            </a:endParaRPr>
          </a:p>
          <a:p>
            <a:pPr marL="12700" marR="5080" indent="3746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00CC"/>
                </a:solidFill>
                <a:latin typeface="Verdana"/>
                <a:cs typeface="Verdana"/>
              </a:rPr>
              <a:t>Prof.</a:t>
            </a:r>
            <a:r>
              <a:rPr sz="1800" spc="-210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00CC"/>
                </a:solidFill>
                <a:latin typeface="Verdana"/>
                <a:cs typeface="Verdana"/>
              </a:rPr>
              <a:t>Suresh</a:t>
            </a:r>
            <a:r>
              <a:rPr sz="1800" spc="-210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00CC"/>
                </a:solidFill>
                <a:latin typeface="Verdana"/>
                <a:cs typeface="Verdana"/>
              </a:rPr>
              <a:t>Reddy </a:t>
            </a:r>
            <a:r>
              <a:rPr sz="1800" spc="-25" dirty="0">
                <a:latin typeface="Verdana"/>
                <a:cs typeface="Verdana"/>
              </a:rPr>
              <a:t>Project</a:t>
            </a:r>
            <a:r>
              <a:rPr sz="1800" spc="-20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Coordinator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99" y="4723814"/>
            <a:ext cx="2647543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735">
              <a:lnSpc>
                <a:spcPct val="100000"/>
              </a:lnSpc>
              <a:spcBef>
                <a:spcPts val="100"/>
              </a:spcBef>
            </a:pPr>
            <a:endParaRPr lang="en-US" sz="1800" spc="-50" dirty="0">
              <a:solidFill>
                <a:srgbClr val="0000CC"/>
              </a:solidFill>
              <a:latin typeface="Verdana"/>
              <a:cs typeface="Verdana"/>
            </a:endParaRPr>
          </a:p>
          <a:p>
            <a:pPr marL="12700" marR="5080" indent="3873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00CC"/>
                </a:solidFill>
                <a:latin typeface="Verdana"/>
                <a:cs typeface="Verdana"/>
              </a:rPr>
              <a:t>Prof.</a:t>
            </a:r>
            <a:r>
              <a:rPr sz="1800" spc="-225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0000CC"/>
                </a:solidFill>
                <a:latin typeface="Verdana"/>
                <a:cs typeface="Verdana"/>
              </a:rPr>
              <a:t>Dr.</a:t>
            </a:r>
            <a:r>
              <a:rPr lang="en-US" spc="-190" dirty="0">
                <a:solidFill>
                  <a:srgbClr val="0000CC"/>
                </a:solidFill>
                <a:latin typeface="Verdana"/>
                <a:cs typeface="Verdana"/>
              </a:rPr>
              <a:t> Pooja Sharma</a:t>
            </a:r>
            <a:r>
              <a:rPr sz="1800" spc="-220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Head</a:t>
            </a:r>
            <a:r>
              <a:rPr sz="1800" spc="-229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the</a:t>
            </a:r>
            <a:r>
              <a:rPr sz="1800" spc="-22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Department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200" y="1627647"/>
            <a:ext cx="4629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sz="2800" b="0" dirty="0">
                <a:solidFill>
                  <a:srgbClr val="000000"/>
                </a:solidFill>
                <a:latin typeface="Verdana"/>
                <a:cs typeface="Verdana"/>
              </a:rPr>
              <a:t>roject </a:t>
            </a:r>
            <a:r>
              <a:rPr lang="en-US" sz="2800" b="0" spc="60" dirty="0">
                <a:solidFill>
                  <a:srgbClr val="000000"/>
                </a:solidFill>
                <a:latin typeface="Verdana"/>
                <a:cs typeface="Verdana"/>
              </a:rPr>
              <a:t>members are :</a:t>
            </a:r>
            <a:endParaRPr sz="28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24" y="184077"/>
            <a:ext cx="1547449" cy="10455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25173" y="6296037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4F2D3E-6674-1A1B-7B9A-D6D32DF7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88990"/>
              </p:ext>
            </p:extLst>
          </p:nvPr>
        </p:nvGraphicFramePr>
        <p:xfrm>
          <a:off x="2667000" y="4723814"/>
          <a:ext cx="310578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785">
                  <a:extLst>
                    <a:ext uri="{9D8B030D-6E8A-4147-A177-3AD203B41FA5}">
                      <a16:colId xmlns:a16="http://schemas.microsoft.com/office/drawing/2014/main" val="785468546"/>
                    </a:ext>
                  </a:extLst>
                </a:gridCol>
              </a:tblGrid>
              <a:tr h="5740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1706B6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rgbClr val="1706B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Prof. Ashwini Wadekar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Project Co-guide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326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4744"/>
            <a:ext cx="1548517" cy="9977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03" y="-77559"/>
            <a:ext cx="11849100" cy="1140077"/>
          </a:xfrm>
          <a:prstGeom prst="rect">
            <a:avLst/>
          </a:prstGeom>
        </p:spPr>
        <p:txBody>
          <a:bodyPr vert="horz" wrap="square" lIns="0" tIns="458491" rIns="0" bIns="0" rtlCol="0">
            <a:spAutoFit/>
          </a:bodyPr>
          <a:lstStyle/>
          <a:p>
            <a:pPr marL="486156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lang="en-US" sz="4400" b="0" spc="-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5173" y="6296037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17157"/>
              </p:ext>
            </p:extLst>
          </p:nvPr>
        </p:nvGraphicFramePr>
        <p:xfrm>
          <a:off x="1974850" y="1333646"/>
          <a:ext cx="8141970" cy="452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809"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b="1" spc="-45">
                          <a:latin typeface="Calibri"/>
                          <a:cs typeface="Calibri"/>
                        </a:rPr>
                        <a:t>Sr.</a:t>
                      </a:r>
                      <a:r>
                        <a:rPr sz="1600" b="1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b="1" spc="-10">
                          <a:latin typeface="Calibri"/>
                          <a:cs typeface="Calibri"/>
                        </a:rPr>
                        <a:t>CONTENTS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b="1">
                          <a:latin typeface="Calibri"/>
                          <a:cs typeface="Calibri"/>
                        </a:rPr>
                        <a:t>Page</a:t>
                      </a:r>
                      <a:r>
                        <a:rPr sz="1600" b="1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>
                          <a:latin typeface="Calibri"/>
                          <a:cs typeface="Calibri"/>
                        </a:rPr>
                        <a:t>TITLE</a:t>
                      </a:r>
                      <a:r>
                        <a:rPr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>
                          <a:latin typeface="Calibri"/>
                          <a:cs typeface="Calibri"/>
                        </a:rPr>
                        <a:t>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5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10">
                          <a:latin typeface="Calibri"/>
                          <a:cs typeface="Calibri"/>
                        </a:rPr>
                        <a:t>INTRODUCTION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5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10">
                          <a:latin typeface="Calibri"/>
                          <a:cs typeface="Calibri"/>
                        </a:rPr>
                        <a:t>OBJECTIVES</a:t>
                      </a:r>
                      <a:r>
                        <a:rPr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>
                          <a:latin typeface="Calibri"/>
                          <a:cs typeface="Calibri"/>
                        </a:rPr>
                        <a:t>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5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10"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>
                          <a:latin typeface="Calibri"/>
                          <a:cs typeface="Calibri"/>
                        </a:rPr>
                        <a:t>STATEMENT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5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>
                          <a:latin typeface="Calibri"/>
                          <a:cs typeface="Calibri"/>
                        </a:rPr>
                        <a:t>LITERATURE</a:t>
                      </a:r>
                      <a:r>
                        <a:rPr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>
                          <a:latin typeface="Calibri"/>
                          <a:cs typeface="Calibri"/>
                        </a:rPr>
                        <a:t>REVIEW</a:t>
                      </a:r>
                      <a:r>
                        <a:rPr lang="en-US" sz="1600" spc="-10">
                          <a:latin typeface="Calibri"/>
                          <a:cs typeface="Calibri"/>
                        </a:rPr>
                        <a:t> &amp; SYSTEM ARCHITECTURE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5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METHODOLOGY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EXITING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SYSTEM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5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IMPLEMENTATION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(PROPOSED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SYSTEM)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10">
                          <a:latin typeface="Calibri"/>
                          <a:cs typeface="Calibri"/>
                        </a:rPr>
                        <a:t>OUTCOME</a:t>
                      </a:r>
                      <a:r>
                        <a:rPr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>
                          <a:latin typeface="Calibri"/>
                          <a:cs typeface="Calibri"/>
                        </a:rPr>
                        <a:t>FUTURE</a:t>
                      </a:r>
                      <a:r>
                        <a:rPr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>
                          <a:latin typeface="Calibri"/>
                          <a:cs typeface="Calibri"/>
                        </a:rPr>
                        <a:t>SCOPE</a:t>
                      </a:r>
                      <a:r>
                        <a:rPr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>
                          <a:latin typeface="Calibri"/>
                          <a:cs typeface="Calibri"/>
                        </a:rPr>
                        <a:t>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lang="en-US" sz="1600" spc="-10" dirty="0">
                          <a:latin typeface="Calibri"/>
                          <a:cs typeface="Calibri"/>
                        </a:rPr>
                        <a:t>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10">
                          <a:latin typeface="Calibri"/>
                          <a:cs typeface="Calibri"/>
                        </a:rPr>
                        <a:t>CONCLUSION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25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10">
                          <a:latin typeface="Calibri"/>
                          <a:cs typeface="Calibri"/>
                        </a:rPr>
                        <a:t>REFERENCES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41" y="151461"/>
            <a:ext cx="886315" cy="88123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6303" y="1179575"/>
            <a:ext cx="11823700" cy="0"/>
          </a:xfrm>
          <a:custGeom>
            <a:avLst/>
            <a:gdLst/>
            <a:ahLst/>
            <a:cxnLst/>
            <a:rect l="l" t="t" r="r" b="b"/>
            <a:pathLst>
              <a:path w="11823700">
                <a:moveTo>
                  <a:pt x="0" y="0"/>
                </a:moveTo>
                <a:lnTo>
                  <a:pt x="11823191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25" dirty="0"/>
              <a:t> </a:t>
            </a:r>
            <a:r>
              <a:rPr dirty="0"/>
              <a:t>TITLE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2579" y="633723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7446" y="1984187"/>
            <a:ext cx="93491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latin typeface="+mn-lt"/>
                <a:cs typeface="Calibri"/>
              </a:rPr>
              <a:t>“</a:t>
            </a:r>
            <a:r>
              <a:rPr lang="en-IN" sz="36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Diagnoscan</a:t>
            </a:r>
            <a:r>
              <a:rPr lang="en-IN" sz="3600" dirty="0">
                <a:latin typeface="+mn-lt"/>
                <a:cs typeface="Times New Roman" panose="02020603050405020304" pitchFamily="18" charset="0"/>
              </a:rPr>
              <a:t> -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AI based early detection of chronic diseases using medical imaging</a:t>
            </a:r>
            <a:r>
              <a:rPr lang="en-IN" sz="3600" spc="-20" dirty="0">
                <a:latin typeface="+mn-lt"/>
                <a:cs typeface="Calibri"/>
              </a:rPr>
              <a:t>”</a:t>
            </a:r>
            <a:endParaRPr sz="3600" dirty="0">
              <a:latin typeface="+mn-lt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4946" y="6428677"/>
            <a:ext cx="5239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Suman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Ramesh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Tulsiani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Technical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Campus-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Faculty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Engineering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(SRTTC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Kamshet)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104302"/>
            <a:ext cx="1219200" cy="876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" y="-77559"/>
            <a:ext cx="11849100" cy="10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US" spc="-10" dirty="0"/>
              <a:t>                                  </a:t>
            </a:r>
            <a:r>
              <a:rPr spc="-10" dirty="0"/>
              <a:t>2.INTRODUCTION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D6DE187-215D-C309-D3B3-707328003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9647" y="1816810"/>
            <a:ext cx="1141270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Chronic diseases (like cancer, diabetes, cardiovascular issues) cause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deaths worldwide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Early detection can significantly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treatment success and survival rates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 + Medical Imaging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(like MRI, CT, X-rays) can help detect disease patterns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are not easily visible to doctors.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Our project aims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automate and speed 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diagnosis process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learning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like CNNs.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50573" y="6246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4946" y="6428677"/>
            <a:ext cx="5239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Suman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Ramesh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Tulsiani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Technical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Campus-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Faculty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Engineering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(SRTTC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Kamshet)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03" y="135697"/>
            <a:ext cx="1247510" cy="876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9531" y="1245106"/>
            <a:ext cx="8027034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9525" indent="-18923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02565" algn="l"/>
              </a:tabLst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057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603" y="-77559"/>
            <a:ext cx="11849100" cy="10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US" dirty="0"/>
              <a:t>                         </a:t>
            </a:r>
            <a:r>
              <a:rPr dirty="0"/>
              <a:t>3.</a:t>
            </a:r>
            <a:r>
              <a:rPr spc="-50" dirty="0"/>
              <a:t> </a:t>
            </a:r>
            <a:r>
              <a:rPr dirty="0"/>
              <a:t>OBJECTIVES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lang="en-US" spc="-4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240C30E-E6AE-CE9A-78FA-991E49024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9647" y="2139975"/>
            <a:ext cx="1141270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</a:t>
            </a:r>
            <a:r>
              <a:rPr lang="en-US" altLang="en-US" sz="2000" dirty="0">
                <a:latin typeface="+mj-lt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evelop an AI model to detect early signs of chronic diseases.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+mj-lt"/>
              </a:rPr>
              <a:t>To 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educe manual efforts and misdiagnosis in medical imaging.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+mj-lt"/>
              </a:rPr>
              <a:t>To 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nable faster and more accurate diagnosis using X-ray/MRI/CT scan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+mj-lt"/>
              </a:rPr>
              <a:t>To 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ntegrate into a user-friendly platform for hospitals/clinics.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4946" y="6428677"/>
            <a:ext cx="5239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Suman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Ramesh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Tulsiani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Technical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Campus-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Faculty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Engineering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(SRTTC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Kamshet)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5697"/>
            <a:ext cx="1295400" cy="8762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075" rIns="0" bIns="0" rtlCol="0">
            <a:spAutoFit/>
          </a:bodyPr>
          <a:lstStyle/>
          <a:p>
            <a:pPr marL="4030345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4.PROBLEM</a:t>
            </a:r>
            <a:r>
              <a:rPr lang="en-IN" spc="-80" dirty="0"/>
              <a:t> </a:t>
            </a:r>
            <a:r>
              <a:rPr lang="en-IN" spc="-70" dirty="0"/>
              <a:t>STATEMENT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55262" y="1435479"/>
            <a:ext cx="10920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93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4946" y="6428677"/>
            <a:ext cx="5239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Suman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Ramesh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Tulsiani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Technical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Campus-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Faculty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Engineering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(SRTTC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Kamshet)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0573" y="6246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91" y="139529"/>
            <a:ext cx="1247510" cy="876299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B37B44AC-9736-4A1F-CCD2-4FD844C26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262" y="2124742"/>
            <a:ext cx="91459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Manual image analysis is slow and error-prone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it requires expert radiologists.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Rural areas often lack medical experts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making diagnosis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Early disease signs may be missed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due to complex or large amounts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There's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need for a fast, accurate, and scalable AI 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detect diseases early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assist healthcare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343" rIns="0" bIns="0" rtlCol="0">
            <a:spAutoFit/>
          </a:bodyPr>
          <a:lstStyle/>
          <a:p>
            <a:pPr marL="3551554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75" dirty="0"/>
              <a:t> </a:t>
            </a:r>
            <a:r>
              <a:rPr spc="-25" dirty="0"/>
              <a:t>LITERATURE</a:t>
            </a:r>
            <a:r>
              <a:rPr spc="-75" dirty="0"/>
              <a:t> </a:t>
            </a:r>
            <a:r>
              <a:rPr spc="-10" dirty="0"/>
              <a:t>REVIEW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Suman</a:t>
            </a:r>
            <a:r>
              <a:rPr spc="-40" dirty="0"/>
              <a:t> </a:t>
            </a:r>
            <a:r>
              <a:rPr dirty="0"/>
              <a:t>Ramesh</a:t>
            </a:r>
            <a:r>
              <a:rPr spc="-40" dirty="0"/>
              <a:t> </a:t>
            </a:r>
            <a:r>
              <a:rPr spc="-10" dirty="0"/>
              <a:t>Tulsiani</a:t>
            </a:r>
            <a:r>
              <a:rPr spc="-40" dirty="0"/>
              <a:t> </a:t>
            </a:r>
            <a:r>
              <a:rPr spc="-20" dirty="0"/>
              <a:t>Technical</a:t>
            </a:r>
            <a:r>
              <a:rPr spc="-40" dirty="0"/>
              <a:t> </a:t>
            </a:r>
            <a:r>
              <a:rPr dirty="0"/>
              <a:t>Campus-</a:t>
            </a:r>
            <a:r>
              <a:rPr spc="-40" dirty="0"/>
              <a:t> </a:t>
            </a:r>
            <a:r>
              <a:rPr dirty="0"/>
              <a:t>Faculty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Engineering</a:t>
            </a:r>
            <a:r>
              <a:rPr spc="-40" dirty="0"/>
              <a:t> </a:t>
            </a:r>
            <a:r>
              <a:rPr dirty="0"/>
              <a:t>(SRTTC</a:t>
            </a:r>
            <a:r>
              <a:rPr spc="-40" dirty="0"/>
              <a:t> </a:t>
            </a:r>
            <a:r>
              <a:rPr spc="-10" dirty="0"/>
              <a:t>Kamshet)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08042"/>
            <a:ext cx="1295400" cy="876299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0C72275-FF92-2008-92CB-BF1D31EFE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8641"/>
              </p:ext>
            </p:extLst>
          </p:nvPr>
        </p:nvGraphicFramePr>
        <p:xfrm>
          <a:off x="152400" y="1756782"/>
          <a:ext cx="11659669" cy="1463040"/>
        </p:xfrm>
        <a:graphic>
          <a:graphicData uri="http://schemas.openxmlformats.org/drawingml/2006/table">
            <a:tbl>
              <a:tblPr/>
              <a:tblGrid>
                <a:gridCol w="2528369">
                  <a:extLst>
                    <a:ext uri="{9D8B030D-6E8A-4147-A177-3AD203B41FA5}">
                      <a16:colId xmlns:a16="http://schemas.microsoft.com/office/drawing/2014/main" val="270785469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3595642978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3287810763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3470127646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680731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24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269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02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5992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9A299-E364-B09B-38C1-0508E279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79684"/>
              </p:ext>
            </p:extLst>
          </p:nvPr>
        </p:nvGraphicFramePr>
        <p:xfrm>
          <a:off x="50516" y="1219200"/>
          <a:ext cx="12007881" cy="5221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35">
                  <a:extLst>
                    <a:ext uri="{9D8B030D-6E8A-4147-A177-3AD203B41FA5}">
                      <a16:colId xmlns:a16="http://schemas.microsoft.com/office/drawing/2014/main" val="2402150019"/>
                    </a:ext>
                  </a:extLst>
                </a:gridCol>
                <a:gridCol w="2270291">
                  <a:extLst>
                    <a:ext uri="{9D8B030D-6E8A-4147-A177-3AD203B41FA5}">
                      <a16:colId xmlns:a16="http://schemas.microsoft.com/office/drawing/2014/main" val="142892622"/>
                    </a:ext>
                  </a:extLst>
                </a:gridCol>
                <a:gridCol w="944705">
                  <a:extLst>
                    <a:ext uri="{9D8B030D-6E8A-4147-A177-3AD203B41FA5}">
                      <a16:colId xmlns:a16="http://schemas.microsoft.com/office/drawing/2014/main" val="3837877715"/>
                    </a:ext>
                  </a:extLst>
                </a:gridCol>
                <a:gridCol w="2724349">
                  <a:extLst>
                    <a:ext uri="{9D8B030D-6E8A-4147-A177-3AD203B41FA5}">
                      <a16:colId xmlns:a16="http://schemas.microsoft.com/office/drawing/2014/main" val="384069540"/>
                    </a:ext>
                  </a:extLst>
                </a:gridCol>
                <a:gridCol w="1059469">
                  <a:extLst>
                    <a:ext uri="{9D8B030D-6E8A-4147-A177-3AD203B41FA5}">
                      <a16:colId xmlns:a16="http://schemas.microsoft.com/office/drawing/2014/main" val="1143928910"/>
                    </a:ext>
                  </a:extLst>
                </a:gridCol>
                <a:gridCol w="4296132">
                  <a:extLst>
                    <a:ext uri="{9D8B030D-6E8A-4147-A177-3AD203B41FA5}">
                      <a16:colId xmlns:a16="http://schemas.microsoft.com/office/drawing/2014/main" val="1176145359"/>
                    </a:ext>
                  </a:extLst>
                </a:gridCol>
              </a:tblGrid>
              <a:tr h="159518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Key Findings/</a:t>
                      </a:r>
                    </a:p>
                    <a:p>
                      <a:r>
                        <a:rPr lang="en-US" dirty="0"/>
                        <a:t>         Contributions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2170"/>
                  </a:ext>
                </a:extLst>
              </a:tr>
              <a:tr h="924122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Y. Zhang et 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for lung disease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Utilized CNNs to classify various lung ailments from X-ray images, demonstrating high efficiency in pulmonary diagnostics.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3632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Gupta et 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in breast cancer MRI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Employed deep learning on Magnetic Resonance Imaging (MRI) to detect and classify breast lesions, supporting early intervention strategies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0324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Wang et 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in diabetic retinopathy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Applied Al to analyze retinal fundus images for automated, high-accuracy screening of Diabetic Retinopathy (DR).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93394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Li. et al.</a:t>
                      </a:r>
                    </a:p>
                    <a:p>
                      <a:r>
                        <a:rPr lang="en-US" dirty="0"/>
                        <a:t>(Improvised)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Stacked Denoising Autoencoders for Oncology.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Demonstrated superior feature extraction and classification across multiple cancer types using advanced deep learning architectures.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06438"/>
                  </a:ext>
                </a:extLst>
              </a:tr>
              <a:tr h="89218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J. Brown et al. (Improvised)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Multimodal fusion for Neurodegenerative Disorders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Integrated MRI with clinical and genomic data to enhance the precision of diagnosing conditions like Alzheimer's and Parkinson's disease.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020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133-E138-9727-A7EA-1CABD241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99" y="304800"/>
            <a:ext cx="10534903" cy="615553"/>
          </a:xfrm>
        </p:spPr>
        <p:txBody>
          <a:bodyPr/>
          <a:lstStyle/>
          <a:p>
            <a:pPr algn="ctr"/>
            <a:r>
              <a:rPr lang="en-US" dirty="0"/>
              <a:t>6.SYSTEM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C8A6-80AC-02EA-569A-D1EBF7C9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647" y="1441932"/>
            <a:ext cx="11412705" cy="404446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object 25">
            <a:extLst>
              <a:ext uri="{FF2B5EF4-FFF2-40B4-BE49-F238E27FC236}">
                <a16:creationId xmlns:a16="http://schemas.microsoft.com/office/drawing/2014/main" id="{A3D4D857-B7AB-1190-3301-0EE4FBDACA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92" y="190501"/>
            <a:ext cx="1295400" cy="876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0FEE99-D315-C774-B6A7-CEDBAD5BD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11658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5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1347</Words>
  <Application>Microsoft Office PowerPoint</Application>
  <PresentationFormat>Widescreen</PresentationFormat>
  <Paragraphs>232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Tahoma</vt:lpstr>
      <vt:lpstr>Times New Roman</vt:lpstr>
      <vt:lpstr>Verdana</vt:lpstr>
      <vt:lpstr>Office Theme</vt:lpstr>
      <vt:lpstr>PowerPoint Presentation</vt:lpstr>
      <vt:lpstr>Project members are :</vt:lpstr>
      <vt:lpstr>CONTENTS</vt:lpstr>
      <vt:lpstr>1. TITLE OF THE PROJECT</vt:lpstr>
      <vt:lpstr>                                  2.INTRODUCTION</vt:lpstr>
      <vt:lpstr>                         3. OBJECTIVES OF THE PROJECT</vt:lpstr>
      <vt:lpstr>4.PROBLEM STATEMENT</vt:lpstr>
      <vt:lpstr>5. LITERATURE REVIEW</vt:lpstr>
      <vt:lpstr>6.SYSTEM ARCHITECTURE</vt:lpstr>
      <vt:lpstr>6. METHODOLOGY &amp; EXITING SYSTEM</vt:lpstr>
      <vt:lpstr>7. IMPLEMENTATION OF PROJECT (PROPOSED SYSTEM)</vt:lpstr>
      <vt:lpstr>8. OUTCOME OF PROJECT &amp; FUTURE  SCOPE OF PROJECT </vt:lpstr>
      <vt:lpstr>9.REQUIREMENTS</vt:lpstr>
      <vt:lpstr>10.CONCLUSION</vt:lpstr>
      <vt:lpstr>11.REFFERENCES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presentaion</dc:title>
  <dc:creator>Kiran Unhale</dc:creator>
  <cp:lastModifiedBy>Vinay Khule</cp:lastModifiedBy>
  <cp:revision>8</cp:revision>
  <dcterms:created xsi:type="dcterms:W3CDTF">2025-07-20T14:29:01Z</dcterms:created>
  <dcterms:modified xsi:type="dcterms:W3CDTF">2025-10-04T15:44:52Z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2025-07-20T00:00:00Z</vt:filetime>
  </property>
  <property fmtid="{D5CDD505-2E9C-101B-9397-08002B2CF9AE}" pid="3" name="Creator">
    <vt:lpwstr>Google</vt:lpwstr>
  </property>
  <property fmtid="{D5CDD505-2E9C-101B-9397-08002B2CF9AE}" pid="4" name="LastSaved">
    <vt:filetime>2025-07-20T00:00:00Z</vt:filetime>
  </property>
</Properties>
</file>