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5661F9-E07A-F343-E7C5-2BD65A61F470}"/>
              </a:ext>
            </a:extLst>
          </p:cNvPr>
          <p:cNvSpPr>
            <a:spLocks noGrp="1"/>
          </p:cNvSpPr>
          <p:nvPr>
            <p:ph type="dt" sz="half" idx="10"/>
          </p:nvPr>
        </p:nvSpPr>
        <p:spPr/>
        <p:txBody>
          <a:bodyPr/>
          <a:lstStyle/>
          <a:p>
            <a:fld id="{F6A2B8F4-EC65-4FD2-83D0-C32FEFB1776C}" type="datetimeFigureOut">
              <a:rPr lang="en-IN" smtClean="0"/>
              <a:t>04-05-2024</a:t>
            </a:fld>
            <a:endParaRPr lang="en-IN"/>
          </a:p>
        </p:txBody>
      </p:sp>
      <p:sp>
        <p:nvSpPr>
          <p:cNvPr id="5" name="Footer Placeholder 4">
            <a:extLst>
              <a:ext uri="{FF2B5EF4-FFF2-40B4-BE49-F238E27FC236}">
                <a16:creationId xmlns:a16="http://schemas.microsoft.com/office/drawing/2014/main"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8BBF0-A04E-7F11-2E6B-45F9666EF8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B4706-8593-B8C5-C8DA-2B59E42EC138}"/>
              </a:ext>
            </a:extLst>
          </p:cNvPr>
          <p:cNvSpPr>
            <a:spLocks noGrp="1"/>
          </p:cNvSpPr>
          <p:nvPr>
            <p:ph type="dt" sz="half" idx="10"/>
          </p:nvPr>
        </p:nvSpPr>
        <p:spPr/>
        <p:txBody>
          <a:bodyPr/>
          <a:lstStyle/>
          <a:p>
            <a:fld id="{F6A2B8F4-EC65-4FD2-83D0-C32FEFB1776C}" type="datetimeFigureOut">
              <a:rPr lang="en-IN" smtClean="0"/>
              <a:t>04-05-2024</a:t>
            </a:fld>
            <a:endParaRPr lang="en-IN"/>
          </a:p>
        </p:txBody>
      </p:sp>
      <p:sp>
        <p:nvSpPr>
          <p:cNvPr id="5" name="Footer Placeholder 4">
            <a:extLst>
              <a:ext uri="{FF2B5EF4-FFF2-40B4-BE49-F238E27FC236}">
                <a16:creationId xmlns:a16="http://schemas.microsoft.com/office/drawing/2014/main"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0C455-75EB-35EF-8C69-C3DD6A0BB69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684D0-7DCB-0239-333A-98C3537B9E73}"/>
              </a:ext>
            </a:extLst>
          </p:cNvPr>
          <p:cNvSpPr>
            <a:spLocks noGrp="1"/>
          </p:cNvSpPr>
          <p:nvPr>
            <p:ph type="dt" sz="half" idx="10"/>
          </p:nvPr>
        </p:nvSpPr>
        <p:spPr/>
        <p:txBody>
          <a:bodyPr/>
          <a:lstStyle/>
          <a:p>
            <a:fld id="{F6A2B8F4-EC65-4FD2-83D0-C32FEFB1776C}" type="datetimeFigureOut">
              <a:rPr lang="en-IN" smtClean="0"/>
              <a:t>04-05-2024</a:t>
            </a:fld>
            <a:endParaRPr lang="en-IN"/>
          </a:p>
        </p:txBody>
      </p:sp>
      <p:sp>
        <p:nvSpPr>
          <p:cNvPr id="5" name="Footer Placeholder 4">
            <a:extLst>
              <a:ext uri="{FF2B5EF4-FFF2-40B4-BE49-F238E27FC236}">
                <a16:creationId xmlns:a16="http://schemas.microsoft.com/office/drawing/2014/main"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756F6-00B1-5D36-D3BA-98469BA021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2E471-474D-DA17-3469-6060C49EA2F9}"/>
              </a:ext>
            </a:extLst>
          </p:cNvPr>
          <p:cNvSpPr>
            <a:spLocks noGrp="1"/>
          </p:cNvSpPr>
          <p:nvPr>
            <p:ph type="dt" sz="half" idx="10"/>
          </p:nvPr>
        </p:nvSpPr>
        <p:spPr/>
        <p:txBody>
          <a:bodyPr/>
          <a:lstStyle/>
          <a:p>
            <a:fld id="{F6A2B8F4-EC65-4FD2-83D0-C32FEFB1776C}" type="datetimeFigureOut">
              <a:rPr lang="en-IN" smtClean="0"/>
              <a:t>04-05-2024</a:t>
            </a:fld>
            <a:endParaRPr lang="en-IN"/>
          </a:p>
        </p:txBody>
      </p:sp>
      <p:sp>
        <p:nvSpPr>
          <p:cNvPr id="5" name="Footer Placeholder 4">
            <a:extLst>
              <a:ext uri="{FF2B5EF4-FFF2-40B4-BE49-F238E27FC236}">
                <a16:creationId xmlns:a16="http://schemas.microsoft.com/office/drawing/2014/main"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450AC-1A88-90BA-1F29-66FBE52C456A}"/>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22C83-C8FA-EAAC-C0F4-F472467C0E28}"/>
              </a:ext>
            </a:extLst>
          </p:cNvPr>
          <p:cNvSpPr>
            <a:spLocks noGrp="1"/>
          </p:cNvSpPr>
          <p:nvPr>
            <p:ph type="dt" sz="half" idx="10"/>
          </p:nvPr>
        </p:nvSpPr>
        <p:spPr/>
        <p:txBody>
          <a:bodyPr/>
          <a:lstStyle/>
          <a:p>
            <a:fld id="{F6A2B8F4-EC65-4FD2-83D0-C32FEFB1776C}" type="datetimeFigureOut">
              <a:rPr lang="en-IN" smtClean="0"/>
              <a:t>04-05-2024</a:t>
            </a:fld>
            <a:endParaRPr lang="en-IN"/>
          </a:p>
        </p:txBody>
      </p:sp>
      <p:sp>
        <p:nvSpPr>
          <p:cNvPr id="5" name="Footer Placeholder 4">
            <a:extLst>
              <a:ext uri="{FF2B5EF4-FFF2-40B4-BE49-F238E27FC236}">
                <a16:creationId xmlns:a16="http://schemas.microsoft.com/office/drawing/2014/main"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4BC98-7A94-31FA-CC24-0B830FAA3F7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72F2F8-833B-203B-853A-E33892A009C2}"/>
              </a:ext>
            </a:extLst>
          </p:cNvPr>
          <p:cNvSpPr>
            <a:spLocks noGrp="1"/>
          </p:cNvSpPr>
          <p:nvPr>
            <p:ph type="dt" sz="half" idx="10"/>
          </p:nvPr>
        </p:nvSpPr>
        <p:spPr/>
        <p:txBody>
          <a:bodyPr/>
          <a:lstStyle/>
          <a:p>
            <a:fld id="{F6A2B8F4-EC65-4FD2-83D0-C32FEFB1776C}" type="datetimeFigureOut">
              <a:rPr lang="en-IN" smtClean="0"/>
              <a:t>04-05-2024</a:t>
            </a:fld>
            <a:endParaRPr lang="en-IN"/>
          </a:p>
        </p:txBody>
      </p:sp>
      <p:sp>
        <p:nvSpPr>
          <p:cNvPr id="6" name="Footer Placeholder 5">
            <a:extLst>
              <a:ext uri="{FF2B5EF4-FFF2-40B4-BE49-F238E27FC236}">
                <a16:creationId xmlns:a16="http://schemas.microsoft.com/office/drawing/2014/main"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90DBA-69B3-B0DB-9220-3AFD2F2E7BE7}"/>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3EF4F-3658-675D-8E30-2AF7941FA3D4}"/>
              </a:ext>
            </a:extLst>
          </p:cNvPr>
          <p:cNvSpPr>
            <a:spLocks noGrp="1"/>
          </p:cNvSpPr>
          <p:nvPr>
            <p:ph type="dt" sz="half" idx="10"/>
          </p:nvPr>
        </p:nvSpPr>
        <p:spPr/>
        <p:txBody>
          <a:bodyPr/>
          <a:lstStyle/>
          <a:p>
            <a:fld id="{F6A2B8F4-EC65-4FD2-83D0-C32FEFB1776C}" type="datetimeFigureOut">
              <a:rPr lang="en-IN" smtClean="0"/>
              <a:t>04-05-2024</a:t>
            </a:fld>
            <a:endParaRPr lang="en-IN"/>
          </a:p>
        </p:txBody>
      </p:sp>
      <p:sp>
        <p:nvSpPr>
          <p:cNvPr id="8" name="Footer Placeholder 7">
            <a:extLst>
              <a:ext uri="{FF2B5EF4-FFF2-40B4-BE49-F238E27FC236}">
                <a16:creationId xmlns:a16="http://schemas.microsoft.com/office/drawing/2014/main"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0A0693-D267-0408-3918-0E78ACAB6D7E}"/>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1FA6EC-B62E-4B7A-1B21-E95B5B0D1C4E}"/>
              </a:ext>
            </a:extLst>
          </p:cNvPr>
          <p:cNvSpPr>
            <a:spLocks noGrp="1"/>
          </p:cNvSpPr>
          <p:nvPr>
            <p:ph type="dt" sz="half" idx="10"/>
          </p:nvPr>
        </p:nvSpPr>
        <p:spPr/>
        <p:txBody>
          <a:bodyPr/>
          <a:lstStyle/>
          <a:p>
            <a:fld id="{F6A2B8F4-EC65-4FD2-83D0-C32FEFB1776C}" type="datetimeFigureOut">
              <a:rPr lang="en-IN" smtClean="0"/>
              <a:t>04-05-2024</a:t>
            </a:fld>
            <a:endParaRPr lang="en-IN"/>
          </a:p>
        </p:txBody>
      </p:sp>
      <p:sp>
        <p:nvSpPr>
          <p:cNvPr id="4" name="Footer Placeholder 3">
            <a:extLst>
              <a:ext uri="{FF2B5EF4-FFF2-40B4-BE49-F238E27FC236}">
                <a16:creationId xmlns:a16="http://schemas.microsoft.com/office/drawing/2014/main"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936DB2-4C7B-64C3-A6D9-7EC183FC773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AE8E5-46C7-CD96-698E-8C5F44DC43C8}"/>
              </a:ext>
            </a:extLst>
          </p:cNvPr>
          <p:cNvSpPr>
            <a:spLocks noGrp="1"/>
          </p:cNvSpPr>
          <p:nvPr>
            <p:ph type="dt" sz="half" idx="10"/>
          </p:nvPr>
        </p:nvSpPr>
        <p:spPr/>
        <p:txBody>
          <a:bodyPr/>
          <a:lstStyle/>
          <a:p>
            <a:fld id="{F6A2B8F4-EC65-4FD2-83D0-C32FEFB1776C}" type="datetimeFigureOut">
              <a:rPr lang="en-IN" smtClean="0"/>
              <a:t>04-05-2024</a:t>
            </a:fld>
            <a:endParaRPr lang="en-IN"/>
          </a:p>
        </p:txBody>
      </p:sp>
      <p:sp>
        <p:nvSpPr>
          <p:cNvPr id="3" name="Footer Placeholder 2">
            <a:extLst>
              <a:ext uri="{FF2B5EF4-FFF2-40B4-BE49-F238E27FC236}">
                <a16:creationId xmlns:a16="http://schemas.microsoft.com/office/drawing/2014/main"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130FF2-E3D1-4B83-59D8-5DE3A034F04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B931A-9814-2043-0429-D7A5958FFA11}"/>
              </a:ext>
            </a:extLst>
          </p:cNvPr>
          <p:cNvSpPr>
            <a:spLocks noGrp="1"/>
          </p:cNvSpPr>
          <p:nvPr>
            <p:ph type="dt" sz="half" idx="10"/>
          </p:nvPr>
        </p:nvSpPr>
        <p:spPr/>
        <p:txBody>
          <a:bodyPr/>
          <a:lstStyle/>
          <a:p>
            <a:fld id="{F6A2B8F4-EC65-4FD2-83D0-C32FEFB1776C}" type="datetimeFigureOut">
              <a:rPr lang="en-IN" smtClean="0"/>
              <a:t>04-05-2024</a:t>
            </a:fld>
            <a:endParaRPr lang="en-IN"/>
          </a:p>
        </p:txBody>
      </p:sp>
      <p:sp>
        <p:nvSpPr>
          <p:cNvPr id="6" name="Footer Placeholder 5">
            <a:extLst>
              <a:ext uri="{FF2B5EF4-FFF2-40B4-BE49-F238E27FC236}">
                <a16:creationId xmlns:a16="http://schemas.microsoft.com/office/drawing/2014/main"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6058E1-5545-B285-52E3-111D68908EE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0F70A-0CB1-B589-3878-2C9CB786115C}"/>
              </a:ext>
            </a:extLst>
          </p:cNvPr>
          <p:cNvSpPr>
            <a:spLocks noGrp="1"/>
          </p:cNvSpPr>
          <p:nvPr>
            <p:ph type="dt" sz="half" idx="10"/>
          </p:nvPr>
        </p:nvSpPr>
        <p:spPr/>
        <p:txBody>
          <a:bodyPr/>
          <a:lstStyle/>
          <a:p>
            <a:fld id="{F6A2B8F4-EC65-4FD2-83D0-C32FEFB1776C}" type="datetimeFigureOut">
              <a:rPr lang="en-IN" smtClean="0"/>
              <a:t>04-05-2024</a:t>
            </a:fld>
            <a:endParaRPr lang="en-IN"/>
          </a:p>
        </p:txBody>
      </p:sp>
      <p:sp>
        <p:nvSpPr>
          <p:cNvPr id="6" name="Footer Placeholder 5">
            <a:extLst>
              <a:ext uri="{FF2B5EF4-FFF2-40B4-BE49-F238E27FC236}">
                <a16:creationId xmlns:a16="http://schemas.microsoft.com/office/drawing/2014/main"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82543-3DCF-6E50-2FAA-6C52FA9F2C2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t>04-05-2024</a:t>
            </a:fld>
            <a:endParaRPr lang="en-IN"/>
          </a:p>
        </p:txBody>
      </p:sp>
      <p:sp>
        <p:nvSpPr>
          <p:cNvPr id="5" name="Footer Placeholder 4">
            <a:extLst>
              <a:ext uri="{FF2B5EF4-FFF2-40B4-BE49-F238E27FC236}">
                <a16:creationId xmlns:a16="http://schemas.microsoft.com/office/drawing/2014/main"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9E4385D-3554-A2B4-7D6E-8A325351C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288" y="474050"/>
            <a:ext cx="7777423" cy="40175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7569D4-FCF7-1642-019B-FDB89B6357A5}"/>
              </a:ext>
            </a:extLst>
          </p:cNvPr>
          <p:cNvSpPr txBox="1"/>
          <p:nvPr/>
        </p:nvSpPr>
        <p:spPr>
          <a:xfrm>
            <a:off x="933894" y="4701222"/>
            <a:ext cx="10982849" cy="646331"/>
          </a:xfrm>
          <a:prstGeom prst="rect">
            <a:avLst/>
          </a:prstGeom>
          <a:noFill/>
        </p:spPr>
        <p:txBody>
          <a:bodyPr wrap="square" rtlCol="0">
            <a:spAutoFit/>
          </a:bodyPr>
          <a:lstStyle/>
          <a:p>
            <a:r>
              <a:rPr lang="en-US" sz="3600" dirty="0">
                <a:latin typeface="Franklin Gothic Demi Cond" panose="020B0706030402020204" pitchFamily="34" charset="0"/>
              </a:rPr>
              <a:t>Data Visualization of Bird Strikes between 2000-2011</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9F9214A0-E4E4-DB77-57A6-65ACE9D3DA8D}"/>
              </a:ext>
            </a:extLst>
          </p:cNvPr>
          <p:cNvSpPr txBox="1"/>
          <p:nvPr/>
        </p:nvSpPr>
        <p:spPr>
          <a:xfrm>
            <a:off x="9253191" y="5841230"/>
            <a:ext cx="2542032" cy="369332"/>
          </a:xfrm>
          <a:prstGeom prst="rect">
            <a:avLst/>
          </a:prstGeom>
          <a:noFill/>
        </p:spPr>
        <p:txBody>
          <a:bodyPr wrap="square" rtlCol="0">
            <a:spAutoFit/>
          </a:bodyPr>
          <a:lstStyle/>
          <a:p>
            <a:r>
              <a:rPr lang="en-IN" b="1" dirty="0"/>
              <a:t>Vinay Borkar</a:t>
            </a:r>
          </a:p>
        </p:txBody>
      </p:sp>
    </p:spTree>
    <p:extLst>
      <p:ext uri="{BB962C8B-B14F-4D97-AF65-F5344CB8AC3E}">
        <p14:creationId xmlns:p14="http://schemas.microsoft.com/office/powerpoint/2010/main"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942F5-4779-8CDF-9DF6-1E3C22AF9181}"/>
              </a:ext>
            </a:extLst>
          </p:cNvPr>
          <p:cNvSpPr txBox="1"/>
          <p:nvPr/>
        </p:nvSpPr>
        <p:spPr>
          <a:xfrm>
            <a:off x="3729612" y="140677"/>
            <a:ext cx="4732775" cy="461665"/>
          </a:xfrm>
          <a:prstGeom prst="rect">
            <a:avLst/>
          </a:prstGeom>
          <a:noFill/>
        </p:spPr>
        <p:txBody>
          <a:bodyPr wrap="square" rtlCol="0">
            <a:spAutoFit/>
          </a:bodyPr>
          <a:lstStyle/>
          <a:p>
            <a:r>
              <a:rPr lang="en-US" sz="2400" dirty="0">
                <a:latin typeface="Franklin Gothic Demi Cond" panose="020B0706030402020204" pitchFamily="34" charset="0"/>
              </a:rPr>
              <a:t>Phase of Flight at the time of strike</a:t>
            </a:r>
            <a:endParaRPr lang="en-IN" sz="2400" dirty="0">
              <a:latin typeface="Franklin Gothic Demi Cond" panose="020B0706030402020204" pitchFamily="34" charset="0"/>
            </a:endParaRPr>
          </a:p>
        </p:txBody>
      </p:sp>
      <p:pic>
        <p:nvPicPr>
          <p:cNvPr id="5122" name="Picture 2">
            <a:extLst>
              <a:ext uri="{FF2B5EF4-FFF2-40B4-BE49-F238E27FC236}">
                <a16:creationId xmlns:a16="http://schemas.microsoft.com/office/drawing/2014/main" id="{FCD46861-513C-A696-01F1-BE7D29FEB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195754"/>
            <a:ext cx="8915400" cy="56622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8354CA1-86A6-9252-C240-A8157B4067E7}"/>
              </a:ext>
            </a:extLst>
          </p:cNvPr>
          <p:cNvSpPr txBox="1"/>
          <p:nvPr/>
        </p:nvSpPr>
        <p:spPr>
          <a:xfrm>
            <a:off x="1718268" y="673240"/>
            <a:ext cx="9023420" cy="369332"/>
          </a:xfrm>
          <a:prstGeom prst="rect">
            <a:avLst/>
          </a:prstGeom>
          <a:noFill/>
        </p:spPr>
        <p:txBody>
          <a:bodyPr wrap="square" rtlCol="0">
            <a:spAutoFit/>
          </a:bodyPr>
          <a:lstStyle/>
          <a:p>
            <a:r>
              <a:rPr lang="en-US" dirty="0">
                <a:latin typeface="Franklin Gothic Book" panose="020B0503020102020204" pitchFamily="34" charset="0"/>
              </a:rPr>
              <a:t>Highest number of strikes during Approach followed by Landing Roll and Take-off run</a:t>
            </a:r>
            <a:endParaRPr lang="en-IN" dirty="0">
              <a:latin typeface="Franklin Gothic Book" panose="020B0503020102020204" pitchFamily="34" charset="0"/>
            </a:endParaRPr>
          </a:p>
        </p:txBody>
      </p:sp>
    </p:spTree>
    <p:extLst>
      <p:ext uri="{BB962C8B-B14F-4D97-AF65-F5344CB8AC3E}">
        <p14:creationId xmlns:p14="http://schemas.microsoft.com/office/powerpoint/2010/main" val="66042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77211-EB4D-59A7-724D-45F25FE4A56B}"/>
              </a:ext>
            </a:extLst>
          </p:cNvPr>
          <p:cNvSpPr txBox="1"/>
          <p:nvPr/>
        </p:nvSpPr>
        <p:spPr>
          <a:xfrm>
            <a:off x="4963887" y="160773"/>
            <a:ext cx="2441750" cy="461665"/>
          </a:xfrm>
          <a:prstGeom prst="rect">
            <a:avLst/>
          </a:prstGeom>
          <a:noFill/>
        </p:spPr>
        <p:txBody>
          <a:bodyPr wrap="square" rtlCol="0">
            <a:spAutoFit/>
          </a:bodyPr>
          <a:lstStyle/>
          <a:p>
            <a:r>
              <a:rPr lang="en-US" sz="2400" dirty="0">
                <a:latin typeface="Franklin Gothic Demi Cond" panose="020B0706030402020204" pitchFamily="34" charset="0"/>
              </a:rPr>
              <a:t>Impact on Flights</a:t>
            </a:r>
            <a:endParaRPr lang="en-IN" sz="2400" dirty="0">
              <a:latin typeface="Franklin Gothic Demi Cond" panose="020B0706030402020204" pitchFamily="34" charset="0"/>
            </a:endParaRPr>
          </a:p>
        </p:txBody>
      </p:sp>
      <p:pic>
        <p:nvPicPr>
          <p:cNvPr id="6146" name="Picture 2">
            <a:extLst>
              <a:ext uri="{FF2B5EF4-FFF2-40B4-BE49-F238E27FC236}">
                <a16:creationId xmlns:a16="http://schemas.microsoft.com/office/drawing/2014/main" id="{1891C591-647D-8DC1-B3AF-ACA97B529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306286"/>
            <a:ext cx="8915400" cy="55517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C77780-8812-EDE5-FD4F-646BFA375F38}"/>
              </a:ext>
            </a:extLst>
          </p:cNvPr>
          <p:cNvSpPr txBox="1"/>
          <p:nvPr/>
        </p:nvSpPr>
        <p:spPr>
          <a:xfrm>
            <a:off x="3517342" y="622438"/>
            <a:ext cx="6299898" cy="369332"/>
          </a:xfrm>
          <a:prstGeom prst="rect">
            <a:avLst/>
          </a:prstGeom>
          <a:noFill/>
        </p:spPr>
        <p:txBody>
          <a:bodyPr wrap="square" rtlCol="0">
            <a:spAutoFit/>
          </a:bodyPr>
          <a:lstStyle/>
          <a:p>
            <a:pPr algn="l"/>
            <a:r>
              <a:rPr lang="en-US" i="0" dirty="0">
                <a:effectLst/>
                <a:latin typeface="Franklin Gothic Book" panose="020B0503020102020204" pitchFamily="34" charset="0"/>
              </a:rPr>
              <a:t>91.83% incidents where there was no impact on flights</a:t>
            </a:r>
          </a:p>
        </p:txBody>
      </p:sp>
    </p:spTree>
    <p:extLst>
      <p:ext uri="{BB962C8B-B14F-4D97-AF65-F5344CB8AC3E}">
        <p14:creationId xmlns:p14="http://schemas.microsoft.com/office/powerpoint/2010/main" val="248337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8DB12-32A3-38B2-CC4C-4C113D1E3973}"/>
              </a:ext>
            </a:extLst>
          </p:cNvPr>
          <p:cNvSpPr txBox="1"/>
          <p:nvPr/>
        </p:nvSpPr>
        <p:spPr>
          <a:xfrm>
            <a:off x="3051349" y="120580"/>
            <a:ext cx="6089301" cy="461665"/>
          </a:xfrm>
          <a:prstGeom prst="rect">
            <a:avLst/>
          </a:prstGeom>
          <a:noFill/>
        </p:spPr>
        <p:txBody>
          <a:bodyPr wrap="square" rtlCol="0">
            <a:spAutoFit/>
          </a:bodyPr>
          <a:lstStyle/>
          <a:p>
            <a:r>
              <a:rPr lang="en-US" sz="2400" dirty="0">
                <a:latin typeface="Franklin Gothic Demi Cond" panose="020B0706030402020204" pitchFamily="34" charset="0"/>
              </a:rPr>
              <a:t>Does prior warning reduces the effect of damage?</a:t>
            </a:r>
            <a:endParaRPr lang="en-IN" sz="2400" dirty="0">
              <a:latin typeface="Franklin Gothic Demi Cond" panose="020B0706030402020204" pitchFamily="34" charset="0"/>
            </a:endParaRPr>
          </a:p>
        </p:txBody>
      </p:sp>
      <p:pic>
        <p:nvPicPr>
          <p:cNvPr id="7170" name="Picture 2">
            <a:extLst>
              <a:ext uri="{FF2B5EF4-FFF2-40B4-BE49-F238E27FC236}">
                <a16:creationId xmlns:a16="http://schemas.microsoft.com/office/drawing/2014/main" id="{45921E55-5B7F-BB41-2526-3B7D578EC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386672"/>
            <a:ext cx="8915400" cy="54713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148472-B390-4ECD-C98C-2385AA9460C7}"/>
              </a:ext>
            </a:extLst>
          </p:cNvPr>
          <p:cNvSpPr txBox="1"/>
          <p:nvPr/>
        </p:nvSpPr>
        <p:spPr>
          <a:xfrm>
            <a:off x="1788606" y="636282"/>
            <a:ext cx="8765093" cy="646331"/>
          </a:xfrm>
          <a:prstGeom prst="rect">
            <a:avLst/>
          </a:prstGeom>
          <a:noFill/>
        </p:spPr>
        <p:txBody>
          <a:bodyPr wrap="square" rtlCol="0">
            <a:spAutoFit/>
          </a:bodyPr>
          <a:lstStyle/>
          <a:p>
            <a:r>
              <a:rPr lang="en-US" dirty="0">
                <a:latin typeface="Franklin Gothic Book" panose="020B0503020102020204" pitchFamily="34" charset="0"/>
              </a:rPr>
              <a:t>Prior warning to the pilot does reduces the effect damage to the airplane. In 80%  of the incidents there was no damage to the airplane.</a:t>
            </a:r>
            <a:endParaRPr lang="en-IN" dirty="0">
              <a:latin typeface="Franklin Gothic Book" panose="020B0503020102020204" pitchFamily="34" charset="0"/>
            </a:endParaRPr>
          </a:p>
        </p:txBody>
      </p:sp>
    </p:spTree>
    <p:extLst>
      <p:ext uri="{BB962C8B-B14F-4D97-AF65-F5344CB8AC3E}">
        <p14:creationId xmlns:p14="http://schemas.microsoft.com/office/powerpoint/2010/main" val="2819477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991437" y="331596"/>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1165609" y="1225689"/>
            <a:ext cx="9827288" cy="5078313"/>
          </a:xfrm>
          <a:prstGeom prst="rect">
            <a:avLst/>
          </a:prstGeom>
          <a:noFill/>
        </p:spPr>
        <p:txBody>
          <a:bodyPr wrap="square" rtlCol="0">
            <a:spAutoFit/>
          </a:bodyPr>
          <a:lstStyle/>
          <a:p>
            <a:pPr marL="342900" indent="-342900" algn="l">
              <a:buFont typeface="Wingdings" panose="05000000000000000000" pitchFamily="2" charset="2"/>
              <a:buChar char="q"/>
            </a:pPr>
            <a:r>
              <a:rPr lang="en-US" sz="2000" b="0" i="0" dirty="0">
                <a:solidFill>
                  <a:srgbClr val="212121"/>
                </a:solidFill>
                <a:effectLst/>
                <a:highlight>
                  <a:srgbClr val="FFFFFF"/>
                </a:highlight>
                <a:latin typeface="Roboto" panose="02000000000000000000" pitchFamily="2" charset="0"/>
              </a:rPr>
              <a:t>Over the span of 11 years, there were approximately 25.43 thousand bird strike incidents.</a:t>
            </a:r>
          </a:p>
          <a:p>
            <a:pPr marL="342900" indent="-342900" algn="l">
              <a:buFont typeface="Wingdings" panose="05000000000000000000" pitchFamily="2" charset="2"/>
              <a:buChar char="q"/>
            </a:pPr>
            <a:r>
              <a:rPr lang="en-US" sz="2000" b="0" i="0" dirty="0">
                <a:solidFill>
                  <a:srgbClr val="212121"/>
                </a:solidFill>
                <a:effectLst/>
                <a:highlight>
                  <a:srgbClr val="FFFFFF"/>
                </a:highlight>
                <a:latin typeface="Roboto" panose="02000000000000000000" pitchFamily="2" charset="0"/>
              </a:rPr>
              <a:t>During this period, more than 2400 aircraft were damaged due to bird strikes, resulting in repair costs amounting to 136 million dollars.</a:t>
            </a:r>
          </a:p>
          <a:p>
            <a:pPr marL="342900" indent="-342900" algn="l">
              <a:buFont typeface="Wingdings" panose="05000000000000000000" pitchFamily="2" charset="2"/>
              <a:buChar char="q"/>
            </a:pPr>
            <a:r>
              <a:rPr lang="en-US" sz="2000" b="0" i="0" dirty="0">
                <a:solidFill>
                  <a:srgbClr val="212121"/>
                </a:solidFill>
                <a:effectLst/>
                <a:highlight>
                  <a:srgbClr val="FFFFFF"/>
                </a:highlight>
                <a:latin typeface="Roboto" panose="02000000000000000000" pitchFamily="2" charset="0"/>
              </a:rPr>
              <a:t>Out of the 25,429 flights involved in bird strike incidents, 22,975 flights suffered no damage, while 2,454 flights experienced varying degrees of damage.</a:t>
            </a:r>
          </a:p>
          <a:p>
            <a:pPr marL="342900" indent="-342900" algn="l">
              <a:buFont typeface="Wingdings" panose="05000000000000000000" pitchFamily="2" charset="2"/>
              <a:buChar char="q"/>
            </a:pPr>
            <a:r>
              <a:rPr lang="en-US" sz="2000" b="0" i="0" dirty="0">
                <a:solidFill>
                  <a:srgbClr val="212121"/>
                </a:solidFill>
                <a:effectLst/>
                <a:highlight>
                  <a:srgbClr val="FFFFFF"/>
                </a:highlight>
                <a:latin typeface="Roboto" panose="02000000000000000000" pitchFamily="2" charset="0"/>
              </a:rPr>
              <a:t>The number of bird strike incidents has shown a consistent yearly increase from 2000 to 2011, with the highest number of strikes occurring in 2010 and the lowest in 2004.</a:t>
            </a:r>
          </a:p>
          <a:p>
            <a:pPr marL="342900" indent="-342900" algn="l">
              <a:buFont typeface="Wingdings" panose="05000000000000000000" pitchFamily="2" charset="2"/>
              <a:buChar char="q"/>
            </a:pPr>
            <a:r>
              <a:rPr lang="en-US" sz="2000" b="0" i="0" dirty="0">
                <a:solidFill>
                  <a:srgbClr val="212121"/>
                </a:solidFill>
                <a:effectLst/>
                <a:highlight>
                  <a:srgbClr val="FFFFFF"/>
                </a:highlight>
                <a:latin typeface="Roboto" panose="02000000000000000000" pitchFamily="2" charset="0"/>
              </a:rPr>
              <a:t>Airlines such as Business, Southwest Airlines, American Airlines, Delta Air Airlines, and US Airlines have had a higher frequency of bird strike incidents compared to other airlines.</a:t>
            </a:r>
          </a:p>
          <a:p>
            <a:pPr marL="342900" indent="-342900" algn="l">
              <a:buFont typeface="Wingdings" panose="05000000000000000000" pitchFamily="2" charset="2"/>
              <a:buChar char="q"/>
            </a:pPr>
            <a:r>
              <a:rPr lang="en-US" sz="2000" b="0" i="0" dirty="0">
                <a:solidFill>
                  <a:srgbClr val="212121"/>
                </a:solidFill>
                <a:effectLst/>
                <a:highlight>
                  <a:srgbClr val="FFFFFF"/>
                </a:highlight>
                <a:latin typeface="Roboto" panose="02000000000000000000" pitchFamily="2" charset="0"/>
              </a:rPr>
              <a:t>California has witnessed the highest number of bird strike incidents among all states in the USA, followed by Texas.</a:t>
            </a:r>
          </a:p>
          <a:p>
            <a:pPr marL="342900" indent="-342900" algn="l">
              <a:buFont typeface="Wingdings" panose="05000000000000000000" pitchFamily="2" charset="2"/>
              <a:buChar char="q"/>
            </a:pPr>
            <a:r>
              <a:rPr lang="en-US" sz="2000" b="0" i="0" dirty="0">
                <a:solidFill>
                  <a:srgbClr val="212121"/>
                </a:solidFill>
                <a:effectLst/>
                <a:highlight>
                  <a:srgbClr val="FFFFFF"/>
                </a:highlight>
                <a:latin typeface="Roboto" panose="02000000000000000000" pitchFamily="2" charset="0"/>
              </a:rPr>
              <a:t>States like Montana have reported a relatively lower number of bird strike incidents compared to others.</a:t>
            </a:r>
          </a:p>
        </p:txBody>
      </p:sp>
    </p:spTree>
    <p:extLst>
      <p:ext uri="{BB962C8B-B14F-4D97-AF65-F5344CB8AC3E}">
        <p14:creationId xmlns:p14="http://schemas.microsoft.com/office/powerpoint/2010/main"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FB924A-441A-5185-37A1-6D08E8FC0EED}"/>
              </a:ext>
            </a:extLst>
          </p:cNvPr>
          <p:cNvSpPr/>
          <p:nvPr/>
        </p:nvSpPr>
        <p:spPr>
          <a:xfrm>
            <a:off x="494044" y="401933"/>
            <a:ext cx="11203912" cy="81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Project Detail</a:t>
            </a:r>
            <a:endParaRPr lang="en-IN" sz="3600" dirty="0">
              <a:latin typeface="Franklin Gothic Demi Cond" panose="020B0706030402020204" pitchFamily="34" charset="0"/>
            </a:endParaRPr>
          </a:p>
        </p:txBody>
      </p:sp>
      <p:graphicFrame>
        <p:nvGraphicFramePr>
          <p:cNvPr id="3" name="Table 3">
            <a:extLst>
              <a:ext uri="{FF2B5EF4-FFF2-40B4-BE49-F238E27FC236}">
                <a16:creationId xmlns:a16="http://schemas.microsoft.com/office/drawing/2014/main" id="{6172B9A2-BEDB-D785-EC56-6282DFCA65FE}"/>
              </a:ext>
            </a:extLst>
          </p:cNvPr>
          <p:cNvGraphicFramePr>
            <a:graphicFrameLocks noGrp="1"/>
          </p:cNvGraphicFramePr>
          <p:nvPr>
            <p:extLst>
              <p:ext uri="{D42A27DB-BD31-4B8C-83A1-F6EECF244321}">
                <p14:modId xmlns:p14="http://schemas.microsoft.com/office/powerpoint/2010/main" val="2162916903"/>
              </p:ext>
            </p:extLst>
          </p:nvPr>
        </p:nvGraphicFramePr>
        <p:xfrm>
          <a:off x="2180492" y="2078926"/>
          <a:ext cx="8069943" cy="3686660"/>
        </p:xfrm>
        <a:graphic>
          <a:graphicData uri="http://schemas.openxmlformats.org/drawingml/2006/table">
            <a:tbl>
              <a:tblPr firstRow="1" bandRow="1">
                <a:tableStyleId>{5940675A-B579-460E-94D1-54222C63F5DA}</a:tableStyleId>
              </a:tblPr>
              <a:tblGrid>
                <a:gridCol w="4005943">
                  <a:extLst>
                    <a:ext uri="{9D8B030D-6E8A-4147-A177-3AD203B41FA5}">
                      <a16:colId xmlns:a16="http://schemas.microsoft.com/office/drawing/2014/main" val="368670815"/>
                    </a:ext>
                  </a:extLst>
                </a:gridCol>
                <a:gridCol w="4064000">
                  <a:extLst>
                    <a:ext uri="{9D8B030D-6E8A-4147-A177-3AD203B41FA5}">
                      <a16:colId xmlns:a16="http://schemas.microsoft.com/office/drawing/2014/main" val="2927765209"/>
                    </a:ext>
                  </a:extLst>
                </a:gridCol>
              </a:tblGrid>
              <a:tr h="440196">
                <a:tc>
                  <a:txBody>
                    <a:bodyPr/>
                    <a:lstStyle/>
                    <a:p>
                      <a:pPr algn="l"/>
                      <a:r>
                        <a:rPr lang="en-US" dirty="0">
                          <a:latin typeface="Franklin Gothic Medium Cond" panose="020B0606030402020204" pitchFamily="34" charset="0"/>
                        </a:rPr>
                        <a:t>Project Title</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Data Visualization of Bird Strikes between 2000-2011</a:t>
                      </a:r>
                      <a:endParaRPr lang="en-IN" dirty="0">
                        <a:latin typeface="Franklin Gothic Medium Cond" panose="020B0606030402020204" pitchFamily="34" charset="0"/>
                      </a:endParaRPr>
                    </a:p>
                  </a:txBody>
                  <a:tcPr/>
                </a:tc>
                <a:extLst>
                  <a:ext uri="{0D108BD9-81ED-4DB2-BD59-A6C34878D82A}">
                    <a16:rowId xmlns:a16="http://schemas.microsoft.com/office/drawing/2014/main" val="3528120998"/>
                  </a:ext>
                </a:extLst>
              </a:tr>
              <a:tr h="609316">
                <a:tc>
                  <a:txBody>
                    <a:bodyPr/>
                    <a:lstStyle/>
                    <a:p>
                      <a:r>
                        <a:rPr lang="en-US" dirty="0">
                          <a:latin typeface="Franklin Gothic Medium Cond" panose="020B0606030402020204" pitchFamily="34" charset="0"/>
                        </a:rPr>
                        <a:t>Technology</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Business Intelligence</a:t>
                      </a:r>
                      <a:endParaRPr lang="en-IN" dirty="0">
                        <a:latin typeface="Franklin Gothic Medium Cond" panose="020B0606030402020204" pitchFamily="34" charset="0"/>
                      </a:endParaRPr>
                    </a:p>
                  </a:txBody>
                  <a:tcPr/>
                </a:tc>
                <a:extLst>
                  <a:ext uri="{0D108BD9-81ED-4DB2-BD59-A6C34878D82A}">
                    <a16:rowId xmlns:a16="http://schemas.microsoft.com/office/drawing/2014/main" val="4253621841"/>
                  </a:ext>
                </a:extLst>
              </a:tr>
              <a:tr h="609316">
                <a:tc>
                  <a:txBody>
                    <a:bodyPr/>
                    <a:lstStyle/>
                    <a:p>
                      <a:r>
                        <a:rPr lang="en-US" dirty="0">
                          <a:latin typeface="Franklin Gothic Medium Cond" panose="020B0606030402020204" pitchFamily="34" charset="0"/>
                        </a:rPr>
                        <a:t>Domain</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Transportation and Communication</a:t>
                      </a:r>
                      <a:endParaRPr lang="en-IN" dirty="0">
                        <a:latin typeface="Franklin Gothic Medium Cond" panose="020B0606030402020204" pitchFamily="34" charset="0"/>
                      </a:endParaRPr>
                    </a:p>
                  </a:txBody>
                  <a:tcPr/>
                </a:tc>
                <a:extLst>
                  <a:ext uri="{0D108BD9-81ED-4DB2-BD59-A6C34878D82A}">
                    <a16:rowId xmlns:a16="http://schemas.microsoft.com/office/drawing/2014/main" val="1997130248"/>
                  </a:ext>
                </a:extLst>
              </a:tr>
              <a:tr h="609316">
                <a:tc>
                  <a:txBody>
                    <a:bodyPr/>
                    <a:lstStyle/>
                    <a:p>
                      <a:r>
                        <a:rPr lang="en-US" dirty="0">
                          <a:latin typeface="Franklin Gothic Medium Cond" panose="020B0606030402020204" pitchFamily="34" charset="0"/>
                        </a:rPr>
                        <a:t>Project Difficulty Level</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Advanced</a:t>
                      </a:r>
                      <a:endParaRPr lang="en-IN" dirty="0">
                        <a:latin typeface="Franklin Gothic Medium Cond" panose="020B0606030402020204" pitchFamily="34" charset="0"/>
                      </a:endParaRPr>
                    </a:p>
                  </a:txBody>
                  <a:tcPr/>
                </a:tc>
                <a:extLst>
                  <a:ext uri="{0D108BD9-81ED-4DB2-BD59-A6C34878D82A}">
                    <a16:rowId xmlns:a16="http://schemas.microsoft.com/office/drawing/2014/main" val="2963901539"/>
                  </a:ext>
                </a:extLst>
              </a:tr>
              <a:tr h="609316">
                <a:tc>
                  <a:txBody>
                    <a:bodyPr/>
                    <a:lstStyle/>
                    <a:p>
                      <a:r>
                        <a:rPr lang="en-US" dirty="0">
                          <a:latin typeface="Franklin Gothic Medium Cond" panose="020B0606030402020204" pitchFamily="34" charset="0"/>
                        </a:rPr>
                        <a:t>Programming Language Used</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Python Programming</a:t>
                      </a:r>
                      <a:endParaRPr lang="en-IN" dirty="0">
                        <a:latin typeface="Franklin Gothic Medium Cond" panose="020B0606030402020204" pitchFamily="34" charset="0"/>
                      </a:endParaRPr>
                    </a:p>
                  </a:txBody>
                  <a:tcPr/>
                </a:tc>
                <a:extLst>
                  <a:ext uri="{0D108BD9-81ED-4DB2-BD59-A6C34878D82A}">
                    <a16:rowId xmlns:a16="http://schemas.microsoft.com/office/drawing/2014/main" val="2436516319"/>
                  </a:ext>
                </a:extLst>
              </a:tr>
              <a:tr h="609316">
                <a:tc>
                  <a:txBody>
                    <a:bodyPr/>
                    <a:lstStyle/>
                    <a:p>
                      <a:r>
                        <a:rPr lang="en-US" dirty="0">
                          <a:latin typeface="Franklin Gothic Medium Cond" panose="020B0606030402020204" pitchFamily="34" charset="0"/>
                        </a:rPr>
                        <a:t>Tools used</a:t>
                      </a:r>
                      <a:endParaRPr lang="en-IN" dirty="0">
                        <a:latin typeface="Franklin Gothic Medium Cond" panose="020B0606030402020204" pitchFamily="34" charset="0"/>
                      </a:endParaRPr>
                    </a:p>
                  </a:txBody>
                  <a:tcPr/>
                </a:tc>
                <a:tc>
                  <a:txBody>
                    <a:bodyPr/>
                    <a:lstStyle/>
                    <a:p>
                      <a:r>
                        <a:rPr lang="en-US" dirty="0" err="1">
                          <a:latin typeface="Franklin Gothic Medium Cond" panose="020B0606030402020204" pitchFamily="34" charset="0"/>
                        </a:rPr>
                        <a:t>Jupyter</a:t>
                      </a:r>
                      <a:r>
                        <a:rPr lang="en-US" dirty="0">
                          <a:latin typeface="Franklin Gothic Medium Cond" panose="020B0606030402020204" pitchFamily="34" charset="0"/>
                        </a:rPr>
                        <a:t> Notebook, MS-Excel, MS-</a:t>
                      </a:r>
                      <a:r>
                        <a:rPr lang="en-US" dirty="0" err="1">
                          <a:latin typeface="Franklin Gothic Medium Cond" panose="020B0606030402020204" pitchFamily="34" charset="0"/>
                        </a:rPr>
                        <a:t>PowerBI</a:t>
                      </a:r>
                      <a:endParaRPr lang="en-IN" dirty="0">
                        <a:latin typeface="Franklin Gothic Medium Cond" panose="020B0606030402020204" pitchFamily="34" charset="0"/>
                      </a:endParaRPr>
                    </a:p>
                  </a:txBody>
                  <a:tcPr/>
                </a:tc>
                <a:extLst>
                  <a:ext uri="{0D108BD9-81ED-4DB2-BD59-A6C34878D82A}">
                    <a16:rowId xmlns:a16="http://schemas.microsoft.com/office/drawing/2014/main" val="682311616"/>
                  </a:ext>
                </a:extLst>
              </a:tr>
            </a:tbl>
          </a:graphicData>
        </a:graphic>
      </p:graphicFrame>
    </p:spTree>
    <p:extLst>
      <p:ext uri="{BB962C8B-B14F-4D97-AF65-F5344CB8AC3E}">
        <p14:creationId xmlns:p14="http://schemas.microsoft.com/office/powerpoint/2010/main" val="281469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79DB38-9866-5A61-9CAE-71F4A665F8C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0" i="0" u="none" strike="noStrike" baseline="0" dirty="0">
                <a:solidFill>
                  <a:srgbClr val="000000"/>
                </a:solidFill>
                <a:latin typeface="Franklin Gothic Book" panose="020B0503020102020204" pitchFamily="34" charset="0"/>
              </a:rPr>
              <a:t>Introduction</a:t>
            </a:r>
          </a:p>
        </p:txBody>
      </p:sp>
      <p:sp>
        <p:nvSpPr>
          <p:cNvPr id="5" name="TextBox 4">
            <a:extLst>
              <a:ext uri="{FF2B5EF4-FFF2-40B4-BE49-F238E27FC236}">
                <a16:creationId xmlns:a16="http://schemas.microsoft.com/office/drawing/2014/main" id="{D3A5245C-C234-C5C3-D8A8-A1660627D89B}"/>
              </a:ext>
            </a:extLst>
          </p:cNvPr>
          <p:cNvSpPr txBox="1"/>
          <p:nvPr/>
        </p:nvSpPr>
        <p:spPr>
          <a:xfrm>
            <a:off x="1383764" y="1583966"/>
            <a:ext cx="9937820" cy="3970318"/>
          </a:xfrm>
          <a:prstGeom prst="rect">
            <a:avLst/>
          </a:prstGeom>
          <a:noFill/>
        </p:spPr>
        <p:txBody>
          <a:bodyPr wrap="square" rtlCol="0" anchor="ctr">
            <a:spAutoFit/>
          </a:bodyPr>
          <a:lstStyle/>
          <a:p>
            <a:pPr marL="285750" indent="-285750">
              <a:buFont typeface="Arial" panose="020B0604020202020204" pitchFamily="34" charset="0"/>
              <a:buChar char="•"/>
            </a:pPr>
            <a:endParaRPr lang="en-US" sz="2800" b="1" i="0" u="none" strike="noStrike" baseline="0" dirty="0">
              <a:solidFill>
                <a:srgbClr val="000000"/>
              </a:solidFill>
              <a:latin typeface="Franklin Gothic Book" panose="020B0503020102020204" pitchFamily="34" charset="0"/>
            </a:endParaRPr>
          </a:p>
          <a:p>
            <a:pPr marL="285750" indent="-285750">
              <a:buFont typeface="Arial" panose="020B0604020202020204" pitchFamily="34" charset="0"/>
              <a:buChar char="•"/>
            </a:pPr>
            <a:endParaRPr lang="en-US" sz="2800" b="1" i="0" u="none" strike="noStrike" baseline="0" dirty="0">
              <a:solidFill>
                <a:srgbClr val="000000"/>
              </a:solidFill>
              <a:latin typeface="Franklin Gothic Book" panose="020B0503020102020204" pitchFamily="34" charset="0"/>
            </a:endParaRPr>
          </a:p>
          <a:p>
            <a:pPr marL="285750" indent="-285750">
              <a:buFont typeface="Arial" panose="020B0604020202020204" pitchFamily="34" charset="0"/>
              <a:buChar char="•"/>
            </a:pPr>
            <a:r>
              <a:rPr lang="en-US" sz="2800" b="1" i="0" u="none" strike="noStrike" baseline="0" dirty="0">
                <a:solidFill>
                  <a:srgbClr val="000000"/>
                </a:solidFill>
                <a:latin typeface="Franklin Gothic Book" panose="020B0503020102020204" pitchFamily="34" charset="0"/>
              </a:rPr>
              <a:t>Transport and communication are critical domains in the field of analytics.</a:t>
            </a:r>
          </a:p>
          <a:p>
            <a:pPr marL="285750" indent="-285750">
              <a:buFont typeface="Arial" panose="020B0604020202020204" pitchFamily="34" charset="0"/>
              <a:buChar char="•"/>
            </a:pPr>
            <a:r>
              <a:rPr lang="en-US" sz="2800" b="1" i="0" u="none" strike="noStrike" baseline="0" dirty="0">
                <a:solidFill>
                  <a:srgbClr val="000000"/>
                </a:solidFill>
                <a:latin typeface="Franklin Gothic Book" panose="020B0503020102020204" pitchFamily="34" charset="0"/>
              </a:rPr>
              <a:t>Environmental impacts and safety are major concerns in transport scenarios and urban areas.</a:t>
            </a:r>
          </a:p>
          <a:p>
            <a:pPr marL="285750" indent="-285750">
              <a:buFont typeface="Arial" panose="020B0604020202020204" pitchFamily="34" charset="0"/>
              <a:buChar char="•"/>
            </a:pPr>
            <a:r>
              <a:rPr lang="en-US" sz="2800" b="1" i="0" u="none" strike="noStrike" baseline="0" dirty="0">
                <a:solidFill>
                  <a:srgbClr val="000000"/>
                </a:solidFill>
                <a:latin typeface="Franklin Gothic Book" panose="020B0503020102020204" pitchFamily="34" charset="0"/>
              </a:rPr>
              <a:t>Increasing vehicles and people highlight the need for new solutions.</a:t>
            </a:r>
          </a:p>
          <a:p>
            <a:endParaRPr lang="en-US" sz="2800" b="1" i="0" u="none" strike="noStrike" baseline="0" dirty="0">
              <a:solidFill>
                <a:srgbClr val="000000"/>
              </a:solidFill>
              <a:latin typeface="Franklin Gothic Book" panose="020B0503020102020204" pitchFamily="34" charset="0"/>
            </a:endParaRPr>
          </a:p>
        </p:txBody>
      </p:sp>
    </p:spTree>
    <p:extLst>
      <p:ext uri="{BB962C8B-B14F-4D97-AF65-F5344CB8AC3E}">
        <p14:creationId xmlns:p14="http://schemas.microsoft.com/office/powerpoint/2010/main" val="30021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2793BB60-D2E2-A8B9-D96F-D4D756113941}"/>
              </a:ext>
            </a:extLst>
          </p:cNvPr>
          <p:cNvSpPr txBox="1"/>
          <p:nvPr/>
        </p:nvSpPr>
        <p:spPr>
          <a:xfrm>
            <a:off x="1004835" y="1929284"/>
            <a:ext cx="10008158" cy="2585323"/>
          </a:xfrm>
          <a:prstGeom prst="rect">
            <a:avLst/>
          </a:prstGeom>
          <a:noFill/>
        </p:spPr>
        <p:txBody>
          <a:bodyPr wrap="square" rtlCol="0">
            <a:spAutoFit/>
          </a:bodyPr>
          <a:lstStyle/>
          <a:p>
            <a:r>
              <a:rPr lang="en-IN" sz="24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4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dirty="0"/>
          </a:p>
        </p:txBody>
      </p:sp>
      <p:pic>
        <p:nvPicPr>
          <p:cNvPr id="5"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981172">
            <a:off x="9547608" y="4247939"/>
            <a:ext cx="1113693" cy="1113693"/>
          </a:xfrm>
          <a:prstGeom prst="rect">
            <a:avLst/>
          </a:prstGeom>
        </p:spPr>
      </p:pic>
    </p:spTree>
    <p:extLst>
      <p:ext uri="{BB962C8B-B14F-4D97-AF65-F5344CB8AC3E}">
        <p14:creationId xmlns:p14="http://schemas.microsoft.com/office/powerpoint/2010/main" val="227324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pic>
        <p:nvPicPr>
          <p:cNvPr id="2050" name="Picture 2">
            <a:extLst>
              <a:ext uri="{FF2B5EF4-FFF2-40B4-BE49-F238E27FC236}">
                <a16:creationId xmlns:a16="http://schemas.microsoft.com/office/drawing/2014/main" id="{0F4FC1F0-E8D3-59C0-1F27-884BF7802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911" y="2424891"/>
            <a:ext cx="8072176" cy="44413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E2C1A4-9A73-3099-CC23-0CDEC668E0CF}"/>
              </a:ext>
            </a:extLst>
          </p:cNvPr>
          <p:cNvSpPr txBox="1"/>
          <p:nvPr/>
        </p:nvSpPr>
        <p:spPr>
          <a:xfrm>
            <a:off x="3237453" y="1104428"/>
            <a:ext cx="5717092" cy="461665"/>
          </a:xfrm>
          <a:prstGeom prst="rect">
            <a:avLst/>
          </a:prstGeom>
          <a:noFill/>
        </p:spPr>
        <p:txBody>
          <a:bodyPr wrap="square" rtlCol="0">
            <a:spAutoFit/>
          </a:bodyPr>
          <a:lstStyle/>
          <a:p>
            <a:r>
              <a:rPr lang="en-US" sz="2400" dirty="0">
                <a:latin typeface="Franklin Gothic Demi Cond" panose="020B0706030402020204" pitchFamily="34" charset="0"/>
              </a:rPr>
              <a:t>Total Number of Bird Strikes Incidents per Year</a:t>
            </a:r>
            <a:endParaRPr lang="en-IN" sz="24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1BB0FD36-2E26-777D-D46C-21DF68EDFBF2}"/>
              </a:ext>
            </a:extLst>
          </p:cNvPr>
          <p:cNvSpPr txBox="1"/>
          <p:nvPr/>
        </p:nvSpPr>
        <p:spPr>
          <a:xfrm>
            <a:off x="2217336" y="1566093"/>
            <a:ext cx="9495692" cy="646331"/>
          </a:xfrm>
          <a:prstGeom prst="rect">
            <a:avLst/>
          </a:prstGeom>
          <a:noFill/>
        </p:spPr>
        <p:txBody>
          <a:bodyPr wrap="square" rtlCol="0">
            <a:spAutoFit/>
          </a:bodyPr>
          <a:lstStyle/>
          <a:p>
            <a:r>
              <a:rPr lang="en-US" dirty="0">
                <a:latin typeface="Franklin Gothic Book" panose="020B0503020102020204" pitchFamily="34" charset="0"/>
              </a:rPr>
              <a:t>We can see that Bird Strikes Incidents have an upward trend</a:t>
            </a:r>
          </a:p>
          <a:p>
            <a:r>
              <a:rPr lang="en-US" dirty="0">
                <a:latin typeface="Franklin Gothic Book" panose="020B0503020102020204" pitchFamily="34" charset="0"/>
              </a:rPr>
              <a:t>2009 has the highest number of incidents.</a:t>
            </a:r>
            <a:endParaRPr lang="en-IN" dirty="0">
              <a:latin typeface="Franklin Gothic Book" panose="020B0503020102020204" pitchFamily="34" charset="0"/>
            </a:endParaRPr>
          </a:p>
        </p:txBody>
      </p:sp>
    </p:spTree>
    <p:extLst>
      <p:ext uri="{BB962C8B-B14F-4D97-AF65-F5344CB8AC3E}">
        <p14:creationId xmlns:p14="http://schemas.microsoft.com/office/powerpoint/2010/main" val="33530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8416C-1698-A6AB-917F-212918CBD34A}"/>
              </a:ext>
            </a:extLst>
          </p:cNvPr>
          <p:cNvSpPr txBox="1"/>
          <p:nvPr/>
        </p:nvSpPr>
        <p:spPr>
          <a:xfrm>
            <a:off x="4242078" y="154022"/>
            <a:ext cx="3707842" cy="461665"/>
          </a:xfrm>
          <a:prstGeom prst="rect">
            <a:avLst/>
          </a:prstGeom>
          <a:noFill/>
        </p:spPr>
        <p:txBody>
          <a:bodyPr wrap="square" rtlCol="0">
            <a:spAutoFit/>
          </a:bodyPr>
          <a:lstStyle/>
          <a:p>
            <a:r>
              <a:rPr lang="en-US" sz="2400" dirty="0">
                <a:latin typeface="Franklin Gothic Demi Cond" panose="020B0706030402020204" pitchFamily="34" charset="0"/>
              </a:rPr>
              <a:t>Bird Strikes Incidents in US</a:t>
            </a:r>
            <a:endParaRPr lang="en-IN" sz="2400" dirty="0">
              <a:latin typeface="Franklin Gothic Demi Cond" panose="020B0706030402020204" pitchFamily="34" charset="0"/>
            </a:endParaRPr>
          </a:p>
        </p:txBody>
      </p:sp>
      <p:pic>
        <p:nvPicPr>
          <p:cNvPr id="1026" name="Picture 2">
            <a:extLst>
              <a:ext uri="{FF2B5EF4-FFF2-40B4-BE49-F238E27FC236}">
                <a16:creationId xmlns:a16="http://schemas.microsoft.com/office/drawing/2014/main" id="{45623721-56D0-E7CC-4C55-332C997DA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384" y="1366577"/>
            <a:ext cx="8052080" cy="54914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0EFCAE-3DC9-85A6-4C8C-52DD6742EFA8}"/>
              </a:ext>
            </a:extLst>
          </p:cNvPr>
          <p:cNvSpPr txBox="1"/>
          <p:nvPr/>
        </p:nvSpPr>
        <p:spPr>
          <a:xfrm>
            <a:off x="2491992" y="806466"/>
            <a:ext cx="8259745" cy="369332"/>
          </a:xfrm>
          <a:prstGeom prst="rect">
            <a:avLst/>
          </a:prstGeom>
          <a:noFill/>
        </p:spPr>
        <p:txBody>
          <a:bodyPr wrap="square" rtlCol="0">
            <a:spAutoFit/>
          </a:bodyPr>
          <a:lstStyle/>
          <a:p>
            <a:r>
              <a:rPr lang="en-US" b="0" i="0" dirty="0">
                <a:effectLst/>
                <a:latin typeface="Franklin Gothic Book" panose="020B0503020102020204" pitchFamily="34" charset="0"/>
              </a:rPr>
              <a:t>California, Texas and Florida has the highest number of bird strike incidents.</a:t>
            </a:r>
            <a:endParaRPr lang="en-IN" dirty="0">
              <a:latin typeface="Franklin Gothic Book" panose="020B0503020102020204" pitchFamily="34" charset="0"/>
            </a:endParaRPr>
          </a:p>
        </p:txBody>
      </p:sp>
    </p:spTree>
    <p:extLst>
      <p:ext uri="{BB962C8B-B14F-4D97-AF65-F5344CB8AC3E}">
        <p14:creationId xmlns:p14="http://schemas.microsoft.com/office/powerpoint/2010/main" val="8770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D2A34-A052-BAD0-7552-58ADA6656331}"/>
              </a:ext>
            </a:extLst>
          </p:cNvPr>
          <p:cNvSpPr txBox="1"/>
          <p:nvPr/>
        </p:nvSpPr>
        <p:spPr>
          <a:xfrm>
            <a:off x="2180492" y="73016"/>
            <a:ext cx="10078497" cy="461665"/>
          </a:xfrm>
          <a:prstGeom prst="rect">
            <a:avLst/>
          </a:prstGeom>
          <a:noFill/>
        </p:spPr>
        <p:txBody>
          <a:bodyPr wrap="square" rtlCol="0">
            <a:spAutoFit/>
          </a:bodyPr>
          <a:lstStyle/>
          <a:p>
            <a:r>
              <a:rPr lang="en-US" sz="2400" dirty="0">
                <a:latin typeface="Franklin Gothic Demi Cond" panose="020B0706030402020204" pitchFamily="34" charset="0"/>
              </a:rPr>
              <a:t>Top 10 Airlines having encountered most number of bird strikes</a:t>
            </a:r>
            <a:endParaRPr lang="en-IN" sz="2400" dirty="0">
              <a:latin typeface="Franklin Gothic Demi Cond" panose="020B0706030402020204" pitchFamily="34" charset="0"/>
            </a:endParaRPr>
          </a:p>
        </p:txBody>
      </p:sp>
      <p:pic>
        <p:nvPicPr>
          <p:cNvPr id="2050" name="Picture 2">
            <a:extLst>
              <a:ext uri="{FF2B5EF4-FFF2-40B4-BE49-F238E27FC236}">
                <a16:creationId xmlns:a16="http://schemas.microsoft.com/office/drawing/2014/main" id="{E4941D3B-A4D5-D8CD-F142-1AC020373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491" y="1436914"/>
            <a:ext cx="8098971" cy="5300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1A10776-9BF0-B4D4-5C32-E7708438CFD9}"/>
              </a:ext>
            </a:extLst>
          </p:cNvPr>
          <p:cNvSpPr txBox="1"/>
          <p:nvPr/>
        </p:nvSpPr>
        <p:spPr>
          <a:xfrm>
            <a:off x="2180492" y="544170"/>
            <a:ext cx="8098971" cy="646331"/>
          </a:xfrm>
          <a:prstGeom prst="rect">
            <a:avLst/>
          </a:prstGeom>
          <a:noFill/>
        </p:spPr>
        <p:txBody>
          <a:bodyPr wrap="square" rtlCol="0">
            <a:spAutoFit/>
          </a:bodyPr>
          <a:lstStyle/>
          <a:p>
            <a:r>
              <a:rPr lang="en-US" dirty="0">
                <a:latin typeface="Franklin Gothic Book" panose="020B0503020102020204" pitchFamily="34" charset="0"/>
              </a:rPr>
              <a:t>Southwest airlines has encountered most number of bird strike followed by business and American airlines</a:t>
            </a:r>
            <a:endParaRPr lang="en-IN" dirty="0">
              <a:latin typeface="Franklin Gothic Book" panose="020B0503020102020204" pitchFamily="34" charset="0"/>
            </a:endParaRPr>
          </a:p>
        </p:txBody>
      </p:sp>
    </p:spTree>
    <p:extLst>
      <p:ext uri="{BB962C8B-B14F-4D97-AF65-F5344CB8AC3E}">
        <p14:creationId xmlns:p14="http://schemas.microsoft.com/office/powerpoint/2010/main" val="278719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533670" y="271305"/>
            <a:ext cx="5124660" cy="461665"/>
          </a:xfrm>
          <a:prstGeom prst="rect">
            <a:avLst/>
          </a:prstGeom>
          <a:noFill/>
        </p:spPr>
        <p:txBody>
          <a:bodyPr wrap="square" rtlCol="0">
            <a:spAutoFit/>
          </a:bodyPr>
          <a:lstStyle/>
          <a:p>
            <a:r>
              <a:rPr lang="en-US" sz="2400" dirty="0">
                <a:latin typeface="Franklin Gothic Demi Cond" panose="020B0706030402020204" pitchFamily="34" charset="0"/>
              </a:rPr>
              <a:t>When do most bird strike incidents occur?</a:t>
            </a:r>
            <a:endParaRPr lang="en-IN" sz="2400" dirty="0">
              <a:latin typeface="Franklin Gothic Demi Cond" panose="020B0706030402020204" pitchFamily="34" charset="0"/>
            </a:endParaRPr>
          </a:p>
        </p:txBody>
      </p:sp>
      <p:pic>
        <p:nvPicPr>
          <p:cNvPr id="3074" name="Picture 2">
            <a:extLst>
              <a:ext uri="{FF2B5EF4-FFF2-40B4-BE49-F238E27FC236}">
                <a16:creationId xmlns:a16="http://schemas.microsoft.com/office/drawing/2014/main" id="{E3B42A8E-D5A9-ED27-35E6-BFE3B75BC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620" y="1547446"/>
            <a:ext cx="8470760" cy="53105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903492-473E-954E-18F7-FE828A8D7FB0}"/>
              </a:ext>
            </a:extLst>
          </p:cNvPr>
          <p:cNvSpPr txBox="1"/>
          <p:nvPr/>
        </p:nvSpPr>
        <p:spPr>
          <a:xfrm>
            <a:off x="2594150" y="874207"/>
            <a:ext cx="8470760" cy="369332"/>
          </a:xfrm>
          <a:prstGeom prst="rect">
            <a:avLst/>
          </a:prstGeom>
          <a:noFill/>
        </p:spPr>
        <p:txBody>
          <a:bodyPr wrap="square" rtlCol="0">
            <a:spAutoFit/>
          </a:bodyPr>
          <a:lstStyle/>
          <a:p>
            <a:r>
              <a:rPr lang="en-US" b="0" i="0" dirty="0">
                <a:effectLst/>
                <a:latin typeface="Inter"/>
              </a:rPr>
              <a:t> </a:t>
            </a:r>
            <a:r>
              <a:rPr lang="en-US" i="0" dirty="0">
                <a:effectLst/>
                <a:latin typeface="Franklin Gothic Book" panose="020B0503020102020204" pitchFamily="34" charset="0"/>
              </a:rPr>
              <a:t>Most of the incidents have happened when there </a:t>
            </a:r>
            <a:r>
              <a:rPr lang="en-US" dirty="0">
                <a:latin typeface="Franklin Gothic Book" panose="020B0503020102020204" pitchFamily="34" charset="0"/>
              </a:rPr>
              <a:t>was</a:t>
            </a:r>
            <a:r>
              <a:rPr lang="en-US" i="0" dirty="0">
                <a:effectLst/>
                <a:latin typeface="Franklin Gothic Book" panose="020B0503020102020204" pitchFamily="34" charset="0"/>
              </a:rPr>
              <a:t> no cloud in each year</a:t>
            </a:r>
            <a:endParaRPr lang="en-IN" dirty="0">
              <a:latin typeface="Franklin Gothic Book" panose="020B0503020102020204" pitchFamily="34" charset="0"/>
            </a:endParaRPr>
          </a:p>
        </p:txBody>
      </p:sp>
    </p:spTree>
    <p:extLst>
      <p:ext uri="{BB962C8B-B14F-4D97-AF65-F5344CB8AC3E}">
        <p14:creationId xmlns:p14="http://schemas.microsoft.com/office/powerpoint/2010/main" val="36971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F444B-FF60-0DDC-9789-6FBD4342762B}"/>
              </a:ext>
            </a:extLst>
          </p:cNvPr>
          <p:cNvSpPr txBox="1"/>
          <p:nvPr/>
        </p:nvSpPr>
        <p:spPr>
          <a:xfrm>
            <a:off x="3327679" y="115446"/>
            <a:ext cx="5536642" cy="738664"/>
          </a:xfrm>
          <a:prstGeom prst="rect">
            <a:avLst/>
          </a:prstGeom>
          <a:noFill/>
        </p:spPr>
        <p:txBody>
          <a:bodyPr wrap="square" rtlCol="0">
            <a:spAutoFit/>
          </a:bodyPr>
          <a:lstStyle/>
          <a:p>
            <a:r>
              <a:rPr lang="en-US" sz="2400" b="0" i="0" dirty="0">
                <a:solidFill>
                  <a:srgbClr val="000000"/>
                </a:solidFill>
                <a:effectLst/>
                <a:latin typeface="Franklin Gothic Demi Cond" panose="020B0706030402020204" pitchFamily="34" charset="0"/>
              </a:rPr>
              <a:t>Altitude of Airplane at the time of bird strike</a:t>
            </a:r>
          </a:p>
          <a:p>
            <a:endParaRPr lang="en-IN" dirty="0"/>
          </a:p>
        </p:txBody>
      </p:sp>
      <p:pic>
        <p:nvPicPr>
          <p:cNvPr id="4098" name="Picture 2">
            <a:extLst>
              <a:ext uri="{FF2B5EF4-FFF2-40B4-BE49-F238E27FC236}">
                <a16:creationId xmlns:a16="http://schemas.microsoft.com/office/drawing/2014/main" id="{E12095FA-E9E8-4C31-5468-177C9BD19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547446"/>
            <a:ext cx="8915400" cy="53105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85F1FE-56C3-8310-ED17-DBA19D8FB58B}"/>
              </a:ext>
            </a:extLst>
          </p:cNvPr>
          <p:cNvSpPr txBox="1"/>
          <p:nvPr/>
        </p:nvSpPr>
        <p:spPr>
          <a:xfrm>
            <a:off x="1537398" y="643094"/>
            <a:ext cx="9485644" cy="646331"/>
          </a:xfrm>
          <a:prstGeom prst="rect">
            <a:avLst/>
          </a:prstGeom>
          <a:noFill/>
        </p:spPr>
        <p:txBody>
          <a:bodyPr wrap="square" rtlCol="0">
            <a:spAutoFit/>
          </a:bodyPr>
          <a:lstStyle/>
          <a:p>
            <a:r>
              <a:rPr lang="en-US" i="0" dirty="0">
                <a:effectLst/>
                <a:latin typeface="Franklin Gothic Book" panose="020B0503020102020204" pitchFamily="34" charset="0"/>
              </a:rPr>
              <a:t>80.84% of bird strike incidents have happened when the altitude of airplane was &lt;1000 ft and 19.16% have happened when altitude was &gt;1000 ft</a:t>
            </a:r>
            <a:r>
              <a:rPr lang="en-US" b="1" i="0" dirty="0">
                <a:effectLst/>
                <a:latin typeface="Inter"/>
              </a:rPr>
              <a:t>.</a:t>
            </a:r>
            <a:endParaRPr lang="en-IN" dirty="0"/>
          </a:p>
        </p:txBody>
      </p:sp>
    </p:spTree>
    <p:extLst>
      <p:ext uri="{BB962C8B-B14F-4D97-AF65-F5344CB8AC3E}">
        <p14:creationId xmlns:p14="http://schemas.microsoft.com/office/powerpoint/2010/main" val="2230031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533</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Franklin Gothic Book</vt:lpstr>
      <vt:lpstr>Franklin Gothic Demi Cond</vt:lpstr>
      <vt:lpstr>Franklin Gothic Medium Cond</vt:lpstr>
      <vt:lpstr>Inter</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vinay borkar</cp:lastModifiedBy>
  <cp:revision>5</cp:revision>
  <dcterms:created xsi:type="dcterms:W3CDTF">2022-11-21T06:34:00Z</dcterms:created>
  <dcterms:modified xsi:type="dcterms:W3CDTF">2024-05-04T08:01:09Z</dcterms:modified>
</cp:coreProperties>
</file>