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284" r:id="rId4"/>
    <p:sldId id="285" r:id="rId5"/>
    <p:sldId id="290" r:id="rId6"/>
    <p:sldId id="289" r:id="rId7"/>
    <p:sldId id="288" r:id="rId8"/>
    <p:sldId id="291" r:id="rId9"/>
    <p:sldId id="283" r:id="rId10"/>
    <p:sldId id="292" r:id="rId11"/>
    <p:sldId id="293" r:id="rId12"/>
    <p:sldId id="294" r:id="rId13"/>
    <p:sldId id="295" r:id="rId14"/>
    <p:sldId id="296"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6966"/>
  </p:normalViewPr>
  <p:slideViewPr>
    <p:cSldViewPr snapToGrid="0">
      <p:cViewPr varScale="1">
        <p:scale>
          <a:sx n="106" d="100"/>
          <a:sy n="106" d="100"/>
        </p:scale>
        <p:origin x="10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10</a:t>
            </a:fld>
            <a:endParaRPr lang="en-US"/>
          </a:p>
        </p:txBody>
      </p:sp>
    </p:spTree>
    <p:extLst>
      <p:ext uri="{BB962C8B-B14F-4D97-AF65-F5344CB8AC3E}">
        <p14:creationId xmlns:p14="http://schemas.microsoft.com/office/powerpoint/2010/main" val="138761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11</a:t>
            </a:fld>
            <a:endParaRPr lang="en-US"/>
          </a:p>
        </p:txBody>
      </p:sp>
    </p:spTree>
    <p:extLst>
      <p:ext uri="{BB962C8B-B14F-4D97-AF65-F5344CB8AC3E}">
        <p14:creationId xmlns:p14="http://schemas.microsoft.com/office/powerpoint/2010/main" val="323594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12</a:t>
            </a:fld>
            <a:endParaRPr lang="en-US"/>
          </a:p>
        </p:txBody>
      </p:sp>
    </p:spTree>
    <p:extLst>
      <p:ext uri="{BB962C8B-B14F-4D97-AF65-F5344CB8AC3E}">
        <p14:creationId xmlns:p14="http://schemas.microsoft.com/office/powerpoint/2010/main" val="9725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13</a:t>
            </a:fld>
            <a:endParaRPr lang="en-US"/>
          </a:p>
        </p:txBody>
      </p:sp>
    </p:spTree>
    <p:extLst>
      <p:ext uri="{BB962C8B-B14F-4D97-AF65-F5344CB8AC3E}">
        <p14:creationId xmlns:p14="http://schemas.microsoft.com/office/powerpoint/2010/main" val="26974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14</a:t>
            </a:fld>
            <a:endParaRPr lang="en-US"/>
          </a:p>
        </p:txBody>
      </p:sp>
    </p:spTree>
    <p:extLst>
      <p:ext uri="{BB962C8B-B14F-4D97-AF65-F5344CB8AC3E}">
        <p14:creationId xmlns:p14="http://schemas.microsoft.com/office/powerpoint/2010/main" val="366486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208303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0739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71956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35516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32719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7446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9</a:t>
            </a:fld>
            <a:endParaRPr lang="en-US"/>
          </a:p>
        </p:txBody>
      </p:sp>
    </p:spTree>
    <p:extLst>
      <p:ext uri="{BB962C8B-B14F-4D97-AF65-F5344CB8AC3E}">
        <p14:creationId xmlns:p14="http://schemas.microsoft.com/office/powerpoint/2010/main" val="165451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5/4/2024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5/4/2024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314AEA-D677-ACE7-31B3-F5E72A9B043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mj-lt"/>
                <a:ea typeface="+mj-ea"/>
                <a:cs typeface="+mj-cs"/>
              </a:rPr>
              <a:t>India’s Crop Production Data Analysis</a:t>
            </a:r>
          </a:p>
          <a:p>
            <a:pPr>
              <a:lnSpc>
                <a:spcPct val="90000"/>
              </a:lnSpc>
              <a:spcBef>
                <a:spcPct val="0"/>
              </a:spcBef>
              <a:spcAft>
                <a:spcPts val="600"/>
              </a:spcAft>
            </a:pPr>
            <a:endParaRPr lang="en-US" sz="6600" kern="1200" dirty="0">
              <a:solidFill>
                <a:schemeClr val="tx1"/>
              </a:solidFill>
              <a:latin typeface="+mj-lt"/>
              <a:ea typeface="+mj-ea"/>
              <a:cs typeface="+mj-cs"/>
            </a:endParaRPr>
          </a:p>
        </p:txBody>
      </p:sp>
      <p:sp>
        <p:nvSpPr>
          <p:cNvPr id="3" name="slide1">
            <a:extLst>
              <a:ext uri="{FF2B5EF4-FFF2-40B4-BE49-F238E27FC236}">
                <a16:creationId xmlns:a16="http://schemas.microsoft.com/office/drawing/2014/main"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kern="1200" dirty="0">
                <a:solidFill>
                  <a:schemeClr val="tx1"/>
                </a:solidFill>
                <a:latin typeface="+mn-lt"/>
                <a:ea typeface="+mn-ea"/>
                <a:cs typeface="+mn-cs"/>
              </a:rPr>
              <a:t>Vinay Borkar</a:t>
            </a:r>
          </a:p>
          <a:p>
            <a:pPr algn="l"/>
            <a:r>
              <a:rPr lang="en-US" dirty="0"/>
              <a:t>31/03</a:t>
            </a:r>
            <a:r>
              <a:rPr lang="en-US" kern="1200" dirty="0">
                <a:solidFill>
                  <a:schemeClr val="tx1"/>
                </a:solidFill>
                <a:latin typeface="+mn-lt"/>
                <a:ea typeface="+mn-ea"/>
                <a:cs typeface="+mn-cs"/>
              </a:rPr>
              <a:t>/2024</a:t>
            </a:r>
          </a:p>
        </p:txBody>
      </p:sp>
      <p:sp>
        <p:nvSpPr>
          <p:cNvPr id="3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855208" y="1016509"/>
            <a:ext cx="4481582" cy="646331"/>
          </a:xfrm>
          <a:prstGeom prst="rect">
            <a:avLst/>
          </a:prstGeom>
          <a:noFill/>
        </p:spPr>
        <p:txBody>
          <a:bodyPr wrap="square" rtlCol="0">
            <a:spAutoFit/>
          </a:bodyPr>
          <a:lstStyle/>
          <a:p>
            <a:r>
              <a:rPr lang="en-US" sz="3600" b="1" dirty="0">
                <a:effectLst/>
                <a:latin typeface="Consolas" panose="020B0609020204030204" pitchFamily="49" charset="0"/>
              </a:rPr>
              <a:t>Result</a:t>
            </a:r>
            <a:endParaRPr lang="en-US" sz="3600" b="0" dirty="0">
              <a:effectLst/>
              <a:latin typeface="Consolas" panose="020B0609020204030204" pitchFamily="49" charset="0"/>
            </a:endParaRPr>
          </a:p>
        </p:txBody>
      </p:sp>
      <p:sp>
        <p:nvSpPr>
          <p:cNvPr id="2" name="TextBox 1">
            <a:extLst>
              <a:ext uri="{FF2B5EF4-FFF2-40B4-BE49-F238E27FC236}">
                <a16:creationId xmlns:a16="http://schemas.microsoft.com/office/drawing/2014/main" id="{DEDAA2C6-3003-34A5-2677-94F3F0A70344}"/>
              </a:ext>
            </a:extLst>
          </p:cNvPr>
          <p:cNvSpPr txBox="1"/>
          <p:nvPr/>
        </p:nvSpPr>
        <p:spPr>
          <a:xfrm>
            <a:off x="1089433" y="2049004"/>
            <a:ext cx="10013133" cy="3693319"/>
          </a:xfrm>
          <a:prstGeom prst="rect">
            <a:avLst/>
          </a:prstGeom>
          <a:noFill/>
        </p:spPr>
        <p:txBody>
          <a:bodyPr wrap="square" rtlCol="0">
            <a:spAutoFit/>
          </a:bodyPr>
          <a:lstStyle/>
          <a:p>
            <a:r>
              <a:rPr lang="en-US" b="0" dirty="0">
                <a:effectLst/>
                <a:latin typeface="Consolas" panose="020B0609020204030204" pitchFamily="49" charset="0"/>
              </a:rPr>
              <a:t>1. Rice is grown heavily when we look the frequency of crops in India</a:t>
            </a:r>
          </a:p>
          <a:p>
            <a:br>
              <a:rPr lang="en-US" b="0" dirty="0">
                <a:effectLst/>
                <a:latin typeface="Consolas" panose="020B0609020204030204" pitchFamily="49" charset="0"/>
              </a:rPr>
            </a:br>
            <a:r>
              <a:rPr lang="en-US" b="0" dirty="0">
                <a:effectLst/>
                <a:latin typeface="Consolas" panose="020B0609020204030204" pitchFamily="49" charset="0"/>
              </a:rPr>
              <a:t>2. Rice needs Winter for it mature</a:t>
            </a:r>
          </a:p>
          <a:p>
            <a:br>
              <a:rPr lang="en-US" b="0" dirty="0">
                <a:effectLst/>
                <a:latin typeface="Consolas" panose="020B0609020204030204" pitchFamily="49" charset="0"/>
              </a:rPr>
            </a:br>
            <a:r>
              <a:rPr lang="en-US" b="0" dirty="0">
                <a:effectLst/>
                <a:latin typeface="Consolas" panose="020B0609020204030204" pitchFamily="49" charset="0"/>
              </a:rPr>
              <a:t>3. </a:t>
            </a:r>
            <a:r>
              <a:rPr lang="en-US" b="0" dirty="0" err="1">
                <a:effectLst/>
                <a:latin typeface="Consolas" panose="020B0609020204030204" pitchFamily="49" charset="0"/>
              </a:rPr>
              <a:t>Statewise</a:t>
            </a:r>
            <a:r>
              <a:rPr lang="en-US" b="0" dirty="0">
                <a:effectLst/>
                <a:latin typeface="Consolas" panose="020B0609020204030204" pitchFamily="49" charset="0"/>
              </a:rPr>
              <a:t> Punjab dominates in rice production</a:t>
            </a:r>
          </a:p>
          <a:p>
            <a:br>
              <a:rPr lang="en-US" b="0" dirty="0">
                <a:effectLst/>
                <a:latin typeface="Consolas" panose="020B0609020204030204" pitchFamily="49" charset="0"/>
              </a:rPr>
            </a:br>
            <a:r>
              <a:rPr lang="en-US" b="0" dirty="0">
                <a:effectLst/>
                <a:latin typeface="Consolas" panose="020B0609020204030204" pitchFamily="49" charset="0"/>
              </a:rPr>
              <a:t>4. District wise its BARDHAMAN(2.13%), MEDINIPUR WEST(1.8%) and WEST GODAVARI(1.73%) which contributes to total rice production.</a:t>
            </a:r>
          </a:p>
          <a:p>
            <a:br>
              <a:rPr lang="en-US" b="0" dirty="0">
                <a:effectLst/>
                <a:latin typeface="Consolas" panose="020B0609020204030204" pitchFamily="49" charset="0"/>
              </a:rPr>
            </a:br>
            <a:r>
              <a:rPr lang="en-US" b="0" dirty="0">
                <a:effectLst/>
                <a:latin typeface="Consolas" panose="020B0609020204030204" pitchFamily="49" charset="0"/>
              </a:rPr>
              <a:t>5. </a:t>
            </a:r>
            <a:r>
              <a:rPr lang="en-US" b="0" dirty="0" err="1">
                <a:effectLst/>
                <a:latin typeface="Consolas" panose="020B0609020204030204" pitchFamily="49" charset="0"/>
              </a:rPr>
              <a:t>Yearwise</a:t>
            </a:r>
            <a:r>
              <a:rPr lang="en-US" b="0" dirty="0">
                <a:effectLst/>
                <a:latin typeface="Consolas" panose="020B0609020204030204" pitchFamily="49" charset="0"/>
              </a:rPr>
              <a:t> 2014 is the year when production reached the peak production</a:t>
            </a:r>
          </a:p>
          <a:p>
            <a:br>
              <a:rPr lang="en-US" b="0" dirty="0">
                <a:effectLst/>
                <a:latin typeface="Consolas" panose="020B0609020204030204" pitchFamily="49" charset="0"/>
              </a:rPr>
            </a:br>
            <a:r>
              <a:rPr lang="en-US" b="0" dirty="0">
                <a:effectLst/>
                <a:latin typeface="Consolas" panose="020B0609020204030204" pitchFamily="49" charset="0"/>
              </a:rPr>
              <a:t>6. Correlation between Area and Production shows high production is directly proportional to Area under cultivation.</a:t>
            </a:r>
          </a:p>
        </p:txBody>
      </p:sp>
    </p:spTree>
    <p:extLst>
      <p:ext uri="{BB962C8B-B14F-4D97-AF65-F5344CB8AC3E}">
        <p14:creationId xmlns:p14="http://schemas.microsoft.com/office/powerpoint/2010/main" val="43741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4096033" y="511340"/>
            <a:ext cx="4481582" cy="646331"/>
          </a:xfrm>
          <a:prstGeom prst="rect">
            <a:avLst/>
          </a:prstGeom>
          <a:noFill/>
        </p:spPr>
        <p:txBody>
          <a:bodyPr wrap="square" rtlCol="0">
            <a:spAutoFit/>
          </a:bodyPr>
          <a:lstStyle/>
          <a:p>
            <a:r>
              <a:rPr lang="en-US" sz="3600" b="1" dirty="0">
                <a:effectLst/>
                <a:latin typeface="Consolas" panose="020B0609020204030204" pitchFamily="49" charset="0"/>
              </a:rPr>
              <a:t>Result</a:t>
            </a:r>
            <a:endParaRPr lang="en-US" sz="3600" b="0" dirty="0">
              <a:effectLst/>
              <a:latin typeface="Consolas" panose="020B0609020204030204" pitchFamily="49" charset="0"/>
            </a:endParaRPr>
          </a:p>
        </p:txBody>
      </p:sp>
      <p:sp>
        <p:nvSpPr>
          <p:cNvPr id="2" name="TextBox 1">
            <a:extLst>
              <a:ext uri="{FF2B5EF4-FFF2-40B4-BE49-F238E27FC236}">
                <a16:creationId xmlns:a16="http://schemas.microsoft.com/office/drawing/2014/main" id="{DEDAA2C6-3003-34A5-2677-94F3F0A70344}"/>
              </a:ext>
            </a:extLst>
          </p:cNvPr>
          <p:cNvSpPr txBox="1"/>
          <p:nvPr/>
        </p:nvSpPr>
        <p:spPr>
          <a:xfrm>
            <a:off x="935524" y="1097831"/>
            <a:ext cx="10013133" cy="5355312"/>
          </a:xfrm>
          <a:prstGeom prst="rect">
            <a:avLst/>
          </a:prstGeom>
          <a:noFill/>
        </p:spPr>
        <p:txBody>
          <a:bodyPr wrap="square" rtlCol="0">
            <a:spAutoFit/>
          </a:bodyPr>
          <a:lstStyle/>
          <a:p>
            <a:r>
              <a:rPr lang="en-US" b="0" dirty="0">
                <a:effectLst/>
                <a:latin typeface="Consolas" panose="020B0609020204030204" pitchFamily="49" charset="0"/>
              </a:rPr>
              <a:t>1. Top cultivating states based on the Cultivation area are: Uttar Pradesh(4.33e+08), Madhya Pradesh(3.29e+08) and Maharashtra(3.22e+08)</a:t>
            </a:r>
          </a:p>
          <a:p>
            <a:br>
              <a:rPr lang="en-US" b="0" dirty="0">
                <a:effectLst/>
                <a:latin typeface="Consolas" panose="020B0609020204030204" pitchFamily="49" charset="0"/>
              </a:rPr>
            </a:br>
            <a:r>
              <a:rPr lang="en-US" b="0" dirty="0">
                <a:effectLst/>
                <a:latin typeface="Consolas" panose="020B0609020204030204" pitchFamily="49" charset="0"/>
              </a:rPr>
              <a:t>2. </a:t>
            </a:r>
            <a:r>
              <a:rPr lang="en-US" b="0" dirty="0" err="1">
                <a:effectLst/>
                <a:latin typeface="Consolas" panose="020B0609020204030204" pitchFamily="49" charset="0"/>
              </a:rPr>
              <a:t>Yearwise</a:t>
            </a:r>
            <a:r>
              <a:rPr lang="en-US" b="0" dirty="0">
                <a:effectLst/>
                <a:latin typeface="Consolas" panose="020B0609020204030204" pitchFamily="49" charset="0"/>
              </a:rPr>
              <a:t> Statues of these States:</a:t>
            </a:r>
          </a:p>
          <a:p>
            <a:r>
              <a:rPr lang="en-US" b="0" dirty="0">
                <a:effectLst/>
                <a:latin typeface="Consolas" panose="020B0609020204030204" pitchFamily="49" charset="0"/>
              </a:rPr>
              <a:t>  </a:t>
            </a:r>
          </a:p>
          <a:p>
            <a:r>
              <a:rPr lang="en-US" b="0" dirty="0">
                <a:effectLst/>
                <a:latin typeface="Consolas" panose="020B0609020204030204" pitchFamily="49" charset="0"/>
              </a:rPr>
              <a:t>  a. Uttar Pradesh: High Production was seen in 2005 and after that it's been reducing gradually.</a:t>
            </a:r>
          </a:p>
          <a:p>
            <a:br>
              <a:rPr lang="en-US" b="0" dirty="0">
                <a:effectLst/>
                <a:latin typeface="Consolas" panose="020B0609020204030204" pitchFamily="49" charset="0"/>
              </a:rPr>
            </a:br>
            <a:r>
              <a:rPr lang="en-US" b="0" dirty="0">
                <a:effectLst/>
                <a:latin typeface="Consolas" panose="020B0609020204030204" pitchFamily="49" charset="0"/>
              </a:rPr>
              <a:t>  b. Madhya Pradesh:1998 showed a high production and then there was gradual reduction but it picked up and 2012 also showed a peak in Production</a:t>
            </a:r>
          </a:p>
          <a:p>
            <a:br>
              <a:rPr lang="en-US" b="0" dirty="0">
                <a:effectLst/>
                <a:latin typeface="Consolas" panose="020B0609020204030204" pitchFamily="49" charset="0"/>
              </a:rPr>
            </a:br>
            <a:r>
              <a:rPr lang="en-US" b="0" dirty="0">
                <a:effectLst/>
                <a:latin typeface="Consolas" panose="020B0609020204030204" pitchFamily="49" charset="0"/>
              </a:rPr>
              <a:t>  c. </a:t>
            </a:r>
            <a:r>
              <a:rPr lang="en-US" b="0" dirty="0" err="1">
                <a:effectLst/>
                <a:latin typeface="Consolas" panose="020B0609020204030204" pitchFamily="49" charset="0"/>
              </a:rPr>
              <a:t>Maharashtra:Production</a:t>
            </a:r>
            <a:r>
              <a:rPr lang="en-US" b="0" dirty="0">
                <a:effectLst/>
                <a:latin typeface="Consolas" panose="020B0609020204030204" pitchFamily="49" charset="0"/>
              </a:rPr>
              <a:t> went down drastically in 2006 and again the levels went up and hit a  high peak after 2007</a:t>
            </a:r>
          </a:p>
          <a:p>
            <a:br>
              <a:rPr lang="en-US" b="0" dirty="0">
                <a:effectLst/>
                <a:latin typeface="Consolas" panose="020B0609020204030204" pitchFamily="49" charset="0"/>
              </a:rPr>
            </a:br>
            <a:r>
              <a:rPr lang="en-US" b="0" dirty="0">
                <a:effectLst/>
                <a:latin typeface="Consolas" panose="020B0609020204030204" pitchFamily="49" charset="0"/>
              </a:rPr>
              <a:t>  d. Rajasthan: the production hit a all time low in the year 2002 and then picked up by 2010</a:t>
            </a:r>
          </a:p>
          <a:p>
            <a:br>
              <a:rPr lang="en-US" b="0" dirty="0">
                <a:effectLst/>
                <a:latin typeface="Consolas" panose="020B0609020204030204" pitchFamily="49" charset="0"/>
              </a:rPr>
            </a:br>
            <a:r>
              <a:rPr lang="en-US" b="0" dirty="0">
                <a:effectLst/>
                <a:latin typeface="Consolas" panose="020B0609020204030204" pitchFamily="49" charset="0"/>
              </a:rPr>
              <a:t>  e. West </a:t>
            </a:r>
            <a:r>
              <a:rPr lang="en-US" b="0" dirty="0" err="1">
                <a:effectLst/>
                <a:latin typeface="Consolas" panose="020B0609020204030204" pitchFamily="49" charset="0"/>
              </a:rPr>
              <a:t>Bengal:the</a:t>
            </a:r>
            <a:r>
              <a:rPr lang="en-US" b="0" dirty="0">
                <a:effectLst/>
                <a:latin typeface="Consolas" panose="020B0609020204030204" pitchFamily="49" charset="0"/>
              </a:rPr>
              <a:t> production hit a peak around 2006 but it has hit a low after 2007 and never recovered back.</a:t>
            </a:r>
          </a:p>
        </p:txBody>
      </p:sp>
    </p:spTree>
    <p:extLst>
      <p:ext uri="{BB962C8B-B14F-4D97-AF65-F5344CB8AC3E}">
        <p14:creationId xmlns:p14="http://schemas.microsoft.com/office/powerpoint/2010/main" val="233828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855208" y="1016509"/>
            <a:ext cx="4481582" cy="646331"/>
          </a:xfrm>
          <a:prstGeom prst="rect">
            <a:avLst/>
          </a:prstGeom>
          <a:noFill/>
        </p:spPr>
        <p:txBody>
          <a:bodyPr wrap="square" rtlCol="0">
            <a:spAutoFit/>
          </a:bodyPr>
          <a:lstStyle/>
          <a:p>
            <a:r>
              <a:rPr lang="en-US" sz="3600" b="1" dirty="0">
                <a:effectLst/>
                <a:latin typeface="Consolas" panose="020B0609020204030204" pitchFamily="49" charset="0"/>
              </a:rPr>
              <a:t>Result</a:t>
            </a:r>
            <a:endParaRPr lang="en-US" sz="3600" b="0" dirty="0">
              <a:effectLst/>
              <a:latin typeface="Consolas" panose="020B0609020204030204" pitchFamily="49" charset="0"/>
            </a:endParaRPr>
          </a:p>
        </p:txBody>
      </p:sp>
      <p:sp>
        <p:nvSpPr>
          <p:cNvPr id="2" name="TextBox 1">
            <a:extLst>
              <a:ext uri="{FF2B5EF4-FFF2-40B4-BE49-F238E27FC236}">
                <a16:creationId xmlns:a16="http://schemas.microsoft.com/office/drawing/2014/main" id="{DEDAA2C6-3003-34A5-2677-94F3F0A70344}"/>
              </a:ext>
            </a:extLst>
          </p:cNvPr>
          <p:cNvSpPr txBox="1"/>
          <p:nvPr/>
        </p:nvSpPr>
        <p:spPr>
          <a:xfrm>
            <a:off x="1089433" y="2049004"/>
            <a:ext cx="10013133" cy="2585323"/>
          </a:xfrm>
          <a:prstGeom prst="rect">
            <a:avLst/>
          </a:prstGeom>
          <a:noFill/>
        </p:spPr>
        <p:txBody>
          <a:bodyPr wrap="square" rtlCol="0">
            <a:spAutoFit/>
          </a:bodyPr>
          <a:lstStyle/>
          <a:p>
            <a:r>
              <a:rPr lang="en-US" b="0" dirty="0">
                <a:effectLst/>
                <a:latin typeface="Consolas" panose="020B0609020204030204" pitchFamily="49" charset="0"/>
              </a:rPr>
              <a:t>1. Production wise top states of North zone are:</a:t>
            </a:r>
          </a:p>
          <a:p>
            <a:r>
              <a:rPr lang="en-US" b="0" dirty="0">
                <a:effectLst/>
                <a:latin typeface="Consolas" panose="020B0609020204030204" pitchFamily="49" charset="0"/>
              </a:rPr>
              <a:t>* Punjab(5.86e+08)</a:t>
            </a:r>
          </a:p>
          <a:p>
            <a:r>
              <a:rPr lang="en-US" b="0" dirty="0">
                <a:effectLst/>
                <a:latin typeface="Consolas" panose="020B0609020204030204" pitchFamily="49" charset="0"/>
              </a:rPr>
              <a:t>* Uttar Pradesh(3.23e+09), and</a:t>
            </a:r>
          </a:p>
          <a:p>
            <a:r>
              <a:rPr lang="en-US" b="0" dirty="0">
                <a:effectLst/>
                <a:latin typeface="Consolas" panose="020B0609020204030204" pitchFamily="49" charset="0"/>
              </a:rPr>
              <a:t>* Haryana(3.81e+08)</a:t>
            </a:r>
          </a:p>
          <a:p>
            <a:br>
              <a:rPr lang="en-US" b="0" dirty="0">
                <a:effectLst/>
                <a:latin typeface="Consolas" panose="020B0609020204030204" pitchFamily="49" charset="0"/>
              </a:rPr>
            </a:br>
            <a:r>
              <a:rPr lang="en-US" b="0" dirty="0">
                <a:effectLst/>
                <a:latin typeface="Consolas" panose="020B0609020204030204" pitchFamily="49" charset="0"/>
              </a:rPr>
              <a:t>2. Top crops of these states are:</a:t>
            </a:r>
          </a:p>
          <a:p>
            <a:r>
              <a:rPr lang="en-US" b="0" dirty="0">
                <a:effectLst/>
                <a:latin typeface="Consolas" panose="020B0609020204030204" pitchFamily="49" charset="0"/>
              </a:rPr>
              <a:t>* Sugarcane,</a:t>
            </a:r>
          </a:p>
          <a:p>
            <a:r>
              <a:rPr lang="en-US" b="0" dirty="0">
                <a:effectLst/>
                <a:latin typeface="Consolas" panose="020B0609020204030204" pitchFamily="49" charset="0"/>
              </a:rPr>
              <a:t>* Wheat and</a:t>
            </a:r>
          </a:p>
          <a:p>
            <a:r>
              <a:rPr lang="en-US" b="0" dirty="0">
                <a:effectLst/>
                <a:latin typeface="Consolas" panose="020B0609020204030204" pitchFamily="49" charset="0"/>
              </a:rPr>
              <a:t>* Rice</a:t>
            </a:r>
          </a:p>
        </p:txBody>
      </p:sp>
    </p:spTree>
    <p:extLst>
      <p:ext uri="{BB962C8B-B14F-4D97-AF65-F5344CB8AC3E}">
        <p14:creationId xmlns:p14="http://schemas.microsoft.com/office/powerpoint/2010/main" val="233445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855208" y="1016509"/>
            <a:ext cx="4481582" cy="646331"/>
          </a:xfrm>
          <a:prstGeom prst="rect">
            <a:avLst/>
          </a:prstGeom>
          <a:noFill/>
        </p:spPr>
        <p:txBody>
          <a:bodyPr wrap="square" rtlCol="0">
            <a:spAutoFit/>
          </a:bodyPr>
          <a:lstStyle/>
          <a:p>
            <a:r>
              <a:rPr lang="en-US" sz="3600" b="1" dirty="0">
                <a:effectLst/>
                <a:latin typeface="Consolas" panose="020B0609020204030204" pitchFamily="49" charset="0"/>
              </a:rPr>
              <a:t>Result</a:t>
            </a:r>
            <a:endParaRPr lang="en-US" sz="3600" b="0" dirty="0">
              <a:effectLst/>
              <a:latin typeface="Consolas" panose="020B0609020204030204" pitchFamily="49" charset="0"/>
            </a:endParaRPr>
          </a:p>
        </p:txBody>
      </p:sp>
      <p:sp>
        <p:nvSpPr>
          <p:cNvPr id="2" name="TextBox 1">
            <a:extLst>
              <a:ext uri="{FF2B5EF4-FFF2-40B4-BE49-F238E27FC236}">
                <a16:creationId xmlns:a16="http://schemas.microsoft.com/office/drawing/2014/main" id="{DEDAA2C6-3003-34A5-2677-94F3F0A70344}"/>
              </a:ext>
            </a:extLst>
          </p:cNvPr>
          <p:cNvSpPr txBox="1"/>
          <p:nvPr/>
        </p:nvSpPr>
        <p:spPr>
          <a:xfrm>
            <a:off x="1089433" y="2049004"/>
            <a:ext cx="10013133" cy="3693319"/>
          </a:xfrm>
          <a:prstGeom prst="rect">
            <a:avLst/>
          </a:prstGeom>
          <a:noFill/>
        </p:spPr>
        <p:txBody>
          <a:bodyPr wrap="square" rtlCol="0">
            <a:spAutoFit/>
          </a:bodyPr>
          <a:lstStyle/>
          <a:p>
            <a:r>
              <a:rPr lang="en-US" b="0" dirty="0">
                <a:effectLst/>
                <a:latin typeface="Consolas" panose="020B0609020204030204" pitchFamily="49" charset="0"/>
              </a:rPr>
              <a:t>1. Coconut cultivation is yearlong and doesn't get restricted to any particular seasons</a:t>
            </a:r>
          </a:p>
          <a:p>
            <a:br>
              <a:rPr lang="en-US" b="0" dirty="0">
                <a:effectLst/>
                <a:latin typeface="Consolas" panose="020B0609020204030204" pitchFamily="49" charset="0"/>
              </a:rPr>
            </a:br>
            <a:r>
              <a:rPr lang="en-US" b="0" dirty="0">
                <a:effectLst/>
                <a:latin typeface="Consolas" panose="020B0609020204030204" pitchFamily="49" charset="0"/>
              </a:rPr>
              <a:t>2. Top states involved in coconut production are: Kerala, Andhra Pradesh and Tamil Nadu</a:t>
            </a:r>
          </a:p>
          <a:p>
            <a:br>
              <a:rPr lang="en-US" b="0" dirty="0">
                <a:effectLst/>
                <a:latin typeface="Consolas" panose="020B0609020204030204" pitchFamily="49" charset="0"/>
              </a:rPr>
            </a:br>
            <a:r>
              <a:rPr lang="en-US" b="0" dirty="0">
                <a:effectLst/>
                <a:latin typeface="Consolas" panose="020B0609020204030204" pitchFamily="49" charset="0"/>
              </a:rPr>
              <a:t>3. Top districts featuring in coconut production is KOZHIKODE(11.75%), MALAPPURAM(11.16%) and THIRUVANANTHAPURAM(7.7%)</a:t>
            </a:r>
          </a:p>
          <a:p>
            <a:br>
              <a:rPr lang="en-US" b="0" dirty="0">
                <a:effectLst/>
                <a:latin typeface="Consolas" panose="020B0609020204030204" pitchFamily="49" charset="0"/>
              </a:rPr>
            </a:br>
            <a:r>
              <a:rPr lang="en-US" b="0" dirty="0">
                <a:effectLst/>
                <a:latin typeface="Consolas" panose="020B0609020204030204" pitchFamily="49" charset="0"/>
              </a:rPr>
              <a:t>4. </a:t>
            </a:r>
            <a:r>
              <a:rPr lang="en-US" b="0" dirty="0" err="1">
                <a:effectLst/>
                <a:latin typeface="Consolas" panose="020B0609020204030204" pitchFamily="49" charset="0"/>
              </a:rPr>
              <a:t>Yearwise</a:t>
            </a:r>
            <a:r>
              <a:rPr lang="en-US" b="0" dirty="0">
                <a:effectLst/>
                <a:latin typeface="Consolas" panose="020B0609020204030204" pitchFamily="49" charset="0"/>
              </a:rPr>
              <a:t> coconut cultivation is strong and its increasing </a:t>
            </a:r>
            <a:r>
              <a:rPr lang="en-US" b="0" dirty="0" err="1">
                <a:effectLst/>
                <a:latin typeface="Consolas" panose="020B0609020204030204" pitchFamily="49" charset="0"/>
              </a:rPr>
              <a:t>healthly</a:t>
            </a:r>
            <a:endParaRPr lang="en-US" b="0" dirty="0">
              <a:effectLst/>
              <a:latin typeface="Consolas" panose="020B0609020204030204" pitchFamily="49" charset="0"/>
            </a:endParaRPr>
          </a:p>
          <a:p>
            <a:br>
              <a:rPr lang="en-US" b="0" dirty="0">
                <a:effectLst/>
                <a:latin typeface="Consolas" panose="020B0609020204030204" pitchFamily="49" charset="0"/>
              </a:rPr>
            </a:br>
            <a:r>
              <a:rPr lang="en-US" b="0" dirty="0">
                <a:effectLst/>
                <a:latin typeface="Consolas" panose="020B0609020204030204" pitchFamily="49" charset="0"/>
              </a:rPr>
              <a:t>5. High coconut cultivation is directly proportional to area under cultivation.</a:t>
            </a:r>
          </a:p>
        </p:txBody>
      </p:sp>
    </p:spTree>
    <p:extLst>
      <p:ext uri="{BB962C8B-B14F-4D97-AF65-F5344CB8AC3E}">
        <p14:creationId xmlns:p14="http://schemas.microsoft.com/office/powerpoint/2010/main" val="47303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1214325" y="643336"/>
            <a:ext cx="9013860" cy="646331"/>
          </a:xfrm>
          <a:prstGeom prst="rect">
            <a:avLst/>
          </a:prstGeom>
          <a:noFill/>
        </p:spPr>
        <p:txBody>
          <a:bodyPr wrap="square" rtlCol="0">
            <a:spAutoFit/>
          </a:bodyPr>
          <a:lstStyle/>
          <a:p>
            <a:r>
              <a:rPr lang="en-US" sz="3600" b="0" dirty="0">
                <a:effectLst/>
                <a:latin typeface="Consolas" panose="020B0609020204030204" pitchFamily="49" charset="0"/>
              </a:rPr>
              <a:t>References and Future Work</a:t>
            </a:r>
          </a:p>
        </p:txBody>
      </p:sp>
      <p:sp>
        <p:nvSpPr>
          <p:cNvPr id="2" name="TextBox 1">
            <a:extLst>
              <a:ext uri="{FF2B5EF4-FFF2-40B4-BE49-F238E27FC236}">
                <a16:creationId xmlns:a16="http://schemas.microsoft.com/office/drawing/2014/main" id="{DEDAA2C6-3003-34A5-2677-94F3F0A70344}"/>
              </a:ext>
            </a:extLst>
          </p:cNvPr>
          <p:cNvSpPr txBox="1"/>
          <p:nvPr/>
        </p:nvSpPr>
        <p:spPr>
          <a:xfrm>
            <a:off x="779319" y="1164594"/>
            <a:ext cx="10013133" cy="5632311"/>
          </a:xfrm>
          <a:prstGeom prst="rect">
            <a:avLst/>
          </a:prstGeom>
          <a:noFill/>
        </p:spPr>
        <p:txBody>
          <a:bodyPr wrap="square" rtlCol="0">
            <a:spAutoFit/>
          </a:bodyPr>
          <a:lstStyle/>
          <a:p>
            <a:r>
              <a:rPr lang="en-US" b="0" dirty="0">
                <a:effectLst/>
                <a:latin typeface="Consolas" panose="020B0609020204030204" pitchFamily="49" charset="0"/>
              </a:rPr>
              <a:t>Future Work:</a:t>
            </a:r>
          </a:p>
          <a:p>
            <a:br>
              <a:rPr lang="en-US" b="0" dirty="0">
                <a:effectLst/>
                <a:latin typeface="Consolas" panose="020B0609020204030204" pitchFamily="49" charset="0"/>
              </a:rPr>
            </a:br>
            <a:r>
              <a:rPr lang="en-US" b="0" dirty="0">
                <a:effectLst/>
                <a:latin typeface="Consolas" panose="020B0609020204030204" pitchFamily="49" charset="0"/>
              </a:rPr>
              <a:t>This analysis is just the beginning, and with nineteen years of crop production data, there are numerous possibilities for further exploration:</a:t>
            </a:r>
          </a:p>
          <a:p>
            <a:br>
              <a:rPr lang="en-US" b="0" dirty="0">
                <a:effectLst/>
                <a:latin typeface="Consolas" panose="020B0609020204030204" pitchFamily="49" charset="0"/>
              </a:rPr>
            </a:br>
            <a:r>
              <a:rPr lang="en-US" b="0" dirty="0">
                <a:effectLst/>
                <a:latin typeface="Consolas" panose="020B0609020204030204" pitchFamily="49" charset="0"/>
              </a:rPr>
              <a:t>1. Imputation for Missing Production Data: Instead of deleting the 3730 data points with missing production values, we could consider imputation based on factors like cultivation area and state.</a:t>
            </a:r>
          </a:p>
          <a:p>
            <a:br>
              <a:rPr lang="en-US" b="0" dirty="0">
                <a:effectLst/>
                <a:latin typeface="Consolas" panose="020B0609020204030204" pitchFamily="49" charset="0"/>
              </a:rPr>
            </a:br>
            <a:r>
              <a:rPr lang="en-US" b="0" dirty="0">
                <a:effectLst/>
                <a:latin typeface="Consolas" panose="020B0609020204030204" pitchFamily="49" charset="0"/>
              </a:rPr>
              <a:t>2. Zone-wise Cultivation Analysis: We can delve into the cultivation status by different zones and use regression to predict future production trends.</a:t>
            </a:r>
          </a:p>
          <a:p>
            <a:br>
              <a:rPr lang="en-US" b="0" dirty="0">
                <a:effectLst/>
                <a:latin typeface="Consolas" panose="020B0609020204030204" pitchFamily="49" charset="0"/>
              </a:rPr>
            </a:br>
            <a:r>
              <a:rPr lang="en-US" b="0" dirty="0">
                <a:effectLst/>
                <a:latin typeface="Consolas" panose="020B0609020204030204" pitchFamily="49" charset="0"/>
              </a:rPr>
              <a:t>3. Crop Category Analysis: Explore the cultivation status of different crop categories over the years. Investigate trends where production has increased (positive scenario) or decreased (negative scenario) and analyze the potential causes behind these trends.</a:t>
            </a:r>
          </a:p>
          <a:p>
            <a:br>
              <a:rPr lang="en-US" b="0" dirty="0">
                <a:effectLst/>
                <a:latin typeface="Consolas" panose="020B0609020204030204" pitchFamily="49" charset="0"/>
              </a:rPr>
            </a:br>
            <a:r>
              <a:rPr lang="en-US" b="0" dirty="0">
                <a:effectLst/>
                <a:latin typeface="Consolas" panose="020B0609020204030204" pitchFamily="49" charset="0"/>
              </a:rPr>
              <a:t>4. Comparative Analysis: Ask important questions such as why Kerala, despite having lower area coverage compared to other southern states, maintains higher production levels. Investigate the factors contributing to this phenomenon.</a:t>
            </a:r>
          </a:p>
        </p:txBody>
      </p:sp>
    </p:spTree>
    <p:extLst>
      <p:ext uri="{BB962C8B-B14F-4D97-AF65-F5344CB8AC3E}">
        <p14:creationId xmlns:p14="http://schemas.microsoft.com/office/powerpoint/2010/main" val="428048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537663" y="2226582"/>
            <a:ext cx="11932920" cy="4247317"/>
          </a:xfrm>
          <a:prstGeom prst="rect">
            <a:avLst/>
          </a:prstGeom>
          <a:noFill/>
        </p:spPr>
        <p:txBody>
          <a:bodyPr wrap="square" rtlCol="0">
            <a:spAutoFit/>
          </a:bodyPr>
          <a:lstStyle/>
          <a:p>
            <a:br>
              <a:rPr lang="en-US" b="0" dirty="0">
                <a:effectLst/>
                <a:latin typeface="Consolas" panose="020B0609020204030204" pitchFamily="49" charset="0"/>
              </a:rPr>
            </a:br>
            <a:r>
              <a:rPr lang="en-US" b="0" dirty="0">
                <a:effectLst/>
                <a:latin typeface="Consolas" panose="020B0609020204030204" pitchFamily="49" charset="0"/>
              </a:rPr>
              <a:t>The Agriculture business domain, as a vital part of the overall supply chain, is</a:t>
            </a:r>
          </a:p>
          <a:p>
            <a:r>
              <a:rPr lang="en-US" b="0" dirty="0">
                <a:effectLst/>
                <a:latin typeface="Consolas" panose="020B0609020204030204" pitchFamily="49" charset="0"/>
              </a:rPr>
              <a:t>expected to highly evolve in the upcoming years via the developments, which are</a:t>
            </a:r>
          </a:p>
          <a:p>
            <a:r>
              <a:rPr lang="en-US" b="0" dirty="0">
                <a:effectLst/>
                <a:latin typeface="Consolas" panose="020B0609020204030204" pitchFamily="49" charset="0"/>
              </a:rPr>
              <a:t>taking place on the side of the Future Internet. This paper presents a novel</a:t>
            </a:r>
          </a:p>
          <a:p>
            <a:r>
              <a:rPr lang="en-US" b="0" dirty="0">
                <a:effectLst/>
                <a:latin typeface="Consolas" panose="020B0609020204030204" pitchFamily="49" charset="0"/>
              </a:rPr>
              <a:t>Business-to-Business collaboration platform from the agri-food sector perspective,</a:t>
            </a:r>
          </a:p>
          <a:p>
            <a:r>
              <a:rPr lang="en-US" b="0" dirty="0">
                <a:effectLst/>
                <a:latin typeface="Consolas" panose="020B0609020204030204" pitchFamily="49" charset="0"/>
              </a:rPr>
              <a:t>which aims to facilitate the collaboration of numerous stakeholders belonging to</a:t>
            </a:r>
          </a:p>
          <a:p>
            <a:r>
              <a:rPr lang="en-US" b="0" dirty="0">
                <a:effectLst/>
                <a:latin typeface="Consolas" panose="020B0609020204030204" pitchFamily="49" charset="0"/>
              </a:rPr>
              <a:t>associated business domains, in an effective and flexible manner.</a:t>
            </a:r>
          </a:p>
          <a:p>
            <a:r>
              <a:rPr lang="en-US" b="0" dirty="0">
                <a:effectLst/>
                <a:latin typeface="Consolas" panose="020B0609020204030204" pitchFamily="49" charset="0"/>
              </a:rPr>
              <a:t>This dataset provides a huge amount of information on crop production in India</a:t>
            </a:r>
          </a:p>
          <a:p>
            <a:r>
              <a:rPr lang="en-US" b="0" dirty="0">
                <a:effectLst/>
                <a:latin typeface="Consolas" panose="020B0609020204030204" pitchFamily="49" charset="0"/>
              </a:rPr>
              <a:t>ranging from several years. Based on the Information the ultimate goal would be to</a:t>
            </a:r>
          </a:p>
          <a:p>
            <a:r>
              <a:rPr lang="en-US" b="0" dirty="0">
                <a:effectLst/>
                <a:latin typeface="Consolas" panose="020B0609020204030204" pitchFamily="49" charset="0"/>
              </a:rPr>
              <a:t>predict crop production and find important insights highlighting key indicators and</a:t>
            </a:r>
          </a:p>
          <a:p>
            <a:r>
              <a:rPr lang="en-US" b="0" dirty="0">
                <a:effectLst/>
                <a:latin typeface="Consolas" panose="020B0609020204030204" pitchFamily="49" charset="0"/>
              </a:rPr>
              <a:t>metrics that influence crop production.</a:t>
            </a:r>
          </a:p>
          <a:p>
            <a:r>
              <a:rPr lang="en-US" b="0" dirty="0">
                <a:effectLst/>
                <a:latin typeface="Consolas" panose="020B0609020204030204" pitchFamily="49" charset="0"/>
              </a:rPr>
              <a:t>Make views and dashboards first and also make a story out of it.</a:t>
            </a:r>
          </a:p>
          <a:p>
            <a:br>
              <a:rPr lang="en-US" b="0" dirty="0">
                <a:effectLst/>
                <a:latin typeface="Consolas" panose="020B0609020204030204" pitchFamily="49" charset="0"/>
              </a:rPr>
            </a:br>
            <a:br>
              <a:rPr lang="en-US" b="0" dirty="0">
                <a:effectLst/>
                <a:latin typeface="Consolas" panose="020B0609020204030204" pitchFamily="49" charset="0"/>
              </a:rPr>
            </a:br>
            <a:endParaRPr lang="en-US" b="0" dirty="0">
              <a:effectLst/>
              <a:latin typeface="Consolas" panose="020B0609020204030204" pitchFamily="49" charset="0"/>
            </a:endParaRPr>
          </a:p>
        </p:txBody>
      </p:sp>
      <p:sp>
        <p:nvSpPr>
          <p:cNvPr id="2" name="TextBox 1">
            <a:extLst>
              <a:ext uri="{FF2B5EF4-FFF2-40B4-BE49-F238E27FC236}">
                <a16:creationId xmlns:a16="http://schemas.microsoft.com/office/drawing/2014/main" id="{5E5D0571-A20E-9588-7098-09A3D5E68DB6}"/>
              </a:ext>
            </a:extLst>
          </p:cNvPr>
          <p:cNvSpPr txBox="1"/>
          <p:nvPr/>
        </p:nvSpPr>
        <p:spPr>
          <a:xfrm>
            <a:off x="831397" y="1446156"/>
            <a:ext cx="9555821" cy="646331"/>
          </a:xfrm>
          <a:prstGeom prst="rect">
            <a:avLst/>
          </a:prstGeom>
          <a:noFill/>
        </p:spPr>
        <p:txBody>
          <a:bodyPr wrap="none" rtlCol="0">
            <a:spAutoFit/>
          </a:bodyPr>
          <a:lstStyle/>
          <a:p>
            <a:r>
              <a:rPr lang="en-US" b="1" dirty="0">
                <a:solidFill>
                  <a:srgbClr val="B4B4B4"/>
                </a:solidFill>
                <a:effectLst/>
                <a:latin typeface="Consolas" panose="020B0609020204030204" pitchFamily="49" charset="0"/>
              </a:rPr>
              <a:t>#</a:t>
            </a:r>
            <a:r>
              <a:rPr lang="en-US" b="1" dirty="0">
                <a:solidFill>
                  <a:srgbClr val="569CD6"/>
                </a:solidFill>
                <a:effectLst/>
                <a:latin typeface="Consolas" panose="020B0609020204030204" pitchFamily="49" charset="0"/>
              </a:rPr>
              <a:t> Indian Crop Production: EDA to chart Agriculture highlights using Python</a:t>
            </a:r>
            <a:endParaRPr lang="en-US" b="0" dirty="0">
              <a:solidFill>
                <a:srgbClr val="DADADA"/>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15271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5D0571-A20E-9588-7098-09A3D5E68DB6}"/>
              </a:ext>
            </a:extLst>
          </p:cNvPr>
          <p:cNvSpPr txBox="1"/>
          <p:nvPr/>
        </p:nvSpPr>
        <p:spPr>
          <a:xfrm>
            <a:off x="537663" y="3105834"/>
            <a:ext cx="11328742" cy="646331"/>
          </a:xfrm>
          <a:prstGeom prst="rect">
            <a:avLst/>
          </a:prstGeom>
          <a:noFill/>
        </p:spPr>
        <p:txBody>
          <a:bodyPr wrap="none" rtlCol="0">
            <a:spAutoFit/>
          </a:bodyPr>
          <a:lstStyle/>
          <a:p>
            <a:r>
              <a:rPr lang="en-IN" sz="3600" b="1" dirty="0">
                <a:solidFill>
                  <a:srgbClr val="B4B4B4"/>
                </a:solidFill>
                <a:effectLst/>
                <a:latin typeface="Consolas" panose="020B0609020204030204" pitchFamily="49" charset="0"/>
              </a:rPr>
              <a:t>##</a:t>
            </a:r>
            <a:r>
              <a:rPr lang="en-IN" sz="3600" b="1" dirty="0">
                <a:solidFill>
                  <a:srgbClr val="569CD6"/>
                </a:solidFill>
                <a:effectLst/>
                <a:latin typeface="Consolas" panose="020B0609020204030204" pitchFamily="49" charset="0"/>
              </a:rPr>
              <a:t> </a:t>
            </a:r>
            <a:r>
              <a:rPr lang="en-IN" sz="3600" b="1" dirty="0">
                <a:solidFill>
                  <a:srgbClr val="B4B4B4"/>
                </a:solidFill>
                <a:effectLst/>
                <a:latin typeface="Consolas" panose="020B0609020204030204" pitchFamily="49" charset="0"/>
              </a:rPr>
              <a:t>**</a:t>
            </a:r>
            <a:r>
              <a:rPr lang="en-IN" sz="3600" b="1" dirty="0">
                <a:solidFill>
                  <a:srgbClr val="569CD6"/>
                </a:solidFill>
                <a:effectLst/>
                <a:latin typeface="Consolas" panose="020B0609020204030204" pitchFamily="49" charset="0"/>
              </a:rPr>
              <a:t>Visualization on Important variables</a:t>
            </a:r>
            <a:r>
              <a:rPr lang="en-IN" sz="3600" b="1" dirty="0">
                <a:solidFill>
                  <a:srgbClr val="B4B4B4"/>
                </a:solidFill>
                <a:effectLst/>
                <a:latin typeface="Consolas" panose="020B0609020204030204" pitchFamily="49" charset="0"/>
              </a:rPr>
              <a:t>**</a:t>
            </a:r>
            <a:r>
              <a:rPr lang="en-IN" sz="3600" b="1" dirty="0">
                <a:solidFill>
                  <a:srgbClr val="569CD6"/>
                </a:solidFill>
                <a:effectLst/>
                <a:latin typeface="Consolas" panose="020B0609020204030204" pitchFamily="49" charset="0"/>
              </a:rPr>
              <a:t>:</a:t>
            </a:r>
            <a:endParaRPr lang="en-IN" sz="36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414714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E04F1F-BC82-AC93-D0B9-E9A6713C637A}"/>
              </a:ext>
            </a:extLst>
          </p:cNvPr>
          <p:cNvSpPr txBox="1"/>
          <p:nvPr/>
        </p:nvSpPr>
        <p:spPr>
          <a:xfrm>
            <a:off x="3879525" y="1016509"/>
            <a:ext cx="6103620" cy="369332"/>
          </a:xfrm>
          <a:prstGeom prst="rect">
            <a:avLst/>
          </a:prstGeom>
          <a:noFill/>
        </p:spPr>
        <p:txBody>
          <a:bodyPr wrap="square">
            <a:spAutoFit/>
          </a:bodyPr>
          <a:lstStyle/>
          <a:p>
            <a:r>
              <a:rPr lang="en-IN" b="1" dirty="0">
                <a:solidFill>
                  <a:srgbClr val="569CD6"/>
                </a:solidFill>
                <a:effectLst/>
                <a:highlight>
                  <a:srgbClr val="1E1E1E"/>
                </a:highlight>
                <a:latin typeface="Consolas" panose="020B0609020204030204" pitchFamily="49" charset="0"/>
              </a:rPr>
              <a:t>Zonal distribution of crops</a:t>
            </a:r>
            <a:endParaRPr lang="en-IN" b="0" dirty="0">
              <a:solidFill>
                <a:srgbClr val="DADADA"/>
              </a:solidFill>
              <a:effectLst/>
              <a:highlight>
                <a:srgbClr val="1E1E1E"/>
              </a:highlight>
              <a:latin typeface="Consolas" panose="020B0609020204030204" pitchFamily="49" charset="0"/>
            </a:endParaRPr>
          </a:p>
        </p:txBody>
      </p:sp>
      <p:pic>
        <p:nvPicPr>
          <p:cNvPr id="6" name="Picture 5">
            <a:extLst>
              <a:ext uri="{FF2B5EF4-FFF2-40B4-BE49-F238E27FC236}">
                <a16:creationId xmlns:a16="http://schemas.microsoft.com/office/drawing/2014/main" id="{DC7BD9DD-1771-3B94-EC51-07958377615D}"/>
              </a:ext>
            </a:extLst>
          </p:cNvPr>
          <p:cNvPicPr>
            <a:picLocks noChangeAspect="1"/>
          </p:cNvPicPr>
          <p:nvPr/>
        </p:nvPicPr>
        <p:blipFill>
          <a:blip r:embed="rId3"/>
          <a:stretch>
            <a:fillRect/>
          </a:stretch>
        </p:blipFill>
        <p:spPr>
          <a:xfrm>
            <a:off x="508527" y="1528746"/>
            <a:ext cx="9878691" cy="5368340"/>
          </a:xfrm>
          <a:prstGeom prst="rect">
            <a:avLst/>
          </a:prstGeom>
        </p:spPr>
      </p:pic>
    </p:spTree>
    <p:extLst>
      <p:ext uri="{BB962C8B-B14F-4D97-AF65-F5344CB8AC3E}">
        <p14:creationId xmlns:p14="http://schemas.microsoft.com/office/powerpoint/2010/main" val="178455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E659C1-81F1-9385-E9AE-63F9F891BD26}"/>
              </a:ext>
            </a:extLst>
          </p:cNvPr>
          <p:cNvSpPr txBox="1"/>
          <p:nvPr/>
        </p:nvSpPr>
        <p:spPr>
          <a:xfrm>
            <a:off x="3879525" y="555752"/>
            <a:ext cx="6103620" cy="369332"/>
          </a:xfrm>
          <a:prstGeom prst="rect">
            <a:avLst/>
          </a:prstGeom>
          <a:noFill/>
        </p:spPr>
        <p:txBody>
          <a:bodyPr wrap="square">
            <a:spAutoFit/>
          </a:bodyPr>
          <a:lstStyle/>
          <a:p>
            <a:r>
              <a:rPr lang="en-IN" b="1" dirty="0">
                <a:solidFill>
                  <a:srgbClr val="569CD6"/>
                </a:solidFill>
                <a:effectLst/>
                <a:highlight>
                  <a:srgbClr val="1E1E1E"/>
                </a:highlight>
                <a:latin typeface="Consolas" panose="020B0609020204030204" pitchFamily="49" charset="0"/>
              </a:rPr>
              <a:t>Crop wise Production status:</a:t>
            </a:r>
            <a:endParaRPr lang="en-IN"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C2703F8F-F08F-DABC-2622-E8C6253104C3}"/>
              </a:ext>
            </a:extLst>
          </p:cNvPr>
          <p:cNvPicPr>
            <a:picLocks noChangeAspect="1"/>
          </p:cNvPicPr>
          <p:nvPr/>
        </p:nvPicPr>
        <p:blipFill>
          <a:blip r:embed="rId3"/>
          <a:stretch>
            <a:fillRect/>
          </a:stretch>
        </p:blipFill>
        <p:spPr>
          <a:xfrm>
            <a:off x="1801716" y="925084"/>
            <a:ext cx="7968339" cy="5496502"/>
          </a:xfrm>
          <a:prstGeom prst="rect">
            <a:avLst/>
          </a:prstGeom>
        </p:spPr>
      </p:pic>
    </p:spTree>
    <p:extLst>
      <p:ext uri="{BB962C8B-B14F-4D97-AF65-F5344CB8AC3E}">
        <p14:creationId xmlns:p14="http://schemas.microsoft.com/office/powerpoint/2010/main" val="272686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DBC47D-C647-7F60-4A47-215C8F742036}"/>
              </a:ext>
            </a:extLst>
          </p:cNvPr>
          <p:cNvSpPr txBox="1"/>
          <p:nvPr/>
        </p:nvSpPr>
        <p:spPr>
          <a:xfrm>
            <a:off x="3695903" y="922827"/>
            <a:ext cx="6103620" cy="369332"/>
          </a:xfrm>
          <a:prstGeom prst="rect">
            <a:avLst/>
          </a:prstGeom>
          <a:noFill/>
        </p:spPr>
        <p:txBody>
          <a:bodyPr wrap="square">
            <a:spAutoFit/>
          </a:bodyPr>
          <a:lstStyle/>
          <a:p>
            <a:r>
              <a:rPr lang="en-IN" b="1" dirty="0" err="1">
                <a:solidFill>
                  <a:srgbClr val="569CD6"/>
                </a:solidFill>
                <a:effectLst/>
                <a:highlight>
                  <a:srgbClr val="1E1E1E"/>
                </a:highlight>
                <a:latin typeface="Consolas" panose="020B0609020204030204" pitchFamily="49" charset="0"/>
              </a:rPr>
              <a:t>Yearwise</a:t>
            </a:r>
            <a:r>
              <a:rPr lang="en-IN" b="1" dirty="0">
                <a:solidFill>
                  <a:srgbClr val="569CD6"/>
                </a:solidFill>
                <a:effectLst/>
                <a:highlight>
                  <a:srgbClr val="1E1E1E"/>
                </a:highlight>
                <a:latin typeface="Consolas" panose="020B0609020204030204" pitchFamily="49" charset="0"/>
              </a:rPr>
              <a:t> Production Status:</a:t>
            </a:r>
            <a:endParaRPr lang="en-IN"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A9A3E542-D638-85AE-0E96-49AB2E297F01}"/>
              </a:ext>
            </a:extLst>
          </p:cNvPr>
          <p:cNvPicPr>
            <a:picLocks noChangeAspect="1"/>
          </p:cNvPicPr>
          <p:nvPr/>
        </p:nvPicPr>
        <p:blipFill>
          <a:blip r:embed="rId3"/>
          <a:stretch>
            <a:fillRect/>
          </a:stretch>
        </p:blipFill>
        <p:spPr>
          <a:xfrm>
            <a:off x="2266014" y="1476825"/>
            <a:ext cx="7105650" cy="4638675"/>
          </a:xfrm>
          <a:prstGeom prst="rect">
            <a:avLst/>
          </a:prstGeom>
        </p:spPr>
      </p:pic>
    </p:spTree>
    <p:extLst>
      <p:ext uri="{BB962C8B-B14F-4D97-AF65-F5344CB8AC3E}">
        <p14:creationId xmlns:p14="http://schemas.microsoft.com/office/powerpoint/2010/main" val="150734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DB85157-8ED1-2EB1-7FE9-830A8A26201B}"/>
              </a:ext>
            </a:extLst>
          </p:cNvPr>
          <p:cNvSpPr txBox="1"/>
          <p:nvPr/>
        </p:nvSpPr>
        <p:spPr>
          <a:xfrm>
            <a:off x="3367237" y="740418"/>
            <a:ext cx="6103620" cy="369332"/>
          </a:xfrm>
          <a:prstGeom prst="rect">
            <a:avLst/>
          </a:prstGeom>
          <a:noFill/>
        </p:spPr>
        <p:txBody>
          <a:bodyPr wrap="square">
            <a:spAutoFit/>
          </a:bodyPr>
          <a:lstStyle/>
          <a:p>
            <a:r>
              <a:rPr lang="en-US" b="1" dirty="0">
                <a:solidFill>
                  <a:srgbClr val="569CD6"/>
                </a:solidFill>
                <a:effectLst/>
                <a:highlight>
                  <a:srgbClr val="1E1E1E"/>
                </a:highlight>
                <a:latin typeface="Consolas" panose="020B0609020204030204" pitchFamily="49" charset="0"/>
              </a:rPr>
              <a:t>Season wise Production Status:</a:t>
            </a:r>
            <a:endParaRPr lang="en-US"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E4192B3A-2585-357F-363C-E41DCD363897}"/>
              </a:ext>
            </a:extLst>
          </p:cNvPr>
          <p:cNvPicPr>
            <a:picLocks noChangeAspect="1"/>
          </p:cNvPicPr>
          <p:nvPr/>
        </p:nvPicPr>
        <p:blipFill>
          <a:blip r:embed="rId3"/>
          <a:stretch>
            <a:fillRect/>
          </a:stretch>
        </p:blipFill>
        <p:spPr>
          <a:xfrm>
            <a:off x="2006594" y="1277210"/>
            <a:ext cx="7014124" cy="4838291"/>
          </a:xfrm>
          <a:prstGeom prst="rect">
            <a:avLst/>
          </a:prstGeom>
        </p:spPr>
      </p:pic>
    </p:spTree>
    <p:extLst>
      <p:ext uri="{BB962C8B-B14F-4D97-AF65-F5344CB8AC3E}">
        <p14:creationId xmlns:p14="http://schemas.microsoft.com/office/powerpoint/2010/main" val="422241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0EBCA4-7129-D360-CE01-2D4431AE67FE}"/>
              </a:ext>
            </a:extLst>
          </p:cNvPr>
          <p:cNvSpPr txBox="1"/>
          <p:nvPr/>
        </p:nvSpPr>
        <p:spPr>
          <a:xfrm>
            <a:off x="2377238" y="825438"/>
            <a:ext cx="6103620" cy="1200329"/>
          </a:xfrm>
          <a:prstGeom prst="rect">
            <a:avLst/>
          </a:prstGeom>
          <a:noFill/>
        </p:spPr>
        <p:txBody>
          <a:bodyPr wrap="square">
            <a:spAutoFit/>
          </a:bodyPr>
          <a:lstStyle/>
          <a:p>
            <a:r>
              <a:rPr lang="en-US" b="1" dirty="0">
                <a:solidFill>
                  <a:srgbClr val="569CD6"/>
                </a:solidFill>
                <a:effectLst/>
                <a:highlight>
                  <a:srgbClr val="1E1E1E"/>
                </a:highlight>
                <a:latin typeface="Consolas" panose="020B0609020204030204" pitchFamily="49" charset="0"/>
              </a:rPr>
              <a:t>Crop wise Production plot describing production values for all crop types.</a:t>
            </a:r>
            <a:endParaRPr lang="en-US" b="0" dirty="0">
              <a:solidFill>
                <a:srgbClr val="DADADA"/>
              </a:solidFill>
              <a:effectLst/>
              <a:highlight>
                <a:srgbClr val="1E1E1E"/>
              </a:highlight>
              <a:latin typeface="Consolas" panose="020B0609020204030204" pitchFamily="49" charset="0"/>
            </a:endParaRPr>
          </a:p>
          <a:p>
            <a:br>
              <a:rPr lang="en-US" b="0" dirty="0">
                <a:solidFill>
                  <a:srgbClr val="DADADA"/>
                </a:solidFill>
                <a:effectLst/>
                <a:highlight>
                  <a:srgbClr val="1E1E1E"/>
                </a:highlight>
                <a:latin typeface="Consolas" panose="020B0609020204030204" pitchFamily="49" charset="0"/>
              </a:rPr>
            </a:br>
            <a:endParaRPr lang="en-US"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E2D5043D-DF46-E692-433E-CE264E573F0A}"/>
              </a:ext>
            </a:extLst>
          </p:cNvPr>
          <p:cNvPicPr>
            <a:picLocks noChangeAspect="1"/>
          </p:cNvPicPr>
          <p:nvPr/>
        </p:nvPicPr>
        <p:blipFill>
          <a:blip r:embed="rId3"/>
          <a:stretch>
            <a:fillRect/>
          </a:stretch>
        </p:blipFill>
        <p:spPr>
          <a:xfrm>
            <a:off x="1670670" y="1425602"/>
            <a:ext cx="7999524" cy="4832233"/>
          </a:xfrm>
          <a:prstGeom prst="rect">
            <a:avLst/>
          </a:prstGeom>
        </p:spPr>
      </p:pic>
    </p:spTree>
    <p:extLst>
      <p:ext uri="{BB962C8B-B14F-4D97-AF65-F5344CB8AC3E}">
        <p14:creationId xmlns:p14="http://schemas.microsoft.com/office/powerpoint/2010/main" val="41467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329972" y="231678"/>
            <a:ext cx="4481582" cy="646331"/>
          </a:xfrm>
          <a:prstGeom prst="rect">
            <a:avLst/>
          </a:prstGeom>
          <a:noFill/>
        </p:spPr>
        <p:txBody>
          <a:bodyPr wrap="square" rtlCol="0">
            <a:spAutoFit/>
          </a:bodyPr>
          <a:lstStyle/>
          <a:p>
            <a:r>
              <a:rPr lang="en-US" b="1" dirty="0">
                <a:solidFill>
                  <a:srgbClr val="569CD6"/>
                </a:solidFill>
                <a:effectLst/>
                <a:highlight>
                  <a:srgbClr val="1E1E1E"/>
                </a:highlight>
                <a:latin typeface="Consolas" panose="020B0609020204030204" pitchFamily="49" charset="0"/>
              </a:rPr>
              <a:t>Different proportion of Crop Categories for India:</a:t>
            </a:r>
            <a:endParaRPr lang="en-US" b="0" dirty="0">
              <a:solidFill>
                <a:srgbClr val="DADADA"/>
              </a:solidFill>
              <a:effectLst/>
              <a:highlight>
                <a:srgbClr val="1E1E1E"/>
              </a:highlight>
              <a:latin typeface="Consolas" panose="020B0609020204030204" pitchFamily="49" charset="0"/>
            </a:endParaRPr>
          </a:p>
        </p:txBody>
      </p:sp>
      <p:pic>
        <p:nvPicPr>
          <p:cNvPr id="3" name="Picture 2">
            <a:extLst>
              <a:ext uri="{FF2B5EF4-FFF2-40B4-BE49-F238E27FC236}">
                <a16:creationId xmlns:a16="http://schemas.microsoft.com/office/drawing/2014/main" id="{7E01AD0B-5BDE-765B-F7FF-EBD4417B8A1D}"/>
              </a:ext>
            </a:extLst>
          </p:cNvPr>
          <p:cNvPicPr>
            <a:picLocks noChangeAspect="1"/>
          </p:cNvPicPr>
          <p:nvPr/>
        </p:nvPicPr>
        <p:blipFill>
          <a:blip r:embed="rId3"/>
          <a:stretch>
            <a:fillRect/>
          </a:stretch>
        </p:blipFill>
        <p:spPr>
          <a:xfrm>
            <a:off x="2428650" y="843143"/>
            <a:ext cx="6672934" cy="5811910"/>
          </a:xfrm>
          <a:prstGeom prst="rect">
            <a:avLst/>
          </a:prstGeom>
        </p:spPr>
      </p:pic>
    </p:spTree>
    <p:extLst>
      <p:ext uri="{BB962C8B-B14F-4D97-AF65-F5344CB8AC3E}">
        <p14:creationId xmlns:p14="http://schemas.microsoft.com/office/powerpoint/2010/main" val="70564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1551</Words>
  <Application>Microsoft Office PowerPoint</Application>
  <PresentationFormat>Widescreen</PresentationFormat>
  <Paragraphs>91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vinay borkar</cp:lastModifiedBy>
  <cp:revision>8</cp:revision>
  <dcterms:created xsi:type="dcterms:W3CDTF">2023-07-06T09:56:30Z</dcterms:created>
  <dcterms:modified xsi:type="dcterms:W3CDTF">2024-05-04T09:02:30Z</dcterms:modified>
</cp:coreProperties>
</file>