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4A596DA-74A0-4800-B3DB-E022E8F81542}">
  <a:tblStyle styleId="{44A596DA-74A0-4800-B3DB-E022E8F81542}" styleName="Table_0">
    <a:wholeTbl>
      <a:tcTxStyle b="off" i="off">
        <a:font>
          <a:latin typeface="Calibri"/>
          <a:ea typeface="Calibri"/>
          <a:cs typeface="Calibri"/>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9EFF7"/>
          </a:solidFill>
        </a:fill>
      </a:tcStyle>
    </a:band1H>
    <a:band2H>
      <a:tcTxStyle/>
    </a:band2H>
    <a:band1V>
      <a:tcTxStyle/>
      <a:tcStyle>
        <a:fill>
          <a:solidFill>
            <a:srgbClr val="E9EFF7"/>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Calibri"/>
          <a:ea typeface="Calibri"/>
          <a:cs typeface="Calibri"/>
        </a:font>
        <a:schemeClr val="lt1"/>
      </a:tcTxStyle>
      <a:tcStyle>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Thực tế, hầu hết máy tính chỉ có 1 CPU, nên điều trên đạt được là do chuyển giữa các tác vụ trong khoảng một vài milliseconds</a:t>
            </a:r>
            <a:endParaRPr/>
          </a:p>
        </p:txBody>
      </p:sp>
      <p:sp>
        <p:nvSpPr>
          <p:cNvPr id="177" name="Google Shape;17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For example, it is possible to read only the second half of a 1-Mb file, but not possible to download only the second half of a Web page.</a:t>
            </a:r>
            <a:r>
              <a:rPr lang="en-US"/>
              <a:t> </a:t>
            </a:r>
            <a:br>
              <a:rPr lang="en-US"/>
            </a:br>
            <a:endParaRPr/>
          </a:p>
        </p:txBody>
      </p:sp>
      <p:sp>
        <p:nvSpPr>
          <p:cNvPr id="126" name="Google Shape;12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3" name="Google Shape;633;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8" name="Google Shape;648;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8" name="Google Shape;658;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6" name="Google Shape;666;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5" name="Google Shape;675;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4" name="Google Shape;684;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3" name="Google Shape;693;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2" name="Google Shape;702;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1" name="Google Shape;711;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3" name="Google Shape;743;p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For example, it is possible to read only the second half of a 1-Mb file, but not possible to download only the second half of a Web page.</a:t>
            </a:r>
            <a:r>
              <a:rPr lang="en-US"/>
              <a:t> </a:t>
            </a:r>
            <a:br>
              <a:rPr lang="en-US"/>
            </a:br>
            <a:endParaRPr/>
          </a:p>
        </p:txBody>
      </p:sp>
      <p:sp>
        <p:nvSpPr>
          <p:cNvPr id="136" name="Google Shape;13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2" name="Google Shape;752;p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1" name="Google Shape;761;p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0" name="Google Shape;770;p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9" name="Google Shape;779;p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8" name="Google Shape;788;p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For example, it is possible to read only the second half of a 1-Mb file, but not possible to download only the second half of a Web page.</a:t>
            </a:r>
            <a:r>
              <a:rPr lang="en-US"/>
              <a:t> </a:t>
            </a:r>
            <a:br>
              <a:rPr lang="en-US"/>
            </a:br>
            <a:endParaRPr/>
          </a:p>
        </p:txBody>
      </p:sp>
      <p:sp>
        <p:nvSpPr>
          <p:cNvPr id="146" name="Google Shape;14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For example, it is possible to read only the second half of a 1-Mb file, but not possible to download only the second half of a Web page.</a:t>
            </a:r>
            <a:r>
              <a:rPr lang="en-US"/>
              <a:t> </a:t>
            </a:r>
            <a:br>
              <a:rPr lang="en-US"/>
            </a:br>
            <a:endParaRPr/>
          </a:p>
        </p:txBody>
      </p:sp>
      <p:sp>
        <p:nvSpPr>
          <p:cNvPr id="157" name="Google Shape;15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1371600" y="2463800"/>
            <a:ext cx="7772400" cy="2031999"/>
          </a:xfrm>
          <a:prstGeom prst="rect">
            <a:avLst/>
          </a:prstGeom>
          <a:solidFill>
            <a:srgbClr val="2E75B5">
              <a:alpha val="67843"/>
            </a:srgbClr>
          </a:solid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FFFFFF"/>
              </a:buClr>
              <a:buSzPts val="6000"/>
              <a:buFont typeface="Calibri"/>
              <a:buNone/>
              <a:defRPr b="1" sz="60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1371600" y="4656932"/>
            <a:ext cx="7772400" cy="95646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FFFFFF"/>
              </a:buClr>
              <a:buSzPts val="2400"/>
              <a:buNone/>
              <a:defRPr b="1" sz="2400" cap="none">
                <a:solidFill>
                  <a:srgbClr val="FFFFFF"/>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rot="5400000">
            <a:off x="1854493" y="-805686"/>
            <a:ext cx="5420198" cy="892175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1"/>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4623593" y="2285206"/>
            <a:ext cx="5811838" cy="1971675"/>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2"/>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3"/>
          <p:cNvSpPr txBox="1"/>
          <p:nvPr>
            <p:ph type="title"/>
          </p:nvPr>
        </p:nvSpPr>
        <p:spPr>
          <a:xfrm>
            <a:off x="637528" y="2157287"/>
            <a:ext cx="7886700" cy="3360581"/>
          </a:xfrm>
          <a:prstGeom prst="rect">
            <a:avLst/>
          </a:prstGeom>
          <a:solidFill>
            <a:srgbClr val="2E75B5">
              <a:alpha val="80784"/>
            </a:srgbClr>
          </a:solid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FFFFFF"/>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 type="body"/>
          </p:nvPr>
        </p:nvSpPr>
        <p:spPr>
          <a:xfrm>
            <a:off x="637528" y="5588890"/>
            <a:ext cx="7886700" cy="98948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rgbClr val="FFFFFF"/>
              </a:buClr>
              <a:buSzPts val="2400"/>
              <a:buNone/>
              <a:defRPr b="1" sz="2400" cap="none">
                <a:solidFill>
                  <a:srgbClr val="FFFFFF"/>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25" name="Google Shape;25;p3"/>
          <p:cNvPicPr preferRelativeResize="0"/>
          <p:nvPr/>
        </p:nvPicPr>
        <p:blipFill rotWithShape="1">
          <a:blip r:embed="rId3">
            <a:alphaModFix/>
          </a:blip>
          <a:srcRect b="0" l="0" r="0" t="0"/>
          <a:stretch/>
        </p:blipFill>
        <p:spPr>
          <a:xfrm>
            <a:off x="3711984" y="242368"/>
            <a:ext cx="1737788" cy="173736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4"/>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4400"/>
              <a:buFont typeface="Calibri"/>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2F5496"/>
              </a:buClr>
              <a:buSzPts val="2800"/>
              <a:buChar char="•"/>
              <a:defRPr b="0" sz="2800">
                <a:solidFill>
                  <a:srgbClr val="2F5496"/>
                </a:solidFill>
              </a:defRPr>
            </a:lvl1pPr>
            <a:lvl2pPr indent="-406400" lvl="1" marL="914400" algn="l">
              <a:lnSpc>
                <a:spcPct val="90000"/>
              </a:lnSpc>
              <a:spcBef>
                <a:spcPts val="500"/>
              </a:spcBef>
              <a:spcAft>
                <a:spcPts val="0"/>
              </a:spcAft>
              <a:buClr>
                <a:srgbClr val="2F5496"/>
              </a:buClr>
              <a:buSzPts val="2800"/>
              <a:buChar char="•"/>
              <a:defRPr>
                <a:solidFill>
                  <a:srgbClr val="2F5496"/>
                </a:solidFill>
              </a:defRPr>
            </a:lvl2pPr>
            <a:lvl3pPr indent="-381000" lvl="2" marL="1371600" algn="l">
              <a:lnSpc>
                <a:spcPct val="90000"/>
              </a:lnSpc>
              <a:spcBef>
                <a:spcPts val="500"/>
              </a:spcBef>
              <a:spcAft>
                <a:spcPts val="0"/>
              </a:spcAft>
              <a:buClr>
                <a:srgbClr val="2F5496"/>
              </a:buClr>
              <a:buSzPts val="2400"/>
              <a:buChar char="•"/>
              <a:defRPr>
                <a:solidFill>
                  <a:srgbClr val="2F5496"/>
                </a:solidFill>
              </a:defRPr>
            </a:lvl3pPr>
            <a:lvl4pPr indent="-355600" lvl="3" marL="1828800" algn="l">
              <a:lnSpc>
                <a:spcPct val="90000"/>
              </a:lnSpc>
              <a:spcBef>
                <a:spcPts val="500"/>
              </a:spcBef>
              <a:spcAft>
                <a:spcPts val="0"/>
              </a:spcAft>
              <a:buClr>
                <a:srgbClr val="2F5496"/>
              </a:buClr>
              <a:buSzPts val="2000"/>
              <a:buChar char="•"/>
              <a:defRPr>
                <a:solidFill>
                  <a:srgbClr val="2F5496"/>
                </a:solidFill>
              </a:defRPr>
            </a:lvl4pPr>
            <a:lvl5pPr indent="-355600" lvl="4" marL="2286000" algn="l">
              <a:lnSpc>
                <a:spcPct val="90000"/>
              </a:lnSpc>
              <a:spcBef>
                <a:spcPts val="500"/>
              </a:spcBef>
              <a:spcAft>
                <a:spcPts val="0"/>
              </a:spcAft>
              <a:buClr>
                <a:srgbClr val="2F5496"/>
              </a:buClr>
              <a:buSzPts val="2000"/>
              <a:buChar char="•"/>
              <a:defRPr>
                <a:solidFill>
                  <a:srgbClr val="2F549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4"/>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103716" y="923278"/>
            <a:ext cx="4411134" cy="544201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2" type="body"/>
          </p:nvPr>
        </p:nvSpPr>
        <p:spPr>
          <a:xfrm>
            <a:off x="4629150" y="923278"/>
            <a:ext cx="4396316" cy="544201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629841" y="365126"/>
            <a:ext cx="7886700" cy="1325563"/>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29841" y="457200"/>
            <a:ext cx="2949178" cy="1600200"/>
          </a:xfrm>
          <a:prstGeom prst="rect">
            <a:avLst/>
          </a:prstGeom>
          <a:solidFill>
            <a:srgbClr val="2E75B5">
              <a:alpha val="70980"/>
            </a:srgbClr>
          </a:solid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9"/>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29841" y="457200"/>
            <a:ext cx="2949178" cy="1600200"/>
          </a:xfrm>
          <a:prstGeom prst="rect">
            <a:avLst/>
          </a:prstGeom>
          <a:solidFill>
            <a:srgbClr val="2E75B5">
              <a:alpha val="70980"/>
            </a:srgbClr>
          </a:solid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7" name="Google Shape;67;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0"/>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4400"/>
              <a:buFont typeface="Calibri"/>
              <a:buNone/>
              <a:defRPr b="1" i="0" sz="4400" u="none" cap="none" strike="noStrike">
                <a:solidFill>
                  <a:srgbClr val="FFFFF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2E75B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2E75B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2E75B5"/>
                </a:solidFill>
                <a:latin typeface="Calibri"/>
                <a:ea typeface="Calibri"/>
                <a:cs typeface="Calibri"/>
                <a:sym typeface="Calibri"/>
              </a:defRPr>
            </a:lvl1pPr>
            <a:lvl2pPr indent="0" lvl="1" marL="0" marR="0" rtl="0" algn="r">
              <a:spcBef>
                <a:spcPts val="0"/>
              </a:spcBef>
              <a:buNone/>
              <a:defRPr b="1" i="0" sz="1200" u="none" cap="none" strike="noStrike">
                <a:solidFill>
                  <a:srgbClr val="2E75B5"/>
                </a:solidFill>
                <a:latin typeface="Calibri"/>
                <a:ea typeface="Calibri"/>
                <a:cs typeface="Calibri"/>
                <a:sym typeface="Calibri"/>
              </a:defRPr>
            </a:lvl2pPr>
            <a:lvl3pPr indent="0" lvl="2" marL="0" marR="0" rtl="0" algn="r">
              <a:spcBef>
                <a:spcPts val="0"/>
              </a:spcBef>
              <a:buNone/>
              <a:defRPr b="1" i="0" sz="1200" u="none" cap="none" strike="noStrike">
                <a:solidFill>
                  <a:srgbClr val="2E75B5"/>
                </a:solidFill>
                <a:latin typeface="Calibri"/>
                <a:ea typeface="Calibri"/>
                <a:cs typeface="Calibri"/>
                <a:sym typeface="Calibri"/>
              </a:defRPr>
            </a:lvl3pPr>
            <a:lvl4pPr indent="0" lvl="3" marL="0" marR="0" rtl="0" algn="r">
              <a:spcBef>
                <a:spcPts val="0"/>
              </a:spcBef>
              <a:buNone/>
              <a:defRPr b="1" i="0" sz="1200" u="none" cap="none" strike="noStrike">
                <a:solidFill>
                  <a:srgbClr val="2E75B5"/>
                </a:solidFill>
                <a:latin typeface="Calibri"/>
                <a:ea typeface="Calibri"/>
                <a:cs typeface="Calibri"/>
                <a:sym typeface="Calibri"/>
              </a:defRPr>
            </a:lvl4pPr>
            <a:lvl5pPr indent="0" lvl="4" marL="0" marR="0" rtl="0" algn="r">
              <a:spcBef>
                <a:spcPts val="0"/>
              </a:spcBef>
              <a:buNone/>
              <a:defRPr b="1" i="0" sz="1200" u="none" cap="none" strike="noStrike">
                <a:solidFill>
                  <a:srgbClr val="2E75B5"/>
                </a:solidFill>
                <a:latin typeface="Calibri"/>
                <a:ea typeface="Calibri"/>
                <a:cs typeface="Calibri"/>
                <a:sym typeface="Calibri"/>
              </a:defRPr>
            </a:lvl5pPr>
            <a:lvl6pPr indent="0" lvl="5" marL="0" marR="0" rtl="0" algn="r">
              <a:spcBef>
                <a:spcPts val="0"/>
              </a:spcBef>
              <a:buNone/>
              <a:defRPr b="1" i="0" sz="1200" u="none" cap="none" strike="noStrike">
                <a:solidFill>
                  <a:srgbClr val="2E75B5"/>
                </a:solidFill>
                <a:latin typeface="Calibri"/>
                <a:ea typeface="Calibri"/>
                <a:cs typeface="Calibri"/>
                <a:sym typeface="Calibri"/>
              </a:defRPr>
            </a:lvl6pPr>
            <a:lvl7pPr indent="0" lvl="6" marL="0" marR="0" rtl="0" algn="r">
              <a:spcBef>
                <a:spcPts val="0"/>
              </a:spcBef>
              <a:buNone/>
              <a:defRPr b="1" i="0" sz="1200" u="none" cap="none" strike="noStrike">
                <a:solidFill>
                  <a:srgbClr val="2E75B5"/>
                </a:solidFill>
                <a:latin typeface="Calibri"/>
                <a:ea typeface="Calibri"/>
                <a:cs typeface="Calibri"/>
                <a:sym typeface="Calibri"/>
              </a:defRPr>
            </a:lvl7pPr>
            <a:lvl8pPr indent="0" lvl="7" marL="0" marR="0" rtl="0" algn="r">
              <a:spcBef>
                <a:spcPts val="0"/>
              </a:spcBef>
              <a:buNone/>
              <a:defRPr b="1" i="0" sz="1200" u="none" cap="none" strike="noStrike">
                <a:solidFill>
                  <a:srgbClr val="2E75B5"/>
                </a:solidFill>
                <a:latin typeface="Calibri"/>
                <a:ea typeface="Calibri"/>
                <a:cs typeface="Calibri"/>
                <a:sym typeface="Calibri"/>
              </a:defRPr>
            </a:lvl8pPr>
            <a:lvl9pPr indent="0" lvl="8" marL="0" marR="0" rtl="0" algn="r">
              <a:spcBef>
                <a:spcPts val="0"/>
              </a:spcBef>
              <a:buNone/>
              <a:defRPr b="1" i="0" sz="1200" u="none" cap="none" strike="noStrike">
                <a:solidFill>
                  <a:srgbClr val="2E75B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1"/>
          <p:cNvCxnSpPr/>
          <p:nvPr/>
        </p:nvCxnSpPr>
        <p:spPr>
          <a:xfrm>
            <a:off x="944680" y="6445131"/>
            <a:ext cx="7250641" cy="0"/>
          </a:xfrm>
          <a:prstGeom prst="straightConnector1">
            <a:avLst/>
          </a:prstGeom>
          <a:noFill/>
          <a:ln cap="flat" cmpd="sng" w="9525">
            <a:solidFill>
              <a:schemeClr val="accent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hyperlink" Target="https://docs.microsoft.com/en-us/previous-versions/visualstudio/visual-studio-2008/cxk374d9(v=vs.90)"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1371600" y="2463800"/>
            <a:ext cx="7772400" cy="2031999"/>
          </a:xfrm>
          <a:prstGeom prst="rect">
            <a:avLst/>
          </a:prstGeom>
          <a:gradFill>
            <a:gsLst>
              <a:gs pos="0">
                <a:srgbClr val="14436D">
                  <a:alpha val="74901"/>
                </a:srgbClr>
              </a:gs>
              <a:gs pos="50000">
                <a:srgbClr val="1D619F">
                  <a:alpha val="74901"/>
                </a:srgbClr>
              </a:gs>
              <a:gs pos="100000">
                <a:srgbClr val="2375BF">
                  <a:alpha val="74901"/>
                </a:srgbClr>
              </a:gs>
            </a:gsLst>
            <a:lin ang="0" scaled="0"/>
          </a:gra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t>LẬP TRÌNH </a:t>
            </a:r>
            <a:br>
              <a:rPr lang="en-US"/>
            </a:br>
            <a:r>
              <a:rPr lang="en-US"/>
              <a:t>ỨNG DỤNG MẠNG</a:t>
            </a:r>
            <a:endParaRPr/>
          </a:p>
        </p:txBody>
      </p:sp>
      <p:sp>
        <p:nvSpPr>
          <p:cNvPr id="88" name="Google Shape;88;p13"/>
          <p:cNvSpPr txBox="1"/>
          <p:nvPr>
            <p:ph idx="1" type="subTitle"/>
          </p:nvPr>
        </p:nvSpPr>
        <p:spPr>
          <a:xfrm>
            <a:off x="1371600" y="4656932"/>
            <a:ext cx="7772400" cy="201168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None/>
            </a:pPr>
            <a:r>
              <a:rPr lang="en-US"/>
              <a:t>Giảng viên: TS. Phạm Trương Hồng Ngân</a:t>
            </a:r>
            <a:endParaRPr/>
          </a:p>
          <a:p>
            <a:pPr indent="0" lvl="0" marL="0" rtl="0" algn="ctr">
              <a:lnSpc>
                <a:spcPct val="90000"/>
              </a:lnSpc>
              <a:spcBef>
                <a:spcPts val="1000"/>
              </a:spcBef>
              <a:spcAft>
                <a:spcPts val="0"/>
              </a:spcAft>
              <a:buClr>
                <a:srgbClr val="FFFFFF"/>
              </a:buClr>
              <a:buSzPts val="2400"/>
              <a:buNone/>
            </a:pPr>
            <a:r>
              <a:rPr lang="en-US"/>
              <a:t>Email: pthngan@ctu.edu.vn</a:t>
            </a:r>
            <a:endParaRPr/>
          </a:p>
          <a:p>
            <a:pPr indent="0" lvl="0" marL="0" rtl="0" algn="ctr">
              <a:lnSpc>
                <a:spcPct val="90000"/>
              </a:lnSpc>
              <a:spcBef>
                <a:spcPts val="1000"/>
              </a:spcBef>
              <a:spcAft>
                <a:spcPts val="0"/>
              </a:spcAft>
              <a:buClr>
                <a:srgbClr val="FFFFFF"/>
              </a:buClr>
              <a:buSzPts val="1800"/>
              <a:buNone/>
            </a:pPr>
            <a:r>
              <a:rPr lang="en-US" sz="1800"/>
              <a:t>Bộ Môn Tin Học Ứng Dụng</a:t>
            </a:r>
            <a:endParaRPr sz="1800"/>
          </a:p>
          <a:p>
            <a:pPr indent="0" lvl="0" marL="0" rtl="0" algn="ctr">
              <a:lnSpc>
                <a:spcPct val="90000"/>
              </a:lnSpc>
              <a:spcBef>
                <a:spcPts val="1000"/>
              </a:spcBef>
              <a:spcAft>
                <a:spcPts val="0"/>
              </a:spcAft>
              <a:buClr>
                <a:srgbClr val="FFFFFF"/>
              </a:buClr>
              <a:buSzPts val="1800"/>
              <a:buNone/>
            </a:pPr>
            <a:r>
              <a:rPr lang="en-US" sz="1800"/>
              <a:t>Khoa Công Nghệ Thông Tin và Truyền Thông</a:t>
            </a:r>
            <a:endParaRPr sz="1800"/>
          </a:p>
          <a:p>
            <a:pPr indent="0" lvl="0" marL="0" rtl="0" algn="ctr">
              <a:lnSpc>
                <a:spcPct val="90000"/>
              </a:lnSpc>
              <a:spcBef>
                <a:spcPts val="1000"/>
              </a:spcBef>
              <a:spcAft>
                <a:spcPts val="0"/>
              </a:spcAft>
              <a:buClr>
                <a:srgbClr val="FFFFFF"/>
              </a:buClr>
              <a:buSzPts val="1800"/>
              <a:buNone/>
            </a:pPr>
            <a:r>
              <a:rPr lang="en-US" sz="1800"/>
              <a:t>Đại Học Cần Thơ</a:t>
            </a:r>
            <a:endParaRPr sz="1800"/>
          </a:p>
        </p:txBody>
      </p:sp>
      <p:pic>
        <p:nvPicPr>
          <p:cNvPr id="89" name="Google Shape;89;p13"/>
          <p:cNvPicPr preferRelativeResize="0"/>
          <p:nvPr/>
        </p:nvPicPr>
        <p:blipFill rotWithShape="1">
          <a:blip r:embed="rId3">
            <a:alphaModFix/>
          </a:blip>
          <a:srcRect b="0" l="0" r="0" t="0"/>
          <a:stretch/>
        </p:blipFill>
        <p:spPr>
          <a:xfrm>
            <a:off x="411480" y="2499312"/>
            <a:ext cx="1920240" cy="1919768"/>
          </a:xfrm>
          <a:prstGeom prst="rect">
            <a:avLst/>
          </a:prstGeom>
          <a:noFill/>
          <a:ln>
            <a:noFill/>
          </a:ln>
          <a:effectLst>
            <a:outerShdw blurRad="50800" rotWithShape="0" algn="tl" dir="2700000" dist="38100">
              <a:srgbClr val="000000">
                <a:alpha val="40000"/>
              </a:srgbClr>
            </a:outerShdw>
          </a:effectLst>
        </p:spPr>
      </p:pic>
      <p:cxnSp>
        <p:nvCxnSpPr>
          <p:cNvPr id="90" name="Google Shape;90;p13"/>
          <p:cNvCxnSpPr/>
          <p:nvPr/>
        </p:nvCxnSpPr>
        <p:spPr>
          <a:xfrm>
            <a:off x="4114800" y="5530789"/>
            <a:ext cx="2286000" cy="0"/>
          </a:xfrm>
          <a:prstGeom prst="straightConnector1">
            <a:avLst/>
          </a:prstGeom>
          <a:noFill/>
          <a:ln cap="flat" cmpd="sng" w="12700">
            <a:solidFill>
              <a:schemeClr val="lt1"/>
            </a:solidFill>
            <a:prstDash val="lgDash"/>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STREAM TRONG .NET</a:t>
            </a:r>
            <a:endParaRPr/>
          </a:p>
        </p:txBody>
      </p:sp>
      <p:sp>
        <p:nvSpPr>
          <p:cNvPr id="170" name="Google Shape;170;p22"/>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71" name="Google Shape;171;p22"/>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72" name="Google Shape;172;p22"/>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3" name="Google Shape;173;p22"/>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latin typeface="Calibri"/>
                <a:ea typeface="Calibri"/>
                <a:cs typeface="Calibri"/>
                <a:sym typeface="Calibri"/>
              </a:rPr>
              <a:t>Hai stream quan trọng: networkStream và fileStream (networkStream sẽ học ở chương 4)</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Hai cách dùng stream: đồng bộ và bất đồng bộ</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Khi dùng đồng bộ: luồng (thread) tương ứng sẽ tạm ngưng đến khi tác vụ hoàn thành hoặc lỗi</a:t>
            </a:r>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Khi dùng bất đồng bộ: luồng (thread) tương ứng sẽ ngay tức thì quay về phương thức gọi nó và bất cứ lúc nào tác vụ hoàn thành sẽ có dấu hiệu chỉ thị, hoặc lỗi xảy ra</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STREAM TRONG .NET</a:t>
            </a:r>
            <a:endParaRPr/>
          </a:p>
        </p:txBody>
      </p:sp>
      <p:sp>
        <p:nvSpPr>
          <p:cNvPr id="180" name="Google Shape;180;p23"/>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latin typeface="Calibri"/>
                <a:ea typeface="Calibri"/>
                <a:cs typeface="Calibri"/>
                <a:sym typeface="Calibri"/>
              </a:rPr>
              <a:t>Kiểu chương trình “treo” để chờ tác vụ hoàn thành không “thân thiện” cho lắm, do đó phương thức gọi đồng bộ phải dùng một luồng riêng</a:t>
            </a:r>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Bằng cách dùng các luồng và phương thức gọi bất đồng bộ làm cho có cảm giác máy tính có thể làm đựợc nhiều việc cùng lúc</a:t>
            </a:r>
            <a:endParaRPr>
              <a:latin typeface="Calibri"/>
              <a:ea typeface="Calibri"/>
              <a:cs typeface="Calibri"/>
              <a:sym typeface="Calibri"/>
            </a:endParaRPr>
          </a:p>
        </p:txBody>
      </p:sp>
      <p:sp>
        <p:nvSpPr>
          <p:cNvPr id="181" name="Google Shape;181;p23"/>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82" name="Google Shape;182;p23"/>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83" name="Google Shape;183;p23"/>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84" name="Google Shape;184;p23"/>
          <p:cNvGrpSpPr/>
          <p:nvPr/>
        </p:nvGrpSpPr>
        <p:grpSpPr>
          <a:xfrm>
            <a:off x="1860550" y="3823749"/>
            <a:ext cx="4768744" cy="2810057"/>
            <a:chOff x="1761278" y="3425847"/>
            <a:chExt cx="4768744" cy="2810057"/>
          </a:xfrm>
        </p:grpSpPr>
        <p:pic>
          <p:nvPicPr>
            <p:cNvPr id="185" name="Google Shape;185;p23"/>
            <p:cNvPicPr preferRelativeResize="0"/>
            <p:nvPr/>
          </p:nvPicPr>
          <p:blipFill rotWithShape="1">
            <a:blip r:embed="rId3">
              <a:alphaModFix/>
            </a:blip>
            <a:srcRect b="0" l="0" r="0" t="0"/>
            <a:stretch/>
          </p:blipFill>
          <p:spPr>
            <a:xfrm>
              <a:off x="3325389" y="3425847"/>
              <a:ext cx="1645920" cy="1396334"/>
            </a:xfrm>
            <a:prstGeom prst="rect">
              <a:avLst/>
            </a:prstGeom>
            <a:noFill/>
            <a:ln>
              <a:noFill/>
            </a:ln>
            <a:effectLst>
              <a:outerShdw blurRad="50800" rotWithShape="0" algn="tl" dir="2700000" dist="38100">
                <a:srgbClr val="000000">
                  <a:alpha val="40000"/>
                </a:srgbClr>
              </a:outerShdw>
            </a:effectLst>
          </p:spPr>
        </p:pic>
        <p:sp>
          <p:nvSpPr>
            <p:cNvPr id="186" name="Google Shape;186;p23"/>
            <p:cNvSpPr/>
            <p:nvPr/>
          </p:nvSpPr>
          <p:spPr>
            <a:xfrm>
              <a:off x="1761278" y="4234360"/>
              <a:ext cx="1371600" cy="1371600"/>
            </a:xfrm>
            <a:prstGeom prst="rect">
              <a:avLst/>
            </a:prstGeom>
            <a:solidFill>
              <a:srgbClr val="2F5496"/>
            </a:solidFill>
            <a:ln cap="flat" cmpd="sng" w="127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7" name="Google Shape;187;p23"/>
            <p:cNvSpPr/>
            <p:nvPr/>
          </p:nvSpPr>
          <p:spPr>
            <a:xfrm>
              <a:off x="5158422" y="4234360"/>
              <a:ext cx="1371600" cy="1371600"/>
            </a:xfrm>
            <a:prstGeom prst="rect">
              <a:avLst/>
            </a:prstGeom>
            <a:solidFill>
              <a:srgbClr val="2F5496"/>
            </a:solidFill>
            <a:ln cap="flat" cmpd="sng" w="127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8" name="Google Shape;188;p23"/>
            <p:cNvSpPr/>
            <p:nvPr/>
          </p:nvSpPr>
          <p:spPr>
            <a:xfrm>
              <a:off x="3459850" y="4864304"/>
              <a:ext cx="1371600" cy="1371600"/>
            </a:xfrm>
            <a:prstGeom prst="rect">
              <a:avLst/>
            </a:prstGeom>
            <a:solidFill>
              <a:srgbClr val="2F5496"/>
            </a:solidFill>
            <a:ln cap="flat" cmpd="sng" w="12700">
              <a:solidFill>
                <a:srgbClr val="42719B"/>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9" name="Google Shape;189;p23"/>
            <p:cNvSpPr txBox="1"/>
            <p:nvPr/>
          </p:nvSpPr>
          <p:spPr>
            <a:xfrm rot="3504505">
              <a:off x="3811311" y="3927523"/>
              <a:ext cx="5989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lt1"/>
                  </a:solidFill>
                  <a:latin typeface="Calibri"/>
                  <a:ea typeface="Calibri"/>
                  <a:cs typeface="Calibri"/>
                  <a:sym typeface="Calibri"/>
                </a:rPr>
                <a:t>CPU</a:t>
              </a:r>
              <a:endParaRPr b="1" sz="1800">
                <a:solidFill>
                  <a:schemeClr val="lt1"/>
                </a:solidFill>
                <a:latin typeface="Calibri"/>
                <a:ea typeface="Calibri"/>
                <a:cs typeface="Calibri"/>
                <a:sym typeface="Calibri"/>
              </a:endParaRPr>
            </a:p>
          </p:txBody>
        </p:sp>
        <p:sp>
          <p:nvSpPr>
            <p:cNvPr id="190" name="Google Shape;190;p23"/>
            <p:cNvSpPr txBox="1"/>
            <p:nvPr/>
          </p:nvSpPr>
          <p:spPr>
            <a:xfrm>
              <a:off x="2048985" y="4758577"/>
              <a:ext cx="911861"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
                  <a:solidFill>
                    <a:schemeClr val="lt1"/>
                  </a:solidFill>
                  <a:latin typeface="Calibri"/>
                  <a:ea typeface="Calibri"/>
                  <a:cs typeface="Calibri"/>
                  <a:sym typeface="Calibri"/>
                </a:rPr>
                <a:t>Process 1</a:t>
              </a:r>
              <a:endParaRPr sz="1500">
                <a:solidFill>
                  <a:schemeClr val="lt1"/>
                </a:solidFill>
                <a:latin typeface="Calibri"/>
                <a:ea typeface="Calibri"/>
                <a:cs typeface="Calibri"/>
                <a:sym typeface="Calibri"/>
              </a:endParaRPr>
            </a:p>
          </p:txBody>
        </p:sp>
        <p:sp>
          <p:nvSpPr>
            <p:cNvPr id="191" name="Google Shape;191;p23"/>
            <p:cNvSpPr txBox="1"/>
            <p:nvPr/>
          </p:nvSpPr>
          <p:spPr>
            <a:xfrm>
              <a:off x="5388291" y="4723221"/>
              <a:ext cx="911861"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
                  <a:solidFill>
                    <a:schemeClr val="lt1"/>
                  </a:solidFill>
                  <a:latin typeface="Calibri"/>
                  <a:ea typeface="Calibri"/>
                  <a:cs typeface="Calibri"/>
                  <a:sym typeface="Calibri"/>
                </a:rPr>
                <a:t>Process 2</a:t>
              </a:r>
              <a:endParaRPr sz="1500">
                <a:solidFill>
                  <a:schemeClr val="lt1"/>
                </a:solidFill>
                <a:latin typeface="Calibri"/>
                <a:ea typeface="Calibri"/>
                <a:cs typeface="Calibri"/>
                <a:sym typeface="Calibri"/>
              </a:endParaRPr>
            </a:p>
          </p:txBody>
        </p:sp>
        <p:sp>
          <p:nvSpPr>
            <p:cNvPr id="192" name="Google Shape;192;p23"/>
            <p:cNvSpPr txBox="1"/>
            <p:nvPr/>
          </p:nvSpPr>
          <p:spPr>
            <a:xfrm>
              <a:off x="3741420" y="5388521"/>
              <a:ext cx="911861" cy="3231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500">
                  <a:solidFill>
                    <a:schemeClr val="lt1"/>
                  </a:solidFill>
                  <a:latin typeface="Calibri"/>
                  <a:ea typeface="Calibri"/>
                  <a:cs typeface="Calibri"/>
                  <a:sym typeface="Calibri"/>
                </a:rPr>
                <a:t>Process 3</a:t>
              </a:r>
              <a:endParaRPr sz="1500">
                <a:solidFill>
                  <a:schemeClr val="lt1"/>
                </a:solidFill>
                <a:latin typeface="Calibri"/>
                <a:ea typeface="Calibri"/>
                <a:cs typeface="Calibri"/>
                <a:sym typeface="Calibri"/>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FILESTREAM</a:t>
            </a:r>
            <a:endParaRPr/>
          </a:p>
        </p:txBody>
      </p:sp>
      <p:sp>
        <p:nvSpPr>
          <p:cNvPr id="198" name="Google Shape;198;p24"/>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latin typeface="Calibri"/>
                <a:ea typeface="Calibri"/>
                <a:cs typeface="Calibri"/>
                <a:sym typeface="Calibri"/>
              </a:rPr>
              <a:t>Lớp FileStream tạo ra các đối tượng để đọc và ghi dữ liệu ra file</a:t>
            </a:r>
            <a:endParaRPr>
              <a:latin typeface="Calibri"/>
              <a:ea typeface="Calibri"/>
              <a:cs typeface="Calibri"/>
              <a:sym typeface="Calibri"/>
            </a:endParaRPr>
          </a:p>
          <a:p>
            <a:pPr indent="-228600" lvl="1" marL="685800" rtl="0" algn="l">
              <a:lnSpc>
                <a:spcPct val="90000"/>
              </a:lnSpc>
              <a:spcBef>
                <a:spcPts val="500"/>
              </a:spcBef>
              <a:spcAft>
                <a:spcPts val="0"/>
              </a:spcAft>
              <a:buClr>
                <a:srgbClr val="2F5496"/>
              </a:buClr>
              <a:buSzPts val="2800"/>
              <a:buChar char="•"/>
            </a:pPr>
            <a:r>
              <a:rPr lang="en-US">
                <a:latin typeface="Calibri"/>
                <a:ea typeface="Calibri"/>
                <a:cs typeface="Calibri"/>
                <a:sym typeface="Calibri"/>
              </a:rPr>
              <a:t>Do stream là tài nguyên không quản lý bởi graphic control, nên cần đưa nó vào cấu trúc using để tự động gọi giải phóng tài nguyên (Dispose) khi hết khối lệnh</a:t>
            </a:r>
            <a:endParaRPr>
              <a:latin typeface="Calibri"/>
              <a:ea typeface="Calibri"/>
              <a:cs typeface="Calibri"/>
              <a:sym typeface="Calibri"/>
            </a:endParaRPr>
          </a:p>
        </p:txBody>
      </p:sp>
      <p:sp>
        <p:nvSpPr>
          <p:cNvPr id="199" name="Google Shape;199;p24"/>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00" name="Google Shape;200;p24"/>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01" name="Google Shape;201;p24"/>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2" name="Google Shape;202;p24"/>
          <p:cNvSpPr/>
          <p:nvPr/>
        </p:nvSpPr>
        <p:spPr>
          <a:xfrm>
            <a:off x="228600" y="2980319"/>
            <a:ext cx="8686800" cy="2837508"/>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2400">
                <a:solidFill>
                  <a:srgbClr val="000088"/>
                </a:solidFill>
                <a:latin typeface="Consolas"/>
                <a:ea typeface="Consolas"/>
                <a:cs typeface="Consolas"/>
                <a:sym typeface="Consolas"/>
              </a:rPr>
              <a:t>string</a:t>
            </a:r>
            <a:r>
              <a:rPr lang="en-US" sz="2400">
                <a:solidFill>
                  <a:srgbClr val="000000"/>
                </a:solidFill>
                <a:latin typeface="Consolas"/>
                <a:ea typeface="Consolas"/>
                <a:cs typeface="Consolas"/>
                <a:sym typeface="Consolas"/>
              </a:rPr>
              <a:t> filepath </a:t>
            </a:r>
            <a:r>
              <a:rPr lang="en-US" sz="2400">
                <a:solidFill>
                  <a:srgbClr val="666600"/>
                </a:solidFill>
                <a:latin typeface="Consolas"/>
                <a:ea typeface="Consolas"/>
                <a:cs typeface="Consolas"/>
                <a:sym typeface="Consolas"/>
              </a:rPr>
              <a:t>=</a:t>
            </a:r>
            <a:r>
              <a:rPr lang="en-US" sz="2400">
                <a:solidFill>
                  <a:srgbClr val="000000"/>
                </a:solidFill>
                <a:latin typeface="Consolas"/>
                <a:ea typeface="Consolas"/>
                <a:cs typeface="Consolas"/>
                <a:sym typeface="Consolas"/>
              </a:rPr>
              <a:t> </a:t>
            </a:r>
            <a:r>
              <a:rPr lang="en-US" sz="2400">
                <a:solidFill>
                  <a:srgbClr val="008800"/>
                </a:solidFill>
                <a:latin typeface="Consolas"/>
                <a:ea typeface="Consolas"/>
                <a:cs typeface="Consolas"/>
                <a:sym typeface="Consolas"/>
              </a:rPr>
              <a:t>"/home/data/data.txt"</a:t>
            </a:r>
            <a:r>
              <a:rPr lang="en-US" sz="2400">
                <a:solidFill>
                  <a:srgbClr val="666600"/>
                </a:solidFill>
                <a:latin typeface="Consolas"/>
                <a:ea typeface="Consolas"/>
                <a:cs typeface="Consolas"/>
                <a:sym typeface="Consolas"/>
              </a:rPr>
              <a:t>;</a:t>
            </a:r>
            <a:endParaRPr sz="24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2400">
                <a:solidFill>
                  <a:srgbClr val="000000"/>
                </a:solidFill>
                <a:latin typeface="Consolas"/>
                <a:ea typeface="Consolas"/>
                <a:cs typeface="Consolas"/>
                <a:sym typeface="Consolas"/>
              </a:rPr>
              <a:t>using </a:t>
            </a:r>
            <a:r>
              <a:rPr lang="en-US" sz="2400">
                <a:solidFill>
                  <a:srgbClr val="666600"/>
                </a:solidFill>
                <a:latin typeface="Consolas"/>
                <a:ea typeface="Consolas"/>
                <a:cs typeface="Consolas"/>
                <a:sym typeface="Consolas"/>
              </a:rPr>
              <a:t>(</a:t>
            </a:r>
            <a:r>
              <a:rPr lang="en-US" sz="2400">
                <a:solidFill>
                  <a:srgbClr val="000088"/>
                </a:solidFill>
                <a:latin typeface="Consolas"/>
                <a:ea typeface="Consolas"/>
                <a:cs typeface="Consolas"/>
                <a:sym typeface="Consolas"/>
              </a:rPr>
              <a:t>var</a:t>
            </a:r>
            <a:r>
              <a:rPr lang="en-US" sz="2400">
                <a:solidFill>
                  <a:srgbClr val="000000"/>
                </a:solidFill>
                <a:latin typeface="Consolas"/>
                <a:ea typeface="Consolas"/>
                <a:cs typeface="Consolas"/>
                <a:sym typeface="Consolas"/>
              </a:rPr>
              <a:t> stream </a:t>
            </a:r>
            <a:r>
              <a:rPr lang="en-US" sz="2400">
                <a:solidFill>
                  <a:srgbClr val="666600"/>
                </a:solidFill>
                <a:latin typeface="Consolas"/>
                <a:ea typeface="Consolas"/>
                <a:cs typeface="Consolas"/>
                <a:sym typeface="Consolas"/>
              </a:rPr>
              <a:t>=</a:t>
            </a:r>
            <a:r>
              <a:rPr lang="en-US" sz="2400">
                <a:solidFill>
                  <a:srgbClr val="000000"/>
                </a:solidFill>
                <a:latin typeface="Consolas"/>
                <a:ea typeface="Consolas"/>
                <a:cs typeface="Consolas"/>
                <a:sym typeface="Consolas"/>
              </a:rPr>
              <a:t> </a:t>
            </a:r>
            <a:r>
              <a:rPr lang="en-US" sz="2400">
                <a:solidFill>
                  <a:srgbClr val="000088"/>
                </a:solidFill>
                <a:latin typeface="Consolas"/>
                <a:ea typeface="Consolas"/>
                <a:cs typeface="Consolas"/>
                <a:sym typeface="Consolas"/>
              </a:rPr>
              <a:t>new</a:t>
            </a:r>
            <a:r>
              <a:rPr lang="en-US" sz="2400">
                <a:solidFill>
                  <a:srgbClr val="000000"/>
                </a:solidFill>
                <a:latin typeface="Consolas"/>
                <a:ea typeface="Consolas"/>
                <a:cs typeface="Consolas"/>
                <a:sym typeface="Consolas"/>
              </a:rPr>
              <a:t> </a:t>
            </a:r>
            <a:r>
              <a:rPr lang="en-US" sz="2400">
                <a:solidFill>
                  <a:srgbClr val="6293A6"/>
                </a:solidFill>
                <a:latin typeface="Consolas"/>
                <a:ea typeface="Consolas"/>
                <a:cs typeface="Consolas"/>
                <a:sym typeface="Consolas"/>
              </a:rPr>
              <a:t>FileStream</a:t>
            </a:r>
            <a:r>
              <a:rPr lang="en-US" sz="2400">
                <a:solidFill>
                  <a:srgbClr val="666600"/>
                </a:solidFill>
                <a:latin typeface="Consolas"/>
                <a:ea typeface="Consolas"/>
                <a:cs typeface="Consolas"/>
                <a:sym typeface="Consolas"/>
              </a:rPr>
              <a:t>(</a:t>
            </a:r>
            <a:r>
              <a:rPr lang="en-US" sz="2400">
                <a:solidFill>
                  <a:srgbClr val="000000"/>
                </a:solidFill>
                <a:latin typeface="Consolas"/>
                <a:ea typeface="Consolas"/>
                <a:cs typeface="Consolas"/>
                <a:sym typeface="Consolas"/>
              </a:rPr>
              <a:t>path</a:t>
            </a:r>
            <a:r>
              <a:rPr lang="en-US" sz="2400">
                <a:solidFill>
                  <a:srgbClr val="666600"/>
                </a:solidFill>
                <a:latin typeface="Consolas"/>
                <a:ea typeface="Consolas"/>
                <a:cs typeface="Consolas"/>
                <a:sym typeface="Consolas"/>
              </a:rPr>
              <a:t>:</a:t>
            </a:r>
            <a:r>
              <a:rPr lang="en-US" sz="2400">
                <a:solidFill>
                  <a:srgbClr val="000000"/>
                </a:solidFill>
                <a:latin typeface="Consolas"/>
                <a:ea typeface="Consolas"/>
                <a:cs typeface="Consolas"/>
                <a:sym typeface="Consolas"/>
              </a:rPr>
              <a:t>filepath</a:t>
            </a:r>
            <a:r>
              <a:rPr lang="en-US" sz="2400">
                <a:solidFill>
                  <a:srgbClr val="666600"/>
                </a:solidFill>
                <a:latin typeface="Consolas"/>
                <a:ea typeface="Consolas"/>
                <a:cs typeface="Consolas"/>
                <a:sym typeface="Consolas"/>
              </a:rPr>
              <a:t>,</a:t>
            </a:r>
            <a:r>
              <a:rPr lang="en-US" sz="2400">
                <a:solidFill>
                  <a:srgbClr val="000000"/>
                </a:solidFill>
                <a:latin typeface="Consolas"/>
                <a:ea typeface="Consolas"/>
                <a:cs typeface="Consolas"/>
                <a:sym typeface="Consolas"/>
              </a:rPr>
              <a:t> mode</a:t>
            </a:r>
            <a:r>
              <a:rPr lang="en-US" sz="2400">
                <a:solidFill>
                  <a:srgbClr val="666600"/>
                </a:solidFill>
                <a:latin typeface="Consolas"/>
                <a:ea typeface="Consolas"/>
                <a:cs typeface="Consolas"/>
                <a:sym typeface="Consolas"/>
              </a:rPr>
              <a:t>:</a:t>
            </a:r>
            <a:r>
              <a:rPr lang="en-US" sz="2400">
                <a:solidFill>
                  <a:srgbClr val="6293A6"/>
                </a:solidFill>
                <a:latin typeface="Consolas"/>
                <a:ea typeface="Consolas"/>
                <a:cs typeface="Consolas"/>
                <a:sym typeface="Consolas"/>
              </a:rPr>
              <a:t>FileMode</a:t>
            </a:r>
            <a:r>
              <a:rPr lang="en-US" sz="2400">
                <a:solidFill>
                  <a:srgbClr val="666600"/>
                </a:solidFill>
                <a:latin typeface="Consolas"/>
                <a:ea typeface="Consolas"/>
                <a:cs typeface="Consolas"/>
                <a:sym typeface="Consolas"/>
              </a:rPr>
              <a:t>.</a:t>
            </a:r>
            <a:r>
              <a:rPr lang="en-US" sz="2400">
                <a:solidFill>
                  <a:srgbClr val="660066"/>
                </a:solidFill>
                <a:latin typeface="Consolas"/>
                <a:ea typeface="Consolas"/>
                <a:cs typeface="Consolas"/>
                <a:sym typeface="Consolas"/>
              </a:rPr>
              <a:t>Open</a:t>
            </a:r>
            <a:r>
              <a:rPr lang="en-US" sz="2400">
                <a:solidFill>
                  <a:srgbClr val="666600"/>
                </a:solidFill>
                <a:latin typeface="Consolas"/>
                <a:ea typeface="Consolas"/>
                <a:cs typeface="Consolas"/>
                <a:sym typeface="Consolas"/>
              </a:rPr>
              <a:t>,</a:t>
            </a:r>
            <a:r>
              <a:rPr lang="en-US" sz="2400">
                <a:solidFill>
                  <a:srgbClr val="000000"/>
                </a:solidFill>
                <a:latin typeface="Consolas"/>
                <a:ea typeface="Consolas"/>
                <a:cs typeface="Consolas"/>
                <a:sym typeface="Consolas"/>
              </a:rPr>
              <a:t> access</a:t>
            </a:r>
            <a:r>
              <a:rPr lang="en-US" sz="2400">
                <a:solidFill>
                  <a:srgbClr val="666600"/>
                </a:solidFill>
                <a:latin typeface="Consolas"/>
                <a:ea typeface="Consolas"/>
                <a:cs typeface="Consolas"/>
                <a:sym typeface="Consolas"/>
              </a:rPr>
              <a:t>:</a:t>
            </a:r>
            <a:r>
              <a:rPr lang="en-US" sz="2400">
                <a:solidFill>
                  <a:srgbClr val="000000"/>
                </a:solidFill>
                <a:latin typeface="Consolas"/>
                <a:ea typeface="Consolas"/>
                <a:cs typeface="Consolas"/>
                <a:sym typeface="Consolas"/>
              </a:rPr>
              <a:t> </a:t>
            </a:r>
            <a:r>
              <a:rPr lang="en-US" sz="2400">
                <a:solidFill>
                  <a:srgbClr val="6293A6"/>
                </a:solidFill>
                <a:latin typeface="Consolas"/>
                <a:ea typeface="Consolas"/>
                <a:cs typeface="Consolas"/>
                <a:sym typeface="Consolas"/>
              </a:rPr>
              <a:t>FileAccess</a:t>
            </a:r>
            <a:r>
              <a:rPr lang="en-US" sz="2400">
                <a:solidFill>
                  <a:srgbClr val="666600"/>
                </a:solidFill>
                <a:latin typeface="Consolas"/>
                <a:ea typeface="Consolas"/>
                <a:cs typeface="Consolas"/>
                <a:sym typeface="Consolas"/>
              </a:rPr>
              <a:t>.</a:t>
            </a:r>
            <a:r>
              <a:rPr lang="en-US" sz="2400">
                <a:solidFill>
                  <a:srgbClr val="660066"/>
                </a:solidFill>
                <a:latin typeface="Consolas"/>
                <a:ea typeface="Consolas"/>
                <a:cs typeface="Consolas"/>
                <a:sym typeface="Consolas"/>
              </a:rPr>
              <a:t>Read</a:t>
            </a:r>
            <a:r>
              <a:rPr lang="en-US" sz="2400">
                <a:solidFill>
                  <a:srgbClr val="666600"/>
                </a:solidFill>
                <a:latin typeface="Consolas"/>
                <a:ea typeface="Consolas"/>
                <a:cs typeface="Consolas"/>
                <a:sym typeface="Consolas"/>
              </a:rPr>
              <a:t>,</a:t>
            </a:r>
            <a:r>
              <a:rPr lang="en-US" sz="2400">
                <a:solidFill>
                  <a:srgbClr val="000000"/>
                </a:solidFill>
                <a:latin typeface="Consolas"/>
                <a:ea typeface="Consolas"/>
                <a:cs typeface="Consolas"/>
                <a:sym typeface="Consolas"/>
              </a:rPr>
              <a:t> share</a:t>
            </a:r>
            <a:r>
              <a:rPr lang="en-US" sz="2400">
                <a:solidFill>
                  <a:srgbClr val="666600"/>
                </a:solidFill>
                <a:latin typeface="Consolas"/>
                <a:ea typeface="Consolas"/>
                <a:cs typeface="Consolas"/>
                <a:sym typeface="Consolas"/>
              </a:rPr>
              <a:t>:</a:t>
            </a:r>
            <a:r>
              <a:rPr lang="en-US" sz="2400">
                <a:solidFill>
                  <a:srgbClr val="000000"/>
                </a:solidFill>
                <a:latin typeface="Consolas"/>
                <a:ea typeface="Consolas"/>
                <a:cs typeface="Consolas"/>
                <a:sym typeface="Consolas"/>
              </a:rPr>
              <a:t> </a:t>
            </a:r>
            <a:r>
              <a:rPr lang="en-US" sz="2400">
                <a:solidFill>
                  <a:srgbClr val="6293A6"/>
                </a:solidFill>
                <a:latin typeface="Consolas"/>
                <a:ea typeface="Consolas"/>
                <a:cs typeface="Consolas"/>
                <a:sym typeface="Consolas"/>
              </a:rPr>
              <a:t>FileShare</a:t>
            </a:r>
            <a:r>
              <a:rPr lang="en-US" sz="2400">
                <a:solidFill>
                  <a:srgbClr val="666600"/>
                </a:solidFill>
                <a:latin typeface="Consolas"/>
                <a:ea typeface="Consolas"/>
                <a:cs typeface="Consolas"/>
                <a:sym typeface="Consolas"/>
              </a:rPr>
              <a:t>.</a:t>
            </a:r>
            <a:r>
              <a:rPr lang="en-US" sz="2400">
                <a:solidFill>
                  <a:srgbClr val="660066"/>
                </a:solidFill>
                <a:latin typeface="Consolas"/>
                <a:ea typeface="Consolas"/>
                <a:cs typeface="Consolas"/>
                <a:sym typeface="Consolas"/>
              </a:rPr>
              <a:t>Read</a:t>
            </a:r>
            <a:r>
              <a:rPr lang="en-US" sz="2400">
                <a:solidFill>
                  <a:srgbClr val="666600"/>
                </a:solidFill>
                <a:latin typeface="Consolas"/>
                <a:ea typeface="Consolas"/>
                <a:cs typeface="Consolas"/>
                <a:sym typeface="Consolas"/>
              </a:rPr>
              <a:t>))</a:t>
            </a:r>
            <a:endParaRPr sz="24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2400">
                <a:solidFill>
                  <a:srgbClr val="666600"/>
                </a:solidFill>
                <a:latin typeface="Consolas"/>
                <a:ea typeface="Consolas"/>
                <a:cs typeface="Consolas"/>
                <a:sym typeface="Consolas"/>
              </a:rPr>
              <a:t>{</a:t>
            </a:r>
            <a:endParaRPr sz="24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2400">
                <a:solidFill>
                  <a:srgbClr val="000000"/>
                </a:solidFill>
                <a:latin typeface="Consolas"/>
                <a:ea typeface="Consolas"/>
                <a:cs typeface="Consolas"/>
                <a:sym typeface="Consolas"/>
              </a:rPr>
              <a:t>    </a:t>
            </a:r>
            <a:r>
              <a:rPr lang="en-US" sz="2400">
                <a:solidFill>
                  <a:srgbClr val="880000"/>
                </a:solidFill>
                <a:latin typeface="Consolas"/>
                <a:ea typeface="Consolas"/>
                <a:cs typeface="Consolas"/>
                <a:sym typeface="Consolas"/>
              </a:rPr>
              <a:t>// code sử dụng stream (System.IO.Stream)</a:t>
            </a:r>
            <a:endParaRPr sz="24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2400">
                <a:solidFill>
                  <a:srgbClr val="666600"/>
                </a:solidFill>
                <a:latin typeface="Consolas"/>
                <a:ea typeface="Consolas"/>
                <a:cs typeface="Consolas"/>
                <a:sym typeface="Consolas"/>
              </a:rPr>
              <a: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FILESTREAM</a:t>
            </a:r>
            <a:endParaRPr/>
          </a:p>
        </p:txBody>
      </p:sp>
      <p:sp>
        <p:nvSpPr>
          <p:cNvPr id="208" name="Google Shape;208;p25"/>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3200"/>
              <a:buChar char="•"/>
            </a:pPr>
            <a:r>
              <a:rPr lang="en-US" sz="3200">
                <a:latin typeface="Calibri"/>
                <a:ea typeface="Calibri"/>
                <a:cs typeface="Calibri"/>
                <a:sym typeface="Calibri"/>
              </a:rPr>
              <a:t>Để tạo ra một stream file, cần 4 thông tin:</a:t>
            </a:r>
            <a:endParaRPr/>
          </a:p>
          <a:p>
            <a:pPr indent="-228600" lvl="1" marL="685800" rtl="0" algn="l">
              <a:lnSpc>
                <a:spcPct val="90000"/>
              </a:lnSpc>
              <a:spcBef>
                <a:spcPts val="500"/>
              </a:spcBef>
              <a:spcAft>
                <a:spcPts val="0"/>
              </a:spcAft>
              <a:buClr>
                <a:srgbClr val="00B050"/>
              </a:buClr>
              <a:buSzPts val="2800"/>
              <a:buChar char="•"/>
            </a:pPr>
            <a:r>
              <a:rPr lang="en-US" sz="2800">
                <a:solidFill>
                  <a:srgbClr val="00B050"/>
                </a:solidFill>
                <a:latin typeface="Calibri"/>
                <a:ea typeface="Calibri"/>
                <a:cs typeface="Calibri"/>
                <a:sym typeface="Calibri"/>
              </a:rPr>
              <a:t>path</a:t>
            </a:r>
            <a:r>
              <a:rPr lang="en-US" sz="2800">
                <a:latin typeface="Calibri"/>
                <a:ea typeface="Calibri"/>
                <a:cs typeface="Calibri"/>
                <a:sym typeface="Calibri"/>
              </a:rPr>
              <a:t>: đường dẫn đến file</a:t>
            </a:r>
            <a:endParaRPr sz="2800">
              <a:latin typeface="Calibri"/>
              <a:ea typeface="Calibri"/>
              <a:cs typeface="Calibri"/>
              <a:sym typeface="Calibri"/>
            </a:endParaRPr>
          </a:p>
          <a:p>
            <a:pPr indent="-228600" lvl="1" marL="685800" rtl="0" algn="l">
              <a:lnSpc>
                <a:spcPct val="90000"/>
              </a:lnSpc>
              <a:spcBef>
                <a:spcPts val="500"/>
              </a:spcBef>
              <a:spcAft>
                <a:spcPts val="0"/>
              </a:spcAft>
              <a:buClr>
                <a:srgbClr val="00B050"/>
              </a:buClr>
              <a:buSzPts val="2800"/>
              <a:buChar char="•"/>
            </a:pPr>
            <a:r>
              <a:rPr lang="en-US" sz="2800">
                <a:solidFill>
                  <a:srgbClr val="00B050"/>
                </a:solidFill>
                <a:latin typeface="Calibri"/>
                <a:ea typeface="Calibri"/>
                <a:cs typeface="Calibri"/>
                <a:sym typeface="Calibri"/>
              </a:rPr>
              <a:t>mode</a:t>
            </a:r>
            <a:r>
              <a:rPr lang="en-US" sz="2800">
                <a:latin typeface="Calibri"/>
                <a:ea typeface="Calibri"/>
                <a:cs typeface="Calibri"/>
                <a:sym typeface="Calibri"/>
              </a:rPr>
              <a:t>: kiểu liệt kê FileMode, các chế độ mở tập tin:</a:t>
            </a:r>
            <a:endParaRPr sz="2800">
              <a:latin typeface="Calibri"/>
              <a:ea typeface="Calibri"/>
              <a:cs typeface="Calibri"/>
              <a:sym typeface="Calibri"/>
            </a:endParaRPr>
          </a:p>
          <a:p>
            <a:pPr indent="-228600" lvl="2" marL="1143000" rtl="0" algn="l">
              <a:lnSpc>
                <a:spcPct val="90000"/>
              </a:lnSpc>
              <a:spcBef>
                <a:spcPts val="500"/>
              </a:spcBef>
              <a:spcAft>
                <a:spcPts val="0"/>
              </a:spcAft>
              <a:buClr>
                <a:srgbClr val="2F5496"/>
              </a:buClr>
              <a:buSzPts val="2400"/>
              <a:buChar char="•"/>
            </a:pPr>
            <a:r>
              <a:rPr lang="en-US" sz="2400">
                <a:latin typeface="Calibri"/>
                <a:ea typeface="Calibri"/>
                <a:cs typeface="Calibri"/>
                <a:sym typeface="Calibri"/>
              </a:rPr>
              <a:t>FileMode.CreateNew tạo file mới</a:t>
            </a:r>
            <a:endParaRPr/>
          </a:p>
          <a:p>
            <a:pPr indent="-228600" lvl="2" marL="1143000" rtl="0" algn="l">
              <a:lnSpc>
                <a:spcPct val="90000"/>
              </a:lnSpc>
              <a:spcBef>
                <a:spcPts val="500"/>
              </a:spcBef>
              <a:spcAft>
                <a:spcPts val="0"/>
              </a:spcAft>
              <a:buClr>
                <a:srgbClr val="2F5496"/>
              </a:buClr>
              <a:buSzPts val="2400"/>
              <a:buChar char="•"/>
            </a:pPr>
            <a:r>
              <a:rPr lang="en-US" sz="2400">
                <a:latin typeface="Calibri"/>
                <a:ea typeface="Calibri"/>
                <a:cs typeface="Calibri"/>
                <a:sym typeface="Calibri"/>
              </a:rPr>
              <a:t>FileMode.Create tạo mới, nếu file đang có bị ghi đè</a:t>
            </a:r>
            <a:endParaRPr/>
          </a:p>
          <a:p>
            <a:pPr indent="-228600" lvl="2" marL="1143000" rtl="0" algn="l">
              <a:lnSpc>
                <a:spcPct val="90000"/>
              </a:lnSpc>
              <a:spcBef>
                <a:spcPts val="500"/>
              </a:spcBef>
              <a:spcAft>
                <a:spcPts val="0"/>
              </a:spcAft>
              <a:buClr>
                <a:srgbClr val="2F5496"/>
              </a:buClr>
              <a:buSzPts val="2400"/>
              <a:buChar char="•"/>
            </a:pPr>
            <a:r>
              <a:rPr lang="en-US" sz="2400">
                <a:latin typeface="Calibri"/>
                <a:ea typeface="Calibri"/>
                <a:cs typeface="Calibri"/>
                <a:sym typeface="Calibri"/>
              </a:rPr>
              <a:t>FileMode.Open mở file đang tồn tại</a:t>
            </a:r>
            <a:endParaRPr/>
          </a:p>
          <a:p>
            <a:pPr indent="-228600" lvl="2" marL="1143000" rtl="0" algn="l">
              <a:lnSpc>
                <a:spcPct val="90000"/>
              </a:lnSpc>
              <a:spcBef>
                <a:spcPts val="500"/>
              </a:spcBef>
              <a:spcAft>
                <a:spcPts val="0"/>
              </a:spcAft>
              <a:buClr>
                <a:srgbClr val="2F5496"/>
              </a:buClr>
              <a:buSzPts val="2400"/>
              <a:buChar char="•"/>
            </a:pPr>
            <a:r>
              <a:rPr lang="en-US" sz="2400">
                <a:latin typeface="Calibri"/>
                <a:ea typeface="Calibri"/>
                <a:cs typeface="Calibri"/>
                <a:sym typeface="Calibri"/>
              </a:rPr>
              <a:t>FileMode.OpenOrCreate mở file đang tồn tại, tạo mới nếu không có</a:t>
            </a:r>
            <a:endParaRPr/>
          </a:p>
          <a:p>
            <a:pPr indent="-228600" lvl="2" marL="1143000" rtl="0" algn="l">
              <a:lnSpc>
                <a:spcPct val="90000"/>
              </a:lnSpc>
              <a:spcBef>
                <a:spcPts val="500"/>
              </a:spcBef>
              <a:spcAft>
                <a:spcPts val="0"/>
              </a:spcAft>
              <a:buClr>
                <a:srgbClr val="2F5496"/>
              </a:buClr>
              <a:buSzPts val="2400"/>
              <a:buChar char="•"/>
            </a:pPr>
            <a:r>
              <a:rPr lang="en-US" sz="2400">
                <a:latin typeface="Calibri"/>
                <a:ea typeface="Calibri"/>
                <a:cs typeface="Calibri"/>
                <a:sym typeface="Calibri"/>
              </a:rPr>
              <a:t>FileMode.Truncate mở file đang tồn tại và làm rỗng file</a:t>
            </a:r>
            <a:endParaRPr/>
          </a:p>
          <a:p>
            <a:pPr indent="-228600" lvl="2" marL="1143000" rtl="0" algn="l">
              <a:lnSpc>
                <a:spcPct val="90000"/>
              </a:lnSpc>
              <a:spcBef>
                <a:spcPts val="500"/>
              </a:spcBef>
              <a:spcAft>
                <a:spcPts val="0"/>
              </a:spcAft>
              <a:buClr>
                <a:srgbClr val="2F5496"/>
              </a:buClr>
              <a:buSzPts val="2400"/>
              <a:buChar char="•"/>
            </a:pPr>
            <a:r>
              <a:rPr lang="en-US" sz="2400">
                <a:latin typeface="Calibri"/>
                <a:ea typeface="Calibri"/>
                <a:cs typeface="Calibri"/>
                <a:sym typeface="Calibri"/>
              </a:rPr>
              <a:t>FileMode.Append mở file đang tồn tại và tới cuối file, hoặc tạo mới</a:t>
            </a:r>
            <a:endParaRPr sz="2400">
              <a:latin typeface="Calibri"/>
              <a:ea typeface="Calibri"/>
              <a:cs typeface="Calibri"/>
              <a:sym typeface="Calibri"/>
            </a:endParaRPr>
          </a:p>
        </p:txBody>
      </p:sp>
      <p:sp>
        <p:nvSpPr>
          <p:cNvPr id="209" name="Google Shape;209;p25"/>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10" name="Google Shape;210;p25"/>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11" name="Google Shape;211;p25"/>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FILESTREAM</a:t>
            </a:r>
            <a:endParaRPr/>
          </a:p>
        </p:txBody>
      </p:sp>
      <p:sp>
        <p:nvSpPr>
          <p:cNvPr id="217" name="Google Shape;217;p26"/>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rgbClr val="00B050"/>
              </a:buClr>
              <a:buSzPts val="2800"/>
              <a:buChar char="•"/>
            </a:pPr>
            <a:r>
              <a:rPr lang="en-US" sz="2800">
                <a:solidFill>
                  <a:srgbClr val="00B050"/>
                </a:solidFill>
                <a:latin typeface="Calibri"/>
                <a:ea typeface="Calibri"/>
                <a:cs typeface="Calibri"/>
                <a:sym typeface="Calibri"/>
              </a:rPr>
              <a:t>access</a:t>
            </a:r>
            <a:r>
              <a:rPr lang="en-US" sz="2800">
                <a:latin typeface="Calibri"/>
                <a:ea typeface="Calibri"/>
                <a:cs typeface="Calibri"/>
                <a:sym typeface="Calibri"/>
              </a:rPr>
              <a:t>: kiểu liệt kê FileAccess, cho biết muốn truy cập file như thế nào</a:t>
            </a:r>
            <a:endParaRPr/>
          </a:p>
          <a:p>
            <a:pPr indent="-228600" lvl="2" marL="1143000" rtl="0" algn="l">
              <a:lnSpc>
                <a:spcPct val="90000"/>
              </a:lnSpc>
              <a:spcBef>
                <a:spcPts val="500"/>
              </a:spcBef>
              <a:spcAft>
                <a:spcPts val="0"/>
              </a:spcAft>
              <a:buClr>
                <a:srgbClr val="2F5496"/>
              </a:buClr>
              <a:buSzPts val="2400"/>
              <a:buChar char="•"/>
            </a:pPr>
            <a:r>
              <a:rPr lang="en-US" sz="2400">
                <a:latin typeface="Calibri"/>
                <a:ea typeface="Calibri"/>
                <a:cs typeface="Calibri"/>
                <a:sym typeface="Calibri"/>
              </a:rPr>
              <a:t>FileAccess.Read chỉ đọc</a:t>
            </a:r>
            <a:endParaRPr/>
          </a:p>
          <a:p>
            <a:pPr indent="-228600" lvl="2" marL="1143000" rtl="0" algn="l">
              <a:lnSpc>
                <a:spcPct val="90000"/>
              </a:lnSpc>
              <a:spcBef>
                <a:spcPts val="500"/>
              </a:spcBef>
              <a:spcAft>
                <a:spcPts val="0"/>
              </a:spcAft>
              <a:buClr>
                <a:srgbClr val="2F5496"/>
              </a:buClr>
              <a:buSzPts val="2400"/>
              <a:buChar char="•"/>
            </a:pPr>
            <a:r>
              <a:rPr lang="en-US" sz="2400">
                <a:latin typeface="Calibri"/>
                <a:ea typeface="Calibri"/>
                <a:cs typeface="Calibri"/>
                <a:sym typeface="Calibri"/>
              </a:rPr>
              <a:t>FileAccess.Write chỉ ghi</a:t>
            </a:r>
            <a:endParaRPr/>
          </a:p>
          <a:p>
            <a:pPr indent="-228600" lvl="2" marL="1143000" rtl="0" algn="l">
              <a:lnSpc>
                <a:spcPct val="90000"/>
              </a:lnSpc>
              <a:spcBef>
                <a:spcPts val="500"/>
              </a:spcBef>
              <a:spcAft>
                <a:spcPts val="0"/>
              </a:spcAft>
              <a:buClr>
                <a:srgbClr val="2F5496"/>
              </a:buClr>
              <a:buSzPts val="2400"/>
              <a:buChar char="•"/>
            </a:pPr>
            <a:r>
              <a:rPr lang="en-US" sz="2400">
                <a:latin typeface="Calibri"/>
                <a:ea typeface="Calibri"/>
                <a:cs typeface="Calibri"/>
                <a:sym typeface="Calibri"/>
              </a:rPr>
              <a:t>FileAccess.ReadWrite đọc và ghi</a:t>
            </a:r>
            <a:endParaRPr sz="2400">
              <a:latin typeface="Calibri"/>
              <a:ea typeface="Calibri"/>
              <a:cs typeface="Calibri"/>
              <a:sym typeface="Calibri"/>
            </a:endParaRPr>
          </a:p>
          <a:p>
            <a:pPr indent="-228600" lvl="1" marL="685800" rtl="0" algn="l">
              <a:lnSpc>
                <a:spcPct val="90000"/>
              </a:lnSpc>
              <a:spcBef>
                <a:spcPts val="500"/>
              </a:spcBef>
              <a:spcAft>
                <a:spcPts val="0"/>
              </a:spcAft>
              <a:buClr>
                <a:srgbClr val="00B050"/>
              </a:buClr>
              <a:buSzPts val="2800"/>
              <a:buChar char="•"/>
            </a:pPr>
            <a:r>
              <a:rPr lang="en-US" sz="2800">
                <a:solidFill>
                  <a:srgbClr val="00B050"/>
                </a:solidFill>
                <a:latin typeface="Calibri"/>
                <a:ea typeface="Calibri"/>
                <a:cs typeface="Calibri"/>
                <a:sym typeface="Calibri"/>
              </a:rPr>
              <a:t>share</a:t>
            </a:r>
            <a:r>
              <a:rPr lang="en-US" sz="2800">
                <a:latin typeface="Calibri"/>
                <a:ea typeface="Calibri"/>
                <a:cs typeface="Calibri"/>
                <a:sym typeface="Calibri"/>
              </a:rPr>
              <a:t>: kiểu liệt kê FileShare, cho phép thiết lập chia sẻ truy cập file</a:t>
            </a:r>
            <a:endParaRPr/>
          </a:p>
          <a:p>
            <a:pPr indent="-228600" lvl="2" marL="1143000" rtl="0" algn="l">
              <a:lnSpc>
                <a:spcPct val="90000"/>
              </a:lnSpc>
              <a:spcBef>
                <a:spcPts val="500"/>
              </a:spcBef>
              <a:spcAft>
                <a:spcPts val="0"/>
              </a:spcAft>
              <a:buClr>
                <a:srgbClr val="2F5496"/>
              </a:buClr>
              <a:buSzPts val="2400"/>
              <a:buChar char="•"/>
            </a:pPr>
            <a:r>
              <a:rPr lang="en-US" sz="2400">
                <a:latin typeface="Calibri"/>
                <a:ea typeface="Calibri"/>
                <a:cs typeface="Calibri"/>
                <a:sym typeface="Calibri"/>
              </a:rPr>
              <a:t>FileShare.None không chia sẻ - tiến trình khác truy cập file sẽ lỗi cho đến khi tiến trình mở file đóng nó lại.</a:t>
            </a:r>
            <a:endParaRPr/>
          </a:p>
          <a:p>
            <a:pPr indent="-228600" lvl="2" marL="1143000" rtl="0" algn="l">
              <a:lnSpc>
                <a:spcPct val="90000"/>
              </a:lnSpc>
              <a:spcBef>
                <a:spcPts val="500"/>
              </a:spcBef>
              <a:spcAft>
                <a:spcPts val="0"/>
              </a:spcAft>
              <a:buClr>
                <a:srgbClr val="2F5496"/>
              </a:buClr>
              <a:buSzPts val="2400"/>
              <a:buChar char="•"/>
            </a:pPr>
            <a:r>
              <a:rPr lang="en-US" sz="2400">
                <a:latin typeface="Calibri"/>
                <a:ea typeface="Calibri"/>
                <a:cs typeface="Calibri"/>
                <a:sym typeface="Calibri"/>
              </a:rPr>
              <a:t>FileShare.Read cho tiến trình khác mở đọc file.</a:t>
            </a:r>
            <a:endParaRPr/>
          </a:p>
          <a:p>
            <a:pPr indent="-228600" lvl="2" marL="1143000" rtl="0" algn="l">
              <a:lnSpc>
                <a:spcPct val="90000"/>
              </a:lnSpc>
              <a:spcBef>
                <a:spcPts val="500"/>
              </a:spcBef>
              <a:spcAft>
                <a:spcPts val="0"/>
              </a:spcAft>
              <a:buClr>
                <a:srgbClr val="2F5496"/>
              </a:buClr>
              <a:buSzPts val="2400"/>
              <a:buChar char="•"/>
            </a:pPr>
            <a:r>
              <a:rPr lang="en-US" sz="2400">
                <a:latin typeface="Calibri"/>
                <a:ea typeface="Calibri"/>
                <a:cs typeface="Calibri"/>
                <a:sym typeface="Calibri"/>
              </a:rPr>
              <a:t>FileShare.Write cho tiến trình khác mở ghi file.</a:t>
            </a:r>
            <a:endParaRPr/>
          </a:p>
          <a:p>
            <a:pPr indent="-228600" lvl="2" marL="1143000" rtl="0" algn="l">
              <a:lnSpc>
                <a:spcPct val="90000"/>
              </a:lnSpc>
              <a:spcBef>
                <a:spcPts val="500"/>
              </a:spcBef>
              <a:spcAft>
                <a:spcPts val="0"/>
              </a:spcAft>
              <a:buClr>
                <a:srgbClr val="2F5496"/>
              </a:buClr>
              <a:buSzPts val="2400"/>
              <a:buChar char="•"/>
            </a:pPr>
            <a:r>
              <a:rPr lang="en-US" sz="2400">
                <a:latin typeface="Calibri"/>
                <a:ea typeface="Calibri"/>
                <a:cs typeface="Calibri"/>
                <a:sym typeface="Calibri"/>
              </a:rPr>
              <a:t>FileShare.ReadWrite cho tiến trình khác mở đọc ghi file.</a:t>
            </a:r>
            <a:endParaRPr/>
          </a:p>
          <a:p>
            <a:pPr indent="-228600" lvl="2" marL="1143000" rtl="0" algn="l">
              <a:lnSpc>
                <a:spcPct val="90000"/>
              </a:lnSpc>
              <a:spcBef>
                <a:spcPts val="500"/>
              </a:spcBef>
              <a:spcAft>
                <a:spcPts val="0"/>
              </a:spcAft>
              <a:buClr>
                <a:srgbClr val="2F5496"/>
              </a:buClr>
              <a:buSzPts val="2400"/>
              <a:buChar char="•"/>
            </a:pPr>
            <a:r>
              <a:rPr lang="en-US" sz="2400">
                <a:latin typeface="Calibri"/>
                <a:ea typeface="Calibri"/>
                <a:cs typeface="Calibri"/>
                <a:sym typeface="Calibri"/>
              </a:rPr>
              <a:t>FileShare.Delete cho tiến trình khác xóa file.</a:t>
            </a:r>
            <a:endParaRPr/>
          </a:p>
        </p:txBody>
      </p:sp>
      <p:sp>
        <p:nvSpPr>
          <p:cNvPr id="218" name="Google Shape;218;p26"/>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19" name="Google Shape;219;p26"/>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20" name="Google Shape;220;p26"/>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FILESTREAM</a:t>
            </a:r>
            <a:endParaRPr/>
          </a:p>
        </p:txBody>
      </p:sp>
      <p:sp>
        <p:nvSpPr>
          <p:cNvPr id="226" name="Google Shape;226;p27"/>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3200"/>
              <a:buChar char="•"/>
            </a:pPr>
            <a:r>
              <a:rPr lang="en-US" sz="3200">
                <a:latin typeface="Calibri"/>
                <a:ea typeface="Calibri"/>
                <a:cs typeface="Calibri"/>
                <a:sym typeface="Calibri"/>
              </a:rPr>
              <a:t>Ngoài ra, lớp File cũng hỗ trợ tạo FileStream</a:t>
            </a:r>
            <a:endParaRPr sz="3200">
              <a:latin typeface="Calibri"/>
              <a:ea typeface="Calibri"/>
              <a:cs typeface="Calibri"/>
              <a:sym typeface="Calibri"/>
            </a:endParaRPr>
          </a:p>
          <a:p>
            <a:pPr indent="-228600" lvl="1" marL="685800" rtl="0" algn="l">
              <a:lnSpc>
                <a:spcPct val="90000"/>
              </a:lnSpc>
              <a:spcBef>
                <a:spcPts val="500"/>
              </a:spcBef>
              <a:spcAft>
                <a:spcPts val="0"/>
              </a:spcAft>
              <a:buClr>
                <a:srgbClr val="6293A6"/>
              </a:buClr>
              <a:buSzPts val="2800"/>
              <a:buChar char="•"/>
            </a:pPr>
            <a:r>
              <a:rPr lang="en-US" sz="2800">
                <a:solidFill>
                  <a:srgbClr val="6293A6"/>
                </a:solidFill>
                <a:latin typeface="Calibri"/>
                <a:ea typeface="Calibri"/>
                <a:cs typeface="Calibri"/>
                <a:sym typeface="Calibri"/>
              </a:rPr>
              <a:t>File</a:t>
            </a:r>
            <a:r>
              <a:rPr lang="en-US" sz="2800">
                <a:latin typeface="Calibri"/>
                <a:ea typeface="Calibri"/>
                <a:cs typeface="Calibri"/>
                <a:sym typeface="Calibri"/>
              </a:rPr>
              <a:t>.OpenRead(filename) tạo stream để đọc </a:t>
            </a:r>
            <a:r>
              <a:rPr lang="en-US" sz="2800">
                <a:solidFill>
                  <a:srgbClr val="6293A6"/>
                </a:solidFill>
                <a:latin typeface="Calibri"/>
                <a:ea typeface="Calibri"/>
                <a:cs typeface="Calibri"/>
                <a:sym typeface="Calibri"/>
              </a:rPr>
              <a:t>File</a:t>
            </a:r>
            <a:r>
              <a:rPr lang="en-US" sz="2800">
                <a:latin typeface="Calibri"/>
                <a:ea typeface="Calibri"/>
                <a:cs typeface="Calibri"/>
                <a:sym typeface="Calibri"/>
              </a:rPr>
              <a:t>.OpenWrite(filename) tạo stream để ghi</a:t>
            </a:r>
            <a:endParaRPr sz="2800">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3200"/>
              <a:buChar char="•"/>
            </a:pPr>
            <a:r>
              <a:rPr lang="en-US" sz="3200">
                <a:latin typeface="Calibri"/>
                <a:ea typeface="Calibri"/>
                <a:cs typeface="Calibri"/>
                <a:sym typeface="Calibri"/>
              </a:rPr>
              <a:t>Lấy thông tin encoding của file Text</a:t>
            </a:r>
            <a:endParaRPr/>
          </a:p>
          <a:p>
            <a:pPr indent="-228600" lvl="1" marL="685800" rtl="0" algn="l">
              <a:lnSpc>
                <a:spcPct val="90000"/>
              </a:lnSpc>
              <a:spcBef>
                <a:spcPts val="500"/>
              </a:spcBef>
              <a:spcAft>
                <a:spcPts val="0"/>
              </a:spcAft>
              <a:buClr>
                <a:srgbClr val="2F5496"/>
              </a:buClr>
              <a:buSzPts val="2800"/>
              <a:buChar char="•"/>
            </a:pPr>
            <a:r>
              <a:rPr lang="en-US" sz="2800">
                <a:latin typeface="Calibri"/>
                <a:ea typeface="Calibri"/>
                <a:cs typeface="Calibri"/>
                <a:sym typeface="Calibri"/>
              </a:rPr>
              <a:t>Khi đọc các file text (không phải file nhị phân), đầu tiên cần xác định encoding (UTF8, Unicode, UTF32 ...)</a:t>
            </a:r>
            <a:endParaRPr sz="2800">
              <a:latin typeface="Calibri"/>
              <a:ea typeface="Calibri"/>
              <a:cs typeface="Calibri"/>
              <a:sym typeface="Calibri"/>
            </a:endParaRPr>
          </a:p>
          <a:p>
            <a:pPr indent="-228600" lvl="1" marL="685800" rtl="0" algn="l">
              <a:lnSpc>
                <a:spcPct val="90000"/>
              </a:lnSpc>
              <a:spcBef>
                <a:spcPts val="500"/>
              </a:spcBef>
              <a:spcAft>
                <a:spcPts val="0"/>
              </a:spcAft>
              <a:buClr>
                <a:srgbClr val="2F5496"/>
              </a:buClr>
              <a:buSzPts val="2800"/>
              <a:buChar char="•"/>
            </a:pPr>
            <a:r>
              <a:rPr lang="en-US" sz="2800">
                <a:latin typeface="Calibri"/>
                <a:ea typeface="Calibri"/>
                <a:cs typeface="Calibri"/>
                <a:sym typeface="Calibri"/>
              </a:rPr>
              <a:t>Thông tin về encoding được lưu ở vài byte đầu tiên của file nó gọi là BOM - Preamble </a:t>
            </a:r>
            <a:endParaRPr sz="2800">
              <a:latin typeface="Calibri"/>
              <a:ea typeface="Calibri"/>
              <a:cs typeface="Calibri"/>
              <a:sym typeface="Calibri"/>
            </a:endParaRPr>
          </a:p>
          <a:p>
            <a:pPr indent="-228600" lvl="1" marL="685800" rtl="0" algn="l">
              <a:lnSpc>
                <a:spcPct val="90000"/>
              </a:lnSpc>
              <a:spcBef>
                <a:spcPts val="500"/>
              </a:spcBef>
              <a:spcAft>
                <a:spcPts val="0"/>
              </a:spcAft>
              <a:buClr>
                <a:srgbClr val="2F5496"/>
              </a:buClr>
              <a:buSzPts val="2800"/>
              <a:buChar char="•"/>
            </a:pPr>
            <a:r>
              <a:rPr lang="en-US" sz="2800">
                <a:latin typeface="Calibri"/>
                <a:ea typeface="Calibri"/>
                <a:cs typeface="Calibri"/>
                <a:sym typeface="Calibri"/>
              </a:rPr>
              <a:t>Giá trị của khoảng 5 byte đầu tiên xác định được encoding</a:t>
            </a:r>
            <a:endParaRPr sz="2800">
              <a:latin typeface="Calibri"/>
              <a:ea typeface="Calibri"/>
              <a:cs typeface="Calibri"/>
              <a:sym typeface="Calibri"/>
            </a:endParaRPr>
          </a:p>
        </p:txBody>
      </p:sp>
      <p:sp>
        <p:nvSpPr>
          <p:cNvPr id="227" name="Google Shape;227;p27"/>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28" name="Google Shape;228;p27"/>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29" name="Google Shape;229;p27"/>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FILESTREAM-XÁC ĐỊNH ENCODING</a:t>
            </a:r>
            <a:endParaRPr/>
          </a:p>
        </p:txBody>
      </p:sp>
      <p:sp>
        <p:nvSpPr>
          <p:cNvPr id="235" name="Google Shape;235;p28"/>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36" name="Google Shape;236;p28"/>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37" name="Google Shape;237;p28"/>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8" name="Google Shape;238;p28"/>
          <p:cNvSpPr/>
          <p:nvPr/>
        </p:nvSpPr>
        <p:spPr>
          <a:xfrm>
            <a:off x="221191" y="939876"/>
            <a:ext cx="8686800" cy="5723233"/>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using </a:t>
            </a:r>
            <a:r>
              <a:rPr lang="en-US" sz="1800">
                <a:solidFill>
                  <a:srgbClr val="660066"/>
                </a:solidFill>
                <a:latin typeface="Consolas"/>
                <a:ea typeface="Consolas"/>
                <a:cs typeface="Consolas"/>
                <a:sym typeface="Consolas"/>
              </a:rPr>
              <a:t>System</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using </a:t>
            </a:r>
            <a:r>
              <a:rPr lang="en-US" sz="1800">
                <a:solidFill>
                  <a:srgbClr val="660066"/>
                </a:solidFill>
                <a:latin typeface="Consolas"/>
                <a:ea typeface="Consolas"/>
                <a:cs typeface="Consolas"/>
                <a:sym typeface="Consolas"/>
              </a:rPr>
              <a:t>System</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IO</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using </a:t>
            </a:r>
            <a:r>
              <a:rPr lang="en-US" sz="1800">
                <a:solidFill>
                  <a:srgbClr val="660066"/>
                </a:solidFill>
                <a:latin typeface="Consolas"/>
                <a:ea typeface="Consolas"/>
                <a:cs typeface="Consolas"/>
                <a:sym typeface="Consolas"/>
              </a:rPr>
              <a:t>System</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Text</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namespace Stream_FileStream </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public</a:t>
            </a: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class</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UtilsEncoding</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endParaRPr/>
          </a:p>
          <a:p>
            <a:pPr indent="0" lvl="0" marL="0" marR="0" rtl="0" algn="l">
              <a:lnSpc>
                <a:spcPct val="107000"/>
              </a:lnSpc>
              <a:spcBef>
                <a:spcPts val="0"/>
              </a:spcBef>
              <a:spcAft>
                <a:spcPts val="0"/>
              </a:spcAft>
              <a:buNone/>
            </a:pPr>
            <a:r>
              <a:rPr lang="en-US" sz="1800">
                <a:solidFill>
                  <a:srgbClr val="880000"/>
                </a:solidFill>
                <a:latin typeface="Consolas"/>
                <a:ea typeface="Consolas"/>
                <a:cs typeface="Consolas"/>
                <a:sym typeface="Consolas"/>
              </a:rPr>
              <a:t>	</a:t>
            </a:r>
            <a:r>
              <a:rPr lang="en-US" sz="1800">
                <a:solidFill>
                  <a:srgbClr val="000088"/>
                </a:solidFill>
                <a:latin typeface="Consolas"/>
                <a:ea typeface="Consolas"/>
                <a:cs typeface="Consolas"/>
                <a:sym typeface="Consolas"/>
              </a:rPr>
              <a:t>public</a:t>
            </a: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static</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Encoding</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GetEncoding</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Stream</a:t>
            </a:r>
            <a:r>
              <a:rPr lang="en-US" sz="1800">
                <a:solidFill>
                  <a:srgbClr val="000000"/>
                </a:solidFill>
                <a:latin typeface="Consolas"/>
                <a:ea typeface="Consolas"/>
                <a:cs typeface="Consolas"/>
                <a:sym typeface="Consolas"/>
              </a:rPr>
              <a:t> stream</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endParaRPr/>
          </a:p>
          <a:p>
            <a:pPr indent="0" lvl="0" marL="0" marR="0" rtl="0" algn="l">
              <a:lnSpc>
                <a:spcPct val="107000"/>
              </a:lnSpc>
              <a:spcBef>
                <a:spcPts val="0"/>
              </a:spcBef>
              <a:spcAft>
                <a:spcPts val="0"/>
              </a:spcAft>
              <a:buNone/>
            </a:pPr>
            <a:r>
              <a:rPr lang="en-US" sz="1800">
                <a:solidFill>
                  <a:srgbClr val="880000"/>
                </a:solidFill>
                <a:latin typeface="Consolas"/>
                <a:ea typeface="Consolas"/>
                <a:cs typeface="Consolas"/>
                <a:sym typeface="Consolas"/>
              </a:rPr>
              <a:t>	 //hàm xác định encoding bằng 5 byte đầu tiên</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byte</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BOMBytes</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new</a:t>
            </a: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byte</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4</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endParaRPr sz="1800">
              <a:solidFill>
                <a:srgbClr val="000000"/>
              </a:solidFill>
              <a:latin typeface="Consolas"/>
              <a:ea typeface="Consolas"/>
              <a:cs typeface="Consolas"/>
              <a:sym typeface="Consolas"/>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880000"/>
                </a:solidFill>
                <a:latin typeface="Consolas"/>
                <a:ea typeface="Consolas"/>
                <a:cs typeface="Consolas"/>
                <a:sym typeface="Consolas"/>
              </a:rPr>
              <a:t>// mảng chứa 4 byte để làm bộ nhớ lưu byte đọc được</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int</a:t>
            </a:r>
            <a:r>
              <a:rPr lang="en-US" sz="1800">
                <a:solidFill>
                  <a:srgbClr val="000000"/>
                </a:solidFill>
                <a:latin typeface="Consolas"/>
                <a:ea typeface="Consolas"/>
                <a:cs typeface="Consolas"/>
                <a:sym typeface="Consolas"/>
              </a:rPr>
              <a:t> offset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endParaRPr sz="1800">
              <a:solidFill>
                <a:srgbClr val="000000"/>
              </a:solidFill>
              <a:latin typeface="Consolas"/>
              <a:ea typeface="Consolas"/>
              <a:cs typeface="Consolas"/>
              <a:sym typeface="Consolas"/>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880000"/>
                </a:solidFill>
                <a:latin typeface="Consolas"/>
                <a:ea typeface="Consolas"/>
                <a:cs typeface="Consolas"/>
                <a:sym typeface="Consolas"/>
              </a:rPr>
              <a:t>// vị trí (index) trong buffer - nơi ghi byte đầu tiên đọc được</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int</a:t>
            </a:r>
            <a:r>
              <a:rPr lang="en-US" sz="1800">
                <a:solidFill>
                  <a:srgbClr val="000000"/>
                </a:solidFill>
                <a:latin typeface="Consolas"/>
                <a:ea typeface="Consolas"/>
                <a:cs typeface="Consolas"/>
                <a:sym typeface="Consolas"/>
              </a:rPr>
              <a:t> count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4</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880000"/>
                </a:solidFill>
                <a:latin typeface="Consolas"/>
                <a:ea typeface="Consolas"/>
                <a:cs typeface="Consolas"/>
                <a:sym typeface="Consolas"/>
              </a:rPr>
              <a:t>// đọc 4 byte</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int</a:t>
            </a:r>
            <a:r>
              <a:rPr lang="en-US" sz="1800">
                <a:solidFill>
                  <a:srgbClr val="000000"/>
                </a:solidFill>
                <a:latin typeface="Consolas"/>
                <a:ea typeface="Consolas"/>
                <a:cs typeface="Consolas"/>
                <a:sym typeface="Consolas"/>
              </a:rPr>
              <a:t> numberbyte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stream</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Read</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BOMBytes</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offset</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count</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endParaRPr sz="1800">
              <a:solidFill>
                <a:srgbClr val="000000"/>
              </a:solidFill>
              <a:latin typeface="Consolas"/>
              <a:ea typeface="Consolas"/>
              <a:cs typeface="Consolas"/>
              <a:sym typeface="Consolas"/>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880000"/>
                </a:solidFill>
                <a:latin typeface="Consolas"/>
                <a:ea typeface="Consolas"/>
                <a:cs typeface="Consolas"/>
                <a:sym typeface="Consolas"/>
              </a:rPr>
              <a:t>// bắt đầu đọc 4 đầu tiên lưu vào buffer</a:t>
            </a:r>
            <a:endParaRPr/>
          </a:p>
          <a:p>
            <a:pPr indent="0" lvl="0" marL="0" marR="0" rtl="0" algn="l">
              <a:lnSpc>
                <a:spcPct val="107000"/>
              </a:lnSpc>
              <a:spcBef>
                <a:spcPts val="0"/>
              </a:spcBef>
              <a:spcAft>
                <a:spcPts val="0"/>
              </a:spcAft>
              <a:buNone/>
            </a:pPr>
            <a:r>
              <a:rPr lang="en-US" sz="1800">
                <a:solidFill>
                  <a:srgbClr val="000088"/>
                </a:solidFill>
                <a:latin typeface="Consolas"/>
                <a:ea typeface="Consolas"/>
                <a:cs typeface="Consolas"/>
                <a:sym typeface="Consolas"/>
              </a:rPr>
              <a:t>	 if</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BOMBytes</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0</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0xfe</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&amp;&amp;</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BOMBytes</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1</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0xff</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stream</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Seek</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2</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SeekOrigin</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Begin</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endParaRPr sz="1800">
              <a:solidFill>
                <a:srgbClr val="000000"/>
              </a:solidFill>
              <a:latin typeface="Consolas"/>
              <a:ea typeface="Consolas"/>
              <a:cs typeface="Consolas"/>
              <a:sym typeface="Consolas"/>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880000"/>
                </a:solidFill>
                <a:latin typeface="Consolas"/>
                <a:ea typeface="Consolas"/>
                <a:cs typeface="Consolas"/>
                <a:sym typeface="Consolas"/>
              </a:rPr>
              <a:t>// Di chuyển về vị trí bắt đầu của dữ liệu (đã trừ BOM)</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return</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Encoding</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BigEndianUnicode</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9"/>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FILESTREAM-XÁC ĐỊNH ENCODING</a:t>
            </a:r>
            <a:endParaRPr/>
          </a:p>
        </p:txBody>
      </p:sp>
      <p:sp>
        <p:nvSpPr>
          <p:cNvPr id="244" name="Google Shape;244;p29"/>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45" name="Google Shape;245;p29"/>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46" name="Google Shape;246;p29"/>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7" name="Google Shape;247;p29"/>
          <p:cNvSpPr/>
          <p:nvPr/>
        </p:nvSpPr>
        <p:spPr>
          <a:xfrm>
            <a:off x="221191" y="970088"/>
            <a:ext cx="8686800" cy="4913589"/>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24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if</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BOMBytes</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0</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0xff</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&amp;&amp;</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BOMBytes</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1</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0xfe</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endParaRPr sz="18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stream</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Seek</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2</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SeekOrigin</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Begin</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endParaRPr sz="1800">
              <a:solidFill>
                <a:srgbClr val="000000"/>
              </a:solidFill>
              <a:latin typeface="Consolas"/>
              <a:ea typeface="Consolas"/>
              <a:cs typeface="Consolas"/>
              <a:sym typeface="Consolas"/>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880000"/>
                </a:solidFill>
                <a:latin typeface="Consolas"/>
                <a:ea typeface="Consolas"/>
                <a:cs typeface="Consolas"/>
                <a:sym typeface="Consolas"/>
              </a:rPr>
              <a:t>// Di chuyển về vị trí bắt đầu của dữ liệu (đã trừ BOM)</a:t>
            </a:r>
            <a:endParaRPr sz="18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return</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Encoding</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Unicode</a:t>
            </a:r>
            <a:r>
              <a:rPr lang="en-US" sz="1800">
                <a:solidFill>
                  <a:srgbClr val="666600"/>
                </a:solidFill>
                <a:latin typeface="Consolas"/>
                <a:ea typeface="Consolas"/>
                <a:cs typeface="Consolas"/>
                <a:sym typeface="Consolas"/>
              </a:rPr>
              <a:t>;</a:t>
            </a:r>
            <a:endParaRPr sz="18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endParaRPr sz="18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endParaRPr sz="18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if</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BOMBytes</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0</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0xef</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&amp;&amp;</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BOMBytes</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1</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0xbb</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&amp;&amp;</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BOMBytes</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2</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0xbf</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endParaRPr sz="18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stream</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Seek</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3</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SeekOrigin</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Begin</a:t>
            </a:r>
            <a:r>
              <a:rPr lang="en-US" sz="1800">
                <a:solidFill>
                  <a:srgbClr val="666600"/>
                </a:solidFill>
                <a:latin typeface="Consolas"/>
                <a:ea typeface="Consolas"/>
                <a:cs typeface="Consolas"/>
                <a:sym typeface="Consolas"/>
              </a:rPr>
              <a:t>);</a:t>
            </a:r>
            <a:endParaRPr sz="18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return</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Encoding</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UTF8</a:t>
            </a:r>
            <a:r>
              <a:rPr lang="en-US" sz="1800">
                <a:solidFill>
                  <a:srgbClr val="666600"/>
                </a:solidFill>
                <a:latin typeface="Consolas"/>
                <a:ea typeface="Consolas"/>
                <a:cs typeface="Consolas"/>
                <a:sym typeface="Consolas"/>
              </a:rPr>
              <a:t>;</a:t>
            </a:r>
            <a:endParaRPr sz="18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88"/>
                </a:solidFill>
                <a:latin typeface="Consolas"/>
                <a:ea typeface="Consolas"/>
                <a:cs typeface="Consolas"/>
                <a:sym typeface="Consolas"/>
              </a:rPr>
              <a:t> </a:t>
            </a:r>
            <a:endParaRPr sz="1800">
              <a:solidFill>
                <a:srgbClr val="000088"/>
              </a:solidFill>
              <a:latin typeface="Consolas"/>
              <a:ea typeface="Consolas"/>
              <a:cs typeface="Consolas"/>
              <a:sym typeface="Consolas"/>
            </a:endParaRPr>
          </a:p>
          <a:p>
            <a:pPr indent="0" lvl="0" marL="0" marR="0" rtl="0" algn="l">
              <a:lnSpc>
                <a:spcPct val="107000"/>
              </a:lnSpc>
              <a:spcBef>
                <a:spcPts val="0"/>
              </a:spcBef>
              <a:spcAft>
                <a:spcPts val="0"/>
              </a:spcAft>
              <a:buNone/>
            </a:pPr>
            <a:r>
              <a:rPr lang="en-US" sz="1800">
                <a:solidFill>
                  <a:srgbClr val="000088"/>
                </a:solidFill>
                <a:latin typeface="Consolas"/>
                <a:ea typeface="Consolas"/>
                <a:cs typeface="Consolas"/>
                <a:sym typeface="Consolas"/>
              </a:rPr>
              <a:t>	 if</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BOMBytes</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0</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0x2b</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&amp;&amp;</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BOMBytes</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1</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0x2f</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&amp;&amp;</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BOMBytes</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2</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0x76</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stream</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Seek</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3</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SeekOrigin</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Begin</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return</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Encoding</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UTF7</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FILESTREAM-XÁC ĐỊNH ENCODING</a:t>
            </a:r>
            <a:endParaRPr/>
          </a:p>
        </p:txBody>
      </p:sp>
      <p:sp>
        <p:nvSpPr>
          <p:cNvPr id="253" name="Google Shape;253;p30"/>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54" name="Google Shape;254;p30"/>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55" name="Google Shape;255;p30"/>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6" name="Google Shape;256;p30"/>
          <p:cNvSpPr/>
          <p:nvPr/>
        </p:nvSpPr>
        <p:spPr>
          <a:xfrm>
            <a:off x="221191" y="970088"/>
            <a:ext cx="8686800" cy="4518416"/>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if</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BOMBytes</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0</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0xff</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&amp;&amp;</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BOMBytes</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1</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0xfe</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&amp;&amp;</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BOMBytes</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2</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&amp;&amp;</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BOMBytes</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3</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stream</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Seek</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4</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SeekOrigin</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Begin</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return</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Encoding</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UTF32</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if</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BOMBytes</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0</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&amp;&amp;</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BOMBytes</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1</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&amp;&amp;</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BOMBytes</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2</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0xfe</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&amp;&amp;</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BOMBytes</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3</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0xff</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stream</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Seek</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4</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SeekOrigin</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Begin</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return</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Encoding</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GetEncoding</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12001</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stream</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Seek</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6666"/>
                </a:solidFill>
                <a:latin typeface="Consolas"/>
                <a:ea typeface="Consolas"/>
                <a:cs typeface="Consolas"/>
                <a:sym typeface="Consolas"/>
              </a:rPr>
              <a:t>0</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SeekOrigin</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Begin</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return</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Encoding</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Default</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endParaRPr sz="3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800">
                <a:solidFill>
                  <a:srgbClr val="666600"/>
                </a:solidFill>
                <a:latin typeface="Consolas"/>
                <a:ea typeface="Consolas"/>
                <a:cs typeface="Consolas"/>
                <a:sym typeface="Consolas"/>
              </a:rPr>
              <a: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FILESTREAM-XÁC ĐỊNH ENCODING</a:t>
            </a:r>
            <a:endParaRPr/>
          </a:p>
        </p:txBody>
      </p:sp>
      <p:sp>
        <p:nvSpPr>
          <p:cNvPr id="262" name="Google Shape;262;p31"/>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t>ASCII 7 bit: 7 bit biểu diễn các ký tự, đủ biểu diễn bảng chữ cái tiếng Anh (in hoa, thường, số ký tự đặc biệt)</a:t>
            </a:r>
            <a:endParaRPr/>
          </a:p>
          <a:p>
            <a:pPr indent="-228600" lvl="0" marL="228600" rtl="0" algn="l">
              <a:lnSpc>
                <a:spcPct val="90000"/>
              </a:lnSpc>
              <a:spcBef>
                <a:spcPts val="1000"/>
              </a:spcBef>
              <a:spcAft>
                <a:spcPts val="0"/>
              </a:spcAft>
              <a:buClr>
                <a:srgbClr val="2F5496"/>
              </a:buClr>
              <a:buSzPts val="2800"/>
              <a:buChar char="•"/>
            </a:pPr>
            <a:r>
              <a:rPr lang="en-US"/>
              <a:t>ASCII 1 byte: 1 byte biểu diễn 1 ký tự. </a:t>
            </a:r>
            <a:endParaRPr/>
          </a:p>
          <a:p>
            <a:pPr indent="-228600" lvl="0" marL="228600" rtl="0" algn="l">
              <a:lnSpc>
                <a:spcPct val="90000"/>
              </a:lnSpc>
              <a:spcBef>
                <a:spcPts val="1000"/>
              </a:spcBef>
              <a:spcAft>
                <a:spcPts val="0"/>
              </a:spcAft>
              <a:buClr>
                <a:srgbClr val="2F5496"/>
              </a:buClr>
              <a:buSzPts val="2800"/>
              <a:buChar char="•"/>
            </a:pPr>
            <a:r>
              <a:rPr lang="en-US"/>
              <a:t>UTF-16: 2 byte biểu diễn 1 ký tự</a:t>
            </a:r>
            <a:endParaRPr/>
          </a:p>
          <a:p>
            <a:pPr indent="-228600" lvl="0" marL="228600" rtl="0" algn="l">
              <a:lnSpc>
                <a:spcPct val="90000"/>
              </a:lnSpc>
              <a:spcBef>
                <a:spcPts val="1000"/>
              </a:spcBef>
              <a:spcAft>
                <a:spcPts val="0"/>
              </a:spcAft>
              <a:buClr>
                <a:srgbClr val="2F5496"/>
              </a:buClr>
              <a:buSzPts val="2800"/>
              <a:buChar char="•"/>
            </a:pPr>
            <a:r>
              <a:rPr lang="en-US"/>
              <a:t>UTF-32: 4 byte biểu diễn 1 ký tự</a:t>
            </a:r>
            <a:endParaRPr/>
          </a:p>
          <a:p>
            <a:pPr indent="-228600" lvl="0" marL="228600" rtl="0" algn="l">
              <a:lnSpc>
                <a:spcPct val="90000"/>
              </a:lnSpc>
              <a:spcBef>
                <a:spcPts val="1000"/>
              </a:spcBef>
              <a:spcAft>
                <a:spcPts val="0"/>
              </a:spcAft>
              <a:buClr>
                <a:srgbClr val="2F5496"/>
              </a:buClr>
              <a:buSzPts val="2800"/>
              <a:buChar char="•"/>
            </a:pPr>
            <a:r>
              <a:rPr lang="en-US"/>
              <a:t>UTF-8: dùng biến để xác định bao nhiêu byte cho mỗi ký tự cụ thể, Mỗi ký tự có thể từ 1 - 6 byte</a:t>
            </a:r>
            <a:endParaRPr/>
          </a:p>
        </p:txBody>
      </p:sp>
      <p:sp>
        <p:nvSpPr>
          <p:cNvPr id="263" name="Google Shape;263;p31"/>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64" name="Google Shape;264;p31"/>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65" name="Google Shape;265;p31"/>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637528" y="2157287"/>
            <a:ext cx="7886700" cy="3360581"/>
          </a:xfrm>
          <a:prstGeom prst="rect">
            <a:avLst/>
          </a:prstGeom>
          <a:solidFill>
            <a:srgbClr val="2E75B5">
              <a:alpha val="80784"/>
            </a:srgbClr>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t>CHƯƠNG 2</a:t>
            </a:r>
            <a:br>
              <a:rPr lang="en-US"/>
            </a:br>
            <a:r>
              <a:rPr lang="en-US"/>
              <a:t>XUẤT NHẬP TRONG</a:t>
            </a:r>
            <a:br>
              <a:rPr lang="en-US"/>
            </a:br>
            <a:r>
              <a:rPr lang="en-US"/>
              <a:t>.NET FRAMEWORK</a:t>
            </a:r>
            <a:endParaRPr/>
          </a:p>
        </p:txBody>
      </p:sp>
      <p:sp>
        <p:nvSpPr>
          <p:cNvPr id="97" name="Google Shape;97;p14"/>
          <p:cNvSpPr txBox="1"/>
          <p:nvPr>
            <p:ph idx="1" type="body"/>
          </p:nvPr>
        </p:nvSpPr>
        <p:spPr>
          <a:xfrm>
            <a:off x="637528" y="5588890"/>
            <a:ext cx="7886700" cy="98948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None/>
            </a:pPr>
            <a:r>
              <a:rPr lang="en-US"/>
              <a:t>Thời gian: 6 tiết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FILESTREAM-GHI/ĐỌC TEXT  FILE</a:t>
            </a:r>
            <a:endParaRPr/>
          </a:p>
        </p:txBody>
      </p:sp>
      <p:sp>
        <p:nvSpPr>
          <p:cNvPr id="271" name="Google Shape;271;p32"/>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latin typeface="Calibri"/>
                <a:ea typeface="Calibri"/>
                <a:cs typeface="Calibri"/>
                <a:sym typeface="Calibri"/>
              </a:rPr>
              <a:t>Ghi tập tin văn bản (tạo mới, ghi đè)</a:t>
            </a:r>
            <a:endParaRPr>
              <a:latin typeface="Calibri"/>
              <a:ea typeface="Calibri"/>
              <a:cs typeface="Calibri"/>
              <a:sym typeface="Calibri"/>
            </a:endParaRPr>
          </a:p>
          <a:p>
            <a:pPr indent="-228600" lvl="1" marL="685800" rtl="0" algn="l">
              <a:lnSpc>
                <a:spcPct val="90000"/>
              </a:lnSpc>
              <a:spcBef>
                <a:spcPts val="500"/>
              </a:spcBef>
              <a:spcAft>
                <a:spcPts val="0"/>
              </a:spcAft>
              <a:buClr>
                <a:srgbClr val="2F5496"/>
              </a:buClr>
              <a:buSzPts val="2800"/>
              <a:buChar char="•"/>
            </a:pPr>
            <a:r>
              <a:rPr lang="en-US" sz="2800">
                <a:latin typeface="Calibri"/>
                <a:ea typeface="Calibri"/>
                <a:cs typeface="Calibri"/>
                <a:sym typeface="Calibri"/>
              </a:rPr>
              <a:t>Ghi các bytes BOM, lấy mảng bytes BOM bằng cách gọi </a:t>
            </a:r>
            <a:r>
              <a:rPr lang="en-US" sz="2800">
                <a:solidFill>
                  <a:srgbClr val="6293A6"/>
                </a:solidFill>
                <a:latin typeface="Calibri"/>
                <a:ea typeface="Calibri"/>
                <a:cs typeface="Calibri"/>
                <a:sym typeface="Calibri"/>
              </a:rPr>
              <a:t>encoding</a:t>
            </a:r>
            <a:r>
              <a:rPr lang="en-US" sz="2800">
                <a:latin typeface="Calibri"/>
                <a:ea typeface="Calibri"/>
                <a:cs typeface="Calibri"/>
                <a:sym typeface="Calibri"/>
              </a:rPr>
              <a:t>.GetPreamble()</a:t>
            </a:r>
            <a:endParaRPr sz="2800">
              <a:latin typeface="Calibri"/>
              <a:ea typeface="Calibri"/>
              <a:cs typeface="Calibri"/>
              <a:sym typeface="Calibri"/>
            </a:endParaRPr>
          </a:p>
          <a:p>
            <a:pPr indent="-228600" lvl="1" marL="685800" rtl="0" algn="l">
              <a:lnSpc>
                <a:spcPct val="90000"/>
              </a:lnSpc>
              <a:spcBef>
                <a:spcPts val="500"/>
              </a:spcBef>
              <a:spcAft>
                <a:spcPts val="0"/>
              </a:spcAft>
              <a:buClr>
                <a:srgbClr val="2F5496"/>
              </a:buClr>
              <a:buSzPts val="2800"/>
              <a:buChar char="•"/>
            </a:pPr>
            <a:r>
              <a:rPr lang="en-US" sz="2800">
                <a:latin typeface="Calibri"/>
                <a:ea typeface="Calibri"/>
                <a:cs typeface="Calibri"/>
                <a:sym typeface="Calibri"/>
              </a:rPr>
              <a:t>Encoding và chuyển chuỗi thành mảng bytes </a:t>
            </a:r>
            <a:endParaRPr sz="2800">
              <a:latin typeface="Calibri"/>
              <a:ea typeface="Calibri"/>
              <a:cs typeface="Calibri"/>
              <a:sym typeface="Calibri"/>
            </a:endParaRPr>
          </a:p>
          <a:p>
            <a:pPr indent="-228600" lvl="1" marL="685800" rtl="0" algn="l">
              <a:lnSpc>
                <a:spcPct val="90000"/>
              </a:lnSpc>
              <a:spcBef>
                <a:spcPts val="500"/>
              </a:spcBef>
              <a:spcAft>
                <a:spcPts val="0"/>
              </a:spcAft>
              <a:buClr>
                <a:srgbClr val="2F5496"/>
              </a:buClr>
              <a:buSzPts val="2800"/>
              <a:buChar char="•"/>
            </a:pPr>
            <a:r>
              <a:rPr lang="en-US" sz="2800">
                <a:latin typeface="Calibri"/>
                <a:ea typeface="Calibri"/>
                <a:cs typeface="Calibri"/>
                <a:sym typeface="Calibri"/>
              </a:rPr>
              <a:t>Lưu ra stream bằng Write</a:t>
            </a:r>
            <a:endParaRPr sz="2800">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3200"/>
              <a:buChar char="•"/>
            </a:pPr>
            <a:r>
              <a:rPr lang="en-US" sz="3200">
                <a:latin typeface="Calibri"/>
                <a:ea typeface="Calibri"/>
                <a:cs typeface="Calibri"/>
                <a:sym typeface="Calibri"/>
              </a:rPr>
              <a:t>Đọc tập tin văn bản </a:t>
            </a:r>
            <a:endParaRPr sz="3200">
              <a:latin typeface="Calibri"/>
              <a:ea typeface="Calibri"/>
              <a:cs typeface="Calibri"/>
              <a:sym typeface="Calibri"/>
            </a:endParaRPr>
          </a:p>
          <a:p>
            <a:pPr indent="-228600" lvl="1" marL="685800" rtl="0" algn="l">
              <a:lnSpc>
                <a:spcPct val="90000"/>
              </a:lnSpc>
              <a:spcBef>
                <a:spcPts val="500"/>
              </a:spcBef>
              <a:spcAft>
                <a:spcPts val="0"/>
              </a:spcAft>
              <a:buClr>
                <a:srgbClr val="2F5496"/>
              </a:buClr>
              <a:buSzPts val="2800"/>
              <a:buChar char="•"/>
            </a:pPr>
            <a:r>
              <a:rPr lang="en-US" sz="2800">
                <a:latin typeface="Calibri"/>
                <a:ea typeface="Calibri"/>
                <a:cs typeface="Calibri"/>
                <a:sym typeface="Calibri"/>
              </a:rPr>
              <a:t>Xác định Encoding của file text</a:t>
            </a:r>
            <a:endParaRPr/>
          </a:p>
          <a:p>
            <a:pPr indent="-228600" lvl="1" marL="685800" rtl="0" algn="l">
              <a:lnSpc>
                <a:spcPct val="90000"/>
              </a:lnSpc>
              <a:spcBef>
                <a:spcPts val="500"/>
              </a:spcBef>
              <a:spcAft>
                <a:spcPts val="0"/>
              </a:spcAft>
              <a:buClr>
                <a:srgbClr val="2F5496"/>
              </a:buClr>
              <a:buSzPts val="2800"/>
              <a:buChar char="•"/>
            </a:pPr>
            <a:r>
              <a:rPr lang="en-US" sz="2800">
                <a:latin typeface="Calibri"/>
                <a:ea typeface="Calibri"/>
                <a:cs typeface="Calibri"/>
                <a:sym typeface="Calibri"/>
              </a:rPr>
              <a:t>Đọc từng khối byte vào buffer (mảng byte)</a:t>
            </a:r>
            <a:endParaRPr/>
          </a:p>
          <a:p>
            <a:pPr indent="-228600" lvl="1" marL="685800" rtl="0" algn="l">
              <a:lnSpc>
                <a:spcPct val="90000"/>
              </a:lnSpc>
              <a:spcBef>
                <a:spcPts val="500"/>
              </a:spcBef>
              <a:spcAft>
                <a:spcPts val="0"/>
              </a:spcAft>
              <a:buClr>
                <a:srgbClr val="2F5496"/>
              </a:buClr>
              <a:buSzPts val="2800"/>
              <a:buChar char="•"/>
            </a:pPr>
            <a:r>
              <a:rPr lang="en-US" sz="2800">
                <a:latin typeface="Calibri"/>
                <a:ea typeface="Calibri"/>
                <a:cs typeface="Calibri"/>
                <a:sym typeface="Calibri"/>
              </a:rPr>
              <a:t>Thực hiện Encoding để xác định chuỗi</a:t>
            </a:r>
            <a:endParaRPr sz="2800">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3200"/>
              <a:buChar char="•"/>
            </a:pPr>
            <a:r>
              <a:rPr lang="en-US" sz="3200">
                <a:latin typeface="Calibri"/>
                <a:ea typeface="Calibri"/>
                <a:cs typeface="Calibri"/>
                <a:sym typeface="Calibri"/>
              </a:rPr>
              <a:t>Copy file</a:t>
            </a:r>
            <a:endParaRPr/>
          </a:p>
          <a:p>
            <a:pPr indent="-228600" lvl="1" marL="685800" rtl="0" algn="l">
              <a:lnSpc>
                <a:spcPct val="90000"/>
              </a:lnSpc>
              <a:spcBef>
                <a:spcPts val="500"/>
              </a:spcBef>
              <a:spcAft>
                <a:spcPts val="0"/>
              </a:spcAft>
              <a:buClr>
                <a:srgbClr val="2F5496"/>
              </a:buClr>
              <a:buSzPts val="2800"/>
              <a:buChar char="•"/>
            </a:pPr>
            <a:r>
              <a:rPr lang="en-US" sz="2800">
                <a:latin typeface="Calibri"/>
                <a:ea typeface="Calibri"/>
                <a:cs typeface="Calibri"/>
                <a:sym typeface="Calibri"/>
              </a:rPr>
              <a:t>Tạo 2 stream, một để đọc - một để lưu</a:t>
            </a:r>
            <a:endParaRPr sz="2800">
              <a:latin typeface="Calibri"/>
              <a:ea typeface="Calibri"/>
              <a:cs typeface="Calibri"/>
              <a:sym typeface="Calibri"/>
            </a:endParaRPr>
          </a:p>
        </p:txBody>
      </p:sp>
      <p:sp>
        <p:nvSpPr>
          <p:cNvPr id="272" name="Google Shape;272;p32"/>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73" name="Google Shape;273;p32"/>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74" name="Google Shape;274;p32"/>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FILESTREAM-GHI TEXT  FILE</a:t>
            </a:r>
            <a:endParaRPr/>
          </a:p>
        </p:txBody>
      </p:sp>
      <p:sp>
        <p:nvSpPr>
          <p:cNvPr id="280" name="Google Shape;280;p33"/>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81" name="Google Shape;281;p33"/>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82" name="Google Shape;282;p33"/>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3" name="Google Shape;283;p33"/>
          <p:cNvSpPr/>
          <p:nvPr/>
        </p:nvSpPr>
        <p:spPr>
          <a:xfrm>
            <a:off x="221191" y="970088"/>
            <a:ext cx="8686800" cy="4834144"/>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800">
                <a:solidFill>
                  <a:srgbClr val="000088"/>
                </a:solidFill>
                <a:latin typeface="Consolas"/>
                <a:ea typeface="Consolas"/>
                <a:cs typeface="Consolas"/>
                <a:sym typeface="Consolas"/>
              </a:rPr>
              <a:t>string</a:t>
            </a:r>
            <a:r>
              <a:rPr lang="en-US" sz="1800">
                <a:solidFill>
                  <a:srgbClr val="000000"/>
                </a:solidFill>
                <a:latin typeface="Consolas"/>
                <a:ea typeface="Consolas"/>
                <a:cs typeface="Consolas"/>
                <a:sym typeface="Consolas"/>
              </a:rPr>
              <a:t> filepath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8800"/>
                </a:solidFill>
                <a:latin typeface="Consolas"/>
                <a:ea typeface="Consolas"/>
                <a:cs typeface="Consolas"/>
                <a:sym typeface="Consolas"/>
              </a:rPr>
              <a:t>"/mycode/2.txt"</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using </a:t>
            </a:r>
            <a:r>
              <a:rPr lang="en-US" sz="1800">
                <a:solidFill>
                  <a:srgbClr val="666600"/>
                </a:solidFill>
                <a:latin typeface="Consolas"/>
                <a:ea typeface="Consolas"/>
                <a:cs typeface="Consolas"/>
                <a:sym typeface="Consolas"/>
              </a:rPr>
              <a:t>(</a:t>
            </a:r>
            <a:r>
              <a:rPr lang="en-US" sz="1800">
                <a:solidFill>
                  <a:srgbClr val="000088"/>
                </a:solidFill>
                <a:latin typeface="Consolas"/>
                <a:ea typeface="Consolas"/>
                <a:cs typeface="Consolas"/>
                <a:sym typeface="Consolas"/>
              </a:rPr>
              <a:t>var</a:t>
            </a:r>
            <a:r>
              <a:rPr lang="en-US" sz="1800">
                <a:solidFill>
                  <a:srgbClr val="000000"/>
                </a:solidFill>
                <a:latin typeface="Consolas"/>
                <a:ea typeface="Consolas"/>
                <a:cs typeface="Consolas"/>
                <a:sym typeface="Consolas"/>
              </a:rPr>
              <a:t> stream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new</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FileStream</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path</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filepath</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mode</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FileMode</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Create</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access</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FileAccess</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Write</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share</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FileShare</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None</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880000"/>
                </a:solidFill>
                <a:latin typeface="Consolas"/>
                <a:ea typeface="Consolas"/>
                <a:cs typeface="Consolas"/>
                <a:sym typeface="Consolas"/>
              </a:rPr>
              <a:t>//Write BOM - UTF8</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Encoding</a:t>
            </a:r>
            <a:r>
              <a:rPr lang="en-US" sz="1800">
                <a:solidFill>
                  <a:srgbClr val="000000"/>
                </a:solidFill>
                <a:latin typeface="Consolas"/>
                <a:ea typeface="Consolas"/>
                <a:cs typeface="Consolas"/>
                <a:sym typeface="Consolas"/>
              </a:rPr>
              <a:t> encoding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Encoding</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UTF8</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byte</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bom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encoding</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GetPreamble</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stream</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Write</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bom</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bom</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Length</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string</a:t>
            </a:r>
            <a:r>
              <a:rPr lang="en-US" sz="1800">
                <a:solidFill>
                  <a:srgbClr val="000000"/>
                </a:solidFill>
                <a:latin typeface="Consolas"/>
                <a:ea typeface="Consolas"/>
                <a:cs typeface="Consolas"/>
                <a:sym typeface="Consolas"/>
              </a:rPr>
              <a:t> s1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8800"/>
                </a:solidFill>
                <a:latin typeface="Consolas"/>
                <a:ea typeface="Consolas"/>
                <a:cs typeface="Consolas"/>
                <a:sym typeface="Consolas"/>
              </a:rPr>
              <a:t>"Xin chào các bạn sinh viên CTU! \n"</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string</a:t>
            </a:r>
            <a:r>
              <a:rPr lang="en-US" sz="1800">
                <a:solidFill>
                  <a:srgbClr val="000000"/>
                </a:solidFill>
                <a:latin typeface="Consolas"/>
                <a:ea typeface="Consolas"/>
                <a:cs typeface="Consolas"/>
                <a:sym typeface="Consolas"/>
              </a:rPr>
              <a:t> s2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8800"/>
                </a:solidFill>
                <a:latin typeface="Consolas"/>
                <a:ea typeface="Consolas"/>
                <a:cs typeface="Consolas"/>
                <a:sym typeface="Consolas"/>
              </a:rPr>
              <a:t>"Ví dụ - ghi file text bằng stream"</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880000"/>
                </a:solidFill>
                <a:latin typeface="Consolas"/>
                <a:ea typeface="Consolas"/>
                <a:cs typeface="Consolas"/>
                <a:sym typeface="Consolas"/>
              </a:rPr>
              <a:t>// Encode chuỗi - lưu vào mảng bytes</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byte</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buffer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encoding</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GetBytes</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s1</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stream</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Write</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buffer</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buffer</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Length</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880000"/>
                </a:solidFill>
                <a:latin typeface="Consolas"/>
                <a:ea typeface="Consolas"/>
                <a:cs typeface="Consolas"/>
                <a:sym typeface="Consolas"/>
              </a:rPr>
              <a:t>// lưu vào stream</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buffer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encoding</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GetBytes</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s2</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stream</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Write</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buffer</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buffer</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Length</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880000"/>
                </a:solidFill>
                <a:latin typeface="Consolas"/>
                <a:ea typeface="Consolas"/>
                <a:cs typeface="Consolas"/>
                <a:sym typeface="Consolas"/>
              </a:rPr>
              <a:t>// lưu vào stream</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4"/>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FILESTREAM-ĐỌC TEXT FILE</a:t>
            </a:r>
            <a:endParaRPr/>
          </a:p>
        </p:txBody>
      </p:sp>
      <p:sp>
        <p:nvSpPr>
          <p:cNvPr id="289" name="Google Shape;289;p34"/>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90" name="Google Shape;290;p34"/>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91" name="Google Shape;291;p34"/>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2" name="Google Shape;292;p34"/>
          <p:cNvSpPr/>
          <p:nvPr/>
        </p:nvSpPr>
        <p:spPr>
          <a:xfrm>
            <a:off x="221191" y="970088"/>
            <a:ext cx="8686800" cy="5426870"/>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800">
                <a:solidFill>
                  <a:srgbClr val="000088"/>
                </a:solidFill>
                <a:latin typeface="Consolas"/>
                <a:ea typeface="Consolas"/>
                <a:cs typeface="Consolas"/>
                <a:sym typeface="Consolas"/>
              </a:rPr>
              <a:t>string</a:t>
            </a:r>
            <a:r>
              <a:rPr lang="en-US" sz="1800">
                <a:solidFill>
                  <a:srgbClr val="000000"/>
                </a:solidFill>
                <a:latin typeface="Consolas"/>
                <a:ea typeface="Consolas"/>
                <a:cs typeface="Consolas"/>
                <a:sym typeface="Consolas"/>
              </a:rPr>
              <a:t> filepath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8800"/>
                </a:solidFill>
                <a:latin typeface="Consolas"/>
                <a:ea typeface="Consolas"/>
                <a:cs typeface="Consolas"/>
                <a:sym typeface="Consolas"/>
              </a:rPr>
              <a:t>"/mycode/1.txt"</a:t>
            </a:r>
            <a:r>
              <a:rPr lang="en-US" sz="1800">
                <a:solidFill>
                  <a:srgbClr val="666600"/>
                </a:solidFill>
                <a:latin typeface="Consolas"/>
                <a:ea typeface="Consolas"/>
                <a:cs typeface="Consolas"/>
                <a:sym typeface="Consolas"/>
              </a:rPr>
              <a:t>; </a:t>
            </a:r>
            <a:r>
              <a:rPr lang="en-US" sz="1800">
                <a:solidFill>
                  <a:srgbClr val="660066"/>
                </a:solidFill>
                <a:latin typeface="Consolas"/>
                <a:ea typeface="Consolas"/>
                <a:cs typeface="Consolas"/>
                <a:sym typeface="Consolas"/>
              </a:rPr>
              <a:t>int</a:t>
            </a:r>
            <a:r>
              <a:rPr lang="en-US" sz="1800">
                <a:solidFill>
                  <a:srgbClr val="000000"/>
                </a:solidFill>
                <a:latin typeface="Consolas"/>
                <a:ea typeface="Consolas"/>
                <a:cs typeface="Consolas"/>
                <a:sym typeface="Consolas"/>
              </a:rPr>
              <a:t> SIZEBUFFER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256</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using </a:t>
            </a:r>
            <a:r>
              <a:rPr lang="en-US" sz="1800">
                <a:solidFill>
                  <a:srgbClr val="666600"/>
                </a:solidFill>
                <a:latin typeface="Consolas"/>
                <a:ea typeface="Consolas"/>
                <a:cs typeface="Consolas"/>
                <a:sym typeface="Consolas"/>
              </a:rPr>
              <a:t>(</a:t>
            </a:r>
            <a:r>
              <a:rPr lang="en-US" sz="1800">
                <a:solidFill>
                  <a:srgbClr val="000088"/>
                </a:solidFill>
                <a:latin typeface="Consolas"/>
                <a:ea typeface="Consolas"/>
                <a:cs typeface="Consolas"/>
                <a:sym typeface="Consolas"/>
              </a:rPr>
              <a:t>var</a:t>
            </a:r>
            <a:r>
              <a:rPr lang="en-US" sz="1800">
                <a:solidFill>
                  <a:srgbClr val="000000"/>
                </a:solidFill>
                <a:latin typeface="Consolas"/>
                <a:ea typeface="Consolas"/>
                <a:cs typeface="Consolas"/>
                <a:sym typeface="Consolas"/>
              </a:rPr>
              <a:t> stream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new</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FileStream</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path</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filepath</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mode</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FileMode</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Open</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access</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FileAccess</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ReadWrite</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share</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FileShare</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Read</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Encoding</a:t>
            </a:r>
            <a:r>
              <a:rPr lang="en-US" sz="1800">
                <a:solidFill>
                  <a:srgbClr val="000000"/>
                </a:solidFill>
                <a:latin typeface="Consolas"/>
                <a:ea typeface="Consolas"/>
                <a:cs typeface="Consolas"/>
                <a:sym typeface="Consolas"/>
              </a:rPr>
              <a:t> encoding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GetEncoding</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stream</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Console</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WriteLine</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encoding</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ToString</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byte</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buffer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new</a:t>
            </a: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byte</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SIZEBUFFER</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bool</a:t>
            </a:r>
            <a:r>
              <a:rPr lang="en-US" sz="1800">
                <a:solidFill>
                  <a:srgbClr val="000000"/>
                </a:solidFill>
                <a:latin typeface="Consolas"/>
                <a:ea typeface="Consolas"/>
                <a:cs typeface="Consolas"/>
                <a:sym typeface="Consolas"/>
              </a:rPr>
              <a:t> endread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false</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do</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int</a:t>
            </a:r>
            <a:r>
              <a:rPr lang="en-US" sz="1800">
                <a:solidFill>
                  <a:srgbClr val="000000"/>
                </a:solidFill>
                <a:latin typeface="Consolas"/>
                <a:ea typeface="Consolas"/>
                <a:cs typeface="Consolas"/>
                <a:sym typeface="Consolas"/>
              </a:rPr>
              <a:t> numberRead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stream</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Read</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buffer</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SIZEBUFFER</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if</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numberRead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endread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true</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if</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numberRead </a:t>
            </a:r>
            <a:r>
              <a:rPr lang="en-US" sz="1800">
                <a:solidFill>
                  <a:srgbClr val="666600"/>
                </a:solidFill>
                <a:latin typeface="Consolas"/>
                <a:ea typeface="Consolas"/>
                <a:cs typeface="Consolas"/>
                <a:sym typeface="Consolas"/>
              </a:rPr>
              <a:t>&lt;</a:t>
            </a:r>
            <a:r>
              <a:rPr lang="en-US" sz="1800">
                <a:solidFill>
                  <a:srgbClr val="000000"/>
                </a:solidFill>
                <a:latin typeface="Consolas"/>
                <a:ea typeface="Consolas"/>
                <a:cs typeface="Consolas"/>
                <a:sym typeface="Consolas"/>
              </a:rPr>
              <a:t> SIZEBUFFER</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Array</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Clear</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buffer</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numberRead</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SIZEBUFFER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numberRead</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string</a:t>
            </a:r>
            <a:r>
              <a:rPr lang="en-US" sz="1800">
                <a:solidFill>
                  <a:srgbClr val="000000"/>
                </a:solidFill>
                <a:latin typeface="Consolas"/>
                <a:ea typeface="Consolas"/>
                <a:cs typeface="Consolas"/>
                <a:sym typeface="Consolas"/>
              </a:rPr>
              <a:t> s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encoding</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GetString</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buffer</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numberRead</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Console</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WriteLine</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s</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while</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endread</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LỚP FILESTREAM-COPY TEXT FILE</a:t>
            </a:r>
            <a:endParaRPr/>
          </a:p>
        </p:txBody>
      </p:sp>
      <p:sp>
        <p:nvSpPr>
          <p:cNvPr id="298" name="Google Shape;298;p35"/>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99" name="Google Shape;299;p35"/>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300" name="Google Shape;300;p35"/>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1" name="Google Shape;301;p35"/>
          <p:cNvSpPr/>
          <p:nvPr/>
        </p:nvSpPr>
        <p:spPr>
          <a:xfrm>
            <a:off x="221191" y="970088"/>
            <a:ext cx="8686800" cy="5130507"/>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7000"/>
              </a:lnSpc>
              <a:spcBef>
                <a:spcPts val="0"/>
              </a:spcBef>
              <a:spcAft>
                <a:spcPts val="0"/>
              </a:spcAft>
              <a:buNone/>
            </a:pPr>
            <a:r>
              <a:rPr lang="en-US" sz="1800">
                <a:solidFill>
                  <a:srgbClr val="000088"/>
                </a:solidFill>
                <a:latin typeface="Consolas"/>
                <a:ea typeface="Consolas"/>
                <a:cs typeface="Consolas"/>
                <a:sym typeface="Consolas"/>
              </a:rPr>
              <a:t>string</a:t>
            </a:r>
            <a:r>
              <a:rPr lang="en-US" sz="1800">
                <a:solidFill>
                  <a:srgbClr val="000000"/>
                </a:solidFill>
                <a:latin typeface="Consolas"/>
                <a:ea typeface="Consolas"/>
                <a:cs typeface="Consolas"/>
                <a:sym typeface="Consolas"/>
              </a:rPr>
              <a:t> filepath_src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8800"/>
                </a:solidFill>
                <a:latin typeface="Consolas"/>
                <a:ea typeface="Consolas"/>
                <a:cs typeface="Consolas"/>
                <a:sym typeface="Consolas"/>
              </a:rPr>
              <a:t>"/mycode/1.txt"</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88"/>
                </a:solidFill>
                <a:latin typeface="Consolas"/>
                <a:ea typeface="Consolas"/>
                <a:cs typeface="Consolas"/>
                <a:sym typeface="Consolas"/>
              </a:rPr>
              <a:t>string</a:t>
            </a:r>
            <a:r>
              <a:rPr lang="en-US" sz="1800">
                <a:solidFill>
                  <a:srgbClr val="000000"/>
                </a:solidFill>
                <a:latin typeface="Consolas"/>
                <a:ea typeface="Consolas"/>
                <a:cs typeface="Consolas"/>
                <a:sym typeface="Consolas"/>
              </a:rPr>
              <a:t> filepath_des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8800"/>
                </a:solidFill>
                <a:latin typeface="Consolas"/>
                <a:ea typeface="Consolas"/>
                <a:cs typeface="Consolas"/>
                <a:sym typeface="Consolas"/>
              </a:rPr>
              <a:t>"/mycode/3.txt"</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660066"/>
                </a:solidFill>
                <a:latin typeface="Consolas"/>
                <a:ea typeface="Consolas"/>
                <a:cs typeface="Consolas"/>
                <a:sym typeface="Consolas"/>
              </a:rPr>
              <a:t>int</a:t>
            </a:r>
            <a:r>
              <a:rPr lang="en-US" sz="1800">
                <a:solidFill>
                  <a:srgbClr val="000000"/>
                </a:solidFill>
                <a:latin typeface="Consolas"/>
                <a:ea typeface="Consolas"/>
                <a:cs typeface="Consolas"/>
                <a:sym typeface="Consolas"/>
              </a:rPr>
              <a:t> SIZEBUFFER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5</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880000"/>
                </a:solidFill>
                <a:latin typeface="Consolas"/>
                <a:ea typeface="Consolas"/>
                <a:cs typeface="Consolas"/>
                <a:sym typeface="Consolas"/>
              </a:rPr>
              <a:t>// tăng bộ đệm đọc sẽ nhanh hơn</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using </a:t>
            </a:r>
            <a:r>
              <a:rPr lang="en-US" sz="1800">
                <a:solidFill>
                  <a:srgbClr val="666600"/>
                </a:solidFill>
                <a:latin typeface="Consolas"/>
                <a:ea typeface="Consolas"/>
                <a:cs typeface="Consolas"/>
                <a:sym typeface="Consolas"/>
              </a:rPr>
              <a:t>(</a:t>
            </a:r>
            <a:r>
              <a:rPr lang="en-US" sz="1800">
                <a:solidFill>
                  <a:srgbClr val="000088"/>
                </a:solidFill>
                <a:latin typeface="Consolas"/>
                <a:ea typeface="Consolas"/>
                <a:cs typeface="Consolas"/>
                <a:sym typeface="Consolas"/>
              </a:rPr>
              <a:t>var</a:t>
            </a:r>
            <a:r>
              <a:rPr lang="en-US" sz="1800">
                <a:solidFill>
                  <a:srgbClr val="000000"/>
                </a:solidFill>
                <a:latin typeface="Consolas"/>
                <a:ea typeface="Consolas"/>
                <a:cs typeface="Consolas"/>
                <a:sym typeface="Consolas"/>
              </a:rPr>
              <a:t> streamwrite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File</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OpenWrite</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filepath_des</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using </a:t>
            </a:r>
            <a:r>
              <a:rPr lang="en-US" sz="1800">
                <a:solidFill>
                  <a:srgbClr val="666600"/>
                </a:solidFill>
                <a:latin typeface="Consolas"/>
                <a:ea typeface="Consolas"/>
                <a:cs typeface="Consolas"/>
                <a:sym typeface="Consolas"/>
              </a:rPr>
              <a:t>(</a:t>
            </a:r>
            <a:r>
              <a:rPr lang="en-US" sz="1800">
                <a:solidFill>
                  <a:srgbClr val="000088"/>
                </a:solidFill>
                <a:latin typeface="Consolas"/>
                <a:ea typeface="Consolas"/>
                <a:cs typeface="Consolas"/>
                <a:sym typeface="Consolas"/>
              </a:rPr>
              <a:t>var</a:t>
            </a:r>
            <a:r>
              <a:rPr lang="en-US" sz="1800">
                <a:solidFill>
                  <a:srgbClr val="000000"/>
                </a:solidFill>
                <a:latin typeface="Consolas"/>
                <a:ea typeface="Consolas"/>
                <a:cs typeface="Consolas"/>
                <a:sym typeface="Consolas"/>
              </a:rPr>
              <a:t> streamread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File</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OpenRead</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filepath_src</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byte</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buffer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new</a:t>
            </a: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byte</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SIZEBUFFER</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bool</a:t>
            </a:r>
            <a:r>
              <a:rPr lang="en-US" sz="1800">
                <a:solidFill>
                  <a:srgbClr val="000000"/>
                </a:solidFill>
                <a:latin typeface="Consolas"/>
                <a:ea typeface="Consolas"/>
                <a:cs typeface="Consolas"/>
                <a:sym typeface="Consolas"/>
              </a:rPr>
              <a:t> endread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false</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do</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660066"/>
                </a:solidFill>
                <a:latin typeface="Consolas"/>
                <a:ea typeface="Consolas"/>
                <a:cs typeface="Consolas"/>
                <a:sym typeface="Consolas"/>
              </a:rPr>
              <a:t>int</a:t>
            </a:r>
            <a:r>
              <a:rPr lang="en-US" sz="1800">
                <a:solidFill>
                  <a:srgbClr val="000000"/>
                </a:solidFill>
                <a:latin typeface="Consolas"/>
                <a:ea typeface="Consolas"/>
                <a:cs typeface="Consolas"/>
                <a:sym typeface="Consolas"/>
              </a:rPr>
              <a:t> numberRead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streamread</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Read</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buffer</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SIZEBUFFER</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if</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numberRead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endread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true</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else</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streamwrite</a:t>
            </a:r>
            <a:r>
              <a:rPr lang="en-US" sz="1800">
                <a:solidFill>
                  <a:srgbClr val="666600"/>
                </a:solidFill>
                <a:latin typeface="Consolas"/>
                <a:ea typeface="Consolas"/>
                <a:cs typeface="Consolas"/>
                <a:sym typeface="Consolas"/>
              </a:rPr>
              <a:t>.</a:t>
            </a:r>
            <a:r>
              <a:rPr lang="en-US" sz="1800">
                <a:solidFill>
                  <a:srgbClr val="660066"/>
                </a:solidFill>
                <a:latin typeface="Consolas"/>
                <a:ea typeface="Consolas"/>
                <a:cs typeface="Consolas"/>
                <a:sym typeface="Consolas"/>
              </a:rPr>
              <a:t>Write</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buffer</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6666"/>
                </a:solidFill>
                <a:latin typeface="Consolas"/>
                <a:ea typeface="Consolas"/>
                <a:cs typeface="Consolas"/>
                <a:sym typeface="Consolas"/>
              </a:rPr>
              <a:t>0</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numberRead</a:t>
            </a: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r>
              <a:rPr lang="en-US" sz="1800">
                <a:solidFill>
                  <a:srgbClr val="000088"/>
                </a:solidFill>
                <a:latin typeface="Consolas"/>
                <a:ea typeface="Consolas"/>
                <a:cs typeface="Consolas"/>
                <a:sym typeface="Consolas"/>
              </a:rPr>
              <a:t>while</a:t>
            </a:r>
            <a:r>
              <a:rPr lang="en-US" sz="1800">
                <a:solidFill>
                  <a:srgbClr val="000000"/>
                </a:solidFill>
                <a:latin typeface="Consolas"/>
                <a:ea typeface="Consolas"/>
                <a:cs typeface="Consolas"/>
                <a:sym typeface="Consolas"/>
              </a:rPr>
              <a:t> </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endread</a:t>
            </a:r>
            <a:r>
              <a:rPr lang="en-US" sz="1800">
                <a:solidFill>
                  <a:srgbClr val="666600"/>
                </a:solidFill>
                <a:latin typeface="Consolas"/>
                <a:ea typeface="Consolas"/>
                <a:cs typeface="Consolas"/>
                <a:sym typeface="Consolas"/>
              </a:rPr>
              <a:t>);</a:t>
            </a:r>
            <a:r>
              <a:rPr lang="en-US" sz="1800">
                <a:solidFill>
                  <a:srgbClr val="000000"/>
                </a:solidFill>
                <a:latin typeface="Consolas"/>
                <a:ea typeface="Consolas"/>
                <a:cs typeface="Consolas"/>
                <a:sym typeface="Consolas"/>
              </a:rPr>
              <a:t> </a:t>
            </a:r>
            <a:endParaRPr sz="3600">
              <a:solidFill>
                <a:schemeClr val="dk1"/>
              </a:solidFill>
              <a:latin typeface="Times New Roman"/>
              <a:ea typeface="Times New Roman"/>
              <a:cs typeface="Times New Roman"/>
              <a:sym typeface="Times New Roman"/>
            </a:endParaRPr>
          </a:p>
          <a:p>
            <a:pPr indent="0" lvl="0" marL="0" marR="0" rtl="0" algn="l">
              <a:lnSpc>
                <a:spcPct val="107000"/>
              </a:lnSpc>
              <a:spcBef>
                <a:spcPts val="0"/>
              </a:spcBef>
              <a:spcAft>
                <a:spcPts val="0"/>
              </a:spcAft>
              <a:buNone/>
            </a:pPr>
            <a:r>
              <a:rPr lang="en-US" sz="1800">
                <a:solidFill>
                  <a:srgbClr val="666600"/>
                </a:solidFill>
                <a:latin typeface="Consolas"/>
                <a:ea typeface="Consolas"/>
                <a:cs typeface="Consolas"/>
                <a:sym typeface="Consolas"/>
              </a:rPr>
              <a:t>}</a:t>
            </a:r>
            <a:endParaRPr sz="36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6"/>
          <p:cNvSpPr txBox="1"/>
          <p:nvPr>
            <p:ph type="title"/>
          </p:nvPr>
        </p:nvSpPr>
        <p:spPr>
          <a:xfrm>
            <a:off x="637528" y="2157287"/>
            <a:ext cx="7886700" cy="3360581"/>
          </a:xfrm>
          <a:prstGeom prst="rect">
            <a:avLst/>
          </a:prstGeom>
          <a:solidFill>
            <a:srgbClr val="2E75B5">
              <a:alpha val="80784"/>
            </a:srgbClr>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t>CÁC LỚP STREAM KHÁC</a:t>
            </a:r>
            <a:endParaRPr/>
          </a:p>
        </p:txBody>
      </p:sp>
      <p:sp>
        <p:nvSpPr>
          <p:cNvPr id="307" name="Google Shape;307;p36"/>
          <p:cNvSpPr txBox="1"/>
          <p:nvPr>
            <p:ph idx="1" type="body"/>
          </p:nvPr>
        </p:nvSpPr>
        <p:spPr>
          <a:xfrm>
            <a:off x="637528" y="5588890"/>
            <a:ext cx="7886700" cy="98948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None/>
            </a:pPr>
            <a:r>
              <a:t/>
            </a:r>
            <a:endParaRPr/>
          </a:p>
        </p:txBody>
      </p:sp>
      <p:sp>
        <p:nvSpPr>
          <p:cNvPr id="308" name="Google Shape;308;p36"/>
          <p:cNvSpPr txBox="1"/>
          <p:nvPr>
            <p:ph idx="4294967295" type="dt"/>
          </p:nvPr>
        </p:nvSpPr>
        <p:spPr>
          <a:xfrm>
            <a:off x="0" y="6462713"/>
            <a:ext cx="82391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309" name="Google Shape;309;p36"/>
          <p:cNvSpPr txBox="1"/>
          <p:nvPr>
            <p:ph idx="4294967295" type="ftr"/>
          </p:nvPr>
        </p:nvSpPr>
        <p:spPr>
          <a:xfrm>
            <a:off x="0" y="6459538"/>
            <a:ext cx="7221538"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310" name="Google Shape;310;p36"/>
          <p:cNvSpPr txBox="1"/>
          <p:nvPr>
            <p:ph idx="4294967295" type="sldNum"/>
          </p:nvPr>
        </p:nvSpPr>
        <p:spPr>
          <a:xfrm>
            <a:off x="8323263" y="6457950"/>
            <a:ext cx="82073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7"/>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t/>
            </a:r>
            <a:endParaRPr/>
          </a:p>
        </p:txBody>
      </p:sp>
      <p:sp>
        <p:nvSpPr>
          <p:cNvPr id="316" name="Google Shape;316;p37"/>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t>Network Stream (Sẽ học ở chương 4)</a:t>
            </a:r>
            <a:endParaRPr/>
          </a:p>
          <a:p>
            <a:pPr indent="-228600" lvl="0" marL="228600" rtl="0" algn="l">
              <a:lnSpc>
                <a:spcPct val="90000"/>
              </a:lnSpc>
              <a:spcBef>
                <a:spcPts val="1000"/>
              </a:spcBef>
              <a:spcAft>
                <a:spcPts val="0"/>
              </a:spcAft>
              <a:buClr>
                <a:srgbClr val="2F5496"/>
              </a:buClr>
              <a:buSzPts val="2800"/>
              <a:buChar char="•"/>
            </a:pPr>
            <a:r>
              <a:rPr lang="en-US"/>
              <a:t>Crypto Stream (Xem trong giáo trình)</a:t>
            </a:r>
            <a:endParaRPr/>
          </a:p>
          <a:p>
            <a:pPr indent="-228600" lvl="0" marL="228600" rtl="0" algn="l">
              <a:lnSpc>
                <a:spcPct val="90000"/>
              </a:lnSpc>
              <a:spcBef>
                <a:spcPts val="1000"/>
              </a:spcBef>
              <a:spcAft>
                <a:spcPts val="0"/>
              </a:spcAft>
              <a:buClr>
                <a:srgbClr val="2F5496"/>
              </a:buClr>
              <a:buSzPts val="2800"/>
              <a:buChar char="•"/>
            </a:pPr>
            <a:r>
              <a:rPr lang="en-US"/>
              <a:t>Binary Stream</a:t>
            </a:r>
            <a:endParaRPr/>
          </a:p>
          <a:p>
            <a:pPr indent="-228600" lvl="0" marL="228600" rtl="0" algn="l">
              <a:lnSpc>
                <a:spcPct val="90000"/>
              </a:lnSpc>
              <a:spcBef>
                <a:spcPts val="1000"/>
              </a:spcBef>
              <a:spcAft>
                <a:spcPts val="0"/>
              </a:spcAft>
              <a:buClr>
                <a:srgbClr val="2F5496"/>
              </a:buClr>
              <a:buSzPts val="2800"/>
              <a:buChar char="•"/>
            </a:pPr>
            <a:r>
              <a:rPr lang="en-US"/>
              <a:t>Text Stream</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8"/>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BINARY VÀ TEXT STREAMS</a:t>
            </a:r>
            <a:endParaRPr/>
          </a:p>
        </p:txBody>
      </p:sp>
      <p:sp>
        <p:nvSpPr>
          <p:cNvPr id="322" name="Google Shape;322;p38"/>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latin typeface="Calibri"/>
                <a:ea typeface="Calibri"/>
                <a:cs typeface="Calibri"/>
                <a:sym typeface="Calibri"/>
              </a:rPr>
              <a:t>Plain text là dạng thức phổ biến dùng trong các stream để con người dễ đọc và soạn thảo. Tương lai sẽ thay bằng XML</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Đặc tính chung của plain text là mỗi đơn vị thông tin được kết thúc với mã phím enter (tổ hợp hai mã UTF8 là 10 và 13 trong C# hay vbCrLf trong VB.NET)</a:t>
            </a:r>
            <a:endParaRPr>
              <a:latin typeface="Calibri"/>
              <a:ea typeface="Calibri"/>
              <a:cs typeface="Calibri"/>
              <a:sym typeface="Calibri"/>
            </a:endParaRPr>
          </a:p>
        </p:txBody>
      </p:sp>
      <p:sp>
        <p:nvSpPr>
          <p:cNvPr id="323" name="Google Shape;323;p38"/>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324" name="Google Shape;324;p38"/>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325" name="Google Shape;325;p38"/>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9"/>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STREAMREADER</a:t>
            </a:r>
            <a:endParaRPr/>
          </a:p>
        </p:txBody>
      </p:sp>
      <p:sp>
        <p:nvSpPr>
          <p:cNvPr id="331" name="Google Shape;331;p39"/>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332" name="Google Shape;332;p39"/>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333" name="Google Shape;333;p39"/>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4" name="Google Shape;334;p39"/>
          <p:cNvPicPr preferRelativeResize="0"/>
          <p:nvPr/>
        </p:nvPicPr>
        <p:blipFill rotWithShape="1">
          <a:blip r:embed="rId3">
            <a:alphaModFix/>
          </a:blip>
          <a:srcRect b="0" l="0" r="21165" t="0"/>
          <a:stretch/>
        </p:blipFill>
        <p:spPr>
          <a:xfrm>
            <a:off x="365760" y="941088"/>
            <a:ext cx="8412480" cy="5431319"/>
          </a:xfrm>
          <a:prstGeom prst="rect">
            <a:avLst/>
          </a:prstGeom>
          <a:noFill/>
          <a:ln cap="flat" cmpd="sng" w="9525">
            <a:solidFill>
              <a:srgbClr val="D8D8D8"/>
            </a:solidFill>
            <a:prstDash val="solid"/>
            <a:round/>
            <a:headEnd len="sm" w="sm" type="none"/>
            <a:tailEnd len="sm" w="sm" type="none"/>
          </a:ln>
          <a:effectLst>
            <a:outerShdw blurRad="50800" rotWithShape="0" algn="tl" dir="2700000" dist="38100">
              <a:srgbClr val="000000">
                <a:alpha val="40000"/>
              </a:srgbClr>
            </a:outerShdw>
          </a:effectLst>
        </p:spPr>
      </p:pic>
      <p:sp>
        <p:nvSpPr>
          <p:cNvPr id="335" name="Google Shape;335;p39"/>
          <p:cNvSpPr/>
          <p:nvPr/>
        </p:nvSpPr>
        <p:spPr>
          <a:xfrm>
            <a:off x="782424" y="3110845"/>
            <a:ext cx="6504495" cy="358218"/>
          </a:xfrm>
          <a:prstGeom prst="rect">
            <a:avLst/>
          </a:prstGeom>
          <a:noFill/>
          <a:ln cap="flat" cmpd="sng" w="38100">
            <a:solidFill>
              <a:srgbClr val="D20C4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0"/>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STREAMREADER</a:t>
            </a:r>
            <a:endParaRPr/>
          </a:p>
        </p:txBody>
      </p:sp>
      <p:sp>
        <p:nvSpPr>
          <p:cNvPr id="341" name="Google Shape;341;p40"/>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342" name="Google Shape;342;p40"/>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343" name="Google Shape;343;p40"/>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44" name="Google Shape;344;p40"/>
          <p:cNvGraphicFramePr/>
          <p:nvPr/>
        </p:nvGraphicFramePr>
        <p:xfrm>
          <a:off x="304800" y="960692"/>
          <a:ext cx="3000000" cy="3000000"/>
        </p:xfrm>
        <a:graphic>
          <a:graphicData uri="http://schemas.openxmlformats.org/drawingml/2006/table">
            <a:tbl>
              <a:tblPr bandRow="1" firstCol="1" firstRow="1">
                <a:noFill/>
                <a:tableStyleId>{44A596DA-74A0-4800-B3DB-E022E8F81542}</a:tableStyleId>
              </a:tblPr>
              <a:tblGrid>
                <a:gridCol w="2177150"/>
                <a:gridCol w="6357250"/>
              </a:tblGrid>
              <a:tr h="304800">
                <a:tc>
                  <a:txBody>
                    <a:bodyPr/>
                    <a:lstStyle/>
                    <a:p>
                      <a:pPr indent="0" lvl="0" marL="0" marR="0" rtl="0" algn="ctr">
                        <a:lnSpc>
                          <a:spcPct val="107000"/>
                        </a:lnSpc>
                        <a:spcBef>
                          <a:spcPts val="0"/>
                        </a:spcBef>
                        <a:spcAft>
                          <a:spcPts val="0"/>
                        </a:spcAft>
                        <a:buNone/>
                      </a:pPr>
                      <a:r>
                        <a:rPr lang="en-US" sz="2400">
                          <a:latin typeface="Calibri"/>
                          <a:ea typeface="Calibri"/>
                          <a:cs typeface="Calibri"/>
                          <a:sym typeface="Calibri"/>
                        </a:rPr>
                        <a:t>Phương</a:t>
                      </a:r>
                      <a:r>
                        <a:rPr lang="en-US" sz="2400">
                          <a:latin typeface="Calibri"/>
                          <a:ea typeface="Calibri"/>
                          <a:cs typeface="Calibri"/>
                          <a:sym typeface="Calibri"/>
                        </a:rPr>
                        <a:t> thức</a:t>
                      </a:r>
                      <a:endParaRPr sz="2400">
                        <a:latin typeface="Calibri"/>
                        <a:ea typeface="Calibri"/>
                        <a:cs typeface="Calibri"/>
                        <a:sym typeface="Calibri"/>
                      </a:endParaRPr>
                    </a:p>
                    <a:p>
                      <a:pPr indent="0" lvl="0" marL="0" marR="0" rtl="0" algn="ctr">
                        <a:lnSpc>
                          <a:spcPct val="107000"/>
                        </a:lnSpc>
                        <a:spcBef>
                          <a:spcPts val="0"/>
                        </a:spcBef>
                        <a:spcAft>
                          <a:spcPts val="0"/>
                        </a:spcAft>
                        <a:buNone/>
                      </a:pPr>
                      <a:r>
                        <a:rPr lang="en-US" sz="2400">
                          <a:latin typeface="Calibri"/>
                          <a:ea typeface="Calibri"/>
                          <a:cs typeface="Calibri"/>
                          <a:sym typeface="Calibri"/>
                        </a:rPr>
                        <a:t>/thuộc tính</a:t>
                      </a:r>
                      <a:endParaRPr sz="2400">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2400">
                          <a:latin typeface="Calibri"/>
                          <a:ea typeface="Calibri"/>
                          <a:cs typeface="Calibri"/>
                          <a:sym typeface="Calibri"/>
                        </a:rPr>
                        <a:t>Mục</a:t>
                      </a:r>
                      <a:r>
                        <a:rPr lang="en-US" sz="2400">
                          <a:latin typeface="Calibri"/>
                          <a:ea typeface="Calibri"/>
                          <a:cs typeface="Calibri"/>
                          <a:sym typeface="Calibri"/>
                        </a:rPr>
                        <a:t> đích</a:t>
                      </a:r>
                      <a:endParaRPr sz="2400">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800">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Constructor</a:t>
                      </a:r>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Khởi tạo một thực thể mới của StreamReader</a:t>
                      </a:r>
                      <a:endParaRPr sz="2400">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800">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Peek </a:t>
                      </a:r>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Trả về ký tự kế tiếp, hoặc giá trị -1 nếu đến cuối stream</a:t>
                      </a:r>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800">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Read </a:t>
                      </a:r>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Đọc ký tự kế tiếp hoặc một tập các ký tự từ input stream</a:t>
                      </a:r>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800">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ReadBlock </a:t>
                      </a:r>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Đọc các ký tự từ stream hiện hành và ghi dữ liệu vào bộ đệm, bắt đầu tại vị trí chỉ định</a:t>
                      </a:r>
                      <a:endParaRPr sz="2400">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800">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ReadLine </a:t>
                      </a:r>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Đọc một dòng ký tự từ stream hiện hành và trả về dưới dạng string</a:t>
                      </a:r>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800">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ReadToEnd </a:t>
                      </a:r>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2400">
                          <a:latin typeface="Calibri"/>
                          <a:ea typeface="Calibri"/>
                          <a:cs typeface="Calibri"/>
                          <a:sym typeface="Calibri"/>
                        </a:rPr>
                        <a:t>Đọc từ vị trí hiện hành đến cuối stream</a:t>
                      </a:r>
                      <a:endParaRPr sz="2400">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BINARYWRITER</a:t>
            </a:r>
            <a:endParaRPr/>
          </a:p>
        </p:txBody>
      </p:sp>
      <p:sp>
        <p:nvSpPr>
          <p:cNvPr id="350" name="Google Shape;350;p41"/>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351" name="Google Shape;351;p41"/>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352" name="Google Shape;352;p41"/>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53" name="Google Shape;353;p41"/>
          <p:cNvPicPr preferRelativeResize="0"/>
          <p:nvPr/>
        </p:nvPicPr>
        <p:blipFill rotWithShape="1">
          <a:blip r:embed="rId3">
            <a:alphaModFix/>
          </a:blip>
          <a:srcRect b="0" l="0" r="29078" t="0"/>
          <a:stretch/>
        </p:blipFill>
        <p:spPr>
          <a:xfrm>
            <a:off x="274320" y="941088"/>
            <a:ext cx="8595360" cy="5404836"/>
          </a:xfrm>
          <a:prstGeom prst="rect">
            <a:avLst/>
          </a:prstGeom>
          <a:noFill/>
          <a:ln cap="flat" cmpd="sng" w="9525">
            <a:solidFill>
              <a:srgbClr val="D8D8D8"/>
            </a:solidFill>
            <a:prstDash val="solid"/>
            <a:round/>
            <a:headEnd len="sm" w="sm" type="none"/>
            <a:tailEnd len="sm" w="sm" type="none"/>
          </a:ln>
          <a:effectLst>
            <a:outerShdw blurRad="50800" rotWithShape="0" algn="tl" dir="2700000" dist="38100">
              <a:srgbClr val="000000">
                <a:alpha val="40000"/>
              </a:srgbClr>
            </a:outerShdw>
          </a:effectLst>
        </p:spPr>
      </p:pic>
      <p:sp>
        <p:nvSpPr>
          <p:cNvPr id="354" name="Google Shape;354;p41"/>
          <p:cNvSpPr/>
          <p:nvPr/>
        </p:nvSpPr>
        <p:spPr>
          <a:xfrm>
            <a:off x="820131" y="3035431"/>
            <a:ext cx="6504495" cy="377073"/>
          </a:xfrm>
          <a:prstGeom prst="rect">
            <a:avLst/>
          </a:prstGeom>
          <a:noFill/>
          <a:ln cap="flat" cmpd="sng" w="38100">
            <a:solidFill>
              <a:srgbClr val="D20C4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NỘI DUNG</a:t>
            </a:r>
            <a:endParaRPr/>
          </a:p>
        </p:txBody>
      </p:sp>
      <p:sp>
        <p:nvSpPr>
          <p:cNvPr id="104" name="Google Shape;104;p15"/>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rgbClr val="2F5496"/>
              </a:buClr>
              <a:buSzPts val="4000"/>
              <a:buFont typeface="Calibri"/>
              <a:buAutoNum type="arabicPeriod"/>
            </a:pPr>
            <a:r>
              <a:rPr lang="en-US" sz="4000"/>
              <a:t>Stream trong .NET</a:t>
            </a:r>
            <a:endParaRPr/>
          </a:p>
          <a:p>
            <a:pPr indent="-514350" lvl="0" marL="514350" rtl="0" algn="l">
              <a:lnSpc>
                <a:spcPct val="90000"/>
              </a:lnSpc>
              <a:spcBef>
                <a:spcPts val="1000"/>
              </a:spcBef>
              <a:spcAft>
                <a:spcPts val="0"/>
              </a:spcAft>
              <a:buClr>
                <a:srgbClr val="2F5496"/>
              </a:buClr>
              <a:buSzPts val="4000"/>
              <a:buFont typeface="Calibri"/>
              <a:buAutoNum type="arabicPeriod"/>
            </a:pPr>
            <a:r>
              <a:rPr lang="en-US" sz="4000"/>
              <a:t>Lớp FileStream</a:t>
            </a:r>
            <a:endParaRPr sz="4000"/>
          </a:p>
          <a:p>
            <a:pPr indent="-514350" lvl="0" marL="514350" rtl="0" algn="l">
              <a:lnSpc>
                <a:spcPct val="90000"/>
              </a:lnSpc>
              <a:spcBef>
                <a:spcPts val="1000"/>
              </a:spcBef>
              <a:spcAft>
                <a:spcPts val="0"/>
              </a:spcAft>
              <a:buClr>
                <a:srgbClr val="2F5496"/>
              </a:buClr>
              <a:buSzPts val="4000"/>
              <a:buFont typeface="Calibri"/>
              <a:buAutoNum type="arabicPeriod"/>
            </a:pPr>
            <a:r>
              <a:rPr lang="en-US" sz="4000"/>
              <a:t>Các lớp Stream khác</a:t>
            </a:r>
            <a:endParaRPr sz="4000"/>
          </a:p>
          <a:p>
            <a:pPr indent="-514350" lvl="0" marL="514350" rtl="0" algn="l">
              <a:lnSpc>
                <a:spcPct val="90000"/>
              </a:lnSpc>
              <a:spcBef>
                <a:spcPts val="1000"/>
              </a:spcBef>
              <a:spcAft>
                <a:spcPts val="0"/>
              </a:spcAft>
              <a:buClr>
                <a:srgbClr val="2F5496"/>
              </a:buClr>
              <a:buSzPts val="4000"/>
              <a:buFont typeface="Calibri"/>
              <a:buAutoNum type="arabicPeriod"/>
            </a:pPr>
            <a:r>
              <a:rPr lang="en-US" sz="4000"/>
              <a:t>Thao tác Stream</a:t>
            </a:r>
            <a:endParaRPr/>
          </a:p>
          <a:p>
            <a:pPr indent="-514350" lvl="0" marL="514350" rtl="0" algn="l">
              <a:lnSpc>
                <a:spcPct val="90000"/>
              </a:lnSpc>
              <a:spcBef>
                <a:spcPts val="1000"/>
              </a:spcBef>
              <a:spcAft>
                <a:spcPts val="0"/>
              </a:spcAft>
              <a:buClr>
                <a:srgbClr val="2F5496"/>
              </a:buClr>
              <a:buSzPts val="4000"/>
              <a:buFont typeface="Calibri"/>
              <a:buAutoNum type="arabicPeriod"/>
            </a:pPr>
            <a:r>
              <a:rPr lang="en-US" sz="4000"/>
              <a:t>Serialization</a:t>
            </a:r>
            <a:endParaRPr/>
          </a:p>
          <a:p>
            <a:pPr indent="0" lvl="0" marL="228600" rtl="0" algn="l">
              <a:lnSpc>
                <a:spcPct val="90000"/>
              </a:lnSpc>
              <a:spcBef>
                <a:spcPts val="1000"/>
              </a:spcBef>
              <a:spcAft>
                <a:spcPts val="0"/>
              </a:spcAft>
              <a:buClr>
                <a:srgbClr val="2F5496"/>
              </a:buClr>
              <a:buSzPts val="4000"/>
              <a:buNone/>
            </a:pPr>
            <a:r>
              <a:t/>
            </a:r>
            <a:endParaRPr sz="4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2"/>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BINARYWRITER</a:t>
            </a:r>
            <a:endParaRPr/>
          </a:p>
        </p:txBody>
      </p:sp>
      <p:sp>
        <p:nvSpPr>
          <p:cNvPr id="360" name="Google Shape;360;p42"/>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361" name="Google Shape;361;p42"/>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362" name="Google Shape;362;p42"/>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63" name="Google Shape;363;p42"/>
          <p:cNvGraphicFramePr/>
          <p:nvPr/>
        </p:nvGraphicFramePr>
        <p:xfrm>
          <a:off x="304800" y="960692"/>
          <a:ext cx="3000000" cy="3000000"/>
        </p:xfrm>
        <a:graphic>
          <a:graphicData uri="http://schemas.openxmlformats.org/drawingml/2006/table">
            <a:tbl>
              <a:tblPr bandRow="1" firstCol="1" firstRow="1">
                <a:noFill/>
                <a:tableStyleId>{44A596DA-74A0-4800-B3DB-E022E8F81542}</a:tableStyleId>
              </a:tblPr>
              <a:tblGrid>
                <a:gridCol w="3192025"/>
                <a:gridCol w="5342375"/>
              </a:tblGrid>
              <a:tr h="304800">
                <a:tc>
                  <a:txBody>
                    <a:bodyPr/>
                    <a:lstStyle/>
                    <a:p>
                      <a:pPr indent="0" lvl="0" marL="0" marR="0" rtl="0" algn="ctr">
                        <a:lnSpc>
                          <a:spcPct val="107000"/>
                        </a:lnSpc>
                        <a:spcBef>
                          <a:spcPts val="0"/>
                        </a:spcBef>
                        <a:spcAft>
                          <a:spcPts val="0"/>
                        </a:spcAft>
                        <a:buNone/>
                      </a:pPr>
                      <a:r>
                        <a:rPr lang="en-US" sz="2400">
                          <a:latin typeface="Calibri"/>
                          <a:ea typeface="Calibri"/>
                          <a:cs typeface="Calibri"/>
                          <a:sym typeface="Calibri"/>
                        </a:rPr>
                        <a:t>Phương</a:t>
                      </a:r>
                      <a:r>
                        <a:rPr lang="en-US" sz="2400">
                          <a:latin typeface="Calibri"/>
                          <a:ea typeface="Calibri"/>
                          <a:cs typeface="Calibri"/>
                          <a:sym typeface="Calibri"/>
                        </a:rPr>
                        <a:t> thức</a:t>
                      </a:r>
                      <a:endParaRPr sz="2400">
                        <a:latin typeface="Calibri"/>
                        <a:ea typeface="Calibri"/>
                        <a:cs typeface="Calibri"/>
                        <a:sym typeface="Calibri"/>
                      </a:endParaRPr>
                    </a:p>
                    <a:p>
                      <a:pPr indent="0" lvl="0" marL="0" marR="0" rtl="0" algn="ctr">
                        <a:lnSpc>
                          <a:spcPct val="107000"/>
                        </a:lnSpc>
                        <a:spcBef>
                          <a:spcPts val="0"/>
                        </a:spcBef>
                        <a:spcAft>
                          <a:spcPts val="0"/>
                        </a:spcAft>
                        <a:buNone/>
                      </a:pPr>
                      <a:r>
                        <a:rPr lang="en-US" sz="2400">
                          <a:latin typeface="Calibri"/>
                          <a:ea typeface="Calibri"/>
                          <a:cs typeface="Calibri"/>
                          <a:sym typeface="Calibri"/>
                        </a:rPr>
                        <a:t>/thuộc tính</a:t>
                      </a:r>
                      <a:endParaRPr sz="2400">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7000"/>
                        </a:lnSpc>
                        <a:spcBef>
                          <a:spcPts val="0"/>
                        </a:spcBef>
                        <a:spcAft>
                          <a:spcPts val="0"/>
                        </a:spcAft>
                        <a:buNone/>
                      </a:pPr>
                      <a:r>
                        <a:rPr lang="en-US" sz="2400">
                          <a:latin typeface="Calibri"/>
                          <a:ea typeface="Calibri"/>
                          <a:cs typeface="Calibri"/>
                          <a:sym typeface="Calibri"/>
                        </a:rPr>
                        <a:t>Mục</a:t>
                      </a:r>
                      <a:r>
                        <a:rPr lang="en-US" sz="2400">
                          <a:latin typeface="Calibri"/>
                          <a:ea typeface="Calibri"/>
                          <a:cs typeface="Calibri"/>
                          <a:sym typeface="Calibri"/>
                        </a:rPr>
                        <a:t> đích</a:t>
                      </a:r>
                      <a:endParaRPr sz="2400">
                        <a:latin typeface="Calibri"/>
                        <a:ea typeface="Calibri"/>
                        <a:cs typeface="Calibri"/>
                        <a:sym typeface="Calibri"/>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800">
                <a:tc>
                  <a:txBody>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Constructor </a:t>
                      </a:r>
                      <a:endParaRPr sz="2400">
                        <a:latin typeface="Calibri"/>
                        <a:ea typeface="Calibri"/>
                        <a:cs typeface="Calibri"/>
                        <a:sym typeface="Calibri"/>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Khởi tạo một thực thể mới của BinaryWriter</a:t>
                      </a:r>
                      <a:endParaRPr sz="2400">
                        <a:latin typeface="Calibri"/>
                        <a:ea typeface="Calibri"/>
                        <a:cs typeface="Calibri"/>
                        <a:sym typeface="Calibri"/>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800">
                <a:tc>
                  <a:txBody>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Close </a:t>
                      </a:r>
                      <a:endParaRPr sz="2400">
                        <a:latin typeface="Calibri"/>
                        <a:ea typeface="Calibri"/>
                        <a:cs typeface="Calibri"/>
                        <a:sym typeface="Calibri"/>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Đóng BinaryWriter hiện hành và stream liên quan</a:t>
                      </a:r>
                      <a:endParaRPr sz="2400">
                        <a:latin typeface="Calibri"/>
                        <a:ea typeface="Calibri"/>
                        <a:cs typeface="Calibri"/>
                        <a:sym typeface="Calibri"/>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800">
                <a:tc>
                  <a:txBody>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Seek </a:t>
                      </a:r>
                      <a:endParaRPr sz="2400">
                        <a:latin typeface="Calibri"/>
                        <a:ea typeface="Calibri"/>
                        <a:cs typeface="Calibri"/>
                        <a:sym typeface="Calibri"/>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Định vị trí con trỏ trên stream hiện hành</a:t>
                      </a:r>
                      <a:endParaRPr sz="2400">
                        <a:latin typeface="Calibri"/>
                        <a:ea typeface="Calibri"/>
                        <a:cs typeface="Calibri"/>
                        <a:sym typeface="Calibri"/>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800">
                <a:tc>
                  <a:txBody>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Write </a:t>
                      </a:r>
                      <a:endParaRPr sz="2400">
                        <a:latin typeface="Calibri"/>
                        <a:ea typeface="Calibri"/>
                        <a:cs typeface="Calibri"/>
                        <a:sym typeface="Calibri"/>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Ghi giá trị vào stream hiện hành</a:t>
                      </a:r>
                      <a:endParaRPr sz="2400">
                        <a:latin typeface="Calibri"/>
                        <a:ea typeface="Calibri"/>
                        <a:cs typeface="Calibri"/>
                        <a:sym typeface="Calibri"/>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4800">
                <a:tc>
                  <a:txBody>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Write7BitEncodedInt </a:t>
                      </a:r>
                      <a:endParaRPr sz="2400">
                        <a:latin typeface="Calibri"/>
                        <a:ea typeface="Calibri"/>
                        <a:cs typeface="Calibri"/>
                        <a:sym typeface="Calibri"/>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7000"/>
                        </a:lnSpc>
                        <a:spcBef>
                          <a:spcPts val="0"/>
                        </a:spcBef>
                        <a:spcAft>
                          <a:spcPts val="0"/>
                        </a:spcAft>
                        <a:buNone/>
                      </a:pPr>
                      <a:r>
                        <a:rPr lang="en-US" sz="2400">
                          <a:solidFill>
                            <a:srgbClr val="000000"/>
                          </a:solidFill>
                          <a:latin typeface="Calibri"/>
                          <a:ea typeface="Calibri"/>
                          <a:cs typeface="Calibri"/>
                          <a:sym typeface="Calibri"/>
                        </a:rPr>
                        <a:t>Ghi giá trị số nguyên 32 bit (dạng nén) vào stream hiện hành</a:t>
                      </a:r>
                      <a:endParaRPr sz="2400">
                        <a:latin typeface="Calibri"/>
                        <a:ea typeface="Calibri"/>
                        <a:cs typeface="Calibri"/>
                        <a:sym typeface="Calibri"/>
                      </a:endParaRPr>
                    </a:p>
                  </a:txBody>
                  <a:tcPr marT="0" marB="0" marR="68575" marL="6857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3"/>
          <p:cNvSpPr txBox="1"/>
          <p:nvPr>
            <p:ph type="title"/>
          </p:nvPr>
        </p:nvSpPr>
        <p:spPr>
          <a:xfrm>
            <a:off x="637528" y="2157287"/>
            <a:ext cx="7886700" cy="3360581"/>
          </a:xfrm>
          <a:prstGeom prst="rect">
            <a:avLst/>
          </a:prstGeom>
          <a:solidFill>
            <a:srgbClr val="2E75B5">
              <a:alpha val="80784"/>
            </a:srgbClr>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t>SERIALIZATION</a:t>
            </a:r>
            <a:endParaRPr/>
          </a:p>
        </p:txBody>
      </p:sp>
      <p:sp>
        <p:nvSpPr>
          <p:cNvPr id="369" name="Google Shape;369;p43"/>
          <p:cNvSpPr txBox="1"/>
          <p:nvPr>
            <p:ph idx="4294967295" type="dt"/>
          </p:nvPr>
        </p:nvSpPr>
        <p:spPr>
          <a:xfrm>
            <a:off x="0" y="6462713"/>
            <a:ext cx="82391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370" name="Google Shape;370;p43"/>
          <p:cNvSpPr txBox="1"/>
          <p:nvPr>
            <p:ph idx="4294967295" type="ftr"/>
          </p:nvPr>
        </p:nvSpPr>
        <p:spPr>
          <a:xfrm>
            <a:off x="0" y="6459538"/>
            <a:ext cx="7221538"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371" name="Google Shape;371;p43"/>
          <p:cNvSpPr txBox="1"/>
          <p:nvPr>
            <p:ph idx="4294967295" type="sldNum"/>
          </p:nvPr>
        </p:nvSpPr>
        <p:spPr>
          <a:xfrm>
            <a:off x="8323263" y="6457950"/>
            <a:ext cx="82073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4"/>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NỘI DUNG</a:t>
            </a:r>
            <a:endParaRPr/>
          </a:p>
        </p:txBody>
      </p:sp>
      <p:sp>
        <p:nvSpPr>
          <p:cNvPr id="377" name="Google Shape;377;p44"/>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latin typeface="Arial"/>
                <a:ea typeface="Arial"/>
                <a:cs typeface="Arial"/>
                <a:sym typeface="Arial"/>
              </a:rPr>
              <a:t>Giới thiệu</a:t>
            </a:r>
            <a:endParaRPr>
              <a:latin typeface="Arial"/>
              <a:ea typeface="Arial"/>
              <a:cs typeface="Arial"/>
              <a:sym typeface="Arial"/>
            </a:endParaRPr>
          </a:p>
          <a:p>
            <a:pPr indent="-228600" lvl="0" marL="228600" rtl="0" algn="l">
              <a:lnSpc>
                <a:spcPct val="90000"/>
              </a:lnSpc>
              <a:spcBef>
                <a:spcPts val="1000"/>
              </a:spcBef>
              <a:spcAft>
                <a:spcPts val="0"/>
              </a:spcAft>
              <a:buClr>
                <a:srgbClr val="2F5496"/>
              </a:buClr>
              <a:buSzPts val="2800"/>
              <a:buChar char="•"/>
            </a:pPr>
            <a:r>
              <a:rPr lang="en-US">
                <a:latin typeface="Arial"/>
                <a:ea typeface="Arial"/>
                <a:cs typeface="Arial"/>
                <a:sym typeface="Arial"/>
              </a:rPr>
              <a:t>Kỹ thuật chuyển đổi với BinaryFormatter</a:t>
            </a:r>
            <a:endParaRPr/>
          </a:p>
          <a:p>
            <a:pPr indent="-228600" lvl="0" marL="228600" rtl="0" algn="l">
              <a:lnSpc>
                <a:spcPct val="90000"/>
              </a:lnSpc>
              <a:spcBef>
                <a:spcPts val="1000"/>
              </a:spcBef>
              <a:spcAft>
                <a:spcPts val="0"/>
              </a:spcAft>
              <a:buClr>
                <a:srgbClr val="2F5496"/>
              </a:buClr>
              <a:buSzPts val="2800"/>
              <a:buChar char="•"/>
            </a:pPr>
            <a:r>
              <a:rPr lang="en-US">
                <a:latin typeface="Arial"/>
                <a:ea typeface="Arial"/>
                <a:cs typeface="Arial"/>
                <a:sym typeface="Arial"/>
              </a:rPr>
              <a:t>Kỹ thuật chuyển đổi với XmlSerializer</a:t>
            </a:r>
            <a:endParaRPr>
              <a:latin typeface="Arial"/>
              <a:ea typeface="Arial"/>
              <a:cs typeface="Arial"/>
              <a:sym typeface="Arial"/>
            </a:endParaRPr>
          </a:p>
          <a:p>
            <a:pPr indent="-228600" lvl="0" marL="228600" rtl="0" algn="l">
              <a:lnSpc>
                <a:spcPct val="90000"/>
              </a:lnSpc>
              <a:spcBef>
                <a:spcPts val="1000"/>
              </a:spcBef>
              <a:spcAft>
                <a:spcPts val="0"/>
              </a:spcAft>
              <a:buClr>
                <a:srgbClr val="2F5496"/>
              </a:buClr>
              <a:buSzPts val="2800"/>
              <a:buChar char="•"/>
            </a:pPr>
            <a:r>
              <a:rPr lang="en-US">
                <a:latin typeface="Arial"/>
                <a:ea typeface="Arial"/>
                <a:cs typeface="Arial"/>
                <a:sym typeface="Arial"/>
              </a:rPr>
              <a:t>Custom Serialization: Kỹ thuật chuyển đổi lớp đối tượng thông qua lớp giao tiếp ISerializable</a:t>
            </a:r>
            <a:endParaRPr>
              <a:latin typeface="Arial"/>
              <a:ea typeface="Arial"/>
              <a:cs typeface="Arial"/>
              <a:sym typeface="Arial"/>
            </a:endParaRPr>
          </a:p>
        </p:txBody>
      </p:sp>
      <p:sp>
        <p:nvSpPr>
          <p:cNvPr id="378" name="Google Shape;378;p44"/>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379" name="Google Shape;379;p44"/>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380" name="Google Shape;380;p44"/>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GIỚI THIỆU</a:t>
            </a:r>
            <a:endParaRPr/>
          </a:p>
        </p:txBody>
      </p:sp>
      <p:sp>
        <p:nvSpPr>
          <p:cNvPr id="386" name="Google Shape;386;p45"/>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t>Nhiều ứng dụng cần lưu trữ và trao đổi dữ liệu được lưu trong các đối tượng với nhau</a:t>
            </a:r>
            <a:endParaRPr/>
          </a:p>
          <a:p>
            <a:pPr indent="-228600" lvl="0" marL="228600" rtl="0" algn="l">
              <a:lnSpc>
                <a:spcPct val="90000"/>
              </a:lnSpc>
              <a:spcBef>
                <a:spcPts val="1000"/>
              </a:spcBef>
              <a:spcAft>
                <a:spcPts val="0"/>
              </a:spcAft>
              <a:buClr>
                <a:srgbClr val="2F5496"/>
              </a:buClr>
              <a:buSzPts val="2800"/>
              <a:buChar char="•"/>
            </a:pPr>
            <a:r>
              <a:rPr lang="en-US"/>
              <a:t>Serialization (chuyển đổi) : là tiến trình biến đổi và tái tạo các đối tượng để chúng có thể được lưu trữ và trao đổi giữa các ứng dụng.</a:t>
            </a:r>
            <a:endParaRPr/>
          </a:p>
          <a:p>
            <a:pPr indent="-228600" lvl="0" marL="228600" rtl="0" algn="l">
              <a:lnSpc>
                <a:spcPct val="90000"/>
              </a:lnSpc>
              <a:spcBef>
                <a:spcPts val="1000"/>
              </a:spcBef>
              <a:spcAft>
                <a:spcPts val="0"/>
              </a:spcAft>
              <a:buClr>
                <a:srgbClr val="2F5496"/>
              </a:buClr>
              <a:buSzPts val="2800"/>
              <a:buChar char="•"/>
            </a:pPr>
            <a:r>
              <a:rPr lang="en-US"/>
              <a:t>.NET framework cung cấp nhiều kỹ thuật chuyển đổi để đơn giản hóa tác vụ này</a:t>
            </a:r>
            <a:endParaRPr/>
          </a:p>
        </p:txBody>
      </p:sp>
      <p:sp>
        <p:nvSpPr>
          <p:cNvPr id="387" name="Google Shape;387;p45"/>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388" name="Google Shape;388;p45"/>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389" name="Google Shape;389;p45"/>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6"/>
          <p:cNvSpPr txBox="1"/>
          <p:nvPr>
            <p:ph type="title"/>
          </p:nvPr>
        </p:nvSpPr>
        <p:spPr>
          <a:xfrm>
            <a:off x="637528" y="2157287"/>
            <a:ext cx="7886700" cy="3360581"/>
          </a:xfrm>
          <a:prstGeom prst="rect">
            <a:avLst/>
          </a:prstGeom>
          <a:solidFill>
            <a:srgbClr val="2E75B5">
              <a:alpha val="80784"/>
            </a:srgbClr>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t>BINARYFORMATTER </a:t>
            </a:r>
            <a:endParaRPr/>
          </a:p>
        </p:txBody>
      </p:sp>
      <p:sp>
        <p:nvSpPr>
          <p:cNvPr id="395" name="Google Shape;395;p46"/>
          <p:cNvSpPr txBox="1"/>
          <p:nvPr>
            <p:ph idx="4294967295" type="dt"/>
          </p:nvPr>
        </p:nvSpPr>
        <p:spPr>
          <a:xfrm>
            <a:off x="0" y="6462713"/>
            <a:ext cx="82391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396" name="Google Shape;396;p46"/>
          <p:cNvSpPr txBox="1"/>
          <p:nvPr>
            <p:ph idx="4294967295" type="ftr"/>
          </p:nvPr>
        </p:nvSpPr>
        <p:spPr>
          <a:xfrm>
            <a:off x="0" y="6459538"/>
            <a:ext cx="7221538"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397" name="Google Shape;397;p46"/>
          <p:cNvSpPr txBox="1"/>
          <p:nvPr>
            <p:ph idx="4294967295" type="sldNum"/>
          </p:nvPr>
        </p:nvSpPr>
        <p:spPr>
          <a:xfrm>
            <a:off x="8323263" y="6457950"/>
            <a:ext cx="82073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7"/>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BINARYFORMATTER  </a:t>
            </a:r>
            <a:endParaRPr/>
          </a:p>
        </p:txBody>
      </p:sp>
      <p:sp>
        <p:nvSpPr>
          <p:cNvPr id="403" name="Google Shape;403;p47"/>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t>Serialize</a:t>
            </a:r>
            <a:endParaRPr/>
          </a:p>
          <a:p>
            <a:pPr indent="-228600" lvl="0" marL="228600" rtl="0" algn="l">
              <a:lnSpc>
                <a:spcPct val="90000"/>
              </a:lnSpc>
              <a:spcBef>
                <a:spcPts val="1000"/>
              </a:spcBef>
              <a:spcAft>
                <a:spcPts val="0"/>
              </a:spcAft>
              <a:buClr>
                <a:srgbClr val="2F5496"/>
              </a:buClr>
              <a:buSzPts val="2800"/>
              <a:buChar char="•"/>
            </a:pPr>
            <a:r>
              <a:rPr lang="en-US"/>
              <a:t>Deserialize</a:t>
            </a:r>
            <a:endParaRPr/>
          </a:p>
        </p:txBody>
      </p:sp>
      <p:sp>
        <p:nvSpPr>
          <p:cNvPr id="404" name="Google Shape;404;p47"/>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05" name="Google Shape;405;p47"/>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06" name="Google Shape;406;p47"/>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8"/>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BINARYFORMATTER - SERIALIZE  </a:t>
            </a:r>
            <a:endParaRPr/>
          </a:p>
        </p:txBody>
      </p:sp>
      <p:sp>
        <p:nvSpPr>
          <p:cNvPr id="412" name="Google Shape;412;p48"/>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3200"/>
              <a:buChar char="•"/>
            </a:pPr>
            <a:r>
              <a:rPr lang="en-US" sz="3200"/>
              <a:t>Tiến trình chuyển một đối tượng thành chuỗi tuần tự các byte để có thể lưu trữ hoặc trao đổi.</a:t>
            </a:r>
            <a:endParaRPr sz="3200"/>
          </a:p>
          <a:p>
            <a:pPr indent="-228600" lvl="0" marL="228600" rtl="0" algn="l">
              <a:lnSpc>
                <a:spcPct val="90000"/>
              </a:lnSpc>
              <a:spcBef>
                <a:spcPts val="1000"/>
              </a:spcBef>
              <a:spcAft>
                <a:spcPts val="0"/>
              </a:spcAft>
              <a:buClr>
                <a:srgbClr val="2F5496"/>
              </a:buClr>
              <a:buSzPts val="3200"/>
              <a:buChar char="•"/>
            </a:pPr>
            <a:r>
              <a:rPr lang="en-US" sz="3200"/>
              <a:t>Các bước thực hiện</a:t>
            </a:r>
            <a:endParaRPr sz="3200"/>
          </a:p>
          <a:p>
            <a:pPr indent="-228600" lvl="1" marL="685800" rtl="0" algn="l">
              <a:lnSpc>
                <a:spcPct val="90000"/>
              </a:lnSpc>
              <a:spcBef>
                <a:spcPts val="500"/>
              </a:spcBef>
              <a:spcAft>
                <a:spcPts val="0"/>
              </a:spcAft>
              <a:buClr>
                <a:srgbClr val="2F5496"/>
              </a:buClr>
              <a:buSzPts val="3200"/>
              <a:buChar char="•"/>
            </a:pPr>
            <a:r>
              <a:rPr lang="en-US" sz="3200"/>
              <a:t>Tạo đối tượng Stream lưu kết quả chuyển đổi</a:t>
            </a:r>
            <a:endParaRPr sz="3200"/>
          </a:p>
          <a:p>
            <a:pPr indent="-228600" lvl="1" marL="685800" rtl="0" algn="l">
              <a:lnSpc>
                <a:spcPct val="90000"/>
              </a:lnSpc>
              <a:spcBef>
                <a:spcPts val="500"/>
              </a:spcBef>
              <a:spcAft>
                <a:spcPts val="0"/>
              </a:spcAft>
              <a:buClr>
                <a:srgbClr val="2F5496"/>
              </a:buClr>
              <a:buSzPts val="3200"/>
              <a:buChar char="•"/>
            </a:pPr>
            <a:r>
              <a:rPr lang="en-US" sz="3200"/>
              <a:t>Tạo đối tượng BinaryFormatter</a:t>
            </a:r>
            <a:endParaRPr sz="3200"/>
          </a:p>
          <a:p>
            <a:pPr indent="-228600" lvl="1" marL="685800" rtl="0" algn="l">
              <a:lnSpc>
                <a:spcPct val="90000"/>
              </a:lnSpc>
              <a:spcBef>
                <a:spcPts val="500"/>
              </a:spcBef>
              <a:spcAft>
                <a:spcPts val="0"/>
              </a:spcAft>
              <a:buClr>
                <a:srgbClr val="2F5496"/>
              </a:buClr>
              <a:buSzPts val="3200"/>
              <a:buChar char="•"/>
            </a:pPr>
            <a:r>
              <a:rPr lang="en-US" sz="3200"/>
              <a:t>Gọi phương thức BinaryFormatter.Serialize để chuyển đổi, lưu kết quả vào Stream</a:t>
            </a:r>
            <a:endParaRPr sz="3200"/>
          </a:p>
        </p:txBody>
      </p:sp>
      <p:sp>
        <p:nvSpPr>
          <p:cNvPr id="413" name="Google Shape;413;p48"/>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14" name="Google Shape;414;p48"/>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15" name="Google Shape;415;p48"/>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9"/>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BINARYFORMATTER - SERIALIZE </a:t>
            </a:r>
            <a:endParaRPr/>
          </a:p>
        </p:txBody>
      </p:sp>
      <p:sp>
        <p:nvSpPr>
          <p:cNvPr id="421" name="Google Shape;421;p49"/>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3200"/>
              <a:buChar char="•"/>
            </a:pPr>
            <a:r>
              <a:rPr lang="en-US" sz="3200"/>
              <a:t>Demo serialize</a:t>
            </a:r>
            <a:endParaRPr sz="2800"/>
          </a:p>
        </p:txBody>
      </p:sp>
      <p:sp>
        <p:nvSpPr>
          <p:cNvPr id="422" name="Google Shape;422;p49"/>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23" name="Google Shape;423;p49"/>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24" name="Google Shape;424;p49"/>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25" name="Google Shape;425;p49"/>
          <p:cNvSpPr txBox="1"/>
          <p:nvPr/>
        </p:nvSpPr>
        <p:spPr>
          <a:xfrm>
            <a:off x="102023" y="1574276"/>
            <a:ext cx="8923443" cy="3785652"/>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8000"/>
                </a:solidFill>
                <a:latin typeface="Consolas"/>
                <a:ea typeface="Consolas"/>
                <a:cs typeface="Consolas"/>
                <a:sym typeface="Consolas"/>
              </a:rPr>
              <a:t>//tạo đối tượng lưu kết quả chuyển đổi</a:t>
            </a:r>
            <a:endParaRPr sz="24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400">
                <a:solidFill>
                  <a:srgbClr val="0000FF"/>
                </a:solidFill>
                <a:latin typeface="Consolas"/>
                <a:ea typeface="Consolas"/>
                <a:cs typeface="Consolas"/>
                <a:sym typeface="Consolas"/>
              </a:rPr>
              <a:t>string</a:t>
            </a:r>
            <a:r>
              <a:rPr lang="en-US" sz="2400">
                <a:solidFill>
                  <a:srgbClr val="000000"/>
                </a:solidFill>
                <a:latin typeface="Consolas"/>
                <a:ea typeface="Consolas"/>
                <a:cs typeface="Consolas"/>
                <a:sym typeface="Consolas"/>
              </a:rPr>
              <a:t> data = </a:t>
            </a:r>
            <a:r>
              <a:rPr lang="en-US" sz="2400">
                <a:solidFill>
                  <a:srgbClr val="A31515"/>
                </a:solidFill>
                <a:latin typeface="Consolas"/>
                <a:ea typeface="Consolas"/>
                <a:cs typeface="Consolas"/>
                <a:sym typeface="Consolas"/>
              </a:rPr>
              <a:t>"This must be store in a file"</a:t>
            </a:r>
            <a:r>
              <a:rPr lang="en-US" sz="24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400">
                <a:solidFill>
                  <a:srgbClr val="389AC1"/>
                </a:solidFill>
                <a:latin typeface="Consolas"/>
                <a:ea typeface="Consolas"/>
                <a:cs typeface="Consolas"/>
                <a:sym typeface="Consolas"/>
              </a:rPr>
              <a:t>FileStream</a:t>
            </a:r>
            <a:r>
              <a:rPr lang="en-US" sz="2400">
                <a:solidFill>
                  <a:srgbClr val="000000"/>
                </a:solidFill>
                <a:latin typeface="Consolas"/>
                <a:ea typeface="Consolas"/>
                <a:cs typeface="Consolas"/>
                <a:sym typeface="Consolas"/>
              </a:rPr>
              <a:t> fs = </a:t>
            </a:r>
            <a:r>
              <a:rPr lang="en-US" sz="2400">
                <a:solidFill>
                  <a:srgbClr val="0000FF"/>
                </a:solidFill>
                <a:latin typeface="Consolas"/>
                <a:ea typeface="Consolas"/>
                <a:cs typeface="Consolas"/>
                <a:sym typeface="Consolas"/>
              </a:rPr>
              <a:t>new</a:t>
            </a:r>
            <a:r>
              <a:rPr lang="en-US" sz="2400">
                <a:solidFill>
                  <a:srgbClr val="000000"/>
                </a:solidFill>
                <a:latin typeface="Consolas"/>
                <a:ea typeface="Consolas"/>
                <a:cs typeface="Consolas"/>
                <a:sym typeface="Consolas"/>
              </a:rPr>
              <a:t> </a:t>
            </a:r>
            <a:r>
              <a:rPr lang="en-US" sz="2400">
                <a:solidFill>
                  <a:srgbClr val="389AC1"/>
                </a:solidFill>
                <a:latin typeface="Consolas"/>
                <a:ea typeface="Consolas"/>
                <a:cs typeface="Consolas"/>
                <a:sym typeface="Consolas"/>
              </a:rPr>
              <a:t>FileStream</a:t>
            </a:r>
            <a:r>
              <a:rPr lang="en-US" sz="2400">
                <a:solidFill>
                  <a:srgbClr val="000000"/>
                </a:solidFill>
                <a:latin typeface="Consolas"/>
                <a:ea typeface="Consolas"/>
                <a:cs typeface="Consolas"/>
                <a:sym typeface="Consolas"/>
              </a:rPr>
              <a:t>(</a:t>
            </a:r>
            <a:r>
              <a:rPr lang="en-US" sz="2400">
                <a:solidFill>
                  <a:srgbClr val="A31515"/>
                </a:solidFill>
                <a:latin typeface="Consolas"/>
                <a:ea typeface="Consolas"/>
                <a:cs typeface="Consolas"/>
                <a:sym typeface="Consolas"/>
              </a:rPr>
              <a:t>"SerializedString.Data"</a:t>
            </a:r>
            <a:r>
              <a:rPr lang="en-US" sz="2400">
                <a:solidFill>
                  <a:srgbClr val="000000"/>
                </a:solidFill>
                <a:latin typeface="Consolas"/>
                <a:ea typeface="Consolas"/>
                <a:cs typeface="Consolas"/>
                <a:sym typeface="Consolas"/>
              </a:rPr>
              <a:t>, FileMode.Create);</a:t>
            </a:r>
            <a:endParaRPr/>
          </a:p>
          <a:p>
            <a:pPr indent="0" lvl="0" marL="0" marR="0" rtl="0" algn="l">
              <a:spcBef>
                <a:spcPts val="0"/>
              </a:spcBef>
              <a:spcAft>
                <a:spcPts val="0"/>
              </a:spcAft>
              <a:buNone/>
            </a:pPr>
            <a:r>
              <a:rPr lang="en-US" sz="2400">
                <a:solidFill>
                  <a:srgbClr val="008000"/>
                </a:solidFill>
                <a:latin typeface="Consolas"/>
                <a:ea typeface="Consolas"/>
                <a:cs typeface="Consolas"/>
                <a:sym typeface="Consolas"/>
              </a:rPr>
              <a:t>//tạo đối tượng BinaryFormatter</a:t>
            </a:r>
            <a:endParaRPr sz="24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400">
                <a:solidFill>
                  <a:srgbClr val="389AC1"/>
                </a:solidFill>
                <a:latin typeface="Consolas"/>
                <a:ea typeface="Consolas"/>
                <a:cs typeface="Consolas"/>
                <a:sym typeface="Consolas"/>
              </a:rPr>
              <a:t>BinaryFormatter</a:t>
            </a:r>
            <a:r>
              <a:rPr lang="en-US" sz="2400">
                <a:solidFill>
                  <a:srgbClr val="000000"/>
                </a:solidFill>
                <a:latin typeface="Consolas"/>
                <a:ea typeface="Consolas"/>
                <a:cs typeface="Consolas"/>
                <a:sym typeface="Consolas"/>
              </a:rPr>
              <a:t> bf = </a:t>
            </a:r>
            <a:r>
              <a:rPr lang="en-US" sz="2400">
                <a:solidFill>
                  <a:srgbClr val="0000FF"/>
                </a:solidFill>
                <a:latin typeface="Consolas"/>
                <a:ea typeface="Consolas"/>
                <a:cs typeface="Consolas"/>
                <a:sym typeface="Consolas"/>
              </a:rPr>
              <a:t>new</a:t>
            </a:r>
            <a:r>
              <a:rPr lang="en-US" sz="2400">
                <a:solidFill>
                  <a:srgbClr val="000000"/>
                </a:solidFill>
                <a:latin typeface="Consolas"/>
                <a:ea typeface="Consolas"/>
                <a:cs typeface="Consolas"/>
                <a:sym typeface="Consolas"/>
              </a:rPr>
              <a:t> </a:t>
            </a:r>
            <a:r>
              <a:rPr lang="en-US" sz="2400">
                <a:solidFill>
                  <a:srgbClr val="389AC1"/>
                </a:solidFill>
                <a:latin typeface="Consolas"/>
                <a:ea typeface="Consolas"/>
                <a:cs typeface="Consolas"/>
                <a:sym typeface="Consolas"/>
              </a:rPr>
              <a:t>BinaryFormatter</a:t>
            </a:r>
            <a:r>
              <a:rPr lang="en-US" sz="24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400">
                <a:solidFill>
                  <a:srgbClr val="008000"/>
                </a:solidFill>
                <a:latin typeface="Consolas"/>
                <a:ea typeface="Consolas"/>
                <a:cs typeface="Consolas"/>
                <a:sym typeface="Consolas"/>
              </a:rPr>
              <a:t>//chuyển đổi và lưu kết quả</a:t>
            </a:r>
            <a:endParaRPr sz="24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bf.Serialize(fs,data);</a:t>
            </a:r>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fs.Close();</a:t>
            </a:r>
            <a:endParaRPr sz="24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0"/>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BINARYFORMATTER - DESERIALIZE</a:t>
            </a:r>
            <a:endParaRPr/>
          </a:p>
        </p:txBody>
      </p:sp>
      <p:sp>
        <p:nvSpPr>
          <p:cNvPr id="431" name="Google Shape;431;p50"/>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2F5496"/>
              </a:buClr>
              <a:buSzPts val="3200"/>
              <a:buChar char="•"/>
            </a:pPr>
            <a:r>
              <a:rPr lang="en-US" sz="3200"/>
              <a:t>Tiến trình chuyển chuỗi tuần tự các byte thu được từ quá trình serialize thành đối tượng ban đầu</a:t>
            </a:r>
            <a:endParaRPr sz="3200"/>
          </a:p>
          <a:p>
            <a:pPr indent="-228600" lvl="0" marL="228600" rtl="0" algn="l">
              <a:lnSpc>
                <a:spcPct val="90000"/>
              </a:lnSpc>
              <a:spcBef>
                <a:spcPts val="1000"/>
              </a:spcBef>
              <a:spcAft>
                <a:spcPts val="0"/>
              </a:spcAft>
              <a:buClr>
                <a:srgbClr val="2F5496"/>
              </a:buClr>
              <a:buSzPts val="3200"/>
              <a:buChar char="•"/>
            </a:pPr>
            <a:r>
              <a:rPr lang="en-US" sz="3200"/>
              <a:t>Các bước thực hiện</a:t>
            </a:r>
            <a:endParaRPr sz="3200"/>
          </a:p>
          <a:p>
            <a:pPr indent="-228600" lvl="1" marL="685800" rtl="0" algn="l">
              <a:lnSpc>
                <a:spcPct val="90000"/>
              </a:lnSpc>
              <a:spcBef>
                <a:spcPts val="500"/>
              </a:spcBef>
              <a:spcAft>
                <a:spcPts val="0"/>
              </a:spcAft>
              <a:buClr>
                <a:srgbClr val="2F5496"/>
              </a:buClr>
              <a:buSzPts val="3200"/>
              <a:buChar char="•"/>
            </a:pPr>
            <a:r>
              <a:rPr lang="en-US" sz="3200"/>
              <a:t>Tạo Stream đọc kết quả quá trình serialize</a:t>
            </a:r>
            <a:endParaRPr sz="3200"/>
          </a:p>
          <a:p>
            <a:pPr indent="-228600" lvl="1" marL="685800" rtl="0" algn="l">
              <a:lnSpc>
                <a:spcPct val="90000"/>
              </a:lnSpc>
              <a:spcBef>
                <a:spcPts val="500"/>
              </a:spcBef>
              <a:spcAft>
                <a:spcPts val="0"/>
              </a:spcAft>
              <a:buClr>
                <a:srgbClr val="2F5496"/>
              </a:buClr>
              <a:buSzPts val="3200"/>
              <a:buChar char="•"/>
            </a:pPr>
            <a:r>
              <a:rPr lang="en-US" sz="3200"/>
              <a:t>Tạo đối tượng BinaryFormatter</a:t>
            </a:r>
            <a:endParaRPr sz="3200"/>
          </a:p>
          <a:p>
            <a:pPr indent="-228600" lvl="1" marL="685800" rtl="0" algn="l">
              <a:lnSpc>
                <a:spcPct val="90000"/>
              </a:lnSpc>
              <a:spcBef>
                <a:spcPts val="500"/>
              </a:spcBef>
              <a:spcAft>
                <a:spcPts val="0"/>
              </a:spcAft>
              <a:buClr>
                <a:srgbClr val="2F5496"/>
              </a:buClr>
              <a:buSzPts val="3200"/>
              <a:buChar char="•"/>
            </a:pPr>
            <a:r>
              <a:rPr lang="en-US" sz="3200"/>
              <a:t>Tạo đối tượng lưu dữ liệu sau chuyển đổi</a:t>
            </a:r>
            <a:endParaRPr sz="3200"/>
          </a:p>
          <a:p>
            <a:pPr indent="-228600" lvl="1" marL="685800" rtl="0" algn="l">
              <a:lnSpc>
                <a:spcPct val="90000"/>
              </a:lnSpc>
              <a:spcBef>
                <a:spcPts val="500"/>
              </a:spcBef>
              <a:spcAft>
                <a:spcPts val="0"/>
              </a:spcAft>
              <a:buClr>
                <a:srgbClr val="2F5496"/>
              </a:buClr>
              <a:buSzPts val="3200"/>
              <a:buChar char="•"/>
            </a:pPr>
            <a:r>
              <a:rPr lang="en-US" sz="3200"/>
              <a:t>Gọi phương thức BinaryFormatter.Deserialize để chuyển đổi lại và ép kiểu phù hợp với kiểu của đối tượng ban đầu</a:t>
            </a:r>
            <a:endParaRPr/>
          </a:p>
          <a:p>
            <a:pPr indent="-25400" lvl="0" marL="228600" rtl="0" algn="l">
              <a:lnSpc>
                <a:spcPct val="90000"/>
              </a:lnSpc>
              <a:spcBef>
                <a:spcPts val="1000"/>
              </a:spcBef>
              <a:spcAft>
                <a:spcPts val="0"/>
              </a:spcAft>
              <a:buClr>
                <a:srgbClr val="2F5496"/>
              </a:buClr>
              <a:buSzPts val="3200"/>
              <a:buNone/>
            </a:pPr>
            <a:r>
              <a:t/>
            </a:r>
            <a:endParaRPr sz="3200"/>
          </a:p>
        </p:txBody>
      </p:sp>
      <p:sp>
        <p:nvSpPr>
          <p:cNvPr id="432" name="Google Shape;432;p50"/>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33" name="Google Shape;433;p50"/>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34" name="Google Shape;434;p50"/>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BINARYFORMATTER - DESERIALIZE </a:t>
            </a:r>
            <a:endParaRPr/>
          </a:p>
        </p:txBody>
      </p:sp>
      <p:sp>
        <p:nvSpPr>
          <p:cNvPr id="440" name="Google Shape;440;p51"/>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3200"/>
              <a:buChar char="•"/>
            </a:pPr>
            <a:r>
              <a:rPr lang="en-US" sz="3200">
                <a:latin typeface="Arial"/>
                <a:ea typeface="Arial"/>
                <a:cs typeface="Arial"/>
                <a:sym typeface="Arial"/>
              </a:rPr>
              <a:t>Demo deserialize</a:t>
            </a:r>
            <a:endParaRPr sz="3200">
              <a:latin typeface="Arial"/>
              <a:ea typeface="Arial"/>
              <a:cs typeface="Arial"/>
              <a:sym typeface="Arial"/>
            </a:endParaRPr>
          </a:p>
        </p:txBody>
      </p:sp>
      <p:sp>
        <p:nvSpPr>
          <p:cNvPr id="441" name="Google Shape;441;p51"/>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42" name="Google Shape;442;p51"/>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43" name="Google Shape;443;p51"/>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4" name="Google Shape;444;p51"/>
          <p:cNvSpPr txBox="1"/>
          <p:nvPr/>
        </p:nvSpPr>
        <p:spPr>
          <a:xfrm>
            <a:off x="102023" y="1574276"/>
            <a:ext cx="8923443" cy="4893647"/>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8000"/>
                </a:solidFill>
                <a:latin typeface="Consolas"/>
                <a:ea typeface="Consolas"/>
                <a:cs typeface="Consolas"/>
                <a:sym typeface="Consolas"/>
              </a:rPr>
              <a:t>//Tạo stream đọc kết quả thu được từ quá trình serialize</a:t>
            </a:r>
            <a:endParaRPr sz="24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400">
                <a:solidFill>
                  <a:srgbClr val="389AC1"/>
                </a:solidFill>
                <a:latin typeface="Consolas"/>
                <a:ea typeface="Consolas"/>
                <a:cs typeface="Consolas"/>
                <a:sym typeface="Consolas"/>
              </a:rPr>
              <a:t>FileStream</a:t>
            </a:r>
            <a:r>
              <a:rPr lang="en-US" sz="2400">
                <a:solidFill>
                  <a:srgbClr val="000000"/>
                </a:solidFill>
                <a:latin typeface="Consolas"/>
                <a:ea typeface="Consolas"/>
                <a:cs typeface="Consolas"/>
                <a:sym typeface="Consolas"/>
              </a:rPr>
              <a:t> fs = </a:t>
            </a:r>
            <a:r>
              <a:rPr lang="en-US" sz="2400">
                <a:solidFill>
                  <a:srgbClr val="0000FF"/>
                </a:solidFill>
                <a:latin typeface="Consolas"/>
                <a:ea typeface="Consolas"/>
                <a:cs typeface="Consolas"/>
                <a:sym typeface="Consolas"/>
              </a:rPr>
              <a:t>new</a:t>
            </a:r>
            <a:r>
              <a:rPr lang="en-US" sz="2400">
                <a:solidFill>
                  <a:srgbClr val="000000"/>
                </a:solidFill>
                <a:latin typeface="Consolas"/>
                <a:ea typeface="Consolas"/>
                <a:cs typeface="Consolas"/>
                <a:sym typeface="Consolas"/>
              </a:rPr>
              <a:t> </a:t>
            </a:r>
            <a:r>
              <a:rPr lang="en-US" sz="2400">
                <a:solidFill>
                  <a:srgbClr val="389AC1"/>
                </a:solidFill>
                <a:latin typeface="Consolas"/>
                <a:ea typeface="Consolas"/>
                <a:cs typeface="Consolas"/>
                <a:sym typeface="Consolas"/>
              </a:rPr>
              <a:t>FileStream</a:t>
            </a:r>
            <a:r>
              <a:rPr lang="en-US" sz="2400">
                <a:solidFill>
                  <a:srgbClr val="000000"/>
                </a:solidFill>
                <a:latin typeface="Consolas"/>
                <a:ea typeface="Consolas"/>
                <a:cs typeface="Consolas"/>
                <a:sym typeface="Consolas"/>
              </a:rPr>
              <a:t>(</a:t>
            </a:r>
            <a:r>
              <a:rPr lang="en-US" sz="2400">
                <a:solidFill>
                  <a:srgbClr val="A31515"/>
                </a:solidFill>
                <a:latin typeface="Consolas"/>
                <a:ea typeface="Consolas"/>
                <a:cs typeface="Consolas"/>
                <a:sym typeface="Consolas"/>
              </a:rPr>
              <a:t>"SerializedString.Data"</a:t>
            </a:r>
            <a:r>
              <a:rPr lang="en-US" sz="2400">
                <a:solidFill>
                  <a:srgbClr val="000000"/>
                </a:solidFill>
                <a:latin typeface="Consolas"/>
                <a:ea typeface="Consolas"/>
                <a:cs typeface="Consolas"/>
                <a:sym typeface="Consolas"/>
              </a:rPr>
              <a:t>, </a:t>
            </a:r>
            <a:r>
              <a:rPr lang="en-US" sz="2400">
                <a:solidFill>
                  <a:srgbClr val="389AC1"/>
                </a:solidFill>
                <a:latin typeface="Consolas"/>
                <a:ea typeface="Consolas"/>
                <a:cs typeface="Consolas"/>
                <a:sym typeface="Consolas"/>
              </a:rPr>
              <a:t>FileMode</a:t>
            </a:r>
            <a:r>
              <a:rPr lang="en-US" sz="2400">
                <a:solidFill>
                  <a:srgbClr val="000000"/>
                </a:solidFill>
                <a:latin typeface="Consolas"/>
                <a:ea typeface="Consolas"/>
                <a:cs typeface="Consolas"/>
                <a:sym typeface="Consolas"/>
              </a:rPr>
              <a:t>.Create);</a:t>
            </a:r>
            <a:endParaRPr/>
          </a:p>
          <a:p>
            <a:pPr indent="0" lvl="0" marL="0" marR="0" rtl="0" algn="l">
              <a:spcBef>
                <a:spcPts val="0"/>
              </a:spcBef>
              <a:spcAft>
                <a:spcPts val="0"/>
              </a:spcAft>
              <a:buNone/>
            </a:pPr>
            <a:r>
              <a:rPr lang="en-US" sz="2400">
                <a:solidFill>
                  <a:srgbClr val="008000"/>
                </a:solidFill>
                <a:latin typeface="Consolas"/>
                <a:ea typeface="Consolas"/>
                <a:cs typeface="Consolas"/>
                <a:sym typeface="Consolas"/>
              </a:rPr>
              <a:t>//Tạo đối tượng  BinaryFormatter</a:t>
            </a:r>
            <a:endParaRPr sz="24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400">
                <a:solidFill>
                  <a:srgbClr val="389AC1"/>
                </a:solidFill>
                <a:latin typeface="Consolas"/>
                <a:ea typeface="Consolas"/>
                <a:cs typeface="Consolas"/>
                <a:sym typeface="Consolas"/>
              </a:rPr>
              <a:t>BinaryFormatter</a:t>
            </a:r>
            <a:r>
              <a:rPr lang="en-US" sz="2400">
                <a:solidFill>
                  <a:srgbClr val="000000"/>
                </a:solidFill>
                <a:latin typeface="Consolas"/>
                <a:ea typeface="Consolas"/>
                <a:cs typeface="Consolas"/>
                <a:sym typeface="Consolas"/>
              </a:rPr>
              <a:t> bf = </a:t>
            </a:r>
            <a:r>
              <a:rPr lang="en-US" sz="2400">
                <a:solidFill>
                  <a:srgbClr val="0000FF"/>
                </a:solidFill>
                <a:latin typeface="Consolas"/>
                <a:ea typeface="Consolas"/>
                <a:cs typeface="Consolas"/>
                <a:sym typeface="Consolas"/>
              </a:rPr>
              <a:t>new</a:t>
            </a:r>
            <a:r>
              <a:rPr lang="en-US" sz="2400">
                <a:solidFill>
                  <a:srgbClr val="000000"/>
                </a:solidFill>
                <a:latin typeface="Consolas"/>
                <a:ea typeface="Consolas"/>
                <a:cs typeface="Consolas"/>
                <a:sym typeface="Consolas"/>
              </a:rPr>
              <a:t> </a:t>
            </a:r>
            <a:r>
              <a:rPr lang="en-US" sz="2400">
                <a:solidFill>
                  <a:srgbClr val="389AC1"/>
                </a:solidFill>
                <a:latin typeface="Consolas"/>
                <a:ea typeface="Consolas"/>
                <a:cs typeface="Consolas"/>
                <a:sym typeface="Consolas"/>
              </a:rPr>
              <a:t>BinaryFormatter</a:t>
            </a:r>
            <a:r>
              <a:rPr lang="en-US" sz="24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400">
                <a:solidFill>
                  <a:srgbClr val="008000"/>
                </a:solidFill>
                <a:latin typeface="Consolas"/>
                <a:ea typeface="Consolas"/>
                <a:cs typeface="Consolas"/>
                <a:sym typeface="Consolas"/>
              </a:rPr>
              <a:t>//tạo đối tượng lưu kết quả chuyển đổi</a:t>
            </a:r>
            <a:endParaRPr sz="24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400">
                <a:solidFill>
                  <a:srgbClr val="0000FF"/>
                </a:solidFill>
                <a:latin typeface="Consolas"/>
                <a:ea typeface="Consolas"/>
                <a:cs typeface="Consolas"/>
                <a:sym typeface="Consolas"/>
              </a:rPr>
              <a:t>string</a:t>
            </a:r>
            <a:r>
              <a:rPr lang="en-US" sz="2400">
                <a:solidFill>
                  <a:srgbClr val="000000"/>
                </a:solidFill>
                <a:latin typeface="Consolas"/>
                <a:ea typeface="Consolas"/>
                <a:cs typeface="Consolas"/>
                <a:sym typeface="Consolas"/>
              </a:rPr>
              <a:t> data =</a:t>
            </a:r>
            <a:r>
              <a:rPr lang="en-US" sz="2400">
                <a:solidFill>
                  <a:srgbClr val="A31515"/>
                </a:solidFill>
                <a:latin typeface="Consolas"/>
                <a:ea typeface="Consolas"/>
                <a:cs typeface="Consolas"/>
                <a:sym typeface="Consolas"/>
              </a:rPr>
              <a:t>""</a:t>
            </a:r>
            <a:r>
              <a:rPr lang="en-US" sz="24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400">
                <a:solidFill>
                  <a:srgbClr val="008000"/>
                </a:solidFill>
                <a:latin typeface="Consolas"/>
                <a:ea typeface="Consolas"/>
                <a:cs typeface="Consolas"/>
                <a:sym typeface="Consolas"/>
              </a:rPr>
              <a:t>//chuyển đổi và lưu kết quả</a:t>
            </a:r>
            <a:endParaRPr sz="24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data = (</a:t>
            </a:r>
            <a:r>
              <a:rPr lang="en-US" sz="2400">
                <a:solidFill>
                  <a:srgbClr val="0000FF"/>
                </a:solidFill>
                <a:latin typeface="Consolas"/>
                <a:ea typeface="Consolas"/>
                <a:cs typeface="Consolas"/>
                <a:sym typeface="Consolas"/>
              </a:rPr>
              <a:t>string</a:t>
            </a:r>
            <a:r>
              <a:rPr lang="en-US" sz="2400">
                <a:solidFill>
                  <a:srgbClr val="000000"/>
                </a:solidFill>
                <a:latin typeface="Consolas"/>
                <a:ea typeface="Consolas"/>
                <a:cs typeface="Consolas"/>
                <a:sym typeface="Consolas"/>
              </a:rPr>
              <a:t>)bf.Deserialize(fs);</a:t>
            </a:r>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fs.Close();</a:t>
            </a:r>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Console.WriteLine(data);</a:t>
            </a: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GIỚI THIỆU</a:t>
            </a:r>
            <a:endParaRPr/>
          </a:p>
        </p:txBody>
      </p:sp>
      <p:sp>
        <p:nvSpPr>
          <p:cNvPr id="111" name="Google Shape;111;p16"/>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3200"/>
              <a:buChar char="•"/>
            </a:pPr>
            <a:r>
              <a:rPr lang="en-US" sz="3200">
                <a:latin typeface="Calibri"/>
                <a:ea typeface="Calibri"/>
                <a:cs typeface="Calibri"/>
                <a:sym typeface="Calibri"/>
              </a:rPr>
              <a:t>I/O là vấn đề rất quan trọng đối với truyền thông trên mạng</a:t>
            </a:r>
            <a:endParaRPr sz="3200">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3200"/>
              <a:buChar char="•"/>
            </a:pPr>
            <a:r>
              <a:rPr lang="en-US" sz="3200">
                <a:latin typeface="Calibri"/>
                <a:ea typeface="Calibri"/>
                <a:cs typeface="Calibri"/>
                <a:sym typeface="Calibri"/>
              </a:rPr>
              <a:t>Chương này sẽ khảo sát các hoạt động I/O bên dưới</a:t>
            </a:r>
            <a:endParaRPr sz="3200">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3200"/>
              <a:buChar char="•"/>
            </a:pPr>
            <a:r>
              <a:rPr lang="en-US" sz="3200">
                <a:latin typeface="Calibri"/>
                <a:ea typeface="Calibri"/>
                <a:cs typeface="Calibri"/>
                <a:sym typeface="Calibri"/>
              </a:rPr>
              <a:t>Khảo sát vấn đề stream để phục vụ cho việc chuyển đổi các đối tượng phức tạp sang stream</a:t>
            </a:r>
            <a:endParaRPr sz="3200">
              <a:latin typeface="Calibri"/>
              <a:ea typeface="Calibri"/>
              <a:cs typeface="Calibri"/>
              <a:sym typeface="Calibri"/>
            </a:endParaRPr>
          </a:p>
        </p:txBody>
      </p:sp>
      <p:sp>
        <p:nvSpPr>
          <p:cNvPr id="112" name="Google Shape;112;p16"/>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13" name="Google Shape;113;p16"/>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14" name="Google Shape;114;p16"/>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2"/>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Calibri"/>
              <a:buNone/>
            </a:pPr>
            <a:r>
              <a:rPr lang="en-US"/>
              <a:t>BINARYFORMATTER – SERIALIZABLE CLASS</a:t>
            </a:r>
            <a:endParaRPr/>
          </a:p>
        </p:txBody>
      </p:sp>
      <p:sp>
        <p:nvSpPr>
          <p:cNvPr id="450" name="Google Shape;450;p52"/>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2F5496"/>
              </a:buClr>
              <a:buSzPts val="3200"/>
              <a:buChar char="•"/>
            </a:pPr>
            <a:r>
              <a:rPr lang="en-US" sz="3200"/>
              <a:t>Thêm thuộc tính Serializable vào lớp cần chuyển đổi, .NET framework sẽ tự động serialize.</a:t>
            </a:r>
            <a:endParaRPr sz="3200"/>
          </a:p>
          <a:p>
            <a:pPr indent="-228600" lvl="0" marL="228600" rtl="0" algn="l">
              <a:lnSpc>
                <a:spcPct val="90000"/>
              </a:lnSpc>
              <a:spcBef>
                <a:spcPts val="1000"/>
              </a:spcBef>
              <a:spcAft>
                <a:spcPts val="0"/>
              </a:spcAft>
              <a:buClr>
                <a:srgbClr val="2F5496"/>
              </a:buClr>
              <a:buSzPts val="3200"/>
              <a:buChar char="•"/>
            </a:pPr>
            <a:r>
              <a:rPr lang="en-US" sz="3200"/>
              <a:t>Có thể kiểm soát quá trình serialize của các lớp để tăng hiệu quả / đáp ứng các yêu cầu của ứng dụng.</a:t>
            </a:r>
            <a:endParaRPr sz="3200"/>
          </a:p>
        </p:txBody>
      </p:sp>
      <p:sp>
        <p:nvSpPr>
          <p:cNvPr id="451" name="Google Shape;451;p52"/>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52" name="Google Shape;452;p52"/>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53" name="Google Shape;453;p52"/>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4" name="Google Shape;454;p52"/>
          <p:cNvSpPr/>
          <p:nvPr/>
        </p:nvSpPr>
        <p:spPr>
          <a:xfrm>
            <a:off x="2278591" y="3810744"/>
            <a:ext cx="4572000" cy="2554545"/>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r>
              <a:rPr lang="en-US" sz="2000">
                <a:solidFill>
                  <a:srgbClr val="389AC1"/>
                </a:solidFill>
                <a:latin typeface="Consolas"/>
                <a:ea typeface="Consolas"/>
                <a:cs typeface="Consolas"/>
                <a:sym typeface="Consolas"/>
              </a:rPr>
              <a:t>Serializable</a:t>
            </a: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class</a:t>
            </a:r>
            <a:r>
              <a:rPr lang="en-US" sz="2000">
                <a:solidFill>
                  <a:srgbClr val="000000"/>
                </a:solidFill>
                <a:latin typeface="Consolas"/>
                <a:ea typeface="Consolas"/>
                <a:cs typeface="Consolas"/>
                <a:sym typeface="Consolas"/>
              </a:rPr>
              <a:t> </a:t>
            </a:r>
            <a:r>
              <a:rPr lang="en-US" sz="2000">
                <a:solidFill>
                  <a:srgbClr val="2B91AF"/>
                </a:solidFill>
                <a:latin typeface="Consolas"/>
                <a:ea typeface="Consolas"/>
                <a:cs typeface="Consolas"/>
                <a:sym typeface="Consolas"/>
              </a:rPr>
              <a:t>ShoppingCartItem</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productId;</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decimal</a:t>
            </a:r>
            <a:r>
              <a:rPr lang="en-US" sz="2000">
                <a:solidFill>
                  <a:srgbClr val="000000"/>
                </a:solidFill>
                <a:latin typeface="Consolas"/>
                <a:ea typeface="Consolas"/>
                <a:cs typeface="Consolas"/>
                <a:sym typeface="Consolas"/>
              </a:rPr>
              <a:t> price;</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quantity;</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decimal</a:t>
            </a:r>
            <a:r>
              <a:rPr lang="en-US" sz="2000">
                <a:solidFill>
                  <a:srgbClr val="000000"/>
                </a:solidFill>
                <a:latin typeface="Consolas"/>
                <a:ea typeface="Consolas"/>
                <a:cs typeface="Consolas"/>
                <a:sym typeface="Consolas"/>
              </a:rPr>
              <a:t> total;</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sz="20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3"/>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Calibri"/>
              <a:buNone/>
            </a:pPr>
            <a:r>
              <a:rPr lang="en-US"/>
              <a:t>BINARYFORMATTER – SERIALIZABLE CLASS</a:t>
            </a:r>
            <a:endParaRPr/>
          </a:p>
        </p:txBody>
      </p:sp>
      <p:sp>
        <p:nvSpPr>
          <p:cNvPr id="460" name="Google Shape;460;p53"/>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2F5496"/>
              </a:buClr>
              <a:buSzPts val="3200"/>
              <a:buChar char="•"/>
            </a:pPr>
            <a:r>
              <a:rPr lang="en-US" sz="3200">
                <a:latin typeface="Arial"/>
                <a:ea typeface="Arial"/>
                <a:cs typeface="Arial"/>
                <a:sym typeface="Arial"/>
              </a:rPr>
              <a:t>Vô hiệu hóa chuyển đổi các thành phần của lớp</a:t>
            </a:r>
            <a:endParaRPr sz="3200">
              <a:latin typeface="Arial"/>
              <a:ea typeface="Arial"/>
              <a:cs typeface="Arial"/>
              <a:sym typeface="Arial"/>
            </a:endParaRPr>
          </a:p>
          <a:p>
            <a:pPr indent="-228600" lvl="1" marL="685800" rtl="0" algn="l">
              <a:lnSpc>
                <a:spcPct val="90000"/>
              </a:lnSpc>
              <a:spcBef>
                <a:spcPts val="500"/>
              </a:spcBef>
              <a:spcAft>
                <a:spcPts val="0"/>
              </a:spcAft>
              <a:buClr>
                <a:srgbClr val="2F5496"/>
              </a:buClr>
              <a:buSzPts val="3200"/>
              <a:buChar char="•"/>
            </a:pPr>
            <a:r>
              <a:rPr lang="en-US" sz="3200">
                <a:latin typeface="Arial"/>
                <a:ea typeface="Arial"/>
                <a:cs typeface="Arial"/>
                <a:sym typeface="Arial"/>
              </a:rPr>
              <a:t>Dùng cho những giá trị tạm, thuộc tính tính toán</a:t>
            </a:r>
            <a:endParaRPr sz="3200">
              <a:latin typeface="Arial"/>
              <a:ea typeface="Arial"/>
              <a:cs typeface="Arial"/>
              <a:sym typeface="Arial"/>
            </a:endParaRPr>
          </a:p>
          <a:p>
            <a:pPr indent="-228600" lvl="1" marL="685800" rtl="0" algn="l">
              <a:lnSpc>
                <a:spcPct val="90000"/>
              </a:lnSpc>
              <a:spcBef>
                <a:spcPts val="500"/>
              </a:spcBef>
              <a:spcAft>
                <a:spcPts val="0"/>
              </a:spcAft>
              <a:buClr>
                <a:srgbClr val="2F5496"/>
              </a:buClr>
              <a:buSzPts val="3200"/>
              <a:buChar char="•"/>
            </a:pPr>
            <a:r>
              <a:rPr lang="en-US" sz="3200">
                <a:latin typeface="Arial"/>
                <a:ea typeface="Arial"/>
                <a:cs typeface="Arial"/>
                <a:sym typeface="Arial"/>
              </a:rPr>
              <a:t>Thêm thuộc tính NonSerialized trước khai báo</a:t>
            </a:r>
            <a:endParaRPr sz="3200">
              <a:latin typeface="Arial"/>
              <a:ea typeface="Arial"/>
              <a:cs typeface="Arial"/>
              <a:sym typeface="Arial"/>
            </a:endParaRPr>
          </a:p>
          <a:p>
            <a:pPr indent="-228600" lvl="1" marL="685800" rtl="0" algn="l">
              <a:lnSpc>
                <a:spcPct val="90000"/>
              </a:lnSpc>
              <a:spcBef>
                <a:spcPts val="500"/>
              </a:spcBef>
              <a:spcAft>
                <a:spcPts val="0"/>
              </a:spcAft>
              <a:buClr>
                <a:srgbClr val="2F5496"/>
              </a:buClr>
              <a:buSzPts val="3200"/>
              <a:buChar char="•"/>
            </a:pPr>
            <a:r>
              <a:rPr lang="en-US" sz="3200">
                <a:latin typeface="Arial"/>
                <a:ea typeface="Arial"/>
                <a:cs typeface="Arial"/>
                <a:sym typeface="Arial"/>
              </a:rPr>
              <a:t>Thành phần NonSerialized không được khởi tạo khi deserialize. </a:t>
            </a:r>
            <a:endParaRPr sz="3200">
              <a:latin typeface="Arial"/>
              <a:ea typeface="Arial"/>
              <a:cs typeface="Arial"/>
              <a:sym typeface="Arial"/>
            </a:endParaRPr>
          </a:p>
        </p:txBody>
      </p:sp>
      <p:sp>
        <p:nvSpPr>
          <p:cNvPr id="461" name="Google Shape;461;p53"/>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62" name="Google Shape;462;p53"/>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63" name="Google Shape;463;p53"/>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4"/>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Calibri"/>
              <a:buNone/>
            </a:pPr>
            <a:r>
              <a:rPr lang="en-US"/>
              <a:t>BINARYFORMATTER – SERIALIZABLE CLASS</a:t>
            </a:r>
            <a:endParaRPr/>
          </a:p>
        </p:txBody>
      </p:sp>
      <p:sp>
        <p:nvSpPr>
          <p:cNvPr id="469" name="Google Shape;469;p54"/>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70" name="Google Shape;470;p54"/>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71" name="Google Shape;471;p54"/>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72" name="Google Shape;472;p54"/>
          <p:cNvSpPr/>
          <p:nvPr/>
        </p:nvSpPr>
        <p:spPr>
          <a:xfrm>
            <a:off x="244088" y="898711"/>
            <a:ext cx="8655824" cy="5509200"/>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200">
                <a:solidFill>
                  <a:srgbClr val="000000"/>
                </a:solidFill>
                <a:latin typeface="Consolas"/>
                <a:ea typeface="Consolas"/>
                <a:cs typeface="Consolas"/>
                <a:sym typeface="Consolas"/>
              </a:rPr>
              <a:t>[</a:t>
            </a:r>
            <a:r>
              <a:rPr lang="en-US" sz="2200">
                <a:solidFill>
                  <a:srgbClr val="389AC1"/>
                </a:solidFill>
                <a:latin typeface="Consolas"/>
                <a:ea typeface="Consolas"/>
                <a:cs typeface="Consolas"/>
                <a:sym typeface="Consolas"/>
              </a:rPr>
              <a:t>Serializable</a:t>
            </a:r>
            <a:r>
              <a:rPr lang="en-US" sz="22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200">
                <a:solidFill>
                  <a:srgbClr val="0000FF"/>
                </a:solidFill>
                <a:latin typeface="Consolas"/>
                <a:ea typeface="Consolas"/>
                <a:cs typeface="Consolas"/>
                <a:sym typeface="Consolas"/>
              </a:rPr>
              <a:t>public</a:t>
            </a:r>
            <a:r>
              <a:rPr lang="en-US" sz="2200">
                <a:solidFill>
                  <a:srgbClr val="000000"/>
                </a:solidFill>
                <a:latin typeface="Consolas"/>
                <a:ea typeface="Consolas"/>
                <a:cs typeface="Consolas"/>
                <a:sym typeface="Consolas"/>
              </a:rPr>
              <a:t> </a:t>
            </a:r>
            <a:r>
              <a:rPr lang="en-US" sz="2200">
                <a:solidFill>
                  <a:srgbClr val="0000FF"/>
                </a:solidFill>
                <a:latin typeface="Consolas"/>
                <a:ea typeface="Consolas"/>
                <a:cs typeface="Consolas"/>
                <a:sym typeface="Consolas"/>
              </a:rPr>
              <a:t>class</a:t>
            </a:r>
            <a:r>
              <a:rPr lang="en-US" sz="2200">
                <a:solidFill>
                  <a:srgbClr val="000000"/>
                </a:solidFill>
                <a:latin typeface="Consolas"/>
                <a:ea typeface="Consolas"/>
                <a:cs typeface="Consolas"/>
                <a:sym typeface="Consolas"/>
              </a:rPr>
              <a:t> </a:t>
            </a:r>
            <a:r>
              <a:rPr lang="en-US" sz="2200">
                <a:solidFill>
                  <a:srgbClr val="2B91AF"/>
                </a:solidFill>
                <a:latin typeface="Consolas"/>
                <a:ea typeface="Consolas"/>
                <a:cs typeface="Consolas"/>
                <a:sym typeface="Consolas"/>
              </a:rPr>
              <a:t>ShoppingCartItem</a:t>
            </a:r>
            <a:endParaRPr sz="22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    </a:t>
            </a:r>
            <a:r>
              <a:rPr lang="en-US" sz="2200">
                <a:solidFill>
                  <a:srgbClr val="0000FF"/>
                </a:solidFill>
                <a:latin typeface="Consolas"/>
                <a:ea typeface="Consolas"/>
                <a:cs typeface="Consolas"/>
                <a:sym typeface="Consolas"/>
              </a:rPr>
              <a:t>public</a:t>
            </a:r>
            <a:r>
              <a:rPr lang="en-US" sz="2200">
                <a:solidFill>
                  <a:srgbClr val="000000"/>
                </a:solidFill>
                <a:latin typeface="Consolas"/>
                <a:ea typeface="Consolas"/>
                <a:cs typeface="Consolas"/>
                <a:sym typeface="Consolas"/>
              </a:rPr>
              <a:t> </a:t>
            </a:r>
            <a:r>
              <a:rPr lang="en-US" sz="2200">
                <a:solidFill>
                  <a:srgbClr val="0000FF"/>
                </a:solidFill>
                <a:latin typeface="Consolas"/>
                <a:ea typeface="Consolas"/>
                <a:cs typeface="Consolas"/>
                <a:sym typeface="Consolas"/>
              </a:rPr>
              <a:t>int</a:t>
            </a:r>
            <a:r>
              <a:rPr lang="en-US" sz="2200">
                <a:solidFill>
                  <a:srgbClr val="000000"/>
                </a:solidFill>
                <a:latin typeface="Consolas"/>
                <a:ea typeface="Consolas"/>
                <a:cs typeface="Consolas"/>
                <a:sym typeface="Consolas"/>
              </a:rPr>
              <a:t> productId;</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    </a:t>
            </a:r>
            <a:r>
              <a:rPr lang="en-US" sz="2200">
                <a:solidFill>
                  <a:srgbClr val="0000FF"/>
                </a:solidFill>
                <a:latin typeface="Consolas"/>
                <a:ea typeface="Consolas"/>
                <a:cs typeface="Consolas"/>
                <a:sym typeface="Consolas"/>
              </a:rPr>
              <a:t>public</a:t>
            </a:r>
            <a:r>
              <a:rPr lang="en-US" sz="2200">
                <a:solidFill>
                  <a:srgbClr val="000000"/>
                </a:solidFill>
                <a:latin typeface="Consolas"/>
                <a:ea typeface="Consolas"/>
                <a:cs typeface="Consolas"/>
                <a:sym typeface="Consolas"/>
              </a:rPr>
              <a:t> </a:t>
            </a:r>
            <a:r>
              <a:rPr lang="en-US" sz="2200">
                <a:solidFill>
                  <a:srgbClr val="0000FF"/>
                </a:solidFill>
                <a:latin typeface="Consolas"/>
                <a:ea typeface="Consolas"/>
                <a:cs typeface="Consolas"/>
                <a:sym typeface="Consolas"/>
              </a:rPr>
              <a:t>decimal</a:t>
            </a:r>
            <a:r>
              <a:rPr lang="en-US" sz="2200">
                <a:solidFill>
                  <a:srgbClr val="000000"/>
                </a:solidFill>
                <a:latin typeface="Consolas"/>
                <a:ea typeface="Consolas"/>
                <a:cs typeface="Consolas"/>
                <a:sym typeface="Consolas"/>
              </a:rPr>
              <a:t> price;</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    </a:t>
            </a:r>
            <a:r>
              <a:rPr lang="en-US" sz="2200">
                <a:solidFill>
                  <a:srgbClr val="0000FF"/>
                </a:solidFill>
                <a:latin typeface="Consolas"/>
                <a:ea typeface="Consolas"/>
                <a:cs typeface="Consolas"/>
                <a:sym typeface="Consolas"/>
              </a:rPr>
              <a:t>public</a:t>
            </a:r>
            <a:r>
              <a:rPr lang="en-US" sz="2200">
                <a:solidFill>
                  <a:srgbClr val="000000"/>
                </a:solidFill>
                <a:latin typeface="Consolas"/>
                <a:ea typeface="Consolas"/>
                <a:cs typeface="Consolas"/>
                <a:sym typeface="Consolas"/>
              </a:rPr>
              <a:t> </a:t>
            </a:r>
            <a:r>
              <a:rPr lang="en-US" sz="2200">
                <a:solidFill>
                  <a:srgbClr val="0000FF"/>
                </a:solidFill>
                <a:latin typeface="Consolas"/>
                <a:ea typeface="Consolas"/>
                <a:cs typeface="Consolas"/>
                <a:sym typeface="Consolas"/>
              </a:rPr>
              <a:t>int</a:t>
            </a:r>
            <a:r>
              <a:rPr lang="en-US" sz="2200">
                <a:solidFill>
                  <a:srgbClr val="000000"/>
                </a:solidFill>
                <a:latin typeface="Consolas"/>
                <a:ea typeface="Consolas"/>
                <a:cs typeface="Consolas"/>
                <a:sym typeface="Consolas"/>
              </a:rPr>
              <a:t> quantity;</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    [</a:t>
            </a:r>
            <a:r>
              <a:rPr lang="en-US" sz="2200">
                <a:solidFill>
                  <a:srgbClr val="389AC1"/>
                </a:solidFill>
                <a:latin typeface="Consolas"/>
                <a:ea typeface="Consolas"/>
                <a:cs typeface="Consolas"/>
                <a:sym typeface="Consolas"/>
              </a:rPr>
              <a:t>NonSerialized</a:t>
            </a:r>
            <a:r>
              <a:rPr lang="en-US" sz="2200">
                <a:solidFill>
                  <a:srgbClr val="000000"/>
                </a:solidFill>
                <a:latin typeface="Consolas"/>
                <a:ea typeface="Consolas"/>
                <a:cs typeface="Consolas"/>
                <a:sym typeface="Consolas"/>
              </a:rPr>
              <a:t>] </a:t>
            </a:r>
            <a:r>
              <a:rPr lang="en-US" sz="2200">
                <a:solidFill>
                  <a:srgbClr val="0000FF"/>
                </a:solidFill>
                <a:latin typeface="Consolas"/>
                <a:ea typeface="Consolas"/>
                <a:cs typeface="Consolas"/>
                <a:sym typeface="Consolas"/>
              </a:rPr>
              <a:t>public</a:t>
            </a:r>
            <a:r>
              <a:rPr lang="en-US" sz="2200">
                <a:solidFill>
                  <a:srgbClr val="000000"/>
                </a:solidFill>
                <a:latin typeface="Consolas"/>
                <a:ea typeface="Consolas"/>
                <a:cs typeface="Consolas"/>
                <a:sym typeface="Consolas"/>
              </a:rPr>
              <a:t> </a:t>
            </a:r>
            <a:r>
              <a:rPr lang="en-US" sz="2200">
                <a:solidFill>
                  <a:srgbClr val="0000FF"/>
                </a:solidFill>
                <a:latin typeface="Consolas"/>
                <a:ea typeface="Consolas"/>
                <a:cs typeface="Consolas"/>
                <a:sym typeface="Consolas"/>
              </a:rPr>
              <a:t>decimal</a:t>
            </a:r>
            <a:r>
              <a:rPr lang="en-US" sz="2200">
                <a:solidFill>
                  <a:srgbClr val="000000"/>
                </a:solidFill>
                <a:latin typeface="Consolas"/>
                <a:ea typeface="Consolas"/>
                <a:cs typeface="Consolas"/>
                <a:sym typeface="Consolas"/>
              </a:rPr>
              <a:t> total;    </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    </a:t>
            </a:r>
            <a:r>
              <a:rPr lang="en-US" sz="2200">
                <a:solidFill>
                  <a:srgbClr val="0000FF"/>
                </a:solidFill>
                <a:latin typeface="Consolas"/>
                <a:ea typeface="Consolas"/>
                <a:cs typeface="Consolas"/>
                <a:sym typeface="Consolas"/>
              </a:rPr>
              <a:t>public</a:t>
            </a:r>
            <a:r>
              <a:rPr lang="en-US" sz="2200">
                <a:solidFill>
                  <a:srgbClr val="000000"/>
                </a:solidFill>
                <a:latin typeface="Consolas"/>
                <a:ea typeface="Consolas"/>
                <a:cs typeface="Consolas"/>
                <a:sym typeface="Consolas"/>
              </a:rPr>
              <a:t> ShoppingCartItem(</a:t>
            </a:r>
            <a:r>
              <a:rPr lang="en-US" sz="2200">
                <a:solidFill>
                  <a:srgbClr val="0000FF"/>
                </a:solidFill>
                <a:latin typeface="Consolas"/>
                <a:ea typeface="Consolas"/>
                <a:cs typeface="Consolas"/>
                <a:sym typeface="Consolas"/>
              </a:rPr>
              <a:t>int</a:t>
            </a:r>
            <a:r>
              <a:rPr lang="en-US" sz="2200">
                <a:solidFill>
                  <a:srgbClr val="000000"/>
                </a:solidFill>
                <a:latin typeface="Consolas"/>
                <a:ea typeface="Consolas"/>
                <a:cs typeface="Consolas"/>
                <a:sym typeface="Consolas"/>
              </a:rPr>
              <a:t> _procId, </a:t>
            </a:r>
            <a:r>
              <a:rPr lang="en-US" sz="2200">
                <a:solidFill>
                  <a:srgbClr val="0000FF"/>
                </a:solidFill>
                <a:latin typeface="Consolas"/>
                <a:ea typeface="Consolas"/>
                <a:cs typeface="Consolas"/>
                <a:sym typeface="Consolas"/>
              </a:rPr>
              <a:t>decimal</a:t>
            </a:r>
            <a:r>
              <a:rPr lang="en-US" sz="2200">
                <a:solidFill>
                  <a:srgbClr val="000000"/>
                </a:solidFill>
                <a:latin typeface="Consolas"/>
                <a:ea typeface="Consolas"/>
                <a:cs typeface="Consolas"/>
                <a:sym typeface="Consolas"/>
              </a:rPr>
              <a:t> _price, </a:t>
            </a:r>
            <a:r>
              <a:rPr lang="en-US" sz="2200">
                <a:solidFill>
                  <a:srgbClr val="0000FF"/>
                </a:solidFill>
                <a:latin typeface="Consolas"/>
                <a:ea typeface="Consolas"/>
                <a:cs typeface="Consolas"/>
                <a:sym typeface="Consolas"/>
              </a:rPr>
              <a:t>int</a:t>
            </a:r>
            <a:r>
              <a:rPr lang="en-US" sz="2200">
                <a:solidFill>
                  <a:srgbClr val="000000"/>
                </a:solidFill>
                <a:latin typeface="Consolas"/>
                <a:ea typeface="Consolas"/>
                <a:cs typeface="Consolas"/>
                <a:sym typeface="Consolas"/>
              </a:rPr>
              <a:t> _quan)</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    productId = _procId;</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    price = _price;</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    quantity = _quan;</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    total = price + quantity;</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a:t>
            </a:r>
            <a:endParaRPr sz="22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Calibri"/>
              <a:buNone/>
            </a:pPr>
            <a:r>
              <a:rPr lang="en-US"/>
              <a:t>BINARYFORMATTER – SERIALIZABLE CLASS</a:t>
            </a:r>
            <a:endParaRPr/>
          </a:p>
        </p:txBody>
      </p:sp>
      <p:sp>
        <p:nvSpPr>
          <p:cNvPr id="478" name="Google Shape;478;p55"/>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2F5496"/>
              </a:buClr>
              <a:buSzPts val="3200"/>
              <a:buChar char="•"/>
            </a:pPr>
            <a:r>
              <a:rPr lang="en-US" sz="3200">
                <a:latin typeface="Arial"/>
                <a:ea typeface="Arial"/>
                <a:cs typeface="Arial"/>
                <a:sym typeface="Arial"/>
              </a:rPr>
              <a:t> Tự động khởi tạo các thành phần NonSerialized khi deserialize:</a:t>
            </a:r>
            <a:endParaRPr sz="3200">
              <a:latin typeface="Arial"/>
              <a:ea typeface="Arial"/>
              <a:cs typeface="Arial"/>
              <a:sym typeface="Arial"/>
            </a:endParaRPr>
          </a:p>
          <a:p>
            <a:pPr indent="-228600" lvl="1" marL="685800" rtl="0" algn="l">
              <a:lnSpc>
                <a:spcPct val="90000"/>
              </a:lnSpc>
              <a:spcBef>
                <a:spcPts val="500"/>
              </a:spcBef>
              <a:spcAft>
                <a:spcPts val="0"/>
              </a:spcAft>
              <a:buClr>
                <a:srgbClr val="2F5496"/>
              </a:buClr>
              <a:buSzPts val="3200"/>
              <a:buChar char="•"/>
            </a:pPr>
            <a:r>
              <a:rPr lang="en-US" sz="3200">
                <a:latin typeface="Arial"/>
                <a:ea typeface="Arial"/>
                <a:cs typeface="Arial"/>
                <a:sym typeface="Arial"/>
              </a:rPr>
              <a:t>Thực thi interface IDeserializationCallback</a:t>
            </a:r>
            <a:endParaRPr sz="3200">
              <a:latin typeface="Arial"/>
              <a:ea typeface="Arial"/>
              <a:cs typeface="Arial"/>
              <a:sym typeface="Arial"/>
            </a:endParaRPr>
          </a:p>
          <a:p>
            <a:pPr indent="-228600" lvl="1" marL="685800" rtl="0" algn="l">
              <a:lnSpc>
                <a:spcPct val="90000"/>
              </a:lnSpc>
              <a:spcBef>
                <a:spcPts val="500"/>
              </a:spcBef>
              <a:spcAft>
                <a:spcPts val="0"/>
              </a:spcAft>
              <a:buClr>
                <a:srgbClr val="2F5496"/>
              </a:buClr>
              <a:buSzPts val="3200"/>
              <a:buChar char="•"/>
            </a:pPr>
            <a:r>
              <a:rPr lang="en-US" sz="3200">
                <a:latin typeface="Arial"/>
                <a:ea typeface="Arial"/>
                <a:cs typeface="Arial"/>
                <a:sym typeface="Arial"/>
              </a:rPr>
              <a:t>Thực thi phương thức IDeserializationCallback.OnDeserialization</a:t>
            </a:r>
            <a:endParaRPr sz="3200">
              <a:latin typeface="Arial"/>
              <a:ea typeface="Arial"/>
              <a:cs typeface="Arial"/>
              <a:sym typeface="Arial"/>
            </a:endParaRPr>
          </a:p>
        </p:txBody>
      </p:sp>
      <p:sp>
        <p:nvSpPr>
          <p:cNvPr id="479" name="Google Shape;479;p55"/>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80" name="Google Shape;480;p55"/>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81" name="Google Shape;481;p55"/>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6"/>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Calibri"/>
              <a:buNone/>
            </a:pPr>
            <a:r>
              <a:rPr lang="en-US"/>
              <a:t>BINARYFORMATTER – SERIALIZABLE CLASS</a:t>
            </a:r>
            <a:endParaRPr/>
          </a:p>
        </p:txBody>
      </p:sp>
      <p:sp>
        <p:nvSpPr>
          <p:cNvPr id="487" name="Google Shape;487;p56"/>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88" name="Google Shape;488;p56"/>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89" name="Google Shape;489;p56"/>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0" name="Google Shape;490;p56"/>
          <p:cNvSpPr/>
          <p:nvPr/>
        </p:nvSpPr>
        <p:spPr>
          <a:xfrm>
            <a:off x="244088" y="898711"/>
            <a:ext cx="8655824" cy="5324535"/>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r>
              <a:rPr lang="en-US" sz="2000">
                <a:solidFill>
                  <a:srgbClr val="389AC1"/>
                </a:solidFill>
                <a:latin typeface="Consolas"/>
                <a:ea typeface="Consolas"/>
                <a:cs typeface="Consolas"/>
                <a:sym typeface="Consolas"/>
              </a:rPr>
              <a:t>Serializable</a:t>
            </a: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class</a:t>
            </a:r>
            <a:r>
              <a:rPr lang="en-US" sz="2000">
                <a:solidFill>
                  <a:srgbClr val="000000"/>
                </a:solidFill>
                <a:latin typeface="Consolas"/>
                <a:ea typeface="Consolas"/>
                <a:cs typeface="Consolas"/>
                <a:sym typeface="Consolas"/>
              </a:rPr>
              <a:t> </a:t>
            </a:r>
            <a:r>
              <a:rPr lang="en-US" sz="2000">
                <a:solidFill>
                  <a:srgbClr val="2B91AF"/>
                </a:solidFill>
                <a:latin typeface="Consolas"/>
                <a:ea typeface="Consolas"/>
                <a:cs typeface="Consolas"/>
                <a:sym typeface="Consolas"/>
              </a:rPr>
              <a:t>ShoppingCartItem</a:t>
            </a:r>
            <a:r>
              <a:rPr lang="en-US" sz="2000">
                <a:solidFill>
                  <a:srgbClr val="000000"/>
                </a:solidFill>
                <a:latin typeface="Consolas"/>
                <a:ea typeface="Consolas"/>
                <a:cs typeface="Consolas"/>
                <a:sym typeface="Consolas"/>
              </a:rPr>
              <a:t>: </a:t>
            </a:r>
            <a:r>
              <a:rPr lang="en-US" sz="2000">
                <a:solidFill>
                  <a:srgbClr val="389AC1"/>
                </a:solidFill>
                <a:latin typeface="Consolas"/>
                <a:ea typeface="Consolas"/>
                <a:cs typeface="Consolas"/>
                <a:sym typeface="Consolas"/>
              </a:rPr>
              <a:t>IDeserializationCallback</a:t>
            </a:r>
            <a:endParaRPr sz="2000">
              <a:solidFill>
                <a:srgbClr val="389AC1"/>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	</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6293A6"/>
                </a:solidFill>
                <a:latin typeface="Consolas"/>
                <a:ea typeface="Consolas"/>
                <a:cs typeface="Consolas"/>
                <a:sym typeface="Consolas"/>
              </a:rPr>
              <a:t>NonSerialized</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decimal</a:t>
            </a:r>
            <a:r>
              <a:rPr lang="en-US" sz="2000">
                <a:solidFill>
                  <a:srgbClr val="000000"/>
                </a:solidFill>
                <a:latin typeface="Consolas"/>
                <a:ea typeface="Consolas"/>
                <a:cs typeface="Consolas"/>
                <a:sym typeface="Consolas"/>
              </a:rPr>
              <a:t> total;</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ShoppingCartItem2(</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_procId, </a:t>
            </a:r>
            <a:r>
              <a:rPr lang="en-US" sz="2000">
                <a:solidFill>
                  <a:srgbClr val="0000FF"/>
                </a:solidFill>
                <a:latin typeface="Consolas"/>
                <a:ea typeface="Consolas"/>
                <a:cs typeface="Consolas"/>
                <a:sym typeface="Consolas"/>
              </a:rPr>
              <a:t>decimal</a:t>
            </a:r>
            <a:r>
              <a:rPr lang="en-US" sz="2000">
                <a:solidFill>
                  <a:srgbClr val="000000"/>
                </a:solidFill>
                <a:latin typeface="Consolas"/>
                <a:ea typeface="Consolas"/>
                <a:cs typeface="Consolas"/>
                <a:sym typeface="Consolas"/>
              </a:rPr>
              <a:t> _price,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_quan)</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total = price + quantity;</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void</a:t>
            </a:r>
            <a:r>
              <a:rPr lang="en-US" sz="2000">
                <a:solidFill>
                  <a:srgbClr val="000000"/>
                </a:solidFill>
                <a:latin typeface="Consolas"/>
                <a:ea typeface="Consolas"/>
                <a:cs typeface="Consolas"/>
                <a:sym typeface="Consolas"/>
              </a:rPr>
              <a:t> </a:t>
            </a:r>
            <a:r>
              <a:rPr lang="en-US" sz="2000">
                <a:solidFill>
                  <a:srgbClr val="389AC1"/>
                </a:solidFill>
                <a:latin typeface="Consolas"/>
                <a:ea typeface="Consolas"/>
                <a:cs typeface="Consolas"/>
                <a:sym typeface="Consolas"/>
              </a:rPr>
              <a:t>IDeserializationCallback.OnDeserialization</a:t>
            </a:r>
            <a:r>
              <a:rPr lang="en-US" sz="2000">
                <a:solidFill>
                  <a:srgbClr val="000000"/>
                </a:solidFill>
                <a:latin typeface="Consolas"/>
                <a:ea typeface="Consolas"/>
                <a:cs typeface="Consolas"/>
                <a:sym typeface="Consolas"/>
              </a:rPr>
              <a:t>(</a:t>
            </a:r>
            <a:r>
              <a:rPr lang="en-US" sz="2000">
                <a:solidFill>
                  <a:srgbClr val="0000FF"/>
                </a:solidFill>
                <a:latin typeface="Consolas"/>
                <a:ea typeface="Consolas"/>
                <a:cs typeface="Consolas"/>
                <a:sym typeface="Consolas"/>
              </a:rPr>
              <a:t>object</a:t>
            </a:r>
            <a:r>
              <a:rPr lang="en-US" sz="2000">
                <a:solidFill>
                  <a:srgbClr val="000000"/>
                </a:solidFill>
                <a:latin typeface="Consolas"/>
                <a:ea typeface="Consolas"/>
                <a:cs typeface="Consolas"/>
                <a:sym typeface="Consolas"/>
              </a:rPr>
              <a:t> sender)</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total = price * quantity;</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sz="2000">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7"/>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Calibri"/>
              <a:buNone/>
            </a:pPr>
            <a:r>
              <a:rPr lang="en-US"/>
              <a:t>BINARYFORMATTER – SERIALIZABLE CLASS</a:t>
            </a:r>
            <a:endParaRPr/>
          </a:p>
        </p:txBody>
      </p:sp>
      <p:sp>
        <p:nvSpPr>
          <p:cNvPr id="496" name="Google Shape;496;p57"/>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2F5496"/>
              </a:buClr>
              <a:buSzPts val="3200"/>
              <a:buChar char="•"/>
            </a:pPr>
            <a:r>
              <a:rPr lang="en-US" sz="3200">
                <a:latin typeface="Arial"/>
                <a:ea typeface="Arial"/>
                <a:cs typeface="Arial"/>
                <a:sym typeface="Arial"/>
              </a:rPr>
              <a:t>Tương thích phiên bản</a:t>
            </a:r>
            <a:endParaRPr sz="3200">
              <a:latin typeface="Arial"/>
              <a:ea typeface="Arial"/>
              <a:cs typeface="Arial"/>
              <a:sym typeface="Arial"/>
            </a:endParaRPr>
          </a:p>
          <a:p>
            <a:pPr indent="-228600" lvl="1" marL="685800" rtl="0" algn="l">
              <a:lnSpc>
                <a:spcPct val="90000"/>
              </a:lnSpc>
              <a:spcBef>
                <a:spcPts val="500"/>
              </a:spcBef>
              <a:spcAft>
                <a:spcPts val="0"/>
              </a:spcAft>
              <a:buClr>
                <a:srgbClr val="2F5496"/>
              </a:buClr>
              <a:buSzPts val="3200"/>
              <a:buChar char="•"/>
            </a:pPr>
            <a:r>
              <a:rPr lang="en-US" sz="3200">
                <a:latin typeface="Arial"/>
                <a:ea typeface="Arial"/>
                <a:cs typeface="Arial"/>
                <a:sym typeface="Arial"/>
              </a:rPr>
              <a:t>Phát sinh ngoại lệ khi deserialize đối tượng được serialize ở phiên bản trước của ứng dụng</a:t>
            </a:r>
            <a:endParaRPr sz="3200">
              <a:latin typeface="Arial"/>
              <a:ea typeface="Arial"/>
              <a:cs typeface="Arial"/>
              <a:sym typeface="Arial"/>
            </a:endParaRPr>
          </a:p>
          <a:p>
            <a:pPr indent="-228600" lvl="2" marL="1143000" rtl="0" algn="l">
              <a:lnSpc>
                <a:spcPct val="90000"/>
              </a:lnSpc>
              <a:spcBef>
                <a:spcPts val="500"/>
              </a:spcBef>
              <a:spcAft>
                <a:spcPts val="0"/>
              </a:spcAft>
              <a:buClr>
                <a:srgbClr val="2F5496"/>
              </a:buClr>
              <a:buSzPts val="2400"/>
              <a:buChar char="•"/>
            </a:pPr>
            <a:r>
              <a:rPr lang="en-US">
                <a:latin typeface="Arial"/>
                <a:ea typeface="Arial"/>
                <a:cs typeface="Arial"/>
                <a:sym typeface="Arial"/>
              </a:rPr>
              <a:t>Thêm thành phần mới vào lớp, deserialize đối tượng được serialize trước đó mà không có thành phần mới</a:t>
            </a:r>
            <a:endParaRPr>
              <a:latin typeface="Arial"/>
              <a:ea typeface="Arial"/>
              <a:cs typeface="Arial"/>
              <a:sym typeface="Arial"/>
            </a:endParaRPr>
          </a:p>
          <a:p>
            <a:pPr indent="-228600" lvl="1" marL="685800" rtl="0" algn="l">
              <a:lnSpc>
                <a:spcPct val="90000"/>
              </a:lnSpc>
              <a:spcBef>
                <a:spcPts val="500"/>
              </a:spcBef>
              <a:spcAft>
                <a:spcPts val="0"/>
              </a:spcAft>
              <a:buClr>
                <a:srgbClr val="2F5496"/>
              </a:buClr>
              <a:buSzPts val="3200"/>
              <a:buChar char="•"/>
            </a:pPr>
            <a:r>
              <a:rPr lang="en-US" sz="3200">
                <a:latin typeface="Arial"/>
                <a:ea typeface="Arial"/>
                <a:cs typeface="Arial"/>
                <a:sym typeface="Arial"/>
              </a:rPr>
              <a:t>Giải pháp:</a:t>
            </a:r>
            <a:endParaRPr sz="3200">
              <a:latin typeface="Arial"/>
              <a:ea typeface="Arial"/>
              <a:cs typeface="Arial"/>
              <a:sym typeface="Arial"/>
            </a:endParaRPr>
          </a:p>
          <a:p>
            <a:pPr indent="-228600" lvl="2" marL="1143000" rtl="0" algn="l">
              <a:lnSpc>
                <a:spcPct val="90000"/>
              </a:lnSpc>
              <a:spcBef>
                <a:spcPts val="500"/>
              </a:spcBef>
              <a:spcAft>
                <a:spcPts val="0"/>
              </a:spcAft>
              <a:buClr>
                <a:srgbClr val="2F5496"/>
              </a:buClr>
              <a:buSzPts val="2400"/>
              <a:buChar char="•"/>
            </a:pPr>
            <a:r>
              <a:rPr lang="en-US">
                <a:latin typeface="Arial"/>
                <a:ea typeface="Arial"/>
                <a:cs typeface="Arial"/>
                <a:sym typeface="Arial"/>
              </a:rPr>
              <a:t>Thực thi custom serialization</a:t>
            </a:r>
            <a:endParaRPr>
              <a:latin typeface="Arial"/>
              <a:ea typeface="Arial"/>
              <a:cs typeface="Arial"/>
              <a:sym typeface="Arial"/>
            </a:endParaRPr>
          </a:p>
          <a:p>
            <a:pPr indent="-228600" lvl="2" marL="1143000" rtl="0" algn="l">
              <a:lnSpc>
                <a:spcPct val="90000"/>
              </a:lnSpc>
              <a:spcBef>
                <a:spcPts val="500"/>
              </a:spcBef>
              <a:spcAft>
                <a:spcPts val="0"/>
              </a:spcAft>
              <a:buClr>
                <a:srgbClr val="2F5496"/>
              </a:buClr>
              <a:buSzPts val="2400"/>
              <a:buChar char="•"/>
            </a:pPr>
            <a:r>
              <a:rPr lang="en-US">
                <a:latin typeface="Arial"/>
                <a:ea typeface="Arial"/>
                <a:cs typeface="Arial"/>
                <a:sym typeface="Arial"/>
              </a:rPr>
              <a:t>Thêm thuộc tính OptionalField trước thành phần mới có thể gây không tương thích phiên bản</a:t>
            </a:r>
            <a:endParaRPr>
              <a:latin typeface="Arial"/>
              <a:ea typeface="Arial"/>
              <a:cs typeface="Arial"/>
              <a:sym typeface="Arial"/>
            </a:endParaRPr>
          </a:p>
          <a:p>
            <a:pPr indent="-228600" lvl="1" marL="685800" rtl="0" algn="l">
              <a:lnSpc>
                <a:spcPct val="90000"/>
              </a:lnSpc>
              <a:spcBef>
                <a:spcPts val="500"/>
              </a:spcBef>
              <a:spcAft>
                <a:spcPts val="0"/>
              </a:spcAft>
              <a:buClr>
                <a:srgbClr val="2F5496"/>
              </a:buClr>
              <a:buSzPts val="3200"/>
              <a:buChar char="•"/>
            </a:pPr>
            <a:r>
              <a:rPr lang="en-US" sz="3200">
                <a:latin typeface="Arial"/>
                <a:ea typeface="Arial"/>
                <a:cs typeface="Arial"/>
                <a:sym typeface="Arial"/>
              </a:rPr>
              <a:t>Thành phần OptionalField không được khởi tạo khi deserialize</a:t>
            </a:r>
            <a:endParaRPr sz="3200">
              <a:latin typeface="Arial"/>
              <a:ea typeface="Arial"/>
              <a:cs typeface="Arial"/>
              <a:sym typeface="Arial"/>
            </a:endParaRPr>
          </a:p>
        </p:txBody>
      </p:sp>
      <p:sp>
        <p:nvSpPr>
          <p:cNvPr id="497" name="Google Shape;497;p57"/>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498" name="Google Shape;498;p57"/>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499" name="Google Shape;499;p57"/>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8"/>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Calibri"/>
              <a:buNone/>
            </a:pPr>
            <a:r>
              <a:rPr lang="en-US"/>
              <a:t>BINARYFORMATTER – SERIALIZABLE CLASS</a:t>
            </a:r>
            <a:endParaRPr/>
          </a:p>
        </p:txBody>
      </p:sp>
      <p:sp>
        <p:nvSpPr>
          <p:cNvPr id="505" name="Google Shape;505;p58"/>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506" name="Google Shape;506;p58"/>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507" name="Google Shape;507;p58"/>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08" name="Google Shape;508;p58"/>
          <p:cNvSpPr/>
          <p:nvPr/>
        </p:nvSpPr>
        <p:spPr>
          <a:xfrm>
            <a:off x="244088" y="898711"/>
            <a:ext cx="8655824" cy="3139321"/>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200">
                <a:solidFill>
                  <a:srgbClr val="000000"/>
                </a:solidFill>
                <a:latin typeface="Consolas"/>
                <a:ea typeface="Consolas"/>
                <a:cs typeface="Consolas"/>
                <a:sym typeface="Consolas"/>
              </a:rPr>
              <a:t>[</a:t>
            </a:r>
            <a:r>
              <a:rPr lang="en-US" sz="2200">
                <a:solidFill>
                  <a:srgbClr val="389AC1"/>
                </a:solidFill>
                <a:latin typeface="Consolas"/>
                <a:ea typeface="Consolas"/>
                <a:cs typeface="Consolas"/>
                <a:sym typeface="Consolas"/>
              </a:rPr>
              <a:t>Serializable</a:t>
            </a:r>
            <a:r>
              <a:rPr lang="en-US" sz="22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200">
                <a:solidFill>
                  <a:srgbClr val="0000FF"/>
                </a:solidFill>
                <a:latin typeface="Consolas"/>
                <a:ea typeface="Consolas"/>
                <a:cs typeface="Consolas"/>
                <a:sym typeface="Consolas"/>
              </a:rPr>
              <a:t>public</a:t>
            </a:r>
            <a:r>
              <a:rPr lang="en-US" sz="2200">
                <a:solidFill>
                  <a:srgbClr val="000000"/>
                </a:solidFill>
                <a:latin typeface="Consolas"/>
                <a:ea typeface="Consolas"/>
                <a:cs typeface="Consolas"/>
                <a:sym typeface="Consolas"/>
              </a:rPr>
              <a:t> </a:t>
            </a:r>
            <a:r>
              <a:rPr lang="en-US" sz="2200">
                <a:solidFill>
                  <a:srgbClr val="0000FF"/>
                </a:solidFill>
                <a:latin typeface="Consolas"/>
                <a:ea typeface="Consolas"/>
                <a:cs typeface="Consolas"/>
                <a:sym typeface="Consolas"/>
              </a:rPr>
              <a:t>class</a:t>
            </a:r>
            <a:r>
              <a:rPr lang="en-US" sz="2200">
                <a:solidFill>
                  <a:srgbClr val="000000"/>
                </a:solidFill>
                <a:latin typeface="Consolas"/>
                <a:ea typeface="Consolas"/>
                <a:cs typeface="Consolas"/>
                <a:sym typeface="Consolas"/>
              </a:rPr>
              <a:t> </a:t>
            </a:r>
            <a:r>
              <a:rPr lang="en-US" sz="2200">
                <a:solidFill>
                  <a:srgbClr val="2B91AF"/>
                </a:solidFill>
                <a:latin typeface="Consolas"/>
                <a:ea typeface="Consolas"/>
                <a:cs typeface="Consolas"/>
                <a:sym typeface="Consolas"/>
              </a:rPr>
              <a:t>ShoppingCartItem</a:t>
            </a:r>
            <a:endParaRPr sz="22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    </a:t>
            </a:r>
            <a:r>
              <a:rPr lang="en-US" sz="2200">
                <a:solidFill>
                  <a:srgbClr val="0000FF"/>
                </a:solidFill>
                <a:latin typeface="Consolas"/>
                <a:ea typeface="Consolas"/>
                <a:cs typeface="Consolas"/>
                <a:sym typeface="Consolas"/>
              </a:rPr>
              <a:t>public</a:t>
            </a:r>
            <a:r>
              <a:rPr lang="en-US" sz="2200">
                <a:solidFill>
                  <a:srgbClr val="000000"/>
                </a:solidFill>
                <a:latin typeface="Consolas"/>
                <a:ea typeface="Consolas"/>
                <a:cs typeface="Consolas"/>
                <a:sym typeface="Consolas"/>
              </a:rPr>
              <a:t> </a:t>
            </a:r>
            <a:r>
              <a:rPr lang="en-US" sz="2200">
                <a:solidFill>
                  <a:srgbClr val="0000FF"/>
                </a:solidFill>
                <a:latin typeface="Consolas"/>
                <a:ea typeface="Consolas"/>
                <a:cs typeface="Consolas"/>
                <a:sym typeface="Consolas"/>
              </a:rPr>
              <a:t>int</a:t>
            </a:r>
            <a:r>
              <a:rPr lang="en-US" sz="2200">
                <a:solidFill>
                  <a:srgbClr val="000000"/>
                </a:solidFill>
                <a:latin typeface="Consolas"/>
                <a:ea typeface="Consolas"/>
                <a:cs typeface="Consolas"/>
                <a:sym typeface="Consolas"/>
              </a:rPr>
              <a:t> productId;</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    </a:t>
            </a:r>
            <a:r>
              <a:rPr lang="en-US" sz="2200">
                <a:solidFill>
                  <a:srgbClr val="0000FF"/>
                </a:solidFill>
                <a:latin typeface="Consolas"/>
                <a:ea typeface="Consolas"/>
                <a:cs typeface="Consolas"/>
                <a:sym typeface="Consolas"/>
              </a:rPr>
              <a:t>public</a:t>
            </a:r>
            <a:r>
              <a:rPr lang="en-US" sz="2200">
                <a:solidFill>
                  <a:srgbClr val="000000"/>
                </a:solidFill>
                <a:latin typeface="Consolas"/>
                <a:ea typeface="Consolas"/>
                <a:cs typeface="Consolas"/>
                <a:sym typeface="Consolas"/>
              </a:rPr>
              <a:t> </a:t>
            </a:r>
            <a:r>
              <a:rPr lang="en-US" sz="2200">
                <a:solidFill>
                  <a:srgbClr val="0000FF"/>
                </a:solidFill>
                <a:latin typeface="Consolas"/>
                <a:ea typeface="Consolas"/>
                <a:cs typeface="Consolas"/>
                <a:sym typeface="Consolas"/>
              </a:rPr>
              <a:t>decimal</a:t>
            </a:r>
            <a:r>
              <a:rPr lang="en-US" sz="2200">
                <a:solidFill>
                  <a:srgbClr val="000000"/>
                </a:solidFill>
                <a:latin typeface="Consolas"/>
                <a:ea typeface="Consolas"/>
                <a:cs typeface="Consolas"/>
                <a:sym typeface="Consolas"/>
              </a:rPr>
              <a:t> price;</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    </a:t>
            </a:r>
            <a:r>
              <a:rPr lang="en-US" sz="2200">
                <a:solidFill>
                  <a:srgbClr val="0000FF"/>
                </a:solidFill>
                <a:latin typeface="Consolas"/>
                <a:ea typeface="Consolas"/>
                <a:cs typeface="Consolas"/>
                <a:sym typeface="Consolas"/>
              </a:rPr>
              <a:t>public</a:t>
            </a:r>
            <a:r>
              <a:rPr lang="en-US" sz="2200">
                <a:solidFill>
                  <a:srgbClr val="000000"/>
                </a:solidFill>
                <a:latin typeface="Consolas"/>
                <a:ea typeface="Consolas"/>
                <a:cs typeface="Consolas"/>
                <a:sym typeface="Consolas"/>
              </a:rPr>
              <a:t> </a:t>
            </a:r>
            <a:r>
              <a:rPr lang="en-US" sz="2200">
                <a:solidFill>
                  <a:srgbClr val="0000FF"/>
                </a:solidFill>
                <a:latin typeface="Consolas"/>
                <a:ea typeface="Consolas"/>
                <a:cs typeface="Consolas"/>
                <a:sym typeface="Consolas"/>
              </a:rPr>
              <a:t>int</a:t>
            </a:r>
            <a:r>
              <a:rPr lang="en-US" sz="2200">
                <a:solidFill>
                  <a:srgbClr val="000000"/>
                </a:solidFill>
                <a:latin typeface="Consolas"/>
                <a:ea typeface="Consolas"/>
                <a:cs typeface="Consolas"/>
                <a:sym typeface="Consolas"/>
              </a:rPr>
              <a:t> quantity;</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    [</a:t>
            </a:r>
            <a:r>
              <a:rPr lang="en-US" sz="2200">
                <a:solidFill>
                  <a:srgbClr val="389AC1"/>
                </a:solidFill>
                <a:latin typeface="Consolas"/>
                <a:ea typeface="Consolas"/>
                <a:cs typeface="Consolas"/>
                <a:sym typeface="Consolas"/>
              </a:rPr>
              <a:t>NonSerialized</a:t>
            </a:r>
            <a:r>
              <a:rPr lang="en-US" sz="2200">
                <a:solidFill>
                  <a:srgbClr val="000000"/>
                </a:solidFill>
                <a:latin typeface="Consolas"/>
                <a:ea typeface="Consolas"/>
                <a:cs typeface="Consolas"/>
                <a:sym typeface="Consolas"/>
              </a:rPr>
              <a:t>] </a:t>
            </a:r>
            <a:r>
              <a:rPr lang="en-US" sz="2200">
                <a:solidFill>
                  <a:srgbClr val="0000FF"/>
                </a:solidFill>
                <a:latin typeface="Consolas"/>
                <a:ea typeface="Consolas"/>
                <a:cs typeface="Consolas"/>
                <a:sym typeface="Consolas"/>
              </a:rPr>
              <a:t>public</a:t>
            </a:r>
            <a:r>
              <a:rPr lang="en-US" sz="2200">
                <a:solidFill>
                  <a:srgbClr val="000000"/>
                </a:solidFill>
                <a:latin typeface="Consolas"/>
                <a:ea typeface="Consolas"/>
                <a:cs typeface="Consolas"/>
                <a:sym typeface="Consolas"/>
              </a:rPr>
              <a:t> </a:t>
            </a:r>
            <a:r>
              <a:rPr lang="en-US" sz="2200">
                <a:solidFill>
                  <a:srgbClr val="0000FF"/>
                </a:solidFill>
                <a:latin typeface="Consolas"/>
                <a:ea typeface="Consolas"/>
                <a:cs typeface="Consolas"/>
                <a:sym typeface="Consolas"/>
              </a:rPr>
              <a:t>decimal</a:t>
            </a:r>
            <a:r>
              <a:rPr lang="en-US" sz="2200">
                <a:solidFill>
                  <a:srgbClr val="000000"/>
                </a:solidFill>
                <a:latin typeface="Consolas"/>
                <a:ea typeface="Consolas"/>
                <a:cs typeface="Consolas"/>
                <a:sym typeface="Consolas"/>
              </a:rPr>
              <a:t> total;</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    [</a:t>
            </a:r>
            <a:r>
              <a:rPr lang="en-US" sz="2200">
                <a:solidFill>
                  <a:srgbClr val="389AC1"/>
                </a:solidFill>
                <a:latin typeface="Consolas"/>
                <a:ea typeface="Consolas"/>
                <a:cs typeface="Consolas"/>
                <a:sym typeface="Consolas"/>
              </a:rPr>
              <a:t>OptionalField</a:t>
            </a:r>
            <a:r>
              <a:rPr lang="en-US" sz="2200">
                <a:solidFill>
                  <a:srgbClr val="000000"/>
                </a:solidFill>
                <a:latin typeface="Consolas"/>
                <a:ea typeface="Consolas"/>
                <a:cs typeface="Consolas"/>
                <a:sym typeface="Consolas"/>
              </a:rPr>
              <a:t>] </a:t>
            </a:r>
            <a:r>
              <a:rPr lang="en-US" sz="2200">
                <a:solidFill>
                  <a:srgbClr val="0000FF"/>
                </a:solidFill>
                <a:latin typeface="Consolas"/>
                <a:ea typeface="Consolas"/>
                <a:cs typeface="Consolas"/>
                <a:sym typeface="Consolas"/>
              </a:rPr>
              <a:t>public bool </a:t>
            </a:r>
            <a:r>
              <a:rPr lang="en-US" sz="2200">
                <a:solidFill>
                  <a:srgbClr val="000000"/>
                </a:solidFill>
                <a:latin typeface="Consolas"/>
                <a:ea typeface="Consolas"/>
                <a:cs typeface="Consolas"/>
                <a:sym typeface="Consolas"/>
              </a:rPr>
              <a:t>taxable;    </a:t>
            </a:r>
            <a:endParaRPr/>
          </a:p>
          <a:p>
            <a:pPr indent="0" lvl="0" marL="0" marR="0" rtl="0" algn="l">
              <a:spcBef>
                <a:spcPts val="0"/>
              </a:spcBef>
              <a:spcAft>
                <a:spcPts val="0"/>
              </a:spcAft>
              <a:buNone/>
            </a:pPr>
            <a:r>
              <a:rPr lang="en-US" sz="2200">
                <a:solidFill>
                  <a:srgbClr val="000000"/>
                </a:solidFill>
                <a:latin typeface="Consolas"/>
                <a:ea typeface="Consolas"/>
                <a:cs typeface="Consolas"/>
                <a:sym typeface="Consolas"/>
              </a:rPr>
              <a:t>}</a:t>
            </a:r>
            <a:endParaRPr sz="22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9"/>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Calibri"/>
              <a:buNone/>
            </a:pPr>
            <a:r>
              <a:rPr lang="en-US"/>
              <a:t>BINARYFORMATTER – SERIALIZABLE CLASS</a:t>
            </a:r>
            <a:endParaRPr/>
          </a:p>
        </p:txBody>
      </p:sp>
      <p:sp>
        <p:nvSpPr>
          <p:cNvPr id="514" name="Google Shape;514;p59"/>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2F5496"/>
              </a:buClr>
              <a:buSzPts val="3200"/>
              <a:buChar char="•"/>
            </a:pPr>
            <a:r>
              <a:rPr lang="en-US" sz="3200">
                <a:latin typeface="Arial"/>
                <a:ea typeface="Arial"/>
                <a:cs typeface="Arial"/>
                <a:sym typeface="Arial"/>
              </a:rPr>
              <a:t>Lưu ý khi xử lý tương thích phiên bản</a:t>
            </a:r>
            <a:endParaRPr sz="3200">
              <a:latin typeface="Arial"/>
              <a:ea typeface="Arial"/>
              <a:cs typeface="Arial"/>
              <a:sym typeface="Arial"/>
            </a:endParaRPr>
          </a:p>
          <a:p>
            <a:pPr indent="-228600" lvl="1" marL="685800" rtl="0" algn="l">
              <a:lnSpc>
                <a:spcPct val="90000"/>
              </a:lnSpc>
              <a:spcBef>
                <a:spcPts val="500"/>
              </a:spcBef>
              <a:spcAft>
                <a:spcPts val="0"/>
              </a:spcAft>
              <a:buClr>
                <a:srgbClr val="2F5496"/>
              </a:buClr>
              <a:buSzPts val="2800"/>
              <a:buChar char="•"/>
            </a:pPr>
            <a:r>
              <a:rPr lang="en-US">
                <a:latin typeface="Arial"/>
                <a:ea typeface="Arial"/>
                <a:cs typeface="Arial"/>
                <a:sym typeface="Arial"/>
              </a:rPr>
              <a:t>Không bỏ thành phần serialize</a:t>
            </a:r>
            <a:endParaRPr>
              <a:latin typeface="Arial"/>
              <a:ea typeface="Arial"/>
              <a:cs typeface="Arial"/>
              <a:sym typeface="Arial"/>
            </a:endParaRPr>
          </a:p>
          <a:p>
            <a:pPr indent="-228600" lvl="1" marL="685800" rtl="0" algn="l">
              <a:lnSpc>
                <a:spcPct val="90000"/>
              </a:lnSpc>
              <a:spcBef>
                <a:spcPts val="500"/>
              </a:spcBef>
              <a:spcAft>
                <a:spcPts val="0"/>
              </a:spcAft>
              <a:buClr>
                <a:srgbClr val="2F5496"/>
              </a:buClr>
              <a:buSzPts val="2800"/>
              <a:buChar char="•"/>
            </a:pPr>
            <a:r>
              <a:rPr lang="en-US">
                <a:latin typeface="Arial"/>
                <a:ea typeface="Arial"/>
                <a:cs typeface="Arial"/>
                <a:sym typeface="Arial"/>
              </a:rPr>
              <a:t>Không áp dụng thuộc tính NonSerialized cho thành phần không áp dụng thuộc tính này ở phiên bản trước</a:t>
            </a:r>
            <a:endParaRPr>
              <a:latin typeface="Arial"/>
              <a:ea typeface="Arial"/>
              <a:cs typeface="Arial"/>
              <a:sym typeface="Arial"/>
            </a:endParaRPr>
          </a:p>
          <a:p>
            <a:pPr indent="-228600" lvl="1" marL="685800" rtl="0" algn="l">
              <a:lnSpc>
                <a:spcPct val="90000"/>
              </a:lnSpc>
              <a:spcBef>
                <a:spcPts val="500"/>
              </a:spcBef>
              <a:spcAft>
                <a:spcPts val="0"/>
              </a:spcAft>
              <a:buClr>
                <a:srgbClr val="2F5496"/>
              </a:buClr>
              <a:buSzPts val="2800"/>
              <a:buChar char="•"/>
            </a:pPr>
            <a:r>
              <a:rPr lang="en-US">
                <a:latin typeface="Arial"/>
                <a:ea typeface="Arial"/>
                <a:cs typeface="Arial"/>
                <a:sym typeface="Arial"/>
              </a:rPr>
              <a:t>Không đổi tên/kiểu của thành phần serialize</a:t>
            </a:r>
            <a:endParaRPr>
              <a:latin typeface="Arial"/>
              <a:ea typeface="Arial"/>
              <a:cs typeface="Arial"/>
              <a:sym typeface="Arial"/>
            </a:endParaRPr>
          </a:p>
          <a:p>
            <a:pPr indent="-228600" lvl="1" marL="685800" rtl="0" algn="l">
              <a:lnSpc>
                <a:spcPct val="90000"/>
              </a:lnSpc>
              <a:spcBef>
                <a:spcPts val="500"/>
              </a:spcBef>
              <a:spcAft>
                <a:spcPts val="0"/>
              </a:spcAft>
              <a:buClr>
                <a:srgbClr val="2F5496"/>
              </a:buClr>
              <a:buSzPts val="2800"/>
              <a:buChar char="•"/>
            </a:pPr>
            <a:r>
              <a:rPr lang="en-US">
                <a:latin typeface="Arial"/>
                <a:ea typeface="Arial"/>
                <a:cs typeface="Arial"/>
                <a:sym typeface="Arial"/>
              </a:rPr>
              <a:t>Áp dụng OptionalField khi khi thêm mới thành phần serialize</a:t>
            </a:r>
            <a:endParaRPr>
              <a:latin typeface="Arial"/>
              <a:ea typeface="Arial"/>
              <a:cs typeface="Arial"/>
              <a:sym typeface="Arial"/>
            </a:endParaRPr>
          </a:p>
          <a:p>
            <a:pPr indent="-228600" lvl="1" marL="685800" rtl="0" algn="l">
              <a:lnSpc>
                <a:spcPct val="90000"/>
              </a:lnSpc>
              <a:spcBef>
                <a:spcPts val="500"/>
              </a:spcBef>
              <a:spcAft>
                <a:spcPts val="0"/>
              </a:spcAft>
              <a:buClr>
                <a:srgbClr val="2F5496"/>
              </a:buClr>
              <a:buSzPts val="2800"/>
              <a:buChar char="•"/>
            </a:pPr>
            <a:r>
              <a:rPr lang="en-US">
                <a:latin typeface="Arial"/>
                <a:ea typeface="Arial"/>
                <a:cs typeface="Arial"/>
                <a:sym typeface="Arial"/>
              </a:rPr>
              <a:t>Khi bỏ thuộc tính NonSerialized cho thành phần không áp dụng thuộc tính này ở phiên bản trước, dùng OptionalField</a:t>
            </a:r>
            <a:endParaRPr>
              <a:latin typeface="Arial"/>
              <a:ea typeface="Arial"/>
              <a:cs typeface="Arial"/>
              <a:sym typeface="Arial"/>
            </a:endParaRPr>
          </a:p>
          <a:p>
            <a:pPr indent="-228600" lvl="1" marL="685800" rtl="0" algn="l">
              <a:lnSpc>
                <a:spcPct val="90000"/>
              </a:lnSpc>
              <a:spcBef>
                <a:spcPts val="500"/>
              </a:spcBef>
              <a:spcAft>
                <a:spcPts val="0"/>
              </a:spcAft>
              <a:buClr>
                <a:srgbClr val="2F5496"/>
              </a:buClr>
              <a:buSzPts val="2800"/>
              <a:buChar char="•"/>
            </a:pPr>
            <a:r>
              <a:rPr lang="en-US">
                <a:latin typeface="Arial"/>
                <a:ea typeface="Arial"/>
                <a:cs typeface="Arial"/>
                <a:sym typeface="Arial"/>
              </a:rPr>
              <a:t>Với các thành phần OptionalField, thực thi IDeserializationCallback để khởi tạo giá trị ban đầu</a:t>
            </a:r>
            <a:endParaRPr>
              <a:latin typeface="Arial"/>
              <a:ea typeface="Arial"/>
              <a:cs typeface="Arial"/>
              <a:sym typeface="Arial"/>
            </a:endParaRPr>
          </a:p>
        </p:txBody>
      </p:sp>
      <p:sp>
        <p:nvSpPr>
          <p:cNvPr id="515" name="Google Shape;515;p59"/>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516" name="Google Shape;516;p59"/>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517" name="Google Shape;517;p59"/>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0"/>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Calibri"/>
              <a:buNone/>
            </a:pPr>
            <a:r>
              <a:rPr lang="en-US"/>
              <a:t>BINARYFORMATTER – SERIALIZABLE CLASS</a:t>
            </a:r>
            <a:endParaRPr/>
          </a:p>
        </p:txBody>
      </p:sp>
      <p:sp>
        <p:nvSpPr>
          <p:cNvPr id="523" name="Google Shape;523;p60"/>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2F5496"/>
              </a:buClr>
              <a:buSzPts val="3200"/>
              <a:buChar char="•"/>
            </a:pPr>
            <a:r>
              <a:rPr lang="en-US" sz="3200">
                <a:latin typeface="Arial"/>
                <a:ea typeface="Arial"/>
                <a:cs typeface="Arial"/>
                <a:sym typeface="Arial"/>
              </a:rPr>
              <a:t>Chọn định dạng chuyển đổi</a:t>
            </a:r>
            <a:endParaRPr sz="3200">
              <a:latin typeface="Arial"/>
              <a:ea typeface="Arial"/>
              <a:cs typeface="Arial"/>
              <a:sym typeface="Arial"/>
            </a:endParaRPr>
          </a:p>
          <a:p>
            <a:pPr indent="-228600" lvl="1" marL="685800" rtl="0" algn="l">
              <a:lnSpc>
                <a:spcPct val="90000"/>
              </a:lnSpc>
              <a:spcBef>
                <a:spcPts val="500"/>
              </a:spcBef>
              <a:spcAft>
                <a:spcPts val="0"/>
              </a:spcAft>
              <a:buClr>
                <a:srgbClr val="2F5496"/>
              </a:buClr>
              <a:buSzPts val="2800"/>
              <a:buChar char="•"/>
            </a:pPr>
            <a:r>
              <a:rPr lang="en-US">
                <a:latin typeface="Arial"/>
                <a:ea typeface="Arial"/>
                <a:cs typeface="Arial"/>
                <a:sym typeface="Arial"/>
              </a:rPr>
              <a:t>.NET Framework cung cấp 2 phương thức định dạng dữ liệu chuyển đổi:</a:t>
            </a:r>
            <a:endParaRPr>
              <a:latin typeface="Arial"/>
              <a:ea typeface="Arial"/>
              <a:cs typeface="Arial"/>
              <a:sym typeface="Arial"/>
            </a:endParaRPr>
          </a:p>
          <a:p>
            <a:pPr indent="-228600" lvl="2" marL="1143000" rtl="0" algn="l">
              <a:lnSpc>
                <a:spcPct val="90000"/>
              </a:lnSpc>
              <a:spcBef>
                <a:spcPts val="500"/>
              </a:spcBef>
              <a:spcAft>
                <a:spcPts val="0"/>
              </a:spcAft>
              <a:buClr>
                <a:srgbClr val="2F5496"/>
              </a:buClr>
              <a:buSzPts val="2800"/>
              <a:buChar char="•"/>
            </a:pPr>
            <a:r>
              <a:rPr lang="en-US" sz="2800">
                <a:latin typeface="Arial"/>
                <a:ea typeface="Arial"/>
                <a:cs typeface="Arial"/>
                <a:sym typeface="Arial"/>
              </a:rPr>
              <a:t>BinaryFormatter: định dạng hiệu quả nhất để serialize các đối tượng sẽ chỉ được sử dụng bởi các ứng dụng .NET</a:t>
            </a:r>
            <a:endParaRPr sz="2800">
              <a:latin typeface="Arial"/>
              <a:ea typeface="Arial"/>
              <a:cs typeface="Arial"/>
              <a:sym typeface="Arial"/>
            </a:endParaRPr>
          </a:p>
          <a:p>
            <a:pPr indent="-228600" lvl="2" marL="1143000" rtl="0" algn="l">
              <a:lnSpc>
                <a:spcPct val="90000"/>
              </a:lnSpc>
              <a:spcBef>
                <a:spcPts val="500"/>
              </a:spcBef>
              <a:spcAft>
                <a:spcPts val="0"/>
              </a:spcAft>
              <a:buClr>
                <a:srgbClr val="2F5496"/>
              </a:buClr>
              <a:buSzPts val="2800"/>
              <a:buChar char="•"/>
            </a:pPr>
            <a:r>
              <a:rPr lang="en-US" sz="2800">
                <a:latin typeface="Arial"/>
                <a:ea typeface="Arial"/>
                <a:cs typeface="Arial"/>
                <a:sym typeface="Arial"/>
              </a:rPr>
              <a:t>SoapFormatter: </a:t>
            </a:r>
            <a:endParaRPr/>
          </a:p>
          <a:p>
            <a:pPr indent="-228600" lvl="3" marL="1600200" rtl="0" algn="l">
              <a:lnSpc>
                <a:spcPct val="90000"/>
              </a:lnSpc>
              <a:spcBef>
                <a:spcPts val="500"/>
              </a:spcBef>
              <a:spcAft>
                <a:spcPts val="0"/>
              </a:spcAft>
              <a:buClr>
                <a:srgbClr val="2F5496"/>
              </a:buClr>
              <a:buSzPts val="2400"/>
              <a:buChar char="•"/>
            </a:pPr>
            <a:r>
              <a:rPr lang="en-US" sz="2400">
                <a:latin typeface="Arial"/>
                <a:ea typeface="Arial"/>
                <a:cs typeface="Arial"/>
                <a:sym typeface="Arial"/>
              </a:rPr>
              <a:t>Định dạng XML, là cách thức đáng tin cậy để serialize các đối tượng được trao đổi trên môi trường mạng(được sử dụng cho các ứng dụng ngoài .NET)</a:t>
            </a:r>
            <a:endParaRPr/>
          </a:p>
          <a:p>
            <a:pPr indent="-228600" lvl="3" marL="1600200" rtl="0" algn="l">
              <a:lnSpc>
                <a:spcPct val="90000"/>
              </a:lnSpc>
              <a:spcBef>
                <a:spcPts val="500"/>
              </a:spcBef>
              <a:spcAft>
                <a:spcPts val="0"/>
              </a:spcAft>
              <a:buClr>
                <a:srgbClr val="2F5496"/>
              </a:buClr>
              <a:buSzPts val="2400"/>
              <a:buChar char="•"/>
            </a:pPr>
            <a:r>
              <a:rPr lang="en-US" sz="2400">
                <a:latin typeface="Arial"/>
                <a:ea typeface="Arial"/>
                <a:cs typeface="Arial"/>
                <a:sym typeface="Arial"/>
              </a:rPr>
              <a:t>Có khả năng vượt tường lửa tốt hơn BinaryFormatter</a:t>
            </a:r>
            <a:endParaRPr sz="2400">
              <a:latin typeface="Arial"/>
              <a:ea typeface="Arial"/>
              <a:cs typeface="Arial"/>
              <a:sym typeface="Arial"/>
            </a:endParaRPr>
          </a:p>
        </p:txBody>
      </p:sp>
      <p:sp>
        <p:nvSpPr>
          <p:cNvPr id="524" name="Google Shape;524;p60"/>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525" name="Google Shape;525;p60"/>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526" name="Google Shape;526;p60"/>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1"/>
          <p:cNvSpPr txBox="1"/>
          <p:nvPr>
            <p:ph type="title"/>
          </p:nvPr>
        </p:nvSpPr>
        <p:spPr>
          <a:xfrm>
            <a:off x="637528" y="2157287"/>
            <a:ext cx="7886700" cy="3360581"/>
          </a:xfrm>
          <a:prstGeom prst="rect">
            <a:avLst/>
          </a:prstGeom>
          <a:solidFill>
            <a:srgbClr val="2E75B5">
              <a:alpha val="80784"/>
            </a:srgbClr>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t>XMLSERIALIZER</a:t>
            </a:r>
            <a:endParaRPr/>
          </a:p>
        </p:txBody>
      </p:sp>
      <p:sp>
        <p:nvSpPr>
          <p:cNvPr id="532" name="Google Shape;532;p61"/>
          <p:cNvSpPr txBox="1"/>
          <p:nvPr>
            <p:ph idx="4294967295" type="dt"/>
          </p:nvPr>
        </p:nvSpPr>
        <p:spPr>
          <a:xfrm>
            <a:off x="0" y="6462713"/>
            <a:ext cx="82391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533" name="Google Shape;533;p61"/>
          <p:cNvSpPr txBox="1"/>
          <p:nvPr>
            <p:ph idx="4294967295" type="ftr"/>
          </p:nvPr>
        </p:nvSpPr>
        <p:spPr>
          <a:xfrm>
            <a:off x="0" y="6459538"/>
            <a:ext cx="7221538"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534" name="Google Shape;534;p61"/>
          <p:cNvSpPr txBox="1"/>
          <p:nvPr>
            <p:ph idx="4294967295" type="sldNum"/>
          </p:nvPr>
        </p:nvSpPr>
        <p:spPr>
          <a:xfrm>
            <a:off x="8323263" y="6457950"/>
            <a:ext cx="82073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637528" y="2157287"/>
            <a:ext cx="7886700" cy="3360581"/>
          </a:xfrm>
          <a:prstGeom prst="rect">
            <a:avLst/>
          </a:prstGeom>
          <a:solidFill>
            <a:srgbClr val="2E75B5">
              <a:alpha val="80784"/>
            </a:srgbClr>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t>STREAM TRONG .NET</a:t>
            </a:r>
            <a:endParaRPr/>
          </a:p>
        </p:txBody>
      </p:sp>
      <p:sp>
        <p:nvSpPr>
          <p:cNvPr id="120" name="Google Shape;120;p17"/>
          <p:cNvSpPr txBox="1"/>
          <p:nvPr>
            <p:ph idx="4294967295" type="dt"/>
          </p:nvPr>
        </p:nvSpPr>
        <p:spPr>
          <a:xfrm>
            <a:off x="0" y="6451600"/>
            <a:ext cx="879475"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21" name="Google Shape;121;p17"/>
          <p:cNvSpPr txBox="1"/>
          <p:nvPr>
            <p:ph idx="4294967295" type="ftr"/>
          </p:nvPr>
        </p:nvSpPr>
        <p:spPr>
          <a:xfrm>
            <a:off x="1922463" y="6451600"/>
            <a:ext cx="7221537"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22" name="Google Shape;122;p17"/>
          <p:cNvSpPr txBox="1"/>
          <p:nvPr>
            <p:ph idx="4294967295" type="sldNum"/>
          </p:nvPr>
        </p:nvSpPr>
        <p:spPr>
          <a:xfrm>
            <a:off x="8323263" y="6462713"/>
            <a:ext cx="82073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2"/>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XMLSERIALIZER</a:t>
            </a:r>
            <a:endParaRPr/>
          </a:p>
        </p:txBody>
      </p:sp>
      <p:sp>
        <p:nvSpPr>
          <p:cNvPr id="540" name="Google Shape;540;p62"/>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3200"/>
              <a:buChar char="•"/>
            </a:pPr>
            <a:r>
              <a:rPr lang="en-US" sz="3200"/>
              <a:t>Serialize</a:t>
            </a:r>
            <a:endParaRPr/>
          </a:p>
          <a:p>
            <a:pPr indent="-228600" lvl="0" marL="228600" rtl="0" algn="l">
              <a:lnSpc>
                <a:spcPct val="90000"/>
              </a:lnSpc>
              <a:spcBef>
                <a:spcPts val="1000"/>
              </a:spcBef>
              <a:spcAft>
                <a:spcPts val="0"/>
              </a:spcAft>
              <a:buClr>
                <a:srgbClr val="2F5496"/>
              </a:buClr>
              <a:buSzPts val="3200"/>
              <a:buChar char="•"/>
            </a:pPr>
            <a:r>
              <a:rPr lang="en-US" sz="3200"/>
              <a:t>Deserialize</a:t>
            </a:r>
            <a:endParaRPr sz="3200"/>
          </a:p>
        </p:txBody>
      </p:sp>
      <p:sp>
        <p:nvSpPr>
          <p:cNvPr id="541" name="Google Shape;541;p62"/>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542" name="Google Shape;542;p62"/>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543" name="Google Shape;543;p62"/>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3"/>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XMLSERIALIZER</a:t>
            </a:r>
            <a:endParaRPr/>
          </a:p>
        </p:txBody>
      </p:sp>
      <p:sp>
        <p:nvSpPr>
          <p:cNvPr id="549" name="Google Shape;549;p63"/>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3200"/>
              <a:buChar char="•"/>
            </a:pPr>
            <a:r>
              <a:rPr lang="en-US" sz="3200">
                <a:latin typeface="Arial"/>
                <a:ea typeface="Arial"/>
                <a:cs typeface="Arial"/>
                <a:sym typeface="Arial"/>
              </a:rPr>
              <a:t>XML : định dạng tài liệu văn bản chuẩn cho việc lưu trữ và trao đổi thông tin</a:t>
            </a:r>
            <a:endParaRPr sz="3200">
              <a:latin typeface="Arial"/>
              <a:ea typeface="Arial"/>
              <a:cs typeface="Arial"/>
              <a:sym typeface="Arial"/>
            </a:endParaRPr>
          </a:p>
          <a:p>
            <a:pPr indent="-228600" lvl="0" marL="228600" rtl="0" algn="l">
              <a:lnSpc>
                <a:spcPct val="90000"/>
              </a:lnSpc>
              <a:spcBef>
                <a:spcPts val="1000"/>
              </a:spcBef>
              <a:spcAft>
                <a:spcPts val="0"/>
              </a:spcAft>
              <a:buClr>
                <a:srgbClr val="2F5496"/>
              </a:buClr>
              <a:buSzPts val="3200"/>
              <a:buChar char="•"/>
            </a:pPr>
            <a:r>
              <a:rPr lang="en-US" sz="3200">
                <a:latin typeface="Arial"/>
                <a:ea typeface="Arial"/>
                <a:cs typeface="Arial"/>
                <a:sym typeface="Arial"/>
              </a:rPr>
              <a:t>.NET Framework cung cấp nhiều thư viện hỗ trợ đọc, ghi file XML, chuyển đổi các đối tượng sang định dạng XML và ngược lại.</a:t>
            </a:r>
            <a:endParaRPr/>
          </a:p>
          <a:p>
            <a:pPr indent="-228600" lvl="0" marL="228600" rtl="0" algn="l">
              <a:lnSpc>
                <a:spcPct val="90000"/>
              </a:lnSpc>
              <a:spcBef>
                <a:spcPts val="1000"/>
              </a:spcBef>
              <a:spcAft>
                <a:spcPts val="0"/>
              </a:spcAft>
              <a:buClr>
                <a:srgbClr val="2F5496"/>
              </a:buClr>
              <a:buSzPts val="3200"/>
              <a:buChar char="•"/>
            </a:pPr>
            <a:r>
              <a:rPr lang="en-US" sz="3200">
                <a:latin typeface="Arial"/>
                <a:ea typeface="Arial"/>
                <a:cs typeface="Arial"/>
                <a:sym typeface="Arial"/>
              </a:rPr>
              <a:t>Sử dụng XML Serialization vì:</a:t>
            </a:r>
            <a:endParaRPr/>
          </a:p>
          <a:p>
            <a:pPr indent="-228600" lvl="1" marL="685800" rtl="0" algn="l">
              <a:lnSpc>
                <a:spcPct val="90000"/>
              </a:lnSpc>
              <a:spcBef>
                <a:spcPts val="500"/>
              </a:spcBef>
              <a:spcAft>
                <a:spcPts val="0"/>
              </a:spcAft>
              <a:buClr>
                <a:srgbClr val="2F5496"/>
              </a:buClr>
              <a:buSzPts val="2800"/>
              <a:buChar char="•"/>
            </a:pPr>
            <a:r>
              <a:rPr lang="en-US">
                <a:latin typeface="Arial"/>
                <a:ea typeface="Arial"/>
                <a:cs typeface="Arial"/>
                <a:sym typeface="Arial"/>
              </a:rPr>
              <a:t>Khả năng giao tiếp rộng</a:t>
            </a:r>
            <a:endParaRPr>
              <a:latin typeface="Arial"/>
              <a:ea typeface="Arial"/>
              <a:cs typeface="Arial"/>
              <a:sym typeface="Arial"/>
            </a:endParaRPr>
          </a:p>
          <a:p>
            <a:pPr indent="-228600" lvl="1" marL="685800" rtl="0" algn="l">
              <a:lnSpc>
                <a:spcPct val="90000"/>
              </a:lnSpc>
              <a:spcBef>
                <a:spcPts val="500"/>
              </a:spcBef>
              <a:spcAft>
                <a:spcPts val="0"/>
              </a:spcAft>
              <a:buClr>
                <a:srgbClr val="2F5496"/>
              </a:buClr>
              <a:buSzPts val="2800"/>
              <a:buChar char="•"/>
            </a:pPr>
            <a:r>
              <a:rPr lang="en-US">
                <a:latin typeface="Arial"/>
                <a:ea typeface="Arial"/>
                <a:cs typeface="Arial"/>
                <a:sym typeface="Arial"/>
              </a:rPr>
              <a:t>Thân thiện với người dùng, dễ dàng đọc và hiệu chỉnh</a:t>
            </a:r>
            <a:endParaRPr>
              <a:latin typeface="Arial"/>
              <a:ea typeface="Arial"/>
              <a:cs typeface="Arial"/>
              <a:sym typeface="Arial"/>
            </a:endParaRPr>
          </a:p>
          <a:p>
            <a:pPr indent="-228600" lvl="1" marL="685800" rtl="0" algn="l">
              <a:lnSpc>
                <a:spcPct val="90000"/>
              </a:lnSpc>
              <a:spcBef>
                <a:spcPts val="500"/>
              </a:spcBef>
              <a:spcAft>
                <a:spcPts val="0"/>
              </a:spcAft>
              <a:buClr>
                <a:srgbClr val="2F5496"/>
              </a:buClr>
              <a:buSzPts val="2800"/>
              <a:buChar char="•"/>
            </a:pPr>
            <a:r>
              <a:rPr lang="en-US">
                <a:latin typeface="Arial"/>
                <a:ea typeface="Arial"/>
                <a:cs typeface="Arial"/>
                <a:sym typeface="Arial"/>
              </a:rPr>
              <a:t>Khả năng tương thích phiên bản cao</a:t>
            </a:r>
            <a:endParaRPr>
              <a:latin typeface="Arial"/>
              <a:ea typeface="Arial"/>
              <a:cs typeface="Arial"/>
              <a:sym typeface="Arial"/>
            </a:endParaRPr>
          </a:p>
        </p:txBody>
      </p:sp>
      <p:sp>
        <p:nvSpPr>
          <p:cNvPr id="550" name="Google Shape;550;p63"/>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551" name="Google Shape;551;p63"/>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552" name="Google Shape;552;p63"/>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64"/>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XMLSERIALIZER</a:t>
            </a:r>
            <a:endParaRPr/>
          </a:p>
        </p:txBody>
      </p:sp>
      <p:sp>
        <p:nvSpPr>
          <p:cNvPr id="558" name="Google Shape;558;p64"/>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3200"/>
              <a:buChar char="•"/>
            </a:pPr>
            <a:r>
              <a:rPr lang="en-US" sz="3200">
                <a:latin typeface="Arial"/>
                <a:ea typeface="Arial"/>
                <a:cs typeface="Arial"/>
                <a:sym typeface="Arial"/>
              </a:rPr>
              <a:t>Hạn chế của XML Serialization</a:t>
            </a:r>
            <a:endParaRPr sz="3200">
              <a:latin typeface="Arial"/>
              <a:ea typeface="Arial"/>
              <a:cs typeface="Arial"/>
              <a:sym typeface="Arial"/>
            </a:endParaRPr>
          </a:p>
          <a:p>
            <a:pPr indent="-228600" lvl="1" marL="685800" rtl="0" algn="l">
              <a:lnSpc>
                <a:spcPct val="90000"/>
              </a:lnSpc>
              <a:spcBef>
                <a:spcPts val="500"/>
              </a:spcBef>
              <a:spcAft>
                <a:spcPts val="0"/>
              </a:spcAft>
              <a:buClr>
                <a:srgbClr val="2F5496"/>
              </a:buClr>
              <a:buSzPts val="3200"/>
              <a:buChar char="•"/>
            </a:pPr>
            <a:r>
              <a:rPr lang="en-US" sz="3200">
                <a:latin typeface="Arial"/>
                <a:ea typeface="Arial"/>
                <a:cs typeface="Arial"/>
                <a:sym typeface="Arial"/>
              </a:rPr>
              <a:t>Chỉ có thể chuyển đổi các dữ liệu public</a:t>
            </a:r>
            <a:endParaRPr sz="3200">
              <a:latin typeface="Arial"/>
              <a:ea typeface="Arial"/>
              <a:cs typeface="Arial"/>
              <a:sym typeface="Arial"/>
            </a:endParaRPr>
          </a:p>
          <a:p>
            <a:pPr indent="-228600" lvl="1" marL="685800" rtl="0" algn="l">
              <a:lnSpc>
                <a:spcPct val="90000"/>
              </a:lnSpc>
              <a:spcBef>
                <a:spcPts val="500"/>
              </a:spcBef>
              <a:spcAft>
                <a:spcPts val="0"/>
              </a:spcAft>
              <a:buClr>
                <a:srgbClr val="2F5496"/>
              </a:buClr>
              <a:buSzPts val="3200"/>
              <a:buChar char="•"/>
            </a:pPr>
            <a:r>
              <a:rPr lang="en-US" sz="3200">
                <a:latin typeface="Arial"/>
                <a:ea typeface="Arial"/>
                <a:cs typeface="Arial"/>
                <a:sym typeface="Arial"/>
              </a:rPr>
              <a:t>Không thể chuyển đổi đối tượng đồ thị, biểu đồ</a:t>
            </a:r>
            <a:endParaRPr>
              <a:latin typeface="Arial"/>
              <a:ea typeface="Arial"/>
              <a:cs typeface="Arial"/>
              <a:sym typeface="Arial"/>
            </a:endParaRPr>
          </a:p>
        </p:txBody>
      </p:sp>
      <p:sp>
        <p:nvSpPr>
          <p:cNvPr id="559" name="Google Shape;559;p64"/>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560" name="Google Shape;560;p64"/>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561" name="Google Shape;561;p64"/>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XMLSERIALIZER - SERIALIZE</a:t>
            </a:r>
            <a:endParaRPr/>
          </a:p>
        </p:txBody>
      </p:sp>
      <p:sp>
        <p:nvSpPr>
          <p:cNvPr id="567" name="Google Shape;567;p65"/>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3200"/>
              <a:buChar char="•"/>
            </a:pPr>
            <a:r>
              <a:rPr lang="en-US" sz="3200">
                <a:latin typeface="Arial"/>
                <a:ea typeface="Arial"/>
                <a:cs typeface="Arial"/>
                <a:sym typeface="Arial"/>
              </a:rPr>
              <a:t>Các bước thực hiện</a:t>
            </a:r>
            <a:endParaRPr sz="3200">
              <a:latin typeface="Arial"/>
              <a:ea typeface="Arial"/>
              <a:cs typeface="Arial"/>
              <a:sym typeface="Arial"/>
            </a:endParaRPr>
          </a:p>
          <a:p>
            <a:pPr indent="-228600" lvl="1" marL="685800" rtl="0" algn="l">
              <a:lnSpc>
                <a:spcPct val="90000"/>
              </a:lnSpc>
              <a:spcBef>
                <a:spcPts val="500"/>
              </a:spcBef>
              <a:spcAft>
                <a:spcPts val="0"/>
              </a:spcAft>
              <a:buClr>
                <a:srgbClr val="2F5496"/>
              </a:buClr>
              <a:buSzPts val="3200"/>
              <a:buChar char="•"/>
            </a:pPr>
            <a:r>
              <a:rPr lang="en-US" sz="3200">
                <a:latin typeface="Arial"/>
                <a:ea typeface="Arial"/>
                <a:cs typeface="Arial"/>
                <a:sym typeface="Arial"/>
              </a:rPr>
              <a:t>Tạo đối tượng Stream/ TextWriter/ XmlWriter để lưu kết quả chuyển đổi</a:t>
            </a:r>
            <a:endParaRPr sz="3200">
              <a:latin typeface="Arial"/>
              <a:ea typeface="Arial"/>
              <a:cs typeface="Arial"/>
              <a:sym typeface="Arial"/>
            </a:endParaRPr>
          </a:p>
          <a:p>
            <a:pPr indent="-228600" lvl="1" marL="685800" rtl="0" algn="l">
              <a:lnSpc>
                <a:spcPct val="90000"/>
              </a:lnSpc>
              <a:spcBef>
                <a:spcPts val="500"/>
              </a:spcBef>
              <a:spcAft>
                <a:spcPts val="0"/>
              </a:spcAft>
              <a:buClr>
                <a:srgbClr val="2F5496"/>
              </a:buClr>
              <a:buSzPts val="3200"/>
              <a:buChar char="•"/>
            </a:pPr>
            <a:r>
              <a:rPr lang="en-US" sz="3200">
                <a:latin typeface="Arial"/>
                <a:ea typeface="Arial"/>
                <a:cs typeface="Arial"/>
                <a:sym typeface="Arial"/>
              </a:rPr>
              <a:t>Tạo đối tượng XmlSerializer với kiểu của đối tượng cần chuyển đổi</a:t>
            </a:r>
            <a:endParaRPr sz="3200">
              <a:latin typeface="Arial"/>
              <a:ea typeface="Arial"/>
              <a:cs typeface="Arial"/>
              <a:sym typeface="Arial"/>
            </a:endParaRPr>
          </a:p>
          <a:p>
            <a:pPr indent="-228600" lvl="1" marL="685800" rtl="0" algn="l">
              <a:lnSpc>
                <a:spcPct val="90000"/>
              </a:lnSpc>
              <a:spcBef>
                <a:spcPts val="500"/>
              </a:spcBef>
              <a:spcAft>
                <a:spcPts val="0"/>
              </a:spcAft>
              <a:buClr>
                <a:srgbClr val="2F5496"/>
              </a:buClr>
              <a:buSzPts val="3200"/>
              <a:buChar char="•"/>
            </a:pPr>
            <a:r>
              <a:rPr lang="en-US" sz="3200">
                <a:latin typeface="Arial"/>
                <a:ea typeface="Arial"/>
                <a:cs typeface="Arial"/>
                <a:sym typeface="Arial"/>
              </a:rPr>
              <a:t>Gọi phương thức XmlSerializer.Serialize để chuyển đổi và lưu kết quả</a:t>
            </a:r>
            <a:endParaRPr>
              <a:latin typeface="Arial"/>
              <a:ea typeface="Arial"/>
              <a:cs typeface="Arial"/>
              <a:sym typeface="Arial"/>
            </a:endParaRPr>
          </a:p>
        </p:txBody>
      </p:sp>
      <p:sp>
        <p:nvSpPr>
          <p:cNvPr id="568" name="Google Shape;568;p65"/>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569" name="Google Shape;569;p65"/>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570" name="Google Shape;570;p65"/>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6"/>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XMLSERIALIZER - SERIALIZE </a:t>
            </a:r>
            <a:endParaRPr/>
          </a:p>
        </p:txBody>
      </p:sp>
      <p:sp>
        <p:nvSpPr>
          <p:cNvPr id="576" name="Google Shape;576;p66"/>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3200"/>
              <a:buChar char="•"/>
            </a:pPr>
            <a:r>
              <a:rPr lang="en-US" sz="3200"/>
              <a:t>Demo serialize</a:t>
            </a:r>
            <a:endParaRPr sz="2800"/>
          </a:p>
        </p:txBody>
      </p:sp>
      <p:sp>
        <p:nvSpPr>
          <p:cNvPr id="577" name="Google Shape;577;p66"/>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578" name="Google Shape;578;p66"/>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579" name="Google Shape;579;p66"/>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80" name="Google Shape;580;p66"/>
          <p:cNvSpPr txBox="1"/>
          <p:nvPr/>
        </p:nvSpPr>
        <p:spPr>
          <a:xfrm>
            <a:off x="102023" y="1574276"/>
            <a:ext cx="8923443" cy="4401205"/>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008000"/>
                </a:solidFill>
                <a:latin typeface="Consolas"/>
                <a:ea typeface="Consolas"/>
                <a:cs typeface="Consolas"/>
                <a:sym typeface="Consolas"/>
              </a:rPr>
              <a:t>//tạo đối tượng lưu kết quả chuyển đổi</a:t>
            </a:r>
            <a:endParaRPr sz="2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800">
                <a:solidFill>
                  <a:srgbClr val="389AC1"/>
                </a:solidFill>
                <a:latin typeface="Consolas"/>
                <a:ea typeface="Consolas"/>
                <a:cs typeface="Consolas"/>
                <a:sym typeface="Consolas"/>
              </a:rPr>
              <a:t>FileStream</a:t>
            </a:r>
            <a:r>
              <a:rPr lang="en-US" sz="2800">
                <a:solidFill>
                  <a:srgbClr val="000000"/>
                </a:solidFill>
                <a:latin typeface="Consolas"/>
                <a:ea typeface="Consolas"/>
                <a:cs typeface="Consolas"/>
                <a:sym typeface="Consolas"/>
              </a:rPr>
              <a:t> fs = </a:t>
            </a:r>
            <a:r>
              <a:rPr lang="en-US" sz="2800">
                <a:solidFill>
                  <a:srgbClr val="0000FF"/>
                </a:solidFill>
                <a:latin typeface="Consolas"/>
                <a:ea typeface="Consolas"/>
                <a:cs typeface="Consolas"/>
                <a:sym typeface="Consolas"/>
              </a:rPr>
              <a:t>new</a:t>
            </a:r>
            <a:r>
              <a:rPr lang="en-US" sz="2800">
                <a:solidFill>
                  <a:srgbClr val="000000"/>
                </a:solidFill>
                <a:latin typeface="Consolas"/>
                <a:ea typeface="Consolas"/>
                <a:cs typeface="Consolas"/>
                <a:sym typeface="Consolas"/>
              </a:rPr>
              <a:t> </a:t>
            </a:r>
            <a:r>
              <a:rPr lang="en-US" sz="2800">
                <a:solidFill>
                  <a:srgbClr val="389AC1"/>
                </a:solidFill>
                <a:latin typeface="Consolas"/>
                <a:ea typeface="Consolas"/>
                <a:cs typeface="Consolas"/>
                <a:sym typeface="Consolas"/>
              </a:rPr>
              <a:t>FileStream</a:t>
            </a:r>
            <a:r>
              <a:rPr lang="en-US" sz="2800">
                <a:solidFill>
                  <a:srgbClr val="000000"/>
                </a:solidFill>
                <a:latin typeface="Consolas"/>
                <a:ea typeface="Consolas"/>
                <a:cs typeface="Consolas"/>
                <a:sym typeface="Consolas"/>
              </a:rPr>
              <a:t>(</a:t>
            </a:r>
            <a:r>
              <a:rPr lang="en-US" sz="2800">
                <a:solidFill>
                  <a:srgbClr val="A31515"/>
                </a:solidFill>
                <a:latin typeface="Consolas"/>
                <a:ea typeface="Consolas"/>
                <a:cs typeface="Consolas"/>
                <a:sym typeface="Consolas"/>
              </a:rPr>
              <a:t>"SerializedDate.xml"</a:t>
            </a:r>
            <a:r>
              <a:rPr lang="en-US" sz="2800">
                <a:solidFill>
                  <a:srgbClr val="000000"/>
                </a:solidFill>
                <a:latin typeface="Consolas"/>
                <a:ea typeface="Consolas"/>
                <a:cs typeface="Consolas"/>
                <a:sym typeface="Consolas"/>
              </a:rPr>
              <a:t>, </a:t>
            </a:r>
            <a:r>
              <a:rPr lang="en-US" sz="2800">
                <a:solidFill>
                  <a:srgbClr val="389AC1"/>
                </a:solidFill>
                <a:latin typeface="Consolas"/>
                <a:ea typeface="Consolas"/>
                <a:cs typeface="Consolas"/>
                <a:sym typeface="Consolas"/>
              </a:rPr>
              <a:t>FileMode</a:t>
            </a:r>
            <a:r>
              <a:rPr lang="en-US" sz="2800">
                <a:solidFill>
                  <a:srgbClr val="000000"/>
                </a:solidFill>
                <a:latin typeface="Consolas"/>
                <a:ea typeface="Consolas"/>
                <a:cs typeface="Consolas"/>
                <a:sym typeface="Consolas"/>
              </a:rPr>
              <a:t>.Create);</a:t>
            </a:r>
            <a:endParaRPr/>
          </a:p>
          <a:p>
            <a:pPr indent="0" lvl="0" marL="0" marR="0" rtl="0" algn="l">
              <a:spcBef>
                <a:spcPts val="0"/>
              </a:spcBef>
              <a:spcAft>
                <a:spcPts val="0"/>
              </a:spcAft>
              <a:buNone/>
            </a:pPr>
            <a:r>
              <a:rPr lang="en-US" sz="2800">
                <a:solidFill>
                  <a:srgbClr val="008000"/>
                </a:solidFill>
                <a:latin typeface="Consolas"/>
                <a:ea typeface="Consolas"/>
                <a:cs typeface="Consolas"/>
                <a:sym typeface="Consolas"/>
              </a:rPr>
              <a:t>//tạo đối tượng XmlSerializer</a:t>
            </a:r>
            <a:r>
              <a:rPr lang="en-US" sz="2800">
                <a:solidFill>
                  <a:schemeClr val="dk1"/>
                </a:solidFill>
                <a:latin typeface="Calibri"/>
                <a:ea typeface="Calibri"/>
                <a:cs typeface="Calibri"/>
                <a:sym typeface="Calibri"/>
              </a:rPr>
              <a:t> </a:t>
            </a:r>
            <a:br>
              <a:rPr lang="en-US" sz="2800">
                <a:solidFill>
                  <a:schemeClr val="dk1"/>
                </a:solidFill>
                <a:latin typeface="Calibri"/>
                <a:ea typeface="Calibri"/>
                <a:cs typeface="Calibri"/>
                <a:sym typeface="Calibri"/>
              </a:rPr>
            </a:br>
            <a:r>
              <a:rPr lang="en-US" sz="2800">
                <a:solidFill>
                  <a:srgbClr val="389AC1"/>
                </a:solidFill>
                <a:latin typeface="Consolas"/>
                <a:ea typeface="Consolas"/>
                <a:cs typeface="Consolas"/>
                <a:sym typeface="Consolas"/>
              </a:rPr>
              <a:t>XmlSerializer</a:t>
            </a:r>
            <a:r>
              <a:rPr lang="en-US" sz="2800">
                <a:solidFill>
                  <a:srgbClr val="000000"/>
                </a:solidFill>
                <a:latin typeface="Consolas"/>
                <a:ea typeface="Consolas"/>
                <a:cs typeface="Consolas"/>
                <a:sym typeface="Consolas"/>
              </a:rPr>
              <a:t> xs = </a:t>
            </a:r>
            <a:r>
              <a:rPr lang="en-US" sz="2800">
                <a:solidFill>
                  <a:srgbClr val="0000FF"/>
                </a:solidFill>
                <a:latin typeface="Consolas"/>
                <a:ea typeface="Consolas"/>
                <a:cs typeface="Consolas"/>
                <a:sym typeface="Consolas"/>
              </a:rPr>
              <a:t>new </a:t>
            </a:r>
            <a:r>
              <a:rPr lang="en-US" sz="2800">
                <a:solidFill>
                  <a:srgbClr val="389AC1"/>
                </a:solidFill>
                <a:latin typeface="Consolas"/>
                <a:ea typeface="Consolas"/>
                <a:cs typeface="Consolas"/>
                <a:sym typeface="Consolas"/>
              </a:rPr>
              <a:t>XmlSerializer</a:t>
            </a:r>
            <a:r>
              <a:rPr lang="en-US" sz="2800">
                <a:solidFill>
                  <a:srgbClr val="000000"/>
                </a:solidFill>
                <a:latin typeface="Consolas"/>
                <a:ea typeface="Consolas"/>
                <a:cs typeface="Consolas"/>
                <a:sym typeface="Consolas"/>
              </a:rPr>
              <a:t>(</a:t>
            </a:r>
            <a:r>
              <a:rPr lang="en-US" sz="2800">
                <a:solidFill>
                  <a:srgbClr val="0000FF"/>
                </a:solidFill>
                <a:latin typeface="Consolas"/>
                <a:ea typeface="Consolas"/>
                <a:cs typeface="Consolas"/>
                <a:sym typeface="Consolas"/>
              </a:rPr>
              <a:t>typeof</a:t>
            </a:r>
            <a:r>
              <a:rPr lang="en-US" sz="2800">
                <a:solidFill>
                  <a:srgbClr val="000000"/>
                </a:solidFill>
                <a:latin typeface="Consolas"/>
                <a:ea typeface="Consolas"/>
                <a:cs typeface="Consolas"/>
                <a:sym typeface="Consolas"/>
              </a:rPr>
              <a:t>(</a:t>
            </a:r>
            <a:r>
              <a:rPr lang="en-US" sz="2800">
                <a:solidFill>
                  <a:srgbClr val="389AC1"/>
                </a:solidFill>
                <a:latin typeface="Consolas"/>
                <a:ea typeface="Consolas"/>
                <a:cs typeface="Consolas"/>
                <a:sym typeface="Consolas"/>
              </a:rPr>
              <a:t>DateTime</a:t>
            </a:r>
            <a:r>
              <a:rPr lang="en-US" sz="28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800">
                <a:solidFill>
                  <a:srgbClr val="008000"/>
                </a:solidFill>
                <a:latin typeface="Consolas"/>
                <a:ea typeface="Consolas"/>
                <a:cs typeface="Consolas"/>
                <a:sym typeface="Consolas"/>
              </a:rPr>
              <a:t>//chuyển đổi và lưu kết quả</a:t>
            </a:r>
            <a:endParaRPr sz="28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800">
                <a:solidFill>
                  <a:srgbClr val="000000"/>
                </a:solidFill>
                <a:latin typeface="Consolas"/>
                <a:ea typeface="Consolas"/>
                <a:cs typeface="Consolas"/>
                <a:sym typeface="Consolas"/>
              </a:rPr>
              <a:t>xs.Serialize(fs, System.</a:t>
            </a:r>
            <a:r>
              <a:rPr lang="en-US" sz="2800">
                <a:solidFill>
                  <a:srgbClr val="389AC1"/>
                </a:solidFill>
                <a:latin typeface="Consolas"/>
                <a:ea typeface="Consolas"/>
                <a:cs typeface="Consolas"/>
                <a:sym typeface="Consolas"/>
              </a:rPr>
              <a:t>DateTime</a:t>
            </a:r>
            <a:r>
              <a:rPr lang="en-US" sz="2800">
                <a:solidFill>
                  <a:srgbClr val="000000"/>
                </a:solidFill>
                <a:latin typeface="Consolas"/>
                <a:ea typeface="Consolas"/>
                <a:cs typeface="Consolas"/>
                <a:sym typeface="Consolas"/>
              </a:rPr>
              <a:t>.Now);</a:t>
            </a:r>
            <a:endParaRPr/>
          </a:p>
          <a:p>
            <a:pPr indent="0" lvl="0" marL="0" marR="0" rtl="0" algn="l">
              <a:spcBef>
                <a:spcPts val="0"/>
              </a:spcBef>
              <a:spcAft>
                <a:spcPts val="0"/>
              </a:spcAft>
              <a:buNone/>
            </a:pPr>
            <a:r>
              <a:rPr lang="en-US" sz="2800">
                <a:solidFill>
                  <a:srgbClr val="000000"/>
                </a:solidFill>
                <a:latin typeface="Consolas"/>
                <a:ea typeface="Consolas"/>
                <a:cs typeface="Consolas"/>
                <a:sym typeface="Consolas"/>
              </a:rPr>
              <a:t>fs.Close();</a:t>
            </a:r>
            <a:endParaRPr sz="28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7"/>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XMLSERIALIZER - DESERIALIZE</a:t>
            </a:r>
            <a:endParaRPr/>
          </a:p>
        </p:txBody>
      </p:sp>
      <p:sp>
        <p:nvSpPr>
          <p:cNvPr id="586" name="Google Shape;586;p67"/>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3200"/>
              <a:buChar char="•"/>
            </a:pPr>
            <a:r>
              <a:rPr lang="en-US" sz="3200">
                <a:latin typeface="Arial"/>
                <a:ea typeface="Arial"/>
                <a:cs typeface="Arial"/>
                <a:sym typeface="Arial"/>
              </a:rPr>
              <a:t>Các bước thực hiện</a:t>
            </a:r>
            <a:endParaRPr sz="3200">
              <a:latin typeface="Arial"/>
              <a:ea typeface="Arial"/>
              <a:cs typeface="Arial"/>
              <a:sym typeface="Arial"/>
            </a:endParaRPr>
          </a:p>
          <a:p>
            <a:pPr indent="-228600" lvl="1" marL="685800" rtl="0" algn="l">
              <a:lnSpc>
                <a:spcPct val="90000"/>
              </a:lnSpc>
              <a:spcBef>
                <a:spcPts val="500"/>
              </a:spcBef>
              <a:spcAft>
                <a:spcPts val="0"/>
              </a:spcAft>
              <a:buClr>
                <a:srgbClr val="2F5496"/>
              </a:buClr>
              <a:buSzPts val="2800"/>
              <a:buChar char="•"/>
            </a:pPr>
            <a:r>
              <a:rPr lang="en-US">
                <a:latin typeface="Arial"/>
                <a:ea typeface="Arial"/>
                <a:cs typeface="Arial"/>
                <a:sym typeface="Arial"/>
              </a:rPr>
              <a:t>Tạo đối tượng Stream/ TextWriter/ XmlWriter để đọc kết quả chuyển đổi của quá trình serialize</a:t>
            </a:r>
            <a:endParaRPr>
              <a:latin typeface="Arial"/>
              <a:ea typeface="Arial"/>
              <a:cs typeface="Arial"/>
              <a:sym typeface="Arial"/>
            </a:endParaRPr>
          </a:p>
          <a:p>
            <a:pPr indent="-228600" lvl="1" marL="685800" rtl="0" algn="l">
              <a:lnSpc>
                <a:spcPct val="90000"/>
              </a:lnSpc>
              <a:spcBef>
                <a:spcPts val="500"/>
              </a:spcBef>
              <a:spcAft>
                <a:spcPts val="0"/>
              </a:spcAft>
              <a:buClr>
                <a:srgbClr val="2F5496"/>
              </a:buClr>
              <a:buSzPts val="2800"/>
              <a:buChar char="•"/>
            </a:pPr>
            <a:r>
              <a:rPr lang="en-US">
                <a:latin typeface="Arial"/>
                <a:ea typeface="Arial"/>
                <a:cs typeface="Arial"/>
                <a:sym typeface="Arial"/>
              </a:rPr>
              <a:t>Tạo đối tượng XmlSerializer với kiểu của đối tượng cần chuyển đổi</a:t>
            </a:r>
            <a:endParaRPr>
              <a:latin typeface="Arial"/>
              <a:ea typeface="Arial"/>
              <a:cs typeface="Arial"/>
              <a:sym typeface="Arial"/>
            </a:endParaRPr>
          </a:p>
          <a:p>
            <a:pPr indent="-228600" lvl="1" marL="685800" rtl="0" algn="l">
              <a:lnSpc>
                <a:spcPct val="90000"/>
              </a:lnSpc>
              <a:spcBef>
                <a:spcPts val="500"/>
              </a:spcBef>
              <a:spcAft>
                <a:spcPts val="0"/>
              </a:spcAft>
              <a:buClr>
                <a:srgbClr val="2F5496"/>
              </a:buClr>
              <a:buSzPts val="2800"/>
              <a:buChar char="•"/>
            </a:pPr>
            <a:r>
              <a:rPr lang="en-US">
                <a:latin typeface="Arial"/>
                <a:ea typeface="Arial"/>
                <a:cs typeface="Arial"/>
                <a:sym typeface="Arial"/>
              </a:rPr>
              <a:t>Gọi phương thức XmlSerializer.Deserialize để tái tạo đối tượng ban đầu, ép kiểu dữ liệu cho phù hợp</a:t>
            </a:r>
            <a:endParaRPr sz="2400">
              <a:latin typeface="Arial"/>
              <a:ea typeface="Arial"/>
              <a:cs typeface="Arial"/>
              <a:sym typeface="Arial"/>
            </a:endParaRPr>
          </a:p>
        </p:txBody>
      </p:sp>
      <p:sp>
        <p:nvSpPr>
          <p:cNvPr id="587" name="Google Shape;587;p67"/>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588" name="Google Shape;588;p67"/>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589" name="Google Shape;589;p67"/>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68"/>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XMLSERIALIZER - DESERIALIZE </a:t>
            </a:r>
            <a:endParaRPr/>
          </a:p>
        </p:txBody>
      </p:sp>
      <p:sp>
        <p:nvSpPr>
          <p:cNvPr id="595" name="Google Shape;595;p68"/>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3200"/>
              <a:buChar char="•"/>
            </a:pPr>
            <a:r>
              <a:rPr lang="en-US" sz="3200">
                <a:latin typeface="Arial"/>
                <a:ea typeface="Arial"/>
                <a:cs typeface="Arial"/>
                <a:sym typeface="Arial"/>
              </a:rPr>
              <a:t>Demo deserialize</a:t>
            </a:r>
            <a:endParaRPr sz="3200">
              <a:latin typeface="Arial"/>
              <a:ea typeface="Arial"/>
              <a:cs typeface="Arial"/>
              <a:sym typeface="Arial"/>
            </a:endParaRPr>
          </a:p>
        </p:txBody>
      </p:sp>
      <p:sp>
        <p:nvSpPr>
          <p:cNvPr id="596" name="Google Shape;596;p68"/>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597" name="Google Shape;597;p68"/>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598" name="Google Shape;598;p68"/>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99" name="Google Shape;599;p68"/>
          <p:cNvSpPr txBox="1"/>
          <p:nvPr/>
        </p:nvSpPr>
        <p:spPr>
          <a:xfrm>
            <a:off x="102023" y="1574276"/>
            <a:ext cx="8923443" cy="4524315"/>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8000"/>
                </a:solidFill>
                <a:latin typeface="Consolas"/>
                <a:ea typeface="Consolas"/>
                <a:cs typeface="Consolas"/>
                <a:sym typeface="Consolas"/>
              </a:rPr>
              <a:t>//Tạo stream đọc kết quả thu được từ quá trình serialize</a:t>
            </a:r>
            <a:endParaRPr sz="24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400">
                <a:solidFill>
                  <a:srgbClr val="389AC1"/>
                </a:solidFill>
                <a:latin typeface="Consolas"/>
                <a:ea typeface="Consolas"/>
                <a:cs typeface="Consolas"/>
                <a:sym typeface="Consolas"/>
              </a:rPr>
              <a:t>FileStream</a:t>
            </a:r>
            <a:r>
              <a:rPr lang="en-US" sz="2400">
                <a:solidFill>
                  <a:srgbClr val="000000"/>
                </a:solidFill>
                <a:latin typeface="Consolas"/>
                <a:ea typeface="Consolas"/>
                <a:cs typeface="Consolas"/>
                <a:sym typeface="Consolas"/>
              </a:rPr>
              <a:t> fs = </a:t>
            </a:r>
            <a:r>
              <a:rPr lang="en-US" sz="2400">
                <a:solidFill>
                  <a:srgbClr val="0000FF"/>
                </a:solidFill>
                <a:latin typeface="Consolas"/>
                <a:ea typeface="Consolas"/>
                <a:cs typeface="Consolas"/>
                <a:sym typeface="Consolas"/>
              </a:rPr>
              <a:t>new</a:t>
            </a:r>
            <a:r>
              <a:rPr lang="en-US" sz="2400">
                <a:solidFill>
                  <a:srgbClr val="000000"/>
                </a:solidFill>
                <a:latin typeface="Consolas"/>
                <a:ea typeface="Consolas"/>
                <a:cs typeface="Consolas"/>
                <a:sym typeface="Consolas"/>
              </a:rPr>
              <a:t> </a:t>
            </a:r>
            <a:r>
              <a:rPr lang="en-US" sz="2400">
                <a:solidFill>
                  <a:srgbClr val="389AC1"/>
                </a:solidFill>
                <a:latin typeface="Consolas"/>
                <a:ea typeface="Consolas"/>
                <a:cs typeface="Consolas"/>
                <a:sym typeface="Consolas"/>
              </a:rPr>
              <a:t>FileStream</a:t>
            </a:r>
            <a:r>
              <a:rPr lang="en-US" sz="2400">
                <a:solidFill>
                  <a:srgbClr val="000000"/>
                </a:solidFill>
                <a:latin typeface="Consolas"/>
                <a:ea typeface="Consolas"/>
                <a:cs typeface="Consolas"/>
                <a:sym typeface="Consolas"/>
              </a:rPr>
              <a:t>(</a:t>
            </a:r>
            <a:r>
              <a:rPr lang="en-US" sz="2400">
                <a:solidFill>
                  <a:srgbClr val="A31515"/>
                </a:solidFill>
                <a:latin typeface="Consolas"/>
                <a:ea typeface="Consolas"/>
                <a:cs typeface="Consolas"/>
                <a:sym typeface="Consolas"/>
              </a:rPr>
              <a:t>"SerializedDate.xml"</a:t>
            </a:r>
            <a:r>
              <a:rPr lang="en-US" sz="2400">
                <a:solidFill>
                  <a:srgbClr val="000000"/>
                </a:solidFill>
                <a:latin typeface="Consolas"/>
                <a:ea typeface="Consolas"/>
                <a:cs typeface="Consolas"/>
                <a:sym typeface="Consolas"/>
              </a:rPr>
              <a:t>, </a:t>
            </a:r>
            <a:r>
              <a:rPr lang="en-US" sz="2400">
                <a:solidFill>
                  <a:srgbClr val="389AC1"/>
                </a:solidFill>
                <a:latin typeface="Consolas"/>
                <a:ea typeface="Consolas"/>
                <a:cs typeface="Consolas"/>
                <a:sym typeface="Consolas"/>
              </a:rPr>
              <a:t>FileMode</a:t>
            </a:r>
            <a:r>
              <a:rPr lang="en-US" sz="2400">
                <a:solidFill>
                  <a:srgbClr val="000000"/>
                </a:solidFill>
                <a:latin typeface="Consolas"/>
                <a:ea typeface="Consolas"/>
                <a:cs typeface="Consolas"/>
                <a:sym typeface="Consolas"/>
              </a:rPr>
              <a:t>.Open);</a:t>
            </a:r>
            <a:endParaRPr/>
          </a:p>
          <a:p>
            <a:pPr indent="0" lvl="0" marL="0" marR="0" rtl="0" algn="l">
              <a:spcBef>
                <a:spcPts val="0"/>
              </a:spcBef>
              <a:spcAft>
                <a:spcPts val="0"/>
              </a:spcAft>
              <a:buNone/>
            </a:pPr>
            <a:r>
              <a:rPr lang="en-US" sz="2400">
                <a:solidFill>
                  <a:srgbClr val="008000"/>
                </a:solidFill>
                <a:latin typeface="Consolas"/>
                <a:ea typeface="Consolas"/>
                <a:cs typeface="Consolas"/>
                <a:sym typeface="Consolas"/>
              </a:rPr>
              <a:t>//Tạo đối tượng XmlSerializer</a:t>
            </a:r>
            <a:endParaRPr sz="24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400">
                <a:solidFill>
                  <a:srgbClr val="389AC1"/>
                </a:solidFill>
                <a:latin typeface="Consolas"/>
                <a:ea typeface="Consolas"/>
                <a:cs typeface="Consolas"/>
                <a:sym typeface="Consolas"/>
              </a:rPr>
              <a:t>XmlSerializer</a:t>
            </a:r>
            <a:r>
              <a:rPr lang="en-US" sz="2400">
                <a:solidFill>
                  <a:srgbClr val="000000"/>
                </a:solidFill>
                <a:latin typeface="Consolas"/>
                <a:ea typeface="Consolas"/>
                <a:cs typeface="Consolas"/>
                <a:sym typeface="Consolas"/>
              </a:rPr>
              <a:t> xs = </a:t>
            </a:r>
            <a:r>
              <a:rPr lang="en-US" sz="2400">
                <a:solidFill>
                  <a:srgbClr val="0000FF"/>
                </a:solidFill>
                <a:latin typeface="Consolas"/>
                <a:ea typeface="Consolas"/>
                <a:cs typeface="Consolas"/>
                <a:sym typeface="Consolas"/>
              </a:rPr>
              <a:t>new</a:t>
            </a:r>
            <a:r>
              <a:rPr lang="en-US" sz="2400">
                <a:solidFill>
                  <a:srgbClr val="000000"/>
                </a:solidFill>
                <a:latin typeface="Consolas"/>
                <a:ea typeface="Consolas"/>
                <a:cs typeface="Consolas"/>
                <a:sym typeface="Consolas"/>
              </a:rPr>
              <a:t> </a:t>
            </a:r>
            <a:r>
              <a:rPr lang="en-US" sz="2400">
                <a:solidFill>
                  <a:srgbClr val="389AC1"/>
                </a:solidFill>
                <a:latin typeface="Consolas"/>
                <a:ea typeface="Consolas"/>
                <a:cs typeface="Consolas"/>
                <a:sym typeface="Consolas"/>
              </a:rPr>
              <a:t>XmlSerializer</a:t>
            </a:r>
            <a:r>
              <a:rPr lang="en-US" sz="2400">
                <a:solidFill>
                  <a:srgbClr val="000000"/>
                </a:solidFill>
                <a:latin typeface="Consolas"/>
                <a:ea typeface="Consolas"/>
                <a:cs typeface="Consolas"/>
                <a:sym typeface="Consolas"/>
              </a:rPr>
              <a:t>(</a:t>
            </a:r>
            <a:r>
              <a:rPr lang="en-US" sz="2400">
                <a:solidFill>
                  <a:srgbClr val="0000FF"/>
                </a:solidFill>
                <a:latin typeface="Consolas"/>
                <a:ea typeface="Consolas"/>
                <a:cs typeface="Consolas"/>
                <a:sym typeface="Consolas"/>
              </a:rPr>
              <a:t>typeof</a:t>
            </a:r>
            <a:r>
              <a:rPr lang="en-US" sz="2400">
                <a:solidFill>
                  <a:srgbClr val="000000"/>
                </a:solidFill>
                <a:latin typeface="Consolas"/>
                <a:ea typeface="Consolas"/>
                <a:cs typeface="Consolas"/>
                <a:sym typeface="Consolas"/>
              </a:rPr>
              <a:t>(</a:t>
            </a:r>
            <a:r>
              <a:rPr lang="en-US" sz="2400">
                <a:solidFill>
                  <a:srgbClr val="389AC1"/>
                </a:solidFill>
                <a:latin typeface="Consolas"/>
                <a:ea typeface="Consolas"/>
                <a:cs typeface="Consolas"/>
                <a:sym typeface="Consolas"/>
              </a:rPr>
              <a:t>DateTime</a:t>
            </a:r>
            <a:r>
              <a:rPr lang="en-US" sz="24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400">
                <a:solidFill>
                  <a:srgbClr val="008000"/>
                </a:solidFill>
                <a:latin typeface="Consolas"/>
                <a:ea typeface="Consolas"/>
                <a:cs typeface="Consolas"/>
                <a:sym typeface="Consolas"/>
              </a:rPr>
              <a:t>//Thực thi tái tạo đối tượng</a:t>
            </a:r>
            <a:endParaRPr sz="24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400">
                <a:solidFill>
                  <a:srgbClr val="389AC1"/>
                </a:solidFill>
                <a:latin typeface="Consolas"/>
                <a:ea typeface="Consolas"/>
                <a:cs typeface="Consolas"/>
                <a:sym typeface="Consolas"/>
              </a:rPr>
              <a:t>DateTime</a:t>
            </a:r>
            <a:r>
              <a:rPr lang="en-US" sz="2400">
                <a:solidFill>
                  <a:srgbClr val="000000"/>
                </a:solidFill>
                <a:latin typeface="Consolas"/>
                <a:ea typeface="Consolas"/>
                <a:cs typeface="Consolas"/>
                <a:sym typeface="Consolas"/>
              </a:rPr>
              <a:t> time = (</a:t>
            </a:r>
            <a:r>
              <a:rPr lang="en-US" sz="2400">
                <a:solidFill>
                  <a:srgbClr val="389AC1"/>
                </a:solidFill>
                <a:latin typeface="Consolas"/>
                <a:ea typeface="Consolas"/>
                <a:cs typeface="Consolas"/>
                <a:sym typeface="Consolas"/>
              </a:rPr>
              <a:t>DateTime</a:t>
            </a:r>
            <a:r>
              <a:rPr lang="en-US" sz="2400">
                <a:solidFill>
                  <a:srgbClr val="000000"/>
                </a:solidFill>
                <a:latin typeface="Consolas"/>
                <a:ea typeface="Consolas"/>
                <a:cs typeface="Consolas"/>
                <a:sym typeface="Consolas"/>
              </a:rPr>
              <a:t>)xs.Deserialize(fs);</a:t>
            </a:r>
            <a:endParaRPr/>
          </a:p>
          <a:p>
            <a:pPr indent="0" lvl="0" marL="0" marR="0" rtl="0" algn="l">
              <a:spcBef>
                <a:spcPts val="0"/>
              </a:spcBef>
              <a:spcAft>
                <a:spcPts val="0"/>
              </a:spcAft>
              <a:buNone/>
            </a:pPr>
            <a:r>
              <a:rPr lang="en-US" sz="2400">
                <a:solidFill>
                  <a:srgbClr val="000000"/>
                </a:solidFill>
                <a:latin typeface="Consolas"/>
                <a:ea typeface="Consolas"/>
                <a:cs typeface="Consolas"/>
                <a:sym typeface="Consolas"/>
              </a:rPr>
              <a:t>fs.Close();</a:t>
            </a:r>
            <a:endParaRPr/>
          </a:p>
          <a:p>
            <a:pPr indent="0" lvl="0" marL="0" marR="0" rtl="0" algn="l">
              <a:spcBef>
                <a:spcPts val="0"/>
              </a:spcBef>
              <a:spcAft>
                <a:spcPts val="0"/>
              </a:spcAft>
              <a:buNone/>
            </a:pPr>
            <a:r>
              <a:rPr lang="en-US" sz="2400">
                <a:solidFill>
                  <a:srgbClr val="389AC1"/>
                </a:solidFill>
                <a:latin typeface="Consolas"/>
                <a:ea typeface="Consolas"/>
                <a:cs typeface="Consolas"/>
                <a:sym typeface="Consolas"/>
              </a:rPr>
              <a:t>Console</a:t>
            </a:r>
            <a:r>
              <a:rPr lang="en-US" sz="2400">
                <a:solidFill>
                  <a:srgbClr val="000000"/>
                </a:solidFill>
                <a:latin typeface="Consolas"/>
                <a:ea typeface="Consolas"/>
                <a:cs typeface="Consolas"/>
                <a:sym typeface="Consolas"/>
              </a:rPr>
              <a:t>.WriteLine(</a:t>
            </a:r>
            <a:r>
              <a:rPr lang="en-US" sz="2400">
                <a:solidFill>
                  <a:srgbClr val="A31515"/>
                </a:solidFill>
                <a:latin typeface="Consolas"/>
                <a:ea typeface="Consolas"/>
                <a:cs typeface="Consolas"/>
                <a:sym typeface="Consolas"/>
              </a:rPr>
              <a:t>"Day: "</a:t>
            </a:r>
            <a:r>
              <a:rPr lang="en-US" sz="2400">
                <a:solidFill>
                  <a:srgbClr val="000000"/>
                </a:solidFill>
                <a:latin typeface="Consolas"/>
                <a:ea typeface="Consolas"/>
                <a:cs typeface="Consolas"/>
                <a:sym typeface="Consolas"/>
              </a:rPr>
              <a:t>+time.DayOfWeek +</a:t>
            </a:r>
            <a:r>
              <a:rPr lang="en-US" sz="2400">
                <a:solidFill>
                  <a:srgbClr val="A31515"/>
                </a:solidFill>
                <a:latin typeface="Consolas"/>
                <a:ea typeface="Consolas"/>
                <a:cs typeface="Consolas"/>
                <a:sym typeface="Consolas"/>
              </a:rPr>
              <a:t>",Time: "</a:t>
            </a:r>
            <a:r>
              <a:rPr lang="en-US" sz="2400">
                <a:solidFill>
                  <a:srgbClr val="000000"/>
                </a:solidFill>
                <a:latin typeface="Consolas"/>
                <a:ea typeface="Consolas"/>
                <a:cs typeface="Consolas"/>
                <a:sym typeface="Consolas"/>
              </a:rPr>
              <a:t> +time.TimeOfDay.ToString());</a:t>
            </a:r>
            <a:endParaRPr sz="24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9"/>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XMLSERIALIZER – SERIALIZABLE CLASS</a:t>
            </a:r>
            <a:endParaRPr/>
          </a:p>
        </p:txBody>
      </p:sp>
      <p:sp>
        <p:nvSpPr>
          <p:cNvPr id="605" name="Google Shape;605;p69"/>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3200"/>
              <a:buChar char="•"/>
            </a:pPr>
            <a:r>
              <a:rPr lang="en-US" sz="3200">
                <a:latin typeface="Arial"/>
                <a:ea typeface="Arial"/>
                <a:cs typeface="Arial"/>
                <a:sym typeface="Arial"/>
              </a:rPr>
              <a:t>Tạo lớp có thể serialize</a:t>
            </a:r>
            <a:endParaRPr sz="3200">
              <a:latin typeface="Arial"/>
              <a:ea typeface="Arial"/>
              <a:cs typeface="Arial"/>
              <a:sym typeface="Arial"/>
            </a:endParaRPr>
          </a:p>
          <a:p>
            <a:pPr indent="-228600" lvl="1" marL="685800" rtl="0" algn="l">
              <a:lnSpc>
                <a:spcPct val="90000"/>
              </a:lnSpc>
              <a:spcBef>
                <a:spcPts val="500"/>
              </a:spcBef>
              <a:spcAft>
                <a:spcPts val="0"/>
              </a:spcAft>
              <a:buClr>
                <a:srgbClr val="2F5496"/>
              </a:buClr>
              <a:buSzPts val="2800"/>
              <a:buChar char="•"/>
            </a:pPr>
            <a:r>
              <a:rPr lang="en-US">
                <a:latin typeface="Arial"/>
                <a:ea typeface="Arial"/>
                <a:cs typeface="Arial"/>
                <a:sym typeface="Arial"/>
              </a:rPr>
              <a:t>Khi chuyển đổi các lớp đáp ứng yêu cầu Xml serialization nhưng không có bất kỳ thuộc tính Xml Serialization nào, .NET sẽ dùng định dạng mặc định hiện có để đáp ứng yêu cầu của nhiều người dùng.</a:t>
            </a:r>
            <a:endParaRPr>
              <a:latin typeface="Arial"/>
              <a:ea typeface="Arial"/>
              <a:cs typeface="Arial"/>
              <a:sym typeface="Arial"/>
            </a:endParaRPr>
          </a:p>
          <a:p>
            <a:pPr indent="-228600" lvl="1" marL="685800" rtl="0" algn="l">
              <a:lnSpc>
                <a:spcPct val="90000"/>
              </a:lnSpc>
              <a:spcBef>
                <a:spcPts val="500"/>
              </a:spcBef>
              <a:spcAft>
                <a:spcPts val="0"/>
              </a:spcAft>
              <a:buClr>
                <a:srgbClr val="2F5496"/>
              </a:buClr>
              <a:buSzPts val="2800"/>
              <a:buChar char="•"/>
            </a:pPr>
            <a:r>
              <a:rPr lang="en-US">
                <a:latin typeface="Arial"/>
                <a:ea typeface="Arial"/>
                <a:cs typeface="Arial"/>
                <a:sym typeface="Arial"/>
              </a:rPr>
              <a:t>Tên của Xml element : phụ thuộc vào tên lớp và tên thành phần</a:t>
            </a:r>
            <a:endParaRPr>
              <a:latin typeface="Arial"/>
              <a:ea typeface="Arial"/>
              <a:cs typeface="Arial"/>
              <a:sym typeface="Arial"/>
            </a:endParaRPr>
          </a:p>
          <a:p>
            <a:pPr indent="-228600" lvl="1" marL="685800" rtl="0" algn="l">
              <a:lnSpc>
                <a:spcPct val="90000"/>
              </a:lnSpc>
              <a:spcBef>
                <a:spcPts val="500"/>
              </a:spcBef>
              <a:spcAft>
                <a:spcPts val="0"/>
              </a:spcAft>
              <a:buClr>
                <a:srgbClr val="2F5496"/>
              </a:buClr>
              <a:buSzPts val="2800"/>
              <a:buChar char="•"/>
            </a:pPr>
            <a:r>
              <a:rPr lang="en-US">
                <a:latin typeface="Arial"/>
                <a:ea typeface="Arial"/>
                <a:cs typeface="Arial"/>
                <a:sym typeface="Arial"/>
              </a:rPr>
              <a:t>Mỗi thành phần được chuyển đổi thành một Xml element riêng biệt.</a:t>
            </a:r>
            <a:endParaRPr sz="2000">
              <a:latin typeface="Arial"/>
              <a:ea typeface="Arial"/>
              <a:cs typeface="Arial"/>
              <a:sym typeface="Arial"/>
            </a:endParaRPr>
          </a:p>
        </p:txBody>
      </p:sp>
      <p:sp>
        <p:nvSpPr>
          <p:cNvPr id="606" name="Google Shape;606;p69"/>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607" name="Google Shape;607;p69"/>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608" name="Google Shape;608;p69"/>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0"/>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XMLSERIALIZER - SERIALIZABLE CLASS</a:t>
            </a:r>
            <a:endParaRPr/>
          </a:p>
        </p:txBody>
      </p:sp>
      <p:sp>
        <p:nvSpPr>
          <p:cNvPr id="614" name="Google Shape;614;p70"/>
          <p:cNvSpPr txBox="1"/>
          <p:nvPr>
            <p:ph idx="1" type="body"/>
          </p:nvPr>
        </p:nvSpPr>
        <p:spPr>
          <a:xfrm>
            <a:off x="103716" y="945091"/>
            <a:ext cx="8921751" cy="61975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3200"/>
              <a:buChar char="•"/>
            </a:pPr>
            <a:r>
              <a:rPr lang="en-US" sz="3200">
                <a:latin typeface="Arial"/>
                <a:ea typeface="Arial"/>
                <a:cs typeface="Arial"/>
                <a:sym typeface="Arial"/>
              </a:rPr>
              <a:t>Tạo lớp có thể chuyển đổi</a:t>
            </a:r>
            <a:endParaRPr sz="2000">
              <a:latin typeface="Arial"/>
              <a:ea typeface="Arial"/>
              <a:cs typeface="Arial"/>
              <a:sym typeface="Arial"/>
            </a:endParaRPr>
          </a:p>
        </p:txBody>
      </p:sp>
      <p:sp>
        <p:nvSpPr>
          <p:cNvPr id="615" name="Google Shape;615;p70"/>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616" name="Google Shape;616;p70"/>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617" name="Google Shape;617;p70"/>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18" name="Google Shape;618;p70"/>
          <p:cNvSpPr txBox="1"/>
          <p:nvPr/>
        </p:nvSpPr>
        <p:spPr>
          <a:xfrm>
            <a:off x="0" y="2341142"/>
            <a:ext cx="4234307" cy="2862322"/>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class</a:t>
            </a:r>
            <a:r>
              <a:rPr lang="en-US" sz="2000">
                <a:solidFill>
                  <a:srgbClr val="000000"/>
                </a:solidFill>
                <a:latin typeface="Consolas"/>
                <a:ea typeface="Consolas"/>
                <a:cs typeface="Consolas"/>
                <a:sym typeface="Consolas"/>
              </a:rPr>
              <a:t> </a:t>
            </a:r>
            <a:r>
              <a:rPr lang="en-US" sz="2000">
                <a:solidFill>
                  <a:srgbClr val="2B91AF"/>
                </a:solidFill>
                <a:latin typeface="Consolas"/>
                <a:ea typeface="Consolas"/>
                <a:cs typeface="Consolas"/>
                <a:sym typeface="Consolas"/>
              </a:rPr>
              <a:t>ShoppingCartItem</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productId;</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decimal</a:t>
            </a:r>
            <a:r>
              <a:rPr lang="en-US" sz="2000">
                <a:solidFill>
                  <a:srgbClr val="000000"/>
                </a:solidFill>
                <a:latin typeface="Consolas"/>
                <a:ea typeface="Consolas"/>
                <a:cs typeface="Consolas"/>
                <a:sym typeface="Consolas"/>
              </a:rPr>
              <a:t> price;</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quantity;</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decimal</a:t>
            </a:r>
            <a:r>
              <a:rPr lang="en-US" sz="2000">
                <a:solidFill>
                  <a:srgbClr val="000000"/>
                </a:solidFill>
                <a:latin typeface="Consolas"/>
                <a:ea typeface="Consolas"/>
                <a:cs typeface="Consolas"/>
                <a:sym typeface="Consolas"/>
              </a:rPr>
              <a:t> total;</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ShoppingCartItem()</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sz="2000">
              <a:solidFill>
                <a:schemeClr val="dk1"/>
              </a:solidFill>
              <a:latin typeface="Calibri"/>
              <a:ea typeface="Calibri"/>
              <a:cs typeface="Calibri"/>
              <a:sym typeface="Calibri"/>
            </a:endParaRPr>
          </a:p>
        </p:txBody>
      </p:sp>
      <p:sp>
        <p:nvSpPr>
          <p:cNvPr id="619" name="Google Shape;619;p70"/>
          <p:cNvSpPr txBox="1"/>
          <p:nvPr/>
        </p:nvSpPr>
        <p:spPr>
          <a:xfrm>
            <a:off x="4981043" y="2331715"/>
            <a:ext cx="3825265" cy="1938992"/>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Consolas"/>
                <a:ea typeface="Consolas"/>
                <a:cs typeface="Consolas"/>
                <a:sym typeface="Consolas"/>
              </a:rPr>
              <a:t>&lt;?</a:t>
            </a:r>
            <a:r>
              <a:rPr lang="en-US" sz="2000">
                <a:solidFill>
                  <a:srgbClr val="A31515"/>
                </a:solidFill>
                <a:latin typeface="Consolas"/>
                <a:ea typeface="Consolas"/>
                <a:cs typeface="Consolas"/>
                <a:sym typeface="Consolas"/>
              </a:rPr>
              <a:t>xml</a:t>
            </a:r>
            <a:r>
              <a:rPr lang="en-US" sz="2000">
                <a:solidFill>
                  <a:srgbClr val="0000FF"/>
                </a:solidFill>
                <a:latin typeface="Consolas"/>
                <a:ea typeface="Consolas"/>
                <a:cs typeface="Consolas"/>
                <a:sym typeface="Consolas"/>
              </a:rPr>
              <a:t> </a:t>
            </a:r>
            <a:r>
              <a:rPr lang="en-US" sz="2000">
                <a:solidFill>
                  <a:srgbClr val="FF0000"/>
                </a:solidFill>
                <a:latin typeface="Consolas"/>
                <a:ea typeface="Consolas"/>
                <a:cs typeface="Consolas"/>
                <a:sym typeface="Consolas"/>
              </a:rPr>
              <a:t>version</a:t>
            </a:r>
            <a:r>
              <a:rPr lang="en-US" sz="2000">
                <a:solidFill>
                  <a:srgbClr val="0000FF"/>
                </a:solidFill>
                <a:latin typeface="Consolas"/>
                <a:ea typeface="Consolas"/>
                <a:cs typeface="Consolas"/>
                <a:sym typeface="Consolas"/>
              </a:rPr>
              <a:t>=</a:t>
            </a:r>
            <a:r>
              <a:rPr lang="en-US" sz="2000">
                <a:solidFill>
                  <a:srgbClr val="000000"/>
                </a:solidFill>
                <a:latin typeface="Consolas"/>
                <a:ea typeface="Consolas"/>
                <a:cs typeface="Consolas"/>
                <a:sym typeface="Consolas"/>
              </a:rPr>
              <a:t>"</a:t>
            </a:r>
            <a:r>
              <a:rPr lang="en-US" sz="2000">
                <a:solidFill>
                  <a:srgbClr val="0000FF"/>
                </a:solidFill>
                <a:latin typeface="Consolas"/>
                <a:ea typeface="Consolas"/>
                <a:cs typeface="Consolas"/>
                <a:sym typeface="Consolas"/>
              </a:rPr>
              <a:t>1.0</a:t>
            </a:r>
            <a:r>
              <a:rPr lang="en-US" sz="2000">
                <a:solidFill>
                  <a:srgbClr val="000000"/>
                </a:solidFill>
                <a:latin typeface="Consolas"/>
                <a:ea typeface="Consolas"/>
                <a:cs typeface="Consolas"/>
                <a:sym typeface="Consolas"/>
              </a:rPr>
              <a:t>"</a:t>
            </a:r>
            <a:r>
              <a:rPr lang="en-US" sz="2000">
                <a:solidFill>
                  <a:srgbClr val="0000FF"/>
                </a:solidFill>
                <a:latin typeface="Consolas"/>
                <a:ea typeface="Consolas"/>
                <a:cs typeface="Consolas"/>
                <a:sym typeface="Consolas"/>
              </a:rPr>
              <a:t> ?&gt;</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FF"/>
                </a:solidFill>
                <a:latin typeface="Consolas"/>
                <a:ea typeface="Consolas"/>
                <a:cs typeface="Consolas"/>
                <a:sym typeface="Consolas"/>
              </a:rPr>
              <a:t>&lt;</a:t>
            </a:r>
            <a:r>
              <a:rPr lang="en-US" sz="2000">
                <a:solidFill>
                  <a:srgbClr val="A31515"/>
                </a:solidFill>
                <a:latin typeface="Consolas"/>
                <a:ea typeface="Consolas"/>
                <a:cs typeface="Consolas"/>
                <a:sym typeface="Consolas"/>
              </a:rPr>
              <a:t>ShoppingCartItem</a:t>
            </a:r>
            <a:r>
              <a:rPr lang="en-US" sz="2000">
                <a:solidFill>
                  <a:srgbClr val="0000FF"/>
                </a:solidFill>
                <a:latin typeface="Consolas"/>
                <a:ea typeface="Consolas"/>
                <a:cs typeface="Consolas"/>
                <a:sym typeface="Consolas"/>
              </a:rPr>
              <a:t>&gt;</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FF"/>
                </a:solidFill>
                <a:latin typeface="Consolas"/>
                <a:ea typeface="Consolas"/>
                <a:cs typeface="Consolas"/>
                <a:sym typeface="Consolas"/>
              </a:rPr>
              <a:t>&lt;</a:t>
            </a:r>
            <a:r>
              <a:rPr lang="en-US" sz="2000">
                <a:solidFill>
                  <a:srgbClr val="A31515"/>
                </a:solidFill>
                <a:latin typeface="Consolas"/>
                <a:ea typeface="Consolas"/>
                <a:cs typeface="Consolas"/>
                <a:sym typeface="Consolas"/>
              </a:rPr>
              <a:t>productId</a:t>
            </a:r>
            <a:r>
              <a:rPr lang="en-US" sz="2000">
                <a:solidFill>
                  <a:srgbClr val="0000FF"/>
                </a:solidFill>
                <a:latin typeface="Consolas"/>
                <a:ea typeface="Consolas"/>
                <a:cs typeface="Consolas"/>
                <a:sym typeface="Consolas"/>
              </a:rPr>
              <a:t>&gt;</a:t>
            </a:r>
            <a:r>
              <a:rPr lang="en-US" sz="2000">
                <a:solidFill>
                  <a:srgbClr val="000000"/>
                </a:solidFill>
                <a:latin typeface="Consolas"/>
                <a:ea typeface="Consolas"/>
                <a:cs typeface="Consolas"/>
                <a:sym typeface="Consolas"/>
              </a:rPr>
              <a:t>100</a:t>
            </a:r>
            <a:r>
              <a:rPr lang="en-US" sz="2000">
                <a:solidFill>
                  <a:srgbClr val="0000FF"/>
                </a:solidFill>
                <a:latin typeface="Consolas"/>
                <a:ea typeface="Consolas"/>
                <a:cs typeface="Consolas"/>
                <a:sym typeface="Consolas"/>
              </a:rPr>
              <a:t>&lt;/</a:t>
            </a:r>
            <a:r>
              <a:rPr lang="en-US" sz="2000">
                <a:solidFill>
                  <a:srgbClr val="A31515"/>
                </a:solidFill>
                <a:latin typeface="Consolas"/>
                <a:ea typeface="Consolas"/>
                <a:cs typeface="Consolas"/>
                <a:sym typeface="Consolas"/>
              </a:rPr>
              <a:t>productId</a:t>
            </a:r>
            <a:r>
              <a:rPr lang="en-US" sz="2000">
                <a:solidFill>
                  <a:srgbClr val="0000FF"/>
                </a:solidFill>
                <a:latin typeface="Consolas"/>
                <a:ea typeface="Consolas"/>
                <a:cs typeface="Consolas"/>
                <a:sym typeface="Consolas"/>
              </a:rPr>
              <a:t>&gt;</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FF"/>
                </a:solidFill>
                <a:latin typeface="Consolas"/>
                <a:ea typeface="Consolas"/>
                <a:cs typeface="Consolas"/>
                <a:sym typeface="Consolas"/>
              </a:rPr>
              <a:t>&lt;</a:t>
            </a:r>
            <a:r>
              <a:rPr lang="en-US" sz="2000">
                <a:solidFill>
                  <a:srgbClr val="A31515"/>
                </a:solidFill>
                <a:latin typeface="Consolas"/>
                <a:ea typeface="Consolas"/>
                <a:cs typeface="Consolas"/>
                <a:sym typeface="Consolas"/>
              </a:rPr>
              <a:t>price</a:t>
            </a:r>
            <a:r>
              <a:rPr lang="en-US" sz="2000">
                <a:solidFill>
                  <a:srgbClr val="0000FF"/>
                </a:solidFill>
                <a:latin typeface="Consolas"/>
                <a:ea typeface="Consolas"/>
                <a:cs typeface="Consolas"/>
                <a:sym typeface="Consolas"/>
              </a:rPr>
              <a:t>&gt;</a:t>
            </a:r>
            <a:r>
              <a:rPr lang="en-US" sz="2000">
                <a:solidFill>
                  <a:srgbClr val="000000"/>
                </a:solidFill>
                <a:latin typeface="Consolas"/>
                <a:ea typeface="Consolas"/>
                <a:cs typeface="Consolas"/>
                <a:sym typeface="Consolas"/>
              </a:rPr>
              <a:t>12.0</a:t>
            </a:r>
            <a:r>
              <a:rPr lang="en-US" sz="2000">
                <a:solidFill>
                  <a:srgbClr val="0000FF"/>
                </a:solidFill>
                <a:latin typeface="Consolas"/>
                <a:ea typeface="Consolas"/>
                <a:cs typeface="Consolas"/>
                <a:sym typeface="Consolas"/>
              </a:rPr>
              <a:t>&lt;/</a:t>
            </a:r>
            <a:r>
              <a:rPr lang="en-US" sz="2000">
                <a:solidFill>
                  <a:srgbClr val="A31515"/>
                </a:solidFill>
                <a:latin typeface="Consolas"/>
                <a:ea typeface="Consolas"/>
                <a:cs typeface="Consolas"/>
                <a:sym typeface="Consolas"/>
              </a:rPr>
              <a:t>price</a:t>
            </a:r>
            <a:r>
              <a:rPr lang="en-US" sz="2000">
                <a:solidFill>
                  <a:srgbClr val="0000FF"/>
                </a:solidFill>
                <a:latin typeface="Consolas"/>
                <a:ea typeface="Consolas"/>
                <a:cs typeface="Consolas"/>
                <a:sym typeface="Consolas"/>
              </a:rPr>
              <a:t>&gt;</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FF"/>
                </a:solidFill>
                <a:latin typeface="Consolas"/>
                <a:ea typeface="Consolas"/>
                <a:cs typeface="Consolas"/>
                <a:sym typeface="Consolas"/>
              </a:rPr>
              <a:t>&lt;</a:t>
            </a:r>
            <a:r>
              <a:rPr lang="en-US" sz="2000">
                <a:solidFill>
                  <a:srgbClr val="A31515"/>
                </a:solidFill>
                <a:latin typeface="Consolas"/>
                <a:ea typeface="Consolas"/>
                <a:cs typeface="Consolas"/>
                <a:sym typeface="Consolas"/>
              </a:rPr>
              <a:t>quantity</a:t>
            </a:r>
            <a:r>
              <a:rPr lang="en-US" sz="2000">
                <a:solidFill>
                  <a:srgbClr val="0000FF"/>
                </a:solidFill>
                <a:latin typeface="Consolas"/>
                <a:ea typeface="Consolas"/>
                <a:cs typeface="Consolas"/>
                <a:sym typeface="Consolas"/>
              </a:rPr>
              <a:t>&gt;</a:t>
            </a:r>
            <a:r>
              <a:rPr lang="en-US" sz="2000">
                <a:solidFill>
                  <a:srgbClr val="000000"/>
                </a:solidFill>
                <a:latin typeface="Consolas"/>
                <a:ea typeface="Consolas"/>
                <a:cs typeface="Consolas"/>
                <a:sym typeface="Consolas"/>
              </a:rPr>
              <a:t>5</a:t>
            </a:r>
            <a:r>
              <a:rPr lang="en-US" sz="2000">
                <a:solidFill>
                  <a:srgbClr val="0000FF"/>
                </a:solidFill>
                <a:latin typeface="Consolas"/>
                <a:ea typeface="Consolas"/>
                <a:cs typeface="Consolas"/>
                <a:sym typeface="Consolas"/>
              </a:rPr>
              <a:t>&lt;/</a:t>
            </a:r>
            <a:r>
              <a:rPr lang="en-US" sz="2000">
                <a:solidFill>
                  <a:srgbClr val="A31515"/>
                </a:solidFill>
                <a:latin typeface="Consolas"/>
                <a:ea typeface="Consolas"/>
                <a:cs typeface="Consolas"/>
                <a:sym typeface="Consolas"/>
              </a:rPr>
              <a:t>quantity</a:t>
            </a:r>
            <a:r>
              <a:rPr lang="en-US" sz="2000">
                <a:solidFill>
                  <a:srgbClr val="0000FF"/>
                </a:solidFill>
                <a:latin typeface="Consolas"/>
                <a:ea typeface="Consolas"/>
                <a:cs typeface="Consolas"/>
                <a:sym typeface="Consolas"/>
              </a:rPr>
              <a:t>&gt;</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FF"/>
                </a:solidFill>
                <a:latin typeface="Consolas"/>
                <a:ea typeface="Consolas"/>
                <a:cs typeface="Consolas"/>
                <a:sym typeface="Consolas"/>
              </a:rPr>
              <a:t>&lt;/</a:t>
            </a:r>
            <a:r>
              <a:rPr lang="en-US" sz="2000">
                <a:solidFill>
                  <a:srgbClr val="A31515"/>
                </a:solidFill>
                <a:latin typeface="Consolas"/>
                <a:ea typeface="Consolas"/>
                <a:cs typeface="Consolas"/>
                <a:sym typeface="Consolas"/>
              </a:rPr>
              <a:t>ShoppingCartItem</a:t>
            </a:r>
            <a:r>
              <a:rPr lang="en-US" sz="2000">
                <a:solidFill>
                  <a:srgbClr val="0000FF"/>
                </a:solidFill>
                <a:latin typeface="Consolas"/>
                <a:ea typeface="Consolas"/>
                <a:cs typeface="Consolas"/>
                <a:sym typeface="Consolas"/>
              </a:rPr>
              <a:t>&gt;</a:t>
            </a:r>
            <a:endParaRPr sz="2000">
              <a:solidFill>
                <a:schemeClr val="dk1"/>
              </a:solidFill>
              <a:latin typeface="Calibri"/>
              <a:ea typeface="Calibri"/>
              <a:cs typeface="Calibri"/>
              <a:sym typeface="Calibri"/>
            </a:endParaRPr>
          </a:p>
        </p:txBody>
      </p:sp>
      <p:sp>
        <p:nvSpPr>
          <p:cNvPr id="620" name="Google Shape;620;p70"/>
          <p:cNvSpPr/>
          <p:nvPr/>
        </p:nvSpPr>
        <p:spPr>
          <a:xfrm>
            <a:off x="3781429" y="1564849"/>
            <a:ext cx="1566323"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rgbClr val="0070C0"/>
                </a:solidFill>
                <a:latin typeface="Calibri"/>
                <a:ea typeface="Calibri"/>
                <a:cs typeface="Calibri"/>
                <a:sym typeface="Calibri"/>
              </a:rPr>
              <a:t>Serialize </a:t>
            </a:r>
            <a:endParaRPr/>
          </a:p>
        </p:txBody>
      </p:sp>
      <p:cxnSp>
        <p:nvCxnSpPr>
          <p:cNvPr id="621" name="Google Shape;621;p70"/>
          <p:cNvCxnSpPr/>
          <p:nvPr/>
        </p:nvCxnSpPr>
        <p:spPr>
          <a:xfrm>
            <a:off x="3746902" y="2105472"/>
            <a:ext cx="1649690" cy="0"/>
          </a:xfrm>
          <a:prstGeom prst="straightConnector1">
            <a:avLst/>
          </a:prstGeom>
          <a:noFill/>
          <a:ln cap="flat" cmpd="sng" w="76200">
            <a:solidFill>
              <a:schemeClr val="accent2"/>
            </a:solidFill>
            <a:prstDash val="solid"/>
            <a:miter lim="800000"/>
            <a:headEnd len="sm" w="sm" type="none"/>
            <a:tailEnd len="med" w="med" type="triangl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7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XMLSERIALIZER - SERIALIZABLE CLASS</a:t>
            </a:r>
            <a:endParaRPr/>
          </a:p>
        </p:txBody>
      </p:sp>
      <p:sp>
        <p:nvSpPr>
          <p:cNvPr id="627" name="Google Shape;627;p71"/>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3200"/>
              <a:buChar char="•"/>
            </a:pPr>
            <a:r>
              <a:rPr lang="en-US" sz="3200">
                <a:latin typeface="Arial"/>
                <a:ea typeface="Arial"/>
                <a:cs typeface="Arial"/>
                <a:sym typeface="Arial"/>
              </a:rPr>
              <a:t>Tạo lớp có thể serialize</a:t>
            </a:r>
            <a:endParaRPr sz="3200">
              <a:latin typeface="Arial"/>
              <a:ea typeface="Arial"/>
              <a:cs typeface="Arial"/>
              <a:sym typeface="Arial"/>
            </a:endParaRPr>
          </a:p>
          <a:p>
            <a:pPr indent="-228600" lvl="1" marL="685800" rtl="0" algn="l">
              <a:lnSpc>
                <a:spcPct val="90000"/>
              </a:lnSpc>
              <a:spcBef>
                <a:spcPts val="500"/>
              </a:spcBef>
              <a:spcAft>
                <a:spcPts val="0"/>
              </a:spcAft>
              <a:buClr>
                <a:srgbClr val="2F5496"/>
              </a:buClr>
              <a:buSzPts val="3200"/>
              <a:buChar char="•"/>
            </a:pPr>
            <a:r>
              <a:rPr lang="en-US" sz="3200">
                <a:latin typeface="Arial"/>
                <a:ea typeface="Arial"/>
                <a:cs typeface="Arial"/>
                <a:sym typeface="Arial"/>
              </a:rPr>
              <a:t> Nếu chỉ tạo tài liệu XML mô tả lớp, kết quả quá trình chuyển đổi được coi là đủ</a:t>
            </a:r>
            <a:endParaRPr sz="3200">
              <a:latin typeface="Arial"/>
              <a:ea typeface="Arial"/>
              <a:cs typeface="Arial"/>
              <a:sym typeface="Arial"/>
            </a:endParaRPr>
          </a:p>
          <a:p>
            <a:pPr indent="-228600" lvl="1" marL="685800" rtl="0" algn="l">
              <a:lnSpc>
                <a:spcPct val="90000"/>
              </a:lnSpc>
              <a:spcBef>
                <a:spcPts val="500"/>
              </a:spcBef>
              <a:spcAft>
                <a:spcPts val="0"/>
              </a:spcAft>
              <a:buClr>
                <a:srgbClr val="2F5496"/>
              </a:buClr>
              <a:buSzPts val="3200"/>
              <a:buChar char="•"/>
            </a:pPr>
            <a:r>
              <a:rPr lang="en-US" sz="3200">
                <a:latin typeface="Arial"/>
                <a:ea typeface="Arial"/>
                <a:cs typeface="Arial"/>
                <a:sym typeface="Arial"/>
              </a:rPr>
              <a:t>Nếu muốn tạo tài liệu XML đáp ứng những yêu cầu cụ thể: cần can thiệp vào quá trình chuyển đổi tài liệu XML có định dạng theo yêu cầu.</a:t>
            </a:r>
            <a:endParaRPr sz="3200">
              <a:latin typeface="Arial"/>
              <a:ea typeface="Arial"/>
              <a:cs typeface="Arial"/>
              <a:sym typeface="Arial"/>
            </a:endParaRPr>
          </a:p>
        </p:txBody>
      </p:sp>
      <p:sp>
        <p:nvSpPr>
          <p:cNvPr id="628" name="Google Shape;628;p71"/>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629" name="Google Shape;629;p71"/>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630" name="Google Shape;630;p71"/>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STREAM TRONG .NET</a:t>
            </a:r>
            <a:endParaRPr/>
          </a:p>
        </p:txBody>
      </p:sp>
      <p:sp>
        <p:nvSpPr>
          <p:cNvPr id="129" name="Google Shape;129;p18"/>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2F5496"/>
              </a:buClr>
              <a:buSzPts val="2800"/>
              <a:buChar char="•"/>
            </a:pPr>
            <a:r>
              <a:rPr lang="en-US">
                <a:latin typeface="Calibri"/>
                <a:ea typeface="Calibri"/>
                <a:cs typeface="Calibri"/>
                <a:sym typeface="Calibri"/>
              </a:rPr>
              <a:t>Một stream: là một đối tượng được sử dụng để truyền dữ liệu</a:t>
            </a:r>
            <a:endParaRPr>
              <a:latin typeface="Calibri"/>
              <a:ea typeface="Calibri"/>
              <a:cs typeface="Calibri"/>
              <a:sym typeface="Calibri"/>
            </a:endParaRPr>
          </a:p>
          <a:p>
            <a:pPr indent="-228600" lvl="1" marL="685800" rtl="0" algn="l">
              <a:lnSpc>
                <a:spcPct val="90000"/>
              </a:lnSpc>
              <a:spcBef>
                <a:spcPts val="500"/>
              </a:spcBef>
              <a:spcAft>
                <a:spcPts val="0"/>
              </a:spcAft>
              <a:buClr>
                <a:srgbClr val="2F5496"/>
              </a:buClr>
              <a:buSzPts val="2800"/>
              <a:buChar char="•"/>
            </a:pPr>
            <a:r>
              <a:rPr lang="en-US">
                <a:latin typeface="Calibri"/>
                <a:ea typeface="Calibri"/>
                <a:cs typeface="Calibri"/>
                <a:sym typeface="Calibri"/>
              </a:rPr>
              <a:t>Đọc stream: dữ liệu truyền từ các </a:t>
            </a:r>
            <a:r>
              <a:rPr b="1" i="1" lang="en-US">
                <a:latin typeface="Calibri"/>
                <a:ea typeface="Calibri"/>
                <a:cs typeface="Calibri"/>
                <a:sym typeface="Calibri"/>
              </a:rPr>
              <a:t>nguồn bên ngoài </a:t>
            </a:r>
            <a:r>
              <a:rPr lang="en-US">
                <a:latin typeface="Calibri"/>
                <a:ea typeface="Calibri"/>
                <a:cs typeface="Calibri"/>
                <a:sym typeface="Calibri"/>
              </a:rPr>
              <a:t>vào ứng dụng</a:t>
            </a:r>
            <a:endParaRPr/>
          </a:p>
          <a:p>
            <a:pPr indent="-228600" lvl="1" marL="685800" rtl="0" algn="l">
              <a:lnSpc>
                <a:spcPct val="90000"/>
              </a:lnSpc>
              <a:spcBef>
                <a:spcPts val="500"/>
              </a:spcBef>
              <a:spcAft>
                <a:spcPts val="0"/>
              </a:spcAft>
              <a:buClr>
                <a:srgbClr val="2F5496"/>
              </a:buClr>
              <a:buSzPts val="2800"/>
              <a:buChar char="•"/>
            </a:pPr>
            <a:r>
              <a:rPr lang="en-US">
                <a:latin typeface="Calibri"/>
                <a:ea typeface="Calibri"/>
                <a:cs typeface="Calibri"/>
                <a:sym typeface="Calibri"/>
              </a:rPr>
              <a:t>Ghi stream: dữ liệu truyền từ chương trình ra </a:t>
            </a:r>
            <a:r>
              <a:rPr b="1" i="1" lang="en-US">
                <a:latin typeface="Calibri"/>
                <a:ea typeface="Calibri"/>
                <a:cs typeface="Calibri"/>
                <a:sym typeface="Calibri"/>
              </a:rPr>
              <a:t>nguồn bên ngoài.</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b="1" lang="en-US">
                <a:latin typeface="Calibri"/>
                <a:ea typeface="Calibri"/>
                <a:cs typeface="Calibri"/>
                <a:sym typeface="Calibri"/>
              </a:rPr>
              <a:t>Nguồn bên ngoài:</a:t>
            </a:r>
            <a:r>
              <a:rPr lang="en-US">
                <a:latin typeface="Calibri"/>
                <a:ea typeface="Calibri"/>
                <a:cs typeface="Calibri"/>
                <a:sym typeface="Calibri"/>
              </a:rPr>
              <a:t> có thể từ nhiều loại bao gồm từ máy in, đĩa cứng cho đến card mạng</a:t>
            </a:r>
            <a:endParaRPr>
              <a:latin typeface="Calibri"/>
              <a:ea typeface="Calibri"/>
              <a:cs typeface="Calibri"/>
              <a:sym typeface="Calibri"/>
            </a:endParaRPr>
          </a:p>
          <a:p>
            <a:pPr indent="-228600" lvl="1" marL="685800" rtl="0" algn="l">
              <a:lnSpc>
                <a:spcPct val="90000"/>
              </a:lnSpc>
              <a:spcBef>
                <a:spcPts val="500"/>
              </a:spcBef>
              <a:spcAft>
                <a:spcPts val="0"/>
              </a:spcAft>
              <a:buClr>
                <a:srgbClr val="2F5496"/>
              </a:buClr>
              <a:buSzPts val="2800"/>
              <a:buChar char="•"/>
            </a:pPr>
            <a:r>
              <a:rPr lang="en-US">
                <a:latin typeface="Calibri"/>
                <a:ea typeface="Calibri"/>
                <a:cs typeface="Calibri"/>
                <a:sym typeface="Calibri"/>
              </a:rPr>
              <a:t>Các tập tin</a:t>
            </a:r>
            <a:endParaRPr/>
          </a:p>
          <a:p>
            <a:pPr indent="-228600" lvl="1" marL="685800" rtl="0" algn="l">
              <a:lnSpc>
                <a:spcPct val="90000"/>
              </a:lnSpc>
              <a:spcBef>
                <a:spcPts val="500"/>
              </a:spcBef>
              <a:spcAft>
                <a:spcPts val="0"/>
              </a:spcAft>
              <a:buClr>
                <a:srgbClr val="2F5496"/>
              </a:buClr>
              <a:buSzPts val="2800"/>
              <a:buChar char="•"/>
            </a:pPr>
            <a:r>
              <a:rPr lang="en-US">
                <a:latin typeface="Calibri"/>
                <a:ea typeface="Calibri"/>
                <a:cs typeface="Calibri"/>
                <a:sym typeface="Calibri"/>
              </a:rPr>
              <a:t>Đọc/ghi dữ liệu thông qua một giao thức mạng để trao đổi dữ liệu với một máy khác ở xa</a:t>
            </a:r>
            <a:endParaRPr>
              <a:latin typeface="Calibri"/>
              <a:ea typeface="Calibri"/>
              <a:cs typeface="Calibri"/>
              <a:sym typeface="Calibri"/>
            </a:endParaRPr>
          </a:p>
          <a:p>
            <a:pPr indent="-228600" lvl="1" marL="685800" rtl="0" algn="l">
              <a:lnSpc>
                <a:spcPct val="90000"/>
              </a:lnSpc>
              <a:spcBef>
                <a:spcPts val="500"/>
              </a:spcBef>
              <a:spcAft>
                <a:spcPts val="0"/>
              </a:spcAft>
              <a:buClr>
                <a:srgbClr val="2F5496"/>
              </a:buClr>
              <a:buSzPts val="2800"/>
              <a:buChar char="•"/>
            </a:pPr>
            <a:r>
              <a:rPr lang="en-US">
                <a:latin typeface="Calibri"/>
                <a:ea typeface="Calibri"/>
                <a:cs typeface="Calibri"/>
                <a:sym typeface="Calibri"/>
              </a:rPr>
              <a:t>Đọc/ghi vào một bộ đệm</a:t>
            </a:r>
            <a:endParaRPr>
              <a:latin typeface="Calibri"/>
              <a:ea typeface="Calibri"/>
              <a:cs typeface="Calibri"/>
              <a:sym typeface="Calibri"/>
            </a:endParaRPr>
          </a:p>
          <a:p>
            <a:pPr indent="-228600" lvl="1" marL="685800" rtl="0" algn="l">
              <a:lnSpc>
                <a:spcPct val="90000"/>
              </a:lnSpc>
              <a:spcBef>
                <a:spcPts val="500"/>
              </a:spcBef>
              <a:spcAft>
                <a:spcPts val="0"/>
              </a:spcAft>
              <a:buClr>
                <a:srgbClr val="2F5496"/>
              </a:buClr>
              <a:buSzPts val="2800"/>
              <a:buChar char="•"/>
            </a:pPr>
            <a:r>
              <a:rPr lang="en-US">
                <a:latin typeface="Calibri"/>
                <a:ea typeface="Calibri"/>
                <a:cs typeface="Calibri"/>
                <a:sym typeface="Calibri"/>
              </a:rPr>
              <a:t>Đọc/ghi vào một bộ nhớ</a:t>
            </a:r>
            <a:endParaRPr>
              <a:latin typeface="Calibri"/>
              <a:ea typeface="Calibri"/>
              <a:cs typeface="Calibri"/>
              <a:sym typeface="Calibri"/>
            </a:endParaRPr>
          </a:p>
        </p:txBody>
      </p:sp>
      <p:sp>
        <p:nvSpPr>
          <p:cNvPr id="130" name="Google Shape;130;p18"/>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31" name="Google Shape;131;p18"/>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32" name="Google Shape;132;p18"/>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72"/>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XMLSERIALIZER - SERIALIZABLE CLASS</a:t>
            </a:r>
            <a:endParaRPr/>
          </a:p>
        </p:txBody>
      </p:sp>
      <p:sp>
        <p:nvSpPr>
          <p:cNvPr id="636" name="Google Shape;636;p72"/>
          <p:cNvSpPr txBox="1"/>
          <p:nvPr>
            <p:ph idx="1" type="body"/>
          </p:nvPr>
        </p:nvSpPr>
        <p:spPr>
          <a:xfrm>
            <a:off x="103716" y="945091"/>
            <a:ext cx="8921751" cy="61975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3200"/>
              <a:buChar char="•"/>
            </a:pPr>
            <a:r>
              <a:rPr lang="en-US" sz="3200">
                <a:latin typeface="Arial"/>
                <a:ea typeface="Arial"/>
                <a:cs typeface="Arial"/>
                <a:sym typeface="Arial"/>
              </a:rPr>
              <a:t>Tạo lớp có thể chuyển đổi</a:t>
            </a:r>
            <a:endParaRPr sz="2000">
              <a:latin typeface="Arial"/>
              <a:ea typeface="Arial"/>
              <a:cs typeface="Arial"/>
              <a:sym typeface="Arial"/>
            </a:endParaRPr>
          </a:p>
        </p:txBody>
      </p:sp>
      <p:sp>
        <p:nvSpPr>
          <p:cNvPr id="637" name="Google Shape;637;p72"/>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638" name="Google Shape;638;p72"/>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639" name="Google Shape;639;p72"/>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40" name="Google Shape;640;p72"/>
          <p:cNvSpPr txBox="1"/>
          <p:nvPr/>
        </p:nvSpPr>
        <p:spPr>
          <a:xfrm>
            <a:off x="102023" y="1446393"/>
            <a:ext cx="5860178" cy="2862322"/>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r>
              <a:rPr lang="en-US" sz="2000">
                <a:solidFill>
                  <a:srgbClr val="389AC1"/>
                </a:solidFill>
                <a:latin typeface="Consolas"/>
                <a:ea typeface="Consolas"/>
                <a:cs typeface="Consolas"/>
                <a:sym typeface="Consolas"/>
              </a:rPr>
              <a:t>XmlRoot</a:t>
            </a:r>
            <a:r>
              <a:rPr lang="en-US" sz="2000">
                <a:solidFill>
                  <a:srgbClr val="000000"/>
                </a:solidFill>
                <a:latin typeface="Consolas"/>
                <a:ea typeface="Consolas"/>
                <a:cs typeface="Consolas"/>
                <a:sym typeface="Consolas"/>
              </a:rPr>
              <a:t>(</a:t>
            </a:r>
            <a:r>
              <a:rPr lang="en-US" sz="2000">
                <a:solidFill>
                  <a:srgbClr val="A31515"/>
                </a:solidFill>
                <a:latin typeface="Consolas"/>
                <a:ea typeface="Consolas"/>
                <a:cs typeface="Consolas"/>
                <a:sym typeface="Consolas"/>
              </a:rPr>
              <a:t>"CartItem"</a:t>
            </a: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class</a:t>
            </a:r>
            <a:r>
              <a:rPr lang="en-US" sz="2000">
                <a:solidFill>
                  <a:srgbClr val="000000"/>
                </a:solidFill>
                <a:latin typeface="Consolas"/>
                <a:ea typeface="Consolas"/>
                <a:cs typeface="Consolas"/>
                <a:sym typeface="Consolas"/>
              </a:rPr>
              <a:t> </a:t>
            </a:r>
            <a:r>
              <a:rPr lang="en-US" sz="2000">
                <a:solidFill>
                  <a:srgbClr val="2B91AF"/>
                </a:solidFill>
                <a:latin typeface="Consolas"/>
                <a:ea typeface="Consolas"/>
                <a:cs typeface="Consolas"/>
                <a:sym typeface="Consolas"/>
              </a:rPr>
              <a:t>ShoppingCartItem</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389AC1"/>
                </a:solidFill>
                <a:latin typeface="Consolas"/>
                <a:ea typeface="Consolas"/>
                <a:cs typeface="Consolas"/>
                <a:sym typeface="Consolas"/>
              </a:rPr>
              <a:t>XmlAttribute</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productId;</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decimal</a:t>
            </a:r>
            <a:r>
              <a:rPr lang="en-US" sz="2000">
                <a:solidFill>
                  <a:srgbClr val="000000"/>
                </a:solidFill>
                <a:latin typeface="Consolas"/>
                <a:ea typeface="Consolas"/>
                <a:cs typeface="Consolas"/>
                <a:sym typeface="Consolas"/>
              </a:rPr>
              <a:t> price;</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quantity;</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389AC1"/>
                </a:solidFill>
                <a:latin typeface="Consolas"/>
                <a:ea typeface="Consolas"/>
                <a:cs typeface="Consolas"/>
                <a:sym typeface="Consolas"/>
              </a:rPr>
              <a:t>XmlIgnore</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decimal</a:t>
            </a:r>
            <a:r>
              <a:rPr lang="en-US" sz="2000">
                <a:solidFill>
                  <a:srgbClr val="000000"/>
                </a:solidFill>
                <a:latin typeface="Consolas"/>
                <a:ea typeface="Consolas"/>
                <a:cs typeface="Consolas"/>
                <a:sym typeface="Consolas"/>
              </a:rPr>
              <a:t> total;</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ShoppingCartItem(){}</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sz="2000">
              <a:solidFill>
                <a:schemeClr val="dk1"/>
              </a:solidFill>
              <a:latin typeface="Calibri"/>
              <a:ea typeface="Calibri"/>
              <a:cs typeface="Calibri"/>
              <a:sym typeface="Calibri"/>
            </a:endParaRPr>
          </a:p>
        </p:txBody>
      </p:sp>
      <p:sp>
        <p:nvSpPr>
          <p:cNvPr id="641" name="Google Shape;641;p72"/>
          <p:cNvSpPr txBox="1"/>
          <p:nvPr/>
        </p:nvSpPr>
        <p:spPr>
          <a:xfrm>
            <a:off x="4572000" y="4642196"/>
            <a:ext cx="3825265" cy="1631216"/>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Consolas"/>
                <a:ea typeface="Consolas"/>
                <a:cs typeface="Consolas"/>
                <a:sym typeface="Consolas"/>
              </a:rPr>
              <a:t>&lt;?</a:t>
            </a:r>
            <a:r>
              <a:rPr lang="en-US" sz="2000">
                <a:solidFill>
                  <a:srgbClr val="A31515"/>
                </a:solidFill>
                <a:latin typeface="Consolas"/>
                <a:ea typeface="Consolas"/>
                <a:cs typeface="Consolas"/>
                <a:sym typeface="Consolas"/>
              </a:rPr>
              <a:t>xml</a:t>
            </a:r>
            <a:r>
              <a:rPr lang="en-US" sz="2000">
                <a:solidFill>
                  <a:srgbClr val="0000FF"/>
                </a:solidFill>
                <a:latin typeface="Consolas"/>
                <a:ea typeface="Consolas"/>
                <a:cs typeface="Consolas"/>
                <a:sym typeface="Consolas"/>
              </a:rPr>
              <a:t> </a:t>
            </a:r>
            <a:r>
              <a:rPr lang="en-US" sz="2000">
                <a:solidFill>
                  <a:srgbClr val="FF0000"/>
                </a:solidFill>
                <a:latin typeface="Consolas"/>
                <a:ea typeface="Consolas"/>
                <a:cs typeface="Consolas"/>
                <a:sym typeface="Consolas"/>
              </a:rPr>
              <a:t>version</a:t>
            </a:r>
            <a:r>
              <a:rPr lang="en-US" sz="2000">
                <a:solidFill>
                  <a:srgbClr val="0000FF"/>
                </a:solidFill>
                <a:latin typeface="Consolas"/>
                <a:ea typeface="Consolas"/>
                <a:cs typeface="Consolas"/>
                <a:sym typeface="Consolas"/>
              </a:rPr>
              <a:t>=</a:t>
            </a:r>
            <a:r>
              <a:rPr lang="en-US" sz="2000">
                <a:solidFill>
                  <a:srgbClr val="000000"/>
                </a:solidFill>
                <a:latin typeface="Consolas"/>
                <a:ea typeface="Consolas"/>
                <a:cs typeface="Consolas"/>
                <a:sym typeface="Consolas"/>
              </a:rPr>
              <a:t>"</a:t>
            </a:r>
            <a:r>
              <a:rPr lang="en-US" sz="2000">
                <a:solidFill>
                  <a:srgbClr val="0000FF"/>
                </a:solidFill>
                <a:latin typeface="Consolas"/>
                <a:ea typeface="Consolas"/>
                <a:cs typeface="Consolas"/>
                <a:sym typeface="Consolas"/>
              </a:rPr>
              <a:t>1.0</a:t>
            </a:r>
            <a:r>
              <a:rPr lang="en-US" sz="2000">
                <a:solidFill>
                  <a:srgbClr val="000000"/>
                </a:solidFill>
                <a:latin typeface="Consolas"/>
                <a:ea typeface="Consolas"/>
                <a:cs typeface="Consolas"/>
                <a:sym typeface="Consolas"/>
              </a:rPr>
              <a:t>"</a:t>
            </a:r>
            <a:r>
              <a:rPr lang="en-US" sz="2000">
                <a:solidFill>
                  <a:srgbClr val="0000FF"/>
                </a:solidFill>
                <a:latin typeface="Consolas"/>
                <a:ea typeface="Consolas"/>
                <a:cs typeface="Consolas"/>
                <a:sym typeface="Consolas"/>
              </a:rPr>
              <a:t> ?&gt;</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FF"/>
                </a:solidFill>
                <a:latin typeface="Consolas"/>
                <a:ea typeface="Consolas"/>
                <a:cs typeface="Consolas"/>
                <a:sym typeface="Consolas"/>
              </a:rPr>
              <a:t>&lt;</a:t>
            </a:r>
            <a:r>
              <a:rPr lang="en-US" sz="2000">
                <a:solidFill>
                  <a:srgbClr val="A31515"/>
                </a:solidFill>
                <a:latin typeface="Consolas"/>
                <a:ea typeface="Consolas"/>
                <a:cs typeface="Consolas"/>
                <a:sym typeface="Consolas"/>
              </a:rPr>
              <a:t>CartItem</a:t>
            </a:r>
            <a:r>
              <a:rPr lang="en-US" sz="2000">
                <a:solidFill>
                  <a:srgbClr val="0000FF"/>
                </a:solidFill>
                <a:latin typeface="Consolas"/>
                <a:ea typeface="Consolas"/>
                <a:cs typeface="Consolas"/>
                <a:sym typeface="Consolas"/>
              </a:rPr>
              <a:t> </a:t>
            </a:r>
            <a:r>
              <a:rPr lang="en-US" sz="2000">
                <a:solidFill>
                  <a:srgbClr val="FF0000"/>
                </a:solidFill>
                <a:latin typeface="Consolas"/>
                <a:ea typeface="Consolas"/>
                <a:cs typeface="Consolas"/>
                <a:sym typeface="Consolas"/>
              </a:rPr>
              <a:t>productId</a:t>
            </a:r>
            <a:r>
              <a:rPr lang="en-US" sz="2000">
                <a:solidFill>
                  <a:srgbClr val="0000FF"/>
                </a:solidFill>
                <a:latin typeface="Consolas"/>
                <a:ea typeface="Consolas"/>
                <a:cs typeface="Consolas"/>
                <a:sym typeface="Consolas"/>
              </a:rPr>
              <a:t>=</a:t>
            </a:r>
            <a:r>
              <a:rPr lang="en-US" sz="2000">
                <a:solidFill>
                  <a:srgbClr val="000000"/>
                </a:solidFill>
                <a:latin typeface="Consolas"/>
                <a:ea typeface="Consolas"/>
                <a:cs typeface="Consolas"/>
                <a:sym typeface="Consolas"/>
              </a:rPr>
              <a:t>“</a:t>
            </a:r>
            <a:r>
              <a:rPr lang="en-US" sz="2000">
                <a:solidFill>
                  <a:srgbClr val="0000FF"/>
                </a:solidFill>
                <a:latin typeface="Consolas"/>
                <a:ea typeface="Consolas"/>
                <a:cs typeface="Consolas"/>
                <a:sym typeface="Consolas"/>
              </a:rPr>
              <a:t>100</a:t>
            </a:r>
            <a:r>
              <a:rPr lang="en-US" sz="2000">
                <a:solidFill>
                  <a:srgbClr val="000000"/>
                </a:solidFill>
                <a:latin typeface="Consolas"/>
                <a:ea typeface="Consolas"/>
                <a:cs typeface="Consolas"/>
                <a:sym typeface="Consolas"/>
              </a:rPr>
              <a:t>”</a:t>
            </a:r>
            <a:r>
              <a:rPr lang="en-US" sz="2000">
                <a:solidFill>
                  <a:srgbClr val="0000FF"/>
                </a:solidFill>
                <a:latin typeface="Consolas"/>
                <a:ea typeface="Consolas"/>
                <a:cs typeface="Consolas"/>
                <a:sym typeface="Consolas"/>
              </a:rPr>
              <a:t>&gt;</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FF"/>
                </a:solidFill>
                <a:latin typeface="Consolas"/>
                <a:ea typeface="Consolas"/>
                <a:cs typeface="Consolas"/>
                <a:sym typeface="Consolas"/>
              </a:rPr>
              <a:t>&lt;</a:t>
            </a:r>
            <a:r>
              <a:rPr lang="en-US" sz="2000">
                <a:solidFill>
                  <a:srgbClr val="A31515"/>
                </a:solidFill>
                <a:latin typeface="Consolas"/>
                <a:ea typeface="Consolas"/>
                <a:cs typeface="Consolas"/>
                <a:sym typeface="Consolas"/>
              </a:rPr>
              <a:t>price</a:t>
            </a:r>
            <a:r>
              <a:rPr lang="en-US" sz="2000">
                <a:solidFill>
                  <a:srgbClr val="0000FF"/>
                </a:solidFill>
                <a:latin typeface="Consolas"/>
                <a:ea typeface="Consolas"/>
                <a:cs typeface="Consolas"/>
                <a:sym typeface="Consolas"/>
              </a:rPr>
              <a:t>&gt;</a:t>
            </a:r>
            <a:r>
              <a:rPr lang="en-US" sz="2000">
                <a:solidFill>
                  <a:srgbClr val="000000"/>
                </a:solidFill>
                <a:latin typeface="Consolas"/>
                <a:ea typeface="Consolas"/>
                <a:cs typeface="Consolas"/>
                <a:sym typeface="Consolas"/>
              </a:rPr>
              <a:t>12.0</a:t>
            </a:r>
            <a:r>
              <a:rPr lang="en-US" sz="2000">
                <a:solidFill>
                  <a:srgbClr val="0000FF"/>
                </a:solidFill>
                <a:latin typeface="Consolas"/>
                <a:ea typeface="Consolas"/>
                <a:cs typeface="Consolas"/>
                <a:sym typeface="Consolas"/>
              </a:rPr>
              <a:t>&lt;/</a:t>
            </a:r>
            <a:r>
              <a:rPr lang="en-US" sz="2000">
                <a:solidFill>
                  <a:srgbClr val="A31515"/>
                </a:solidFill>
                <a:latin typeface="Consolas"/>
                <a:ea typeface="Consolas"/>
                <a:cs typeface="Consolas"/>
                <a:sym typeface="Consolas"/>
              </a:rPr>
              <a:t>price</a:t>
            </a:r>
            <a:r>
              <a:rPr lang="en-US" sz="2000">
                <a:solidFill>
                  <a:srgbClr val="0000FF"/>
                </a:solidFill>
                <a:latin typeface="Consolas"/>
                <a:ea typeface="Consolas"/>
                <a:cs typeface="Consolas"/>
                <a:sym typeface="Consolas"/>
              </a:rPr>
              <a:t>&gt;</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FF"/>
                </a:solidFill>
                <a:latin typeface="Consolas"/>
                <a:ea typeface="Consolas"/>
                <a:cs typeface="Consolas"/>
                <a:sym typeface="Consolas"/>
              </a:rPr>
              <a:t>&lt;</a:t>
            </a:r>
            <a:r>
              <a:rPr lang="en-US" sz="2000">
                <a:solidFill>
                  <a:srgbClr val="A31515"/>
                </a:solidFill>
                <a:latin typeface="Consolas"/>
                <a:ea typeface="Consolas"/>
                <a:cs typeface="Consolas"/>
                <a:sym typeface="Consolas"/>
              </a:rPr>
              <a:t>quantity</a:t>
            </a:r>
            <a:r>
              <a:rPr lang="en-US" sz="2000">
                <a:solidFill>
                  <a:srgbClr val="0000FF"/>
                </a:solidFill>
                <a:latin typeface="Consolas"/>
                <a:ea typeface="Consolas"/>
                <a:cs typeface="Consolas"/>
                <a:sym typeface="Consolas"/>
              </a:rPr>
              <a:t>&gt;</a:t>
            </a:r>
            <a:r>
              <a:rPr lang="en-US" sz="2000">
                <a:solidFill>
                  <a:srgbClr val="000000"/>
                </a:solidFill>
                <a:latin typeface="Consolas"/>
                <a:ea typeface="Consolas"/>
                <a:cs typeface="Consolas"/>
                <a:sym typeface="Consolas"/>
              </a:rPr>
              <a:t>5</a:t>
            </a:r>
            <a:r>
              <a:rPr lang="en-US" sz="2000">
                <a:solidFill>
                  <a:srgbClr val="0000FF"/>
                </a:solidFill>
                <a:latin typeface="Consolas"/>
                <a:ea typeface="Consolas"/>
                <a:cs typeface="Consolas"/>
                <a:sym typeface="Consolas"/>
              </a:rPr>
              <a:t>&lt;/</a:t>
            </a:r>
            <a:r>
              <a:rPr lang="en-US" sz="2000">
                <a:solidFill>
                  <a:srgbClr val="A31515"/>
                </a:solidFill>
                <a:latin typeface="Consolas"/>
                <a:ea typeface="Consolas"/>
                <a:cs typeface="Consolas"/>
                <a:sym typeface="Consolas"/>
              </a:rPr>
              <a:t>quantity</a:t>
            </a:r>
            <a:r>
              <a:rPr lang="en-US" sz="2000">
                <a:solidFill>
                  <a:srgbClr val="0000FF"/>
                </a:solidFill>
                <a:latin typeface="Consolas"/>
                <a:ea typeface="Consolas"/>
                <a:cs typeface="Consolas"/>
                <a:sym typeface="Consolas"/>
              </a:rPr>
              <a:t>&gt;</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FF"/>
                </a:solidFill>
                <a:latin typeface="Consolas"/>
                <a:ea typeface="Consolas"/>
                <a:cs typeface="Consolas"/>
                <a:sym typeface="Consolas"/>
              </a:rPr>
              <a:t>&lt;/</a:t>
            </a:r>
            <a:r>
              <a:rPr lang="en-US" sz="2000">
                <a:solidFill>
                  <a:srgbClr val="A31515"/>
                </a:solidFill>
                <a:latin typeface="Consolas"/>
                <a:ea typeface="Consolas"/>
                <a:cs typeface="Consolas"/>
                <a:sym typeface="Consolas"/>
              </a:rPr>
              <a:t>CartItem</a:t>
            </a:r>
            <a:r>
              <a:rPr lang="en-US" sz="2000">
                <a:solidFill>
                  <a:srgbClr val="0000FF"/>
                </a:solidFill>
                <a:latin typeface="Consolas"/>
                <a:ea typeface="Consolas"/>
                <a:cs typeface="Consolas"/>
                <a:sym typeface="Consolas"/>
              </a:rPr>
              <a:t>&gt;</a:t>
            </a:r>
            <a:endParaRPr sz="2000">
              <a:solidFill>
                <a:schemeClr val="dk1"/>
              </a:solidFill>
              <a:latin typeface="Calibri"/>
              <a:ea typeface="Calibri"/>
              <a:cs typeface="Calibri"/>
              <a:sym typeface="Calibri"/>
            </a:endParaRPr>
          </a:p>
        </p:txBody>
      </p:sp>
      <p:sp>
        <p:nvSpPr>
          <p:cNvPr id="642" name="Google Shape;642;p72"/>
          <p:cNvSpPr/>
          <p:nvPr/>
        </p:nvSpPr>
        <p:spPr>
          <a:xfrm>
            <a:off x="5927510" y="3347705"/>
            <a:ext cx="1566323" cy="58477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200">
                <a:solidFill>
                  <a:srgbClr val="0070C0"/>
                </a:solidFill>
                <a:latin typeface="Calibri"/>
                <a:ea typeface="Calibri"/>
                <a:cs typeface="Calibri"/>
                <a:sym typeface="Calibri"/>
              </a:rPr>
              <a:t>Serialize </a:t>
            </a:r>
            <a:endParaRPr/>
          </a:p>
        </p:txBody>
      </p:sp>
      <p:cxnSp>
        <p:nvCxnSpPr>
          <p:cNvPr id="643" name="Google Shape;643;p72"/>
          <p:cNvCxnSpPr/>
          <p:nvPr/>
        </p:nvCxnSpPr>
        <p:spPr>
          <a:xfrm>
            <a:off x="5797485" y="3047190"/>
            <a:ext cx="687147" cy="1477676"/>
          </a:xfrm>
          <a:prstGeom prst="straightConnector1">
            <a:avLst/>
          </a:prstGeom>
          <a:noFill/>
          <a:ln cap="flat" cmpd="sng" w="76200">
            <a:solidFill>
              <a:schemeClr val="accent2"/>
            </a:solidFill>
            <a:prstDash val="solid"/>
            <a:miter lim="800000"/>
            <a:headEnd len="sm" w="sm" type="none"/>
            <a:tailEnd len="med" w="med" type="triangle"/>
          </a:ln>
        </p:spPr>
      </p:cxnSp>
      <p:cxnSp>
        <p:nvCxnSpPr>
          <p:cNvPr id="644" name="Google Shape;644;p72"/>
          <p:cNvCxnSpPr/>
          <p:nvPr/>
        </p:nvCxnSpPr>
        <p:spPr>
          <a:xfrm flipH="1" rot="-5400000">
            <a:off x="2745161" y="1966077"/>
            <a:ext cx="3339300" cy="2765400"/>
          </a:xfrm>
          <a:prstGeom prst="curvedConnector3">
            <a:avLst>
              <a:gd fmla="val -6460" name="adj1"/>
            </a:avLst>
          </a:prstGeom>
          <a:noFill/>
          <a:ln cap="flat" cmpd="sng" w="38100">
            <a:solidFill>
              <a:schemeClr val="accent1"/>
            </a:solidFill>
            <a:prstDash val="solid"/>
            <a:miter lim="800000"/>
            <a:headEnd len="sm" w="sm" type="none"/>
            <a:tailEnd len="med" w="med" type="triangle"/>
          </a:ln>
        </p:spPr>
      </p:cxnSp>
      <p:cxnSp>
        <p:nvCxnSpPr>
          <p:cNvPr id="645" name="Google Shape;645;p72"/>
          <p:cNvCxnSpPr/>
          <p:nvPr/>
        </p:nvCxnSpPr>
        <p:spPr>
          <a:xfrm flipH="1" rot="-5400000">
            <a:off x="4141615" y="2935697"/>
            <a:ext cx="2591100" cy="2094900"/>
          </a:xfrm>
          <a:prstGeom prst="curvedConnector3">
            <a:avLst>
              <a:gd fmla="val 152231" name="adj1"/>
            </a:avLst>
          </a:prstGeom>
          <a:noFill/>
          <a:ln cap="flat" cmpd="sng" w="38100">
            <a:solidFill>
              <a:srgbClr val="FFC000"/>
            </a:solidFill>
            <a:prstDash val="solid"/>
            <a:miter lim="800000"/>
            <a:headEnd len="sm" w="sm" type="none"/>
            <a:tailEnd len="med" w="med" type="triangl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73"/>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XMLSERIALIZER – SERIALIZE DATASET </a:t>
            </a:r>
            <a:endParaRPr/>
          </a:p>
        </p:txBody>
      </p:sp>
      <p:sp>
        <p:nvSpPr>
          <p:cNvPr id="651" name="Google Shape;651;p73"/>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3200"/>
              <a:buChar char="•"/>
            </a:pPr>
            <a:r>
              <a:rPr lang="en-US" sz="3200">
                <a:latin typeface="Arial"/>
                <a:ea typeface="Arial"/>
                <a:cs typeface="Arial"/>
                <a:sym typeface="Arial"/>
              </a:rPr>
              <a:t>Chuyển đổi 1 đối tượng DataSet</a:t>
            </a:r>
            <a:endParaRPr sz="3200">
              <a:latin typeface="Arial"/>
              <a:ea typeface="Arial"/>
              <a:cs typeface="Arial"/>
              <a:sym typeface="Arial"/>
            </a:endParaRPr>
          </a:p>
        </p:txBody>
      </p:sp>
      <p:sp>
        <p:nvSpPr>
          <p:cNvPr id="652" name="Google Shape;652;p73"/>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653" name="Google Shape;653;p73"/>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654" name="Google Shape;654;p73"/>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55" name="Google Shape;655;p73"/>
          <p:cNvSpPr txBox="1"/>
          <p:nvPr/>
        </p:nvSpPr>
        <p:spPr>
          <a:xfrm>
            <a:off x="220557" y="1395166"/>
            <a:ext cx="8923443" cy="5324535"/>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Consolas"/>
                <a:ea typeface="Consolas"/>
                <a:cs typeface="Consolas"/>
                <a:sym typeface="Consolas"/>
              </a:rPr>
              <a:t>private</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void</a:t>
            </a:r>
            <a:r>
              <a:rPr lang="en-US" sz="2000">
                <a:solidFill>
                  <a:srgbClr val="000000"/>
                </a:solidFill>
                <a:latin typeface="Consolas"/>
                <a:ea typeface="Consolas"/>
                <a:cs typeface="Consolas"/>
                <a:sym typeface="Consolas"/>
              </a:rPr>
              <a:t> SerializeDataSet(</a:t>
            </a:r>
            <a:r>
              <a:rPr lang="en-US" sz="2000">
                <a:solidFill>
                  <a:srgbClr val="0000FF"/>
                </a:solidFill>
                <a:latin typeface="Consolas"/>
                <a:ea typeface="Consolas"/>
                <a:cs typeface="Consolas"/>
                <a:sym typeface="Consolas"/>
              </a:rPr>
              <a:t>string</a:t>
            </a:r>
            <a:r>
              <a:rPr lang="en-US" sz="2000">
                <a:solidFill>
                  <a:srgbClr val="000000"/>
                </a:solidFill>
                <a:latin typeface="Consolas"/>
                <a:ea typeface="Consolas"/>
                <a:cs typeface="Consolas"/>
                <a:sym typeface="Consolas"/>
              </a:rPr>
              <a:t> filename)</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389AC1"/>
                </a:solidFill>
                <a:latin typeface="Consolas"/>
                <a:ea typeface="Consolas"/>
                <a:cs typeface="Consolas"/>
                <a:sym typeface="Consolas"/>
              </a:rPr>
              <a:t>XmlSerializer</a:t>
            </a:r>
            <a:r>
              <a:rPr lang="en-US" sz="2000">
                <a:solidFill>
                  <a:srgbClr val="000000"/>
                </a:solidFill>
                <a:latin typeface="Consolas"/>
                <a:ea typeface="Consolas"/>
                <a:cs typeface="Consolas"/>
                <a:sym typeface="Consolas"/>
              </a:rPr>
              <a:t> ser = </a:t>
            </a:r>
            <a:r>
              <a:rPr lang="en-US" sz="2000">
                <a:solidFill>
                  <a:srgbClr val="0000FF"/>
                </a:solidFill>
                <a:latin typeface="Consolas"/>
                <a:ea typeface="Consolas"/>
                <a:cs typeface="Consolas"/>
                <a:sym typeface="Consolas"/>
              </a:rPr>
              <a:t>new</a:t>
            </a:r>
            <a:r>
              <a:rPr lang="en-US" sz="2000">
                <a:solidFill>
                  <a:srgbClr val="000000"/>
                </a:solidFill>
                <a:latin typeface="Consolas"/>
                <a:ea typeface="Consolas"/>
                <a:cs typeface="Consolas"/>
                <a:sym typeface="Consolas"/>
              </a:rPr>
              <a:t> </a:t>
            </a:r>
            <a:r>
              <a:rPr lang="en-US" sz="2000">
                <a:solidFill>
                  <a:srgbClr val="389AC1"/>
                </a:solidFill>
                <a:latin typeface="Consolas"/>
                <a:ea typeface="Consolas"/>
                <a:cs typeface="Consolas"/>
                <a:sym typeface="Consolas"/>
              </a:rPr>
              <a:t>XmlSerializer</a:t>
            </a:r>
            <a:r>
              <a:rPr lang="en-US" sz="2000">
                <a:solidFill>
                  <a:srgbClr val="000000"/>
                </a:solidFill>
                <a:latin typeface="Consolas"/>
                <a:ea typeface="Consolas"/>
                <a:cs typeface="Consolas"/>
                <a:sym typeface="Consolas"/>
              </a:rPr>
              <a:t>(</a:t>
            </a:r>
            <a:r>
              <a:rPr lang="en-US" sz="2000">
                <a:solidFill>
                  <a:srgbClr val="0000FF"/>
                </a:solidFill>
                <a:latin typeface="Consolas"/>
                <a:ea typeface="Consolas"/>
                <a:cs typeface="Consolas"/>
                <a:sym typeface="Consolas"/>
              </a:rPr>
              <a:t>typeof</a:t>
            </a:r>
            <a:r>
              <a:rPr lang="en-US" sz="2000">
                <a:solidFill>
                  <a:srgbClr val="000000"/>
                </a:solidFill>
                <a:latin typeface="Consolas"/>
                <a:ea typeface="Consolas"/>
                <a:cs typeface="Consolas"/>
                <a:sym typeface="Consolas"/>
              </a:rPr>
              <a:t>(</a:t>
            </a:r>
            <a:r>
              <a:rPr lang="en-US" sz="2000">
                <a:solidFill>
                  <a:srgbClr val="389AC1"/>
                </a:solidFill>
                <a:latin typeface="Consolas"/>
                <a:ea typeface="Consolas"/>
                <a:cs typeface="Consolas"/>
                <a:sym typeface="Consolas"/>
              </a:rPr>
              <a:t>DataSet</a:t>
            </a: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389AC1"/>
                </a:solidFill>
                <a:latin typeface="Consolas"/>
                <a:ea typeface="Consolas"/>
                <a:cs typeface="Consolas"/>
                <a:sym typeface="Consolas"/>
              </a:rPr>
              <a:t>DataSet</a:t>
            </a:r>
            <a:r>
              <a:rPr lang="en-US" sz="2000">
                <a:solidFill>
                  <a:srgbClr val="000000"/>
                </a:solidFill>
                <a:latin typeface="Consolas"/>
                <a:ea typeface="Consolas"/>
                <a:cs typeface="Consolas"/>
                <a:sym typeface="Consolas"/>
              </a:rPr>
              <a:t> ds = </a:t>
            </a:r>
            <a:r>
              <a:rPr lang="en-US" sz="2000">
                <a:solidFill>
                  <a:srgbClr val="0000FF"/>
                </a:solidFill>
                <a:latin typeface="Consolas"/>
                <a:ea typeface="Consolas"/>
                <a:cs typeface="Consolas"/>
                <a:sym typeface="Consolas"/>
              </a:rPr>
              <a:t>new</a:t>
            </a:r>
            <a:r>
              <a:rPr lang="en-US" sz="2000">
                <a:solidFill>
                  <a:srgbClr val="000000"/>
                </a:solidFill>
                <a:latin typeface="Consolas"/>
                <a:ea typeface="Consolas"/>
                <a:cs typeface="Consolas"/>
                <a:sym typeface="Consolas"/>
              </a:rPr>
              <a:t> </a:t>
            </a:r>
            <a:r>
              <a:rPr lang="en-US" sz="2000">
                <a:solidFill>
                  <a:srgbClr val="389AC1"/>
                </a:solidFill>
                <a:latin typeface="Consolas"/>
                <a:ea typeface="Consolas"/>
                <a:cs typeface="Consolas"/>
                <a:sym typeface="Consolas"/>
              </a:rPr>
              <a:t>DataSet</a:t>
            </a:r>
            <a:r>
              <a:rPr lang="en-US" sz="2000">
                <a:solidFill>
                  <a:srgbClr val="000000"/>
                </a:solidFill>
                <a:latin typeface="Consolas"/>
                <a:ea typeface="Consolas"/>
                <a:cs typeface="Consolas"/>
                <a:sym typeface="Consolas"/>
              </a:rPr>
              <a:t>(</a:t>
            </a:r>
            <a:r>
              <a:rPr lang="en-US" sz="2000">
                <a:solidFill>
                  <a:srgbClr val="A31515"/>
                </a:solidFill>
                <a:latin typeface="Consolas"/>
                <a:ea typeface="Consolas"/>
                <a:cs typeface="Consolas"/>
                <a:sym typeface="Consolas"/>
              </a:rPr>
              <a:t>"myDataSet"</a:t>
            </a: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389AC1"/>
                </a:solidFill>
                <a:latin typeface="Consolas"/>
                <a:ea typeface="Consolas"/>
                <a:cs typeface="Consolas"/>
                <a:sym typeface="Consolas"/>
              </a:rPr>
              <a:t>DataTable</a:t>
            </a:r>
            <a:r>
              <a:rPr lang="en-US" sz="2000">
                <a:solidFill>
                  <a:srgbClr val="000000"/>
                </a:solidFill>
                <a:latin typeface="Consolas"/>
                <a:ea typeface="Consolas"/>
                <a:cs typeface="Consolas"/>
                <a:sym typeface="Consolas"/>
              </a:rPr>
              <a:t> dt = </a:t>
            </a:r>
            <a:r>
              <a:rPr lang="en-US" sz="2000">
                <a:solidFill>
                  <a:srgbClr val="0000FF"/>
                </a:solidFill>
                <a:latin typeface="Consolas"/>
                <a:ea typeface="Consolas"/>
                <a:cs typeface="Consolas"/>
                <a:sym typeface="Consolas"/>
              </a:rPr>
              <a:t>new</a:t>
            </a:r>
            <a:r>
              <a:rPr lang="en-US" sz="2000">
                <a:solidFill>
                  <a:srgbClr val="000000"/>
                </a:solidFill>
                <a:latin typeface="Consolas"/>
                <a:ea typeface="Consolas"/>
                <a:cs typeface="Consolas"/>
                <a:sym typeface="Consolas"/>
              </a:rPr>
              <a:t> </a:t>
            </a:r>
            <a:r>
              <a:rPr lang="en-US" sz="2000">
                <a:solidFill>
                  <a:srgbClr val="389AC1"/>
                </a:solidFill>
                <a:latin typeface="Consolas"/>
                <a:ea typeface="Consolas"/>
                <a:cs typeface="Consolas"/>
                <a:sym typeface="Consolas"/>
              </a:rPr>
              <a:t>DataTable</a:t>
            </a:r>
            <a:r>
              <a:rPr lang="en-US" sz="2000">
                <a:solidFill>
                  <a:srgbClr val="000000"/>
                </a:solidFill>
                <a:latin typeface="Consolas"/>
                <a:ea typeface="Consolas"/>
                <a:cs typeface="Consolas"/>
                <a:sym typeface="Consolas"/>
              </a:rPr>
              <a:t>(</a:t>
            </a:r>
            <a:r>
              <a:rPr lang="en-US" sz="2000">
                <a:solidFill>
                  <a:srgbClr val="A31515"/>
                </a:solidFill>
                <a:latin typeface="Consolas"/>
                <a:ea typeface="Consolas"/>
                <a:cs typeface="Consolas"/>
                <a:sym typeface="Consolas"/>
              </a:rPr>
              <a:t>"table1"</a:t>
            </a: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dt.Columns.Add(</a:t>
            </a:r>
            <a:r>
              <a:rPr lang="en-US" sz="2000">
                <a:solidFill>
                  <a:srgbClr val="0000FF"/>
                </a:solidFill>
                <a:latin typeface="Consolas"/>
                <a:ea typeface="Consolas"/>
                <a:cs typeface="Consolas"/>
                <a:sym typeface="Consolas"/>
              </a:rPr>
              <a:t>new</a:t>
            </a:r>
            <a:r>
              <a:rPr lang="en-US" sz="2000">
                <a:solidFill>
                  <a:srgbClr val="000000"/>
                </a:solidFill>
                <a:latin typeface="Consolas"/>
                <a:ea typeface="Consolas"/>
                <a:cs typeface="Consolas"/>
                <a:sym typeface="Consolas"/>
              </a:rPr>
              <a:t> </a:t>
            </a:r>
            <a:r>
              <a:rPr lang="en-US" sz="2000">
                <a:solidFill>
                  <a:srgbClr val="389AC1"/>
                </a:solidFill>
                <a:latin typeface="Consolas"/>
                <a:ea typeface="Consolas"/>
                <a:cs typeface="Consolas"/>
                <a:sym typeface="Consolas"/>
              </a:rPr>
              <a:t>DataColumn</a:t>
            </a:r>
            <a:r>
              <a:rPr lang="en-US" sz="2000">
                <a:solidFill>
                  <a:srgbClr val="000000"/>
                </a:solidFill>
                <a:latin typeface="Consolas"/>
                <a:ea typeface="Consolas"/>
                <a:cs typeface="Consolas"/>
                <a:sym typeface="Consolas"/>
              </a:rPr>
              <a:t>(</a:t>
            </a:r>
            <a:r>
              <a:rPr lang="en-US" sz="2000">
                <a:solidFill>
                  <a:srgbClr val="A31515"/>
                </a:solidFill>
                <a:latin typeface="Consolas"/>
                <a:ea typeface="Consolas"/>
                <a:cs typeface="Consolas"/>
                <a:sym typeface="Consolas"/>
              </a:rPr>
              <a:t>"thing"</a:t>
            </a: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ds.Tables.Add(dt);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for</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i = 0; i &lt; 5; i++)</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389AC1"/>
                </a:solidFill>
                <a:latin typeface="Consolas"/>
                <a:ea typeface="Consolas"/>
                <a:cs typeface="Consolas"/>
                <a:sym typeface="Consolas"/>
              </a:rPr>
              <a:t>DataRow</a:t>
            </a:r>
            <a:r>
              <a:rPr lang="en-US" sz="2000">
                <a:solidFill>
                  <a:srgbClr val="000000"/>
                </a:solidFill>
                <a:latin typeface="Consolas"/>
                <a:ea typeface="Consolas"/>
                <a:cs typeface="Consolas"/>
                <a:sym typeface="Consolas"/>
              </a:rPr>
              <a:t> r = dt.NewRow();</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r[0] =</a:t>
            </a:r>
            <a:r>
              <a:rPr lang="en-US" sz="2000">
                <a:solidFill>
                  <a:srgbClr val="A31515"/>
                </a:solidFill>
                <a:latin typeface="Consolas"/>
                <a:ea typeface="Consolas"/>
                <a:cs typeface="Consolas"/>
                <a:sym typeface="Consolas"/>
              </a:rPr>
              <a:t>"Thing "</a:t>
            </a:r>
            <a:r>
              <a:rPr lang="en-US" sz="2000">
                <a:solidFill>
                  <a:srgbClr val="000000"/>
                </a:solidFill>
                <a:latin typeface="Consolas"/>
                <a:ea typeface="Consolas"/>
                <a:cs typeface="Consolas"/>
                <a:sym typeface="Consolas"/>
              </a:rPr>
              <a:t>+i;</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dt.Rows.Add(r);</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389AC1"/>
                </a:solidFill>
                <a:latin typeface="Consolas"/>
                <a:ea typeface="Consolas"/>
                <a:cs typeface="Consolas"/>
                <a:sym typeface="Consolas"/>
              </a:rPr>
              <a:t>TextWriter</a:t>
            </a:r>
            <a:r>
              <a:rPr lang="en-US" sz="2000">
                <a:solidFill>
                  <a:srgbClr val="000000"/>
                </a:solidFill>
                <a:latin typeface="Consolas"/>
                <a:ea typeface="Consolas"/>
                <a:cs typeface="Consolas"/>
                <a:sym typeface="Consolas"/>
              </a:rPr>
              <a:t> writer = </a:t>
            </a:r>
            <a:r>
              <a:rPr lang="en-US" sz="2000">
                <a:solidFill>
                  <a:srgbClr val="0000FF"/>
                </a:solidFill>
                <a:latin typeface="Consolas"/>
                <a:ea typeface="Consolas"/>
                <a:cs typeface="Consolas"/>
                <a:sym typeface="Consolas"/>
              </a:rPr>
              <a:t>new</a:t>
            </a:r>
            <a:r>
              <a:rPr lang="en-US" sz="2000">
                <a:solidFill>
                  <a:srgbClr val="000000"/>
                </a:solidFill>
                <a:latin typeface="Consolas"/>
                <a:ea typeface="Consolas"/>
                <a:cs typeface="Consolas"/>
                <a:sym typeface="Consolas"/>
              </a:rPr>
              <a:t> </a:t>
            </a:r>
            <a:r>
              <a:rPr lang="en-US" sz="2000">
                <a:solidFill>
                  <a:srgbClr val="389AC1"/>
                </a:solidFill>
                <a:latin typeface="Consolas"/>
                <a:ea typeface="Consolas"/>
                <a:cs typeface="Consolas"/>
                <a:sym typeface="Consolas"/>
              </a:rPr>
              <a:t>StreamWriter</a:t>
            </a:r>
            <a:r>
              <a:rPr lang="en-US" sz="2000">
                <a:solidFill>
                  <a:srgbClr val="000000"/>
                </a:solidFill>
                <a:latin typeface="Consolas"/>
                <a:ea typeface="Consolas"/>
                <a:cs typeface="Consolas"/>
                <a:sym typeface="Consolas"/>
              </a:rPr>
              <a:t>(filename);</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ser.Serialize(writer, ds);</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writer.Close();</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sz="2000">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74"/>
          <p:cNvSpPr txBox="1"/>
          <p:nvPr>
            <p:ph type="title"/>
          </p:nvPr>
        </p:nvSpPr>
        <p:spPr>
          <a:xfrm>
            <a:off x="637528" y="2157287"/>
            <a:ext cx="7886700" cy="3360581"/>
          </a:xfrm>
          <a:prstGeom prst="rect">
            <a:avLst/>
          </a:prstGeom>
          <a:solidFill>
            <a:srgbClr val="2E75B5">
              <a:alpha val="80784"/>
            </a:srgbClr>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t>CUSTOM SERIALIZATION</a:t>
            </a:r>
            <a:endParaRPr/>
          </a:p>
        </p:txBody>
      </p:sp>
      <p:sp>
        <p:nvSpPr>
          <p:cNvPr id="661" name="Google Shape;661;p74"/>
          <p:cNvSpPr txBox="1"/>
          <p:nvPr>
            <p:ph idx="4294967295" type="dt"/>
          </p:nvPr>
        </p:nvSpPr>
        <p:spPr>
          <a:xfrm>
            <a:off x="0" y="6462713"/>
            <a:ext cx="82391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662" name="Google Shape;662;p74"/>
          <p:cNvSpPr txBox="1"/>
          <p:nvPr>
            <p:ph idx="4294967295" type="ftr"/>
          </p:nvPr>
        </p:nvSpPr>
        <p:spPr>
          <a:xfrm>
            <a:off x="0" y="6459538"/>
            <a:ext cx="7221538"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663" name="Google Shape;663;p74"/>
          <p:cNvSpPr txBox="1"/>
          <p:nvPr>
            <p:ph idx="4294967295" type="sldNum"/>
          </p:nvPr>
        </p:nvSpPr>
        <p:spPr>
          <a:xfrm>
            <a:off x="8323263" y="6457950"/>
            <a:ext cx="82073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7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CUSTOM SERIALIZATION </a:t>
            </a:r>
            <a:endParaRPr/>
          </a:p>
        </p:txBody>
      </p:sp>
      <p:sp>
        <p:nvSpPr>
          <p:cNvPr id="669" name="Google Shape;669;p75"/>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3200"/>
              <a:buChar char="•"/>
            </a:pPr>
            <a:r>
              <a:rPr lang="en-US" sz="3200">
                <a:latin typeface="Arial"/>
                <a:ea typeface="Arial"/>
                <a:cs typeface="Arial"/>
                <a:sym typeface="Arial"/>
              </a:rPr>
              <a:t>Kỹ thuật chuyển đổi lớp đối tượng thông qua lớp giao tiếp ISerializable</a:t>
            </a:r>
            <a:endParaRPr sz="3200">
              <a:latin typeface="Arial"/>
              <a:ea typeface="Arial"/>
              <a:cs typeface="Arial"/>
              <a:sym typeface="Arial"/>
            </a:endParaRPr>
          </a:p>
          <a:p>
            <a:pPr indent="-228600" lvl="0" marL="228600" rtl="0" algn="l">
              <a:lnSpc>
                <a:spcPct val="90000"/>
              </a:lnSpc>
              <a:spcBef>
                <a:spcPts val="1000"/>
              </a:spcBef>
              <a:spcAft>
                <a:spcPts val="0"/>
              </a:spcAft>
              <a:buClr>
                <a:srgbClr val="2F5496"/>
              </a:buClr>
              <a:buSzPts val="3200"/>
              <a:buChar char="•"/>
            </a:pPr>
            <a:r>
              <a:rPr lang="en-US" sz="3200">
                <a:latin typeface="Arial"/>
                <a:ea typeface="Arial"/>
                <a:cs typeface="Arial"/>
                <a:sym typeface="Arial"/>
              </a:rPr>
              <a:t>Tiến trình điều khiển việc chuyển đổi và tái tạo đối tượng, đảm bảo tương thích phiên bản</a:t>
            </a:r>
            <a:endParaRPr sz="3200">
              <a:latin typeface="Arial"/>
              <a:ea typeface="Arial"/>
              <a:cs typeface="Arial"/>
              <a:sym typeface="Arial"/>
            </a:endParaRPr>
          </a:p>
        </p:txBody>
      </p:sp>
      <p:sp>
        <p:nvSpPr>
          <p:cNvPr id="670" name="Google Shape;670;p75"/>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671" name="Google Shape;671;p75"/>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672" name="Google Shape;672;p75"/>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76"/>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CUSTOM SERIALIZATION </a:t>
            </a:r>
            <a:endParaRPr/>
          </a:p>
        </p:txBody>
      </p:sp>
      <p:sp>
        <p:nvSpPr>
          <p:cNvPr id="678" name="Google Shape;678;p76"/>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3200"/>
              <a:buChar char="•"/>
            </a:pPr>
            <a:r>
              <a:rPr lang="en-US" sz="3200">
                <a:latin typeface="Arial"/>
                <a:ea typeface="Arial"/>
                <a:cs typeface="Arial"/>
                <a:sym typeface="Arial"/>
              </a:rPr>
              <a:t>Thực thi custom serialization</a:t>
            </a:r>
            <a:endParaRPr sz="3200">
              <a:latin typeface="Arial"/>
              <a:ea typeface="Arial"/>
              <a:cs typeface="Arial"/>
              <a:sym typeface="Arial"/>
            </a:endParaRPr>
          </a:p>
          <a:p>
            <a:pPr indent="-228600" lvl="1" marL="685800" rtl="0" algn="l">
              <a:lnSpc>
                <a:spcPct val="90000"/>
              </a:lnSpc>
              <a:spcBef>
                <a:spcPts val="500"/>
              </a:spcBef>
              <a:spcAft>
                <a:spcPts val="0"/>
              </a:spcAft>
              <a:buClr>
                <a:srgbClr val="2F5496"/>
              </a:buClr>
              <a:buSzPts val="2800"/>
              <a:buChar char="•"/>
            </a:pPr>
            <a:r>
              <a:rPr lang="en-US">
                <a:latin typeface="Arial"/>
                <a:ea typeface="Arial"/>
                <a:cs typeface="Arial"/>
                <a:sym typeface="Arial"/>
              </a:rPr>
              <a:t>Serialize trong .NET rất uyển chuyển và có thể tùy biến để đáp ứng yêu cầu phát triển ứng dụng.</a:t>
            </a:r>
            <a:endParaRPr>
              <a:latin typeface="Arial"/>
              <a:ea typeface="Arial"/>
              <a:cs typeface="Arial"/>
              <a:sym typeface="Arial"/>
            </a:endParaRPr>
          </a:p>
          <a:p>
            <a:pPr indent="-228600" lvl="1" marL="685800" rtl="0" algn="l">
              <a:lnSpc>
                <a:spcPct val="90000"/>
              </a:lnSpc>
              <a:spcBef>
                <a:spcPts val="500"/>
              </a:spcBef>
              <a:spcAft>
                <a:spcPts val="0"/>
              </a:spcAft>
              <a:buClr>
                <a:srgbClr val="2F5496"/>
              </a:buClr>
              <a:buSzPts val="2800"/>
              <a:buChar char="•"/>
            </a:pPr>
            <a:r>
              <a:rPr lang="en-US">
                <a:latin typeface="Arial"/>
                <a:ea typeface="Arial"/>
                <a:cs typeface="Arial"/>
                <a:sym typeface="Arial"/>
              </a:rPr>
              <a:t>Có thể override quá trình serialize xây dựng sẵn trong .NET bằng cách thực thi interface ISerializable và khai báo thuộc tính Serializable cho lớp.</a:t>
            </a:r>
            <a:endParaRPr>
              <a:latin typeface="Arial"/>
              <a:ea typeface="Arial"/>
              <a:cs typeface="Arial"/>
              <a:sym typeface="Arial"/>
            </a:endParaRPr>
          </a:p>
          <a:p>
            <a:pPr indent="-228600" lvl="1" marL="685800" rtl="0" algn="l">
              <a:lnSpc>
                <a:spcPct val="90000"/>
              </a:lnSpc>
              <a:spcBef>
                <a:spcPts val="500"/>
              </a:spcBef>
              <a:spcAft>
                <a:spcPts val="0"/>
              </a:spcAft>
              <a:buClr>
                <a:srgbClr val="2F5496"/>
              </a:buClr>
              <a:buSzPts val="2800"/>
              <a:buChar char="•"/>
            </a:pPr>
            <a:r>
              <a:rPr lang="en-US">
                <a:latin typeface="Arial"/>
                <a:ea typeface="Arial"/>
                <a:cs typeface="Arial"/>
                <a:sym typeface="Arial"/>
              </a:rPr>
              <a:t>Thực thi interface ISerializable sẽ gọi</a:t>
            </a:r>
            <a:endParaRPr>
              <a:latin typeface="Arial"/>
              <a:ea typeface="Arial"/>
              <a:cs typeface="Arial"/>
              <a:sym typeface="Arial"/>
            </a:endParaRPr>
          </a:p>
          <a:p>
            <a:pPr indent="-228600" lvl="2" marL="1143000" rtl="0" algn="l">
              <a:lnSpc>
                <a:spcPct val="90000"/>
              </a:lnSpc>
              <a:spcBef>
                <a:spcPts val="500"/>
              </a:spcBef>
              <a:spcAft>
                <a:spcPts val="0"/>
              </a:spcAft>
              <a:buClr>
                <a:srgbClr val="2F5496"/>
              </a:buClr>
              <a:buSzPts val="2400"/>
              <a:buChar char="•"/>
            </a:pPr>
            <a:r>
              <a:rPr b="1" lang="en-US">
                <a:latin typeface="Arial"/>
                <a:ea typeface="Arial"/>
                <a:cs typeface="Arial"/>
                <a:sym typeface="Arial"/>
              </a:rPr>
              <a:t>Phương thức GetObjectData trong quá trình serialize</a:t>
            </a:r>
            <a:endParaRPr b="1">
              <a:latin typeface="Arial"/>
              <a:ea typeface="Arial"/>
              <a:cs typeface="Arial"/>
              <a:sym typeface="Arial"/>
            </a:endParaRPr>
          </a:p>
          <a:p>
            <a:pPr indent="-228600" lvl="2" marL="1143000" rtl="0" algn="l">
              <a:lnSpc>
                <a:spcPct val="90000"/>
              </a:lnSpc>
              <a:spcBef>
                <a:spcPts val="500"/>
              </a:spcBef>
              <a:spcAft>
                <a:spcPts val="0"/>
              </a:spcAft>
              <a:buClr>
                <a:srgbClr val="2F5496"/>
              </a:buClr>
              <a:buSzPts val="2400"/>
              <a:buChar char="•"/>
            </a:pPr>
            <a:r>
              <a:rPr b="1" lang="en-US">
                <a:latin typeface="Arial"/>
                <a:ea typeface="Arial"/>
                <a:cs typeface="Arial"/>
                <a:sym typeface="Arial"/>
              </a:rPr>
              <a:t>Phương thức khởi tạo đặc biệt trong quá trình deserialize</a:t>
            </a:r>
            <a:endParaRPr b="1">
              <a:latin typeface="Arial"/>
              <a:ea typeface="Arial"/>
              <a:cs typeface="Arial"/>
              <a:sym typeface="Arial"/>
            </a:endParaRPr>
          </a:p>
        </p:txBody>
      </p:sp>
      <p:sp>
        <p:nvSpPr>
          <p:cNvPr id="679" name="Google Shape;679;p76"/>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680" name="Google Shape;680;p76"/>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681" name="Google Shape;681;p76"/>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77"/>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CUSTOM SERIALIZATION-DEMO</a:t>
            </a:r>
            <a:endParaRPr/>
          </a:p>
        </p:txBody>
      </p:sp>
      <p:sp>
        <p:nvSpPr>
          <p:cNvPr id="687" name="Google Shape;687;p77"/>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688" name="Google Shape;688;p77"/>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689" name="Google Shape;689;p77"/>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0" name="Google Shape;690;p77"/>
          <p:cNvSpPr txBox="1"/>
          <p:nvPr/>
        </p:nvSpPr>
        <p:spPr>
          <a:xfrm>
            <a:off x="110278" y="1027574"/>
            <a:ext cx="8923444" cy="4708981"/>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r>
              <a:rPr lang="en-US" sz="2000">
                <a:solidFill>
                  <a:srgbClr val="389AC1"/>
                </a:solidFill>
                <a:latin typeface="Consolas"/>
                <a:ea typeface="Consolas"/>
                <a:cs typeface="Consolas"/>
                <a:sym typeface="Consolas"/>
              </a:rPr>
              <a:t>Serializable</a:t>
            </a: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class</a:t>
            </a:r>
            <a:r>
              <a:rPr lang="en-US" sz="2000">
                <a:solidFill>
                  <a:srgbClr val="000000"/>
                </a:solidFill>
                <a:latin typeface="Consolas"/>
                <a:ea typeface="Consolas"/>
                <a:cs typeface="Consolas"/>
                <a:sym typeface="Consolas"/>
              </a:rPr>
              <a:t> </a:t>
            </a:r>
            <a:r>
              <a:rPr lang="en-US" sz="2000">
                <a:solidFill>
                  <a:srgbClr val="2B91AF"/>
                </a:solidFill>
                <a:latin typeface="Consolas"/>
                <a:ea typeface="Consolas"/>
                <a:cs typeface="Consolas"/>
                <a:sym typeface="Consolas"/>
              </a:rPr>
              <a:t>ShoppingCartItem</a:t>
            </a:r>
            <a:r>
              <a:rPr lang="en-US" sz="2000">
                <a:solidFill>
                  <a:srgbClr val="000000"/>
                </a:solidFill>
                <a:latin typeface="Consolas"/>
                <a:ea typeface="Consolas"/>
                <a:cs typeface="Consolas"/>
                <a:sym typeface="Consolas"/>
              </a:rPr>
              <a:t> : </a:t>
            </a:r>
            <a:r>
              <a:rPr lang="en-US" sz="2000">
                <a:solidFill>
                  <a:srgbClr val="389AC1"/>
                </a:solidFill>
                <a:latin typeface="Consolas"/>
                <a:ea typeface="Consolas"/>
                <a:cs typeface="Consolas"/>
                <a:sym typeface="Consolas"/>
              </a:rPr>
              <a:t>ISerializable</a:t>
            </a:r>
            <a:endParaRPr sz="2000">
              <a:solidFill>
                <a:srgbClr val="389AC1"/>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389AC1"/>
                </a:solidFill>
                <a:latin typeface="Consolas"/>
                <a:ea typeface="Consolas"/>
                <a:cs typeface="Consolas"/>
                <a:sym typeface="Consolas"/>
              </a:rPr>
              <a:t>Int32</a:t>
            </a:r>
            <a:r>
              <a:rPr lang="en-US" sz="2000">
                <a:solidFill>
                  <a:srgbClr val="000000"/>
                </a:solidFill>
                <a:latin typeface="Consolas"/>
                <a:ea typeface="Consolas"/>
                <a:cs typeface="Consolas"/>
                <a:sym typeface="Consolas"/>
              </a:rPr>
              <a:t> productId;</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decimal</a:t>
            </a:r>
            <a:r>
              <a:rPr lang="en-US" sz="2000">
                <a:solidFill>
                  <a:srgbClr val="000000"/>
                </a:solidFill>
                <a:latin typeface="Consolas"/>
                <a:ea typeface="Consolas"/>
                <a:cs typeface="Consolas"/>
                <a:sym typeface="Consolas"/>
              </a:rPr>
              <a:t> price;</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389AC1"/>
                </a:solidFill>
                <a:latin typeface="Consolas"/>
                <a:ea typeface="Consolas"/>
                <a:cs typeface="Consolas"/>
                <a:sym typeface="Consolas"/>
              </a:rPr>
              <a:t>Int32</a:t>
            </a:r>
            <a:r>
              <a:rPr lang="en-US" sz="2000">
                <a:solidFill>
                  <a:srgbClr val="000000"/>
                </a:solidFill>
                <a:latin typeface="Consolas"/>
                <a:ea typeface="Consolas"/>
                <a:cs typeface="Consolas"/>
                <a:sym typeface="Consolas"/>
              </a:rPr>
              <a:t> quantity;</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389AC1"/>
                </a:solidFill>
                <a:latin typeface="Consolas"/>
                <a:ea typeface="Consolas"/>
                <a:cs typeface="Consolas"/>
                <a:sym typeface="Consolas"/>
              </a:rPr>
              <a:t>NonSerialized</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decimal</a:t>
            </a:r>
            <a:r>
              <a:rPr lang="en-US" sz="2000">
                <a:solidFill>
                  <a:srgbClr val="000000"/>
                </a:solidFill>
                <a:latin typeface="Consolas"/>
                <a:ea typeface="Consolas"/>
                <a:cs typeface="Consolas"/>
                <a:sym typeface="Consolas"/>
              </a:rPr>
              <a:t> total;</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ShoppingCartItem(</a:t>
            </a:r>
            <a:r>
              <a:rPr lang="en-US" sz="2000">
                <a:solidFill>
                  <a:srgbClr val="389AC1"/>
                </a:solidFill>
                <a:latin typeface="Consolas"/>
                <a:ea typeface="Consolas"/>
                <a:cs typeface="Consolas"/>
                <a:sym typeface="Consolas"/>
              </a:rPr>
              <a:t>Int32</a:t>
            </a:r>
            <a:r>
              <a:rPr lang="en-US" sz="2000">
                <a:solidFill>
                  <a:srgbClr val="000000"/>
                </a:solidFill>
                <a:latin typeface="Consolas"/>
                <a:ea typeface="Consolas"/>
                <a:cs typeface="Consolas"/>
                <a:sym typeface="Consolas"/>
              </a:rPr>
              <a:t> _productId,</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decimal</a:t>
            </a:r>
            <a:r>
              <a:rPr lang="en-US" sz="2000">
                <a:solidFill>
                  <a:srgbClr val="000000"/>
                </a:solidFill>
                <a:latin typeface="Consolas"/>
                <a:ea typeface="Consolas"/>
                <a:cs typeface="Consolas"/>
                <a:sym typeface="Consolas"/>
              </a:rPr>
              <a:t> _price, </a:t>
            </a:r>
            <a:r>
              <a:rPr lang="en-US" sz="2000">
                <a:solidFill>
                  <a:srgbClr val="0000FF"/>
                </a:solidFill>
                <a:latin typeface="Consolas"/>
                <a:ea typeface="Consolas"/>
                <a:cs typeface="Consolas"/>
                <a:sym typeface="Consolas"/>
              </a:rPr>
              <a:t>int</a:t>
            </a:r>
            <a:r>
              <a:rPr lang="en-US" sz="2000">
                <a:solidFill>
                  <a:srgbClr val="000000"/>
                </a:solidFill>
                <a:latin typeface="Consolas"/>
                <a:ea typeface="Consolas"/>
                <a:cs typeface="Consolas"/>
                <a:sym typeface="Consolas"/>
              </a:rPr>
              <a:t> _quantity)</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productId = _productId;</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price = _price;</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quantity = _quantity;</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total = price * quantity;</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sz="2000">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78"/>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CUSTOM SERIALIZATION-DEMO</a:t>
            </a:r>
            <a:endParaRPr/>
          </a:p>
        </p:txBody>
      </p:sp>
      <p:sp>
        <p:nvSpPr>
          <p:cNvPr id="696" name="Google Shape;696;p78"/>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697" name="Google Shape;697;p78"/>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698" name="Google Shape;698;p78"/>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99" name="Google Shape;699;p78"/>
          <p:cNvSpPr txBox="1"/>
          <p:nvPr/>
        </p:nvSpPr>
        <p:spPr>
          <a:xfrm>
            <a:off x="110278" y="855133"/>
            <a:ext cx="8923444" cy="5940088"/>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FF"/>
                </a:solidFill>
                <a:latin typeface="Consolas"/>
                <a:ea typeface="Consolas"/>
                <a:cs typeface="Consolas"/>
                <a:sym typeface="Consolas"/>
              </a:rPr>
              <a:t>protected</a:t>
            </a:r>
            <a:r>
              <a:rPr lang="en-US" sz="2000">
                <a:solidFill>
                  <a:srgbClr val="000000"/>
                </a:solidFill>
                <a:latin typeface="Consolas"/>
                <a:ea typeface="Consolas"/>
                <a:cs typeface="Consolas"/>
                <a:sym typeface="Consolas"/>
              </a:rPr>
              <a:t> ShoppingCartItem(</a:t>
            </a:r>
            <a:r>
              <a:rPr lang="en-US" sz="2000">
                <a:solidFill>
                  <a:srgbClr val="389AC1"/>
                </a:solidFill>
                <a:latin typeface="Consolas"/>
                <a:ea typeface="Consolas"/>
                <a:cs typeface="Consolas"/>
                <a:sym typeface="Consolas"/>
              </a:rPr>
              <a:t>SerializationInfo</a:t>
            </a:r>
            <a:r>
              <a:rPr lang="en-US" sz="2000">
                <a:solidFill>
                  <a:srgbClr val="000000"/>
                </a:solidFill>
                <a:latin typeface="Consolas"/>
                <a:ea typeface="Consolas"/>
                <a:cs typeface="Consolas"/>
                <a:sym typeface="Consolas"/>
              </a:rPr>
              <a:t> info,</a:t>
            </a:r>
            <a:endParaRPr/>
          </a:p>
          <a:p>
            <a:pPr indent="0" lvl="0" marL="0" marR="0" rtl="0" algn="l">
              <a:spcBef>
                <a:spcPts val="0"/>
              </a:spcBef>
              <a:spcAft>
                <a:spcPts val="0"/>
              </a:spcAft>
              <a:buNone/>
            </a:pPr>
            <a:r>
              <a:rPr lang="en-US" sz="2000">
                <a:solidFill>
                  <a:srgbClr val="389AC1"/>
                </a:solidFill>
                <a:latin typeface="Consolas"/>
                <a:ea typeface="Consolas"/>
                <a:cs typeface="Consolas"/>
                <a:sym typeface="Consolas"/>
              </a:rPr>
              <a:t>StreamingContext</a:t>
            </a:r>
            <a:r>
              <a:rPr lang="en-US" sz="2000">
                <a:solidFill>
                  <a:srgbClr val="000000"/>
                </a:solidFill>
                <a:latin typeface="Consolas"/>
                <a:ea typeface="Consolas"/>
                <a:cs typeface="Consolas"/>
                <a:sym typeface="Consolas"/>
              </a:rPr>
              <a:t> context)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productId = info.GetInt32(</a:t>
            </a:r>
            <a:r>
              <a:rPr lang="en-US" sz="2000">
                <a:solidFill>
                  <a:srgbClr val="A31515"/>
                </a:solidFill>
                <a:latin typeface="Consolas"/>
                <a:ea typeface="Consolas"/>
                <a:cs typeface="Consolas"/>
                <a:sym typeface="Consolas"/>
              </a:rPr>
              <a:t>"Product ID"</a:t>
            </a: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price = info.GetDecimal(</a:t>
            </a:r>
            <a:r>
              <a:rPr lang="en-US" sz="2000">
                <a:solidFill>
                  <a:srgbClr val="A31515"/>
                </a:solidFill>
                <a:latin typeface="Consolas"/>
                <a:ea typeface="Consolas"/>
                <a:cs typeface="Consolas"/>
                <a:sym typeface="Consolas"/>
              </a:rPr>
              <a:t>"Price"</a:t>
            </a: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quantity = info.GetInt32(</a:t>
            </a:r>
            <a:r>
              <a:rPr lang="en-US" sz="2000">
                <a:solidFill>
                  <a:srgbClr val="A31515"/>
                </a:solidFill>
                <a:latin typeface="Consolas"/>
                <a:ea typeface="Consolas"/>
                <a:cs typeface="Consolas"/>
                <a:sym typeface="Consolas"/>
              </a:rPr>
              <a:t>"Quantity"</a:t>
            </a: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total = price * quantity;</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389AC1"/>
                </a:solidFill>
                <a:latin typeface="Consolas"/>
                <a:ea typeface="Consolas"/>
                <a:cs typeface="Consolas"/>
                <a:sym typeface="Consolas"/>
              </a:rPr>
              <a:t>SecurityPermissionAttribute</a:t>
            </a:r>
            <a:r>
              <a:rPr lang="en-US" sz="2000">
                <a:solidFill>
                  <a:srgbClr val="000000"/>
                </a:solidFill>
                <a:latin typeface="Consolas"/>
                <a:ea typeface="Consolas"/>
                <a:cs typeface="Consolas"/>
                <a:sym typeface="Consolas"/>
              </a:rPr>
              <a:t>(</a:t>
            </a:r>
            <a:r>
              <a:rPr lang="en-US" sz="2000">
                <a:solidFill>
                  <a:srgbClr val="389AC1"/>
                </a:solidFill>
                <a:latin typeface="Consolas"/>
                <a:ea typeface="Consolas"/>
                <a:cs typeface="Consolas"/>
                <a:sym typeface="Consolas"/>
              </a:rPr>
              <a:t>SecurityAction</a:t>
            </a:r>
            <a:r>
              <a:rPr lang="en-US" sz="2000">
                <a:solidFill>
                  <a:srgbClr val="000000"/>
                </a:solidFill>
                <a:latin typeface="Consolas"/>
                <a:ea typeface="Consolas"/>
                <a:cs typeface="Consolas"/>
                <a:sym typeface="Consolas"/>
              </a:rPr>
              <a:t>.Demand, SerializationFormatter = </a:t>
            </a:r>
            <a:r>
              <a:rPr lang="en-US" sz="2000">
                <a:solidFill>
                  <a:srgbClr val="0000FF"/>
                </a:solidFill>
                <a:latin typeface="Consolas"/>
                <a:ea typeface="Consolas"/>
                <a:cs typeface="Consolas"/>
                <a:sym typeface="Consolas"/>
              </a:rPr>
              <a:t>true</a:t>
            </a: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virtual</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void</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GetObjectData(</a:t>
            </a:r>
            <a:r>
              <a:rPr lang="en-US" sz="2000">
                <a:solidFill>
                  <a:srgbClr val="389AC1"/>
                </a:solidFill>
                <a:latin typeface="Consolas"/>
                <a:ea typeface="Consolas"/>
                <a:cs typeface="Consolas"/>
                <a:sym typeface="Consolas"/>
              </a:rPr>
              <a:t>SerializationInfo</a:t>
            </a:r>
            <a:endParaRPr sz="2000">
              <a:solidFill>
                <a:srgbClr val="389AC1"/>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info, </a:t>
            </a:r>
            <a:r>
              <a:rPr lang="en-US" sz="2000">
                <a:solidFill>
                  <a:srgbClr val="389AC1"/>
                </a:solidFill>
                <a:latin typeface="Consolas"/>
                <a:ea typeface="Consolas"/>
                <a:cs typeface="Consolas"/>
                <a:sym typeface="Consolas"/>
              </a:rPr>
              <a:t>StreamingContext</a:t>
            </a:r>
            <a:r>
              <a:rPr lang="en-US" sz="2000">
                <a:solidFill>
                  <a:srgbClr val="000000"/>
                </a:solidFill>
                <a:latin typeface="Consolas"/>
                <a:ea typeface="Consolas"/>
                <a:cs typeface="Consolas"/>
                <a:sym typeface="Consolas"/>
              </a:rPr>
              <a:t> context)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info.AddValue(</a:t>
            </a:r>
            <a:r>
              <a:rPr lang="en-US" sz="2000">
                <a:solidFill>
                  <a:srgbClr val="A31515"/>
                </a:solidFill>
                <a:latin typeface="Consolas"/>
                <a:ea typeface="Consolas"/>
                <a:cs typeface="Consolas"/>
                <a:sym typeface="Consolas"/>
              </a:rPr>
              <a:t>"Product ID"</a:t>
            </a:r>
            <a:r>
              <a:rPr lang="en-US" sz="2000">
                <a:solidFill>
                  <a:srgbClr val="000000"/>
                </a:solidFill>
                <a:latin typeface="Consolas"/>
                <a:ea typeface="Consolas"/>
                <a:cs typeface="Consolas"/>
                <a:sym typeface="Consolas"/>
              </a:rPr>
              <a:t>, productId);</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info.AddValue(</a:t>
            </a:r>
            <a:r>
              <a:rPr lang="en-US" sz="2000">
                <a:solidFill>
                  <a:srgbClr val="A31515"/>
                </a:solidFill>
                <a:latin typeface="Consolas"/>
                <a:ea typeface="Consolas"/>
                <a:cs typeface="Consolas"/>
                <a:sym typeface="Consolas"/>
              </a:rPr>
              <a:t>"Price"</a:t>
            </a:r>
            <a:r>
              <a:rPr lang="en-US" sz="2000">
                <a:solidFill>
                  <a:srgbClr val="000000"/>
                </a:solidFill>
                <a:latin typeface="Consolas"/>
                <a:ea typeface="Consolas"/>
                <a:cs typeface="Consolas"/>
                <a:sym typeface="Consolas"/>
              </a:rPr>
              <a:t>, price);</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info.AddValue(</a:t>
            </a:r>
            <a:r>
              <a:rPr lang="en-US" sz="2000">
                <a:solidFill>
                  <a:srgbClr val="A31515"/>
                </a:solidFill>
                <a:latin typeface="Consolas"/>
                <a:ea typeface="Consolas"/>
                <a:cs typeface="Consolas"/>
                <a:sym typeface="Consolas"/>
              </a:rPr>
              <a:t>"Quantity"</a:t>
            </a:r>
            <a:r>
              <a:rPr lang="en-US" sz="2000">
                <a:solidFill>
                  <a:srgbClr val="000000"/>
                </a:solidFill>
                <a:latin typeface="Consolas"/>
                <a:ea typeface="Consolas"/>
                <a:cs typeface="Consolas"/>
                <a:sym typeface="Consolas"/>
              </a:rPr>
              <a:t>, quantity);</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sz="2000">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79"/>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CUSTOM SERIALIZATION </a:t>
            </a:r>
            <a:endParaRPr/>
          </a:p>
        </p:txBody>
      </p:sp>
      <p:sp>
        <p:nvSpPr>
          <p:cNvPr id="705" name="Google Shape;705;p79"/>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2F5496"/>
              </a:buClr>
              <a:buSzPts val="3200"/>
              <a:buChar char="•"/>
            </a:pPr>
            <a:r>
              <a:rPr lang="en-US" sz="3200">
                <a:latin typeface="Arial"/>
                <a:ea typeface="Arial"/>
                <a:cs typeface="Arial"/>
                <a:sym typeface="Arial"/>
              </a:rPr>
              <a:t>Các sự kiện trong Serialization</a:t>
            </a:r>
            <a:endParaRPr sz="3200">
              <a:latin typeface="Arial"/>
              <a:ea typeface="Arial"/>
              <a:cs typeface="Arial"/>
              <a:sym typeface="Arial"/>
            </a:endParaRPr>
          </a:p>
          <a:p>
            <a:pPr indent="-228600" lvl="1" marL="685800" rtl="0" algn="l">
              <a:lnSpc>
                <a:spcPct val="90000"/>
              </a:lnSpc>
              <a:spcBef>
                <a:spcPts val="500"/>
              </a:spcBef>
              <a:spcAft>
                <a:spcPts val="0"/>
              </a:spcAft>
              <a:buClr>
                <a:srgbClr val="2F5496"/>
              </a:buClr>
              <a:buSzPts val="2800"/>
              <a:buChar char="•"/>
            </a:pPr>
            <a:r>
              <a:rPr lang="en-US">
                <a:latin typeface="Arial"/>
                <a:ea typeface="Arial"/>
                <a:cs typeface="Arial"/>
                <a:sym typeface="Arial"/>
              </a:rPr>
              <a:t>Serializing: phát sinh trước khi serialize bắt đầu</a:t>
            </a:r>
            <a:endParaRPr>
              <a:latin typeface="Arial"/>
              <a:ea typeface="Arial"/>
              <a:cs typeface="Arial"/>
              <a:sym typeface="Arial"/>
            </a:endParaRPr>
          </a:p>
          <a:p>
            <a:pPr indent="-228600" lvl="2" marL="1143000" rtl="0" algn="l">
              <a:lnSpc>
                <a:spcPct val="90000"/>
              </a:lnSpc>
              <a:spcBef>
                <a:spcPts val="500"/>
              </a:spcBef>
              <a:spcAft>
                <a:spcPts val="0"/>
              </a:spcAft>
              <a:buClr>
                <a:srgbClr val="2F5496"/>
              </a:buClr>
              <a:buSzPts val="2400"/>
              <a:buChar char="•"/>
            </a:pPr>
            <a:r>
              <a:rPr b="1" lang="en-US">
                <a:latin typeface="Arial"/>
                <a:ea typeface="Arial"/>
                <a:cs typeface="Arial"/>
                <a:sym typeface="Arial"/>
              </a:rPr>
              <a:t>Thêm thuộc tính OnSerializing trước phương thức</a:t>
            </a:r>
            <a:endParaRPr b="1">
              <a:latin typeface="Arial"/>
              <a:ea typeface="Arial"/>
              <a:cs typeface="Arial"/>
              <a:sym typeface="Arial"/>
            </a:endParaRPr>
          </a:p>
          <a:p>
            <a:pPr indent="-228600" lvl="1" marL="685800" rtl="0" algn="l">
              <a:lnSpc>
                <a:spcPct val="90000"/>
              </a:lnSpc>
              <a:spcBef>
                <a:spcPts val="500"/>
              </a:spcBef>
              <a:spcAft>
                <a:spcPts val="0"/>
              </a:spcAft>
              <a:buClr>
                <a:srgbClr val="2F5496"/>
              </a:buClr>
              <a:buSzPts val="2800"/>
              <a:buChar char="•"/>
            </a:pPr>
            <a:r>
              <a:rPr lang="en-US">
                <a:latin typeface="Arial"/>
                <a:ea typeface="Arial"/>
                <a:cs typeface="Arial"/>
                <a:sym typeface="Arial"/>
              </a:rPr>
              <a:t>Serialized: phát sinh sau khi serialize hoàn tất</a:t>
            </a:r>
            <a:endParaRPr>
              <a:latin typeface="Arial"/>
              <a:ea typeface="Arial"/>
              <a:cs typeface="Arial"/>
              <a:sym typeface="Arial"/>
            </a:endParaRPr>
          </a:p>
          <a:p>
            <a:pPr indent="-228600" lvl="2" marL="1143000" rtl="0" algn="l">
              <a:lnSpc>
                <a:spcPct val="90000"/>
              </a:lnSpc>
              <a:spcBef>
                <a:spcPts val="500"/>
              </a:spcBef>
              <a:spcAft>
                <a:spcPts val="0"/>
              </a:spcAft>
              <a:buClr>
                <a:srgbClr val="2F5496"/>
              </a:buClr>
              <a:buSzPts val="2400"/>
              <a:buChar char="•"/>
            </a:pPr>
            <a:r>
              <a:rPr b="1" lang="en-US">
                <a:latin typeface="Arial"/>
                <a:ea typeface="Arial"/>
                <a:cs typeface="Arial"/>
                <a:sym typeface="Arial"/>
              </a:rPr>
              <a:t>Thêm thuộc tính OnSerialized trước phương thức</a:t>
            </a:r>
            <a:endParaRPr b="1">
              <a:latin typeface="Arial"/>
              <a:ea typeface="Arial"/>
              <a:cs typeface="Arial"/>
              <a:sym typeface="Arial"/>
            </a:endParaRPr>
          </a:p>
          <a:p>
            <a:pPr indent="-228600" lvl="1" marL="685800" rtl="0" algn="l">
              <a:lnSpc>
                <a:spcPct val="90000"/>
              </a:lnSpc>
              <a:spcBef>
                <a:spcPts val="500"/>
              </a:spcBef>
              <a:spcAft>
                <a:spcPts val="0"/>
              </a:spcAft>
              <a:buClr>
                <a:srgbClr val="2F5496"/>
              </a:buClr>
              <a:buSzPts val="2800"/>
              <a:buChar char="•"/>
            </a:pPr>
            <a:r>
              <a:rPr lang="en-US">
                <a:latin typeface="Arial"/>
                <a:ea typeface="Arial"/>
                <a:cs typeface="Arial"/>
                <a:sym typeface="Arial"/>
              </a:rPr>
              <a:t>Deserializing: phát sinh trước khi deserialize bắt đầu</a:t>
            </a:r>
            <a:endParaRPr>
              <a:latin typeface="Arial"/>
              <a:ea typeface="Arial"/>
              <a:cs typeface="Arial"/>
              <a:sym typeface="Arial"/>
            </a:endParaRPr>
          </a:p>
          <a:p>
            <a:pPr indent="-228600" lvl="2" marL="1143000" rtl="0" algn="l">
              <a:lnSpc>
                <a:spcPct val="90000"/>
              </a:lnSpc>
              <a:spcBef>
                <a:spcPts val="500"/>
              </a:spcBef>
              <a:spcAft>
                <a:spcPts val="0"/>
              </a:spcAft>
              <a:buClr>
                <a:srgbClr val="2F5496"/>
              </a:buClr>
              <a:buSzPts val="2400"/>
              <a:buChar char="•"/>
            </a:pPr>
            <a:r>
              <a:rPr b="1" lang="en-US">
                <a:latin typeface="Arial"/>
                <a:ea typeface="Arial"/>
                <a:cs typeface="Arial"/>
                <a:sym typeface="Arial"/>
              </a:rPr>
              <a:t>Thêm thuộc tính OnDeserializing trước phương thức</a:t>
            </a:r>
            <a:endParaRPr b="1">
              <a:latin typeface="Arial"/>
              <a:ea typeface="Arial"/>
              <a:cs typeface="Arial"/>
              <a:sym typeface="Arial"/>
            </a:endParaRPr>
          </a:p>
          <a:p>
            <a:pPr indent="-228600" lvl="1" marL="685800" rtl="0" algn="l">
              <a:lnSpc>
                <a:spcPct val="90000"/>
              </a:lnSpc>
              <a:spcBef>
                <a:spcPts val="500"/>
              </a:spcBef>
              <a:spcAft>
                <a:spcPts val="0"/>
              </a:spcAft>
              <a:buClr>
                <a:srgbClr val="2F5496"/>
              </a:buClr>
              <a:buSzPts val="2800"/>
              <a:buChar char="•"/>
            </a:pPr>
            <a:r>
              <a:rPr lang="en-US">
                <a:latin typeface="Arial"/>
                <a:ea typeface="Arial"/>
                <a:cs typeface="Arial"/>
                <a:sym typeface="Arial"/>
              </a:rPr>
              <a:t>Deserialized: phát sinh sau khi serialize kết thúc</a:t>
            </a:r>
            <a:endParaRPr>
              <a:latin typeface="Arial"/>
              <a:ea typeface="Arial"/>
              <a:cs typeface="Arial"/>
              <a:sym typeface="Arial"/>
            </a:endParaRPr>
          </a:p>
          <a:p>
            <a:pPr indent="-228600" lvl="2" marL="1143000" rtl="0" algn="l">
              <a:lnSpc>
                <a:spcPct val="90000"/>
              </a:lnSpc>
              <a:spcBef>
                <a:spcPts val="500"/>
              </a:spcBef>
              <a:spcAft>
                <a:spcPts val="0"/>
              </a:spcAft>
              <a:buClr>
                <a:srgbClr val="2F5496"/>
              </a:buClr>
              <a:buSzPts val="2400"/>
              <a:buChar char="•"/>
            </a:pPr>
            <a:r>
              <a:rPr b="1" lang="en-US">
                <a:latin typeface="Arial"/>
                <a:ea typeface="Arial"/>
                <a:cs typeface="Arial"/>
                <a:sym typeface="Arial"/>
              </a:rPr>
              <a:t>Thêm thuộc tính OnDeserialized trước phương thức</a:t>
            </a:r>
            <a:endParaRPr b="1">
              <a:latin typeface="Arial"/>
              <a:ea typeface="Arial"/>
              <a:cs typeface="Arial"/>
              <a:sym typeface="Arial"/>
            </a:endParaRPr>
          </a:p>
        </p:txBody>
      </p:sp>
      <p:sp>
        <p:nvSpPr>
          <p:cNvPr id="706" name="Google Shape;706;p79"/>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707" name="Google Shape;707;p79"/>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708" name="Google Shape;708;p79"/>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80"/>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CUSTOM SERIALIZATION - EVENT </a:t>
            </a:r>
            <a:endParaRPr/>
          </a:p>
        </p:txBody>
      </p:sp>
      <p:sp>
        <p:nvSpPr>
          <p:cNvPr id="715" name="Google Shape;715;p80"/>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716" name="Google Shape;716;p80"/>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717" name="Google Shape;717;p80"/>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718" name="Google Shape;718;p80"/>
          <p:cNvCxnSpPr/>
          <p:nvPr/>
        </p:nvCxnSpPr>
        <p:spPr>
          <a:xfrm>
            <a:off x="4440025" y="1119083"/>
            <a:ext cx="0" cy="4838657"/>
          </a:xfrm>
          <a:prstGeom prst="straightConnector1">
            <a:avLst/>
          </a:prstGeom>
          <a:noFill/>
          <a:ln cap="flat" cmpd="sng" w="38100">
            <a:solidFill>
              <a:schemeClr val="accent4"/>
            </a:solidFill>
            <a:prstDash val="solid"/>
            <a:miter lim="800000"/>
            <a:headEnd len="sm" w="sm" type="none"/>
            <a:tailEnd len="sm" w="sm" type="none"/>
          </a:ln>
        </p:spPr>
      </p:cxnSp>
      <p:sp>
        <p:nvSpPr>
          <p:cNvPr id="719" name="Google Shape;719;p80"/>
          <p:cNvSpPr/>
          <p:nvPr/>
        </p:nvSpPr>
        <p:spPr>
          <a:xfrm>
            <a:off x="107653" y="1776721"/>
            <a:ext cx="1146530" cy="442674"/>
          </a:xfrm>
          <a:prstGeom prst="roundRect">
            <a:avLst>
              <a:gd fmla="val 16667" name="adj"/>
            </a:avLst>
          </a:prstGeom>
          <a:solidFill>
            <a:srgbClr val="FFF2CC"/>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C00000"/>
                </a:solidFill>
                <a:latin typeface="Calibri"/>
                <a:ea typeface="Calibri"/>
                <a:cs typeface="Calibri"/>
                <a:sym typeface="Calibri"/>
              </a:rPr>
              <a:t>Serialize </a:t>
            </a:r>
            <a:endParaRPr/>
          </a:p>
        </p:txBody>
      </p:sp>
      <p:sp>
        <p:nvSpPr>
          <p:cNvPr id="720" name="Google Shape;720;p80"/>
          <p:cNvSpPr/>
          <p:nvPr/>
        </p:nvSpPr>
        <p:spPr>
          <a:xfrm>
            <a:off x="7614144" y="1776721"/>
            <a:ext cx="1411322" cy="442674"/>
          </a:xfrm>
          <a:prstGeom prst="roundRect">
            <a:avLst>
              <a:gd fmla="val 16667" name="adj"/>
            </a:avLst>
          </a:prstGeom>
          <a:solidFill>
            <a:srgbClr val="FFF2CC"/>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C00000"/>
                </a:solidFill>
                <a:latin typeface="Calibri"/>
                <a:ea typeface="Calibri"/>
                <a:cs typeface="Calibri"/>
                <a:sym typeface="Calibri"/>
              </a:rPr>
              <a:t>Deserialize </a:t>
            </a:r>
            <a:endParaRPr sz="2000">
              <a:solidFill>
                <a:srgbClr val="C00000"/>
              </a:solidFill>
              <a:latin typeface="Calibri"/>
              <a:ea typeface="Calibri"/>
              <a:cs typeface="Calibri"/>
              <a:sym typeface="Calibri"/>
            </a:endParaRPr>
          </a:p>
        </p:txBody>
      </p:sp>
      <p:sp>
        <p:nvSpPr>
          <p:cNvPr id="721" name="Google Shape;721;p80"/>
          <p:cNvSpPr/>
          <p:nvPr/>
        </p:nvSpPr>
        <p:spPr>
          <a:xfrm>
            <a:off x="1504859" y="1119083"/>
            <a:ext cx="2585964" cy="461665"/>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389AC1"/>
                </a:solidFill>
                <a:latin typeface="Calibri"/>
                <a:ea typeface="Calibri"/>
                <a:cs typeface="Calibri"/>
                <a:sym typeface="Calibri"/>
              </a:rPr>
              <a:t>Serialization begins</a:t>
            </a:r>
            <a:endParaRPr/>
          </a:p>
        </p:txBody>
      </p:sp>
      <p:sp>
        <p:nvSpPr>
          <p:cNvPr id="722" name="Google Shape;722;p80"/>
          <p:cNvSpPr/>
          <p:nvPr/>
        </p:nvSpPr>
        <p:spPr>
          <a:xfrm>
            <a:off x="1798208" y="2055944"/>
            <a:ext cx="1999265" cy="461665"/>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389AC1"/>
                </a:solidFill>
                <a:latin typeface="Calibri"/>
                <a:ea typeface="Calibri"/>
                <a:cs typeface="Calibri"/>
                <a:sym typeface="Calibri"/>
              </a:rPr>
              <a:t>[OnSerializing]</a:t>
            </a:r>
            <a:endParaRPr/>
          </a:p>
        </p:txBody>
      </p:sp>
      <p:sp>
        <p:nvSpPr>
          <p:cNvPr id="723" name="Google Shape;723;p80"/>
          <p:cNvSpPr/>
          <p:nvPr/>
        </p:nvSpPr>
        <p:spPr>
          <a:xfrm>
            <a:off x="1504859" y="3006203"/>
            <a:ext cx="2579104" cy="461665"/>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389AC1"/>
                </a:solidFill>
                <a:latin typeface="Calibri"/>
                <a:ea typeface="Calibri"/>
                <a:cs typeface="Calibri"/>
                <a:sym typeface="Calibri"/>
              </a:rPr>
              <a:t>Serialization occurs</a:t>
            </a:r>
            <a:endParaRPr/>
          </a:p>
        </p:txBody>
      </p:sp>
      <p:sp>
        <p:nvSpPr>
          <p:cNvPr id="724" name="Google Shape;724;p80"/>
          <p:cNvSpPr/>
          <p:nvPr/>
        </p:nvSpPr>
        <p:spPr>
          <a:xfrm>
            <a:off x="1828698" y="3968424"/>
            <a:ext cx="1931426" cy="461665"/>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389AC1"/>
                </a:solidFill>
                <a:latin typeface="Calibri"/>
                <a:ea typeface="Calibri"/>
                <a:cs typeface="Calibri"/>
                <a:sym typeface="Calibri"/>
              </a:rPr>
              <a:t>[OnSerialized]</a:t>
            </a:r>
            <a:endParaRPr/>
          </a:p>
        </p:txBody>
      </p:sp>
      <p:sp>
        <p:nvSpPr>
          <p:cNvPr id="725" name="Google Shape;725;p80"/>
          <p:cNvSpPr/>
          <p:nvPr/>
        </p:nvSpPr>
        <p:spPr>
          <a:xfrm>
            <a:off x="1240716" y="4893323"/>
            <a:ext cx="3107389" cy="461665"/>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389AC1"/>
                </a:solidFill>
                <a:latin typeface="Calibri"/>
                <a:ea typeface="Calibri"/>
                <a:cs typeface="Calibri"/>
                <a:sym typeface="Calibri"/>
              </a:rPr>
              <a:t>Serialization completed</a:t>
            </a:r>
            <a:endParaRPr/>
          </a:p>
        </p:txBody>
      </p:sp>
      <p:cxnSp>
        <p:nvCxnSpPr>
          <p:cNvPr id="726" name="Google Shape;726;p80"/>
          <p:cNvCxnSpPr>
            <a:stCxn id="721" idx="2"/>
            <a:endCxn id="722" idx="0"/>
          </p:cNvCxnSpPr>
          <p:nvPr/>
        </p:nvCxnSpPr>
        <p:spPr>
          <a:xfrm>
            <a:off x="2797841" y="1580748"/>
            <a:ext cx="0" cy="475200"/>
          </a:xfrm>
          <a:prstGeom prst="straightConnector1">
            <a:avLst/>
          </a:prstGeom>
          <a:noFill/>
          <a:ln cap="flat" cmpd="sng" w="57150">
            <a:solidFill>
              <a:schemeClr val="accent1"/>
            </a:solidFill>
            <a:prstDash val="solid"/>
            <a:miter lim="800000"/>
            <a:headEnd len="sm" w="sm" type="none"/>
            <a:tailEnd len="med" w="med" type="triangle"/>
          </a:ln>
        </p:spPr>
      </p:cxnSp>
      <p:cxnSp>
        <p:nvCxnSpPr>
          <p:cNvPr id="727" name="Google Shape;727;p80"/>
          <p:cNvCxnSpPr>
            <a:stCxn id="722" idx="2"/>
            <a:endCxn id="723" idx="0"/>
          </p:cNvCxnSpPr>
          <p:nvPr/>
        </p:nvCxnSpPr>
        <p:spPr>
          <a:xfrm flipH="1">
            <a:off x="2794540" y="2517609"/>
            <a:ext cx="3300" cy="488700"/>
          </a:xfrm>
          <a:prstGeom prst="straightConnector1">
            <a:avLst/>
          </a:prstGeom>
          <a:noFill/>
          <a:ln cap="flat" cmpd="sng" w="57150">
            <a:solidFill>
              <a:schemeClr val="accent1"/>
            </a:solidFill>
            <a:prstDash val="solid"/>
            <a:miter lim="800000"/>
            <a:headEnd len="sm" w="sm" type="none"/>
            <a:tailEnd len="med" w="med" type="triangle"/>
          </a:ln>
        </p:spPr>
      </p:cxnSp>
      <p:cxnSp>
        <p:nvCxnSpPr>
          <p:cNvPr id="728" name="Google Shape;728;p80"/>
          <p:cNvCxnSpPr>
            <a:stCxn id="723" idx="2"/>
            <a:endCxn id="724" idx="0"/>
          </p:cNvCxnSpPr>
          <p:nvPr/>
        </p:nvCxnSpPr>
        <p:spPr>
          <a:xfrm>
            <a:off x="2794411" y="3467868"/>
            <a:ext cx="0" cy="500700"/>
          </a:xfrm>
          <a:prstGeom prst="straightConnector1">
            <a:avLst/>
          </a:prstGeom>
          <a:noFill/>
          <a:ln cap="flat" cmpd="sng" w="57150">
            <a:solidFill>
              <a:schemeClr val="accent1"/>
            </a:solidFill>
            <a:prstDash val="solid"/>
            <a:miter lim="800000"/>
            <a:headEnd len="sm" w="sm" type="none"/>
            <a:tailEnd len="med" w="med" type="triangle"/>
          </a:ln>
        </p:spPr>
      </p:cxnSp>
      <p:cxnSp>
        <p:nvCxnSpPr>
          <p:cNvPr id="729" name="Google Shape;729;p80"/>
          <p:cNvCxnSpPr>
            <a:stCxn id="724" idx="2"/>
            <a:endCxn id="725" idx="0"/>
          </p:cNvCxnSpPr>
          <p:nvPr/>
        </p:nvCxnSpPr>
        <p:spPr>
          <a:xfrm>
            <a:off x="2794411" y="4430089"/>
            <a:ext cx="0" cy="463200"/>
          </a:xfrm>
          <a:prstGeom prst="straightConnector1">
            <a:avLst/>
          </a:prstGeom>
          <a:noFill/>
          <a:ln cap="flat" cmpd="sng" w="57150">
            <a:solidFill>
              <a:schemeClr val="accent1"/>
            </a:solidFill>
            <a:prstDash val="solid"/>
            <a:miter lim="800000"/>
            <a:headEnd len="sm" w="sm" type="none"/>
            <a:tailEnd len="med" w="med" type="triangle"/>
          </a:ln>
        </p:spPr>
      </p:cxnSp>
      <p:sp>
        <p:nvSpPr>
          <p:cNvPr id="730" name="Google Shape;730;p80"/>
          <p:cNvSpPr/>
          <p:nvPr/>
        </p:nvSpPr>
        <p:spPr>
          <a:xfrm>
            <a:off x="4733375" y="1119083"/>
            <a:ext cx="2977097" cy="461665"/>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389AC1"/>
                </a:solidFill>
                <a:latin typeface="Calibri"/>
                <a:ea typeface="Calibri"/>
                <a:cs typeface="Calibri"/>
                <a:sym typeface="Calibri"/>
              </a:rPr>
              <a:t>Deserialization begins </a:t>
            </a:r>
            <a:endParaRPr/>
          </a:p>
        </p:txBody>
      </p:sp>
      <p:sp>
        <p:nvSpPr>
          <p:cNvPr id="731" name="Google Shape;731;p80"/>
          <p:cNvSpPr/>
          <p:nvPr/>
        </p:nvSpPr>
        <p:spPr>
          <a:xfrm>
            <a:off x="5061188" y="1894563"/>
            <a:ext cx="2321469" cy="461665"/>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389AC1"/>
                </a:solidFill>
                <a:latin typeface="Calibri"/>
                <a:ea typeface="Calibri"/>
                <a:cs typeface="Calibri"/>
                <a:sym typeface="Calibri"/>
              </a:rPr>
              <a:t>[OnDeserializing]</a:t>
            </a:r>
            <a:endParaRPr/>
          </a:p>
        </p:txBody>
      </p:sp>
      <p:sp>
        <p:nvSpPr>
          <p:cNvPr id="732" name="Google Shape;732;p80"/>
          <p:cNvSpPr/>
          <p:nvPr/>
        </p:nvSpPr>
        <p:spPr>
          <a:xfrm>
            <a:off x="4771268" y="2754414"/>
            <a:ext cx="2901307" cy="461665"/>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389AC1"/>
                </a:solidFill>
                <a:latin typeface="Calibri"/>
                <a:ea typeface="Calibri"/>
                <a:cs typeface="Calibri"/>
                <a:sym typeface="Calibri"/>
              </a:rPr>
              <a:t>Deserialization occurs</a:t>
            </a:r>
            <a:endParaRPr/>
          </a:p>
        </p:txBody>
      </p:sp>
      <p:sp>
        <p:nvSpPr>
          <p:cNvPr id="733" name="Google Shape;733;p80"/>
          <p:cNvSpPr/>
          <p:nvPr/>
        </p:nvSpPr>
        <p:spPr>
          <a:xfrm>
            <a:off x="4616353" y="3583658"/>
            <a:ext cx="3211135" cy="830997"/>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389AC1"/>
                </a:solidFill>
                <a:latin typeface="Calibri"/>
                <a:ea typeface="Calibri"/>
                <a:cs typeface="Calibri"/>
                <a:sym typeface="Calibri"/>
              </a:rPr>
              <a:t>IDeserializationCallback,</a:t>
            </a:r>
            <a:endParaRPr/>
          </a:p>
          <a:p>
            <a:pPr indent="0" lvl="0" marL="0" marR="0" rtl="0" algn="ctr">
              <a:spcBef>
                <a:spcPts val="0"/>
              </a:spcBef>
              <a:spcAft>
                <a:spcPts val="0"/>
              </a:spcAft>
              <a:buNone/>
            </a:pPr>
            <a:r>
              <a:rPr lang="en-US" sz="2400">
                <a:solidFill>
                  <a:srgbClr val="389AC1"/>
                </a:solidFill>
                <a:latin typeface="Calibri"/>
                <a:ea typeface="Calibri"/>
                <a:cs typeface="Calibri"/>
                <a:sym typeface="Calibri"/>
              </a:rPr>
              <a:t>OnDeserialization</a:t>
            </a:r>
            <a:endParaRPr sz="2400">
              <a:solidFill>
                <a:srgbClr val="389AC1"/>
              </a:solidFill>
              <a:latin typeface="Calibri"/>
              <a:ea typeface="Calibri"/>
              <a:cs typeface="Calibri"/>
              <a:sym typeface="Calibri"/>
            </a:endParaRPr>
          </a:p>
        </p:txBody>
      </p:sp>
      <p:cxnSp>
        <p:nvCxnSpPr>
          <p:cNvPr id="734" name="Google Shape;734;p80"/>
          <p:cNvCxnSpPr>
            <a:stCxn id="730" idx="2"/>
            <a:endCxn id="731" idx="0"/>
          </p:cNvCxnSpPr>
          <p:nvPr/>
        </p:nvCxnSpPr>
        <p:spPr>
          <a:xfrm>
            <a:off x="6221923" y="1580748"/>
            <a:ext cx="0" cy="313800"/>
          </a:xfrm>
          <a:prstGeom prst="straightConnector1">
            <a:avLst/>
          </a:prstGeom>
          <a:noFill/>
          <a:ln cap="flat" cmpd="sng" w="57150">
            <a:solidFill>
              <a:schemeClr val="accent1"/>
            </a:solidFill>
            <a:prstDash val="solid"/>
            <a:miter lim="800000"/>
            <a:headEnd len="sm" w="sm" type="none"/>
            <a:tailEnd len="med" w="med" type="triangle"/>
          </a:ln>
        </p:spPr>
      </p:cxnSp>
      <p:cxnSp>
        <p:nvCxnSpPr>
          <p:cNvPr id="735" name="Google Shape;735;p80"/>
          <p:cNvCxnSpPr>
            <a:stCxn id="731" idx="2"/>
            <a:endCxn id="732" idx="0"/>
          </p:cNvCxnSpPr>
          <p:nvPr/>
        </p:nvCxnSpPr>
        <p:spPr>
          <a:xfrm>
            <a:off x="6221922" y="2356228"/>
            <a:ext cx="0" cy="398100"/>
          </a:xfrm>
          <a:prstGeom prst="straightConnector1">
            <a:avLst/>
          </a:prstGeom>
          <a:noFill/>
          <a:ln cap="flat" cmpd="sng" w="57150">
            <a:solidFill>
              <a:schemeClr val="accent1"/>
            </a:solidFill>
            <a:prstDash val="solid"/>
            <a:miter lim="800000"/>
            <a:headEnd len="sm" w="sm" type="none"/>
            <a:tailEnd len="med" w="med" type="triangle"/>
          </a:ln>
        </p:spPr>
      </p:cxnSp>
      <p:cxnSp>
        <p:nvCxnSpPr>
          <p:cNvPr id="736" name="Google Shape;736;p80"/>
          <p:cNvCxnSpPr>
            <a:stCxn id="732" idx="2"/>
            <a:endCxn id="733" idx="0"/>
          </p:cNvCxnSpPr>
          <p:nvPr/>
        </p:nvCxnSpPr>
        <p:spPr>
          <a:xfrm>
            <a:off x="6221921" y="3216079"/>
            <a:ext cx="0" cy="367500"/>
          </a:xfrm>
          <a:prstGeom prst="straightConnector1">
            <a:avLst/>
          </a:prstGeom>
          <a:noFill/>
          <a:ln cap="flat" cmpd="sng" w="57150">
            <a:solidFill>
              <a:schemeClr val="accent1"/>
            </a:solidFill>
            <a:prstDash val="solid"/>
            <a:miter lim="800000"/>
            <a:headEnd len="sm" w="sm" type="none"/>
            <a:tailEnd len="med" w="med" type="triangle"/>
          </a:ln>
        </p:spPr>
      </p:cxnSp>
      <p:cxnSp>
        <p:nvCxnSpPr>
          <p:cNvPr id="737" name="Google Shape;737;p80"/>
          <p:cNvCxnSpPr>
            <a:stCxn id="733" idx="2"/>
            <a:endCxn id="738" idx="0"/>
          </p:cNvCxnSpPr>
          <p:nvPr/>
        </p:nvCxnSpPr>
        <p:spPr>
          <a:xfrm>
            <a:off x="6221921" y="4414655"/>
            <a:ext cx="0" cy="450300"/>
          </a:xfrm>
          <a:prstGeom prst="straightConnector1">
            <a:avLst/>
          </a:prstGeom>
          <a:noFill/>
          <a:ln cap="flat" cmpd="sng" w="57150">
            <a:solidFill>
              <a:schemeClr val="accent1"/>
            </a:solidFill>
            <a:prstDash val="solid"/>
            <a:miter lim="800000"/>
            <a:headEnd len="sm" w="sm" type="none"/>
            <a:tailEnd len="med" w="med" type="triangle"/>
          </a:ln>
        </p:spPr>
      </p:cxnSp>
      <p:sp>
        <p:nvSpPr>
          <p:cNvPr id="738" name="Google Shape;738;p80"/>
          <p:cNvSpPr/>
          <p:nvPr/>
        </p:nvSpPr>
        <p:spPr>
          <a:xfrm>
            <a:off x="5189682" y="4864971"/>
            <a:ext cx="2064476" cy="461665"/>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389AC1"/>
                </a:solidFill>
                <a:latin typeface="Calibri"/>
                <a:ea typeface="Calibri"/>
                <a:cs typeface="Calibri"/>
                <a:sym typeface="Calibri"/>
              </a:rPr>
              <a:t>OnDeserialized</a:t>
            </a:r>
            <a:endParaRPr sz="2400">
              <a:solidFill>
                <a:srgbClr val="389AC1"/>
              </a:solidFill>
              <a:latin typeface="Calibri"/>
              <a:ea typeface="Calibri"/>
              <a:cs typeface="Calibri"/>
              <a:sym typeface="Calibri"/>
            </a:endParaRPr>
          </a:p>
        </p:txBody>
      </p:sp>
      <p:cxnSp>
        <p:nvCxnSpPr>
          <p:cNvPr id="739" name="Google Shape;739;p80"/>
          <p:cNvCxnSpPr>
            <a:stCxn id="738" idx="2"/>
            <a:endCxn id="740" idx="0"/>
          </p:cNvCxnSpPr>
          <p:nvPr/>
        </p:nvCxnSpPr>
        <p:spPr>
          <a:xfrm>
            <a:off x="6221920" y="5326636"/>
            <a:ext cx="0" cy="346800"/>
          </a:xfrm>
          <a:prstGeom prst="straightConnector1">
            <a:avLst/>
          </a:prstGeom>
          <a:noFill/>
          <a:ln cap="flat" cmpd="sng" w="57150">
            <a:solidFill>
              <a:schemeClr val="accent1"/>
            </a:solidFill>
            <a:prstDash val="solid"/>
            <a:miter lim="800000"/>
            <a:headEnd len="sm" w="sm" type="none"/>
            <a:tailEnd len="med" w="med" type="triangle"/>
          </a:ln>
        </p:spPr>
      </p:cxnSp>
      <p:sp>
        <p:nvSpPr>
          <p:cNvPr id="740" name="Google Shape;740;p80"/>
          <p:cNvSpPr/>
          <p:nvPr/>
        </p:nvSpPr>
        <p:spPr>
          <a:xfrm>
            <a:off x="4507123" y="5673569"/>
            <a:ext cx="3429593" cy="461665"/>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389AC1"/>
                </a:solidFill>
                <a:latin typeface="Calibri"/>
                <a:ea typeface="Calibri"/>
                <a:cs typeface="Calibri"/>
                <a:sym typeface="Calibri"/>
              </a:rPr>
              <a:t>Deserialization completed</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8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CUSTOM SERIALIZATION </a:t>
            </a:r>
            <a:endParaRPr/>
          </a:p>
        </p:txBody>
      </p:sp>
      <p:sp>
        <p:nvSpPr>
          <p:cNvPr id="746" name="Google Shape;746;p81"/>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2F5496"/>
              </a:buClr>
              <a:buSzPts val="3200"/>
              <a:buChar char="•"/>
            </a:pPr>
            <a:r>
              <a:rPr b="1" lang="en-US" sz="3200"/>
              <a:t>Các sự kiện trong Serialization</a:t>
            </a:r>
            <a:endParaRPr sz="3200"/>
          </a:p>
          <a:p>
            <a:pPr indent="-228600" lvl="1" marL="685800" rtl="0" algn="l">
              <a:lnSpc>
                <a:spcPct val="90000"/>
              </a:lnSpc>
              <a:spcBef>
                <a:spcPts val="500"/>
              </a:spcBef>
              <a:spcAft>
                <a:spcPts val="0"/>
              </a:spcAft>
              <a:buClr>
                <a:srgbClr val="2F5496"/>
              </a:buClr>
              <a:buSzPts val="3200"/>
              <a:buChar char="•"/>
            </a:pPr>
            <a:r>
              <a:rPr lang="en-US" sz="3200"/>
              <a:t>Các sự kiện này là cách tốt nhất và dễ dàng nhất để điều khiển tiến trình chuyển đổi</a:t>
            </a:r>
            <a:endParaRPr/>
          </a:p>
          <a:p>
            <a:pPr indent="-228600" lvl="2" marL="1143000" rtl="0" algn="l">
              <a:lnSpc>
                <a:spcPct val="90000"/>
              </a:lnSpc>
              <a:spcBef>
                <a:spcPts val="500"/>
              </a:spcBef>
              <a:spcAft>
                <a:spcPts val="0"/>
              </a:spcAft>
              <a:buClr>
                <a:srgbClr val="2F5496"/>
              </a:buClr>
              <a:buSzPts val="2800"/>
              <a:buChar char="•"/>
            </a:pPr>
            <a:r>
              <a:rPr lang="en-US" sz="2800"/>
              <a:t>Không can thiệp vào serialization stream</a:t>
            </a:r>
            <a:endParaRPr/>
          </a:p>
          <a:p>
            <a:pPr indent="-228600" lvl="2" marL="1143000" rtl="0" algn="l">
              <a:lnSpc>
                <a:spcPct val="90000"/>
              </a:lnSpc>
              <a:spcBef>
                <a:spcPts val="500"/>
              </a:spcBef>
              <a:spcAft>
                <a:spcPts val="0"/>
              </a:spcAft>
              <a:buClr>
                <a:srgbClr val="2F5496"/>
              </a:buClr>
              <a:buSzPts val="2800"/>
              <a:buChar char="•"/>
            </a:pPr>
            <a:r>
              <a:rPr lang="en-US" sz="2800"/>
              <a:t>Cho phép hiệu chỉnh đối tượng trước và sau serialize</a:t>
            </a:r>
            <a:endParaRPr/>
          </a:p>
          <a:p>
            <a:pPr indent="-228600" lvl="1" marL="685800" rtl="0" algn="l">
              <a:lnSpc>
                <a:spcPct val="90000"/>
              </a:lnSpc>
              <a:spcBef>
                <a:spcPts val="500"/>
              </a:spcBef>
              <a:spcAft>
                <a:spcPts val="0"/>
              </a:spcAft>
              <a:buClr>
                <a:srgbClr val="2F5496"/>
              </a:buClr>
              <a:buSzPts val="3200"/>
              <a:buChar char="•"/>
            </a:pPr>
            <a:r>
              <a:rPr lang="en-US" sz="3200"/>
              <a:t>Yêu cầu cho các phương thức xử lý các sự kiện</a:t>
            </a:r>
            <a:endParaRPr/>
          </a:p>
          <a:p>
            <a:pPr indent="-228600" lvl="2" marL="1143000" rtl="0" algn="l">
              <a:lnSpc>
                <a:spcPct val="90000"/>
              </a:lnSpc>
              <a:spcBef>
                <a:spcPts val="500"/>
              </a:spcBef>
              <a:spcAft>
                <a:spcPts val="0"/>
              </a:spcAft>
              <a:buClr>
                <a:srgbClr val="2F5496"/>
              </a:buClr>
              <a:buSzPts val="2800"/>
              <a:buChar char="•"/>
            </a:pPr>
            <a:r>
              <a:rPr b="1" lang="en-US" sz="2800"/>
              <a:t>Có tham số là đối tượng StreamingContext</a:t>
            </a:r>
            <a:endParaRPr/>
          </a:p>
          <a:p>
            <a:pPr indent="-228600" lvl="2" marL="1143000" rtl="0" algn="l">
              <a:lnSpc>
                <a:spcPct val="90000"/>
              </a:lnSpc>
              <a:spcBef>
                <a:spcPts val="500"/>
              </a:spcBef>
              <a:spcAft>
                <a:spcPts val="0"/>
              </a:spcAft>
              <a:buClr>
                <a:srgbClr val="2F5496"/>
              </a:buClr>
              <a:buSzPts val="2800"/>
              <a:buChar char="•"/>
            </a:pPr>
            <a:r>
              <a:rPr b="1" lang="en-US" sz="2800"/>
              <a:t>Không trả về kết quả</a:t>
            </a:r>
            <a:endParaRPr/>
          </a:p>
        </p:txBody>
      </p:sp>
      <p:sp>
        <p:nvSpPr>
          <p:cNvPr id="747" name="Google Shape;747;p81"/>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748" name="Google Shape;748;p81"/>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749" name="Google Shape;749;p81"/>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STREAM TRONG .NET (2)</a:t>
            </a:r>
            <a:endParaRPr/>
          </a:p>
        </p:txBody>
      </p:sp>
      <p:sp>
        <p:nvSpPr>
          <p:cNvPr id="139" name="Google Shape;139;p19"/>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2F5496"/>
              </a:buClr>
              <a:buSzPts val="2800"/>
              <a:buChar char="•"/>
            </a:pPr>
            <a:r>
              <a:rPr lang="en-US">
                <a:latin typeface="Calibri"/>
                <a:ea typeface="Calibri"/>
                <a:cs typeface="Calibri"/>
                <a:sym typeface="Calibri"/>
              </a:rPr>
              <a:t>Tùy theo đối tượng tương tác mà các stream có các đặc trưng riêng</a:t>
            </a:r>
            <a:endParaRPr>
              <a:latin typeface="Calibri"/>
              <a:ea typeface="Calibri"/>
              <a:cs typeface="Calibri"/>
              <a:sym typeface="Calibri"/>
            </a:endParaRPr>
          </a:p>
          <a:p>
            <a:pPr indent="-228600" lvl="1" marL="685800" rtl="0" algn="l">
              <a:lnSpc>
                <a:spcPct val="90000"/>
              </a:lnSpc>
              <a:spcBef>
                <a:spcPts val="500"/>
              </a:spcBef>
              <a:spcAft>
                <a:spcPts val="0"/>
              </a:spcAft>
              <a:buClr>
                <a:srgbClr val="2F5496"/>
              </a:buClr>
              <a:buSzPts val="2800"/>
              <a:buChar char="•"/>
            </a:pPr>
            <a:r>
              <a:rPr lang="en-US">
                <a:latin typeface="Calibri"/>
                <a:ea typeface="Calibri"/>
                <a:cs typeface="Calibri"/>
                <a:sym typeface="Calibri"/>
              </a:rPr>
              <a:t>Chỉ cho đọc</a:t>
            </a:r>
            <a:endParaRPr>
              <a:latin typeface="Calibri"/>
              <a:ea typeface="Calibri"/>
              <a:cs typeface="Calibri"/>
              <a:sym typeface="Calibri"/>
            </a:endParaRPr>
          </a:p>
          <a:p>
            <a:pPr indent="-228600" lvl="1" marL="685800" rtl="0" algn="l">
              <a:lnSpc>
                <a:spcPct val="90000"/>
              </a:lnSpc>
              <a:spcBef>
                <a:spcPts val="500"/>
              </a:spcBef>
              <a:spcAft>
                <a:spcPts val="0"/>
              </a:spcAft>
              <a:buClr>
                <a:srgbClr val="2F5496"/>
              </a:buClr>
              <a:buSzPts val="2800"/>
              <a:buChar char="•"/>
            </a:pPr>
            <a:r>
              <a:rPr lang="en-US">
                <a:latin typeface="Calibri"/>
                <a:ea typeface="Calibri"/>
                <a:cs typeface="Calibri"/>
                <a:sym typeface="Calibri"/>
              </a:rPr>
              <a:t>Chỉ cho ghi</a:t>
            </a:r>
            <a:endParaRPr>
              <a:latin typeface="Calibri"/>
              <a:ea typeface="Calibri"/>
              <a:cs typeface="Calibri"/>
              <a:sym typeface="Calibri"/>
            </a:endParaRPr>
          </a:p>
          <a:p>
            <a:pPr indent="-228600" lvl="1" marL="685800" rtl="0" algn="l">
              <a:lnSpc>
                <a:spcPct val="90000"/>
              </a:lnSpc>
              <a:spcBef>
                <a:spcPts val="500"/>
              </a:spcBef>
              <a:spcAft>
                <a:spcPts val="0"/>
              </a:spcAft>
              <a:buClr>
                <a:srgbClr val="2F5496"/>
              </a:buClr>
              <a:buSzPts val="2800"/>
              <a:buChar char="•"/>
            </a:pPr>
            <a:r>
              <a:rPr lang="en-US">
                <a:latin typeface="Calibri"/>
                <a:ea typeface="Calibri"/>
                <a:cs typeface="Calibri"/>
                <a:sym typeface="Calibri"/>
              </a:rPr>
              <a:t>Cho phép truy cập nhẫu nhiên (cho phép thay đổi vị trí con trỏ đọc dữ liệu trong luồng - ví dụ dịch chuyển vào giữa luồng dữ liệu để đọc dữ liệu ở khoảng nào đó)</a:t>
            </a:r>
            <a:endParaRPr>
              <a:latin typeface="Calibri"/>
              <a:ea typeface="Calibri"/>
              <a:cs typeface="Calibri"/>
              <a:sym typeface="Calibri"/>
            </a:endParaRPr>
          </a:p>
          <a:p>
            <a:pPr indent="-228600" lvl="1" marL="685800" rtl="0" algn="l">
              <a:lnSpc>
                <a:spcPct val="90000"/>
              </a:lnSpc>
              <a:spcBef>
                <a:spcPts val="500"/>
              </a:spcBef>
              <a:spcAft>
                <a:spcPts val="0"/>
              </a:spcAft>
              <a:buClr>
                <a:srgbClr val="2F5496"/>
              </a:buClr>
              <a:buSzPts val="2800"/>
              <a:buChar char="•"/>
            </a:pPr>
            <a:r>
              <a:rPr lang="en-US">
                <a:latin typeface="Calibri"/>
                <a:ea typeface="Calibri"/>
                <a:cs typeface="Calibri"/>
                <a:sym typeface="Calibri"/>
              </a:rPr>
              <a:t>Chỉ truy cập tuần tự</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Thư viện .NET cung cấp lớp cơ sở System.IO.Stream để hỗ trợ làm việc đọc ghi các byte dữ liệu với các stream</a:t>
            </a:r>
            <a:endParaRPr>
              <a:latin typeface="Calibri"/>
              <a:ea typeface="Calibri"/>
              <a:cs typeface="Calibri"/>
              <a:sym typeface="Calibri"/>
            </a:endParaRPr>
          </a:p>
          <a:p>
            <a:pPr indent="-228600" lvl="0" marL="228600" rtl="0" algn="l">
              <a:lnSpc>
                <a:spcPct val="90000"/>
              </a:lnSpc>
              <a:spcBef>
                <a:spcPts val="1000"/>
              </a:spcBef>
              <a:spcAft>
                <a:spcPts val="0"/>
              </a:spcAft>
              <a:buClr>
                <a:srgbClr val="2F5496"/>
              </a:buClr>
              <a:buSzPts val="2800"/>
              <a:buChar char="•"/>
            </a:pPr>
            <a:r>
              <a:rPr lang="en-US">
                <a:latin typeface="Calibri"/>
                <a:ea typeface="Calibri"/>
                <a:cs typeface="Calibri"/>
                <a:sym typeface="Calibri"/>
              </a:rPr>
              <a:t>Các lớp stream kế thừa đặc thù như: FileStream, BufferStream, MemoryStream...</a:t>
            </a:r>
            <a:endParaRPr>
              <a:latin typeface="Calibri"/>
              <a:ea typeface="Calibri"/>
              <a:cs typeface="Calibri"/>
              <a:sym typeface="Calibri"/>
            </a:endParaRPr>
          </a:p>
        </p:txBody>
      </p:sp>
      <p:sp>
        <p:nvSpPr>
          <p:cNvPr id="140" name="Google Shape;140;p19"/>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41" name="Google Shape;141;p19"/>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42" name="Google Shape;142;p19"/>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82"/>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CUSTOM SERIALIZATION-DEMO</a:t>
            </a:r>
            <a:endParaRPr/>
          </a:p>
        </p:txBody>
      </p:sp>
      <p:sp>
        <p:nvSpPr>
          <p:cNvPr id="755" name="Google Shape;755;p82"/>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756" name="Google Shape;756;p82"/>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757" name="Google Shape;757;p82"/>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58" name="Google Shape;758;p82"/>
          <p:cNvSpPr txBox="1"/>
          <p:nvPr/>
        </p:nvSpPr>
        <p:spPr>
          <a:xfrm>
            <a:off x="110278" y="883936"/>
            <a:ext cx="8923444" cy="5601533"/>
          </a:xfrm>
          <a:prstGeom prst="rect">
            <a:avLst/>
          </a:prstGeom>
          <a:solidFill>
            <a:schemeClr val="lt1"/>
          </a:solid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r>
              <a:rPr lang="en-US" sz="2000">
                <a:solidFill>
                  <a:srgbClr val="389AC1"/>
                </a:solidFill>
                <a:latin typeface="Consolas"/>
                <a:ea typeface="Consolas"/>
                <a:cs typeface="Consolas"/>
                <a:sym typeface="Consolas"/>
              </a:rPr>
              <a:t>Serializable</a:t>
            </a: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class</a:t>
            </a:r>
            <a:r>
              <a:rPr lang="en-US" sz="2000">
                <a:solidFill>
                  <a:srgbClr val="000000"/>
                </a:solidFill>
                <a:latin typeface="Consolas"/>
                <a:ea typeface="Consolas"/>
                <a:cs typeface="Consolas"/>
                <a:sym typeface="Consolas"/>
              </a:rPr>
              <a:t> </a:t>
            </a:r>
            <a:r>
              <a:rPr lang="en-US" sz="2000">
                <a:solidFill>
                  <a:srgbClr val="2B91AF"/>
                </a:solidFill>
                <a:latin typeface="Consolas"/>
                <a:ea typeface="Consolas"/>
                <a:cs typeface="Consolas"/>
                <a:sym typeface="Consolas"/>
              </a:rPr>
              <a:t>ShoppingCartItem</a:t>
            </a:r>
            <a:r>
              <a:rPr lang="en-US" sz="2000">
                <a:solidFill>
                  <a:srgbClr val="000000"/>
                </a:solidFill>
                <a:latin typeface="Consolas"/>
                <a:ea typeface="Consolas"/>
                <a:cs typeface="Consolas"/>
                <a:sym typeface="Consolas"/>
              </a:rPr>
              <a:t> : </a:t>
            </a:r>
            <a:r>
              <a:rPr lang="en-US" sz="2000">
                <a:solidFill>
                  <a:srgbClr val="389AC1"/>
                </a:solidFill>
                <a:latin typeface="Consolas"/>
                <a:ea typeface="Consolas"/>
                <a:cs typeface="Consolas"/>
                <a:sym typeface="Consolas"/>
              </a:rPr>
              <a:t>ISerializable</a:t>
            </a:r>
            <a:endParaRPr sz="2000">
              <a:solidFill>
                <a:srgbClr val="389AC1"/>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389AC1"/>
                </a:solidFill>
                <a:latin typeface="Consolas"/>
                <a:ea typeface="Consolas"/>
                <a:cs typeface="Consolas"/>
                <a:sym typeface="Consolas"/>
              </a:rPr>
              <a:t>Int32</a:t>
            </a:r>
            <a:r>
              <a:rPr lang="en-US" sz="2000">
                <a:solidFill>
                  <a:srgbClr val="000000"/>
                </a:solidFill>
                <a:latin typeface="Consolas"/>
                <a:ea typeface="Consolas"/>
                <a:cs typeface="Consolas"/>
                <a:sym typeface="Consolas"/>
              </a:rPr>
              <a:t> productId;</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decimal</a:t>
            </a:r>
            <a:r>
              <a:rPr lang="en-US" sz="2000">
                <a:solidFill>
                  <a:srgbClr val="000000"/>
                </a:solidFill>
                <a:latin typeface="Consolas"/>
                <a:ea typeface="Consolas"/>
                <a:cs typeface="Consolas"/>
                <a:sym typeface="Consolas"/>
              </a:rPr>
              <a:t> price;</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389AC1"/>
                </a:solidFill>
                <a:latin typeface="Consolas"/>
                <a:ea typeface="Consolas"/>
                <a:cs typeface="Consolas"/>
                <a:sym typeface="Consolas"/>
              </a:rPr>
              <a:t>Int32</a:t>
            </a:r>
            <a:r>
              <a:rPr lang="en-US" sz="2000">
                <a:solidFill>
                  <a:srgbClr val="000000"/>
                </a:solidFill>
                <a:latin typeface="Consolas"/>
                <a:ea typeface="Consolas"/>
                <a:cs typeface="Consolas"/>
                <a:sym typeface="Consolas"/>
              </a:rPr>
              <a:t> quantity;</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decimal</a:t>
            </a:r>
            <a:r>
              <a:rPr lang="en-US" sz="2000">
                <a:solidFill>
                  <a:srgbClr val="000000"/>
                </a:solidFill>
                <a:latin typeface="Consolas"/>
                <a:ea typeface="Consolas"/>
                <a:cs typeface="Consolas"/>
                <a:sym typeface="Consolas"/>
              </a:rPr>
              <a:t> total;</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public</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void</a:t>
            </a:r>
            <a:r>
              <a:rPr lang="en-US" sz="2000">
                <a:solidFill>
                  <a:srgbClr val="000000"/>
                </a:solidFill>
                <a:latin typeface="Consolas"/>
                <a:ea typeface="Consolas"/>
                <a:cs typeface="Consolas"/>
                <a:sym typeface="Consolas"/>
              </a:rPr>
              <a:t> GetObjectData(</a:t>
            </a:r>
            <a:r>
              <a:rPr lang="en-US" sz="2000">
                <a:solidFill>
                  <a:srgbClr val="389AC1"/>
                </a:solidFill>
                <a:latin typeface="Consolas"/>
                <a:ea typeface="Consolas"/>
                <a:cs typeface="Consolas"/>
                <a:sym typeface="Consolas"/>
              </a:rPr>
              <a:t>SerializationInfo</a:t>
            </a:r>
            <a:r>
              <a:rPr lang="en-US" sz="2000">
                <a:solidFill>
                  <a:srgbClr val="000000"/>
                </a:solidFill>
                <a:latin typeface="Consolas"/>
                <a:ea typeface="Consolas"/>
                <a:cs typeface="Consolas"/>
                <a:sym typeface="Consolas"/>
              </a:rPr>
              <a:t> info, </a:t>
            </a:r>
            <a:r>
              <a:rPr lang="en-US" sz="2000">
                <a:solidFill>
                  <a:srgbClr val="389AC1"/>
                </a:solidFill>
                <a:latin typeface="Consolas"/>
                <a:ea typeface="Consolas"/>
                <a:cs typeface="Consolas"/>
                <a:sym typeface="Consolas"/>
              </a:rPr>
              <a:t>StreamingContext</a:t>
            </a:r>
            <a:r>
              <a:rPr lang="en-US" sz="2000">
                <a:solidFill>
                  <a:srgbClr val="000000"/>
                </a:solidFill>
                <a:latin typeface="Consolas"/>
                <a:ea typeface="Consolas"/>
                <a:cs typeface="Consolas"/>
                <a:sym typeface="Consolas"/>
              </a:rPr>
              <a:t> context)</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throw</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new</a:t>
            </a:r>
            <a:r>
              <a:rPr lang="en-US" sz="2000">
                <a:solidFill>
                  <a:srgbClr val="000000"/>
                </a:solidFill>
                <a:latin typeface="Consolas"/>
                <a:ea typeface="Consolas"/>
                <a:cs typeface="Consolas"/>
                <a:sym typeface="Consolas"/>
              </a:rPr>
              <a:t> </a:t>
            </a:r>
            <a:r>
              <a:rPr lang="en-US" sz="2000">
                <a:solidFill>
                  <a:srgbClr val="389AC1"/>
                </a:solidFill>
                <a:latin typeface="Consolas"/>
                <a:ea typeface="Consolas"/>
                <a:cs typeface="Consolas"/>
                <a:sym typeface="Consolas"/>
              </a:rPr>
              <a:t>NotImplementedException</a:t>
            </a:r>
            <a:r>
              <a:rPr lang="en-US" sz="2000">
                <a:solidFill>
                  <a:srgbClr val="000000"/>
                </a:solidFill>
                <a:latin typeface="Consolas"/>
                <a:ea typeface="Consolas"/>
                <a:cs typeface="Consolas"/>
                <a:sym typeface="Consolas"/>
              </a:rPr>
              <a:t>();}</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389AC1"/>
                </a:solidFill>
                <a:latin typeface="Consolas"/>
                <a:ea typeface="Consolas"/>
                <a:cs typeface="Consolas"/>
                <a:sym typeface="Consolas"/>
              </a:rPr>
              <a:t>OnSerializing</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void</a:t>
            </a:r>
            <a:r>
              <a:rPr lang="en-US" sz="2000">
                <a:solidFill>
                  <a:srgbClr val="000000"/>
                </a:solidFill>
                <a:latin typeface="Consolas"/>
                <a:ea typeface="Consolas"/>
                <a:cs typeface="Consolas"/>
                <a:sym typeface="Consolas"/>
              </a:rPr>
              <a:t> CalculateTotal(</a:t>
            </a:r>
            <a:r>
              <a:rPr lang="en-US" sz="2000">
                <a:solidFill>
                  <a:srgbClr val="389AC1"/>
                </a:solidFill>
                <a:latin typeface="Consolas"/>
                <a:ea typeface="Consolas"/>
                <a:cs typeface="Consolas"/>
                <a:sym typeface="Consolas"/>
              </a:rPr>
              <a:t>StreamingContext</a:t>
            </a:r>
            <a:r>
              <a:rPr lang="en-US" sz="2000">
                <a:solidFill>
                  <a:srgbClr val="000000"/>
                </a:solidFill>
                <a:latin typeface="Consolas"/>
                <a:ea typeface="Consolas"/>
                <a:cs typeface="Consolas"/>
                <a:sym typeface="Consolas"/>
              </a:rPr>
              <a:t> sc)</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{total = price * quantity;}</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389AC1"/>
                </a:solidFill>
                <a:latin typeface="Consolas"/>
                <a:ea typeface="Consolas"/>
                <a:cs typeface="Consolas"/>
                <a:sym typeface="Consolas"/>
              </a:rPr>
              <a:t>OnDeserializing</a:t>
            </a: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void</a:t>
            </a:r>
            <a:r>
              <a:rPr lang="en-US" sz="2000">
                <a:solidFill>
                  <a:srgbClr val="000000"/>
                </a:solidFill>
                <a:latin typeface="Consolas"/>
                <a:ea typeface="Consolas"/>
                <a:cs typeface="Consolas"/>
                <a:sym typeface="Consolas"/>
              </a:rPr>
              <a:t> CheckTotal(</a:t>
            </a:r>
            <a:r>
              <a:rPr lang="en-US" sz="2000">
                <a:solidFill>
                  <a:srgbClr val="389AC1"/>
                </a:solidFill>
                <a:latin typeface="Consolas"/>
                <a:ea typeface="Consolas"/>
                <a:cs typeface="Consolas"/>
                <a:sym typeface="Consolas"/>
              </a:rPr>
              <a:t>StreamingContext</a:t>
            </a:r>
            <a:r>
              <a:rPr lang="en-US" sz="2000">
                <a:solidFill>
                  <a:srgbClr val="000000"/>
                </a:solidFill>
                <a:latin typeface="Consolas"/>
                <a:ea typeface="Consolas"/>
                <a:cs typeface="Consolas"/>
                <a:sym typeface="Consolas"/>
              </a:rPr>
              <a:t> sc)</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r>
              <a:rPr lang="en-US" sz="2000">
                <a:solidFill>
                  <a:srgbClr val="0000FF"/>
                </a:solidFill>
                <a:latin typeface="Consolas"/>
                <a:ea typeface="Consolas"/>
                <a:cs typeface="Consolas"/>
                <a:sym typeface="Consolas"/>
              </a:rPr>
              <a:t>if</a:t>
            </a:r>
            <a:r>
              <a:rPr lang="en-US" sz="2000">
                <a:solidFill>
                  <a:srgbClr val="000000"/>
                </a:solidFill>
                <a:latin typeface="Consolas"/>
                <a:ea typeface="Consolas"/>
                <a:cs typeface="Consolas"/>
                <a:sym typeface="Consolas"/>
              </a:rPr>
              <a:t> (total == 0)</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{CalculateTotal(sc);}</a:t>
            </a:r>
            <a:endParaRPr sz="2000">
              <a:solidFill>
                <a:srgbClr val="000000"/>
              </a:solidFill>
              <a:latin typeface="Consolas"/>
              <a:ea typeface="Consolas"/>
              <a:cs typeface="Consolas"/>
              <a:sym typeface="Consolas"/>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    }</a:t>
            </a:r>
            <a:endParaRPr/>
          </a:p>
          <a:p>
            <a:pPr indent="0" lvl="0" marL="0" marR="0" rtl="0" algn="l">
              <a:spcBef>
                <a:spcPts val="0"/>
              </a:spcBef>
              <a:spcAft>
                <a:spcPts val="0"/>
              </a:spcAft>
              <a:buNone/>
            </a:pPr>
            <a:r>
              <a:rPr lang="en-US" sz="2000">
                <a:solidFill>
                  <a:srgbClr val="000000"/>
                </a:solidFill>
                <a:latin typeface="Consolas"/>
                <a:ea typeface="Consolas"/>
                <a:cs typeface="Consolas"/>
                <a:sym typeface="Consolas"/>
              </a:rPr>
              <a:t>}</a:t>
            </a:r>
            <a:endParaRPr sz="2000">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83"/>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CUSTOM SERIALIZATION </a:t>
            </a:r>
            <a:endParaRPr/>
          </a:p>
        </p:txBody>
      </p:sp>
      <p:sp>
        <p:nvSpPr>
          <p:cNvPr id="764" name="Google Shape;764;p83"/>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2F5496"/>
              </a:buClr>
              <a:buSzPts val="2800"/>
              <a:buChar char="•"/>
            </a:pPr>
            <a:r>
              <a:rPr b="1" lang="en-US"/>
              <a:t>Thay đổi ngữ cảnh chuyển đổi</a:t>
            </a:r>
            <a:endParaRPr/>
          </a:p>
          <a:p>
            <a:pPr indent="-228600" lvl="1" marL="685800" rtl="0" algn="l">
              <a:lnSpc>
                <a:spcPct val="90000"/>
              </a:lnSpc>
              <a:spcBef>
                <a:spcPts val="500"/>
              </a:spcBef>
              <a:spcAft>
                <a:spcPts val="0"/>
              </a:spcAft>
              <a:buClr>
                <a:srgbClr val="2F5496"/>
              </a:buClr>
              <a:buSzPts val="2800"/>
              <a:buChar char="•"/>
            </a:pPr>
            <a:r>
              <a:rPr lang="en-US"/>
              <a:t>Khi serialize 1 đối tượng: không cần quan tâm đích đến</a:t>
            </a:r>
            <a:endParaRPr/>
          </a:p>
          <a:p>
            <a:pPr indent="-228600" lvl="1" marL="685800" rtl="0" algn="l">
              <a:lnSpc>
                <a:spcPct val="90000"/>
              </a:lnSpc>
              <a:spcBef>
                <a:spcPts val="500"/>
              </a:spcBef>
              <a:spcAft>
                <a:spcPts val="0"/>
              </a:spcAft>
              <a:buClr>
                <a:srgbClr val="2F5496"/>
              </a:buClr>
              <a:buSzPts val="2800"/>
              <a:buChar char="•"/>
            </a:pPr>
            <a:r>
              <a:rPr lang="en-US"/>
              <a:t>Trong vài trường hợp: serialize và deserialize sẽ khác nhau phụ thuộc vào đích đến</a:t>
            </a:r>
            <a:endParaRPr/>
          </a:p>
          <a:p>
            <a:pPr indent="-228600" lvl="1" marL="685800" rtl="0" algn="l">
              <a:lnSpc>
                <a:spcPct val="90000"/>
              </a:lnSpc>
              <a:spcBef>
                <a:spcPts val="500"/>
              </a:spcBef>
              <a:spcAft>
                <a:spcPts val="0"/>
              </a:spcAft>
              <a:buClr>
                <a:srgbClr val="2F5496"/>
              </a:buClr>
              <a:buSzPts val="2800"/>
              <a:buChar char="•"/>
            </a:pPr>
            <a:r>
              <a:rPr lang="en-US"/>
              <a:t>Cấu trúc StreamingContext cung cấp thông tin đích đến của đối tượng được serialize cho lớp xử lý thực thi interface ISerializable</a:t>
            </a:r>
            <a:endParaRPr/>
          </a:p>
          <a:p>
            <a:pPr indent="-228600" lvl="2" marL="1143000" rtl="0" algn="l">
              <a:lnSpc>
                <a:spcPct val="90000"/>
              </a:lnSpc>
              <a:spcBef>
                <a:spcPts val="500"/>
              </a:spcBef>
              <a:spcAft>
                <a:spcPts val="0"/>
              </a:spcAft>
              <a:buClr>
                <a:srgbClr val="2F5496"/>
              </a:buClr>
              <a:buSzPts val="2400"/>
              <a:buChar char="•"/>
            </a:pPr>
            <a:r>
              <a:rPr lang="en-US"/>
              <a:t>StreamingContext có 2 thuộc tính:</a:t>
            </a:r>
            <a:endParaRPr/>
          </a:p>
          <a:p>
            <a:pPr indent="-228600" lvl="3" marL="1600200" rtl="0" algn="l">
              <a:lnSpc>
                <a:spcPct val="90000"/>
              </a:lnSpc>
              <a:spcBef>
                <a:spcPts val="500"/>
              </a:spcBef>
              <a:spcAft>
                <a:spcPts val="0"/>
              </a:spcAft>
              <a:buClr>
                <a:srgbClr val="2F5496"/>
              </a:buClr>
              <a:buSzPts val="2000"/>
              <a:buChar char="•"/>
            </a:pPr>
            <a:r>
              <a:rPr b="1" lang="en-US"/>
              <a:t>Context: tham chiếu đến đối tượng chứa thông tin ngữ cảnh</a:t>
            </a:r>
            <a:endParaRPr/>
          </a:p>
          <a:p>
            <a:pPr indent="-228600" lvl="3" marL="1600200" rtl="0" algn="l">
              <a:lnSpc>
                <a:spcPct val="90000"/>
              </a:lnSpc>
              <a:spcBef>
                <a:spcPts val="500"/>
              </a:spcBef>
              <a:spcAft>
                <a:spcPts val="0"/>
              </a:spcAft>
              <a:buClr>
                <a:srgbClr val="2F5496"/>
              </a:buClr>
              <a:buSzPts val="2000"/>
              <a:buChar char="•"/>
            </a:pPr>
            <a:r>
              <a:rPr b="1" lang="en-US"/>
              <a:t>state: 1 tập cờ hiệu chỉ ra nguồn đích của đối tượng đang serialize và deserialize</a:t>
            </a:r>
            <a:endParaRPr/>
          </a:p>
        </p:txBody>
      </p:sp>
      <p:sp>
        <p:nvSpPr>
          <p:cNvPr id="765" name="Google Shape;765;p83"/>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766" name="Google Shape;766;p83"/>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767" name="Google Shape;767;p83"/>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84"/>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CUSTOM SERIALIZATION </a:t>
            </a:r>
            <a:endParaRPr/>
          </a:p>
        </p:txBody>
      </p:sp>
      <p:sp>
        <p:nvSpPr>
          <p:cNvPr id="773" name="Google Shape;773;p84"/>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2F5496"/>
              </a:buClr>
              <a:buSzPts val="3200"/>
              <a:buChar char="•"/>
            </a:pPr>
            <a:r>
              <a:rPr b="1" lang="en-US" sz="3200"/>
              <a:t>Các cờ hiệu của thuộc tính State</a:t>
            </a:r>
            <a:endParaRPr sz="3200"/>
          </a:p>
          <a:p>
            <a:pPr indent="-228600" lvl="1" marL="685800" rtl="0" algn="l">
              <a:lnSpc>
                <a:spcPct val="90000"/>
              </a:lnSpc>
              <a:spcBef>
                <a:spcPts val="500"/>
              </a:spcBef>
              <a:spcAft>
                <a:spcPts val="0"/>
              </a:spcAft>
              <a:buClr>
                <a:srgbClr val="2F5496"/>
              </a:buClr>
              <a:buSzPts val="3200"/>
              <a:buChar char="•"/>
            </a:pPr>
            <a:r>
              <a:rPr lang="en-US" sz="3200"/>
              <a:t>StreamingContextStates. CrossProcess</a:t>
            </a:r>
            <a:endParaRPr sz="3200"/>
          </a:p>
          <a:p>
            <a:pPr indent="-228600" lvl="1" marL="685800" rtl="0" algn="l">
              <a:lnSpc>
                <a:spcPct val="90000"/>
              </a:lnSpc>
              <a:spcBef>
                <a:spcPts val="500"/>
              </a:spcBef>
              <a:spcAft>
                <a:spcPts val="0"/>
              </a:spcAft>
              <a:buClr>
                <a:srgbClr val="2F5496"/>
              </a:buClr>
              <a:buSzPts val="3200"/>
              <a:buChar char="•"/>
            </a:pPr>
            <a:r>
              <a:rPr lang="en-US" sz="3200"/>
              <a:t>StreamingContextStates. CrossMachine</a:t>
            </a:r>
            <a:endParaRPr sz="3200"/>
          </a:p>
          <a:p>
            <a:pPr indent="-228600" lvl="1" marL="685800" rtl="0" algn="l">
              <a:lnSpc>
                <a:spcPct val="90000"/>
              </a:lnSpc>
              <a:spcBef>
                <a:spcPts val="500"/>
              </a:spcBef>
              <a:spcAft>
                <a:spcPts val="0"/>
              </a:spcAft>
              <a:buClr>
                <a:srgbClr val="2F5496"/>
              </a:buClr>
              <a:buSzPts val="3200"/>
              <a:buChar char="•"/>
            </a:pPr>
            <a:r>
              <a:rPr lang="en-US" sz="3200"/>
              <a:t>StreamingContextStates. File</a:t>
            </a:r>
            <a:endParaRPr sz="3200"/>
          </a:p>
          <a:p>
            <a:pPr indent="-228600" lvl="1" marL="685800" rtl="0" algn="l">
              <a:lnSpc>
                <a:spcPct val="90000"/>
              </a:lnSpc>
              <a:spcBef>
                <a:spcPts val="500"/>
              </a:spcBef>
              <a:spcAft>
                <a:spcPts val="0"/>
              </a:spcAft>
              <a:buClr>
                <a:srgbClr val="2F5496"/>
              </a:buClr>
              <a:buSzPts val="3200"/>
              <a:buChar char="•"/>
            </a:pPr>
            <a:r>
              <a:rPr lang="en-US" sz="3200"/>
              <a:t>StreamingContextStates. Persistence</a:t>
            </a:r>
            <a:endParaRPr sz="3200"/>
          </a:p>
          <a:p>
            <a:pPr indent="-228600" lvl="1" marL="685800" rtl="0" algn="l">
              <a:lnSpc>
                <a:spcPct val="90000"/>
              </a:lnSpc>
              <a:spcBef>
                <a:spcPts val="500"/>
              </a:spcBef>
              <a:spcAft>
                <a:spcPts val="0"/>
              </a:spcAft>
              <a:buClr>
                <a:srgbClr val="2F5496"/>
              </a:buClr>
              <a:buSzPts val="3200"/>
              <a:buChar char="•"/>
            </a:pPr>
            <a:r>
              <a:rPr lang="en-US" sz="3200"/>
              <a:t>StreamingContextStates. Remoting</a:t>
            </a:r>
            <a:endParaRPr sz="3200"/>
          </a:p>
          <a:p>
            <a:pPr indent="-228600" lvl="1" marL="685800" rtl="0" algn="l">
              <a:lnSpc>
                <a:spcPct val="90000"/>
              </a:lnSpc>
              <a:spcBef>
                <a:spcPts val="500"/>
              </a:spcBef>
              <a:spcAft>
                <a:spcPts val="0"/>
              </a:spcAft>
              <a:buClr>
                <a:srgbClr val="2F5496"/>
              </a:buClr>
              <a:buSzPts val="3200"/>
              <a:buChar char="•"/>
            </a:pPr>
            <a:r>
              <a:rPr lang="en-US" sz="3200"/>
              <a:t>StreamingContextStates. Other</a:t>
            </a:r>
            <a:endParaRPr sz="3200"/>
          </a:p>
          <a:p>
            <a:pPr indent="-228600" lvl="1" marL="685800" rtl="0" algn="l">
              <a:lnSpc>
                <a:spcPct val="90000"/>
              </a:lnSpc>
              <a:spcBef>
                <a:spcPts val="500"/>
              </a:spcBef>
              <a:spcAft>
                <a:spcPts val="0"/>
              </a:spcAft>
              <a:buClr>
                <a:srgbClr val="2F5496"/>
              </a:buClr>
              <a:buSzPts val="3200"/>
              <a:buChar char="•"/>
            </a:pPr>
            <a:r>
              <a:rPr lang="en-US" sz="3200"/>
              <a:t>StreamingContextStates. Clone</a:t>
            </a:r>
            <a:endParaRPr sz="3200"/>
          </a:p>
          <a:p>
            <a:pPr indent="-228600" lvl="1" marL="685800" rtl="0" algn="l">
              <a:lnSpc>
                <a:spcPct val="90000"/>
              </a:lnSpc>
              <a:spcBef>
                <a:spcPts val="500"/>
              </a:spcBef>
              <a:spcAft>
                <a:spcPts val="0"/>
              </a:spcAft>
              <a:buClr>
                <a:srgbClr val="2F5496"/>
              </a:buClr>
              <a:buSzPts val="3200"/>
              <a:buChar char="•"/>
            </a:pPr>
            <a:r>
              <a:rPr lang="en-US" sz="3200"/>
              <a:t>StreamingContextStates. CrossAppDomain</a:t>
            </a:r>
            <a:endParaRPr sz="3200"/>
          </a:p>
          <a:p>
            <a:pPr indent="-228600" lvl="1" marL="685800" rtl="0" algn="l">
              <a:lnSpc>
                <a:spcPct val="90000"/>
              </a:lnSpc>
              <a:spcBef>
                <a:spcPts val="500"/>
              </a:spcBef>
              <a:spcAft>
                <a:spcPts val="0"/>
              </a:spcAft>
              <a:buClr>
                <a:srgbClr val="2F5496"/>
              </a:buClr>
              <a:buSzPts val="3200"/>
              <a:buChar char="•"/>
            </a:pPr>
            <a:r>
              <a:rPr lang="en-US" sz="3200"/>
              <a:t>StreamingContextStates. All</a:t>
            </a:r>
            <a:endParaRPr sz="3200"/>
          </a:p>
        </p:txBody>
      </p:sp>
      <p:sp>
        <p:nvSpPr>
          <p:cNvPr id="774" name="Google Shape;774;p84"/>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775" name="Google Shape;775;p84"/>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776" name="Google Shape;776;p84"/>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8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CUSTOM SERIALIZATION </a:t>
            </a:r>
            <a:endParaRPr/>
          </a:p>
        </p:txBody>
      </p:sp>
      <p:sp>
        <p:nvSpPr>
          <p:cNvPr id="782" name="Google Shape;782;p85"/>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783" name="Google Shape;783;p85"/>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784" name="Google Shape;784;p85"/>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785" name="Google Shape;785;p85"/>
          <p:cNvGraphicFramePr/>
          <p:nvPr/>
        </p:nvGraphicFramePr>
        <p:xfrm>
          <a:off x="129751" y="935137"/>
          <a:ext cx="3000000" cy="3000000"/>
        </p:xfrm>
        <a:graphic>
          <a:graphicData uri="http://schemas.openxmlformats.org/drawingml/2006/table">
            <a:tbl>
              <a:tblPr bandRow="1" firstRow="1">
                <a:noFill/>
                <a:tableStyleId>{44A596DA-74A0-4800-B3DB-E022E8F81542}</a:tableStyleId>
              </a:tblPr>
              <a:tblGrid>
                <a:gridCol w="1988100"/>
                <a:gridCol w="6881575"/>
              </a:tblGrid>
              <a:tr h="126650">
                <a:tc gridSpan="2">
                  <a:txBody>
                    <a:bodyPr/>
                    <a:lstStyle/>
                    <a:p>
                      <a:pPr indent="0" lvl="0" marL="0" marR="0" rtl="0" algn="l">
                        <a:lnSpc>
                          <a:spcPct val="107000"/>
                        </a:lnSpc>
                        <a:spcBef>
                          <a:spcPts val="0"/>
                        </a:spcBef>
                        <a:spcAft>
                          <a:spcPts val="0"/>
                        </a:spcAft>
                        <a:buNone/>
                      </a:pPr>
                      <a:r>
                        <a:rPr lang="en-US" sz="2200" cap="none">
                          <a:latin typeface="Arial"/>
                          <a:ea typeface="Arial"/>
                          <a:cs typeface="Arial"/>
                          <a:sym typeface="Arial"/>
                        </a:rPr>
                        <a:t>FIELDS</a:t>
                      </a:r>
                      <a:endParaRPr sz="2200">
                        <a:latin typeface="Arial"/>
                        <a:ea typeface="Arial"/>
                        <a:cs typeface="Arial"/>
                        <a:sym typeface="Arial"/>
                      </a:endParaRPr>
                    </a:p>
                  </a:txBody>
                  <a:tcPr marT="5625" marB="5625" marR="5625" marL="5625" anchor="ctr"/>
                </a:tc>
                <a:tc hMerge="1"/>
              </a:tr>
              <a:tr h="357475">
                <a:tc>
                  <a:txBody>
                    <a:bodyPr/>
                    <a:lstStyle/>
                    <a:p>
                      <a:pPr indent="0" lvl="0" marL="0" marR="0" rtl="0" algn="l">
                        <a:lnSpc>
                          <a:spcPct val="107000"/>
                        </a:lnSpc>
                        <a:spcBef>
                          <a:spcPts val="0"/>
                        </a:spcBef>
                        <a:spcAft>
                          <a:spcPts val="0"/>
                        </a:spcAft>
                        <a:buNone/>
                      </a:pPr>
                      <a:r>
                        <a:rPr lang="en-US" sz="2200">
                          <a:latin typeface="Arial"/>
                          <a:ea typeface="Arial"/>
                          <a:cs typeface="Arial"/>
                          <a:sym typeface="Arial"/>
                        </a:rPr>
                        <a:t>All</a:t>
                      </a:r>
                      <a:endParaRPr sz="2200">
                        <a:latin typeface="Arial"/>
                        <a:ea typeface="Arial"/>
                        <a:cs typeface="Arial"/>
                        <a:sym typeface="Arial"/>
                      </a:endParaRPr>
                    </a:p>
                  </a:txBody>
                  <a:tcPr marT="5625" marB="5625" marR="5625" marL="5625"/>
                </a:tc>
                <a:tc>
                  <a:txBody>
                    <a:bodyPr/>
                    <a:lstStyle/>
                    <a:p>
                      <a:pPr indent="0" lvl="0" marL="0" marR="0" rtl="0" algn="l">
                        <a:lnSpc>
                          <a:spcPct val="107000"/>
                        </a:lnSpc>
                        <a:spcBef>
                          <a:spcPts val="0"/>
                        </a:spcBef>
                        <a:spcAft>
                          <a:spcPts val="0"/>
                        </a:spcAft>
                        <a:buNone/>
                      </a:pPr>
                      <a:r>
                        <a:rPr lang="en-US" sz="2200">
                          <a:latin typeface="Arial"/>
                          <a:ea typeface="Arial"/>
                          <a:cs typeface="Arial"/>
                          <a:sym typeface="Arial"/>
                        </a:rPr>
                        <a:t>Specifies that the serialized data can be transmitted to or received from any of the other contexts.</a:t>
                      </a:r>
                      <a:endParaRPr sz="2200">
                        <a:latin typeface="Arial"/>
                        <a:ea typeface="Arial"/>
                        <a:cs typeface="Arial"/>
                        <a:sym typeface="Arial"/>
                      </a:endParaRPr>
                    </a:p>
                  </a:txBody>
                  <a:tcPr marT="5625" marB="5625" marR="5625" marL="5625"/>
                </a:tc>
              </a:tr>
              <a:tr h="703700">
                <a:tc>
                  <a:txBody>
                    <a:bodyPr/>
                    <a:lstStyle/>
                    <a:p>
                      <a:pPr indent="0" lvl="0" marL="0" marR="0" rtl="0" algn="l">
                        <a:lnSpc>
                          <a:spcPct val="107000"/>
                        </a:lnSpc>
                        <a:spcBef>
                          <a:spcPts val="0"/>
                        </a:spcBef>
                        <a:spcAft>
                          <a:spcPts val="0"/>
                        </a:spcAft>
                        <a:buNone/>
                      </a:pPr>
                      <a:r>
                        <a:rPr lang="en-US" sz="2200">
                          <a:latin typeface="Arial"/>
                          <a:ea typeface="Arial"/>
                          <a:cs typeface="Arial"/>
                          <a:sym typeface="Arial"/>
                        </a:rPr>
                        <a:t>Clone</a:t>
                      </a:r>
                      <a:endParaRPr sz="2200">
                        <a:latin typeface="Arial"/>
                        <a:ea typeface="Arial"/>
                        <a:cs typeface="Arial"/>
                        <a:sym typeface="Arial"/>
                      </a:endParaRPr>
                    </a:p>
                  </a:txBody>
                  <a:tcPr marT="5625" marB="5625" marR="5625" marL="5625"/>
                </a:tc>
                <a:tc>
                  <a:txBody>
                    <a:bodyPr/>
                    <a:lstStyle/>
                    <a:p>
                      <a:pPr indent="0" lvl="0" marL="0" marR="0" rtl="0" algn="l">
                        <a:lnSpc>
                          <a:spcPct val="107000"/>
                        </a:lnSpc>
                        <a:spcBef>
                          <a:spcPts val="0"/>
                        </a:spcBef>
                        <a:spcAft>
                          <a:spcPts val="0"/>
                        </a:spcAft>
                        <a:buNone/>
                      </a:pPr>
                      <a:r>
                        <a:rPr lang="en-US" sz="2200">
                          <a:latin typeface="Arial"/>
                          <a:ea typeface="Arial"/>
                          <a:cs typeface="Arial"/>
                          <a:sym typeface="Arial"/>
                        </a:rPr>
                        <a:t>Specifies that the object graph is being cloned. Users can assume that the cloned graph will continue to exist within the same process and be safe to access handles or other references to unmanaged resources.</a:t>
                      </a:r>
                      <a:endParaRPr sz="2200">
                        <a:latin typeface="Arial"/>
                        <a:ea typeface="Arial"/>
                        <a:cs typeface="Arial"/>
                        <a:sym typeface="Arial"/>
                      </a:endParaRPr>
                    </a:p>
                  </a:txBody>
                  <a:tcPr marT="5625" marB="5625" marR="5625" marL="5625"/>
                </a:tc>
              </a:tr>
              <a:tr h="588300">
                <a:tc>
                  <a:txBody>
                    <a:bodyPr/>
                    <a:lstStyle/>
                    <a:p>
                      <a:pPr indent="0" lvl="0" marL="0" marR="0" rtl="0" algn="l">
                        <a:lnSpc>
                          <a:spcPct val="107000"/>
                        </a:lnSpc>
                        <a:spcBef>
                          <a:spcPts val="0"/>
                        </a:spcBef>
                        <a:spcAft>
                          <a:spcPts val="0"/>
                        </a:spcAft>
                        <a:buNone/>
                      </a:pPr>
                      <a:r>
                        <a:rPr lang="en-US" sz="2200">
                          <a:latin typeface="Arial"/>
                          <a:ea typeface="Arial"/>
                          <a:cs typeface="Arial"/>
                          <a:sym typeface="Arial"/>
                        </a:rPr>
                        <a:t>CrossAppDomain</a:t>
                      </a:r>
                      <a:endParaRPr sz="2200">
                        <a:latin typeface="Arial"/>
                        <a:ea typeface="Arial"/>
                        <a:cs typeface="Arial"/>
                        <a:sym typeface="Arial"/>
                      </a:endParaRPr>
                    </a:p>
                  </a:txBody>
                  <a:tcPr marT="5625" marB="5625" marR="5625" marL="5625"/>
                </a:tc>
                <a:tc>
                  <a:txBody>
                    <a:bodyPr/>
                    <a:lstStyle/>
                    <a:p>
                      <a:pPr indent="0" lvl="0" marL="0" marR="0" rtl="0" algn="l">
                        <a:lnSpc>
                          <a:spcPct val="107000"/>
                        </a:lnSpc>
                        <a:spcBef>
                          <a:spcPts val="0"/>
                        </a:spcBef>
                        <a:spcAft>
                          <a:spcPts val="0"/>
                        </a:spcAft>
                        <a:buNone/>
                      </a:pPr>
                      <a:r>
                        <a:rPr lang="en-US" sz="2200">
                          <a:latin typeface="Arial"/>
                          <a:ea typeface="Arial"/>
                          <a:cs typeface="Arial"/>
                          <a:sym typeface="Arial"/>
                        </a:rPr>
                        <a:t>Specifies that the source or destination context is a different AppDomain. (For a description of AppDomains, see </a:t>
                      </a:r>
                      <a:r>
                        <a:rPr lang="en-US" sz="2200" u="sng" strike="noStrike">
                          <a:solidFill>
                            <a:schemeClr val="hlink"/>
                          </a:solidFill>
                          <a:latin typeface="Arial"/>
                          <a:ea typeface="Arial"/>
                          <a:cs typeface="Arial"/>
                          <a:sym typeface="Arial"/>
                          <a:hlinkClick r:id="rId3"/>
                        </a:rPr>
                        <a:t>Application Domains</a:t>
                      </a:r>
                      <a:r>
                        <a:rPr lang="en-US" sz="2200">
                          <a:latin typeface="Arial"/>
                          <a:ea typeface="Arial"/>
                          <a:cs typeface="Arial"/>
                          <a:sym typeface="Arial"/>
                        </a:rPr>
                        <a:t>).</a:t>
                      </a:r>
                      <a:endParaRPr sz="2200">
                        <a:latin typeface="Arial"/>
                        <a:ea typeface="Arial"/>
                        <a:cs typeface="Arial"/>
                        <a:sym typeface="Arial"/>
                      </a:endParaRPr>
                    </a:p>
                  </a:txBody>
                  <a:tcPr marT="5625" marB="5625" marR="5625" marL="5625"/>
                </a:tc>
              </a:tr>
              <a:tr h="357475">
                <a:tc>
                  <a:txBody>
                    <a:bodyPr/>
                    <a:lstStyle/>
                    <a:p>
                      <a:pPr indent="0" lvl="0" marL="0" marR="0" rtl="0" algn="l">
                        <a:lnSpc>
                          <a:spcPct val="107000"/>
                        </a:lnSpc>
                        <a:spcBef>
                          <a:spcPts val="0"/>
                        </a:spcBef>
                        <a:spcAft>
                          <a:spcPts val="0"/>
                        </a:spcAft>
                        <a:buNone/>
                      </a:pPr>
                      <a:r>
                        <a:rPr lang="en-US" sz="2200">
                          <a:latin typeface="Arial"/>
                          <a:ea typeface="Arial"/>
                          <a:cs typeface="Arial"/>
                          <a:sym typeface="Arial"/>
                        </a:rPr>
                        <a:t>CrossMachine</a:t>
                      </a:r>
                      <a:endParaRPr sz="2200">
                        <a:latin typeface="Arial"/>
                        <a:ea typeface="Arial"/>
                        <a:cs typeface="Arial"/>
                        <a:sym typeface="Arial"/>
                      </a:endParaRPr>
                    </a:p>
                  </a:txBody>
                  <a:tcPr marT="5625" marB="5625" marR="5625" marL="5625"/>
                </a:tc>
                <a:tc>
                  <a:txBody>
                    <a:bodyPr/>
                    <a:lstStyle/>
                    <a:p>
                      <a:pPr indent="0" lvl="0" marL="0" marR="0" rtl="0" algn="l">
                        <a:lnSpc>
                          <a:spcPct val="107000"/>
                        </a:lnSpc>
                        <a:spcBef>
                          <a:spcPts val="0"/>
                        </a:spcBef>
                        <a:spcAft>
                          <a:spcPts val="0"/>
                        </a:spcAft>
                        <a:buNone/>
                      </a:pPr>
                      <a:r>
                        <a:rPr lang="en-US" sz="2200">
                          <a:latin typeface="Arial"/>
                          <a:ea typeface="Arial"/>
                          <a:cs typeface="Arial"/>
                          <a:sym typeface="Arial"/>
                        </a:rPr>
                        <a:t>Specifies that the source or destination context is a different computer.</a:t>
                      </a:r>
                      <a:endParaRPr sz="2200">
                        <a:latin typeface="Arial"/>
                        <a:ea typeface="Arial"/>
                        <a:cs typeface="Arial"/>
                        <a:sym typeface="Arial"/>
                      </a:endParaRPr>
                    </a:p>
                  </a:txBody>
                  <a:tcPr marT="5625" marB="5625" marR="5625" marL="5625"/>
                </a:tc>
              </a:tr>
              <a:tr h="357475">
                <a:tc>
                  <a:txBody>
                    <a:bodyPr/>
                    <a:lstStyle/>
                    <a:p>
                      <a:pPr indent="0" lvl="0" marL="0" marR="0" rtl="0" algn="l">
                        <a:lnSpc>
                          <a:spcPct val="107000"/>
                        </a:lnSpc>
                        <a:spcBef>
                          <a:spcPts val="0"/>
                        </a:spcBef>
                        <a:spcAft>
                          <a:spcPts val="0"/>
                        </a:spcAft>
                        <a:buNone/>
                      </a:pPr>
                      <a:r>
                        <a:rPr lang="en-US" sz="2200">
                          <a:latin typeface="Arial"/>
                          <a:ea typeface="Arial"/>
                          <a:cs typeface="Arial"/>
                          <a:sym typeface="Arial"/>
                        </a:rPr>
                        <a:t>CrossProcess</a:t>
                      </a:r>
                      <a:endParaRPr sz="2200">
                        <a:latin typeface="Arial"/>
                        <a:ea typeface="Arial"/>
                        <a:cs typeface="Arial"/>
                        <a:sym typeface="Arial"/>
                      </a:endParaRPr>
                    </a:p>
                  </a:txBody>
                  <a:tcPr marT="5625" marB="5625" marR="5625" marL="5625"/>
                </a:tc>
                <a:tc>
                  <a:txBody>
                    <a:bodyPr/>
                    <a:lstStyle/>
                    <a:p>
                      <a:pPr indent="0" lvl="0" marL="0" marR="0" rtl="0" algn="l">
                        <a:lnSpc>
                          <a:spcPct val="107000"/>
                        </a:lnSpc>
                        <a:spcBef>
                          <a:spcPts val="0"/>
                        </a:spcBef>
                        <a:spcAft>
                          <a:spcPts val="0"/>
                        </a:spcAft>
                        <a:buNone/>
                      </a:pPr>
                      <a:r>
                        <a:rPr lang="en-US" sz="2200">
                          <a:latin typeface="Arial"/>
                          <a:ea typeface="Arial"/>
                          <a:cs typeface="Arial"/>
                          <a:sym typeface="Arial"/>
                        </a:rPr>
                        <a:t>Specifies that the source or destination context is a different process on the same computer.</a:t>
                      </a:r>
                      <a:endParaRPr sz="2200">
                        <a:latin typeface="Arial"/>
                        <a:ea typeface="Arial"/>
                        <a:cs typeface="Arial"/>
                        <a:sym typeface="Arial"/>
                      </a:endParaRPr>
                    </a:p>
                  </a:txBody>
                  <a:tcPr marT="5625" marB="5625" marR="5625" marL="5625"/>
                </a:tc>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86"/>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CUSTOM SERIALIZATION </a:t>
            </a:r>
            <a:endParaRPr/>
          </a:p>
        </p:txBody>
      </p:sp>
      <p:sp>
        <p:nvSpPr>
          <p:cNvPr id="791" name="Google Shape;791;p86"/>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792" name="Google Shape;792;p86"/>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793" name="Google Shape;793;p86"/>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794" name="Google Shape;794;p86"/>
          <p:cNvGraphicFramePr/>
          <p:nvPr/>
        </p:nvGraphicFramePr>
        <p:xfrm>
          <a:off x="137160" y="944564"/>
          <a:ext cx="3000000" cy="3000000"/>
        </p:xfrm>
        <a:graphic>
          <a:graphicData uri="http://schemas.openxmlformats.org/drawingml/2006/table">
            <a:tbl>
              <a:tblPr bandRow="1" firstRow="1">
                <a:noFill/>
                <a:tableStyleId>{44A596DA-74A0-4800-B3DB-E022E8F81542}</a:tableStyleId>
              </a:tblPr>
              <a:tblGrid>
                <a:gridCol w="1678675"/>
                <a:gridCol w="7191000"/>
              </a:tblGrid>
              <a:tr h="126650">
                <a:tc gridSpan="2">
                  <a:txBody>
                    <a:bodyPr/>
                    <a:lstStyle/>
                    <a:p>
                      <a:pPr indent="0" lvl="0" marL="0" marR="0" rtl="0" algn="l">
                        <a:lnSpc>
                          <a:spcPct val="107000"/>
                        </a:lnSpc>
                        <a:spcBef>
                          <a:spcPts val="0"/>
                        </a:spcBef>
                        <a:spcAft>
                          <a:spcPts val="0"/>
                        </a:spcAft>
                        <a:buNone/>
                      </a:pPr>
                      <a:r>
                        <a:rPr lang="en-US" sz="2200" cap="none">
                          <a:latin typeface="Arial"/>
                          <a:ea typeface="Arial"/>
                          <a:cs typeface="Arial"/>
                          <a:sym typeface="Arial"/>
                        </a:rPr>
                        <a:t>FIELDS</a:t>
                      </a:r>
                      <a:endParaRPr sz="2200">
                        <a:latin typeface="Arial"/>
                        <a:ea typeface="Arial"/>
                        <a:cs typeface="Arial"/>
                        <a:sym typeface="Arial"/>
                      </a:endParaRPr>
                    </a:p>
                  </a:txBody>
                  <a:tcPr marT="5625" marB="5625" marR="5625" marL="5625" anchor="ctr"/>
                </a:tc>
                <a:tc hMerge="1"/>
              </a:tr>
              <a:tr h="934525">
                <a:tc>
                  <a:txBody>
                    <a:bodyPr/>
                    <a:lstStyle/>
                    <a:p>
                      <a:pPr indent="0" lvl="0" marL="0" marR="0" rtl="0" algn="l">
                        <a:lnSpc>
                          <a:spcPct val="107000"/>
                        </a:lnSpc>
                        <a:spcBef>
                          <a:spcPts val="0"/>
                        </a:spcBef>
                        <a:spcAft>
                          <a:spcPts val="0"/>
                        </a:spcAft>
                        <a:buNone/>
                      </a:pPr>
                      <a:r>
                        <a:rPr lang="en-US" sz="2200">
                          <a:latin typeface="Arial"/>
                          <a:ea typeface="Arial"/>
                          <a:cs typeface="Arial"/>
                          <a:sym typeface="Arial"/>
                        </a:rPr>
                        <a:t>File</a:t>
                      </a:r>
                      <a:endParaRPr sz="2200">
                        <a:latin typeface="Arial"/>
                        <a:ea typeface="Arial"/>
                        <a:cs typeface="Arial"/>
                        <a:sym typeface="Arial"/>
                      </a:endParaRPr>
                    </a:p>
                  </a:txBody>
                  <a:tcPr marT="5625" marB="5625" marR="5625" marL="5625"/>
                </a:tc>
                <a:tc>
                  <a:txBody>
                    <a:bodyPr/>
                    <a:lstStyle/>
                    <a:p>
                      <a:pPr indent="0" lvl="0" marL="0" marR="0" rtl="0" algn="l">
                        <a:lnSpc>
                          <a:spcPct val="107000"/>
                        </a:lnSpc>
                        <a:spcBef>
                          <a:spcPts val="0"/>
                        </a:spcBef>
                        <a:spcAft>
                          <a:spcPts val="0"/>
                        </a:spcAft>
                        <a:buNone/>
                      </a:pPr>
                      <a:r>
                        <a:rPr lang="en-US" sz="2200">
                          <a:latin typeface="Arial"/>
                          <a:ea typeface="Arial"/>
                          <a:cs typeface="Arial"/>
                          <a:sym typeface="Arial"/>
                        </a:rPr>
                        <a:t>Specifies that the source or destination context is a file. Users can assume that files will last longer than the process that created them and not serialize objects in such a way that deserialization will require accessing any data from the current process.</a:t>
                      </a:r>
                      <a:endParaRPr sz="2200">
                        <a:latin typeface="Arial"/>
                        <a:ea typeface="Arial"/>
                        <a:cs typeface="Arial"/>
                        <a:sym typeface="Arial"/>
                      </a:endParaRPr>
                    </a:p>
                  </a:txBody>
                  <a:tcPr marT="5625" marB="5625" marR="5625" marL="5625"/>
                </a:tc>
              </a:tr>
              <a:tr h="242050">
                <a:tc>
                  <a:txBody>
                    <a:bodyPr/>
                    <a:lstStyle/>
                    <a:p>
                      <a:pPr indent="0" lvl="0" marL="0" marR="0" rtl="0" algn="l">
                        <a:lnSpc>
                          <a:spcPct val="107000"/>
                        </a:lnSpc>
                        <a:spcBef>
                          <a:spcPts val="0"/>
                        </a:spcBef>
                        <a:spcAft>
                          <a:spcPts val="0"/>
                        </a:spcAft>
                        <a:buNone/>
                      </a:pPr>
                      <a:r>
                        <a:rPr lang="en-US" sz="2200">
                          <a:latin typeface="Arial"/>
                          <a:ea typeface="Arial"/>
                          <a:cs typeface="Arial"/>
                          <a:sym typeface="Arial"/>
                        </a:rPr>
                        <a:t>Other</a:t>
                      </a:r>
                      <a:endParaRPr sz="2200">
                        <a:latin typeface="Arial"/>
                        <a:ea typeface="Arial"/>
                        <a:cs typeface="Arial"/>
                        <a:sym typeface="Arial"/>
                      </a:endParaRPr>
                    </a:p>
                  </a:txBody>
                  <a:tcPr marT="5625" marB="5625" marR="5625" marL="5625"/>
                </a:tc>
                <a:tc>
                  <a:txBody>
                    <a:bodyPr/>
                    <a:lstStyle/>
                    <a:p>
                      <a:pPr indent="0" lvl="0" marL="0" marR="0" rtl="0" algn="l">
                        <a:lnSpc>
                          <a:spcPct val="107000"/>
                        </a:lnSpc>
                        <a:spcBef>
                          <a:spcPts val="0"/>
                        </a:spcBef>
                        <a:spcAft>
                          <a:spcPts val="0"/>
                        </a:spcAft>
                        <a:buNone/>
                      </a:pPr>
                      <a:r>
                        <a:rPr lang="en-US" sz="2200">
                          <a:latin typeface="Arial"/>
                          <a:ea typeface="Arial"/>
                          <a:cs typeface="Arial"/>
                          <a:sym typeface="Arial"/>
                        </a:rPr>
                        <a:t>Specifies that the serialization context is unknown.</a:t>
                      </a:r>
                      <a:endParaRPr sz="2200">
                        <a:latin typeface="Arial"/>
                        <a:ea typeface="Arial"/>
                        <a:cs typeface="Arial"/>
                        <a:sym typeface="Arial"/>
                      </a:endParaRPr>
                    </a:p>
                  </a:txBody>
                  <a:tcPr marT="5625" marB="5625" marR="5625" marL="5625"/>
                </a:tc>
              </a:tr>
              <a:tr h="1165350">
                <a:tc>
                  <a:txBody>
                    <a:bodyPr/>
                    <a:lstStyle/>
                    <a:p>
                      <a:pPr indent="0" lvl="0" marL="0" marR="0" rtl="0" algn="l">
                        <a:lnSpc>
                          <a:spcPct val="107000"/>
                        </a:lnSpc>
                        <a:spcBef>
                          <a:spcPts val="0"/>
                        </a:spcBef>
                        <a:spcAft>
                          <a:spcPts val="0"/>
                        </a:spcAft>
                        <a:buNone/>
                      </a:pPr>
                      <a:r>
                        <a:rPr lang="en-US" sz="2200">
                          <a:latin typeface="Arial"/>
                          <a:ea typeface="Arial"/>
                          <a:cs typeface="Arial"/>
                          <a:sym typeface="Arial"/>
                        </a:rPr>
                        <a:t>Persistence</a:t>
                      </a:r>
                      <a:endParaRPr sz="2200">
                        <a:latin typeface="Arial"/>
                        <a:ea typeface="Arial"/>
                        <a:cs typeface="Arial"/>
                        <a:sym typeface="Arial"/>
                      </a:endParaRPr>
                    </a:p>
                  </a:txBody>
                  <a:tcPr marT="5625" marB="5625" marR="5625" marL="5625"/>
                </a:tc>
                <a:tc>
                  <a:txBody>
                    <a:bodyPr/>
                    <a:lstStyle/>
                    <a:p>
                      <a:pPr indent="0" lvl="0" marL="0" marR="0" rtl="0" algn="l">
                        <a:lnSpc>
                          <a:spcPct val="107000"/>
                        </a:lnSpc>
                        <a:spcBef>
                          <a:spcPts val="0"/>
                        </a:spcBef>
                        <a:spcAft>
                          <a:spcPts val="0"/>
                        </a:spcAft>
                        <a:buNone/>
                      </a:pPr>
                      <a:r>
                        <a:rPr lang="en-US" sz="2200">
                          <a:latin typeface="Arial"/>
                          <a:ea typeface="Arial"/>
                          <a:cs typeface="Arial"/>
                          <a:sym typeface="Arial"/>
                        </a:rPr>
                        <a:t>Specifies that the source or destination context is a persisted store, which could include databases, files, or other backing stores. Users can assume that persisted data will last longer than the process that created the data and not serialize objects so that deserialization will require accessing any data from the current process.</a:t>
                      </a:r>
                      <a:endParaRPr sz="2200">
                        <a:latin typeface="Arial"/>
                        <a:ea typeface="Arial"/>
                        <a:cs typeface="Arial"/>
                        <a:sym typeface="Arial"/>
                      </a:endParaRPr>
                    </a:p>
                  </a:txBody>
                  <a:tcPr marT="5625" marB="5625" marR="5625" marL="5625"/>
                </a:tc>
              </a:tr>
              <a:tr h="588300">
                <a:tc>
                  <a:txBody>
                    <a:bodyPr/>
                    <a:lstStyle/>
                    <a:p>
                      <a:pPr indent="0" lvl="0" marL="0" marR="0" rtl="0" algn="l">
                        <a:lnSpc>
                          <a:spcPct val="107000"/>
                        </a:lnSpc>
                        <a:spcBef>
                          <a:spcPts val="0"/>
                        </a:spcBef>
                        <a:spcAft>
                          <a:spcPts val="0"/>
                        </a:spcAft>
                        <a:buNone/>
                      </a:pPr>
                      <a:r>
                        <a:rPr lang="en-US" sz="2200">
                          <a:latin typeface="Arial"/>
                          <a:ea typeface="Arial"/>
                          <a:cs typeface="Arial"/>
                          <a:sym typeface="Arial"/>
                        </a:rPr>
                        <a:t>Remoting</a:t>
                      </a:r>
                      <a:endParaRPr sz="2200">
                        <a:latin typeface="Arial"/>
                        <a:ea typeface="Arial"/>
                        <a:cs typeface="Arial"/>
                        <a:sym typeface="Arial"/>
                      </a:endParaRPr>
                    </a:p>
                  </a:txBody>
                  <a:tcPr marT="5625" marB="5625" marR="5625" marL="5625"/>
                </a:tc>
                <a:tc>
                  <a:txBody>
                    <a:bodyPr/>
                    <a:lstStyle/>
                    <a:p>
                      <a:pPr indent="0" lvl="0" marL="0" marR="0" rtl="0" algn="l">
                        <a:lnSpc>
                          <a:spcPct val="107000"/>
                        </a:lnSpc>
                        <a:spcBef>
                          <a:spcPts val="0"/>
                        </a:spcBef>
                        <a:spcAft>
                          <a:spcPts val="0"/>
                        </a:spcAft>
                        <a:buNone/>
                      </a:pPr>
                      <a:r>
                        <a:rPr lang="en-US" sz="2200">
                          <a:latin typeface="Arial"/>
                          <a:ea typeface="Arial"/>
                          <a:cs typeface="Arial"/>
                          <a:sym typeface="Arial"/>
                        </a:rPr>
                        <a:t>Specifies that the data is remoted to a context in an unknown location. Users cannot make any assumptions whether this is on the same computer.</a:t>
                      </a:r>
                      <a:endParaRPr sz="2200">
                        <a:latin typeface="Arial"/>
                        <a:ea typeface="Arial"/>
                        <a:cs typeface="Arial"/>
                        <a:sym typeface="Arial"/>
                      </a:endParaRPr>
                    </a:p>
                  </a:txBody>
                  <a:tcPr marT="5625" marB="5625" marR="5625" marL="56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0"/>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STREAM TRONG .NET (3)</a:t>
            </a:r>
            <a:endParaRPr/>
          </a:p>
        </p:txBody>
      </p:sp>
      <p:sp>
        <p:nvSpPr>
          <p:cNvPr id="149" name="Google Shape;149;p20"/>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50" name="Google Shape;150;p20"/>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51" name="Google Shape;151;p20"/>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2" name="Google Shape;152;p20"/>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t>Các thuộc tính chung của stream</a:t>
            </a:r>
            <a:endParaRPr/>
          </a:p>
        </p:txBody>
      </p:sp>
      <p:graphicFrame>
        <p:nvGraphicFramePr>
          <p:cNvPr id="153" name="Google Shape;153;p20"/>
          <p:cNvGraphicFramePr/>
          <p:nvPr/>
        </p:nvGraphicFramePr>
        <p:xfrm>
          <a:off x="111007" y="1422483"/>
          <a:ext cx="3000000" cy="3000000"/>
        </p:xfrm>
        <a:graphic>
          <a:graphicData uri="http://schemas.openxmlformats.org/drawingml/2006/table">
            <a:tbl>
              <a:tblPr bandRow="1" firstCol="1" firstRow="1">
                <a:noFill/>
                <a:tableStyleId>{44A596DA-74A0-4800-B3DB-E022E8F81542}</a:tableStyleId>
              </a:tblPr>
              <a:tblGrid>
                <a:gridCol w="2017400"/>
                <a:gridCol w="6904600"/>
              </a:tblGrid>
              <a:tr h="197200">
                <a:tc>
                  <a:txBody>
                    <a:bodyPr/>
                    <a:lstStyle/>
                    <a:p>
                      <a:pPr indent="0" lvl="0" marL="0" marR="0" rtl="0" algn="ctr">
                        <a:lnSpc>
                          <a:spcPct val="107000"/>
                        </a:lnSpc>
                        <a:spcBef>
                          <a:spcPts val="0"/>
                        </a:spcBef>
                        <a:spcAft>
                          <a:spcPts val="0"/>
                        </a:spcAft>
                        <a:buNone/>
                      </a:pPr>
                      <a:r>
                        <a:rPr lang="en-US" sz="2800" u="none" cap="none" strike="noStrike"/>
                        <a:t>Thuộc tính</a:t>
                      </a:r>
                      <a:endParaRPr sz="2800" u="none" cap="none" strike="noStrike">
                        <a:latin typeface="Times New Roman"/>
                        <a:ea typeface="Times New Roman"/>
                        <a:cs typeface="Times New Roman"/>
                        <a:sym typeface="Times New Roman"/>
                      </a:endParaRPr>
                    </a:p>
                  </a:txBody>
                  <a:tcPr marT="8750" marB="8750" marR="8850" marL="8850"/>
                </a:tc>
                <a:tc>
                  <a:txBody>
                    <a:bodyPr/>
                    <a:lstStyle/>
                    <a:p>
                      <a:pPr indent="0" lvl="0" marL="0" marR="0" rtl="0" algn="ctr">
                        <a:lnSpc>
                          <a:spcPct val="107000"/>
                        </a:lnSpc>
                        <a:spcBef>
                          <a:spcPts val="0"/>
                        </a:spcBef>
                        <a:spcAft>
                          <a:spcPts val="0"/>
                        </a:spcAft>
                        <a:buNone/>
                      </a:pPr>
                      <a:r>
                        <a:rPr lang="en-US" sz="2800" u="none" cap="none" strike="noStrike"/>
                        <a:t>Ý nghĩa</a:t>
                      </a:r>
                      <a:endParaRPr sz="2800" u="none" cap="none" strike="noStrike">
                        <a:latin typeface="Times New Roman"/>
                        <a:ea typeface="Times New Roman"/>
                        <a:cs typeface="Times New Roman"/>
                        <a:sym typeface="Times New Roman"/>
                      </a:endParaRPr>
                    </a:p>
                  </a:txBody>
                  <a:tcPr marT="8750" marB="8750" marR="8850" marL="8850"/>
                </a:tc>
              </a:tr>
              <a:tr h="197200">
                <a:tc>
                  <a:txBody>
                    <a:bodyPr/>
                    <a:lstStyle/>
                    <a:p>
                      <a:pPr indent="0" lvl="0" marL="0" marR="0" rtl="0" algn="l">
                        <a:lnSpc>
                          <a:spcPct val="107000"/>
                        </a:lnSpc>
                        <a:spcBef>
                          <a:spcPts val="0"/>
                        </a:spcBef>
                        <a:spcAft>
                          <a:spcPts val="0"/>
                        </a:spcAft>
                        <a:buNone/>
                      </a:pPr>
                      <a:r>
                        <a:rPr lang="en-US" sz="2400" u="none" cap="none" strike="noStrike"/>
                        <a:t>CanRead</a:t>
                      </a:r>
                      <a:endParaRPr sz="2400" u="none" cap="none" strike="noStrike">
                        <a:latin typeface="Times New Roman"/>
                        <a:ea typeface="Times New Roman"/>
                        <a:cs typeface="Times New Roman"/>
                        <a:sym typeface="Times New Roman"/>
                      </a:endParaRPr>
                    </a:p>
                  </a:txBody>
                  <a:tcPr marT="8750" marB="8750" marR="8850" marL="8850"/>
                </a:tc>
                <a:tc>
                  <a:txBody>
                    <a:bodyPr/>
                    <a:lstStyle/>
                    <a:p>
                      <a:pPr indent="0" lvl="0" marL="0" marR="0" rtl="0" algn="l">
                        <a:lnSpc>
                          <a:spcPct val="107000"/>
                        </a:lnSpc>
                        <a:spcBef>
                          <a:spcPts val="0"/>
                        </a:spcBef>
                        <a:spcAft>
                          <a:spcPts val="0"/>
                        </a:spcAft>
                        <a:buNone/>
                      </a:pPr>
                      <a:r>
                        <a:rPr lang="en-US" sz="2400" u="none" cap="none" strike="noStrike"/>
                        <a:t>Cho biết stream hỗ trợ việc đọc hay không</a:t>
                      </a:r>
                      <a:endParaRPr sz="2400" u="none" cap="none" strike="noStrike">
                        <a:latin typeface="Times New Roman"/>
                        <a:ea typeface="Times New Roman"/>
                        <a:cs typeface="Times New Roman"/>
                        <a:sym typeface="Times New Roman"/>
                      </a:endParaRPr>
                    </a:p>
                  </a:txBody>
                  <a:tcPr marT="8750" marB="8750" marR="8850" marL="8850"/>
                </a:tc>
              </a:tr>
              <a:tr h="197200">
                <a:tc>
                  <a:txBody>
                    <a:bodyPr/>
                    <a:lstStyle/>
                    <a:p>
                      <a:pPr indent="0" lvl="0" marL="0" marR="0" rtl="0" algn="l">
                        <a:lnSpc>
                          <a:spcPct val="107000"/>
                        </a:lnSpc>
                        <a:spcBef>
                          <a:spcPts val="0"/>
                        </a:spcBef>
                        <a:spcAft>
                          <a:spcPts val="0"/>
                        </a:spcAft>
                        <a:buNone/>
                      </a:pPr>
                      <a:r>
                        <a:rPr lang="en-US" sz="2400" u="none" cap="none" strike="noStrike"/>
                        <a:t>CanWrite</a:t>
                      </a:r>
                      <a:endParaRPr sz="2400" u="none" cap="none" strike="noStrike">
                        <a:latin typeface="Times New Roman"/>
                        <a:ea typeface="Times New Roman"/>
                        <a:cs typeface="Times New Roman"/>
                        <a:sym typeface="Times New Roman"/>
                      </a:endParaRPr>
                    </a:p>
                  </a:txBody>
                  <a:tcPr marT="8750" marB="8750" marR="8850" marL="8850"/>
                </a:tc>
                <a:tc>
                  <a:txBody>
                    <a:bodyPr/>
                    <a:lstStyle/>
                    <a:p>
                      <a:pPr indent="0" lvl="0" marL="0" marR="0" rtl="0" algn="l">
                        <a:lnSpc>
                          <a:spcPct val="107000"/>
                        </a:lnSpc>
                        <a:spcBef>
                          <a:spcPts val="0"/>
                        </a:spcBef>
                        <a:spcAft>
                          <a:spcPts val="0"/>
                        </a:spcAft>
                        <a:buNone/>
                      </a:pPr>
                      <a:r>
                        <a:rPr lang="en-US" sz="2400" u="none" cap="none" strike="noStrike"/>
                        <a:t>Cho biết stream hỗ trợ việc ghi hay không</a:t>
                      </a:r>
                      <a:endParaRPr sz="2400" u="none" cap="none" strike="noStrike">
                        <a:latin typeface="Times New Roman"/>
                        <a:ea typeface="Times New Roman"/>
                        <a:cs typeface="Times New Roman"/>
                        <a:sym typeface="Times New Roman"/>
                      </a:endParaRPr>
                    </a:p>
                  </a:txBody>
                  <a:tcPr marT="8750" marB="8750" marR="8850" marL="8850"/>
                </a:tc>
              </a:tr>
              <a:tr h="197200">
                <a:tc>
                  <a:txBody>
                    <a:bodyPr/>
                    <a:lstStyle/>
                    <a:p>
                      <a:pPr indent="0" lvl="0" marL="0" marR="0" rtl="0" algn="l">
                        <a:lnSpc>
                          <a:spcPct val="107000"/>
                        </a:lnSpc>
                        <a:spcBef>
                          <a:spcPts val="0"/>
                        </a:spcBef>
                        <a:spcAft>
                          <a:spcPts val="0"/>
                        </a:spcAft>
                        <a:buNone/>
                      </a:pPr>
                      <a:r>
                        <a:rPr lang="en-US" sz="2400" u="none" cap="none" strike="noStrike"/>
                        <a:t>CanSeek</a:t>
                      </a:r>
                      <a:endParaRPr sz="2400" u="none" cap="none" strike="noStrike">
                        <a:latin typeface="Times New Roman"/>
                        <a:ea typeface="Times New Roman"/>
                        <a:cs typeface="Times New Roman"/>
                        <a:sym typeface="Times New Roman"/>
                      </a:endParaRPr>
                    </a:p>
                  </a:txBody>
                  <a:tcPr marT="8750" marB="8750" marR="8850" marL="8850"/>
                </a:tc>
                <a:tc>
                  <a:txBody>
                    <a:bodyPr/>
                    <a:lstStyle/>
                    <a:p>
                      <a:pPr indent="0" lvl="0" marL="0" marR="0" rtl="0" algn="l">
                        <a:lnSpc>
                          <a:spcPct val="107000"/>
                        </a:lnSpc>
                        <a:spcBef>
                          <a:spcPts val="0"/>
                        </a:spcBef>
                        <a:spcAft>
                          <a:spcPts val="0"/>
                        </a:spcAft>
                        <a:buNone/>
                      </a:pPr>
                      <a:r>
                        <a:rPr lang="en-US" sz="2400" u="none" cap="none" strike="noStrike"/>
                        <a:t>Cho biết stream hỗ trợ dịch chuyển con trỏ hay không</a:t>
                      </a:r>
                      <a:endParaRPr sz="2400" u="none" cap="none" strike="noStrike">
                        <a:latin typeface="Times New Roman"/>
                        <a:ea typeface="Times New Roman"/>
                        <a:cs typeface="Times New Roman"/>
                        <a:sym typeface="Times New Roman"/>
                      </a:endParaRPr>
                    </a:p>
                  </a:txBody>
                  <a:tcPr marT="8750" marB="8750" marR="8850" marL="8850"/>
                </a:tc>
              </a:tr>
              <a:tr h="197200">
                <a:tc>
                  <a:txBody>
                    <a:bodyPr/>
                    <a:lstStyle/>
                    <a:p>
                      <a:pPr indent="0" lvl="0" marL="0" marR="0" rtl="0" algn="l">
                        <a:lnSpc>
                          <a:spcPct val="107000"/>
                        </a:lnSpc>
                        <a:spcBef>
                          <a:spcPts val="0"/>
                        </a:spcBef>
                        <a:spcAft>
                          <a:spcPts val="0"/>
                        </a:spcAft>
                        <a:buNone/>
                      </a:pPr>
                      <a:r>
                        <a:rPr lang="en-US" sz="2400" u="none" cap="none" strike="noStrike"/>
                        <a:t>CanTimeout</a:t>
                      </a:r>
                      <a:endParaRPr sz="2400" u="none" cap="none" strike="noStrike">
                        <a:latin typeface="Times New Roman"/>
                        <a:ea typeface="Times New Roman"/>
                        <a:cs typeface="Times New Roman"/>
                        <a:sym typeface="Times New Roman"/>
                      </a:endParaRPr>
                    </a:p>
                  </a:txBody>
                  <a:tcPr marT="8750" marB="8750" marR="8850" marL="8850"/>
                </a:tc>
                <a:tc>
                  <a:txBody>
                    <a:bodyPr/>
                    <a:lstStyle/>
                    <a:p>
                      <a:pPr indent="0" lvl="0" marL="0" marR="0" rtl="0" algn="l">
                        <a:lnSpc>
                          <a:spcPct val="107000"/>
                        </a:lnSpc>
                        <a:spcBef>
                          <a:spcPts val="0"/>
                        </a:spcBef>
                        <a:spcAft>
                          <a:spcPts val="0"/>
                        </a:spcAft>
                        <a:buNone/>
                      </a:pPr>
                      <a:r>
                        <a:rPr lang="en-US" sz="2400" u="none" cap="none" strike="noStrike"/>
                        <a:t>Cho biết stream có đặt được time out</a:t>
                      </a:r>
                      <a:endParaRPr sz="2400" u="none" cap="none" strike="noStrike">
                        <a:latin typeface="Times New Roman"/>
                        <a:ea typeface="Times New Roman"/>
                        <a:cs typeface="Times New Roman"/>
                        <a:sym typeface="Times New Roman"/>
                      </a:endParaRPr>
                    </a:p>
                  </a:txBody>
                  <a:tcPr marT="8750" marB="8750" marR="8850" marL="8850"/>
                </a:tc>
              </a:tr>
              <a:tr h="197200">
                <a:tc>
                  <a:txBody>
                    <a:bodyPr/>
                    <a:lstStyle/>
                    <a:p>
                      <a:pPr indent="0" lvl="0" marL="0" marR="0" rtl="0" algn="l">
                        <a:lnSpc>
                          <a:spcPct val="107000"/>
                        </a:lnSpc>
                        <a:spcBef>
                          <a:spcPts val="0"/>
                        </a:spcBef>
                        <a:spcAft>
                          <a:spcPts val="0"/>
                        </a:spcAft>
                        <a:buNone/>
                      </a:pPr>
                      <a:r>
                        <a:rPr lang="en-US" sz="2400" u="none" cap="none" strike="noStrike"/>
                        <a:t>Length</a:t>
                      </a:r>
                      <a:endParaRPr sz="2400" u="none" cap="none" strike="noStrike">
                        <a:latin typeface="Times New Roman"/>
                        <a:ea typeface="Times New Roman"/>
                        <a:cs typeface="Times New Roman"/>
                        <a:sym typeface="Times New Roman"/>
                      </a:endParaRPr>
                    </a:p>
                  </a:txBody>
                  <a:tcPr marT="8750" marB="8750" marR="8850" marL="8850"/>
                </a:tc>
                <a:tc>
                  <a:txBody>
                    <a:bodyPr/>
                    <a:lstStyle/>
                    <a:p>
                      <a:pPr indent="0" lvl="0" marL="0" marR="0" rtl="0" algn="l">
                        <a:lnSpc>
                          <a:spcPct val="107000"/>
                        </a:lnSpc>
                        <a:spcBef>
                          <a:spcPts val="0"/>
                        </a:spcBef>
                        <a:spcAft>
                          <a:spcPts val="0"/>
                        </a:spcAft>
                        <a:buNone/>
                      </a:pPr>
                      <a:r>
                        <a:rPr lang="en-US" sz="2400" u="none" cap="none" strike="noStrike"/>
                        <a:t>Cho biết kích thước (byte) của stream</a:t>
                      </a:r>
                      <a:endParaRPr sz="2400" u="none" cap="none" strike="noStrike">
                        <a:latin typeface="Times New Roman"/>
                        <a:ea typeface="Times New Roman"/>
                        <a:cs typeface="Times New Roman"/>
                        <a:sym typeface="Times New Roman"/>
                      </a:endParaRPr>
                    </a:p>
                  </a:txBody>
                  <a:tcPr marT="8750" marB="8750" marR="8850" marL="8850"/>
                </a:tc>
              </a:tr>
              <a:tr h="197200">
                <a:tc>
                  <a:txBody>
                    <a:bodyPr/>
                    <a:lstStyle/>
                    <a:p>
                      <a:pPr indent="0" lvl="0" marL="0" marR="0" rtl="0" algn="l">
                        <a:lnSpc>
                          <a:spcPct val="107000"/>
                        </a:lnSpc>
                        <a:spcBef>
                          <a:spcPts val="0"/>
                        </a:spcBef>
                        <a:spcAft>
                          <a:spcPts val="0"/>
                        </a:spcAft>
                        <a:buNone/>
                      </a:pPr>
                      <a:r>
                        <a:rPr lang="en-US" sz="2400" u="none" cap="none" strike="noStrike"/>
                        <a:t>Position</a:t>
                      </a:r>
                      <a:endParaRPr sz="2400" u="none" cap="none" strike="noStrike">
                        <a:latin typeface="Times New Roman"/>
                        <a:ea typeface="Times New Roman"/>
                        <a:cs typeface="Times New Roman"/>
                        <a:sym typeface="Times New Roman"/>
                      </a:endParaRPr>
                    </a:p>
                  </a:txBody>
                  <a:tcPr marT="8750" marB="8750" marR="8850" marL="8850"/>
                </a:tc>
                <a:tc>
                  <a:txBody>
                    <a:bodyPr/>
                    <a:lstStyle/>
                    <a:p>
                      <a:pPr indent="0" lvl="0" marL="0" marR="0" rtl="0" algn="l">
                        <a:lnSpc>
                          <a:spcPct val="107000"/>
                        </a:lnSpc>
                        <a:spcBef>
                          <a:spcPts val="0"/>
                        </a:spcBef>
                        <a:spcAft>
                          <a:spcPts val="0"/>
                        </a:spcAft>
                        <a:buNone/>
                      </a:pPr>
                      <a:r>
                        <a:rPr lang="en-US" sz="2400" u="none" cap="none" strike="noStrike"/>
                        <a:t>Đọc hoặc thiết lập vị trí đọc (thiết lập thì stream phải hỗ trợ Seek)</a:t>
                      </a:r>
                      <a:endParaRPr sz="2400" u="none" cap="none" strike="noStrike">
                        <a:latin typeface="Times New Roman"/>
                        <a:ea typeface="Times New Roman"/>
                        <a:cs typeface="Times New Roman"/>
                        <a:sym typeface="Times New Roman"/>
                      </a:endParaRPr>
                    </a:p>
                  </a:txBody>
                  <a:tcPr marT="8750" marB="8750" marR="8850" marL="8850"/>
                </a:tc>
              </a:tr>
              <a:tr h="376925">
                <a:tc>
                  <a:txBody>
                    <a:bodyPr/>
                    <a:lstStyle/>
                    <a:p>
                      <a:pPr indent="0" lvl="0" marL="0" marR="0" rtl="0" algn="l">
                        <a:lnSpc>
                          <a:spcPct val="107000"/>
                        </a:lnSpc>
                        <a:spcBef>
                          <a:spcPts val="0"/>
                        </a:spcBef>
                        <a:spcAft>
                          <a:spcPts val="0"/>
                        </a:spcAft>
                        <a:buNone/>
                      </a:pPr>
                      <a:r>
                        <a:rPr lang="en-US" sz="2400" u="none" cap="none" strike="noStrike"/>
                        <a:t>ReadTimeout</a:t>
                      </a:r>
                      <a:endParaRPr sz="2400" u="none" cap="none" strike="noStrike">
                        <a:latin typeface="Times New Roman"/>
                        <a:ea typeface="Times New Roman"/>
                        <a:cs typeface="Times New Roman"/>
                        <a:sym typeface="Times New Roman"/>
                      </a:endParaRPr>
                    </a:p>
                  </a:txBody>
                  <a:tcPr marT="8750" marB="8750" marR="8850" marL="8850"/>
                </a:tc>
                <a:tc>
                  <a:txBody>
                    <a:bodyPr/>
                    <a:lstStyle/>
                    <a:p>
                      <a:pPr indent="0" lvl="0" marL="0" marR="0" rtl="0" algn="l">
                        <a:lnSpc>
                          <a:spcPct val="107000"/>
                        </a:lnSpc>
                        <a:spcBef>
                          <a:spcPts val="0"/>
                        </a:spcBef>
                        <a:spcAft>
                          <a:spcPts val="0"/>
                        </a:spcAft>
                        <a:buNone/>
                      </a:pPr>
                      <a:r>
                        <a:rPr lang="en-US" sz="2400" u="none" cap="none" strike="noStrike"/>
                        <a:t>Đọc hoặc thiết lập giá trị (mili giây) danh cho tác vụ đọc stream trước khi time out phát sinh</a:t>
                      </a:r>
                      <a:endParaRPr sz="2400" u="none" cap="none" strike="noStrike">
                        <a:latin typeface="Times New Roman"/>
                        <a:ea typeface="Times New Roman"/>
                        <a:cs typeface="Times New Roman"/>
                        <a:sym typeface="Times New Roman"/>
                      </a:endParaRPr>
                    </a:p>
                  </a:txBody>
                  <a:tcPr marT="8750" marB="8750" marR="8850" marL="8850"/>
                </a:tc>
              </a:tr>
              <a:tr h="376925">
                <a:tc>
                  <a:txBody>
                    <a:bodyPr/>
                    <a:lstStyle/>
                    <a:p>
                      <a:pPr indent="0" lvl="0" marL="0" marR="0" rtl="0" algn="l">
                        <a:lnSpc>
                          <a:spcPct val="107000"/>
                        </a:lnSpc>
                        <a:spcBef>
                          <a:spcPts val="0"/>
                        </a:spcBef>
                        <a:spcAft>
                          <a:spcPts val="0"/>
                        </a:spcAft>
                        <a:buNone/>
                      </a:pPr>
                      <a:r>
                        <a:rPr lang="en-US" sz="2400" u="none" cap="none" strike="noStrike"/>
                        <a:t>WriteTimeout</a:t>
                      </a:r>
                      <a:endParaRPr sz="2400" u="none" cap="none" strike="noStrike">
                        <a:latin typeface="Times New Roman"/>
                        <a:ea typeface="Times New Roman"/>
                        <a:cs typeface="Times New Roman"/>
                        <a:sym typeface="Times New Roman"/>
                      </a:endParaRPr>
                    </a:p>
                  </a:txBody>
                  <a:tcPr marT="8750" marB="8750" marR="8850" marL="8850"/>
                </a:tc>
                <a:tc>
                  <a:txBody>
                    <a:bodyPr/>
                    <a:lstStyle/>
                    <a:p>
                      <a:pPr indent="0" lvl="0" marL="0" marR="0" rtl="0" algn="l">
                        <a:lnSpc>
                          <a:spcPct val="107000"/>
                        </a:lnSpc>
                        <a:spcBef>
                          <a:spcPts val="0"/>
                        </a:spcBef>
                        <a:spcAft>
                          <a:spcPts val="0"/>
                        </a:spcAft>
                        <a:buNone/>
                      </a:pPr>
                      <a:r>
                        <a:rPr lang="en-US" sz="2400" u="none" cap="none" strike="noStrike"/>
                        <a:t>Đọc hoặc thiết lập giá trị (mili giây) danh cho tác vụ ghi stream trước khi time out phát sinh</a:t>
                      </a:r>
                      <a:endParaRPr sz="2400" u="none" cap="none" strike="noStrike">
                        <a:latin typeface="Times New Roman"/>
                        <a:ea typeface="Times New Roman"/>
                        <a:cs typeface="Times New Roman"/>
                        <a:sym typeface="Times New Roman"/>
                      </a:endParaRPr>
                    </a:p>
                  </a:txBody>
                  <a:tcPr marT="8750" marB="8750" marR="8850" marL="88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STREAM TRONG .NET (4)</a:t>
            </a:r>
            <a:endParaRPr/>
          </a:p>
        </p:txBody>
      </p:sp>
      <p:sp>
        <p:nvSpPr>
          <p:cNvPr id="160" name="Google Shape;160;p21"/>
          <p:cNvSpPr txBox="1"/>
          <p:nvPr>
            <p:ph idx="10" type="dt"/>
          </p:nvPr>
        </p:nvSpPr>
        <p:spPr>
          <a:xfrm>
            <a:off x="102023" y="6462887"/>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61" name="Google Shape;161;p21"/>
          <p:cNvSpPr txBox="1"/>
          <p:nvPr>
            <p:ph idx="11" type="ftr"/>
          </p:nvPr>
        </p:nvSpPr>
        <p:spPr>
          <a:xfrm>
            <a:off x="953558" y="646006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62" name="Google Shape;162;p21"/>
          <p:cNvSpPr txBox="1"/>
          <p:nvPr>
            <p:ph idx="12" type="sldNum"/>
          </p:nvPr>
        </p:nvSpPr>
        <p:spPr>
          <a:xfrm>
            <a:off x="8204199" y="6457188"/>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3" name="Google Shape;163;p21"/>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2F5496"/>
              </a:buClr>
              <a:buSzPts val="2800"/>
              <a:buChar char="•"/>
            </a:pPr>
            <a:r>
              <a:rPr lang="en-US"/>
              <a:t>Các phương thức chung của stream</a:t>
            </a:r>
            <a:endParaRPr/>
          </a:p>
        </p:txBody>
      </p:sp>
      <p:graphicFrame>
        <p:nvGraphicFramePr>
          <p:cNvPr id="164" name="Google Shape;164;p21"/>
          <p:cNvGraphicFramePr/>
          <p:nvPr/>
        </p:nvGraphicFramePr>
        <p:xfrm>
          <a:off x="111007" y="1422483"/>
          <a:ext cx="3000000" cy="3000000"/>
        </p:xfrm>
        <a:graphic>
          <a:graphicData uri="http://schemas.openxmlformats.org/drawingml/2006/table">
            <a:tbl>
              <a:tblPr bandRow="1" firstCol="1" firstRow="1">
                <a:noFill/>
                <a:tableStyleId>{44A596DA-74A0-4800-B3DB-E022E8F81542}</a:tableStyleId>
              </a:tblPr>
              <a:tblGrid>
                <a:gridCol w="2217425"/>
                <a:gridCol w="6704575"/>
              </a:tblGrid>
              <a:tr h="197200">
                <a:tc>
                  <a:txBody>
                    <a:bodyPr/>
                    <a:lstStyle/>
                    <a:p>
                      <a:pPr indent="0" lvl="0" marL="0" marR="0" rtl="0" algn="ctr">
                        <a:lnSpc>
                          <a:spcPct val="107000"/>
                        </a:lnSpc>
                        <a:spcBef>
                          <a:spcPts val="0"/>
                        </a:spcBef>
                        <a:spcAft>
                          <a:spcPts val="0"/>
                        </a:spcAft>
                        <a:buNone/>
                      </a:pPr>
                      <a:r>
                        <a:rPr lang="en-US" sz="2800" u="none" cap="none" strike="noStrike"/>
                        <a:t>Phương Thức</a:t>
                      </a:r>
                      <a:endParaRPr sz="2800" u="none" cap="none" strike="noStrike"/>
                    </a:p>
                  </a:txBody>
                  <a:tcPr marT="8750" marB="8750" marR="8850" marL="8850"/>
                </a:tc>
                <a:tc>
                  <a:txBody>
                    <a:bodyPr/>
                    <a:lstStyle/>
                    <a:p>
                      <a:pPr indent="0" lvl="0" marL="0" marR="0" rtl="0" algn="ctr">
                        <a:lnSpc>
                          <a:spcPct val="107000"/>
                        </a:lnSpc>
                        <a:spcBef>
                          <a:spcPts val="0"/>
                        </a:spcBef>
                        <a:spcAft>
                          <a:spcPts val="0"/>
                        </a:spcAft>
                        <a:buNone/>
                      </a:pPr>
                      <a:r>
                        <a:rPr lang="en-US" sz="2800" u="none" cap="none" strike="noStrike"/>
                        <a:t>Ý nghĩa</a:t>
                      </a:r>
                      <a:endParaRPr sz="2800" u="none" cap="none" strike="noStrike"/>
                    </a:p>
                  </a:txBody>
                  <a:tcPr marT="8750" marB="8750" marR="8850" marL="8850"/>
                </a:tc>
              </a:tr>
              <a:tr h="197200">
                <a:tc>
                  <a:txBody>
                    <a:bodyPr/>
                    <a:lstStyle/>
                    <a:p>
                      <a:pPr indent="0" lvl="0" marL="0" marR="0" rtl="0" algn="l">
                        <a:lnSpc>
                          <a:spcPct val="107000"/>
                        </a:lnSpc>
                        <a:spcBef>
                          <a:spcPts val="0"/>
                        </a:spcBef>
                        <a:spcAft>
                          <a:spcPts val="0"/>
                        </a:spcAft>
                        <a:buNone/>
                      </a:pPr>
                      <a:r>
                        <a:rPr lang="en-US" sz="2400" u="none" cap="none" strike="noStrike"/>
                        <a:t>ReadByte</a:t>
                      </a:r>
                      <a:endParaRPr sz="2400" u="none" cap="none" strike="noStrike"/>
                    </a:p>
                  </a:txBody>
                  <a:tcPr marT="9525" marB="9525" marR="9525" marL="9525"/>
                </a:tc>
                <a:tc>
                  <a:txBody>
                    <a:bodyPr/>
                    <a:lstStyle/>
                    <a:p>
                      <a:pPr indent="0" lvl="0" marL="0" marR="0" rtl="0" algn="l">
                        <a:lnSpc>
                          <a:spcPct val="107000"/>
                        </a:lnSpc>
                        <a:spcBef>
                          <a:spcPts val="0"/>
                        </a:spcBef>
                        <a:spcAft>
                          <a:spcPts val="0"/>
                        </a:spcAft>
                        <a:buNone/>
                      </a:pPr>
                      <a:r>
                        <a:rPr lang="en-US" sz="2400" u="none" cap="none" strike="noStrike"/>
                        <a:t>Đọc từng byte, trả về int (cast 1 byte) hoặc -1 nếu cuối file.</a:t>
                      </a:r>
                      <a:endParaRPr/>
                    </a:p>
                  </a:txBody>
                  <a:tcPr marT="9525" marB="9525" marR="9525" marL="9525"/>
                </a:tc>
              </a:tr>
              <a:tr h="197200">
                <a:tc>
                  <a:txBody>
                    <a:bodyPr/>
                    <a:lstStyle/>
                    <a:p>
                      <a:pPr indent="0" lvl="0" marL="0" marR="0" rtl="0" algn="l">
                        <a:lnSpc>
                          <a:spcPct val="107000"/>
                        </a:lnSpc>
                        <a:spcBef>
                          <a:spcPts val="0"/>
                        </a:spcBef>
                        <a:spcAft>
                          <a:spcPts val="0"/>
                        </a:spcAft>
                        <a:buNone/>
                      </a:pPr>
                      <a:r>
                        <a:rPr lang="en-US" sz="2400" u="none" cap="none" strike="noStrike"/>
                        <a:t>Read</a:t>
                      </a:r>
                      <a:endParaRPr/>
                    </a:p>
                  </a:txBody>
                  <a:tcPr marT="9525" marB="9525" marR="9525" marL="9525"/>
                </a:tc>
                <a:tc>
                  <a:txBody>
                    <a:bodyPr/>
                    <a:lstStyle/>
                    <a:p>
                      <a:pPr indent="0" lvl="0" marL="0" marR="0" rtl="0" algn="l">
                        <a:lnSpc>
                          <a:spcPct val="107000"/>
                        </a:lnSpc>
                        <a:spcBef>
                          <a:spcPts val="0"/>
                        </a:spcBef>
                        <a:spcAft>
                          <a:spcPts val="0"/>
                        </a:spcAft>
                        <a:buNone/>
                      </a:pPr>
                      <a:r>
                        <a:rPr lang="en-US" sz="2400" u="none" cap="none" strike="noStrike"/>
                        <a:t>Đọc một số byte, từ vị trí nào đó, kết quả đọc lưu vào mảng byte. Trả về số lượng byte đọc được, 0 nếu cuối stream.</a:t>
                      </a:r>
                      <a:endParaRPr/>
                    </a:p>
                  </a:txBody>
                  <a:tcPr marT="9525" marB="9525" marR="9525" marL="9525"/>
                </a:tc>
              </a:tr>
              <a:tr h="197200">
                <a:tc>
                  <a:txBody>
                    <a:bodyPr/>
                    <a:lstStyle/>
                    <a:p>
                      <a:pPr indent="0" lvl="0" marL="0" marR="0" rtl="0" algn="l">
                        <a:lnSpc>
                          <a:spcPct val="107000"/>
                        </a:lnSpc>
                        <a:spcBef>
                          <a:spcPts val="0"/>
                        </a:spcBef>
                        <a:spcAft>
                          <a:spcPts val="0"/>
                        </a:spcAft>
                        <a:buNone/>
                      </a:pPr>
                      <a:r>
                        <a:rPr lang="en-US" sz="2400" u="none" cap="none" strike="noStrike"/>
                        <a:t>WriteByte</a:t>
                      </a:r>
                      <a:endParaRPr/>
                    </a:p>
                  </a:txBody>
                  <a:tcPr marT="9525" marB="9525" marR="9525" marL="9525"/>
                </a:tc>
                <a:tc>
                  <a:txBody>
                    <a:bodyPr/>
                    <a:lstStyle/>
                    <a:p>
                      <a:pPr indent="0" lvl="0" marL="0" marR="0" rtl="0" algn="l">
                        <a:lnSpc>
                          <a:spcPct val="107000"/>
                        </a:lnSpc>
                        <a:spcBef>
                          <a:spcPts val="0"/>
                        </a:spcBef>
                        <a:spcAft>
                          <a:spcPts val="0"/>
                        </a:spcAft>
                        <a:buNone/>
                      </a:pPr>
                      <a:r>
                        <a:rPr lang="en-US" sz="2400" u="none" cap="none" strike="noStrike"/>
                        <a:t>Lưu 1 byte vào stream</a:t>
                      </a:r>
                      <a:endParaRPr/>
                    </a:p>
                  </a:txBody>
                  <a:tcPr marT="9525" marB="9525" marR="9525" marL="9525"/>
                </a:tc>
              </a:tr>
              <a:tr h="197200">
                <a:tc>
                  <a:txBody>
                    <a:bodyPr/>
                    <a:lstStyle/>
                    <a:p>
                      <a:pPr indent="0" lvl="0" marL="0" marR="0" rtl="0" algn="l">
                        <a:lnSpc>
                          <a:spcPct val="107000"/>
                        </a:lnSpc>
                        <a:spcBef>
                          <a:spcPts val="0"/>
                        </a:spcBef>
                        <a:spcAft>
                          <a:spcPts val="0"/>
                        </a:spcAft>
                        <a:buNone/>
                      </a:pPr>
                      <a:r>
                        <a:rPr lang="en-US" sz="2400" u="none" cap="none" strike="noStrike"/>
                        <a:t>Write</a:t>
                      </a:r>
                      <a:endParaRPr/>
                    </a:p>
                  </a:txBody>
                  <a:tcPr marT="9525" marB="9525" marR="9525" marL="9525"/>
                </a:tc>
                <a:tc>
                  <a:txBody>
                    <a:bodyPr/>
                    <a:lstStyle/>
                    <a:p>
                      <a:pPr indent="0" lvl="0" marL="0" marR="0" rtl="0" algn="l">
                        <a:lnSpc>
                          <a:spcPct val="107000"/>
                        </a:lnSpc>
                        <a:spcBef>
                          <a:spcPts val="0"/>
                        </a:spcBef>
                        <a:spcAft>
                          <a:spcPts val="0"/>
                        </a:spcAft>
                        <a:buNone/>
                      </a:pPr>
                      <a:r>
                        <a:rPr lang="en-US" sz="2400" u="none" cap="none" strike="noStrike"/>
                        <a:t>Lưu mảng bytes vào stream</a:t>
                      </a:r>
                      <a:endParaRPr/>
                    </a:p>
                    <a:p>
                      <a:pPr indent="0" lvl="0" marL="0" marR="0" rtl="0" algn="l">
                        <a:lnSpc>
                          <a:spcPct val="107000"/>
                        </a:lnSpc>
                        <a:spcBef>
                          <a:spcPts val="0"/>
                        </a:spcBef>
                        <a:spcAft>
                          <a:spcPts val="0"/>
                        </a:spcAft>
                        <a:buNone/>
                      </a:pPr>
                      <a:r>
                        <a:rPr lang="en-US" sz="2400" u="none" cap="none" strike="noStrike"/>
                        <a:t>stream.Read(buffer, offset, count);</a:t>
                      </a:r>
                      <a:endParaRPr/>
                    </a:p>
                  </a:txBody>
                  <a:tcPr marT="9525" marB="9525" marR="9525" marL="9525"/>
                </a:tc>
              </a:tr>
              <a:tr h="197200">
                <a:tc>
                  <a:txBody>
                    <a:bodyPr/>
                    <a:lstStyle/>
                    <a:p>
                      <a:pPr indent="0" lvl="0" marL="0" marR="0" rtl="0" algn="l">
                        <a:lnSpc>
                          <a:spcPct val="107000"/>
                        </a:lnSpc>
                        <a:spcBef>
                          <a:spcPts val="0"/>
                        </a:spcBef>
                        <a:spcAft>
                          <a:spcPts val="0"/>
                        </a:spcAft>
                        <a:buNone/>
                      </a:pPr>
                      <a:r>
                        <a:rPr lang="en-US" sz="2400" u="none" cap="none" strike="noStrike"/>
                        <a:t>Seek</a:t>
                      </a:r>
                      <a:endParaRPr/>
                    </a:p>
                  </a:txBody>
                  <a:tcPr marT="9525" marB="9525" marR="9525" marL="9525"/>
                </a:tc>
                <a:tc>
                  <a:txBody>
                    <a:bodyPr/>
                    <a:lstStyle/>
                    <a:p>
                      <a:pPr indent="0" lvl="0" marL="0" marR="0" rtl="0" algn="l">
                        <a:lnSpc>
                          <a:spcPct val="107000"/>
                        </a:lnSpc>
                        <a:spcBef>
                          <a:spcPts val="0"/>
                        </a:spcBef>
                        <a:spcAft>
                          <a:spcPts val="0"/>
                        </a:spcAft>
                        <a:buNone/>
                      </a:pPr>
                      <a:r>
                        <a:rPr lang="en-US" sz="2400" u="none" cap="none" strike="noStrike"/>
                        <a:t>Thiết lập vị trí trong stream</a:t>
                      </a:r>
                      <a:endParaRPr/>
                    </a:p>
                  </a:txBody>
                  <a:tcPr marT="9525" marB="9525" marR="9525" marL="9525"/>
                </a:tc>
              </a:tr>
              <a:tr h="197200">
                <a:tc>
                  <a:txBody>
                    <a:bodyPr/>
                    <a:lstStyle/>
                    <a:p>
                      <a:pPr indent="0" lvl="0" marL="0" marR="0" rtl="0" algn="l">
                        <a:lnSpc>
                          <a:spcPct val="107000"/>
                        </a:lnSpc>
                        <a:spcBef>
                          <a:spcPts val="0"/>
                        </a:spcBef>
                        <a:spcAft>
                          <a:spcPts val="0"/>
                        </a:spcAft>
                        <a:buNone/>
                      </a:pPr>
                      <a:r>
                        <a:rPr lang="en-US" sz="2400" u="none" cap="none" strike="noStrike"/>
                        <a:t>Flush</a:t>
                      </a:r>
                      <a:endParaRPr/>
                    </a:p>
                  </a:txBody>
                  <a:tcPr marT="9525" marB="9525" marR="9525" marL="9525"/>
                </a:tc>
                <a:tc>
                  <a:txBody>
                    <a:bodyPr/>
                    <a:lstStyle/>
                    <a:p>
                      <a:pPr indent="0" lvl="0" marL="0" marR="0" rtl="0" algn="l">
                        <a:lnSpc>
                          <a:spcPct val="107000"/>
                        </a:lnSpc>
                        <a:spcBef>
                          <a:spcPts val="0"/>
                        </a:spcBef>
                        <a:spcAft>
                          <a:spcPts val="0"/>
                        </a:spcAft>
                        <a:buNone/>
                      </a:pPr>
                      <a:r>
                        <a:rPr lang="en-US" sz="2400" u="none" cap="none" strike="noStrike"/>
                        <a:t>Giải phóng các bộ đêm</a:t>
                      </a:r>
                      <a:endParaRPr sz="2400" u="none" cap="none" strike="noStrike"/>
                    </a:p>
                  </a:txBody>
                  <a:tcPr marT="9525" marB="9525" marR="9525" marL="9525"/>
                </a:tc>
              </a:tr>
              <a:tr h="376925">
                <a:tc>
                  <a:txBody>
                    <a:bodyPr/>
                    <a:lstStyle/>
                    <a:p>
                      <a:pPr indent="0" lvl="0" marL="0" marR="0" rtl="0" algn="l">
                        <a:spcBef>
                          <a:spcPts val="0"/>
                        </a:spcBef>
                        <a:spcAft>
                          <a:spcPts val="0"/>
                        </a:spcAft>
                        <a:buNone/>
                      </a:pPr>
                      <a:r>
                        <a:t/>
                      </a:r>
                      <a:endParaRPr sz="2400"/>
                    </a:p>
                  </a:txBody>
                  <a:tcPr marT="8750" marB="8750" marR="8850" marL="8850"/>
                </a:tc>
                <a:tc>
                  <a:txBody>
                    <a:bodyPr/>
                    <a:lstStyle/>
                    <a:p>
                      <a:pPr indent="0" lvl="0" marL="0" marR="0" rtl="0" algn="l">
                        <a:spcBef>
                          <a:spcPts val="0"/>
                        </a:spcBef>
                        <a:spcAft>
                          <a:spcPts val="0"/>
                        </a:spcAft>
                        <a:buNone/>
                      </a:pPr>
                      <a:r>
                        <a:t/>
                      </a:r>
                      <a:endParaRPr sz="2400"/>
                    </a:p>
                  </a:txBody>
                  <a:tcPr marT="8750" marB="8750" marR="8850" marL="8850"/>
                </a:tc>
              </a:tr>
              <a:tr h="376925">
                <a:tc>
                  <a:txBody>
                    <a:bodyPr/>
                    <a:lstStyle/>
                    <a:p>
                      <a:pPr indent="0" lvl="0" marL="0" marR="0" rtl="0" algn="l">
                        <a:spcBef>
                          <a:spcPts val="0"/>
                        </a:spcBef>
                        <a:spcAft>
                          <a:spcPts val="0"/>
                        </a:spcAft>
                        <a:buNone/>
                      </a:pPr>
                      <a:r>
                        <a:t/>
                      </a:r>
                      <a:endParaRPr sz="2400"/>
                    </a:p>
                  </a:txBody>
                  <a:tcPr marT="8750" marB="8750" marR="8850" marL="8850"/>
                </a:tc>
                <a:tc>
                  <a:txBody>
                    <a:bodyPr/>
                    <a:lstStyle/>
                    <a:p>
                      <a:pPr indent="0" lvl="0" marL="0" marR="0" rtl="0" algn="l">
                        <a:spcBef>
                          <a:spcPts val="0"/>
                        </a:spcBef>
                        <a:spcAft>
                          <a:spcPts val="0"/>
                        </a:spcAft>
                        <a:buNone/>
                      </a:pPr>
                      <a:r>
                        <a:t/>
                      </a:r>
                      <a:endParaRPr sz="2400"/>
                    </a:p>
                  </a:txBody>
                  <a:tcPr marT="8750" marB="8750" marR="8850" marL="88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