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600"/>
              </a:spcBef>
              <a:spcAft>
                <a:spcPts val="0"/>
              </a:spcAft>
              <a:buClr>
                <a:srgbClr val="FFFFFF"/>
              </a:buClr>
              <a:buSzPts val="2400"/>
              <a:buNone/>
              <a:defRPr b="1" sz="2400" cap="none">
                <a:solidFill>
                  <a:srgbClr val="FFFFFF"/>
                </a:solidFill>
              </a:defRPr>
            </a:lvl1pPr>
            <a:lvl2pPr indent="-228600" lvl="1" marL="914400" algn="l">
              <a:lnSpc>
                <a:spcPct val="100000"/>
              </a:lnSpc>
              <a:spcBef>
                <a:spcPts val="600"/>
              </a:spcBef>
              <a:spcAft>
                <a:spcPts val="0"/>
              </a:spcAft>
              <a:buClr>
                <a:srgbClr val="888888"/>
              </a:buClr>
              <a:buSzPts val="2000"/>
              <a:buNone/>
              <a:defRPr sz="2000">
                <a:solidFill>
                  <a:srgbClr val="888888"/>
                </a:solidFill>
              </a:defRPr>
            </a:lvl2pPr>
            <a:lvl3pPr indent="-228600" lvl="2" marL="1371600" algn="l">
              <a:lnSpc>
                <a:spcPct val="100000"/>
              </a:lnSpc>
              <a:spcBef>
                <a:spcPts val="600"/>
              </a:spcBef>
              <a:spcAft>
                <a:spcPts val="0"/>
              </a:spcAft>
              <a:buClr>
                <a:srgbClr val="888888"/>
              </a:buClr>
              <a:buSzPts val="1800"/>
              <a:buNone/>
              <a:defRPr sz="1800">
                <a:solidFill>
                  <a:srgbClr val="888888"/>
                </a:solidFill>
              </a:defRPr>
            </a:lvl3pPr>
            <a:lvl4pPr indent="-228600" lvl="3" marL="1828800" algn="l">
              <a:lnSpc>
                <a:spcPct val="100000"/>
              </a:lnSpc>
              <a:spcBef>
                <a:spcPts val="600"/>
              </a:spcBef>
              <a:spcAft>
                <a:spcPts val="0"/>
              </a:spcAft>
              <a:buClr>
                <a:srgbClr val="888888"/>
              </a:buClr>
              <a:buSzPts val="1600"/>
              <a:buNone/>
              <a:defRPr sz="1600">
                <a:solidFill>
                  <a:srgbClr val="888888"/>
                </a:solidFill>
              </a:defRPr>
            </a:lvl4pPr>
            <a:lvl5pPr indent="-228600" lvl="4" marL="2286000" algn="l">
              <a:lnSpc>
                <a:spcPct val="100000"/>
              </a:lnSpc>
              <a:spcBef>
                <a:spcPts val="600"/>
              </a:spcBef>
              <a:spcAft>
                <a:spcPts val="0"/>
              </a:spcAft>
              <a:buClr>
                <a:srgbClr val="888888"/>
              </a:buClr>
              <a:buSzPts val="1600"/>
              <a:buNone/>
              <a:defRPr sz="1600">
                <a:solidFill>
                  <a:srgbClr val="888888"/>
                </a:solidFill>
              </a:defRPr>
            </a:lvl5pPr>
            <a:lvl6pPr indent="-228600" lvl="5" marL="2743200" algn="l">
              <a:lnSpc>
                <a:spcPct val="90000"/>
              </a:lnSpc>
              <a:spcBef>
                <a:spcPts val="6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9" name="Google Shape;19;p2"/>
          <p:cNvPicPr preferRelativeResize="0"/>
          <p:nvPr/>
        </p:nvPicPr>
        <p:blipFill rotWithShape="1">
          <a:blip r:embed="rId3">
            <a:alphaModFix/>
          </a:blip>
          <a:srcRect b="0" l="0" r="0" t="0"/>
          <a:stretch/>
        </p:blipFill>
        <p:spPr>
          <a:xfrm>
            <a:off x="3711984" y="242368"/>
            <a:ext cx="1737788" cy="17373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1854493" y="-805686"/>
            <a:ext cx="5420198" cy="892175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623593" y="2285206"/>
            <a:ext cx="5811838" cy="1971675"/>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600"/>
              </a:spcBef>
              <a:spcAft>
                <a:spcPts val="0"/>
              </a:spcAft>
              <a:buClr>
                <a:srgbClr val="2F5496"/>
              </a:buClr>
              <a:buSzPts val="2800"/>
              <a:buChar char="•"/>
              <a:defRPr b="0" sz="2800">
                <a:solidFill>
                  <a:srgbClr val="2F5496"/>
                </a:solidFill>
              </a:defRPr>
            </a:lvl1pPr>
            <a:lvl2pPr indent="-381000" lvl="1" marL="914400" algn="l">
              <a:lnSpc>
                <a:spcPct val="100000"/>
              </a:lnSpc>
              <a:spcBef>
                <a:spcPts val="600"/>
              </a:spcBef>
              <a:spcAft>
                <a:spcPts val="0"/>
              </a:spcAft>
              <a:buClr>
                <a:srgbClr val="2F5496"/>
              </a:buClr>
              <a:buSzPts val="2400"/>
              <a:buChar char="•"/>
              <a:defRPr>
                <a:solidFill>
                  <a:srgbClr val="2F5496"/>
                </a:solidFill>
              </a:defRPr>
            </a:lvl2pPr>
            <a:lvl3pPr indent="-355600" lvl="2" marL="1371600" algn="l">
              <a:lnSpc>
                <a:spcPct val="100000"/>
              </a:lnSpc>
              <a:spcBef>
                <a:spcPts val="600"/>
              </a:spcBef>
              <a:spcAft>
                <a:spcPts val="0"/>
              </a:spcAft>
              <a:buClr>
                <a:srgbClr val="2F5496"/>
              </a:buClr>
              <a:buSzPts val="2000"/>
              <a:buChar char="•"/>
              <a:defRPr>
                <a:solidFill>
                  <a:srgbClr val="2F5496"/>
                </a:solidFill>
              </a:defRPr>
            </a:lvl3pPr>
            <a:lvl4pPr indent="-342900" lvl="3" marL="1828800" algn="l">
              <a:lnSpc>
                <a:spcPct val="100000"/>
              </a:lnSpc>
              <a:spcBef>
                <a:spcPts val="600"/>
              </a:spcBef>
              <a:spcAft>
                <a:spcPts val="0"/>
              </a:spcAft>
              <a:buClr>
                <a:srgbClr val="2F5496"/>
              </a:buClr>
              <a:buSzPts val="1800"/>
              <a:buChar char="•"/>
              <a:defRPr>
                <a:solidFill>
                  <a:srgbClr val="2F5496"/>
                </a:solidFill>
              </a:defRPr>
            </a:lvl4pPr>
            <a:lvl5pPr indent="-342900" lvl="4" marL="2286000" algn="l">
              <a:lnSpc>
                <a:spcPct val="100000"/>
              </a:lnSpc>
              <a:spcBef>
                <a:spcPts val="600"/>
              </a:spcBef>
              <a:spcAft>
                <a:spcPts val="0"/>
              </a:spcAft>
              <a:buClr>
                <a:srgbClr val="2F5496"/>
              </a:buClr>
              <a:buSzPts val="1800"/>
              <a:buChar char="•"/>
              <a:defRPr>
                <a:solidFill>
                  <a:srgbClr val="2F5496"/>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1371600" y="2463800"/>
            <a:ext cx="7772400" cy="2031999"/>
          </a:xfrm>
          <a:prstGeom prst="rect">
            <a:avLst/>
          </a:prstGeom>
          <a:solidFill>
            <a:srgbClr val="2E75B5">
              <a:alpha val="67843"/>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b="1" sz="60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371600" y="4656932"/>
            <a:ext cx="7772400" cy="956468"/>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00"/>
              </a:spcBef>
              <a:spcAft>
                <a:spcPts val="0"/>
              </a:spcAft>
              <a:buClr>
                <a:srgbClr val="FFFFFF"/>
              </a:buClr>
              <a:buSzPts val="2400"/>
              <a:buNone/>
              <a:defRPr b="1" sz="2400" cap="none">
                <a:solidFill>
                  <a:srgbClr val="FFFFFF"/>
                </a:solidFill>
              </a:defRPr>
            </a:lvl1pPr>
            <a:lvl2pPr lvl="1" algn="ctr">
              <a:lnSpc>
                <a:spcPct val="100000"/>
              </a:lnSpc>
              <a:spcBef>
                <a:spcPts val="600"/>
              </a:spcBef>
              <a:spcAft>
                <a:spcPts val="0"/>
              </a:spcAft>
              <a:buClr>
                <a:schemeClr val="dk1"/>
              </a:buClr>
              <a:buSzPts val="2000"/>
              <a:buNone/>
              <a:defRPr sz="2000"/>
            </a:lvl2pPr>
            <a:lvl3pPr lvl="2" algn="ctr">
              <a:lnSpc>
                <a:spcPct val="100000"/>
              </a:lnSpc>
              <a:spcBef>
                <a:spcPts val="600"/>
              </a:spcBef>
              <a:spcAft>
                <a:spcPts val="0"/>
              </a:spcAft>
              <a:buClr>
                <a:schemeClr val="dk1"/>
              </a:buClr>
              <a:buSzPts val="1800"/>
              <a:buNone/>
              <a:defRPr sz="1800"/>
            </a:lvl3pPr>
            <a:lvl4pPr lvl="3" algn="ctr">
              <a:lnSpc>
                <a:spcPct val="100000"/>
              </a:lnSpc>
              <a:spcBef>
                <a:spcPts val="600"/>
              </a:spcBef>
              <a:spcAft>
                <a:spcPts val="0"/>
              </a:spcAft>
              <a:buClr>
                <a:schemeClr val="dk1"/>
              </a:buClr>
              <a:buSzPts val="1600"/>
              <a:buNone/>
              <a:defRPr sz="1600"/>
            </a:lvl4pPr>
            <a:lvl5pPr lvl="4" algn="ctr">
              <a:lnSpc>
                <a:spcPct val="10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365126"/>
            <a:ext cx="7886700" cy="132556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2400"/>
              <a:buNone/>
              <a:defRPr b="1" sz="24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2400"/>
              <a:buNone/>
              <a:defRPr b="1" sz="24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6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00"/>
              </a:spcBef>
              <a:spcAft>
                <a:spcPts val="0"/>
              </a:spcAft>
              <a:buClr>
                <a:schemeClr val="dk1"/>
              </a:buClr>
              <a:buSzPts val="3200"/>
              <a:buChar char="•"/>
              <a:defRPr sz="3200"/>
            </a:lvl1pPr>
            <a:lvl2pPr indent="-406400" lvl="1" marL="914400" algn="l">
              <a:lnSpc>
                <a:spcPct val="100000"/>
              </a:lnSpc>
              <a:spcBef>
                <a:spcPts val="600"/>
              </a:spcBef>
              <a:spcAft>
                <a:spcPts val="0"/>
              </a:spcAft>
              <a:buClr>
                <a:schemeClr val="dk1"/>
              </a:buClr>
              <a:buSzPts val="2800"/>
              <a:buChar char="•"/>
              <a:defRPr sz="2800"/>
            </a:lvl2pPr>
            <a:lvl3pPr indent="-381000" lvl="2" marL="1371600" algn="l">
              <a:lnSpc>
                <a:spcPct val="100000"/>
              </a:lnSpc>
              <a:spcBef>
                <a:spcPts val="600"/>
              </a:spcBef>
              <a:spcAft>
                <a:spcPts val="0"/>
              </a:spcAft>
              <a:buClr>
                <a:schemeClr val="dk1"/>
              </a:buClr>
              <a:buSzPts val="2400"/>
              <a:buChar char="•"/>
              <a:defRPr sz="24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400"/>
              <a:buNone/>
              <a:defRPr sz="1400"/>
            </a:lvl2pPr>
            <a:lvl3pPr indent="-228600" lvl="2" marL="1371600" algn="l">
              <a:lnSpc>
                <a:spcPct val="100000"/>
              </a:lnSpc>
              <a:spcBef>
                <a:spcPts val="6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6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400"/>
              <a:buNone/>
              <a:defRPr sz="1400"/>
            </a:lvl2pPr>
            <a:lvl3pPr indent="-228600" lvl="2" marL="1371600" algn="l">
              <a:lnSpc>
                <a:spcPct val="100000"/>
              </a:lnSpc>
              <a:spcBef>
                <a:spcPts val="6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Calibri"/>
              <a:buNone/>
              <a:defRPr b="1" i="0" sz="44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E75B5"/>
                </a:solidFill>
                <a:latin typeface="Calibri"/>
                <a:ea typeface="Calibri"/>
                <a:cs typeface="Calibri"/>
                <a:sym typeface="Calibri"/>
              </a:defRPr>
            </a:lvl1pPr>
            <a:lvl2pPr indent="0" lvl="1" marL="0" marR="0" rtl="0" algn="r">
              <a:spcBef>
                <a:spcPts val="0"/>
              </a:spcBef>
              <a:buNone/>
              <a:defRPr b="1" i="0" sz="1200" u="none" cap="none" strike="noStrike">
                <a:solidFill>
                  <a:srgbClr val="2E75B5"/>
                </a:solidFill>
                <a:latin typeface="Calibri"/>
                <a:ea typeface="Calibri"/>
                <a:cs typeface="Calibri"/>
                <a:sym typeface="Calibri"/>
              </a:defRPr>
            </a:lvl2pPr>
            <a:lvl3pPr indent="0" lvl="2" marL="0" marR="0" rtl="0" algn="r">
              <a:spcBef>
                <a:spcPts val="0"/>
              </a:spcBef>
              <a:buNone/>
              <a:defRPr b="1" i="0" sz="1200" u="none" cap="none" strike="noStrike">
                <a:solidFill>
                  <a:srgbClr val="2E75B5"/>
                </a:solidFill>
                <a:latin typeface="Calibri"/>
                <a:ea typeface="Calibri"/>
                <a:cs typeface="Calibri"/>
                <a:sym typeface="Calibri"/>
              </a:defRPr>
            </a:lvl3pPr>
            <a:lvl4pPr indent="0" lvl="3" marL="0" marR="0" rtl="0" algn="r">
              <a:spcBef>
                <a:spcPts val="0"/>
              </a:spcBef>
              <a:buNone/>
              <a:defRPr b="1" i="0" sz="1200" u="none" cap="none" strike="noStrike">
                <a:solidFill>
                  <a:srgbClr val="2E75B5"/>
                </a:solidFill>
                <a:latin typeface="Calibri"/>
                <a:ea typeface="Calibri"/>
                <a:cs typeface="Calibri"/>
                <a:sym typeface="Calibri"/>
              </a:defRPr>
            </a:lvl4pPr>
            <a:lvl5pPr indent="0" lvl="4" marL="0" marR="0" rtl="0" algn="r">
              <a:spcBef>
                <a:spcPts val="0"/>
              </a:spcBef>
              <a:buNone/>
              <a:defRPr b="1" i="0" sz="1200" u="none" cap="none" strike="noStrike">
                <a:solidFill>
                  <a:srgbClr val="2E75B5"/>
                </a:solidFill>
                <a:latin typeface="Calibri"/>
                <a:ea typeface="Calibri"/>
                <a:cs typeface="Calibri"/>
                <a:sym typeface="Calibri"/>
              </a:defRPr>
            </a:lvl5pPr>
            <a:lvl6pPr indent="0" lvl="5" marL="0" marR="0" rtl="0" algn="r">
              <a:spcBef>
                <a:spcPts val="0"/>
              </a:spcBef>
              <a:buNone/>
              <a:defRPr b="1" i="0" sz="1200" u="none" cap="none" strike="noStrike">
                <a:solidFill>
                  <a:srgbClr val="2E75B5"/>
                </a:solidFill>
                <a:latin typeface="Calibri"/>
                <a:ea typeface="Calibri"/>
                <a:cs typeface="Calibri"/>
                <a:sym typeface="Calibri"/>
              </a:defRPr>
            </a:lvl6pPr>
            <a:lvl7pPr indent="0" lvl="6" marL="0" marR="0" rtl="0" algn="r">
              <a:spcBef>
                <a:spcPts val="0"/>
              </a:spcBef>
              <a:buNone/>
              <a:defRPr b="1" i="0" sz="1200" u="none" cap="none" strike="noStrike">
                <a:solidFill>
                  <a:srgbClr val="2E75B5"/>
                </a:solidFill>
                <a:latin typeface="Calibri"/>
                <a:ea typeface="Calibri"/>
                <a:cs typeface="Calibri"/>
                <a:sym typeface="Calibri"/>
              </a:defRPr>
            </a:lvl7pPr>
            <a:lvl8pPr indent="0" lvl="7" marL="0" marR="0" rtl="0" algn="r">
              <a:spcBef>
                <a:spcPts val="0"/>
              </a:spcBef>
              <a:buNone/>
              <a:defRPr b="1" i="0" sz="1200" u="none" cap="none" strike="noStrike">
                <a:solidFill>
                  <a:srgbClr val="2E75B5"/>
                </a:solidFill>
                <a:latin typeface="Calibri"/>
                <a:ea typeface="Calibri"/>
                <a:cs typeface="Calibri"/>
                <a:sym typeface="Calibri"/>
              </a:defRPr>
            </a:lvl8pPr>
            <a:lvl9pPr indent="0" lvl="8" marL="0" marR="0" rtl="0" algn="r">
              <a:spcBef>
                <a:spcPts val="0"/>
              </a:spcBef>
              <a:buNone/>
              <a:defRPr b="1"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953558" y="6446369"/>
            <a:ext cx="7222066" cy="0"/>
          </a:xfrm>
          <a:prstGeom prst="straightConnector1">
            <a:avLst/>
          </a:prstGeom>
          <a:noFill/>
          <a:ln cap="flat" cmpd="sng" w="952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CHƯƠNG 3</a:t>
            </a:r>
            <a:br>
              <a:rPr lang="en-US"/>
            </a:br>
            <a:r>
              <a:rPr lang="en-US"/>
              <a:t>LẬP TRÌNH VỚI LUỒNG (THREAD)</a:t>
            </a:r>
            <a:endParaRPr/>
          </a:p>
        </p:txBody>
      </p:sp>
      <p:sp>
        <p:nvSpPr>
          <p:cNvPr id="89" name="Google Shape;89;p13"/>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None/>
            </a:pPr>
            <a:r>
              <a:rPr lang="en-US"/>
              <a:t>Thời gian: 3 tiết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a:t>
            </a:r>
            <a:endParaRPr/>
          </a:p>
        </p:txBody>
      </p:sp>
      <p:sp>
        <p:nvSpPr>
          <p:cNvPr id="176" name="Google Shape;176;p2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Threading (luồng) là một khái niệm quan trọng trong phát triển phần mềm, hỗ trợ thực hiện nhiều tác vụ tại cùng một thời điểm. </a:t>
            </a:r>
            <a:endParaRPr sz="32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Hầu hết các tác vụ đều có thời gian chết (downtime), với threading, ta có thể cho bộ xử lý tiếp tục thựcvới threading, ta có thể cho bộ xử lý tiếp tục thực hiện công việc trong suốt thời gian đó. </a:t>
            </a:r>
            <a:endParaRPr sz="32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Lớp Thread được dùng để tạo và thực thi các tiến trình</a:t>
            </a:r>
            <a:endParaRPr sz="3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182" name="Google Shape;182;p2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Các thuộc tính và phương thức của luồng</a:t>
            </a:r>
            <a:endParaRPr sz="3200"/>
          </a:p>
          <a:p>
            <a:pPr indent="-228600" lvl="0" marL="228600" rtl="0" algn="l">
              <a:lnSpc>
                <a:spcPct val="100000"/>
              </a:lnSpc>
              <a:spcBef>
                <a:spcPts val="1200"/>
              </a:spcBef>
              <a:spcAft>
                <a:spcPts val="0"/>
              </a:spcAft>
              <a:buClr>
                <a:srgbClr val="2F5496"/>
              </a:buClr>
              <a:buSzPts val="3200"/>
              <a:buChar char="•"/>
            </a:pPr>
            <a:r>
              <a:rPr lang="en-US" sz="3200"/>
              <a:t>Các thao tác trên Luồng </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188" name="Google Shape;188;p2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Clr>
                <a:srgbClr val="2F5496"/>
              </a:buClr>
              <a:buSzPct val="100000"/>
              <a:buChar char="•"/>
            </a:pPr>
            <a:r>
              <a:rPr lang="en-US" sz="3200"/>
              <a:t>Các thuộc tính và phương thức</a:t>
            </a:r>
            <a:endParaRPr sz="3200"/>
          </a:p>
          <a:p>
            <a:pPr indent="-228600" lvl="1" marL="685800" rtl="0" algn="l">
              <a:lnSpc>
                <a:spcPct val="100000"/>
              </a:lnSpc>
              <a:spcBef>
                <a:spcPts val="1200"/>
              </a:spcBef>
              <a:spcAft>
                <a:spcPts val="0"/>
              </a:spcAft>
              <a:buClr>
                <a:srgbClr val="2F5496"/>
              </a:buClr>
              <a:buSzPct val="100000"/>
              <a:buChar char="•"/>
            </a:pPr>
            <a:r>
              <a:rPr lang="en-US" sz="2800"/>
              <a:t>Các thuộc tính </a:t>
            </a:r>
            <a:endParaRPr sz="2800"/>
          </a:p>
          <a:p>
            <a:pPr indent="-228600" lvl="2" marL="1143000" rtl="0" algn="l">
              <a:lnSpc>
                <a:spcPct val="100000"/>
              </a:lnSpc>
              <a:spcBef>
                <a:spcPts val="1200"/>
              </a:spcBef>
              <a:spcAft>
                <a:spcPts val="0"/>
              </a:spcAft>
              <a:buClr>
                <a:srgbClr val="2F5496"/>
              </a:buClr>
              <a:buSzPct val="100000"/>
              <a:buChar char="•"/>
            </a:pPr>
            <a:r>
              <a:rPr lang="en-US" sz="2400"/>
              <a:t>IsAlive </a:t>
            </a:r>
            <a:endParaRPr sz="2400"/>
          </a:p>
          <a:p>
            <a:pPr indent="-228600" lvl="2" marL="1143000" rtl="0" algn="l">
              <a:lnSpc>
                <a:spcPct val="100000"/>
              </a:lnSpc>
              <a:spcBef>
                <a:spcPts val="1200"/>
              </a:spcBef>
              <a:spcAft>
                <a:spcPts val="0"/>
              </a:spcAft>
              <a:buClr>
                <a:srgbClr val="2F5496"/>
              </a:buClr>
              <a:buSzPct val="100000"/>
              <a:buChar char="•"/>
            </a:pPr>
            <a:r>
              <a:rPr lang="en-US" sz="2400"/>
              <a:t>IsBackground: thuộc tính quan trọng</a:t>
            </a:r>
            <a:endParaRPr sz="2400"/>
          </a:p>
          <a:p>
            <a:pPr indent="-228600" lvl="3" marL="1600200" rtl="0" algn="l">
              <a:lnSpc>
                <a:spcPct val="100000"/>
              </a:lnSpc>
              <a:spcBef>
                <a:spcPts val="1200"/>
              </a:spcBef>
              <a:spcAft>
                <a:spcPts val="0"/>
              </a:spcAft>
              <a:buClr>
                <a:srgbClr val="FF0000"/>
              </a:buClr>
              <a:buSzPct val="100000"/>
              <a:buChar char="•"/>
            </a:pPr>
            <a:r>
              <a:rPr lang="en-US" sz="2200">
                <a:solidFill>
                  <a:srgbClr val="FF0000"/>
                </a:solidFill>
              </a:rPr>
              <a:t>Nếu gán giá trị true, khi chương trình chính kết thúc, luồng sẽ tự động kết thúc</a:t>
            </a:r>
            <a:endParaRPr sz="2200">
              <a:solidFill>
                <a:srgbClr val="FF0000"/>
              </a:solidFill>
            </a:endParaRPr>
          </a:p>
          <a:p>
            <a:pPr indent="-228600" lvl="3" marL="1600200" rtl="0" algn="l">
              <a:lnSpc>
                <a:spcPct val="100000"/>
              </a:lnSpc>
              <a:spcBef>
                <a:spcPts val="1200"/>
              </a:spcBef>
              <a:spcAft>
                <a:spcPts val="0"/>
              </a:spcAft>
              <a:buClr>
                <a:srgbClr val="FF0000"/>
              </a:buClr>
              <a:buSzPct val="100000"/>
              <a:buChar char="•"/>
            </a:pPr>
            <a:r>
              <a:rPr lang="en-US" sz="2200">
                <a:solidFill>
                  <a:srgbClr val="FF0000"/>
                </a:solidFill>
              </a:rPr>
              <a:t>Nếu gán giá trị false, khi chương trình chính kết thúc, luồng vẫn tiếp tục chạy</a:t>
            </a:r>
            <a:endParaRPr sz="2200">
              <a:solidFill>
                <a:srgbClr val="FF0000"/>
              </a:solidFill>
            </a:endParaRPr>
          </a:p>
          <a:p>
            <a:pPr indent="-228600" lvl="2" marL="1143000" rtl="0" algn="l">
              <a:lnSpc>
                <a:spcPct val="100000"/>
              </a:lnSpc>
              <a:spcBef>
                <a:spcPts val="1200"/>
              </a:spcBef>
              <a:spcAft>
                <a:spcPts val="0"/>
              </a:spcAft>
              <a:buClr>
                <a:srgbClr val="2F5496"/>
              </a:buClr>
              <a:buSzPct val="100000"/>
              <a:buChar char="•"/>
            </a:pPr>
            <a:r>
              <a:rPr lang="en-US" sz="2400"/>
              <a:t>IsThreadPoolThread </a:t>
            </a:r>
            <a:endParaRPr sz="2400"/>
          </a:p>
          <a:p>
            <a:pPr indent="-228600" lvl="2" marL="1143000" rtl="0" algn="l">
              <a:lnSpc>
                <a:spcPct val="100000"/>
              </a:lnSpc>
              <a:spcBef>
                <a:spcPts val="1200"/>
              </a:spcBef>
              <a:spcAft>
                <a:spcPts val="0"/>
              </a:spcAft>
              <a:buClr>
                <a:srgbClr val="2F5496"/>
              </a:buClr>
              <a:buSzPct val="100000"/>
              <a:buChar char="•"/>
            </a:pPr>
            <a:r>
              <a:rPr lang="en-US" sz="2400"/>
              <a:t>ManagedThread </a:t>
            </a:r>
            <a:endParaRPr sz="2400"/>
          </a:p>
          <a:p>
            <a:pPr indent="-228600" lvl="2" marL="1143000" rtl="0" algn="l">
              <a:lnSpc>
                <a:spcPct val="100000"/>
              </a:lnSpc>
              <a:spcBef>
                <a:spcPts val="1200"/>
              </a:spcBef>
              <a:spcAft>
                <a:spcPts val="0"/>
              </a:spcAft>
              <a:buClr>
                <a:srgbClr val="2F5496"/>
              </a:buClr>
              <a:buSzPct val="100000"/>
              <a:buChar char="•"/>
            </a:pPr>
            <a:r>
              <a:rPr lang="en-US" sz="2400"/>
              <a:t>Name </a:t>
            </a:r>
            <a:endParaRPr sz="2400"/>
          </a:p>
          <a:p>
            <a:pPr indent="-228600" lvl="2" marL="1143000" rtl="0" algn="l">
              <a:lnSpc>
                <a:spcPct val="100000"/>
              </a:lnSpc>
              <a:spcBef>
                <a:spcPts val="1200"/>
              </a:spcBef>
              <a:spcAft>
                <a:spcPts val="0"/>
              </a:spcAft>
              <a:buClr>
                <a:srgbClr val="2F5496"/>
              </a:buClr>
              <a:buSzPct val="100000"/>
              <a:buChar char="•"/>
            </a:pPr>
            <a:r>
              <a:rPr lang="en-US" sz="2400"/>
              <a:t>Priority </a:t>
            </a:r>
            <a:endParaRPr sz="2400"/>
          </a:p>
          <a:p>
            <a:pPr indent="-228600" lvl="2" marL="1143000" rtl="0" algn="l">
              <a:lnSpc>
                <a:spcPct val="100000"/>
              </a:lnSpc>
              <a:spcBef>
                <a:spcPts val="1200"/>
              </a:spcBef>
              <a:spcAft>
                <a:spcPts val="0"/>
              </a:spcAft>
              <a:buClr>
                <a:srgbClr val="2F5496"/>
              </a:buClr>
              <a:buSzPct val="100000"/>
              <a:buChar char="•"/>
            </a:pPr>
            <a:r>
              <a:rPr lang="en-US" sz="2400"/>
              <a:t>ThreadState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194" name="Google Shape;194;p2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Các thuộc tính và phương thức</a:t>
            </a:r>
            <a:endParaRPr sz="3200"/>
          </a:p>
          <a:p>
            <a:pPr indent="-228600" lvl="1" marL="685800" rtl="0" algn="l">
              <a:lnSpc>
                <a:spcPct val="100000"/>
              </a:lnSpc>
              <a:spcBef>
                <a:spcPts val="1200"/>
              </a:spcBef>
              <a:spcAft>
                <a:spcPts val="0"/>
              </a:spcAft>
              <a:buClr>
                <a:srgbClr val="2F5496"/>
              </a:buClr>
              <a:buSzPts val="2800"/>
              <a:buChar char="•"/>
            </a:pPr>
            <a:r>
              <a:rPr lang="en-US" sz="2800"/>
              <a:t>Các thuộc tính tĩnh (static properties)</a:t>
            </a:r>
            <a:endParaRPr/>
          </a:p>
          <a:p>
            <a:pPr indent="-228600" lvl="2" marL="1143000" rtl="0" algn="l">
              <a:lnSpc>
                <a:spcPct val="100000"/>
              </a:lnSpc>
              <a:spcBef>
                <a:spcPts val="1200"/>
              </a:spcBef>
              <a:spcAft>
                <a:spcPts val="0"/>
              </a:spcAft>
              <a:buClr>
                <a:srgbClr val="2F5496"/>
              </a:buClr>
              <a:buSzPts val="2400"/>
              <a:buChar char="•"/>
            </a:pPr>
            <a:r>
              <a:rPr lang="en-US" sz="2400"/>
              <a:t>CurrentContext </a:t>
            </a:r>
            <a:endParaRPr sz="2400"/>
          </a:p>
          <a:p>
            <a:pPr indent="-228600" lvl="2" marL="1143000" rtl="0" algn="l">
              <a:lnSpc>
                <a:spcPct val="100000"/>
              </a:lnSpc>
              <a:spcBef>
                <a:spcPts val="1200"/>
              </a:spcBef>
              <a:spcAft>
                <a:spcPts val="0"/>
              </a:spcAft>
              <a:buClr>
                <a:srgbClr val="2F5496"/>
              </a:buClr>
              <a:buSzPts val="2400"/>
              <a:buChar char="•"/>
            </a:pPr>
            <a:r>
              <a:rPr lang="en-US" sz="2400"/>
              <a:t>CurrentPrincipalp </a:t>
            </a:r>
            <a:endParaRPr sz="2400"/>
          </a:p>
          <a:p>
            <a:pPr indent="-228600" lvl="2" marL="1143000" rtl="0" algn="l">
              <a:lnSpc>
                <a:spcPct val="100000"/>
              </a:lnSpc>
              <a:spcBef>
                <a:spcPts val="1200"/>
              </a:spcBef>
              <a:spcAft>
                <a:spcPts val="0"/>
              </a:spcAft>
              <a:buClr>
                <a:srgbClr val="2F5496"/>
              </a:buClr>
              <a:buSzPts val="2400"/>
              <a:buChar char="•"/>
            </a:pPr>
            <a:r>
              <a:rPr lang="en-US" sz="2400"/>
              <a:t>CurrentThread</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200" name="Google Shape;200;p2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Các thuộc tính và phương thức</a:t>
            </a:r>
            <a:endParaRPr sz="3200"/>
          </a:p>
          <a:p>
            <a:pPr indent="-228600" lvl="1" marL="685800" rtl="0" algn="l">
              <a:lnSpc>
                <a:spcPct val="100000"/>
              </a:lnSpc>
              <a:spcBef>
                <a:spcPts val="1200"/>
              </a:spcBef>
              <a:spcAft>
                <a:spcPts val="0"/>
              </a:spcAft>
              <a:buClr>
                <a:srgbClr val="2F5496"/>
              </a:buClr>
              <a:buSzPts val="2800"/>
              <a:buChar char="•"/>
            </a:pPr>
            <a:r>
              <a:rPr lang="en-US" sz="2800"/>
              <a:t>Các phương thức </a:t>
            </a:r>
            <a:endParaRPr sz="2800"/>
          </a:p>
          <a:p>
            <a:pPr indent="-228600" lvl="2" marL="1143000" rtl="0" algn="l">
              <a:lnSpc>
                <a:spcPct val="100000"/>
              </a:lnSpc>
              <a:spcBef>
                <a:spcPts val="1200"/>
              </a:spcBef>
              <a:spcAft>
                <a:spcPts val="0"/>
              </a:spcAft>
              <a:buClr>
                <a:srgbClr val="2F5496"/>
              </a:buClr>
              <a:buSzPts val="2800"/>
              <a:buChar char="•"/>
            </a:pPr>
            <a:r>
              <a:rPr b="1" lang="en-US" sz="2800"/>
              <a:t>Abort </a:t>
            </a:r>
            <a:endParaRPr/>
          </a:p>
          <a:p>
            <a:pPr indent="-228600" lvl="2" marL="1143000" rtl="0" algn="l">
              <a:lnSpc>
                <a:spcPct val="100000"/>
              </a:lnSpc>
              <a:spcBef>
                <a:spcPts val="1200"/>
              </a:spcBef>
              <a:spcAft>
                <a:spcPts val="0"/>
              </a:spcAft>
              <a:buClr>
                <a:srgbClr val="2F5496"/>
              </a:buClr>
              <a:buSzPts val="2800"/>
              <a:buChar char="•"/>
            </a:pPr>
            <a:r>
              <a:rPr b="1" lang="en-US" sz="2800"/>
              <a:t>Interrup</a:t>
            </a:r>
            <a:endParaRPr b="1" sz="2800"/>
          </a:p>
          <a:p>
            <a:pPr indent="-228600" lvl="2" marL="1143000" rtl="0" algn="l">
              <a:lnSpc>
                <a:spcPct val="100000"/>
              </a:lnSpc>
              <a:spcBef>
                <a:spcPts val="1200"/>
              </a:spcBef>
              <a:spcAft>
                <a:spcPts val="0"/>
              </a:spcAft>
              <a:buClr>
                <a:srgbClr val="2F5496"/>
              </a:buClr>
              <a:buSzPts val="2800"/>
              <a:buChar char="•"/>
            </a:pPr>
            <a:r>
              <a:rPr b="1" lang="en-US" sz="2800"/>
              <a:t>Join </a:t>
            </a:r>
            <a:endParaRPr/>
          </a:p>
          <a:p>
            <a:pPr indent="-228600" lvl="2" marL="1143000" rtl="0" algn="l">
              <a:lnSpc>
                <a:spcPct val="100000"/>
              </a:lnSpc>
              <a:spcBef>
                <a:spcPts val="1200"/>
              </a:spcBef>
              <a:spcAft>
                <a:spcPts val="0"/>
              </a:spcAft>
              <a:buClr>
                <a:srgbClr val="2F5496"/>
              </a:buClr>
              <a:buSzPts val="2800"/>
              <a:buChar char="•"/>
            </a:pPr>
            <a:r>
              <a:rPr b="1" lang="en-US" sz="2800"/>
              <a:t>Resume </a:t>
            </a:r>
            <a:endParaRPr/>
          </a:p>
          <a:p>
            <a:pPr indent="-228600" lvl="2" marL="1143000" rtl="0" algn="l">
              <a:lnSpc>
                <a:spcPct val="100000"/>
              </a:lnSpc>
              <a:spcBef>
                <a:spcPts val="1200"/>
              </a:spcBef>
              <a:spcAft>
                <a:spcPts val="0"/>
              </a:spcAft>
              <a:buClr>
                <a:srgbClr val="2F5496"/>
              </a:buClr>
              <a:buSzPts val="2800"/>
              <a:buChar char="•"/>
            </a:pPr>
            <a:r>
              <a:rPr b="1" lang="en-US" sz="2800"/>
              <a:t>Start </a:t>
            </a:r>
            <a:endParaRPr/>
          </a:p>
          <a:p>
            <a:pPr indent="-228600" lvl="2" marL="1143000" rtl="0" algn="l">
              <a:lnSpc>
                <a:spcPct val="100000"/>
              </a:lnSpc>
              <a:spcBef>
                <a:spcPts val="1200"/>
              </a:spcBef>
              <a:spcAft>
                <a:spcPts val="0"/>
              </a:spcAft>
              <a:buClr>
                <a:srgbClr val="2F5496"/>
              </a:buClr>
              <a:buSzPts val="2800"/>
              <a:buChar char="•"/>
            </a:pPr>
            <a:r>
              <a:rPr b="1" lang="en-US" sz="2800"/>
              <a:t>Suspend</a:t>
            </a:r>
            <a:endParaRPr b="1"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206" name="Google Shape;206;p2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2F5496"/>
              </a:buClr>
              <a:buSzPts val="3200"/>
              <a:buChar char="•"/>
            </a:pPr>
            <a:r>
              <a:rPr lang="en-US" sz="3200"/>
              <a:t>Các thuộc tính và phương thức</a:t>
            </a:r>
            <a:endParaRPr sz="3200"/>
          </a:p>
          <a:p>
            <a:pPr indent="-228600" lvl="1" marL="685800" rtl="0" algn="l">
              <a:lnSpc>
                <a:spcPct val="100000"/>
              </a:lnSpc>
              <a:spcBef>
                <a:spcPts val="1200"/>
              </a:spcBef>
              <a:spcAft>
                <a:spcPts val="0"/>
              </a:spcAft>
              <a:buClr>
                <a:srgbClr val="2F5496"/>
              </a:buClr>
              <a:buSzPts val="2800"/>
              <a:buChar char="•"/>
            </a:pPr>
            <a:r>
              <a:rPr lang="en-US" sz="2800"/>
              <a:t>Các phương thức tĩnh (static methods) </a:t>
            </a:r>
            <a:endParaRPr sz="2800"/>
          </a:p>
          <a:p>
            <a:pPr indent="-228600" lvl="2" marL="1143000" rtl="0" algn="l">
              <a:lnSpc>
                <a:spcPct val="100000"/>
              </a:lnSpc>
              <a:spcBef>
                <a:spcPts val="1200"/>
              </a:spcBef>
              <a:spcAft>
                <a:spcPts val="0"/>
              </a:spcAft>
              <a:buClr>
                <a:srgbClr val="2F5496"/>
              </a:buClr>
              <a:buSzPts val="2400"/>
              <a:buChar char="•"/>
            </a:pPr>
            <a:r>
              <a:rPr lang="en-US" sz="2400"/>
              <a:t>BeginCriticalRegion</a:t>
            </a:r>
            <a:endParaRPr sz="2400"/>
          </a:p>
          <a:p>
            <a:pPr indent="-228600" lvl="2" marL="1143000" rtl="0" algn="l">
              <a:lnSpc>
                <a:spcPct val="100000"/>
              </a:lnSpc>
              <a:spcBef>
                <a:spcPts val="1200"/>
              </a:spcBef>
              <a:spcAft>
                <a:spcPts val="0"/>
              </a:spcAft>
              <a:buClr>
                <a:srgbClr val="2F5496"/>
              </a:buClr>
              <a:buSzPts val="2400"/>
              <a:buChar char="•"/>
            </a:pPr>
            <a:r>
              <a:rPr lang="en-US" sz="2400"/>
              <a:t>EndCriticalRegion </a:t>
            </a:r>
            <a:endParaRPr sz="2400"/>
          </a:p>
          <a:p>
            <a:pPr indent="-228600" lvl="2" marL="1143000" rtl="0" algn="l">
              <a:lnSpc>
                <a:spcPct val="100000"/>
              </a:lnSpc>
              <a:spcBef>
                <a:spcPts val="1200"/>
              </a:spcBef>
              <a:spcAft>
                <a:spcPts val="0"/>
              </a:spcAft>
              <a:buClr>
                <a:srgbClr val="2F5496"/>
              </a:buClr>
              <a:buSzPts val="2400"/>
              <a:buChar char="•"/>
            </a:pPr>
            <a:r>
              <a:rPr lang="en-US" sz="2400"/>
              <a:t>GetDomain</a:t>
            </a:r>
            <a:endParaRPr sz="2400"/>
          </a:p>
          <a:p>
            <a:pPr indent="-228600" lvl="2" marL="1143000" rtl="0" algn="l">
              <a:lnSpc>
                <a:spcPct val="100000"/>
              </a:lnSpc>
              <a:spcBef>
                <a:spcPts val="1200"/>
              </a:spcBef>
              <a:spcAft>
                <a:spcPts val="0"/>
              </a:spcAft>
              <a:buClr>
                <a:srgbClr val="2F5496"/>
              </a:buClr>
              <a:buSzPts val="2400"/>
              <a:buChar char="•"/>
            </a:pPr>
            <a:r>
              <a:rPr lang="en-US" sz="2400"/>
              <a:t>GetDomainID </a:t>
            </a:r>
            <a:endParaRPr sz="2400"/>
          </a:p>
          <a:p>
            <a:pPr indent="-228600" lvl="2" marL="1143000" rtl="0" algn="l">
              <a:lnSpc>
                <a:spcPct val="100000"/>
              </a:lnSpc>
              <a:spcBef>
                <a:spcPts val="1200"/>
              </a:spcBef>
              <a:spcAft>
                <a:spcPts val="0"/>
              </a:spcAft>
              <a:buClr>
                <a:srgbClr val="2F5496"/>
              </a:buClr>
              <a:buSzPts val="2400"/>
              <a:buChar char="•"/>
            </a:pPr>
            <a:r>
              <a:rPr lang="en-US" sz="2400"/>
              <a:t>ResetAbort </a:t>
            </a:r>
            <a:endParaRPr sz="2400"/>
          </a:p>
          <a:p>
            <a:pPr indent="-228600" lvl="2" marL="1143000" rtl="0" algn="l">
              <a:lnSpc>
                <a:spcPct val="100000"/>
              </a:lnSpc>
              <a:spcBef>
                <a:spcPts val="1200"/>
              </a:spcBef>
              <a:spcAft>
                <a:spcPts val="0"/>
              </a:spcAft>
              <a:buClr>
                <a:srgbClr val="2F5496"/>
              </a:buClr>
              <a:buSzPts val="2400"/>
              <a:buChar char="•"/>
            </a:pPr>
            <a:r>
              <a:rPr lang="en-US" sz="2400"/>
              <a:t>Sleep </a:t>
            </a:r>
            <a:endParaRPr sz="2400"/>
          </a:p>
          <a:p>
            <a:pPr indent="-228600" lvl="2" marL="1143000" rtl="0" algn="l">
              <a:lnSpc>
                <a:spcPct val="100000"/>
              </a:lnSpc>
              <a:spcBef>
                <a:spcPts val="1200"/>
              </a:spcBef>
              <a:spcAft>
                <a:spcPts val="0"/>
              </a:spcAft>
              <a:buClr>
                <a:srgbClr val="2F5496"/>
              </a:buClr>
              <a:buSzPts val="2400"/>
              <a:buChar char="•"/>
            </a:pPr>
            <a:r>
              <a:rPr lang="en-US" sz="2400"/>
              <a:t>SpinWait</a:t>
            </a:r>
            <a:endParaRPr sz="2400"/>
          </a:p>
          <a:p>
            <a:pPr indent="-228600" lvl="2" marL="1143000" rtl="0" algn="l">
              <a:lnSpc>
                <a:spcPct val="100000"/>
              </a:lnSpc>
              <a:spcBef>
                <a:spcPts val="1200"/>
              </a:spcBef>
              <a:spcAft>
                <a:spcPts val="0"/>
              </a:spcAft>
              <a:buClr>
                <a:srgbClr val="2F5496"/>
              </a:buClr>
              <a:buSzPts val="2400"/>
              <a:buChar char="•"/>
            </a:pPr>
            <a:r>
              <a:rPr lang="en-US" sz="2400"/>
              <a:t>VolatileRead </a:t>
            </a:r>
            <a:endParaRPr sz="2400"/>
          </a:p>
          <a:p>
            <a:pPr indent="-228600" lvl="2" marL="1143000" rtl="0" algn="l">
              <a:lnSpc>
                <a:spcPct val="100000"/>
              </a:lnSpc>
              <a:spcBef>
                <a:spcPts val="1200"/>
              </a:spcBef>
              <a:spcAft>
                <a:spcPts val="0"/>
              </a:spcAft>
              <a:buClr>
                <a:srgbClr val="2F5496"/>
              </a:buClr>
              <a:buSzPts val="2400"/>
              <a:buChar char="•"/>
            </a:pPr>
            <a:r>
              <a:rPr lang="en-US" sz="2400"/>
              <a:t>VolatileWrite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212" name="Google Shape;212;p2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Các thao tác trên luồng</a:t>
            </a:r>
            <a:endParaRPr sz="3200"/>
          </a:p>
          <a:p>
            <a:pPr indent="-228600" lvl="1" marL="685800" rtl="0" algn="l">
              <a:lnSpc>
                <a:spcPct val="100000"/>
              </a:lnSpc>
              <a:spcBef>
                <a:spcPts val="1200"/>
              </a:spcBef>
              <a:spcAft>
                <a:spcPts val="0"/>
              </a:spcAft>
              <a:buClr>
                <a:srgbClr val="2F5496"/>
              </a:buClr>
              <a:buSzPts val="2800"/>
              <a:buChar char="•"/>
            </a:pPr>
            <a:r>
              <a:rPr lang="en-US" sz="2800"/>
              <a:t>Khởi tạo</a:t>
            </a:r>
            <a:endParaRPr sz="2800"/>
          </a:p>
          <a:p>
            <a:pPr indent="-228600" lvl="1" marL="685800" rtl="0" algn="l">
              <a:lnSpc>
                <a:spcPct val="100000"/>
              </a:lnSpc>
              <a:spcBef>
                <a:spcPts val="1200"/>
              </a:spcBef>
              <a:spcAft>
                <a:spcPts val="0"/>
              </a:spcAft>
              <a:buClr>
                <a:srgbClr val="2F5496"/>
              </a:buClr>
              <a:buSzPts val="2800"/>
              <a:buChar char="•"/>
            </a:pPr>
            <a:r>
              <a:rPr lang="en-US" sz="2800"/>
              <a:t>Thực thi</a:t>
            </a:r>
            <a:endParaRPr sz="2800"/>
          </a:p>
          <a:p>
            <a:pPr indent="-228600" lvl="1" marL="685800" rtl="0" algn="l">
              <a:lnSpc>
                <a:spcPct val="100000"/>
              </a:lnSpc>
              <a:spcBef>
                <a:spcPts val="1200"/>
              </a:spcBef>
              <a:spcAft>
                <a:spcPts val="0"/>
              </a:spcAft>
              <a:buClr>
                <a:srgbClr val="2F5496"/>
              </a:buClr>
              <a:buSzPts val="2800"/>
              <a:buChar char="•"/>
            </a:pPr>
            <a:r>
              <a:rPr lang="en-US" sz="2800"/>
              <a:t>Ghép nối</a:t>
            </a:r>
            <a:endParaRPr sz="2800"/>
          </a:p>
          <a:p>
            <a:pPr indent="-228600" lvl="1" marL="685800" rtl="0" algn="l">
              <a:lnSpc>
                <a:spcPct val="100000"/>
              </a:lnSpc>
              <a:spcBef>
                <a:spcPts val="1200"/>
              </a:spcBef>
              <a:spcAft>
                <a:spcPts val="0"/>
              </a:spcAft>
              <a:buClr>
                <a:srgbClr val="2F5496"/>
              </a:buClr>
              <a:buSzPts val="2800"/>
              <a:buChar char="•"/>
            </a:pPr>
            <a:r>
              <a:rPr lang="en-US" sz="2800"/>
              <a:t>Tạm dừng và hủy bỏ vĩnh viễn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a:t>
            </a:r>
            <a:endParaRPr/>
          </a:p>
        </p:txBody>
      </p:sp>
      <p:sp>
        <p:nvSpPr>
          <p:cNvPr id="218" name="Google Shape;218;p2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Khởi tạo</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Trong .NET Framework, namespace System.Threading chứa các kiểu được dùng để tạo và quản lý đa luồng trong ứng dụng </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Khởi tạo: </a:t>
            </a:r>
            <a:endParaRPr sz="28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Tạo phương thức không tham số, không kiểu dữ liệu trả về (lambda)</a:t>
            </a:r>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Tạo ủy nhiệm hàm ThreadStart với phương thức vừa tạo (delegate function)</a:t>
            </a:r>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Tạo Thread mới với ủy nhiệm hàm ThreadStart vừa tạo</a:t>
            </a:r>
            <a:r>
              <a:rPr lang="en-US" sz="2400">
                <a:latin typeface="Arial"/>
                <a:ea typeface="Arial"/>
                <a:cs typeface="Arial"/>
                <a:sym typeface="Arial"/>
              </a:rPr>
              <a:t> </a:t>
            </a:r>
            <a:endParaRPr sz="2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THỰC THI</a:t>
            </a:r>
            <a:endParaRPr/>
          </a:p>
        </p:txBody>
      </p:sp>
      <p:sp>
        <p:nvSpPr>
          <p:cNvPr id="224" name="Google Shape;224;p3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Luồng được khởi tạo sẽ không tự thực thi</a:t>
            </a:r>
            <a:endParaRPr sz="32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Gọi phương thức Start để thực thi</a:t>
            </a:r>
            <a:endParaRPr sz="3200">
              <a:latin typeface="Arial"/>
              <a:ea typeface="Arial"/>
              <a:cs typeface="Arial"/>
              <a:sym typeface="Arial"/>
            </a:endParaRPr>
          </a:p>
          <a:p>
            <a:pPr indent="-101600" lvl="1" marL="685800" rtl="0" algn="l">
              <a:lnSpc>
                <a:spcPct val="100000"/>
              </a:lnSpc>
              <a:spcBef>
                <a:spcPts val="1200"/>
              </a:spcBef>
              <a:spcAft>
                <a:spcPts val="0"/>
              </a:spcAft>
              <a:buClr>
                <a:srgbClr val="2F5496"/>
              </a:buClr>
              <a:buSzPts val="2000"/>
              <a:buNone/>
            </a:pPr>
            <a:r>
              <a:t/>
            </a:r>
            <a:endParaRPr sz="2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DEMO</a:t>
            </a:r>
            <a:endParaRPr/>
          </a:p>
        </p:txBody>
      </p:sp>
      <p:sp>
        <p:nvSpPr>
          <p:cNvPr id="230" name="Google Shape;230;p31"/>
          <p:cNvSpPr/>
          <p:nvPr/>
        </p:nvSpPr>
        <p:spPr>
          <a:xfrm>
            <a:off x="193260" y="932380"/>
            <a:ext cx="8757480" cy="5632311"/>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Program</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//Tạo phương thức không tham số không trả về dữ liệu</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SimpleWork()</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Console</a:t>
            </a:r>
            <a:r>
              <a:rPr lang="en-US" sz="2000">
                <a:solidFill>
                  <a:srgbClr val="000000"/>
                </a:solidFill>
                <a:latin typeface="Consolas"/>
                <a:ea typeface="Consolas"/>
                <a:cs typeface="Consolas"/>
                <a:sym typeface="Consolas"/>
              </a:rPr>
              <a:t>.WriteLine(</a:t>
            </a:r>
            <a:r>
              <a:rPr lang="en-US" sz="2000">
                <a:solidFill>
                  <a:srgbClr val="A31515"/>
                </a:solidFill>
                <a:latin typeface="Consolas"/>
                <a:ea typeface="Consolas"/>
                <a:cs typeface="Consolas"/>
                <a:sym typeface="Consolas"/>
              </a:rPr>
              <a:t>"Thread: {0}"</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.CurrentThread.ManagedThreadId);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//Tạo ủy nhiệm ThreadStart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ThreadStart</a:t>
            </a:r>
            <a:r>
              <a:rPr lang="en-US" sz="2000">
                <a:solidFill>
                  <a:srgbClr val="000000"/>
                </a:solidFill>
                <a:latin typeface="Consolas"/>
                <a:ea typeface="Consolas"/>
                <a:cs typeface="Consolas"/>
                <a:sym typeface="Consolas"/>
              </a:rPr>
              <a:t> op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ThreadStart</a:t>
            </a:r>
            <a:r>
              <a:rPr lang="en-US" sz="2000">
                <a:solidFill>
                  <a:srgbClr val="000000"/>
                </a:solidFill>
                <a:latin typeface="Consolas"/>
                <a:ea typeface="Consolas"/>
                <a:cs typeface="Consolas"/>
                <a:sym typeface="Consolas"/>
              </a:rPr>
              <a:t>(SimpleWork);</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//Tạo Thread mới</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 myThread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(op);</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//Gọi phương thức Start thực thi tiến trình mới.</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myThread.Start();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NỘI DUNG</a:t>
            </a:r>
            <a:endParaRPr/>
          </a:p>
        </p:txBody>
      </p:sp>
      <p:sp>
        <p:nvSpPr>
          <p:cNvPr id="95" name="Google Shape;95;p1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Giới thiệu</a:t>
            </a:r>
            <a:endParaRPr sz="3200"/>
          </a:p>
          <a:p>
            <a:pPr indent="-228600" lvl="0" marL="228600" rtl="0" algn="l">
              <a:lnSpc>
                <a:spcPct val="100000"/>
              </a:lnSpc>
              <a:spcBef>
                <a:spcPts val="1200"/>
              </a:spcBef>
              <a:spcAft>
                <a:spcPts val="0"/>
              </a:spcAft>
              <a:buClr>
                <a:srgbClr val="2F5496"/>
              </a:buClr>
              <a:buSzPts val="3200"/>
              <a:buChar char="•"/>
            </a:pPr>
            <a:r>
              <a:rPr lang="en-US" sz="3200"/>
              <a:t>Khai báo và khởi tạo luồng </a:t>
            </a:r>
            <a:endParaRPr/>
          </a:p>
          <a:p>
            <a:pPr indent="-228600" lvl="0" marL="228600" rtl="0" algn="l">
              <a:lnSpc>
                <a:spcPct val="100000"/>
              </a:lnSpc>
              <a:spcBef>
                <a:spcPts val="1200"/>
              </a:spcBef>
              <a:spcAft>
                <a:spcPts val="0"/>
              </a:spcAft>
              <a:buClr>
                <a:srgbClr val="2F5496"/>
              </a:buClr>
              <a:buSzPts val="3200"/>
              <a:buChar char="•"/>
            </a:pPr>
            <a:r>
              <a:rPr lang="en-US" sz="3200"/>
              <a:t>Lập trình không đồng bộ</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DEMO</a:t>
            </a:r>
            <a:endParaRPr/>
          </a:p>
        </p:txBody>
      </p:sp>
      <p:sp>
        <p:nvSpPr>
          <p:cNvPr id="236" name="Google Shape;236;p3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50800" lvl="0" marL="228600" rtl="0" algn="l">
              <a:lnSpc>
                <a:spcPct val="100000"/>
              </a:lnSpc>
              <a:spcBef>
                <a:spcPts val="0"/>
              </a:spcBef>
              <a:spcAft>
                <a:spcPts val="0"/>
              </a:spcAft>
              <a:buClr>
                <a:srgbClr val="2F5496"/>
              </a:buClr>
              <a:buSzPts val="2800"/>
              <a:buNone/>
            </a:pPr>
            <a:r>
              <a:t/>
            </a:r>
            <a:endParaRPr/>
          </a:p>
          <a:p>
            <a:pPr indent="-50800" lvl="0" marL="228600" rtl="0" algn="l">
              <a:lnSpc>
                <a:spcPct val="100000"/>
              </a:lnSpc>
              <a:spcBef>
                <a:spcPts val="1200"/>
              </a:spcBef>
              <a:spcAft>
                <a:spcPts val="0"/>
              </a:spcAft>
              <a:buClr>
                <a:srgbClr val="2F5496"/>
              </a:buClr>
              <a:buSzPts val="2800"/>
              <a:buNone/>
            </a:pPr>
            <a:r>
              <a:t/>
            </a:r>
            <a:endParaRPr/>
          </a:p>
          <a:p>
            <a:pPr indent="-50800" lvl="0" marL="228600" rtl="0" algn="l">
              <a:lnSpc>
                <a:spcPct val="100000"/>
              </a:lnSpc>
              <a:spcBef>
                <a:spcPts val="1200"/>
              </a:spcBef>
              <a:spcAft>
                <a:spcPts val="0"/>
              </a:spcAft>
              <a:buClr>
                <a:srgbClr val="2F5496"/>
              </a:buClr>
              <a:buSzPts val="2800"/>
              <a:buNone/>
            </a:pPr>
            <a:r>
              <a:t/>
            </a:r>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Điểm mạnh của Thread là hỗ trợ xử lý đa luồng tại cùng 1 thời điểm</a:t>
            </a:r>
            <a:endParaRPr sz="3200">
              <a:latin typeface="Arial"/>
              <a:ea typeface="Arial"/>
              <a:cs typeface="Arial"/>
              <a:sym typeface="Arial"/>
            </a:endParaRPr>
          </a:p>
          <a:p>
            <a:pPr indent="-228600" lvl="0" marL="228600" rtl="0" algn="l">
              <a:lnSpc>
                <a:spcPct val="100000"/>
              </a:lnSpc>
              <a:spcBef>
                <a:spcPts val="1200"/>
              </a:spcBef>
              <a:spcAft>
                <a:spcPts val="0"/>
              </a:spcAft>
              <a:buClr>
                <a:srgbClr val="2F5597"/>
              </a:buClr>
              <a:buSzPts val="3200"/>
              <a:buChar char="•"/>
            </a:pPr>
            <a:r>
              <a:rPr lang="en-US" sz="3200">
                <a:solidFill>
                  <a:srgbClr val="2F5597"/>
                </a:solidFill>
                <a:latin typeface="Arial"/>
                <a:ea typeface="Arial"/>
                <a:cs typeface="Arial"/>
                <a:sym typeface="Arial"/>
              </a:rPr>
              <a:t>Ta</a:t>
            </a:r>
            <a:r>
              <a:rPr lang="en-US" sz="3200">
                <a:latin typeface="Arial"/>
                <a:ea typeface="Arial"/>
                <a:cs typeface="Arial"/>
                <a:sym typeface="Arial"/>
              </a:rPr>
              <a:t> có thể sửa lại đoạn code trên để hỗ trợ xử lý đa luồng</a:t>
            </a:r>
            <a:endParaRPr sz="3200">
              <a:latin typeface="Arial"/>
              <a:ea typeface="Arial"/>
              <a:cs typeface="Arial"/>
              <a:sym typeface="Arial"/>
            </a:endParaRPr>
          </a:p>
          <a:p>
            <a:pPr indent="0" lvl="0" marL="0" rtl="0" algn="l">
              <a:lnSpc>
                <a:spcPct val="100000"/>
              </a:lnSpc>
              <a:spcBef>
                <a:spcPts val="1200"/>
              </a:spcBef>
              <a:spcAft>
                <a:spcPts val="0"/>
              </a:spcAft>
              <a:buClr>
                <a:srgbClr val="2F5496"/>
              </a:buClr>
              <a:buSzPts val="2800"/>
              <a:buNone/>
            </a:pPr>
            <a:r>
              <a:t/>
            </a:r>
            <a:endParaRPr/>
          </a:p>
        </p:txBody>
      </p:sp>
      <p:pic>
        <p:nvPicPr>
          <p:cNvPr id="237" name="Google Shape;237;p32"/>
          <p:cNvPicPr preferRelativeResize="0"/>
          <p:nvPr/>
        </p:nvPicPr>
        <p:blipFill rotWithShape="1">
          <a:blip r:embed="rId3">
            <a:alphaModFix/>
          </a:blip>
          <a:srcRect b="76896" l="0" r="0" t="0"/>
          <a:stretch/>
        </p:blipFill>
        <p:spPr>
          <a:xfrm>
            <a:off x="365760" y="1092920"/>
            <a:ext cx="8412480" cy="109329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DEMO</a:t>
            </a:r>
            <a:endParaRPr/>
          </a:p>
        </p:txBody>
      </p:sp>
      <p:sp>
        <p:nvSpPr>
          <p:cNvPr id="243" name="Google Shape;243;p33"/>
          <p:cNvSpPr/>
          <p:nvPr/>
        </p:nvSpPr>
        <p:spPr>
          <a:xfrm>
            <a:off x="193260" y="932380"/>
            <a:ext cx="8757480" cy="5632311"/>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Program</a:t>
            </a:r>
            <a:r>
              <a:rPr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//Tạo phương thức không tham số không trả về dữ liệu</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static</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void</a:t>
            </a:r>
            <a:r>
              <a:rPr lang="en-US" sz="1800">
                <a:solidFill>
                  <a:srgbClr val="000000"/>
                </a:solidFill>
                <a:latin typeface="Consolas"/>
                <a:ea typeface="Consolas"/>
                <a:cs typeface="Consolas"/>
                <a:sym typeface="Consolas"/>
              </a:rPr>
              <a:t> SimpleWork()</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Console.WriteLine(</a:t>
            </a:r>
            <a:r>
              <a:rPr lang="en-US" sz="1800">
                <a:solidFill>
                  <a:srgbClr val="A31515"/>
                </a:solidFill>
                <a:latin typeface="Consolas"/>
                <a:ea typeface="Consolas"/>
                <a:cs typeface="Consolas"/>
                <a:sym typeface="Consolas"/>
              </a:rPr>
              <a:t>"Thread: {0}"</a:t>
            </a:r>
            <a:r>
              <a:rPr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Thread.CurrentThread.ManagedThreadId);</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static</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void</a:t>
            </a:r>
            <a:r>
              <a:rPr lang="en-US" sz="1800">
                <a:solidFill>
                  <a:srgbClr val="000000"/>
                </a:solidFill>
                <a:latin typeface="Consolas"/>
                <a:ea typeface="Consolas"/>
                <a:cs typeface="Consolas"/>
                <a:sym typeface="Consolas"/>
              </a:rPr>
              <a:t> Main(</a:t>
            </a:r>
            <a:r>
              <a:rPr lang="en-US" sz="1800">
                <a:solidFill>
                  <a:srgbClr val="0000F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args)</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//Tạo ủy nhiệm ThreadStart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ThreadStart op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ThreadStart(SimpleWork);</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//Tạo Thread mới</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for</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i = 0; i &lt; 5; i++)</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Thread myThread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Thread(op);</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//Thực thi tiến trình mới.</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myThread.Start();</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1400">
              <a:solidFill>
                <a:schemeClr val="dk1"/>
              </a:solidFill>
              <a:latin typeface="Times New Roman"/>
              <a:ea typeface="Times New Roman"/>
              <a:cs typeface="Times New Roman"/>
              <a:sym typeface="Times New Roman"/>
            </a:endParaRPr>
          </a:p>
        </p:txBody>
      </p:sp>
      <p:sp>
        <p:nvSpPr>
          <p:cNvPr id="244" name="Google Shape;244;p33"/>
          <p:cNvSpPr/>
          <p:nvPr/>
        </p:nvSpPr>
        <p:spPr>
          <a:xfrm>
            <a:off x="631596" y="4289195"/>
            <a:ext cx="7993930" cy="1640265"/>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DEMO</a:t>
            </a:r>
            <a:endParaRPr/>
          </a:p>
        </p:txBody>
      </p:sp>
      <p:pic>
        <p:nvPicPr>
          <p:cNvPr id="250" name="Google Shape;250;p34"/>
          <p:cNvPicPr preferRelativeResize="0"/>
          <p:nvPr/>
        </p:nvPicPr>
        <p:blipFill rotWithShape="1">
          <a:blip r:embed="rId3">
            <a:alphaModFix/>
          </a:blip>
          <a:srcRect b="61134" l="0" r="0" t="0"/>
          <a:stretch/>
        </p:blipFill>
        <p:spPr>
          <a:xfrm>
            <a:off x="365760" y="1130632"/>
            <a:ext cx="8412480" cy="1839144"/>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 - JOIN</a:t>
            </a:r>
            <a:endParaRPr/>
          </a:p>
        </p:txBody>
      </p:sp>
      <p:sp>
        <p:nvSpPr>
          <p:cNvPr id="256" name="Google Shape;256;p3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597"/>
              </a:buClr>
              <a:buSzPts val="3000"/>
              <a:buChar char="•"/>
            </a:pPr>
            <a:r>
              <a:rPr lang="en-US" sz="3000">
                <a:solidFill>
                  <a:srgbClr val="2F5597"/>
                </a:solidFill>
                <a:latin typeface="Arial"/>
                <a:ea typeface="Arial"/>
                <a:cs typeface="Arial"/>
                <a:sym typeface="Arial"/>
              </a:rPr>
              <a:t>Khi khối lượng công việc và thời gian xử lý của một luồng tăng, ta sẽ cần luồng chính (main thread) chờ cho đến khi xử lý của luồng được hoàn tất thông qua sử dụng phương thức Thread.Join()</a:t>
            </a:r>
            <a:endParaRPr sz="3000">
              <a:solidFill>
                <a:srgbClr val="2F5597"/>
              </a:solidFill>
              <a:latin typeface="Arial"/>
              <a:ea typeface="Arial"/>
              <a:cs typeface="Arial"/>
              <a:sym typeface="Arial"/>
            </a:endParaRPr>
          </a:p>
        </p:txBody>
      </p:sp>
      <p:sp>
        <p:nvSpPr>
          <p:cNvPr id="257" name="Google Shape;257;p35"/>
          <p:cNvSpPr/>
          <p:nvPr/>
        </p:nvSpPr>
        <p:spPr>
          <a:xfrm>
            <a:off x="0" y="3289460"/>
            <a:ext cx="8921750" cy="3170099"/>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8000"/>
                </a:solidFill>
                <a:latin typeface="Consolas"/>
                <a:ea typeface="Consolas"/>
                <a:cs typeface="Consolas"/>
                <a:sym typeface="Consolas"/>
              </a:rPr>
              <a:t>	//Tạo ủy nhiệm ThreadStart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	ThreadStart</a:t>
            </a:r>
            <a:r>
              <a:rPr lang="en-US" sz="2000">
                <a:solidFill>
                  <a:srgbClr val="000000"/>
                </a:solidFill>
                <a:latin typeface="Consolas"/>
                <a:ea typeface="Consolas"/>
                <a:cs typeface="Consolas"/>
                <a:sym typeface="Consolas"/>
              </a:rPr>
              <a:t> op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ThreadStart</a:t>
            </a:r>
            <a:r>
              <a:rPr lang="en-US" sz="2000">
                <a:solidFill>
                  <a:srgbClr val="000000"/>
                </a:solidFill>
                <a:latin typeface="Consolas"/>
                <a:ea typeface="Consolas"/>
                <a:cs typeface="Consolas"/>
                <a:sym typeface="Consolas"/>
              </a:rPr>
              <a:t>(SimpleWork);</a:t>
            </a:r>
            <a:endParaRPr/>
          </a:p>
          <a:p>
            <a:pPr indent="0" lvl="0" marL="0" marR="0" rtl="0" algn="l">
              <a:spcBef>
                <a:spcPts val="0"/>
              </a:spcBef>
              <a:spcAft>
                <a:spcPts val="0"/>
              </a:spcAft>
              <a:buNone/>
            </a:pPr>
            <a:r>
              <a:rPr lang="en-US" sz="2000">
                <a:solidFill>
                  <a:srgbClr val="008000"/>
                </a:solidFill>
                <a:latin typeface="Consolas"/>
                <a:ea typeface="Consolas"/>
                <a:cs typeface="Consolas"/>
                <a:sym typeface="Consolas"/>
              </a:rPr>
              <a:t>	//Tạo Thread mới</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	Thread</a:t>
            </a:r>
            <a:r>
              <a:rPr lang="en-US" sz="2000">
                <a:solidFill>
                  <a:srgbClr val="000000"/>
                </a:solidFill>
                <a:latin typeface="Consolas"/>
                <a:ea typeface="Consolas"/>
                <a:cs typeface="Consolas"/>
                <a:sym typeface="Consolas"/>
              </a:rPr>
              <a:t>[] myThreads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[5];</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	for</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i = 0; i &lt; 5; i++)</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{myThreads[i]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(op);</a:t>
            </a:r>
            <a:endParaRPr/>
          </a:p>
          <a:p>
            <a:pPr indent="0" lvl="1" marL="457200" marR="0" rtl="0" algn="l">
              <a:spcBef>
                <a:spcPts val="0"/>
              </a:spcBef>
              <a:spcAft>
                <a:spcPts val="0"/>
              </a:spcAft>
              <a:buNone/>
            </a:pPr>
            <a:r>
              <a:rPr b="0" i="0" lang="en-US" sz="2000" u="none" cap="none" strike="noStrike">
                <a:solidFill>
                  <a:srgbClr val="000000"/>
                </a:solidFill>
                <a:latin typeface="Consolas"/>
                <a:ea typeface="Consolas"/>
                <a:cs typeface="Consolas"/>
                <a:sym typeface="Consolas"/>
              </a:rPr>
              <a:t>		myThreads[i].Start();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	foreach</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 t </a:t>
            </a:r>
            <a:r>
              <a:rPr lang="en-US" sz="2000">
                <a:solidFill>
                  <a:srgbClr val="0000FF"/>
                </a:solidFill>
                <a:latin typeface="Consolas"/>
                <a:ea typeface="Consolas"/>
                <a:cs typeface="Consolas"/>
                <a:sym typeface="Consolas"/>
              </a:rPr>
              <a:t>in</a:t>
            </a:r>
            <a:r>
              <a:rPr lang="en-US" sz="2000">
                <a:solidFill>
                  <a:srgbClr val="000000"/>
                </a:solidFill>
                <a:latin typeface="Consolas"/>
                <a:ea typeface="Consolas"/>
                <a:cs typeface="Consolas"/>
                <a:sym typeface="Consolas"/>
              </a:rPr>
              <a:t> myThreads)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{t.Join();}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KHAI BÁO VÀ KHỞI TẠO-PRIORITY</a:t>
            </a:r>
            <a:endParaRPr/>
          </a:p>
        </p:txBody>
      </p:sp>
      <p:sp>
        <p:nvSpPr>
          <p:cNvPr id="263" name="Google Shape;263;p3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2800"/>
              <a:buChar char="•"/>
            </a:pPr>
            <a:r>
              <a:rPr lang="en-US"/>
              <a:t>Hỗ trợ gán/ lấy độ ưu tiên của luồng thông qua enum ThreadingPriority.</a:t>
            </a:r>
            <a:endParaRPr/>
          </a:p>
          <a:p>
            <a:pPr indent="-228600" lvl="0" marL="228600" rtl="0" algn="l">
              <a:lnSpc>
                <a:spcPct val="100000"/>
              </a:lnSpc>
              <a:spcBef>
                <a:spcPts val="1200"/>
              </a:spcBef>
              <a:spcAft>
                <a:spcPts val="0"/>
              </a:spcAft>
              <a:buClr>
                <a:srgbClr val="2F5496"/>
              </a:buClr>
              <a:buSzPts val="2800"/>
              <a:buChar char="•"/>
            </a:pPr>
            <a:r>
              <a:rPr lang="en-US"/>
              <a:t>Các giá trị của ThreadingPriority</a:t>
            </a:r>
            <a:endParaRPr/>
          </a:p>
          <a:p>
            <a:pPr indent="-228600" lvl="1" marL="685800" rtl="0" algn="l">
              <a:lnSpc>
                <a:spcPct val="100000"/>
              </a:lnSpc>
              <a:spcBef>
                <a:spcPts val="1200"/>
              </a:spcBef>
              <a:spcAft>
                <a:spcPts val="0"/>
              </a:spcAft>
              <a:buClr>
                <a:srgbClr val="2F5496"/>
              </a:buClr>
              <a:buSzPts val="2400"/>
              <a:buChar char="•"/>
            </a:pPr>
            <a:r>
              <a:rPr lang="en-US"/>
              <a:t>Highest</a:t>
            </a:r>
            <a:endParaRPr/>
          </a:p>
          <a:p>
            <a:pPr indent="-228600" lvl="1" marL="685800" rtl="0" algn="l">
              <a:lnSpc>
                <a:spcPct val="100000"/>
              </a:lnSpc>
              <a:spcBef>
                <a:spcPts val="1200"/>
              </a:spcBef>
              <a:spcAft>
                <a:spcPts val="0"/>
              </a:spcAft>
              <a:buClr>
                <a:srgbClr val="2F5496"/>
              </a:buClr>
              <a:buSzPts val="2400"/>
              <a:buChar char="•"/>
            </a:pPr>
            <a:r>
              <a:rPr lang="en-US"/>
              <a:t>AboveNormal</a:t>
            </a:r>
            <a:endParaRPr/>
          </a:p>
          <a:p>
            <a:pPr indent="-228600" lvl="1" marL="685800" rtl="0" algn="l">
              <a:lnSpc>
                <a:spcPct val="100000"/>
              </a:lnSpc>
              <a:spcBef>
                <a:spcPts val="1200"/>
              </a:spcBef>
              <a:spcAft>
                <a:spcPts val="0"/>
              </a:spcAft>
              <a:buClr>
                <a:srgbClr val="2F5496"/>
              </a:buClr>
              <a:buSzPts val="2400"/>
              <a:buChar char="•"/>
            </a:pPr>
            <a:r>
              <a:rPr lang="en-US"/>
              <a:t>Normal</a:t>
            </a:r>
            <a:endParaRPr/>
          </a:p>
          <a:p>
            <a:pPr indent="-228600" lvl="1" marL="685800" rtl="0" algn="l">
              <a:lnSpc>
                <a:spcPct val="100000"/>
              </a:lnSpc>
              <a:spcBef>
                <a:spcPts val="1200"/>
              </a:spcBef>
              <a:spcAft>
                <a:spcPts val="0"/>
              </a:spcAft>
              <a:buClr>
                <a:srgbClr val="2F5496"/>
              </a:buClr>
              <a:buSzPts val="2400"/>
              <a:buChar char="•"/>
            </a:pPr>
            <a:r>
              <a:rPr lang="en-US"/>
              <a:t>BelowNormal</a:t>
            </a:r>
            <a:endParaRPr/>
          </a:p>
          <a:p>
            <a:pPr indent="-228600" lvl="1" marL="685800" rtl="0" algn="l">
              <a:lnSpc>
                <a:spcPct val="100000"/>
              </a:lnSpc>
              <a:spcBef>
                <a:spcPts val="1200"/>
              </a:spcBef>
              <a:spcAft>
                <a:spcPts val="0"/>
              </a:spcAft>
              <a:buClr>
                <a:srgbClr val="2F5496"/>
              </a:buClr>
              <a:buSzPts val="2400"/>
              <a:buChar char="•"/>
            </a:pPr>
            <a:r>
              <a:rPr lang="en-US"/>
              <a:t>Lowest</a:t>
            </a:r>
            <a:endParaRPr/>
          </a:p>
          <a:p>
            <a:pPr indent="-228600" lvl="0" marL="228600" rtl="0" algn="l">
              <a:lnSpc>
                <a:spcPct val="100000"/>
              </a:lnSpc>
              <a:spcBef>
                <a:spcPts val="1200"/>
              </a:spcBef>
              <a:spcAft>
                <a:spcPts val="0"/>
              </a:spcAft>
              <a:buClr>
                <a:srgbClr val="2F5496"/>
              </a:buClr>
              <a:buSzPts val="2800"/>
              <a:buChar char="•"/>
            </a:pPr>
            <a:r>
              <a:rPr lang="en-US"/>
              <a:t>Thường sử dụng giá trị default là Normal</a:t>
            </a:r>
            <a:endParaRPr/>
          </a:p>
          <a:p>
            <a:pPr indent="-228600" lvl="0" marL="228600" rtl="0" algn="l">
              <a:lnSpc>
                <a:spcPct val="100000"/>
              </a:lnSpc>
              <a:spcBef>
                <a:spcPts val="1200"/>
              </a:spcBef>
              <a:spcAft>
                <a:spcPts val="0"/>
              </a:spcAft>
              <a:buClr>
                <a:srgbClr val="2F5496"/>
              </a:buClr>
              <a:buSzPts val="2800"/>
              <a:buChar char="•"/>
            </a:pPr>
            <a:r>
              <a:rPr lang="en-US"/>
              <a:t>Cân nhắc khi thay đổi độ ưu tiên của luồng</a:t>
            </a:r>
            <a:endParaRPr sz="2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TẠM DỪNG VÀ LOẠI BỎ </a:t>
            </a:r>
            <a:endParaRPr/>
          </a:p>
        </p:txBody>
      </p:sp>
      <p:sp>
        <p:nvSpPr>
          <p:cNvPr id="269" name="Google Shape;269;p3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.NET framework tự động dừng và giải phóng luồng khi xử lý hoàn tất.</a:t>
            </a:r>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Dùng phương thức Thread.Abort() để dừng luồng khi có nhu cầu</a:t>
            </a:r>
            <a:endParaRPr>
              <a:latin typeface="Arial"/>
              <a:ea typeface="Arial"/>
              <a:cs typeface="Arial"/>
              <a:sym typeface="Arial"/>
            </a:endParaRPr>
          </a:p>
        </p:txBody>
      </p:sp>
      <p:sp>
        <p:nvSpPr>
          <p:cNvPr id="270" name="Google Shape;270;p37"/>
          <p:cNvSpPr/>
          <p:nvPr/>
        </p:nvSpPr>
        <p:spPr>
          <a:xfrm>
            <a:off x="111125" y="3251751"/>
            <a:ext cx="8921750" cy="2862322"/>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2D95BA"/>
                </a:solidFill>
                <a:latin typeface="Consolas"/>
                <a:ea typeface="Consolas"/>
                <a:cs typeface="Consolas"/>
                <a:sym typeface="Consolas"/>
              </a:rPr>
              <a:t>Thread</a:t>
            </a:r>
            <a:r>
              <a:rPr b="1" lang="en-US" sz="2000">
                <a:solidFill>
                  <a:srgbClr val="000000"/>
                </a:solidFill>
                <a:latin typeface="Consolas"/>
                <a:ea typeface="Consolas"/>
                <a:cs typeface="Consolas"/>
                <a:sym typeface="Consolas"/>
              </a:rPr>
              <a:t> myThread =</a:t>
            </a:r>
            <a:r>
              <a:rPr b="1" lang="en-US" sz="2000">
                <a:solidFill>
                  <a:srgbClr val="0000FF"/>
                </a:solidFill>
                <a:latin typeface="Consolas"/>
                <a:ea typeface="Consolas"/>
                <a:cs typeface="Consolas"/>
                <a:sym typeface="Consolas"/>
              </a:rPr>
              <a:t>new</a:t>
            </a:r>
            <a:r>
              <a:rPr b="1" lang="en-US" sz="2000">
                <a:solidFill>
                  <a:srgbClr val="000000"/>
                </a:solidFill>
                <a:latin typeface="Consolas"/>
                <a:ea typeface="Consolas"/>
                <a:cs typeface="Consolas"/>
                <a:sym typeface="Consolas"/>
              </a:rPr>
              <a:t> </a:t>
            </a:r>
            <a:r>
              <a:rPr b="1" lang="en-US" sz="2000">
                <a:solidFill>
                  <a:srgbClr val="2D95BA"/>
                </a:solidFill>
                <a:latin typeface="Consolas"/>
                <a:ea typeface="Consolas"/>
                <a:cs typeface="Consolas"/>
                <a:sym typeface="Consolas"/>
              </a:rPr>
              <a:t>Thread</a:t>
            </a:r>
            <a:r>
              <a:rPr b="1" lang="en-US" sz="2000">
                <a:solidFill>
                  <a:srgbClr val="000000"/>
                </a:solidFill>
                <a:latin typeface="Consolas"/>
                <a:ea typeface="Consolas"/>
                <a:cs typeface="Consolas"/>
                <a:sym typeface="Consolas"/>
              </a:rPr>
              <a:t>(</a:t>
            </a:r>
            <a:r>
              <a:rPr b="1" lang="en-US" sz="2000">
                <a:solidFill>
                  <a:srgbClr val="0000FF"/>
                </a:solidFill>
                <a:latin typeface="Consolas"/>
                <a:ea typeface="Consolas"/>
                <a:cs typeface="Consolas"/>
                <a:sym typeface="Consolas"/>
              </a:rPr>
              <a:t>new </a:t>
            </a:r>
            <a:r>
              <a:rPr b="1" lang="en-US" sz="2000">
                <a:solidFill>
                  <a:srgbClr val="2D95BA"/>
                </a:solidFill>
                <a:latin typeface="Consolas"/>
                <a:ea typeface="Consolas"/>
                <a:cs typeface="Consolas"/>
                <a:sym typeface="Consolas"/>
              </a:rPr>
              <a:t>ThreadStart</a:t>
            </a:r>
            <a:r>
              <a:rPr b="1" lang="en-US" sz="2000">
                <a:solidFill>
                  <a:srgbClr val="000000"/>
                </a:solidFill>
                <a:latin typeface="Consolas"/>
                <a:ea typeface="Consolas"/>
                <a:cs typeface="Consolas"/>
                <a:sym typeface="Consolas"/>
              </a:rPr>
              <a:t>(AbortThisThread));</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myThread.Start();</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myThread.Abort();</a:t>
            </a:r>
            <a:endParaRPr/>
          </a:p>
          <a:p>
            <a:pPr indent="0" lvl="0" marL="0" marR="0" rtl="0" algn="l">
              <a:spcBef>
                <a:spcPts val="0"/>
              </a:spcBef>
              <a:spcAft>
                <a:spcPts val="0"/>
              </a:spcAft>
              <a:buNone/>
            </a:pPr>
            <a:r>
              <a:rPr b="1" lang="en-US" sz="2000">
                <a:solidFill>
                  <a:srgbClr val="0000FF"/>
                </a:solidFill>
                <a:latin typeface="Consolas"/>
                <a:ea typeface="Consolas"/>
                <a:cs typeface="Consolas"/>
                <a:sym typeface="Consolas"/>
              </a:rPr>
              <a:t>static</a:t>
            </a:r>
            <a:r>
              <a:rPr b="1" lang="en-US" sz="2000">
                <a:solidFill>
                  <a:srgbClr val="000000"/>
                </a:solidFill>
                <a:latin typeface="Consolas"/>
                <a:ea typeface="Consolas"/>
                <a:cs typeface="Consolas"/>
                <a:sym typeface="Consolas"/>
              </a:rPr>
              <a:t> </a:t>
            </a:r>
            <a:r>
              <a:rPr b="1" lang="en-US" sz="2000">
                <a:solidFill>
                  <a:srgbClr val="0000FF"/>
                </a:solidFill>
                <a:latin typeface="Consolas"/>
                <a:ea typeface="Consolas"/>
                <a:cs typeface="Consolas"/>
                <a:sym typeface="Consolas"/>
              </a:rPr>
              <a:t>void</a:t>
            </a:r>
            <a:r>
              <a:rPr b="1" lang="en-US" sz="2000">
                <a:solidFill>
                  <a:srgbClr val="000000"/>
                </a:solidFill>
                <a:latin typeface="Consolas"/>
                <a:ea typeface="Consolas"/>
                <a:cs typeface="Consolas"/>
                <a:sym typeface="Consolas"/>
              </a:rPr>
              <a:t> AbortThisThread()</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	SomeClass.IsValid = </a:t>
            </a:r>
            <a:r>
              <a:rPr b="1" lang="en-US" sz="2000">
                <a:solidFill>
                  <a:srgbClr val="0000FF"/>
                </a:solidFill>
                <a:latin typeface="Consolas"/>
                <a:ea typeface="Consolas"/>
                <a:cs typeface="Consolas"/>
                <a:sym typeface="Consolas"/>
              </a:rPr>
              <a:t>true</a:t>
            </a:r>
            <a:r>
              <a:rPr b="1"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	SomeClass.IsComplete = </a:t>
            </a:r>
            <a:r>
              <a:rPr b="1" lang="en-US" sz="2000">
                <a:solidFill>
                  <a:srgbClr val="0000FF"/>
                </a:solidFill>
                <a:latin typeface="Consolas"/>
                <a:ea typeface="Consolas"/>
                <a:cs typeface="Consolas"/>
                <a:sym typeface="Consolas"/>
              </a:rPr>
              <a:t>true</a:t>
            </a:r>
            <a:r>
              <a:rPr b="1"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	SomeClass.WriteToConsole();</a:t>
            </a:r>
            <a:endParaRPr/>
          </a:p>
          <a:p>
            <a:pPr indent="0" lvl="0" marL="0" marR="0" rtl="0" algn="l">
              <a:spcBef>
                <a:spcPts val="0"/>
              </a:spcBef>
              <a:spcAft>
                <a:spcPts val="0"/>
              </a:spcAft>
              <a:buNone/>
            </a:pPr>
            <a:r>
              <a:rPr b="1" lang="en-US" sz="2000">
                <a:solidFill>
                  <a:srgbClr val="000000"/>
                </a:solidFill>
                <a:latin typeface="Consolas"/>
                <a:ea typeface="Consolas"/>
                <a:cs typeface="Consolas"/>
                <a:sym typeface="Consolas"/>
              </a:rPr>
              <a:t>	}</a:t>
            </a:r>
            <a:endParaRPr b="1" sz="2000">
              <a:solidFill>
                <a:schemeClr val="dk1"/>
              </a:solidFill>
              <a:latin typeface="Times New Roman"/>
              <a:ea typeface="Times New Roman"/>
              <a:cs typeface="Times New Roman"/>
              <a:sym typeface="Times New Roman"/>
            </a:endParaRPr>
          </a:p>
        </p:txBody>
      </p:sp>
      <p:sp>
        <p:nvSpPr>
          <p:cNvPr id="271" name="Google Shape;271;p37"/>
          <p:cNvSpPr/>
          <p:nvPr/>
        </p:nvSpPr>
        <p:spPr>
          <a:xfrm>
            <a:off x="4703975" y="3655190"/>
            <a:ext cx="4166648" cy="1772240"/>
          </a:xfrm>
          <a:prstGeom prst="cloudCallout">
            <a:avLst>
              <a:gd fmla="val -20833" name="adj1"/>
              <a:gd fmla="val 62500" name="adj2"/>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Có an</a:t>
            </a:r>
            <a:endParaRPr/>
          </a:p>
          <a:p>
            <a:pPr indent="0" lvl="0" marL="0" marR="0" rtl="0" algn="ctr">
              <a:spcBef>
                <a:spcPts val="0"/>
              </a:spcBef>
              <a:spcAft>
                <a:spcPts val="0"/>
              </a:spcAft>
              <a:buNone/>
            </a:pPr>
            <a:r>
              <a:rPr b="1" lang="en-US" sz="3200">
                <a:solidFill>
                  <a:schemeClr val="lt1"/>
                </a:solidFill>
                <a:latin typeface="Calibri"/>
                <a:ea typeface="Calibri"/>
                <a:cs typeface="Calibri"/>
                <a:sym typeface="Calibri"/>
              </a:rPr>
              <a:t>toàn</a:t>
            </a:r>
            <a:endParaRPr b="1" sz="32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lt1"/>
                </a:solidFill>
                <a:latin typeface="Calibri"/>
                <a:ea typeface="Calibri"/>
                <a:cs typeface="Calibri"/>
                <a:sym typeface="Calibri"/>
              </a:rPr>
              <a:t>không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TẠM DỪNG VÀ LOẠI BỎ </a:t>
            </a:r>
            <a:endParaRPr/>
          </a:p>
        </p:txBody>
      </p:sp>
      <p:sp>
        <p:nvSpPr>
          <p:cNvPr id="277" name="Google Shape;277;p3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Dừng luồng một cách an toàn: tạo lập critical region với BeginCriticalRegion và EndCriticalRegion.</a:t>
            </a:r>
            <a:endParaRPr/>
          </a:p>
        </p:txBody>
      </p:sp>
      <p:sp>
        <p:nvSpPr>
          <p:cNvPr id="278" name="Google Shape;278;p38"/>
          <p:cNvSpPr/>
          <p:nvPr/>
        </p:nvSpPr>
        <p:spPr>
          <a:xfrm>
            <a:off x="111125" y="2704997"/>
            <a:ext cx="8921750" cy="3046988"/>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FF"/>
                </a:solidFill>
                <a:latin typeface="Consolas"/>
                <a:ea typeface="Consolas"/>
                <a:cs typeface="Consolas"/>
                <a:sym typeface="Consolas"/>
              </a:rPr>
              <a:t>static</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void</a:t>
            </a:r>
            <a:r>
              <a:rPr lang="en-US" sz="2400">
                <a:solidFill>
                  <a:srgbClr val="000000"/>
                </a:solidFill>
                <a:latin typeface="Consolas"/>
                <a:ea typeface="Consolas"/>
                <a:cs typeface="Consolas"/>
                <a:sym typeface="Consolas"/>
              </a:rPr>
              <a:t> AbortThisThread()</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	Thread</a:t>
            </a:r>
            <a:r>
              <a:rPr lang="en-US" sz="2400">
                <a:solidFill>
                  <a:srgbClr val="000000"/>
                </a:solidFill>
                <a:latin typeface="Consolas"/>
                <a:ea typeface="Consolas"/>
                <a:cs typeface="Consolas"/>
                <a:sym typeface="Consolas"/>
              </a:rPr>
              <a:t>.BeginCriticalRegion();</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	</a:t>
            </a:r>
            <a:r>
              <a:rPr lang="en-US" sz="2400">
                <a:solidFill>
                  <a:srgbClr val="000000"/>
                </a:solidFill>
                <a:latin typeface="Consolas"/>
                <a:ea typeface="Consolas"/>
                <a:cs typeface="Consolas"/>
                <a:sym typeface="Consolas"/>
              </a:rPr>
              <a:t>SomeClass.IsValid = </a:t>
            </a:r>
            <a:r>
              <a:rPr lang="en-US" sz="2400">
                <a:solidFill>
                  <a:srgbClr val="0000FF"/>
                </a:solidFill>
                <a:latin typeface="Consolas"/>
                <a:ea typeface="Consolas"/>
                <a:cs typeface="Consolas"/>
                <a:sym typeface="Consolas"/>
              </a:rPr>
              <a:t>true</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	</a:t>
            </a:r>
            <a:r>
              <a:rPr lang="en-US" sz="2400">
                <a:solidFill>
                  <a:srgbClr val="000000"/>
                </a:solidFill>
                <a:latin typeface="Consolas"/>
                <a:ea typeface="Consolas"/>
                <a:cs typeface="Consolas"/>
                <a:sym typeface="Consolas"/>
              </a:rPr>
              <a:t>SomeClase.IsComplete = </a:t>
            </a:r>
            <a:r>
              <a:rPr lang="en-US" sz="2400">
                <a:solidFill>
                  <a:srgbClr val="0000FF"/>
                </a:solidFill>
                <a:latin typeface="Consolas"/>
                <a:ea typeface="Consolas"/>
                <a:cs typeface="Consolas"/>
                <a:sym typeface="Consolas"/>
              </a:rPr>
              <a:t>true</a:t>
            </a:r>
            <a:r>
              <a:rPr lang="en-US" sz="24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	Thread</a:t>
            </a:r>
            <a:r>
              <a:rPr lang="en-US" sz="2400">
                <a:solidFill>
                  <a:srgbClr val="000000"/>
                </a:solidFill>
                <a:latin typeface="Consolas"/>
                <a:ea typeface="Consolas"/>
                <a:cs typeface="Consolas"/>
                <a:sym typeface="Consolas"/>
              </a:rPr>
              <a:t>.EndCriticalRegion();</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	</a:t>
            </a:r>
            <a:r>
              <a:rPr lang="en-US" sz="2400">
                <a:solidFill>
                  <a:srgbClr val="000000"/>
                </a:solidFill>
                <a:latin typeface="Consolas"/>
                <a:ea typeface="Consolas"/>
                <a:cs typeface="Consolas"/>
                <a:sym typeface="Consolas"/>
              </a:rPr>
              <a:t>SomeClass.WriteToConsole();</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a:t>
            </a:r>
            <a:endParaRPr b="1" sz="2400">
              <a:solidFill>
                <a:schemeClr val="dk1"/>
              </a:solidFill>
              <a:latin typeface="Times New Roman"/>
              <a:ea typeface="Times New Roman"/>
              <a:cs typeface="Times New Roman"/>
              <a:sym typeface="Times New Roman"/>
            </a:endParaRPr>
          </a:p>
        </p:txBody>
      </p:sp>
      <p:sp>
        <p:nvSpPr>
          <p:cNvPr id="279" name="Google Shape;279;p38"/>
          <p:cNvSpPr/>
          <p:nvPr/>
        </p:nvSpPr>
        <p:spPr>
          <a:xfrm>
            <a:off x="6240544" y="3655190"/>
            <a:ext cx="414780" cy="1246748"/>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38"/>
          <p:cNvSpPr/>
          <p:nvPr/>
        </p:nvSpPr>
        <p:spPr>
          <a:xfrm>
            <a:off x="6977843" y="2923407"/>
            <a:ext cx="1725105" cy="1011078"/>
          </a:xfrm>
          <a:prstGeom prst="wedgeRoundRectCallout">
            <a:avLst>
              <a:gd fmla="val -63456" name="adj1"/>
              <a:gd fmla="val 86741" name="adj2"/>
              <a:gd fmla="val 16667" name="adj3"/>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Critical</a:t>
            </a:r>
            <a:br>
              <a:rPr b="1" lang="en-US" sz="3200">
                <a:solidFill>
                  <a:schemeClr val="lt1"/>
                </a:solidFill>
                <a:latin typeface="Calibri"/>
                <a:ea typeface="Calibri"/>
                <a:cs typeface="Calibri"/>
                <a:sym typeface="Calibri"/>
              </a:rPr>
            </a:br>
            <a:r>
              <a:rPr b="1" lang="en-US" sz="3200">
                <a:solidFill>
                  <a:schemeClr val="lt1"/>
                </a:solidFill>
                <a:latin typeface="Calibri"/>
                <a:ea typeface="Calibri"/>
                <a:cs typeface="Calibri"/>
                <a:sym typeface="Calibri"/>
              </a:rPr>
              <a:t>Region</a:t>
            </a:r>
            <a:r>
              <a:rPr lang="en-US" sz="3200">
                <a:solidFill>
                  <a:schemeClr val="lt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p:nvPr/>
        </p:nvSpPr>
        <p:spPr>
          <a:xfrm>
            <a:off x="1712041" y="3866076"/>
            <a:ext cx="3186463" cy="1126070"/>
          </a:xfrm>
          <a:prstGeom prst="ellipse">
            <a:avLst/>
          </a:prstGeom>
          <a:solidFill>
            <a:srgbClr val="FFFF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TẠM DỪNG VÀ LOẠI BỎ </a:t>
            </a:r>
            <a:endParaRPr/>
          </a:p>
        </p:txBody>
      </p:sp>
      <p:sp>
        <p:nvSpPr>
          <p:cNvPr id="287" name="Google Shape;287;p3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So sánh giữa có sử dụng và không sử dụng</a:t>
            </a:r>
            <a:endParaRPr sz="3200">
              <a:latin typeface="Arial"/>
              <a:ea typeface="Arial"/>
              <a:cs typeface="Arial"/>
              <a:sym typeface="Arial"/>
            </a:endParaRPr>
          </a:p>
        </p:txBody>
      </p:sp>
      <p:grpSp>
        <p:nvGrpSpPr>
          <p:cNvPr id="288" name="Google Shape;288;p39"/>
          <p:cNvGrpSpPr/>
          <p:nvPr/>
        </p:nvGrpSpPr>
        <p:grpSpPr>
          <a:xfrm>
            <a:off x="648429" y="1743959"/>
            <a:ext cx="7832324" cy="914400"/>
            <a:chOff x="103716" y="1857081"/>
            <a:chExt cx="7832324" cy="914400"/>
          </a:xfrm>
        </p:grpSpPr>
        <p:sp>
          <p:nvSpPr>
            <p:cNvPr id="289" name="Google Shape;289;p39"/>
            <p:cNvSpPr/>
            <p:nvPr/>
          </p:nvSpPr>
          <p:spPr>
            <a:xfrm>
              <a:off x="103716" y="1857081"/>
              <a:ext cx="914400" cy="914400"/>
            </a:xfrm>
            <a:prstGeom prst="ellipse">
              <a:avLst/>
            </a:prstGeom>
            <a:solidFill>
              <a:srgbClr val="2E75B5"/>
            </a:solidFill>
            <a:ln cap="flat" cmpd="dbl" w="10795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Start</a:t>
              </a:r>
              <a:endParaRPr b="1" sz="1800">
                <a:solidFill>
                  <a:schemeClr val="lt1"/>
                </a:solidFill>
                <a:latin typeface="Calibri"/>
                <a:ea typeface="Calibri"/>
                <a:cs typeface="Calibri"/>
                <a:sym typeface="Calibri"/>
              </a:endParaRPr>
            </a:p>
          </p:txBody>
        </p:sp>
        <p:sp>
          <p:nvSpPr>
            <p:cNvPr id="290" name="Google Shape;290;p39"/>
            <p:cNvSpPr/>
            <p:nvPr/>
          </p:nvSpPr>
          <p:spPr>
            <a:xfrm>
              <a:off x="1309132" y="2069079"/>
              <a:ext cx="1345781"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Do work</a:t>
              </a:r>
              <a:endParaRPr b="1" sz="2000">
                <a:solidFill>
                  <a:schemeClr val="lt1"/>
                </a:solidFill>
                <a:latin typeface="Calibri"/>
                <a:ea typeface="Calibri"/>
                <a:cs typeface="Calibri"/>
                <a:sym typeface="Calibri"/>
              </a:endParaRPr>
            </a:p>
          </p:txBody>
        </p:sp>
        <p:sp>
          <p:nvSpPr>
            <p:cNvPr id="291" name="Google Shape;291;p39"/>
            <p:cNvSpPr/>
            <p:nvPr/>
          </p:nvSpPr>
          <p:spPr>
            <a:xfrm>
              <a:off x="2898659" y="2069079"/>
              <a:ext cx="1345781"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More work</a:t>
              </a:r>
              <a:endParaRPr b="1" sz="2000">
                <a:solidFill>
                  <a:schemeClr val="lt1"/>
                </a:solidFill>
                <a:latin typeface="Calibri"/>
                <a:ea typeface="Calibri"/>
                <a:cs typeface="Calibri"/>
                <a:sym typeface="Calibri"/>
              </a:endParaRPr>
            </a:p>
          </p:txBody>
        </p:sp>
        <p:sp>
          <p:nvSpPr>
            <p:cNvPr id="292" name="Google Shape;292;p39"/>
            <p:cNvSpPr/>
            <p:nvPr/>
          </p:nvSpPr>
          <p:spPr>
            <a:xfrm>
              <a:off x="4488186" y="2069078"/>
              <a:ext cx="2138857"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Even More work</a:t>
              </a:r>
              <a:endParaRPr b="1" sz="2000">
                <a:solidFill>
                  <a:schemeClr val="lt1"/>
                </a:solidFill>
                <a:latin typeface="Calibri"/>
                <a:ea typeface="Calibri"/>
                <a:cs typeface="Calibri"/>
                <a:sym typeface="Calibri"/>
              </a:endParaRPr>
            </a:p>
          </p:txBody>
        </p:sp>
        <p:sp>
          <p:nvSpPr>
            <p:cNvPr id="293" name="Google Shape;293;p39"/>
            <p:cNvSpPr/>
            <p:nvPr/>
          </p:nvSpPr>
          <p:spPr>
            <a:xfrm>
              <a:off x="7021640" y="1902799"/>
              <a:ext cx="914400" cy="822960"/>
            </a:xfrm>
            <a:prstGeom prst="ellipse">
              <a:avLst/>
            </a:prstGeom>
            <a:solidFill>
              <a:srgbClr val="2E75B5"/>
            </a:solidFill>
            <a:ln cap="flat" cmpd="sng" w="57150">
              <a:solidFill>
                <a:srgbClr val="FFFF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Done</a:t>
              </a:r>
              <a:endParaRPr b="1" sz="1600">
                <a:solidFill>
                  <a:schemeClr val="lt1"/>
                </a:solidFill>
                <a:latin typeface="Calibri"/>
                <a:ea typeface="Calibri"/>
                <a:cs typeface="Calibri"/>
                <a:sym typeface="Calibri"/>
              </a:endParaRPr>
            </a:p>
          </p:txBody>
        </p:sp>
        <p:cxnSp>
          <p:nvCxnSpPr>
            <p:cNvPr id="294" name="Google Shape;294;p39"/>
            <p:cNvCxnSpPr>
              <a:stCxn id="289" idx="6"/>
              <a:endCxn id="290" idx="2"/>
            </p:cNvCxnSpPr>
            <p:nvPr/>
          </p:nvCxnSpPr>
          <p:spPr>
            <a:xfrm>
              <a:off x="1018116" y="2314281"/>
              <a:ext cx="2910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295" name="Google Shape;295;p39"/>
            <p:cNvCxnSpPr>
              <a:stCxn id="290" idx="6"/>
              <a:endCxn id="291" idx="2"/>
            </p:cNvCxnSpPr>
            <p:nvPr/>
          </p:nvCxnSpPr>
          <p:spPr>
            <a:xfrm>
              <a:off x="2654913" y="2314280"/>
              <a:ext cx="2436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296" name="Google Shape;296;p39"/>
            <p:cNvCxnSpPr>
              <a:stCxn id="291" idx="6"/>
              <a:endCxn id="292" idx="2"/>
            </p:cNvCxnSpPr>
            <p:nvPr/>
          </p:nvCxnSpPr>
          <p:spPr>
            <a:xfrm>
              <a:off x="4244440" y="2314280"/>
              <a:ext cx="2436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297" name="Google Shape;297;p39"/>
            <p:cNvCxnSpPr>
              <a:stCxn id="292" idx="6"/>
              <a:endCxn id="293" idx="2"/>
            </p:cNvCxnSpPr>
            <p:nvPr/>
          </p:nvCxnSpPr>
          <p:spPr>
            <a:xfrm>
              <a:off x="6627043" y="2314279"/>
              <a:ext cx="3945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grpSp>
      <p:grpSp>
        <p:nvGrpSpPr>
          <p:cNvPr id="298" name="Google Shape;298;p39"/>
          <p:cNvGrpSpPr/>
          <p:nvPr/>
        </p:nvGrpSpPr>
        <p:grpSpPr>
          <a:xfrm>
            <a:off x="655838" y="3948623"/>
            <a:ext cx="7832324" cy="914400"/>
            <a:chOff x="103716" y="1857081"/>
            <a:chExt cx="7832324" cy="914400"/>
          </a:xfrm>
        </p:grpSpPr>
        <p:sp>
          <p:nvSpPr>
            <p:cNvPr id="299" name="Google Shape;299;p39"/>
            <p:cNvSpPr/>
            <p:nvPr/>
          </p:nvSpPr>
          <p:spPr>
            <a:xfrm>
              <a:off x="103716" y="1857081"/>
              <a:ext cx="914400" cy="914400"/>
            </a:xfrm>
            <a:prstGeom prst="ellipse">
              <a:avLst/>
            </a:prstGeom>
            <a:solidFill>
              <a:srgbClr val="2E75B5"/>
            </a:solidFill>
            <a:ln cap="flat" cmpd="dbl" w="10795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Start</a:t>
              </a:r>
              <a:endParaRPr b="1" sz="1800">
                <a:solidFill>
                  <a:schemeClr val="lt1"/>
                </a:solidFill>
                <a:latin typeface="Calibri"/>
                <a:ea typeface="Calibri"/>
                <a:cs typeface="Calibri"/>
                <a:sym typeface="Calibri"/>
              </a:endParaRPr>
            </a:p>
          </p:txBody>
        </p:sp>
        <p:sp>
          <p:nvSpPr>
            <p:cNvPr id="300" name="Google Shape;300;p39"/>
            <p:cNvSpPr/>
            <p:nvPr/>
          </p:nvSpPr>
          <p:spPr>
            <a:xfrm>
              <a:off x="1309132" y="2069079"/>
              <a:ext cx="1345781"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Do work</a:t>
              </a:r>
              <a:endParaRPr b="1" sz="2000">
                <a:solidFill>
                  <a:schemeClr val="lt1"/>
                </a:solidFill>
                <a:latin typeface="Calibri"/>
                <a:ea typeface="Calibri"/>
                <a:cs typeface="Calibri"/>
                <a:sym typeface="Calibri"/>
              </a:endParaRPr>
            </a:p>
          </p:txBody>
        </p:sp>
        <p:sp>
          <p:nvSpPr>
            <p:cNvPr id="301" name="Google Shape;301;p39"/>
            <p:cNvSpPr/>
            <p:nvPr/>
          </p:nvSpPr>
          <p:spPr>
            <a:xfrm>
              <a:off x="2898659" y="2069079"/>
              <a:ext cx="1345781"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More work</a:t>
              </a:r>
              <a:endParaRPr b="1" sz="2000">
                <a:solidFill>
                  <a:schemeClr val="lt1"/>
                </a:solidFill>
                <a:latin typeface="Calibri"/>
                <a:ea typeface="Calibri"/>
                <a:cs typeface="Calibri"/>
                <a:sym typeface="Calibri"/>
              </a:endParaRPr>
            </a:p>
          </p:txBody>
        </p:sp>
        <p:sp>
          <p:nvSpPr>
            <p:cNvPr id="302" name="Google Shape;302;p39"/>
            <p:cNvSpPr/>
            <p:nvPr/>
          </p:nvSpPr>
          <p:spPr>
            <a:xfrm>
              <a:off x="4488186" y="2069078"/>
              <a:ext cx="2138857" cy="490403"/>
            </a:xfrm>
            <a:prstGeom prst="ellipse">
              <a:avLst/>
            </a:prstGeom>
            <a:solidFill>
              <a:srgbClr val="2E75B5"/>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Even More work</a:t>
              </a:r>
              <a:endParaRPr b="1" sz="2000">
                <a:solidFill>
                  <a:schemeClr val="lt1"/>
                </a:solidFill>
                <a:latin typeface="Calibri"/>
                <a:ea typeface="Calibri"/>
                <a:cs typeface="Calibri"/>
                <a:sym typeface="Calibri"/>
              </a:endParaRPr>
            </a:p>
          </p:txBody>
        </p:sp>
        <p:sp>
          <p:nvSpPr>
            <p:cNvPr id="303" name="Google Shape;303;p39"/>
            <p:cNvSpPr/>
            <p:nvPr/>
          </p:nvSpPr>
          <p:spPr>
            <a:xfrm>
              <a:off x="7021640" y="1902799"/>
              <a:ext cx="914400" cy="822960"/>
            </a:xfrm>
            <a:prstGeom prst="ellipse">
              <a:avLst/>
            </a:prstGeom>
            <a:solidFill>
              <a:srgbClr val="2E75B5"/>
            </a:solidFill>
            <a:ln cap="flat" cmpd="sng" w="57150">
              <a:solidFill>
                <a:srgbClr val="FFFF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Done</a:t>
              </a:r>
              <a:endParaRPr b="1" sz="1600">
                <a:solidFill>
                  <a:schemeClr val="lt1"/>
                </a:solidFill>
                <a:latin typeface="Calibri"/>
                <a:ea typeface="Calibri"/>
                <a:cs typeface="Calibri"/>
                <a:sym typeface="Calibri"/>
              </a:endParaRPr>
            </a:p>
          </p:txBody>
        </p:sp>
        <p:cxnSp>
          <p:nvCxnSpPr>
            <p:cNvPr id="304" name="Google Shape;304;p39"/>
            <p:cNvCxnSpPr>
              <a:stCxn id="299" idx="6"/>
              <a:endCxn id="300" idx="2"/>
            </p:cNvCxnSpPr>
            <p:nvPr/>
          </p:nvCxnSpPr>
          <p:spPr>
            <a:xfrm>
              <a:off x="1018116" y="2314281"/>
              <a:ext cx="2910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05" name="Google Shape;305;p39"/>
            <p:cNvCxnSpPr>
              <a:stCxn id="300" idx="6"/>
              <a:endCxn id="301" idx="2"/>
            </p:cNvCxnSpPr>
            <p:nvPr/>
          </p:nvCxnSpPr>
          <p:spPr>
            <a:xfrm>
              <a:off x="2654913" y="2314280"/>
              <a:ext cx="2436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06" name="Google Shape;306;p39"/>
            <p:cNvCxnSpPr>
              <a:stCxn id="301" idx="6"/>
              <a:endCxn id="302" idx="2"/>
            </p:cNvCxnSpPr>
            <p:nvPr/>
          </p:nvCxnSpPr>
          <p:spPr>
            <a:xfrm>
              <a:off x="4244440" y="2314280"/>
              <a:ext cx="2436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07" name="Google Shape;307;p39"/>
            <p:cNvCxnSpPr>
              <a:stCxn id="302" idx="6"/>
              <a:endCxn id="303" idx="2"/>
            </p:cNvCxnSpPr>
            <p:nvPr/>
          </p:nvCxnSpPr>
          <p:spPr>
            <a:xfrm>
              <a:off x="6627043" y="2314279"/>
              <a:ext cx="394500" cy="0"/>
            </a:xfrm>
            <a:prstGeom prst="straightConnector1">
              <a:avLst/>
            </a:prstGeom>
            <a:noFill/>
            <a:ln cap="flat" cmpd="sng" w="38100">
              <a:solidFill>
                <a:srgbClr val="2E75B5"/>
              </a:solidFill>
              <a:prstDash val="solid"/>
              <a:miter lim="800000"/>
              <a:headEnd len="sm" w="sm" type="none"/>
              <a:tailEnd len="med" w="med" type="triangle"/>
            </a:ln>
            <a:effectLst>
              <a:outerShdw blurRad="50800" rotWithShape="0" algn="tl" dir="2700000" dist="38100">
                <a:srgbClr val="000000">
                  <a:alpha val="40000"/>
                </a:srgbClr>
              </a:outerShdw>
            </a:effectLst>
          </p:spPr>
        </p:cxnSp>
      </p:grpSp>
      <p:sp>
        <p:nvSpPr>
          <p:cNvPr id="308" name="Google Shape;308;p39"/>
          <p:cNvSpPr/>
          <p:nvPr/>
        </p:nvSpPr>
        <p:spPr>
          <a:xfrm>
            <a:off x="648429" y="3068515"/>
            <a:ext cx="1738570" cy="518474"/>
          </a:xfrm>
          <a:prstGeom prst="rect">
            <a:avLst/>
          </a:prstGeom>
          <a:solidFill>
            <a:srgbClr val="DDEAF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002060"/>
                </a:solidFill>
                <a:latin typeface="Calibri"/>
                <a:ea typeface="Calibri"/>
                <a:cs typeface="Calibri"/>
                <a:sym typeface="Calibri"/>
              </a:rPr>
              <a:t>Thread Abort</a:t>
            </a:r>
            <a:endParaRPr b="1" sz="2000">
              <a:solidFill>
                <a:srgbClr val="002060"/>
              </a:solidFill>
              <a:latin typeface="Calibri"/>
              <a:ea typeface="Calibri"/>
              <a:cs typeface="Calibri"/>
              <a:sym typeface="Calibri"/>
            </a:endParaRPr>
          </a:p>
        </p:txBody>
      </p:sp>
      <p:sp>
        <p:nvSpPr>
          <p:cNvPr id="309" name="Google Shape;309;p39"/>
          <p:cNvSpPr/>
          <p:nvPr/>
        </p:nvSpPr>
        <p:spPr>
          <a:xfrm>
            <a:off x="6296633" y="2610771"/>
            <a:ext cx="2133710" cy="1078594"/>
          </a:xfrm>
          <a:prstGeom prst="triangle">
            <a:avLst>
              <a:gd fmla="val 50490" name="adj"/>
            </a:avLst>
          </a:prstGeom>
          <a:solidFill>
            <a:srgbClr val="2F549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Aborted</a:t>
            </a:r>
            <a:endParaRPr b="1" sz="2000">
              <a:solidFill>
                <a:srgbClr val="FFFF00"/>
              </a:solidFill>
              <a:latin typeface="Calibri"/>
              <a:ea typeface="Calibri"/>
              <a:cs typeface="Calibri"/>
              <a:sym typeface="Calibri"/>
            </a:endParaRPr>
          </a:p>
        </p:txBody>
      </p:sp>
      <p:sp>
        <p:nvSpPr>
          <p:cNvPr id="310" name="Google Shape;310;p39"/>
          <p:cNvSpPr/>
          <p:nvPr/>
        </p:nvSpPr>
        <p:spPr>
          <a:xfrm>
            <a:off x="648429" y="5578468"/>
            <a:ext cx="1738570" cy="518474"/>
          </a:xfrm>
          <a:prstGeom prst="rect">
            <a:avLst/>
          </a:prstGeom>
          <a:solidFill>
            <a:srgbClr val="DDEAF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002060"/>
                </a:solidFill>
                <a:latin typeface="Calibri"/>
                <a:ea typeface="Calibri"/>
                <a:cs typeface="Calibri"/>
                <a:sym typeface="Calibri"/>
              </a:rPr>
              <a:t>Thread Abort</a:t>
            </a:r>
            <a:endParaRPr b="1" sz="2000">
              <a:solidFill>
                <a:srgbClr val="002060"/>
              </a:solidFill>
              <a:latin typeface="Calibri"/>
              <a:ea typeface="Calibri"/>
              <a:cs typeface="Calibri"/>
              <a:sym typeface="Calibri"/>
            </a:endParaRPr>
          </a:p>
        </p:txBody>
      </p:sp>
      <p:sp>
        <p:nvSpPr>
          <p:cNvPr id="311" name="Google Shape;311;p39"/>
          <p:cNvSpPr/>
          <p:nvPr/>
        </p:nvSpPr>
        <p:spPr>
          <a:xfrm>
            <a:off x="6256813" y="5122590"/>
            <a:ext cx="2133710" cy="1078594"/>
          </a:xfrm>
          <a:prstGeom prst="triangle">
            <a:avLst>
              <a:gd fmla="val 50490" name="adj"/>
            </a:avLst>
          </a:prstGeom>
          <a:solidFill>
            <a:srgbClr val="2F549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Aborted</a:t>
            </a:r>
            <a:endParaRPr b="1" sz="2000">
              <a:solidFill>
                <a:srgbClr val="FFFF00"/>
              </a:solidFill>
              <a:latin typeface="Calibri"/>
              <a:ea typeface="Calibri"/>
              <a:cs typeface="Calibri"/>
              <a:sym typeface="Calibri"/>
            </a:endParaRPr>
          </a:p>
        </p:txBody>
      </p:sp>
      <p:cxnSp>
        <p:nvCxnSpPr>
          <p:cNvPr id="312" name="Google Shape;312;p39"/>
          <p:cNvCxnSpPr>
            <a:stCxn id="308" idx="3"/>
          </p:cNvCxnSpPr>
          <p:nvPr/>
        </p:nvCxnSpPr>
        <p:spPr>
          <a:xfrm flipH="1" rot="10800000">
            <a:off x="2386999" y="2274752"/>
            <a:ext cx="934500" cy="1053000"/>
          </a:xfrm>
          <a:prstGeom prst="curvedConnector2">
            <a:avLst/>
          </a:prstGeom>
          <a:noFill/>
          <a:ln cap="flat" cmpd="sng" w="57150">
            <a:solidFill>
              <a:schemeClr val="accent2"/>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13" name="Google Shape;313;p39"/>
          <p:cNvCxnSpPr>
            <a:endCxn id="309" idx="2"/>
          </p:cNvCxnSpPr>
          <p:nvPr/>
        </p:nvCxnSpPr>
        <p:spPr>
          <a:xfrm>
            <a:off x="3395033" y="2266765"/>
            <a:ext cx="2901600" cy="1422600"/>
          </a:xfrm>
          <a:prstGeom prst="curvedConnector4">
            <a:avLst>
              <a:gd fmla="val 5165" name="adj1"/>
              <a:gd fmla="val 100828" name="adj2"/>
            </a:avLst>
          </a:prstGeom>
          <a:noFill/>
          <a:ln cap="flat" cmpd="sng" w="57150">
            <a:solidFill>
              <a:schemeClr val="accent2"/>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14" name="Google Shape;314;p39"/>
          <p:cNvCxnSpPr>
            <a:stCxn id="310" idx="3"/>
            <a:endCxn id="285" idx="6"/>
          </p:cNvCxnSpPr>
          <p:nvPr/>
        </p:nvCxnSpPr>
        <p:spPr>
          <a:xfrm flipH="1" rot="10800000">
            <a:off x="2386999" y="4429205"/>
            <a:ext cx="2511600" cy="1408500"/>
          </a:xfrm>
          <a:prstGeom prst="curvedConnector3">
            <a:avLst>
              <a:gd fmla="val 97087" name="adj1"/>
            </a:avLst>
          </a:prstGeom>
          <a:noFill/>
          <a:ln cap="flat" cmpd="sng" w="57150">
            <a:solidFill>
              <a:schemeClr val="accent2"/>
            </a:solidFill>
            <a:prstDash val="solid"/>
            <a:miter lim="800000"/>
            <a:headEnd len="sm" w="sm" type="none"/>
            <a:tailEnd len="med" w="med" type="triangle"/>
          </a:ln>
          <a:effectLst>
            <a:outerShdw blurRad="50800" rotWithShape="0" algn="tl" dir="2700000" dist="38100">
              <a:srgbClr val="000000">
                <a:alpha val="40000"/>
              </a:srgbClr>
            </a:outerShdw>
          </a:effectLst>
        </p:spPr>
      </p:cxnSp>
      <p:cxnSp>
        <p:nvCxnSpPr>
          <p:cNvPr id="315" name="Google Shape;315;p39"/>
          <p:cNvCxnSpPr>
            <a:endCxn id="311" idx="1"/>
          </p:cNvCxnSpPr>
          <p:nvPr/>
        </p:nvCxnSpPr>
        <p:spPr>
          <a:xfrm>
            <a:off x="5032968" y="4514087"/>
            <a:ext cx="1762500" cy="1147800"/>
          </a:xfrm>
          <a:prstGeom prst="curvedConnector3">
            <a:avLst>
              <a:gd fmla="val 791" name="adj1"/>
            </a:avLst>
          </a:prstGeom>
          <a:noFill/>
          <a:ln cap="flat" cmpd="sng" w="57150">
            <a:solidFill>
              <a:schemeClr val="accent2"/>
            </a:solidFill>
            <a:prstDash val="solid"/>
            <a:miter lim="800000"/>
            <a:headEnd len="sm" w="sm" type="none"/>
            <a:tailEnd len="med" w="med" type="triangle"/>
          </a:ln>
          <a:effectLst>
            <a:outerShdw blurRad="50800" rotWithShape="0" algn="tl" dir="2700000" dist="38100">
              <a:srgbClr val="000000">
                <a:alpha val="40000"/>
              </a:srgbClr>
            </a:outerShdw>
          </a:effectLst>
        </p:spPr>
      </p:cxnSp>
      <p:sp>
        <p:nvSpPr>
          <p:cNvPr id="316" name="Google Shape;316;p39"/>
          <p:cNvSpPr/>
          <p:nvPr/>
        </p:nvSpPr>
        <p:spPr>
          <a:xfrm>
            <a:off x="4115248" y="5684770"/>
            <a:ext cx="1846910" cy="551009"/>
          </a:xfrm>
          <a:prstGeom prst="wedgeRectCallout">
            <a:avLst>
              <a:gd fmla="val -1833" name="adj1"/>
              <a:gd fmla="val -120558" name="adj2"/>
            </a:avLst>
          </a:prstGeom>
          <a:solidFill>
            <a:srgbClr val="DDEAF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1E4E79"/>
                </a:solidFill>
                <a:latin typeface="Calibri"/>
                <a:ea typeface="Calibri"/>
                <a:cs typeface="Calibri"/>
                <a:sym typeface="Calibri"/>
              </a:rPr>
              <a:t>Dùng </a:t>
            </a:r>
            <a:endParaRPr/>
          </a:p>
          <a:p>
            <a:pPr indent="0" lvl="0" marL="0" marR="0" rtl="0" algn="ctr">
              <a:spcBef>
                <a:spcPts val="0"/>
              </a:spcBef>
              <a:spcAft>
                <a:spcPts val="0"/>
              </a:spcAft>
              <a:buNone/>
            </a:pPr>
            <a:r>
              <a:rPr b="1" lang="en-US" sz="2000">
                <a:solidFill>
                  <a:srgbClr val="1E4E79"/>
                </a:solidFill>
                <a:latin typeface="Calibri"/>
                <a:ea typeface="Calibri"/>
                <a:cs typeface="Calibri"/>
                <a:sym typeface="Calibri"/>
              </a:rPr>
              <a:t>critical region</a:t>
            </a:r>
            <a:endParaRPr b="1" sz="2000">
              <a:solidFill>
                <a:srgbClr val="1E4E79"/>
              </a:solidFill>
              <a:latin typeface="Calibri"/>
              <a:ea typeface="Calibri"/>
              <a:cs typeface="Calibri"/>
              <a:sym typeface="Calibri"/>
            </a:endParaRPr>
          </a:p>
        </p:txBody>
      </p:sp>
      <p:sp>
        <p:nvSpPr>
          <p:cNvPr id="317" name="Google Shape;317;p39"/>
          <p:cNvSpPr/>
          <p:nvPr/>
        </p:nvSpPr>
        <p:spPr>
          <a:xfrm>
            <a:off x="4099633" y="2799930"/>
            <a:ext cx="2370974" cy="551009"/>
          </a:xfrm>
          <a:prstGeom prst="wedgeRectCallout">
            <a:avLst>
              <a:gd fmla="val -15420" name="adj1"/>
              <a:gd fmla="val -153063" name="adj2"/>
            </a:avLst>
          </a:prstGeom>
          <a:solidFill>
            <a:srgbClr val="DDEAF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1E4E79"/>
                </a:solidFill>
                <a:latin typeface="Calibri"/>
                <a:ea typeface="Calibri"/>
                <a:cs typeface="Calibri"/>
                <a:sym typeface="Calibri"/>
              </a:rPr>
              <a:t>Không dùng </a:t>
            </a:r>
            <a:endParaRPr/>
          </a:p>
          <a:p>
            <a:pPr indent="0" lvl="0" marL="0" marR="0" rtl="0" algn="ctr">
              <a:spcBef>
                <a:spcPts val="0"/>
              </a:spcBef>
              <a:spcAft>
                <a:spcPts val="0"/>
              </a:spcAft>
              <a:buNone/>
            </a:pPr>
            <a:r>
              <a:rPr b="1" lang="en-US" sz="2000">
                <a:solidFill>
                  <a:srgbClr val="1E4E79"/>
                </a:solidFill>
                <a:latin typeface="Calibri"/>
                <a:ea typeface="Calibri"/>
                <a:cs typeface="Calibri"/>
                <a:sym typeface="Calibri"/>
              </a:rPr>
              <a:t>critical region</a:t>
            </a:r>
            <a:endParaRPr b="1" sz="2000">
              <a:solidFill>
                <a:srgbClr val="1E4E79"/>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23" name="Google Shape;323;p4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Hỗ trợ từng phần của chương trình được thực thi trên nhiều luồng riêng biệt, tương tự mô hình Asynchronous Programming Model (APM).</a:t>
            </a:r>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.NET framework hỗ trợ APM qua nhiều lớp có cung cấp phương thức BeginXXX và EndXXX</a:t>
            </a:r>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Ví dụ: lớp FileStream có phương thức Read đọc dữ liệu từ stream, nó cũng cung cấp phương thức BeginRead và EndRead hỗ trợ mô hình APM</a:t>
            </a:r>
            <a:endParaRPr sz="32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BỘ-DEMO</a:t>
            </a:r>
            <a:endParaRPr/>
          </a:p>
        </p:txBody>
      </p:sp>
      <p:sp>
        <p:nvSpPr>
          <p:cNvPr id="329" name="Google Shape;329;p41"/>
          <p:cNvSpPr/>
          <p:nvPr/>
        </p:nvSpPr>
        <p:spPr>
          <a:xfrm>
            <a:off x="111125" y="1027025"/>
            <a:ext cx="8921750" cy="5262979"/>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FF"/>
                </a:solidFill>
                <a:latin typeface="Consolas"/>
                <a:ea typeface="Consolas"/>
                <a:cs typeface="Consolas"/>
                <a:sym typeface="Consolas"/>
              </a:rPr>
              <a:t>byte</a:t>
            </a:r>
            <a:r>
              <a:rPr lang="en-US" sz="2400">
                <a:solidFill>
                  <a:srgbClr val="000000"/>
                </a:solidFill>
                <a:latin typeface="Consolas"/>
                <a:ea typeface="Consolas"/>
                <a:cs typeface="Consolas"/>
                <a:sym typeface="Consolas"/>
              </a:rPr>
              <a:t>[] buffer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byte</a:t>
            </a:r>
            <a:r>
              <a:rPr lang="en-US" sz="2400">
                <a:solidFill>
                  <a:srgbClr val="000000"/>
                </a:solidFill>
                <a:latin typeface="Consolas"/>
                <a:ea typeface="Consolas"/>
                <a:cs typeface="Consolas"/>
                <a:sym typeface="Consolas"/>
              </a:rPr>
              <a:t>[100];</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 strm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2D95BA"/>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a:t>
            </a:r>
            <a:r>
              <a:rPr lang="en-US" sz="2400">
                <a:solidFill>
                  <a:srgbClr val="A31515"/>
                </a:solidFill>
                <a:latin typeface="Consolas"/>
                <a:ea typeface="Consolas"/>
                <a:cs typeface="Consolas"/>
                <a:sym typeface="Consolas"/>
              </a:rPr>
              <a:t>"c:/test.txt"</a:t>
            </a:r>
            <a:r>
              <a:rPr lang="en-US" sz="2400">
                <a:solidFill>
                  <a:srgbClr val="000000"/>
                </a:solidFill>
                <a:latin typeface="Consolas"/>
                <a:ea typeface="Consolas"/>
                <a:cs typeface="Consolas"/>
                <a:sym typeface="Consolas"/>
              </a:rPr>
              <a:t>, </a:t>
            </a:r>
            <a:r>
              <a:rPr lang="en-US" sz="2400">
                <a:solidFill>
                  <a:srgbClr val="2D95BA"/>
                </a:solidFill>
                <a:latin typeface="Consolas"/>
                <a:ea typeface="Consolas"/>
                <a:cs typeface="Consolas"/>
                <a:sym typeface="Consolas"/>
              </a:rPr>
              <a:t>FileMode</a:t>
            </a:r>
            <a:r>
              <a:rPr lang="en-US" sz="2400">
                <a:solidFill>
                  <a:srgbClr val="000000"/>
                </a:solidFill>
                <a:latin typeface="Consolas"/>
                <a:ea typeface="Consolas"/>
                <a:cs typeface="Consolas"/>
                <a:sym typeface="Consolas"/>
              </a:rPr>
              <a:t>.Open, </a:t>
            </a:r>
            <a:r>
              <a:rPr lang="en-US" sz="2400">
                <a:solidFill>
                  <a:srgbClr val="2D95BA"/>
                </a:solidFill>
                <a:latin typeface="Consolas"/>
                <a:ea typeface="Consolas"/>
                <a:cs typeface="Consolas"/>
                <a:sym typeface="Consolas"/>
              </a:rPr>
              <a:t>FileAccess</a:t>
            </a:r>
            <a:r>
              <a:rPr lang="en-US" sz="2400">
                <a:solidFill>
                  <a:srgbClr val="000000"/>
                </a:solidFill>
                <a:latin typeface="Consolas"/>
                <a:ea typeface="Consolas"/>
                <a:cs typeface="Consolas"/>
                <a:sym typeface="Consolas"/>
              </a:rPr>
              <a:t>.Read, </a:t>
            </a:r>
            <a:r>
              <a:rPr lang="en-US" sz="2400">
                <a:solidFill>
                  <a:srgbClr val="2D95BA"/>
                </a:solidFill>
                <a:latin typeface="Consolas"/>
                <a:ea typeface="Consolas"/>
                <a:cs typeface="Consolas"/>
                <a:sym typeface="Consolas"/>
              </a:rPr>
              <a:t>FileShare</a:t>
            </a:r>
            <a:r>
              <a:rPr lang="en-US" sz="2400">
                <a:solidFill>
                  <a:srgbClr val="000000"/>
                </a:solidFill>
                <a:latin typeface="Consolas"/>
                <a:ea typeface="Consolas"/>
                <a:cs typeface="Consolas"/>
                <a:sym typeface="Consolas"/>
              </a:rPr>
              <a:t>.Read, 1024, </a:t>
            </a:r>
            <a:r>
              <a:rPr lang="en-US" sz="2400">
                <a:solidFill>
                  <a:srgbClr val="2D95BA"/>
                </a:solidFill>
                <a:latin typeface="Consolas"/>
                <a:ea typeface="Consolas"/>
                <a:cs typeface="Consolas"/>
                <a:sym typeface="Consolas"/>
              </a:rPr>
              <a:t>FileOptions</a:t>
            </a:r>
            <a:r>
              <a:rPr lang="en-US" sz="2400">
                <a:solidFill>
                  <a:srgbClr val="000000"/>
                </a:solidFill>
                <a:latin typeface="Consolas"/>
                <a:ea typeface="Consolas"/>
                <a:cs typeface="Consolas"/>
                <a:sym typeface="Consolas"/>
              </a:rPr>
              <a:t>.Asynchronous);</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 gọi xử lý không đồng bộ</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IAsyncResult</a:t>
            </a:r>
            <a:r>
              <a:rPr lang="en-US" sz="2400">
                <a:solidFill>
                  <a:srgbClr val="000000"/>
                </a:solidFill>
                <a:latin typeface="Consolas"/>
                <a:ea typeface="Consolas"/>
                <a:cs typeface="Consolas"/>
                <a:sym typeface="Consolas"/>
              </a:rPr>
              <a:t> result = strm.BeginRead(buffer, 0, buffer.Length, </a:t>
            </a:r>
            <a:r>
              <a:rPr lang="en-US" sz="2400">
                <a:solidFill>
                  <a:srgbClr val="0000FF"/>
                </a:solidFill>
                <a:latin typeface="Consolas"/>
                <a:ea typeface="Consolas"/>
                <a:cs typeface="Consolas"/>
                <a:sym typeface="Consolas"/>
              </a:rPr>
              <a:t>null</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null</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 tiến hành xử lý khác trong khi chờ</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 EndRead sẽ bị khóa cho đến khi xử lý không đồng bộ hoàn thành</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FF"/>
                </a:solidFill>
                <a:latin typeface="Consolas"/>
                <a:ea typeface="Consolas"/>
                <a:cs typeface="Consolas"/>
                <a:sym typeface="Consolas"/>
              </a:rPr>
              <a:t>int</a:t>
            </a:r>
            <a:r>
              <a:rPr lang="en-US" sz="2400">
                <a:solidFill>
                  <a:srgbClr val="000000"/>
                </a:solidFill>
                <a:latin typeface="Consolas"/>
                <a:ea typeface="Consolas"/>
                <a:cs typeface="Consolas"/>
                <a:sym typeface="Consolas"/>
              </a:rPr>
              <a:t> numBytes = strm.EndRead(result);</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strm.Close();</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Console</a:t>
            </a:r>
            <a:r>
              <a:rPr lang="en-US" sz="2400">
                <a:solidFill>
                  <a:srgbClr val="000000"/>
                </a:solidFill>
                <a:latin typeface="Consolas"/>
                <a:ea typeface="Consolas"/>
                <a:cs typeface="Consolas"/>
                <a:sym typeface="Consolas"/>
              </a:rPr>
              <a:t>.WriteLine(</a:t>
            </a:r>
            <a:r>
              <a:rPr lang="en-US" sz="2400">
                <a:solidFill>
                  <a:srgbClr val="A31515"/>
                </a:solidFill>
                <a:latin typeface="Consolas"/>
                <a:ea typeface="Consolas"/>
                <a:cs typeface="Consolas"/>
                <a:sym typeface="Consolas"/>
              </a:rPr>
              <a:t>"Read {0}"</a:t>
            </a:r>
            <a:r>
              <a:rPr lang="en-US" sz="2400">
                <a:solidFill>
                  <a:srgbClr val="000000"/>
                </a:solidFill>
                <a:latin typeface="Consolas"/>
                <a:ea typeface="Consolas"/>
                <a:cs typeface="Consolas"/>
                <a:sym typeface="Consolas"/>
              </a:rPr>
              <a:t>, numBytes);</a:t>
            </a:r>
            <a:endParaRPr/>
          </a:p>
          <a:p>
            <a:pPr indent="0" lvl="0" marL="0" marR="0" rtl="0" algn="l">
              <a:spcBef>
                <a:spcPts val="0"/>
              </a:spcBef>
              <a:spcAft>
                <a:spcPts val="0"/>
              </a:spcAft>
              <a:buNone/>
            </a:pPr>
            <a:r>
              <a:rPr lang="en-US" sz="2400">
                <a:solidFill>
                  <a:srgbClr val="2D95BA"/>
                </a:solidFill>
                <a:latin typeface="Consolas"/>
                <a:ea typeface="Consolas"/>
                <a:cs typeface="Consolas"/>
                <a:sym typeface="Consolas"/>
              </a:rPr>
              <a:t>Console</a:t>
            </a:r>
            <a:r>
              <a:rPr lang="en-US" sz="2400">
                <a:solidFill>
                  <a:srgbClr val="000000"/>
                </a:solidFill>
                <a:latin typeface="Consolas"/>
                <a:ea typeface="Consolas"/>
                <a:cs typeface="Consolas"/>
                <a:sym typeface="Consolas"/>
              </a:rPr>
              <a:t>.WriteLine(BitConverter.ToString(buffer));</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a:t>
            </a:r>
            <a:endParaRPr/>
          </a:p>
        </p:txBody>
      </p:sp>
      <p:sp>
        <p:nvSpPr>
          <p:cNvPr id="101" name="Google Shape;101;p1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02" name="Google Shape;102;p1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03" name="Google Shape;103;p1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1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2800"/>
              <a:buChar char="•"/>
            </a:pPr>
            <a:r>
              <a:rPr lang="en-US">
                <a:latin typeface="Arial"/>
                <a:ea typeface="Arial"/>
                <a:cs typeface="Arial"/>
                <a:sym typeface="Arial"/>
              </a:rPr>
              <a:t>Ví dụ: chương trình hiển thị số vòng lặp thực hiện</a:t>
            </a:r>
            <a:endParaRPr>
              <a:latin typeface="Arial"/>
              <a:ea typeface="Arial"/>
              <a:cs typeface="Arial"/>
              <a:sym typeface="Arial"/>
            </a:endParaRPr>
          </a:p>
        </p:txBody>
      </p:sp>
      <p:pic>
        <p:nvPicPr>
          <p:cNvPr id="105" name="Google Shape;105;p15"/>
          <p:cNvPicPr preferRelativeResize="0"/>
          <p:nvPr/>
        </p:nvPicPr>
        <p:blipFill rotWithShape="1">
          <a:blip r:embed="rId3">
            <a:alphaModFix/>
          </a:blip>
          <a:srcRect b="0" l="0" r="0" t="0"/>
          <a:stretch/>
        </p:blipFill>
        <p:spPr>
          <a:xfrm>
            <a:off x="251134" y="3425806"/>
            <a:ext cx="4206240" cy="127656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06" name="Google Shape;106;p15"/>
          <p:cNvPicPr preferRelativeResize="0"/>
          <p:nvPr/>
        </p:nvPicPr>
        <p:blipFill rotWithShape="1">
          <a:blip r:embed="rId4">
            <a:alphaModFix/>
          </a:blip>
          <a:srcRect b="0" l="0" r="0" t="0"/>
          <a:stretch/>
        </p:blipFill>
        <p:spPr>
          <a:xfrm>
            <a:off x="4656031" y="3425806"/>
            <a:ext cx="4206240" cy="297065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07" name="Google Shape;107;p15"/>
          <p:cNvSpPr/>
          <p:nvPr/>
        </p:nvSpPr>
        <p:spPr>
          <a:xfrm>
            <a:off x="3213974" y="3394454"/>
            <a:ext cx="457200" cy="457200"/>
          </a:xfrm>
          <a:prstGeom prst="ellipse">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108" name="Google Shape;108;p15"/>
          <p:cNvSpPr/>
          <p:nvPr/>
        </p:nvSpPr>
        <p:spPr>
          <a:xfrm>
            <a:off x="7954433" y="3394454"/>
            <a:ext cx="457200" cy="457200"/>
          </a:xfrm>
          <a:prstGeom prst="ellipse">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grpSp>
        <p:nvGrpSpPr>
          <p:cNvPr id="109" name="Google Shape;109;p15"/>
          <p:cNvGrpSpPr/>
          <p:nvPr/>
        </p:nvGrpSpPr>
        <p:grpSpPr>
          <a:xfrm>
            <a:off x="251134" y="1616626"/>
            <a:ext cx="8611137" cy="1136283"/>
            <a:chOff x="251134" y="1541210"/>
            <a:chExt cx="8611137" cy="1136283"/>
          </a:xfrm>
        </p:grpSpPr>
        <p:pic>
          <p:nvPicPr>
            <p:cNvPr id="110" name="Google Shape;110;p15"/>
            <p:cNvPicPr preferRelativeResize="0"/>
            <p:nvPr/>
          </p:nvPicPr>
          <p:blipFill rotWithShape="1">
            <a:blip r:embed="rId5">
              <a:alphaModFix/>
            </a:blip>
            <a:srcRect b="0" l="0" r="0" t="0"/>
            <a:stretch/>
          </p:blipFill>
          <p:spPr>
            <a:xfrm>
              <a:off x="251134" y="1541210"/>
              <a:ext cx="4206240" cy="1136283"/>
            </a:xfrm>
            <a:prstGeom prst="rect">
              <a:avLst/>
            </a:prstGeom>
            <a:noFill/>
            <a:ln>
              <a:noFill/>
            </a:ln>
          </p:spPr>
        </p:pic>
        <p:pic>
          <p:nvPicPr>
            <p:cNvPr id="111" name="Google Shape;111;p15"/>
            <p:cNvPicPr preferRelativeResize="0"/>
            <p:nvPr/>
          </p:nvPicPr>
          <p:blipFill rotWithShape="1">
            <a:blip r:embed="rId6">
              <a:alphaModFix/>
            </a:blip>
            <a:srcRect b="0" l="0" r="0" t="0"/>
            <a:stretch/>
          </p:blipFill>
          <p:spPr>
            <a:xfrm>
              <a:off x="4656031" y="1599969"/>
              <a:ext cx="4206240" cy="92190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112" name="Google Shape;112;p15"/>
            <p:cNvCxnSpPr/>
            <p:nvPr/>
          </p:nvCxnSpPr>
          <p:spPr>
            <a:xfrm flipH="1" rot="10800000">
              <a:off x="4110087" y="2060923"/>
              <a:ext cx="545944" cy="319444"/>
            </a:xfrm>
            <a:prstGeom prst="straightConnector1">
              <a:avLst/>
            </a:prstGeom>
            <a:noFill/>
            <a:ln cap="flat" cmpd="sng" w="57150">
              <a:solidFill>
                <a:srgbClr val="FF0000"/>
              </a:solidFill>
              <a:prstDash val="solid"/>
              <a:miter lim="800000"/>
              <a:headEnd len="sm" w="sm" type="none"/>
              <a:tailEnd len="med" w="med" type="triangle"/>
            </a:ln>
            <a:effectLst>
              <a:outerShdw blurRad="50800" rotWithShape="0" algn="tl" dir="2700000" dist="38100">
                <a:srgbClr val="000000">
                  <a:alpha val="40000"/>
                </a:srgbClr>
              </a:outerShdw>
            </a:effectLst>
          </p:spPr>
        </p:cxnSp>
      </p:grpSp>
      <p:sp>
        <p:nvSpPr>
          <p:cNvPr id="113" name="Google Shape;113;p15"/>
          <p:cNvSpPr txBox="1"/>
          <p:nvPr/>
        </p:nvSpPr>
        <p:spPr>
          <a:xfrm>
            <a:off x="1669636" y="2721222"/>
            <a:ext cx="628479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0000"/>
                </a:solidFill>
                <a:latin typeface="Calibri"/>
                <a:ea typeface="Calibri"/>
                <a:cs typeface="Calibri"/>
                <a:sym typeface="Calibri"/>
              </a:rPr>
              <a:t>Đoạn mã nào sẽ thực hiện đúng yêu cầu ?</a:t>
            </a:r>
            <a:endParaRPr sz="2800">
              <a:solidFill>
                <a:srgbClr val="FF0000"/>
              </a:solidFill>
              <a:latin typeface="Calibri"/>
              <a:ea typeface="Calibri"/>
              <a:cs typeface="Calibri"/>
              <a:sym typeface="Calibri"/>
            </a:endParaRPr>
          </a:p>
        </p:txBody>
      </p:sp>
      <p:sp>
        <p:nvSpPr>
          <p:cNvPr id="114" name="Google Shape;114;p15"/>
          <p:cNvSpPr txBox="1"/>
          <p:nvPr/>
        </p:nvSpPr>
        <p:spPr>
          <a:xfrm>
            <a:off x="256116" y="1097491"/>
            <a:ext cx="8921751" cy="542019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00000"/>
              </a:lnSpc>
              <a:spcBef>
                <a:spcPts val="0"/>
              </a:spcBef>
              <a:spcAft>
                <a:spcPts val="0"/>
              </a:spcAft>
              <a:buClr>
                <a:srgbClr val="2F5496"/>
              </a:buClr>
              <a:buSzPts val="2800"/>
              <a:buFont typeface="Arial"/>
              <a:buNone/>
            </a:pPr>
            <a:r>
              <a:t/>
            </a:r>
            <a:endParaRPr b="0" sz="2800" u="none">
              <a:solidFill>
                <a:srgbClr val="2F5496"/>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35" name="Google Shape;335;p4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Cần có cách thực thi tác vụ không đồng bộ và biết khi nào/ nơi nào sẽ gọi phương thức EndXXX.</a:t>
            </a:r>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Rendezvous Model: có 3 cách mà APM sử dụng để xử lý khi kết thúc lời gọi phương thức không đồng bộ</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Wait-Until-Done</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Pooling</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Callback</a:t>
            </a:r>
            <a:endParaRPr sz="2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41" name="Google Shape;341;p4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Wait-Until-Done</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Cho phép bắt đầu lời gọi phương thức không đồng bộ và thực thi các tác vụ khác.</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Lời gọi kết thúc phương thức không đồng bộ sẽ bị lock khi phương thức không đồng bộ hoàn toàn xử lý</a:t>
            </a:r>
            <a:endParaRPr sz="2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47" name="Google Shape;347;p4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Pooling</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Tương tự Wait-Until-Done, nhưng có thăm dò IAsyncResult để biết xử lý đã hoàn tất chưa</a:t>
            </a:r>
            <a:endParaRPr sz="2800">
              <a:latin typeface="Arial"/>
              <a:ea typeface="Arial"/>
              <a:cs typeface="Arial"/>
              <a:sym typeface="Arial"/>
            </a:endParaRPr>
          </a:p>
        </p:txBody>
      </p:sp>
      <p:sp>
        <p:nvSpPr>
          <p:cNvPr id="348" name="Google Shape;348;p44"/>
          <p:cNvSpPr/>
          <p:nvPr/>
        </p:nvSpPr>
        <p:spPr>
          <a:xfrm>
            <a:off x="111125" y="2535314"/>
            <a:ext cx="8921750" cy="4154984"/>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008000"/>
                </a:solidFill>
                <a:latin typeface="Consolas"/>
                <a:ea typeface="Consolas"/>
                <a:cs typeface="Consolas"/>
                <a:sym typeface="Consolas"/>
              </a:rPr>
              <a:t>// gọi xử lý không đồng bộ</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2D95BA"/>
                </a:solidFill>
                <a:latin typeface="Consolas"/>
                <a:ea typeface="Consolas"/>
                <a:cs typeface="Consolas"/>
                <a:sym typeface="Consolas"/>
              </a:rPr>
              <a:t>IAsyncResult</a:t>
            </a:r>
            <a:r>
              <a:rPr lang="en-US" sz="2200">
                <a:solidFill>
                  <a:srgbClr val="000000"/>
                </a:solidFill>
                <a:latin typeface="Consolas"/>
                <a:ea typeface="Consolas"/>
                <a:cs typeface="Consolas"/>
                <a:sym typeface="Consolas"/>
              </a:rPr>
              <a:t> result = strm.BeginRead(buffer, 0, buffer.Length, </a:t>
            </a:r>
            <a:r>
              <a:rPr lang="en-US" sz="2200">
                <a:solidFill>
                  <a:srgbClr val="0000FF"/>
                </a:solidFill>
                <a:latin typeface="Consolas"/>
                <a:ea typeface="Consolas"/>
                <a:cs typeface="Consolas"/>
                <a:sym typeface="Consolas"/>
              </a:rPr>
              <a:t>null</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null</a:t>
            </a: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8000"/>
                </a:solidFill>
                <a:latin typeface="Consolas"/>
                <a:ea typeface="Consolas"/>
                <a:cs typeface="Consolas"/>
                <a:sym typeface="Consolas"/>
              </a:rPr>
              <a:t>// thăm dò xử lý hoàn tất chưa ?</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while</a:t>
            </a:r>
            <a:r>
              <a:rPr lang="en-US" sz="2200">
                <a:solidFill>
                  <a:srgbClr val="000000"/>
                </a:solidFill>
                <a:latin typeface="Consolas"/>
                <a:ea typeface="Consolas"/>
                <a:cs typeface="Consolas"/>
                <a:sym typeface="Consolas"/>
              </a:rPr>
              <a:t>(!result.IsCompleted){</a:t>
            </a:r>
            <a:endParaRPr/>
          </a:p>
          <a:p>
            <a:pPr indent="0" lvl="0" marL="0" marR="0" rtl="0" algn="l">
              <a:spcBef>
                <a:spcPts val="0"/>
              </a:spcBef>
              <a:spcAft>
                <a:spcPts val="0"/>
              </a:spcAft>
              <a:buNone/>
            </a:pPr>
            <a:r>
              <a:rPr lang="en-US" sz="2200">
                <a:solidFill>
                  <a:srgbClr val="008000"/>
                </a:solidFill>
                <a:latin typeface="Consolas"/>
                <a:ea typeface="Consolas"/>
                <a:cs typeface="Consolas"/>
                <a:sym typeface="Consolas"/>
              </a:rPr>
              <a:t>// xử lý khác khi chưa kết thúc lời gọi phương thức không đồng bộ</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2D95BA"/>
                </a:solidFill>
                <a:latin typeface="Consolas"/>
                <a:ea typeface="Consolas"/>
                <a:cs typeface="Consolas"/>
                <a:sym typeface="Consolas"/>
              </a:rPr>
              <a:t>Thread</a:t>
            </a:r>
            <a:r>
              <a:rPr lang="en-US" sz="2200">
                <a:solidFill>
                  <a:srgbClr val="000000"/>
                </a:solidFill>
                <a:latin typeface="Consolas"/>
                <a:ea typeface="Consolas"/>
                <a:cs typeface="Consolas"/>
                <a:sym typeface="Consolas"/>
              </a:rPr>
              <a:t>.Sleep(100);</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8000"/>
                </a:solidFill>
                <a:latin typeface="Consolas"/>
                <a:ea typeface="Consolas"/>
                <a:cs typeface="Consolas"/>
                <a:sym typeface="Consolas"/>
              </a:rPr>
              <a:t>// EndRead sẽ bị khóa cho đến khi không đồng bộ hoàn thành</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numBytes = strm.EndRead(result);</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54" name="Google Shape;354;p4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Callback</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Yêu cầu ta chỉ định phương thức callback và bất kỳ trạng thái nào dùng trong phương thức callback để kết thúc lời gọi phương thức không đồng bộ</a:t>
            </a:r>
            <a:endParaRPr>
              <a:latin typeface="Arial"/>
              <a:ea typeface="Arial"/>
              <a:cs typeface="Arial"/>
              <a:sym typeface="Arial"/>
            </a:endParaRPr>
          </a:p>
        </p:txBody>
      </p:sp>
      <p:sp>
        <p:nvSpPr>
          <p:cNvPr id="355" name="Google Shape;355;p45"/>
          <p:cNvSpPr/>
          <p:nvPr/>
        </p:nvSpPr>
        <p:spPr>
          <a:xfrm>
            <a:off x="103716" y="3034935"/>
            <a:ext cx="4138346" cy="2585323"/>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TestCallbackAPM()</a:t>
            </a:r>
            <a:endParaRPr/>
          </a:p>
          <a:p>
            <a:pPr indent="0" lvl="0" marL="0" marR="0" rtl="0" algn="l">
              <a:spcBef>
                <a:spcPts val="0"/>
              </a:spcBef>
              <a:spcAft>
                <a:spcPts val="0"/>
              </a:spcAft>
              <a:buNone/>
            </a:pPr>
            <a:r>
              <a:rPr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filename =</a:t>
            </a:r>
            <a:r>
              <a:rPr lang="en-US" sz="1600">
                <a:solidFill>
                  <a:srgbClr val="A31515"/>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600">
                <a:solidFill>
                  <a:srgbClr val="2D95BA"/>
                </a:solidFill>
                <a:latin typeface="Consolas"/>
                <a:ea typeface="Consolas"/>
                <a:cs typeface="Consolas"/>
                <a:sym typeface="Consolas"/>
              </a:rPr>
              <a:t>FileStream</a:t>
            </a:r>
            <a:r>
              <a:rPr lang="en-US" sz="1600">
                <a:solidFill>
                  <a:srgbClr val="000000"/>
                </a:solidFill>
                <a:latin typeface="Consolas"/>
                <a:ea typeface="Consolas"/>
                <a:cs typeface="Consolas"/>
                <a:sym typeface="Consolas"/>
              </a:rPr>
              <a:t> strm = </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600">
                <a:solidFill>
                  <a:srgbClr val="008000"/>
                </a:solidFill>
                <a:latin typeface="Consolas"/>
                <a:ea typeface="Consolas"/>
                <a:cs typeface="Consolas"/>
                <a:sym typeface="Consolas"/>
              </a:rPr>
              <a:t>// thực hiện lời gọi không đồng bộ</a:t>
            </a:r>
            <a:endParaRPr sz="16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600">
                <a:solidFill>
                  <a:srgbClr val="2D95BA"/>
                </a:solidFill>
                <a:latin typeface="Consolas"/>
                <a:ea typeface="Consolas"/>
                <a:cs typeface="Consolas"/>
                <a:sym typeface="Consolas"/>
              </a:rPr>
              <a:t>IAsyncResult</a:t>
            </a:r>
            <a:r>
              <a:rPr lang="en-US" sz="1600">
                <a:solidFill>
                  <a:srgbClr val="000000"/>
                </a:solidFill>
                <a:latin typeface="Consolas"/>
                <a:ea typeface="Consolas"/>
                <a:cs typeface="Consolas"/>
                <a:sym typeface="Consolas"/>
              </a:rPr>
              <a:t> result = strm.BeginRead(buffer, 0, buffer.Length, </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r>
              <a:rPr lang="en-US" sz="1600">
                <a:solidFill>
                  <a:srgbClr val="2D95BA"/>
                </a:solidFill>
                <a:latin typeface="Consolas"/>
                <a:ea typeface="Consolas"/>
                <a:cs typeface="Consolas"/>
                <a:sym typeface="Consolas"/>
              </a:rPr>
              <a:t>AsyncCallback</a:t>
            </a:r>
            <a:r>
              <a:rPr lang="en-US" sz="1600">
                <a:solidFill>
                  <a:srgbClr val="000000"/>
                </a:solidFill>
                <a:latin typeface="Consolas"/>
                <a:ea typeface="Consolas"/>
                <a:cs typeface="Consolas"/>
                <a:sym typeface="Consolas"/>
              </a:rPr>
              <a:t>(CompleteRead), strm);</a:t>
            </a:r>
            <a:endParaRPr/>
          </a:p>
          <a:p>
            <a:pPr indent="0" lvl="0" marL="0" marR="0" rtl="0" algn="l">
              <a:spcBef>
                <a:spcPts val="0"/>
              </a:spcBef>
              <a:spcAft>
                <a:spcPts val="0"/>
              </a:spcAft>
              <a:buNone/>
            </a:pPr>
            <a:r>
              <a:rPr lang="en-US" sz="1600">
                <a:solidFill>
                  <a:srgbClr val="000000"/>
                </a:solidFill>
                <a:latin typeface="Consolas"/>
                <a:ea typeface="Consolas"/>
                <a:cs typeface="Consolas"/>
                <a:sym typeface="Consolas"/>
              </a:rPr>
              <a:t>}</a:t>
            </a:r>
            <a:endParaRPr b="1" sz="1600">
              <a:solidFill>
                <a:schemeClr val="dk1"/>
              </a:solidFill>
              <a:latin typeface="Times New Roman"/>
              <a:ea typeface="Times New Roman"/>
              <a:cs typeface="Times New Roman"/>
              <a:sym typeface="Times New Roman"/>
            </a:endParaRPr>
          </a:p>
        </p:txBody>
      </p:sp>
      <p:sp>
        <p:nvSpPr>
          <p:cNvPr id="356" name="Google Shape;356;p45"/>
          <p:cNvSpPr/>
          <p:nvPr/>
        </p:nvSpPr>
        <p:spPr>
          <a:xfrm>
            <a:off x="4336330" y="3034934"/>
            <a:ext cx="4637066" cy="2585323"/>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CompleteRead(</a:t>
            </a:r>
            <a:r>
              <a:rPr lang="en-US" sz="1600">
                <a:solidFill>
                  <a:srgbClr val="2D95BA"/>
                </a:solidFill>
                <a:latin typeface="Consolas"/>
                <a:ea typeface="Consolas"/>
                <a:cs typeface="Consolas"/>
                <a:sym typeface="Consolas"/>
              </a:rPr>
              <a:t>IAsyncResult</a:t>
            </a:r>
            <a:r>
              <a:rPr lang="en-US" sz="1600">
                <a:solidFill>
                  <a:srgbClr val="000000"/>
                </a:solidFill>
                <a:latin typeface="Consolas"/>
                <a:ea typeface="Consolas"/>
                <a:cs typeface="Consolas"/>
                <a:sym typeface="Consolas"/>
              </a:rPr>
              <a:t> r)</a:t>
            </a:r>
            <a:endParaRPr/>
          </a:p>
          <a:p>
            <a:pPr indent="0" lvl="0" marL="0" marR="0" rtl="0" algn="l">
              <a:spcBef>
                <a:spcPts val="0"/>
              </a:spcBef>
              <a:spcAft>
                <a:spcPts val="0"/>
              </a:spcAft>
              <a:buNone/>
            </a:pPr>
            <a:r>
              <a:rPr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600">
                <a:solidFill>
                  <a:srgbClr val="2D95BA"/>
                </a:solidFill>
                <a:latin typeface="Consolas"/>
                <a:ea typeface="Consolas"/>
                <a:cs typeface="Consolas"/>
                <a:sym typeface="Consolas"/>
              </a:rPr>
              <a:t>Console</a:t>
            </a:r>
            <a:r>
              <a:rPr lang="en-US" sz="1600">
                <a:solidFill>
                  <a:srgbClr val="000000"/>
                </a:solidFill>
                <a:latin typeface="Consolas"/>
                <a:ea typeface="Consolas"/>
                <a:cs typeface="Consolas"/>
                <a:sym typeface="Consolas"/>
              </a:rPr>
              <a:t>.WriteLine(</a:t>
            </a:r>
            <a:r>
              <a:rPr lang="en-US" sz="1600">
                <a:solidFill>
                  <a:srgbClr val="A31515"/>
                </a:solidFill>
                <a:latin typeface="Consolas"/>
                <a:ea typeface="Consolas"/>
                <a:cs typeface="Consolas"/>
                <a:sym typeface="Consolas"/>
              </a:rPr>
              <a:t>"Read Completed"</a:t>
            </a:r>
            <a:r>
              <a:rPr lang="en-US" sz="16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600">
                <a:solidFill>
                  <a:srgbClr val="2D95BA"/>
                </a:solidFill>
                <a:latin typeface="Consolas"/>
                <a:ea typeface="Consolas"/>
                <a:cs typeface="Consolas"/>
                <a:sym typeface="Consolas"/>
              </a:rPr>
              <a:t>FileStream</a:t>
            </a:r>
            <a:r>
              <a:rPr lang="en-US" sz="1600">
                <a:solidFill>
                  <a:srgbClr val="000000"/>
                </a:solidFill>
                <a:latin typeface="Consolas"/>
                <a:ea typeface="Consolas"/>
                <a:cs typeface="Consolas"/>
                <a:sym typeface="Consolas"/>
              </a:rPr>
              <a:t> strm = (FileStream) r.AsyncState;</a:t>
            </a:r>
            <a:endParaRPr/>
          </a:p>
          <a:p>
            <a:pPr indent="0" lvl="0" marL="0" marR="0" rtl="0" algn="l">
              <a:spcBef>
                <a:spcPts val="0"/>
              </a:spcBef>
              <a:spcAft>
                <a:spcPts val="0"/>
              </a:spcAft>
              <a:buNone/>
            </a:pP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numBytes = strm.EndRead(r);</a:t>
            </a:r>
            <a:endParaRPr/>
          </a:p>
          <a:p>
            <a:pPr indent="0" lvl="0" marL="0" marR="0" rtl="0" algn="l">
              <a:spcBef>
                <a:spcPts val="0"/>
              </a:spcBef>
              <a:spcAft>
                <a:spcPts val="0"/>
              </a:spcAft>
              <a:buNone/>
            </a:pPr>
            <a:r>
              <a:rPr lang="en-US" sz="1600">
                <a:solidFill>
                  <a:srgbClr val="000000"/>
                </a:solidFill>
                <a:latin typeface="Consolas"/>
                <a:ea typeface="Consolas"/>
                <a:cs typeface="Consolas"/>
                <a:sym typeface="Consolas"/>
              </a:rPr>
              <a:t>strm.Close();</a:t>
            </a:r>
            <a:endParaRPr/>
          </a:p>
          <a:p>
            <a:pPr indent="0" lvl="0" marL="0" marR="0" rtl="0" algn="l">
              <a:spcBef>
                <a:spcPts val="0"/>
              </a:spcBef>
              <a:spcAft>
                <a:spcPts val="0"/>
              </a:spcAft>
              <a:buNone/>
            </a:pPr>
            <a:r>
              <a:rPr lang="en-US" sz="1600">
                <a:solidFill>
                  <a:srgbClr val="2D95BA"/>
                </a:solidFill>
                <a:latin typeface="Consolas"/>
                <a:ea typeface="Consolas"/>
                <a:cs typeface="Consolas"/>
                <a:sym typeface="Consolas"/>
              </a:rPr>
              <a:t>Console</a:t>
            </a:r>
            <a:r>
              <a:rPr lang="en-US" sz="1600">
                <a:solidFill>
                  <a:srgbClr val="000000"/>
                </a:solidFill>
                <a:latin typeface="Consolas"/>
                <a:ea typeface="Consolas"/>
                <a:cs typeface="Consolas"/>
                <a:sym typeface="Consolas"/>
              </a:rPr>
              <a:t>.WriteLine(</a:t>
            </a:r>
            <a:r>
              <a:rPr lang="en-US" sz="1600">
                <a:solidFill>
                  <a:srgbClr val="A31515"/>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600">
                <a:solidFill>
                  <a:srgbClr val="000000"/>
                </a:solidFill>
                <a:latin typeface="Consolas"/>
                <a:ea typeface="Consolas"/>
                <a:cs typeface="Consolas"/>
                <a:sym typeface="Consolas"/>
              </a:rPr>
              <a:t>}</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62" name="Google Shape;362;p4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t>Ngoại lệ và APM</a:t>
            </a:r>
            <a:endParaRPr/>
          </a:p>
          <a:p>
            <a:pPr indent="-228600" lvl="1" marL="685800" rtl="0" algn="l">
              <a:lnSpc>
                <a:spcPct val="100000"/>
              </a:lnSpc>
              <a:spcBef>
                <a:spcPts val="1200"/>
              </a:spcBef>
              <a:spcAft>
                <a:spcPts val="0"/>
              </a:spcAft>
              <a:buClr>
                <a:srgbClr val="2F5496"/>
              </a:buClr>
              <a:buSzPts val="2800"/>
              <a:buChar char="•"/>
            </a:pPr>
            <a:r>
              <a:rPr lang="en-US" sz="2800"/>
              <a:t>Khi dùng APM, các tác vụ có thể phát sinh các ngoại lệ trong quá trình xử lý</a:t>
            </a:r>
            <a:endParaRPr/>
          </a:p>
          <a:p>
            <a:pPr indent="-228600" lvl="1" marL="685800" rtl="0" algn="l">
              <a:lnSpc>
                <a:spcPct val="100000"/>
              </a:lnSpc>
              <a:spcBef>
                <a:spcPts val="1200"/>
              </a:spcBef>
              <a:spcAft>
                <a:spcPts val="0"/>
              </a:spcAft>
              <a:buClr>
                <a:srgbClr val="2F5496"/>
              </a:buClr>
              <a:buSzPts val="2800"/>
              <a:buChar char="•"/>
            </a:pPr>
            <a:r>
              <a:rPr lang="en-US" sz="2800"/>
              <a:t>Các ngoại lệ thường phát sinh trong quá trình gọi phương thức EndXXX</a:t>
            </a:r>
            <a:endParaRPr/>
          </a:p>
        </p:txBody>
      </p:sp>
      <p:sp>
        <p:nvSpPr>
          <p:cNvPr id="363" name="Google Shape;363;p46"/>
          <p:cNvSpPr/>
          <p:nvPr/>
        </p:nvSpPr>
        <p:spPr>
          <a:xfrm>
            <a:off x="111124" y="3564522"/>
            <a:ext cx="8921751" cy="2800767"/>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numBytes = 0;</a:t>
            </a:r>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try</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numBytes = strm.EndRead(result);</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catch</a:t>
            </a:r>
            <a:r>
              <a:rPr lang="en-US" sz="2200">
                <a:solidFill>
                  <a:srgbClr val="000000"/>
                </a:solidFill>
                <a:latin typeface="Consolas"/>
                <a:ea typeface="Consolas"/>
                <a:cs typeface="Consolas"/>
                <a:sym typeface="Consolas"/>
              </a:rPr>
              <a:t>(</a:t>
            </a:r>
            <a:r>
              <a:rPr lang="en-US" sz="2200">
                <a:solidFill>
                  <a:srgbClr val="2D95BA"/>
                </a:solidFill>
                <a:latin typeface="Consolas"/>
                <a:ea typeface="Consolas"/>
                <a:cs typeface="Consolas"/>
                <a:sym typeface="Consolas"/>
              </a:rPr>
              <a:t>IOExceptio</a:t>
            </a:r>
            <a:r>
              <a:rPr lang="en-US" sz="2200">
                <a:solidFill>
                  <a:srgbClr val="000000"/>
                </a:solidFill>
                <a:latin typeface="Consolas"/>
                <a:ea typeface="Consolas"/>
                <a:cs typeface="Consolas"/>
                <a:sym typeface="Consolas"/>
              </a:rPr>
              <a:t>n){</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2D95BA"/>
                </a:solidFill>
                <a:latin typeface="Consolas"/>
                <a:ea typeface="Consolas"/>
                <a:cs typeface="Consolas"/>
                <a:sym typeface="Consolas"/>
              </a:rPr>
              <a:t>Console</a:t>
            </a:r>
            <a:r>
              <a:rPr lang="en-US" sz="2200">
                <a:solidFill>
                  <a:srgbClr val="000000"/>
                </a:solidFill>
                <a:latin typeface="Consolas"/>
                <a:ea typeface="Consolas"/>
                <a:cs typeface="Consolas"/>
                <a:sym typeface="Consolas"/>
              </a:rPr>
              <a:t>.WriteLine(</a:t>
            </a:r>
            <a:r>
              <a:rPr lang="en-US" sz="2200">
                <a:solidFill>
                  <a:srgbClr val="A31515"/>
                </a:solidFill>
                <a:latin typeface="Consolas"/>
                <a:ea typeface="Consolas"/>
                <a:cs typeface="Consolas"/>
                <a:sym typeface="Consolas"/>
              </a:rPr>
              <a:t>"An IO Exception occurred"</a:t>
            </a: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69" name="Google Shape;369;p4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ThreadPool</a:t>
            </a:r>
            <a:endParaRPr sz="32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Timer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75" name="Google Shape;375;p4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ThreadPool</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Trong nhiều trường hợp, luồng riêng để thực thi những xử lý không đồng bộ là không cần thiết</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.NET hỗ trợ các built-in thread pool có thể dùng trong nhiều trường hợp mà ta sẽ có thể cần phải tạo luồng xử lý của riêng mình.</a:t>
            </a:r>
            <a:endParaRPr/>
          </a:p>
          <a:p>
            <a:pPr indent="-228600" lvl="1" marL="685800" rtl="0" algn="l">
              <a:lnSpc>
                <a:spcPct val="100000"/>
              </a:lnSpc>
              <a:spcBef>
                <a:spcPts val="1200"/>
              </a:spcBef>
              <a:spcAft>
                <a:spcPts val="0"/>
              </a:spcAft>
              <a:buClr>
                <a:srgbClr val="2F5496"/>
              </a:buClr>
              <a:buSzPts val="2400"/>
              <a:buChar char="•"/>
            </a:pPr>
            <a:r>
              <a:rPr b="1" lang="en-US">
                <a:latin typeface="Arial"/>
                <a:ea typeface="Arial"/>
                <a:cs typeface="Arial"/>
                <a:sym typeface="Arial"/>
              </a:rPr>
              <a:t>Các đặc điểm</a:t>
            </a:r>
            <a:endParaRPr/>
          </a:p>
          <a:p>
            <a:pPr indent="-228600" lvl="2" marL="1143000" rtl="0" algn="l">
              <a:lnSpc>
                <a:spcPct val="100000"/>
              </a:lnSpc>
              <a:spcBef>
                <a:spcPts val="1200"/>
              </a:spcBef>
              <a:spcAft>
                <a:spcPts val="0"/>
              </a:spcAft>
              <a:buClr>
                <a:srgbClr val="2F5496"/>
              </a:buClr>
              <a:buSzPts val="2000"/>
              <a:buChar char="•"/>
            </a:pPr>
            <a:r>
              <a:rPr b="1" lang="en-US">
                <a:latin typeface="Arial"/>
                <a:ea typeface="Arial"/>
                <a:cs typeface="Arial"/>
                <a:sym typeface="Arial"/>
              </a:rPr>
              <a:t>ThreadPool thực thi nhanh</a:t>
            </a:r>
            <a:endParaRPr/>
          </a:p>
          <a:p>
            <a:pPr indent="-228600" lvl="2" marL="1143000" rtl="0" algn="l">
              <a:lnSpc>
                <a:spcPct val="100000"/>
              </a:lnSpc>
              <a:spcBef>
                <a:spcPts val="1200"/>
              </a:spcBef>
              <a:spcAft>
                <a:spcPts val="0"/>
              </a:spcAft>
              <a:buClr>
                <a:srgbClr val="2F5496"/>
              </a:buClr>
              <a:buSzPts val="2000"/>
              <a:buChar char="•"/>
            </a:pPr>
            <a:r>
              <a:rPr b="1" lang="en-US">
                <a:latin typeface="Arial"/>
                <a:ea typeface="Arial"/>
                <a:cs typeface="Arial"/>
                <a:sym typeface="Arial"/>
              </a:rPr>
              <a:t>Điều khiển số luồng thực thi tại cùng 1 thời điểm</a:t>
            </a:r>
            <a:endParaRPr b="1">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81" name="Google Shape;381;p4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Sử dụng ThreadPool </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Dùng phương thức QueueUserWorkItem của ThreadPool để tạo và điều khiển các luồng</a:t>
            </a:r>
            <a:endParaRPr b="1" sz="2800">
              <a:latin typeface="Arial"/>
              <a:ea typeface="Arial"/>
              <a:cs typeface="Arial"/>
              <a:sym typeface="Arial"/>
            </a:endParaRPr>
          </a:p>
        </p:txBody>
      </p:sp>
      <p:sp>
        <p:nvSpPr>
          <p:cNvPr id="382" name="Google Shape;382;p49"/>
          <p:cNvSpPr/>
          <p:nvPr/>
        </p:nvSpPr>
        <p:spPr>
          <a:xfrm>
            <a:off x="111124" y="2631268"/>
            <a:ext cx="8921751" cy="4093428"/>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WorkWithParameter(</a:t>
            </a:r>
            <a:r>
              <a:rPr lang="en-US" sz="2000">
                <a:solidFill>
                  <a:srgbClr val="0000FF"/>
                </a:solidFill>
                <a:latin typeface="Consolas"/>
                <a:ea typeface="Consolas"/>
                <a:cs typeface="Consolas"/>
                <a:sym typeface="Consolas"/>
              </a:rPr>
              <a:t>object</a:t>
            </a:r>
            <a:r>
              <a:rPr lang="en-US" sz="2000">
                <a:solidFill>
                  <a:srgbClr val="000000"/>
                </a:solidFill>
                <a:latin typeface="Consolas"/>
                <a:ea typeface="Consolas"/>
                <a:cs typeface="Consolas"/>
                <a:sym typeface="Consolas"/>
              </a:rPr>
              <a:t> o)</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for</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i = 0; i &lt; 10; i++)</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Console</a:t>
            </a:r>
            <a:r>
              <a:rPr lang="en-US" sz="2000">
                <a:solidFill>
                  <a:srgbClr val="000000"/>
                </a:solidFill>
                <a:latin typeface="Consolas"/>
                <a:ea typeface="Consolas"/>
                <a:cs typeface="Consolas"/>
                <a:sym typeface="Consolas"/>
              </a:rPr>
              <a:t>.WriteLine(</a:t>
            </a:r>
            <a:r>
              <a:rPr lang="en-US" sz="2000">
                <a:solidFill>
                  <a:srgbClr val="A31515"/>
                </a:solidFill>
                <a:latin typeface="Consolas"/>
                <a:ea typeface="Consolas"/>
                <a:cs typeface="Consolas"/>
                <a:sym typeface="Consolas"/>
              </a:rPr>
              <a:t>"{ 0}:{ 1}"</a:t>
            </a:r>
            <a:r>
              <a:rPr lang="en-US" sz="2000">
                <a:solidFill>
                  <a:srgbClr val="000000"/>
                </a:solidFill>
                <a:latin typeface="Consolas"/>
                <a:ea typeface="Consolas"/>
                <a:cs typeface="Consolas"/>
                <a:sym typeface="Consolas"/>
              </a:rPr>
              <a:t>,   o.ToString(),</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.CurrentThread.ManagedThreadId);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.Sleep(10);</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WaitCallback</a:t>
            </a:r>
            <a:r>
              <a:rPr lang="en-US" sz="2000">
                <a:solidFill>
                  <a:srgbClr val="000000"/>
                </a:solidFill>
                <a:latin typeface="Consolas"/>
                <a:ea typeface="Consolas"/>
                <a:cs typeface="Consolas"/>
                <a:sym typeface="Consolas"/>
              </a:rPr>
              <a:t> workItem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WaitCallback</a:t>
            </a:r>
            <a:r>
              <a:rPr lang="en-US" sz="2000">
                <a:solidFill>
                  <a:srgbClr val="000000"/>
                </a:solidFill>
                <a:latin typeface="Consolas"/>
                <a:ea typeface="Consolas"/>
                <a:cs typeface="Consolas"/>
                <a:sym typeface="Consolas"/>
              </a:rPr>
              <a:t>(WorkWithParameter);</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if</a:t>
            </a:r>
            <a:r>
              <a:rPr lang="en-US" sz="2000">
                <a:solidFill>
                  <a:srgbClr val="000000"/>
                </a:solidFill>
                <a:latin typeface="Consolas"/>
                <a:ea typeface="Consolas"/>
                <a:cs typeface="Consolas"/>
                <a:sym typeface="Consolas"/>
              </a:rPr>
              <a:t>(!</a:t>
            </a:r>
            <a:r>
              <a:rPr lang="en-US" sz="2000">
                <a:solidFill>
                  <a:srgbClr val="2D95BA"/>
                </a:solidFill>
                <a:latin typeface="Consolas"/>
                <a:ea typeface="Consolas"/>
                <a:cs typeface="Consolas"/>
                <a:sym typeface="Consolas"/>
              </a:rPr>
              <a:t>ThreadPool</a:t>
            </a:r>
            <a:r>
              <a:rPr lang="en-US" sz="2000">
                <a:solidFill>
                  <a:srgbClr val="000000"/>
                </a:solidFill>
                <a:latin typeface="Consolas"/>
                <a:ea typeface="Consolas"/>
                <a:cs typeface="Consolas"/>
                <a:sym typeface="Consolas"/>
              </a:rPr>
              <a:t>.QueueUserWorkItem(workItem,</a:t>
            </a:r>
            <a:r>
              <a:rPr lang="en-US" sz="2000">
                <a:solidFill>
                  <a:srgbClr val="A31515"/>
                </a:solidFill>
                <a:latin typeface="Consolas"/>
                <a:ea typeface="Consolas"/>
                <a:cs typeface="Consolas"/>
                <a:sym typeface="Consolas"/>
              </a:rPr>
              <a:t>"ThreadPooled"</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Console</a:t>
            </a:r>
            <a:r>
              <a:rPr lang="en-US" sz="2000">
                <a:solidFill>
                  <a:srgbClr val="000000"/>
                </a:solidFill>
                <a:latin typeface="Consolas"/>
                <a:ea typeface="Consolas"/>
                <a:cs typeface="Consolas"/>
                <a:sym typeface="Consolas"/>
              </a:rPr>
              <a:t>.WriteLine(</a:t>
            </a:r>
            <a:r>
              <a:rPr lang="en-US" sz="2000">
                <a:solidFill>
                  <a:srgbClr val="A31515"/>
                </a:solidFill>
                <a:latin typeface="Consolas"/>
                <a:ea typeface="Consolas"/>
                <a:cs typeface="Consolas"/>
                <a:sym typeface="Consolas"/>
              </a:rPr>
              <a:t>"Could not queue item"</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Thread</a:t>
            </a:r>
            <a:r>
              <a:rPr lang="en-US" sz="2000">
                <a:solidFill>
                  <a:srgbClr val="000000"/>
                </a:solidFill>
                <a:latin typeface="Consolas"/>
                <a:ea typeface="Consolas"/>
                <a:cs typeface="Consolas"/>
                <a:sym typeface="Consolas"/>
              </a:rPr>
              <a:t>.Sleep(1000);</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88" name="Google Shape;388;p5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Giới hạn số tiến trình trong ThreadPool</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ThreadPool cho phép chỉ định số lượng luồng tối đa và tối thiểu 2 trường hợp cần thay đổi số lượng luồng:</a:t>
            </a:r>
            <a:endParaRPr sz="28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Starvation</a:t>
            </a:r>
            <a:endParaRPr b="1" sz="24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Startup thread speed</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Thay đổi chỉ ảnh hưởng đến luồng hiện hành</a:t>
            </a:r>
            <a:endParaRPr b="1" sz="28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394" name="Google Shape;394;p5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Starvation</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Xảy ra khi ứng dụng có quá nhiều luồng, vượt quá giới hạn của ThreadPool. </a:t>
            </a:r>
            <a:endParaRPr sz="28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Dùng phương thức ThreadPool.SetMaxThreads để thay đổi số lượng luồng giới hạn</a:t>
            </a:r>
            <a:endParaRPr b="1" sz="2400">
              <a:latin typeface="Arial"/>
              <a:ea typeface="Arial"/>
              <a:cs typeface="Arial"/>
              <a:sym typeface="Arial"/>
            </a:endParaRPr>
          </a:p>
        </p:txBody>
      </p:sp>
      <p:sp>
        <p:nvSpPr>
          <p:cNvPr id="395" name="Google Shape;395;p51"/>
          <p:cNvSpPr/>
          <p:nvPr/>
        </p:nvSpPr>
        <p:spPr>
          <a:xfrm>
            <a:off x="111124" y="3734204"/>
            <a:ext cx="8921751" cy="1323439"/>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threads;</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completionPorts;</a:t>
            </a:r>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ThreadPool</a:t>
            </a:r>
            <a:r>
              <a:rPr lang="en-US" sz="2000">
                <a:solidFill>
                  <a:srgbClr val="000000"/>
                </a:solidFill>
                <a:latin typeface="Consolas"/>
                <a:ea typeface="Consolas"/>
                <a:cs typeface="Consolas"/>
                <a:sym typeface="Consolas"/>
              </a:rPr>
              <a:t>.GetMaxThreads(</a:t>
            </a:r>
            <a:r>
              <a:rPr lang="en-US" sz="2000">
                <a:solidFill>
                  <a:srgbClr val="0000FF"/>
                </a:solidFill>
                <a:latin typeface="Consolas"/>
                <a:ea typeface="Consolas"/>
                <a:cs typeface="Consolas"/>
                <a:sym typeface="Consolas"/>
              </a:rPr>
              <a:t>out</a:t>
            </a:r>
            <a:r>
              <a:rPr lang="en-US" sz="2000">
                <a:solidFill>
                  <a:srgbClr val="000000"/>
                </a:solidFill>
                <a:latin typeface="Consolas"/>
                <a:ea typeface="Consolas"/>
                <a:cs typeface="Consolas"/>
                <a:sym typeface="Consolas"/>
              </a:rPr>
              <a:t> threads, </a:t>
            </a:r>
            <a:r>
              <a:rPr lang="en-US" sz="2000">
                <a:solidFill>
                  <a:srgbClr val="0000FF"/>
                </a:solidFill>
                <a:latin typeface="Consolas"/>
                <a:ea typeface="Consolas"/>
                <a:cs typeface="Consolas"/>
                <a:sym typeface="Consolas"/>
              </a:rPr>
              <a:t>out</a:t>
            </a:r>
            <a:r>
              <a:rPr lang="en-US" sz="2000">
                <a:solidFill>
                  <a:srgbClr val="000000"/>
                </a:solidFill>
                <a:latin typeface="Consolas"/>
                <a:ea typeface="Consolas"/>
                <a:cs typeface="Consolas"/>
                <a:sym typeface="Consolas"/>
              </a:rPr>
              <a:t> completionPorts);</a:t>
            </a:r>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ThreadPool</a:t>
            </a:r>
            <a:r>
              <a:rPr lang="en-US" sz="2000">
                <a:solidFill>
                  <a:srgbClr val="000000"/>
                </a:solidFill>
                <a:latin typeface="Consolas"/>
                <a:ea typeface="Consolas"/>
                <a:cs typeface="Consolas"/>
                <a:sym typeface="Consolas"/>
              </a:rPr>
              <a:t>.SetMaxThreads(threads+10,completionPorts+100);</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(2)</a:t>
            </a:r>
            <a:endParaRPr/>
          </a:p>
        </p:txBody>
      </p:sp>
      <p:sp>
        <p:nvSpPr>
          <p:cNvPr id="120" name="Google Shape;120;p1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21" name="Google Shape;121;p1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22" name="Google Shape;122;p1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Đa nhiệm (Multitasking): Là khả năng hệ điều hành thực hiện đồng thời nhiều công việc tại một thời điểm</a:t>
            </a:r>
            <a:endParaRPr sz="32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Tiến trình (Process): </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Bộ nhớ và tài nguyên vật lý riêng biệt cấp phát riêng cho ứng dụng khi khởi chạy được gọi là một tiến trình</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Các tài nguyên và bộ nhớ của một tiến trình thì chỉ tiến trình đó được phép truy cập</a:t>
            </a:r>
            <a:endParaRPr sz="28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401" name="Google Shape;401;p5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Timer</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Lớp Timer hỗ trợ thực thi một phương thức được tham chiếu bởi ủy nhiệm TimerCallback tại một/ nhiều thời điểm xác định một cách không đồng bộ.</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Phương thức được tham chiếu được thực thi như một luồng trong ThreadPool</a:t>
            </a:r>
            <a:endParaRPr b="1">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LẬP TRÌNH KHÔNG ĐỒNG BỘ</a:t>
            </a:r>
            <a:endParaRPr/>
          </a:p>
        </p:txBody>
      </p:sp>
      <p:sp>
        <p:nvSpPr>
          <p:cNvPr id="407" name="Google Shape;407;p5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Sử dụng Timer</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Khai báo Timer, chỉ định một phương thức cho ủy nhiệm TimerCallback thực thi khi khởi động Timer. </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Các giá trị có thể thay đổi: </a:t>
            </a:r>
            <a:endParaRPr sz="28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Thời gian chờ đến khởi động Timer. </a:t>
            </a:r>
            <a:endParaRPr b="1" sz="2400">
              <a:latin typeface="Arial"/>
              <a:ea typeface="Arial"/>
              <a:cs typeface="Arial"/>
              <a:sym typeface="Arial"/>
            </a:endParaRPr>
          </a:p>
          <a:p>
            <a:pPr indent="-228600" lvl="2" marL="1143000" rtl="0" algn="l">
              <a:lnSpc>
                <a:spcPct val="100000"/>
              </a:lnSpc>
              <a:spcBef>
                <a:spcPts val="1200"/>
              </a:spcBef>
              <a:spcAft>
                <a:spcPts val="0"/>
              </a:spcAft>
              <a:buClr>
                <a:srgbClr val="2F5496"/>
              </a:buClr>
              <a:buSzPts val="2400"/>
              <a:buChar char="•"/>
            </a:pPr>
            <a:r>
              <a:rPr b="1" lang="en-US" sz="2400">
                <a:latin typeface="Arial"/>
                <a:ea typeface="Arial"/>
                <a:cs typeface="Arial"/>
                <a:sym typeface="Arial"/>
              </a:rPr>
              <a:t>Khoảng thời gian giữa các lần khởi động</a:t>
            </a:r>
            <a:endParaRPr b="1" sz="2400">
              <a:latin typeface="Arial"/>
              <a:ea typeface="Arial"/>
              <a:cs typeface="Arial"/>
              <a:sym typeface="Arial"/>
            </a:endParaRPr>
          </a:p>
        </p:txBody>
      </p:sp>
      <p:sp>
        <p:nvSpPr>
          <p:cNvPr id="408" name="Google Shape;408;p53"/>
          <p:cNvSpPr/>
          <p:nvPr/>
        </p:nvSpPr>
        <p:spPr>
          <a:xfrm>
            <a:off x="111124" y="4130129"/>
            <a:ext cx="8921751" cy="255454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8000"/>
                </a:solidFill>
                <a:latin typeface="Consolas"/>
                <a:ea typeface="Consolas"/>
                <a:cs typeface="Consolas"/>
                <a:sym typeface="Consolas"/>
              </a:rPr>
              <a:t>//Tạo timer khởi động phương thức TimerTick mỗi giây, Khởi động ngay lập tức</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TimerTick(</a:t>
            </a:r>
            <a:r>
              <a:rPr lang="en-US" sz="2000">
                <a:solidFill>
                  <a:srgbClr val="0000FF"/>
                </a:solidFill>
                <a:latin typeface="Consolas"/>
                <a:ea typeface="Consolas"/>
                <a:cs typeface="Consolas"/>
                <a:sym typeface="Consolas"/>
              </a:rPr>
              <a:t>object</a:t>
            </a:r>
            <a:r>
              <a:rPr lang="en-US" sz="2000">
                <a:solidFill>
                  <a:srgbClr val="000000"/>
                </a:solidFill>
                <a:latin typeface="Consolas"/>
                <a:ea typeface="Consolas"/>
                <a:cs typeface="Consolas"/>
                <a:sym typeface="Consolas"/>
              </a:rPr>
              <a:t> o)</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Console</a:t>
            </a:r>
            <a:r>
              <a:rPr lang="en-US" sz="2000">
                <a:solidFill>
                  <a:srgbClr val="000000"/>
                </a:solidFill>
                <a:latin typeface="Consolas"/>
                <a:ea typeface="Consolas"/>
                <a:cs typeface="Consolas"/>
                <a:sym typeface="Consolas"/>
              </a:rPr>
              <a:t>.WriteLine(</a:t>
            </a:r>
            <a:r>
              <a:rPr lang="en-US" sz="2000">
                <a:solidFill>
                  <a:srgbClr val="A31515"/>
                </a:solidFill>
                <a:latin typeface="Consolas"/>
                <a:ea typeface="Consolas"/>
                <a:cs typeface="Consolas"/>
                <a:sym typeface="Consolas"/>
              </a:rPr>
              <a:t>"Tick:{0}"</a:t>
            </a:r>
            <a:r>
              <a:rPr lang="en-US" sz="2000">
                <a:solidFill>
                  <a:srgbClr val="000000"/>
                </a:solidFill>
                <a:latin typeface="Consolas"/>
                <a:ea typeface="Consolas"/>
                <a:cs typeface="Consolas"/>
                <a:sym typeface="Consolas"/>
              </a:rPr>
              <a:t>,</a:t>
            </a:r>
            <a:r>
              <a:rPr lang="en-US" sz="2000">
                <a:solidFill>
                  <a:srgbClr val="2D95BA"/>
                </a:solidFill>
                <a:latin typeface="Consolas"/>
                <a:ea typeface="Consolas"/>
                <a:cs typeface="Consolas"/>
                <a:sym typeface="Consolas"/>
              </a:rPr>
              <a:t>DateTime</a:t>
            </a:r>
            <a:r>
              <a:rPr lang="en-US" sz="2000">
                <a:solidFill>
                  <a:srgbClr val="000000"/>
                </a:solidFill>
                <a:latin typeface="Consolas"/>
                <a:ea typeface="Consolas"/>
                <a:cs typeface="Consolas"/>
                <a:sym typeface="Consolas"/>
              </a:rPr>
              <a:t>.Now.ToLongTimeString());</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TimerCallback</a:t>
            </a:r>
            <a:r>
              <a:rPr lang="en-US" sz="2000">
                <a:solidFill>
                  <a:srgbClr val="000000"/>
                </a:solidFill>
                <a:latin typeface="Consolas"/>
                <a:ea typeface="Consolas"/>
                <a:cs typeface="Consolas"/>
                <a:sym typeface="Consolas"/>
              </a:rPr>
              <a:t> tc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TimerCallback</a:t>
            </a:r>
            <a:r>
              <a:rPr lang="en-US" sz="2000">
                <a:solidFill>
                  <a:srgbClr val="000000"/>
                </a:solidFill>
                <a:latin typeface="Consolas"/>
                <a:ea typeface="Consolas"/>
                <a:cs typeface="Consolas"/>
                <a:sym typeface="Consolas"/>
              </a:rPr>
              <a:t>(TimerTick);</a:t>
            </a:r>
            <a:endParaRPr/>
          </a:p>
          <a:p>
            <a:pPr indent="0" lvl="0" marL="0" marR="0" rtl="0" algn="l">
              <a:spcBef>
                <a:spcPts val="0"/>
              </a:spcBef>
              <a:spcAft>
                <a:spcPts val="0"/>
              </a:spcAft>
              <a:buNone/>
            </a:pPr>
            <a:r>
              <a:rPr lang="en-US" sz="2000">
                <a:solidFill>
                  <a:srgbClr val="2D95BA"/>
                </a:solidFill>
                <a:latin typeface="Consolas"/>
                <a:ea typeface="Consolas"/>
                <a:cs typeface="Consolas"/>
                <a:sym typeface="Consolas"/>
              </a:rPr>
              <a:t>Timer</a:t>
            </a:r>
            <a:r>
              <a:rPr lang="en-US" sz="2000">
                <a:solidFill>
                  <a:srgbClr val="000000"/>
                </a:solidFill>
                <a:latin typeface="Consolas"/>
                <a:ea typeface="Consolas"/>
                <a:cs typeface="Consolas"/>
                <a:sym typeface="Consolas"/>
              </a:rPr>
              <a:t> tm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2D95BA"/>
                </a:solidFill>
                <a:latin typeface="Consolas"/>
                <a:ea typeface="Consolas"/>
                <a:cs typeface="Consolas"/>
                <a:sym typeface="Consolas"/>
              </a:rPr>
              <a:t>Timer</a:t>
            </a:r>
            <a:r>
              <a:rPr lang="en-US" sz="2000">
                <a:solidFill>
                  <a:srgbClr val="000000"/>
                </a:solidFill>
                <a:latin typeface="Consolas"/>
                <a:ea typeface="Consolas"/>
                <a:cs typeface="Consolas"/>
                <a:sym typeface="Consolas"/>
              </a:rPr>
              <a:t>(tc,</a:t>
            </a:r>
            <a:r>
              <a:rPr lang="en-US" sz="2000">
                <a:solidFill>
                  <a:srgbClr val="A31515"/>
                </a:solidFill>
                <a:latin typeface="Consolas"/>
                <a:ea typeface="Consolas"/>
                <a:cs typeface="Consolas"/>
                <a:sym typeface="Consolas"/>
              </a:rPr>
              <a:t>"nothing",</a:t>
            </a:r>
            <a:r>
              <a:rPr lang="en-US" sz="2000">
                <a:solidFill>
                  <a:srgbClr val="000000"/>
                </a:solidFill>
                <a:latin typeface="Consolas"/>
                <a:ea typeface="Consolas"/>
                <a:cs typeface="Consolas"/>
                <a:sym typeface="Consolas"/>
              </a:rPr>
              <a:t>0,1000);</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CÁC CHÚ Ý</a:t>
            </a:r>
            <a:endParaRPr/>
          </a:p>
        </p:txBody>
      </p:sp>
      <p:sp>
        <p:nvSpPr>
          <p:cNvPr id="414" name="Google Shape;414;p54"/>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15" name="Google Shape;415;p54"/>
          <p:cNvSpPr txBox="1"/>
          <p:nvPr>
            <p:ph idx="4294967295" type="ftr"/>
          </p:nvPr>
        </p:nvSpPr>
        <p:spPr>
          <a:xfrm>
            <a:off x="0" y="6462713"/>
            <a:ext cx="722312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16" name="Google Shape;416;p54"/>
          <p:cNvSpPr txBox="1"/>
          <p:nvPr>
            <p:ph idx="4294967295" type="sldNum"/>
          </p:nvPr>
        </p:nvSpPr>
        <p:spPr>
          <a:xfrm>
            <a:off x="8321675" y="6462713"/>
            <a:ext cx="8223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CÁC TRƯỜNG HỢP SỬ DỤNG</a:t>
            </a:r>
            <a:endParaRPr/>
          </a:p>
        </p:txBody>
      </p:sp>
      <p:sp>
        <p:nvSpPr>
          <p:cNvPr id="422" name="Google Shape;422;p5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Duy trì sự sẵn sàng của giao diện người dùng</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Các tác vụ tốn thời gian thực thi trên một luồng song song, luồng giao diện chính tiếp tục xử lý các sự kiện bàn phím và chuột</a:t>
            </a:r>
            <a:endParaRPr sz="28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Sử dụng hiệu quả CPU của một luồng bị chặn khác</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Khi một luồng bị chặn trong khi thực hiện tác vụ thì các luồng khác có thể tận dụng tài nguyên của máy</a:t>
            </a:r>
            <a:endParaRPr sz="2800">
              <a:latin typeface="Arial"/>
              <a:ea typeface="Arial"/>
              <a:cs typeface="Arial"/>
              <a:sym typeface="Arial"/>
            </a:endParaRPr>
          </a:p>
        </p:txBody>
      </p:sp>
      <p:sp>
        <p:nvSpPr>
          <p:cNvPr id="423" name="Google Shape;423;p5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24" name="Google Shape;424;p5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25" name="Google Shape;425;p5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CÁC TRƯỜNG HỢP SỬ DỤNG</a:t>
            </a:r>
            <a:endParaRPr/>
          </a:p>
        </p:txBody>
      </p:sp>
      <p:sp>
        <p:nvSpPr>
          <p:cNvPr id="431" name="Google Shape;431;p5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Lập trình song song</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Các mã thực hiện các phép tính chuyên sâu có thể thực thi nhanh hơn trên máy tính đa lõi hoặc đa xử lý nếu khối lượng công việc được chia sẻ giữa nhiều luồng theo chiến lược “chia để trị”</a:t>
            </a:r>
            <a:endParaRPr/>
          </a:p>
        </p:txBody>
      </p:sp>
      <p:sp>
        <p:nvSpPr>
          <p:cNvPr id="432" name="Google Shape;432;p5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33" name="Google Shape;433;p5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34" name="Google Shape;434;p5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CÁC TRƯỜNG HỢP SỬ DỤNG</a:t>
            </a:r>
            <a:endParaRPr/>
          </a:p>
        </p:txBody>
      </p:sp>
      <p:sp>
        <p:nvSpPr>
          <p:cNvPr id="440" name="Google Shape;440;p5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Thực thi suy đoán</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Trên các máy đa lõi, hiệu suất có thể cải thiện bằng cách dự đoán công việc có thể cần phải thực hiện và do đó thực hiện nó trước thời hạn</a:t>
            </a:r>
            <a:endParaRPr sz="2800">
              <a:latin typeface="Arial"/>
              <a:ea typeface="Arial"/>
              <a:cs typeface="Arial"/>
              <a:sym typeface="Arial"/>
            </a:endParaRPr>
          </a:p>
          <a:p>
            <a:pPr indent="-228600" lvl="0" marL="228600" rtl="0" algn="l">
              <a:lnSpc>
                <a:spcPct val="100000"/>
              </a:lnSpc>
              <a:spcBef>
                <a:spcPts val="1200"/>
              </a:spcBef>
              <a:spcAft>
                <a:spcPts val="0"/>
              </a:spcAft>
              <a:buClr>
                <a:srgbClr val="2F5496"/>
              </a:buClr>
              <a:buSzPts val="3200"/>
              <a:buChar char="•"/>
            </a:pPr>
            <a:r>
              <a:rPr lang="en-US" sz="3200">
                <a:latin typeface="Arial"/>
                <a:ea typeface="Arial"/>
                <a:cs typeface="Arial"/>
                <a:sym typeface="Arial"/>
              </a:rPr>
              <a:t>Cho phép xử lý đồng thời các yêu cầu</a:t>
            </a:r>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Trên máy chủ, các yêu cầu của máy khách có thể gửi đồng thời và do đó cần được xử lý song song</a:t>
            </a:r>
            <a:endParaRPr sz="2800">
              <a:latin typeface="Arial"/>
              <a:ea typeface="Arial"/>
              <a:cs typeface="Arial"/>
              <a:sym typeface="Arial"/>
            </a:endParaRPr>
          </a:p>
        </p:txBody>
      </p:sp>
      <p:sp>
        <p:nvSpPr>
          <p:cNvPr id="441" name="Google Shape;441;p5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42" name="Google Shape;442;p5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43" name="Google Shape;443;p5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CÁC TRƯỜNG HỢP KHÔNG NÊN DÙNG</a:t>
            </a:r>
            <a:endParaRPr/>
          </a:p>
        </p:txBody>
      </p:sp>
      <p:sp>
        <p:nvSpPr>
          <p:cNvPr id="449" name="Google Shape;449;p5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2800"/>
              <a:buChar char="•"/>
            </a:pPr>
            <a:r>
              <a:rPr lang="en-US">
                <a:latin typeface="Arial"/>
                <a:ea typeface="Arial"/>
                <a:cs typeface="Arial"/>
                <a:sym typeface="Arial"/>
              </a:rPr>
              <a:t>Do phát sinh chi phí tài nguyên và CPU trong</a:t>
            </a:r>
            <a:endParaRPr>
              <a:latin typeface="Arial"/>
              <a:ea typeface="Arial"/>
              <a:cs typeface="Arial"/>
              <a:sym typeface="Arial"/>
            </a:endParaRPr>
          </a:p>
          <a:p>
            <a:pPr indent="-228600" lvl="1" marL="685800" rtl="0" algn="l">
              <a:lnSpc>
                <a:spcPct val="100000"/>
              </a:lnSpc>
              <a:spcBef>
                <a:spcPts val="1200"/>
              </a:spcBef>
              <a:spcAft>
                <a:spcPts val="0"/>
              </a:spcAft>
              <a:buClr>
                <a:srgbClr val="2F5496"/>
              </a:buClr>
              <a:buSzPts val="2400"/>
              <a:buChar char="•"/>
            </a:pPr>
            <a:r>
              <a:rPr b="1" lang="en-US">
                <a:latin typeface="Arial"/>
                <a:ea typeface="Arial"/>
                <a:cs typeface="Arial"/>
                <a:sym typeface="Arial"/>
              </a:rPr>
              <a:t>Lập lịch</a:t>
            </a:r>
            <a:endParaRPr b="1">
              <a:latin typeface="Arial"/>
              <a:ea typeface="Arial"/>
              <a:cs typeface="Arial"/>
              <a:sym typeface="Arial"/>
            </a:endParaRPr>
          </a:p>
          <a:p>
            <a:pPr indent="-228600" lvl="1" marL="685800" rtl="0" algn="l">
              <a:lnSpc>
                <a:spcPct val="100000"/>
              </a:lnSpc>
              <a:spcBef>
                <a:spcPts val="1200"/>
              </a:spcBef>
              <a:spcAft>
                <a:spcPts val="0"/>
              </a:spcAft>
              <a:buClr>
                <a:srgbClr val="2F5496"/>
              </a:buClr>
              <a:buSzPts val="2400"/>
              <a:buChar char="•"/>
            </a:pPr>
            <a:r>
              <a:rPr b="1" lang="en-US">
                <a:latin typeface="Arial"/>
                <a:ea typeface="Arial"/>
                <a:cs typeface="Arial"/>
                <a:sym typeface="Arial"/>
              </a:rPr>
              <a:t>Chuyển đổi luồng (khi có nhiều luồng hoạt động hơn hơn lõi CPU) </a:t>
            </a:r>
            <a:endParaRPr b="1">
              <a:latin typeface="Arial"/>
              <a:ea typeface="Arial"/>
              <a:cs typeface="Arial"/>
              <a:sym typeface="Arial"/>
            </a:endParaRPr>
          </a:p>
          <a:p>
            <a:pPr indent="-228600" lvl="1" marL="685800" rtl="0" algn="l">
              <a:lnSpc>
                <a:spcPct val="100000"/>
              </a:lnSpc>
              <a:spcBef>
                <a:spcPts val="1200"/>
              </a:spcBef>
              <a:spcAft>
                <a:spcPts val="0"/>
              </a:spcAft>
              <a:buClr>
                <a:srgbClr val="2F5496"/>
              </a:buClr>
              <a:buSzPts val="2400"/>
              <a:buChar char="•"/>
            </a:pPr>
            <a:r>
              <a:rPr b="1" lang="en-US">
                <a:latin typeface="Arial"/>
                <a:ea typeface="Arial"/>
                <a:cs typeface="Arial"/>
                <a:sym typeface="Arial"/>
              </a:rPr>
              <a:t>Chi phí tạo / giảm bớt</a:t>
            </a:r>
            <a:endParaRPr b="1">
              <a:latin typeface="Arial"/>
              <a:ea typeface="Arial"/>
              <a:cs typeface="Arial"/>
              <a:sym typeface="Arial"/>
            </a:endParaRPr>
          </a:p>
          <a:p>
            <a:pPr indent="0" lvl="0" marL="0" rtl="0" algn="l">
              <a:lnSpc>
                <a:spcPct val="100000"/>
              </a:lnSpc>
              <a:spcBef>
                <a:spcPts val="1200"/>
              </a:spcBef>
              <a:spcAft>
                <a:spcPts val="0"/>
              </a:spcAft>
              <a:buClr>
                <a:srgbClr val="2F5496"/>
              </a:buClr>
              <a:buSzPts val="2800"/>
              <a:buNone/>
            </a:pPr>
            <a:r>
              <a:rPr lang="en-US">
                <a:latin typeface="Arial"/>
                <a:ea typeface="Arial"/>
                <a:cs typeface="Arial"/>
                <a:sym typeface="Arial"/>
              </a:rPr>
              <a:t>→ Đa luồng không phải lúc nào cũng tăng tốc ứng dụng → chậm ứng dụng nếu sử dụng quá mức hoặc không phù hợp</a:t>
            </a:r>
            <a:endParaRPr>
              <a:latin typeface="Arial"/>
              <a:ea typeface="Arial"/>
              <a:cs typeface="Arial"/>
              <a:sym typeface="Arial"/>
            </a:endParaRPr>
          </a:p>
          <a:p>
            <a:pPr indent="-228600" lvl="0" marL="228600" rtl="0" algn="l">
              <a:lnSpc>
                <a:spcPct val="100000"/>
              </a:lnSpc>
              <a:spcBef>
                <a:spcPts val="1200"/>
              </a:spcBef>
              <a:spcAft>
                <a:spcPts val="0"/>
              </a:spcAft>
              <a:buClr>
                <a:srgbClr val="2F5496"/>
              </a:buClr>
              <a:buSzPts val="2800"/>
              <a:buChar char="•"/>
            </a:pPr>
            <a:r>
              <a:rPr lang="en-US">
                <a:latin typeface="Arial"/>
                <a:ea typeface="Arial"/>
                <a:cs typeface="Arial"/>
                <a:sym typeface="Arial"/>
              </a:rPr>
              <a:t>Ví dụ: Thao tác đọc ghi trên một đĩa cứng đầy dữ liệu chỉ có vài luồng chạy các tác vụ theo trình tự có thể nhanh hơn là có 10 luồng thực thi cùng một lúc</a:t>
            </a:r>
            <a:endParaRPr>
              <a:latin typeface="Arial"/>
              <a:ea typeface="Arial"/>
              <a:cs typeface="Arial"/>
              <a:sym typeface="Arial"/>
            </a:endParaRPr>
          </a:p>
        </p:txBody>
      </p:sp>
      <p:sp>
        <p:nvSpPr>
          <p:cNvPr id="450" name="Google Shape;450;p5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51" name="Google Shape;451;p5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52" name="Google Shape;452;p5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BIỂU THỨC LAMBDA</a:t>
            </a:r>
            <a:br>
              <a:rPr lang="en-US"/>
            </a:br>
            <a:r>
              <a:rPr lang="en-US"/>
              <a:t>(LAMBDA EXPRESSION)</a:t>
            </a:r>
            <a:endParaRPr/>
          </a:p>
        </p:txBody>
      </p:sp>
      <p:sp>
        <p:nvSpPr>
          <p:cNvPr id="458" name="Google Shape;458;p59"/>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None/>
            </a:pPr>
            <a:r>
              <a:t/>
            </a:r>
            <a:endParaRPr/>
          </a:p>
        </p:txBody>
      </p:sp>
      <p:sp>
        <p:nvSpPr>
          <p:cNvPr id="459" name="Google Shape;459;p59"/>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60" name="Google Shape;460;p59"/>
          <p:cNvSpPr txBox="1"/>
          <p:nvPr>
            <p:ph idx="4294967295" type="ftr"/>
          </p:nvPr>
        </p:nvSpPr>
        <p:spPr>
          <a:xfrm>
            <a:off x="0" y="6462713"/>
            <a:ext cx="722312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61" name="Google Shape;461;p59"/>
          <p:cNvSpPr txBox="1"/>
          <p:nvPr>
            <p:ph idx="4294967295" type="sldNum"/>
          </p:nvPr>
        </p:nvSpPr>
        <p:spPr>
          <a:xfrm>
            <a:off x="8321675" y="6462713"/>
            <a:ext cx="8223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BIỂU THỨC LAMBDA</a:t>
            </a:r>
            <a:endParaRPr/>
          </a:p>
        </p:txBody>
      </p:sp>
      <p:sp>
        <p:nvSpPr>
          <p:cNvPr id="467" name="Google Shape;467;p6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Biểu thức lambda </a:t>
            </a:r>
            <a:endParaRPr sz="3200"/>
          </a:p>
          <a:p>
            <a:pPr indent="-228600" lvl="1" marL="685800" rtl="0" algn="l">
              <a:lnSpc>
                <a:spcPct val="100000"/>
              </a:lnSpc>
              <a:spcBef>
                <a:spcPts val="1200"/>
              </a:spcBef>
              <a:spcAft>
                <a:spcPts val="0"/>
              </a:spcAft>
              <a:buClr>
                <a:srgbClr val="2F5496"/>
              </a:buClr>
              <a:buSzPts val="2800"/>
              <a:buChar char="•"/>
            </a:pPr>
            <a:r>
              <a:rPr lang="en-US" sz="2800"/>
              <a:t>Biểu thức hàm nặc danh (Anonymous)</a:t>
            </a:r>
            <a:endParaRPr sz="2800"/>
          </a:p>
          <a:p>
            <a:pPr indent="-228600" lvl="1" marL="685800" rtl="0" algn="l">
              <a:lnSpc>
                <a:spcPct val="100000"/>
              </a:lnSpc>
              <a:spcBef>
                <a:spcPts val="1200"/>
              </a:spcBef>
              <a:spcAft>
                <a:spcPts val="0"/>
              </a:spcAft>
              <a:buClr>
                <a:srgbClr val="2F5496"/>
              </a:buClr>
              <a:buSzPts val="2800"/>
              <a:buChar char="•"/>
            </a:pPr>
            <a:r>
              <a:rPr lang="en-US" sz="2800"/>
              <a:t>Là một biểu thức khai báo giống phương thức (hàm) nhưng thiếu tên</a:t>
            </a:r>
            <a:endParaRPr sz="2800"/>
          </a:p>
          <a:p>
            <a:pPr indent="-228600" lvl="0" marL="228600" rtl="0" algn="l">
              <a:lnSpc>
                <a:spcPct val="100000"/>
              </a:lnSpc>
              <a:spcBef>
                <a:spcPts val="1200"/>
              </a:spcBef>
              <a:spcAft>
                <a:spcPts val="0"/>
              </a:spcAft>
              <a:buClr>
                <a:srgbClr val="2F5496"/>
              </a:buClr>
              <a:buSzPts val="3200"/>
              <a:buChar char="•"/>
            </a:pPr>
            <a:r>
              <a:rPr lang="en-US" sz="3200"/>
              <a:t>Các biểu thức lambda đều có thể chuyển đổi thành các ủy nhiệm hàm, do vậy nó có thể gán cho các ủy nhiệm hàm phù hợp</a:t>
            </a:r>
            <a:endParaRPr sz="3200"/>
          </a:p>
        </p:txBody>
      </p:sp>
      <p:sp>
        <p:nvSpPr>
          <p:cNvPr id="468" name="Google Shape;468;p6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69" name="Google Shape;469;p6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70" name="Google Shape;470;p6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BIỂU THỨC LAMBDA (2)</a:t>
            </a:r>
            <a:endParaRPr/>
          </a:p>
        </p:txBody>
      </p:sp>
      <p:sp>
        <p:nvSpPr>
          <p:cNvPr id="476" name="Google Shape;476;p6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Cú pháp để khai báo biểu thức lambda là </a:t>
            </a:r>
            <a:endParaRPr sz="3200"/>
          </a:p>
          <a:p>
            <a:pPr indent="-228600" lvl="1" marL="685800" rtl="0" algn="l">
              <a:lnSpc>
                <a:spcPct val="100000"/>
              </a:lnSpc>
              <a:spcBef>
                <a:spcPts val="1200"/>
              </a:spcBef>
              <a:spcAft>
                <a:spcPts val="0"/>
              </a:spcAft>
              <a:buClr>
                <a:srgbClr val="2F5496"/>
              </a:buClr>
              <a:buSzPts val="2800"/>
              <a:buChar char="•"/>
            </a:pPr>
            <a:r>
              <a:rPr lang="en-US" sz="2800"/>
              <a:t>Sử dụng toán tử </a:t>
            </a:r>
            <a:r>
              <a:rPr b="1" lang="en-US" sz="2800">
                <a:solidFill>
                  <a:srgbClr val="00B050"/>
                </a:solidFill>
              </a:rPr>
              <a:t>=&gt;</a:t>
            </a:r>
            <a:r>
              <a:rPr lang="en-US" sz="2800"/>
              <a:t> như sau: </a:t>
            </a:r>
            <a:r>
              <a:rPr lang="en-US" sz="2800">
                <a:solidFill>
                  <a:srgbClr val="FF0000"/>
                </a:solidFill>
              </a:rPr>
              <a:t>(các_tham_số) </a:t>
            </a:r>
            <a:r>
              <a:rPr b="1" lang="en-US" sz="2800">
                <a:solidFill>
                  <a:srgbClr val="00B050"/>
                </a:solidFill>
              </a:rPr>
              <a:t>=&gt;</a:t>
            </a:r>
            <a:r>
              <a:rPr lang="en-US" sz="2800"/>
              <a:t> </a:t>
            </a:r>
            <a:r>
              <a:rPr lang="en-US" sz="2800">
                <a:solidFill>
                  <a:srgbClr val="FF0000"/>
                </a:solidFill>
              </a:rPr>
              <a:t>biểu_thức</a:t>
            </a:r>
            <a:r>
              <a:rPr lang="en-US" sz="2800"/>
              <a:t>;</a:t>
            </a:r>
            <a:endParaRPr/>
          </a:p>
          <a:p>
            <a:pPr indent="-228600" lvl="1" marL="685800" rtl="0" algn="l">
              <a:lnSpc>
                <a:spcPct val="100000"/>
              </a:lnSpc>
              <a:spcBef>
                <a:spcPts val="1200"/>
              </a:spcBef>
              <a:spcAft>
                <a:spcPts val="0"/>
              </a:spcAft>
              <a:buClr>
                <a:srgbClr val="2F5496"/>
              </a:buClr>
              <a:buSzPts val="2800"/>
              <a:buChar char="•"/>
            </a:pPr>
            <a:r>
              <a:rPr lang="en-US" sz="2800"/>
              <a:t>Cấu trúc các lệnh sau toán tử  </a:t>
            </a:r>
            <a:r>
              <a:rPr b="1" lang="en-US" sz="2800">
                <a:solidFill>
                  <a:srgbClr val="00B050"/>
                </a:solidFill>
              </a:rPr>
              <a:t>=&gt;</a:t>
            </a:r>
            <a:r>
              <a:rPr lang="en-US" sz="2800"/>
              <a:t> </a:t>
            </a:r>
            <a:endParaRPr sz="2800"/>
          </a:p>
          <a:p>
            <a:pPr indent="0" lvl="1" marL="457200" rtl="0" algn="l">
              <a:lnSpc>
                <a:spcPct val="100000"/>
              </a:lnSpc>
              <a:spcBef>
                <a:spcPts val="1200"/>
              </a:spcBef>
              <a:spcAft>
                <a:spcPts val="0"/>
              </a:spcAft>
              <a:buClr>
                <a:srgbClr val="FF0000"/>
              </a:buClr>
              <a:buSzPts val="2800"/>
              <a:buNone/>
            </a:pPr>
            <a:r>
              <a:rPr lang="en-US" sz="2800">
                <a:solidFill>
                  <a:srgbClr val="FF0000"/>
                </a:solidFill>
              </a:rPr>
              <a:t>	(các_tham_số) </a:t>
            </a:r>
            <a:r>
              <a:rPr b="1" lang="en-US" sz="2800">
                <a:solidFill>
                  <a:srgbClr val="00B050"/>
                </a:solidFill>
              </a:rPr>
              <a:t>=&gt;</a:t>
            </a:r>
            <a:r>
              <a:rPr lang="en-US" sz="2800"/>
              <a:t>{</a:t>
            </a:r>
            <a:endParaRPr sz="2800"/>
          </a:p>
          <a:p>
            <a:pPr indent="0" lvl="1" marL="457200" rtl="0" algn="l">
              <a:lnSpc>
                <a:spcPct val="100000"/>
              </a:lnSpc>
              <a:spcBef>
                <a:spcPts val="1200"/>
              </a:spcBef>
              <a:spcAft>
                <a:spcPts val="0"/>
              </a:spcAft>
              <a:buClr>
                <a:srgbClr val="2F5496"/>
              </a:buClr>
              <a:buSzPts val="2800"/>
              <a:buNone/>
            </a:pPr>
            <a:r>
              <a:rPr lang="en-US" sz="2800"/>
              <a:t>		// các câu lệnh</a:t>
            </a:r>
            <a:endParaRPr sz="2800"/>
          </a:p>
          <a:p>
            <a:pPr indent="0" lvl="1" marL="457200" rtl="0" algn="l">
              <a:lnSpc>
                <a:spcPct val="100000"/>
              </a:lnSpc>
              <a:spcBef>
                <a:spcPts val="1200"/>
              </a:spcBef>
              <a:spcAft>
                <a:spcPts val="0"/>
              </a:spcAft>
              <a:buClr>
                <a:srgbClr val="2F5496"/>
              </a:buClr>
              <a:buSzPts val="2800"/>
              <a:buNone/>
            </a:pPr>
            <a:r>
              <a:rPr lang="en-US" sz="2800"/>
              <a:t>		// Sử dụng return nếu có giá trị trả về</a:t>
            </a:r>
            <a:endParaRPr sz="2800"/>
          </a:p>
          <a:p>
            <a:pPr indent="0" lvl="1" marL="457200" rtl="0" algn="l">
              <a:lnSpc>
                <a:spcPct val="100000"/>
              </a:lnSpc>
              <a:spcBef>
                <a:spcPts val="1200"/>
              </a:spcBef>
              <a:spcAft>
                <a:spcPts val="0"/>
              </a:spcAft>
              <a:buClr>
                <a:srgbClr val="2F5496"/>
              </a:buClr>
              <a:buSzPts val="2800"/>
              <a:buNone/>
            </a:pPr>
            <a:r>
              <a:rPr lang="en-US" sz="2800"/>
              <a:t>		}</a:t>
            </a:r>
            <a:endParaRPr sz="2800"/>
          </a:p>
        </p:txBody>
      </p:sp>
      <p:sp>
        <p:nvSpPr>
          <p:cNvPr id="477" name="Google Shape;477;p6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78" name="Google Shape;478;p6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79" name="Google Shape;479;p6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(2)</a:t>
            </a:r>
            <a:endParaRPr/>
          </a:p>
        </p:txBody>
      </p:sp>
      <p:sp>
        <p:nvSpPr>
          <p:cNvPr id="129" name="Google Shape;129;p1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30" name="Google Shape;130;p1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31" name="Google Shape;131;p1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Luồng (Thread): </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Trong hệ thống, một tiến trình có thể có một hoặc nhiều chuỗi thực hiện tách biệt nhau và có thể chạy đồng thời</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Mỗi chuỗi thực hiện này được gọi là một luồng (Thread) </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Trong một ứng dụng, Thread khởi tạo đầu tiên gọi là Thread sơ cấp hay Thread chính</a:t>
            </a:r>
            <a:endParaRPr sz="28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62"/>
          <p:cNvPicPr preferRelativeResize="0"/>
          <p:nvPr/>
        </p:nvPicPr>
        <p:blipFill rotWithShape="1">
          <a:blip r:embed="rId3">
            <a:alphaModFix/>
          </a:blip>
          <a:srcRect b="0" l="0" r="0" t="0"/>
          <a:stretch/>
        </p:blipFill>
        <p:spPr>
          <a:xfrm>
            <a:off x="1282870" y="945544"/>
            <a:ext cx="6578259" cy="5283417"/>
          </a:xfrm>
          <a:prstGeom prst="rect">
            <a:avLst/>
          </a:prstGeom>
          <a:noFill/>
          <a:ln cap="flat" cmpd="sng" w="9525">
            <a:solidFill>
              <a:srgbClr val="0070C0"/>
            </a:solidFill>
            <a:prstDash val="solid"/>
            <a:round/>
            <a:headEnd len="sm" w="sm" type="none"/>
            <a:tailEnd len="sm" w="sm" type="none"/>
          </a:ln>
          <a:effectLst>
            <a:outerShdw blurRad="50800" rotWithShape="0" algn="tl" dir="2700000" dist="38100">
              <a:srgbClr val="000000">
                <a:alpha val="40000"/>
              </a:srgbClr>
            </a:outerShdw>
          </a:effectLst>
        </p:spPr>
      </p:pic>
      <p:sp>
        <p:nvSpPr>
          <p:cNvPr id="485" name="Google Shape;485;p6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BIỂU THỨC LAMBDA (3)</a:t>
            </a:r>
            <a:endParaRPr/>
          </a:p>
        </p:txBody>
      </p:sp>
      <p:sp>
        <p:nvSpPr>
          <p:cNvPr id="486" name="Google Shape;486;p6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87" name="Google Shape;487;p6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88" name="Google Shape;488;p6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62"/>
          <p:cNvSpPr/>
          <p:nvPr/>
        </p:nvSpPr>
        <p:spPr>
          <a:xfrm>
            <a:off x="2865748" y="3520087"/>
            <a:ext cx="2837468" cy="106134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(3)</a:t>
            </a:r>
            <a:endParaRPr/>
          </a:p>
        </p:txBody>
      </p:sp>
      <p:sp>
        <p:nvSpPr>
          <p:cNvPr id="138" name="Google Shape;138;p1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39" name="Google Shape;139;p1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40" name="Google Shape;140;p1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1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Chương trình một luồng</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Chỉ một luồng chạy trong môi trường cô lập của tiến trình</a:t>
            </a:r>
            <a:endParaRPr sz="2800">
              <a:latin typeface="Arial"/>
              <a:ea typeface="Arial"/>
              <a:cs typeface="Arial"/>
              <a:sym typeface="Arial"/>
            </a:endParaRPr>
          </a:p>
          <a:p>
            <a:pPr indent="0" lvl="1" marL="457200" rtl="0" algn="l">
              <a:lnSpc>
                <a:spcPct val="100000"/>
              </a:lnSpc>
              <a:spcBef>
                <a:spcPts val="1200"/>
              </a:spcBef>
              <a:spcAft>
                <a:spcPts val="0"/>
              </a:spcAft>
              <a:buClr>
                <a:srgbClr val="2F5496"/>
              </a:buClr>
              <a:buSzPts val="2800"/>
              <a:buNone/>
            </a:pPr>
            <a:r>
              <a:rPr lang="en-US" sz="2800">
                <a:latin typeface="Arial"/>
                <a:ea typeface="Arial"/>
                <a:cs typeface="Arial"/>
                <a:sym typeface="Arial"/>
              </a:rPr>
              <a:t> ⇒ luồng có quyền truy cập độc quyền vào tiến trình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(4)</a:t>
            </a:r>
            <a:endParaRPr/>
          </a:p>
        </p:txBody>
      </p:sp>
      <p:sp>
        <p:nvSpPr>
          <p:cNvPr id="147" name="Google Shape;147;p1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48" name="Google Shape;148;p1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49" name="Google Shape;149;p1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1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Arial"/>
                <a:ea typeface="Arial"/>
                <a:cs typeface="Arial"/>
                <a:sym typeface="Arial"/>
              </a:rPr>
              <a:t>Chương trình đa luồng</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Nhiều luồng chạy trong một tiến trình duy nhất</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Chia sẻ cùng một môi trường thực thi (bộ nhớ) </a:t>
            </a:r>
            <a:endParaRPr sz="2800">
              <a:latin typeface="Arial"/>
              <a:ea typeface="Arial"/>
              <a:cs typeface="Arial"/>
              <a:sym typeface="Arial"/>
            </a:endParaRPr>
          </a:p>
          <a:p>
            <a:pPr indent="0" lvl="0" marL="0" rtl="0" algn="l">
              <a:lnSpc>
                <a:spcPct val="100000"/>
              </a:lnSpc>
              <a:spcBef>
                <a:spcPts val="1200"/>
              </a:spcBef>
              <a:spcAft>
                <a:spcPts val="0"/>
              </a:spcAft>
              <a:buClr>
                <a:srgbClr val="2F5496"/>
              </a:buClr>
              <a:buSzPts val="3200"/>
              <a:buNone/>
            </a:pPr>
            <a:r>
              <a:rPr b="1" lang="en-US" sz="3200">
                <a:latin typeface="Arial"/>
                <a:ea typeface="Arial"/>
                <a:cs typeface="Arial"/>
                <a:sym typeface="Arial"/>
              </a:rPr>
              <a:t>⇒</a:t>
            </a:r>
            <a:r>
              <a:rPr lang="en-US" sz="3200">
                <a:latin typeface="Arial"/>
                <a:ea typeface="Arial"/>
                <a:cs typeface="Arial"/>
                <a:sym typeface="Arial"/>
              </a:rPr>
              <a:t> đa luồng lại hữu ích </a:t>
            </a:r>
            <a:r>
              <a:rPr b="1" lang="en-US" sz="3200">
                <a:latin typeface="Arial"/>
                <a:ea typeface="Arial"/>
                <a:cs typeface="Arial"/>
                <a:sym typeface="Arial"/>
              </a:rPr>
              <a:t>⇒</a:t>
            </a:r>
            <a:r>
              <a:rPr lang="en-US" sz="3200">
                <a:latin typeface="Arial"/>
                <a:ea typeface="Arial"/>
                <a:cs typeface="Arial"/>
                <a:sym typeface="Arial"/>
              </a:rPr>
              <a:t> dữ liệu này được gọi là trạng thái chia sẻ </a:t>
            </a:r>
            <a:endParaRPr sz="32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Một luồng có thể lấy dữ liệu nền</a:t>
            </a:r>
            <a:endParaRPr sz="2800">
              <a:latin typeface="Arial"/>
              <a:ea typeface="Arial"/>
              <a:cs typeface="Arial"/>
              <a:sym typeface="Arial"/>
            </a:endParaRPr>
          </a:p>
          <a:p>
            <a:pPr indent="-228600" lvl="1" marL="685800" rtl="0" algn="l">
              <a:lnSpc>
                <a:spcPct val="100000"/>
              </a:lnSpc>
              <a:spcBef>
                <a:spcPts val="1200"/>
              </a:spcBef>
              <a:spcAft>
                <a:spcPts val="0"/>
              </a:spcAft>
              <a:buClr>
                <a:srgbClr val="2F5496"/>
              </a:buClr>
              <a:buSzPts val="2800"/>
              <a:buChar char="•"/>
            </a:pPr>
            <a:r>
              <a:rPr lang="en-US" sz="2800">
                <a:latin typeface="Arial"/>
                <a:ea typeface="Arial"/>
                <a:cs typeface="Arial"/>
                <a:sym typeface="Arial"/>
              </a:rPr>
              <a:t>Đồng thời một luồng khác hiển thị dữ liệu khi nó đến</a:t>
            </a:r>
            <a:endParaRPr sz="2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(5)</a:t>
            </a:r>
            <a:endParaRPr/>
          </a:p>
        </p:txBody>
      </p:sp>
      <p:sp>
        <p:nvSpPr>
          <p:cNvPr id="156" name="Google Shape;156;p2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2800"/>
              <a:buChar char="•"/>
            </a:pPr>
            <a:r>
              <a:rPr lang="en-US">
                <a:latin typeface="Calibri"/>
                <a:ea typeface="Calibri"/>
                <a:cs typeface="Calibri"/>
                <a:sym typeface="Calibri"/>
              </a:rPr>
              <a:t>Ví dụ: Một chương trình thực hiện công việc sau:</a:t>
            </a:r>
            <a:endParaRPr/>
          </a:p>
          <a:p>
            <a:pPr indent="-228600" lvl="1" marL="685800" rtl="0" algn="l">
              <a:lnSpc>
                <a:spcPct val="100000"/>
              </a:lnSpc>
              <a:spcBef>
                <a:spcPts val="1200"/>
              </a:spcBef>
              <a:spcAft>
                <a:spcPts val="0"/>
              </a:spcAft>
              <a:buClr>
                <a:srgbClr val="2F5496"/>
              </a:buClr>
              <a:buSzPts val="2800"/>
              <a:buChar char="•"/>
            </a:pPr>
            <a:r>
              <a:rPr lang="en-US" sz="2800">
                <a:latin typeface="Calibri"/>
                <a:ea typeface="Calibri"/>
                <a:cs typeface="Calibri"/>
                <a:sym typeface="Calibri"/>
              </a:rPr>
              <a:t>Luồng chính liên tục in ký tự x</a:t>
            </a:r>
            <a:endParaRPr sz="2800">
              <a:latin typeface="Calibri"/>
              <a:ea typeface="Calibri"/>
              <a:cs typeface="Calibri"/>
              <a:sym typeface="Calibri"/>
            </a:endParaRPr>
          </a:p>
          <a:p>
            <a:pPr indent="-228600" lvl="1" marL="685800" rtl="0" algn="l">
              <a:lnSpc>
                <a:spcPct val="100000"/>
              </a:lnSpc>
              <a:spcBef>
                <a:spcPts val="1200"/>
              </a:spcBef>
              <a:spcAft>
                <a:spcPts val="0"/>
              </a:spcAft>
              <a:buClr>
                <a:srgbClr val="2F5496"/>
              </a:buClr>
              <a:buSzPts val="2800"/>
              <a:buChar char="•"/>
            </a:pPr>
            <a:r>
              <a:rPr lang="en-US" sz="2800">
                <a:latin typeface="Calibri"/>
                <a:ea typeface="Calibri"/>
                <a:cs typeface="Calibri"/>
                <a:sym typeface="Calibri"/>
              </a:rPr>
              <a:t>Luồng chính tạo ra một luồng mới, trên đó nó chạy một phương thức in nhiều lần ký tự y</a:t>
            </a:r>
            <a:endParaRPr/>
          </a:p>
        </p:txBody>
      </p:sp>
      <p:sp>
        <p:nvSpPr>
          <p:cNvPr id="157" name="Google Shape;157;p2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58" name="Google Shape;158;p2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59" name="Google Shape;159;p2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0" name="Google Shape;160;p20"/>
          <p:cNvPicPr preferRelativeResize="0"/>
          <p:nvPr/>
        </p:nvPicPr>
        <p:blipFill rotWithShape="1">
          <a:blip r:embed="rId3">
            <a:alphaModFix/>
          </a:blip>
          <a:srcRect b="0" l="0" r="0" t="0"/>
          <a:stretch/>
        </p:blipFill>
        <p:spPr>
          <a:xfrm>
            <a:off x="411846" y="3111925"/>
            <a:ext cx="8305489" cy="27432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 (6)</a:t>
            </a:r>
            <a:endParaRPr/>
          </a:p>
        </p:txBody>
      </p:sp>
      <p:sp>
        <p:nvSpPr>
          <p:cNvPr id="166" name="Google Shape;166;p2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67" name="Google Shape;167;p2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68" name="Google Shape;168;p2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9" name="Google Shape;169;p21"/>
          <p:cNvPicPr preferRelativeResize="0"/>
          <p:nvPr/>
        </p:nvPicPr>
        <p:blipFill rotWithShape="1">
          <a:blip r:embed="rId3">
            <a:alphaModFix/>
          </a:blip>
          <a:srcRect b="0" l="0" r="0" t="0"/>
          <a:stretch/>
        </p:blipFill>
        <p:spPr>
          <a:xfrm>
            <a:off x="826641" y="950861"/>
            <a:ext cx="7490718" cy="35661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70" name="Google Shape;170;p21"/>
          <p:cNvPicPr preferRelativeResize="0"/>
          <p:nvPr/>
        </p:nvPicPr>
        <p:blipFill rotWithShape="1">
          <a:blip r:embed="rId4">
            <a:alphaModFix/>
          </a:blip>
          <a:srcRect b="0" l="0" r="0" t="0"/>
          <a:stretch/>
        </p:blipFill>
        <p:spPr>
          <a:xfrm>
            <a:off x="1832889" y="4621273"/>
            <a:ext cx="5478222" cy="17373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