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188772-F603-4F33-B8A9-52549B4C4453}">
  <a:tblStyle styleId="{AB188772-F603-4F33-B8A9-52549B4C4453}"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FF7"/>
          </a:solidFill>
        </a:fill>
      </a:tcStyle>
    </a:band1H>
    <a:band2H>
      <a:tcTxStyle/>
    </a:band2H>
    <a:band1V>
      <a:tcTxStyle/>
      <a:tcStyle>
        <a:fill>
          <a:solidFill>
            <a:srgbClr val="E9EFF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FFFFFF"/>
              </a:buClr>
              <a:buSzPts val="2400"/>
              <a:buNone/>
              <a:defRPr b="1" sz="2400" cap="none">
                <a:solidFill>
                  <a:srgbClr val="FFFFF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9" name="Google Shape;19;p2"/>
          <p:cNvPicPr preferRelativeResize="0"/>
          <p:nvPr/>
        </p:nvPicPr>
        <p:blipFill rotWithShape="1">
          <a:blip r:embed="rId3">
            <a:alphaModFix/>
          </a:blip>
          <a:srcRect b="0" l="0" r="0" t="0"/>
          <a:stretch/>
        </p:blipFill>
        <p:spPr>
          <a:xfrm>
            <a:off x="3711984" y="242368"/>
            <a:ext cx="1737788" cy="17373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1854493" y="-805686"/>
            <a:ext cx="5420198" cy="89217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623593" y="2285206"/>
            <a:ext cx="5811838" cy="1971675"/>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2F5496"/>
              </a:buClr>
              <a:buSzPts val="2800"/>
              <a:buChar char="•"/>
              <a:defRPr b="0" sz="2800">
                <a:solidFill>
                  <a:srgbClr val="2F5496"/>
                </a:solidFill>
              </a:defRPr>
            </a:lvl1pPr>
            <a:lvl2pPr indent="-381000" lvl="1" marL="914400" algn="l">
              <a:lnSpc>
                <a:spcPct val="90000"/>
              </a:lnSpc>
              <a:spcBef>
                <a:spcPts val="500"/>
              </a:spcBef>
              <a:spcAft>
                <a:spcPts val="0"/>
              </a:spcAft>
              <a:buClr>
                <a:srgbClr val="2F5496"/>
              </a:buClr>
              <a:buSzPts val="2400"/>
              <a:buChar char="•"/>
              <a:defRPr>
                <a:solidFill>
                  <a:srgbClr val="2F5496"/>
                </a:solidFill>
              </a:defRPr>
            </a:lvl2pPr>
            <a:lvl3pPr indent="-355600" lvl="2" marL="1371600" algn="l">
              <a:lnSpc>
                <a:spcPct val="90000"/>
              </a:lnSpc>
              <a:spcBef>
                <a:spcPts val="500"/>
              </a:spcBef>
              <a:spcAft>
                <a:spcPts val="0"/>
              </a:spcAft>
              <a:buClr>
                <a:srgbClr val="2F5496"/>
              </a:buClr>
              <a:buSzPts val="2000"/>
              <a:buChar char="•"/>
              <a:defRPr>
                <a:solidFill>
                  <a:srgbClr val="2F5496"/>
                </a:solidFill>
              </a:defRPr>
            </a:lvl3pPr>
            <a:lvl4pPr indent="-342900" lvl="3" marL="1828800" algn="l">
              <a:lnSpc>
                <a:spcPct val="90000"/>
              </a:lnSpc>
              <a:spcBef>
                <a:spcPts val="500"/>
              </a:spcBef>
              <a:spcAft>
                <a:spcPts val="0"/>
              </a:spcAft>
              <a:buClr>
                <a:srgbClr val="2F5496"/>
              </a:buClr>
              <a:buSzPts val="1800"/>
              <a:buChar char="•"/>
              <a:defRPr>
                <a:solidFill>
                  <a:srgbClr val="2F5496"/>
                </a:solidFill>
              </a:defRPr>
            </a:lvl4pPr>
            <a:lvl5pPr indent="-342900" lvl="4" marL="2286000" algn="l">
              <a:lnSpc>
                <a:spcPct val="90000"/>
              </a:lnSpc>
              <a:spcBef>
                <a:spcPts val="500"/>
              </a:spcBef>
              <a:spcAft>
                <a:spcPts val="0"/>
              </a:spcAft>
              <a:buClr>
                <a:srgbClr val="2F5496"/>
              </a:buClr>
              <a:buSzPts val="1800"/>
              <a:buChar char="•"/>
              <a:defRPr>
                <a:solidFill>
                  <a:srgbClr val="2F549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1371600" y="2463800"/>
            <a:ext cx="7772400" cy="2031999"/>
          </a:xfrm>
          <a:prstGeom prst="rect">
            <a:avLst/>
          </a:prstGeom>
          <a:solidFill>
            <a:srgbClr val="2E75B5">
              <a:alpha val="67843"/>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b="1" sz="60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371600" y="4656932"/>
            <a:ext cx="7772400" cy="95646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FFFFFF"/>
              </a:buClr>
              <a:buSzPts val="2400"/>
              <a:buNone/>
              <a:defRPr b="1" sz="2400" cap="none">
                <a:solidFill>
                  <a:srgbClr val="FFFFF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365126"/>
            <a:ext cx="7886700" cy="132556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Calibri"/>
              <a:buNone/>
              <a:defRPr b="1" i="0" sz="44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2E75B5"/>
                </a:solidFill>
                <a:latin typeface="Calibri"/>
                <a:ea typeface="Calibri"/>
                <a:cs typeface="Calibri"/>
                <a:sym typeface="Calibri"/>
              </a:defRPr>
            </a:lvl1pPr>
            <a:lvl2pPr indent="0" lvl="1" marL="0" marR="0" rtl="0" algn="r">
              <a:spcBef>
                <a:spcPts val="0"/>
              </a:spcBef>
              <a:buNone/>
              <a:defRPr b="1" i="0" sz="1200" u="none" cap="none" strike="noStrike">
                <a:solidFill>
                  <a:srgbClr val="2E75B5"/>
                </a:solidFill>
                <a:latin typeface="Calibri"/>
                <a:ea typeface="Calibri"/>
                <a:cs typeface="Calibri"/>
                <a:sym typeface="Calibri"/>
              </a:defRPr>
            </a:lvl2pPr>
            <a:lvl3pPr indent="0" lvl="2" marL="0" marR="0" rtl="0" algn="r">
              <a:spcBef>
                <a:spcPts val="0"/>
              </a:spcBef>
              <a:buNone/>
              <a:defRPr b="1" i="0" sz="1200" u="none" cap="none" strike="noStrike">
                <a:solidFill>
                  <a:srgbClr val="2E75B5"/>
                </a:solidFill>
                <a:latin typeface="Calibri"/>
                <a:ea typeface="Calibri"/>
                <a:cs typeface="Calibri"/>
                <a:sym typeface="Calibri"/>
              </a:defRPr>
            </a:lvl3pPr>
            <a:lvl4pPr indent="0" lvl="3" marL="0" marR="0" rtl="0" algn="r">
              <a:spcBef>
                <a:spcPts val="0"/>
              </a:spcBef>
              <a:buNone/>
              <a:defRPr b="1" i="0" sz="1200" u="none" cap="none" strike="noStrike">
                <a:solidFill>
                  <a:srgbClr val="2E75B5"/>
                </a:solidFill>
                <a:latin typeface="Calibri"/>
                <a:ea typeface="Calibri"/>
                <a:cs typeface="Calibri"/>
                <a:sym typeface="Calibri"/>
              </a:defRPr>
            </a:lvl4pPr>
            <a:lvl5pPr indent="0" lvl="4" marL="0" marR="0" rtl="0" algn="r">
              <a:spcBef>
                <a:spcPts val="0"/>
              </a:spcBef>
              <a:buNone/>
              <a:defRPr b="1" i="0" sz="1200" u="none" cap="none" strike="noStrike">
                <a:solidFill>
                  <a:srgbClr val="2E75B5"/>
                </a:solidFill>
                <a:latin typeface="Calibri"/>
                <a:ea typeface="Calibri"/>
                <a:cs typeface="Calibri"/>
                <a:sym typeface="Calibri"/>
              </a:defRPr>
            </a:lvl5pPr>
            <a:lvl6pPr indent="0" lvl="5" marL="0" marR="0" rtl="0" algn="r">
              <a:spcBef>
                <a:spcPts val="0"/>
              </a:spcBef>
              <a:buNone/>
              <a:defRPr b="1" i="0" sz="1200" u="none" cap="none" strike="noStrike">
                <a:solidFill>
                  <a:srgbClr val="2E75B5"/>
                </a:solidFill>
                <a:latin typeface="Calibri"/>
                <a:ea typeface="Calibri"/>
                <a:cs typeface="Calibri"/>
                <a:sym typeface="Calibri"/>
              </a:defRPr>
            </a:lvl6pPr>
            <a:lvl7pPr indent="0" lvl="6" marL="0" marR="0" rtl="0" algn="r">
              <a:spcBef>
                <a:spcPts val="0"/>
              </a:spcBef>
              <a:buNone/>
              <a:defRPr b="1" i="0" sz="1200" u="none" cap="none" strike="noStrike">
                <a:solidFill>
                  <a:srgbClr val="2E75B5"/>
                </a:solidFill>
                <a:latin typeface="Calibri"/>
                <a:ea typeface="Calibri"/>
                <a:cs typeface="Calibri"/>
                <a:sym typeface="Calibri"/>
              </a:defRPr>
            </a:lvl7pPr>
            <a:lvl8pPr indent="0" lvl="7" marL="0" marR="0" rtl="0" algn="r">
              <a:spcBef>
                <a:spcPts val="0"/>
              </a:spcBef>
              <a:buNone/>
              <a:defRPr b="1" i="0" sz="1200" u="none" cap="none" strike="noStrike">
                <a:solidFill>
                  <a:srgbClr val="2E75B5"/>
                </a:solidFill>
                <a:latin typeface="Calibri"/>
                <a:ea typeface="Calibri"/>
                <a:cs typeface="Calibri"/>
                <a:sym typeface="Calibri"/>
              </a:defRPr>
            </a:lvl8pPr>
            <a:lvl9pPr indent="0" lvl="8" marL="0" marR="0" rtl="0" algn="r">
              <a:spcBef>
                <a:spcPts val="0"/>
              </a:spcBef>
              <a:buNone/>
              <a:defRPr b="1"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953558" y="6446369"/>
            <a:ext cx="7222066" cy="0"/>
          </a:xfrm>
          <a:prstGeom prst="straightConnector1">
            <a:avLst/>
          </a:prstGeom>
          <a:noFill/>
          <a:ln cap="flat" cmpd="sng" w="952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CHƯƠNG 4</a:t>
            </a:r>
            <a:br>
              <a:rPr lang="en-US"/>
            </a:br>
            <a:r>
              <a:rPr lang="en-US"/>
              <a:t>LẬP TRÌNH VỚI SOCKET</a:t>
            </a:r>
            <a:endParaRPr/>
          </a:p>
        </p:txBody>
      </p:sp>
      <p:sp>
        <p:nvSpPr>
          <p:cNvPr id="89" name="Google Shape;89;p13"/>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t>Thời gian: 6 tiết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IPADDRESS</a:t>
            </a:r>
            <a:endParaRPr/>
          </a:p>
        </p:txBody>
      </p:sp>
      <p:sp>
        <p:nvSpPr>
          <p:cNvPr id="182" name="Google Shape;182;p2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Calibri"/>
                <a:ea typeface="Calibri"/>
                <a:cs typeface="Calibri"/>
                <a:sym typeface="Calibri"/>
              </a:rPr>
              <a:t>Như vậy, để đổi một địa chỉ chuẩn ra dạng số chúng ta chỉ việc tính toán cho từng thành phần</a:t>
            </a:r>
            <a:endParaRPr sz="32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Ví dụ: Đổi địa chỉ 192.168.1.2 ra số, ta tính như sau:</a:t>
            </a:r>
            <a:endParaRPr/>
          </a:p>
          <a:p>
            <a:pPr indent="0" lvl="0" marL="0" rtl="0" algn="l">
              <a:lnSpc>
                <a:spcPct val="90000"/>
              </a:lnSpc>
              <a:spcBef>
                <a:spcPts val="1000"/>
              </a:spcBef>
              <a:spcAft>
                <a:spcPts val="0"/>
              </a:spcAft>
              <a:buClr>
                <a:srgbClr val="2F5496"/>
              </a:buClr>
              <a:buSzPts val="3200"/>
              <a:buNone/>
            </a:pPr>
            <a:r>
              <a:t/>
            </a:r>
            <a:endParaRPr sz="3200">
              <a:solidFill>
                <a:srgbClr val="FF0000"/>
              </a:solidFill>
              <a:latin typeface="Calibri"/>
              <a:ea typeface="Calibri"/>
              <a:cs typeface="Calibri"/>
              <a:sym typeface="Calibri"/>
            </a:endParaRPr>
          </a:p>
          <a:p>
            <a:pPr indent="0" lvl="0" marL="0" rtl="0" algn="l">
              <a:lnSpc>
                <a:spcPct val="90000"/>
              </a:lnSpc>
              <a:spcBef>
                <a:spcPts val="1000"/>
              </a:spcBef>
              <a:spcAft>
                <a:spcPts val="0"/>
              </a:spcAft>
              <a:buClr>
                <a:srgbClr val="2F5496"/>
              </a:buClr>
              <a:buSzPts val="3200"/>
              <a:buNone/>
            </a:pPr>
            <a:r>
              <a:t/>
            </a:r>
            <a:endParaRPr sz="3200">
              <a:solidFill>
                <a:srgbClr val="FF0000"/>
              </a:solidFill>
              <a:latin typeface="Calibri"/>
              <a:ea typeface="Calibri"/>
              <a:cs typeface="Calibri"/>
              <a:sym typeface="Calibri"/>
            </a:endParaRPr>
          </a:p>
          <a:p>
            <a:pPr indent="0" lvl="0" marL="0" rtl="0" algn="l">
              <a:lnSpc>
                <a:spcPct val="90000"/>
              </a:lnSpc>
              <a:spcBef>
                <a:spcPts val="1000"/>
              </a:spcBef>
              <a:spcAft>
                <a:spcPts val="0"/>
              </a:spcAft>
              <a:buClr>
                <a:srgbClr val="FF0000"/>
              </a:buClr>
              <a:buSzPts val="3200"/>
              <a:buNone/>
            </a:pPr>
            <a:r>
              <a:rPr lang="en-US" sz="3200">
                <a:solidFill>
                  <a:srgbClr val="FF0000"/>
                </a:solidFill>
                <a:latin typeface="Calibri"/>
                <a:ea typeface="Calibri"/>
                <a:cs typeface="Calibri"/>
                <a:sym typeface="Calibri"/>
              </a:rPr>
              <a:t>2</a:t>
            </a:r>
            <a:r>
              <a:rPr lang="en-US" sz="3200">
                <a:latin typeface="Calibri"/>
                <a:ea typeface="Calibri"/>
                <a:cs typeface="Calibri"/>
                <a:sym typeface="Calibri"/>
              </a:rPr>
              <a:t> * 256 ^ </a:t>
            </a:r>
            <a:r>
              <a:rPr lang="en-US" sz="3200">
                <a:solidFill>
                  <a:srgbClr val="548135"/>
                </a:solidFill>
                <a:latin typeface="Calibri"/>
                <a:ea typeface="Calibri"/>
                <a:cs typeface="Calibri"/>
                <a:sym typeface="Calibri"/>
              </a:rPr>
              <a:t>3</a:t>
            </a:r>
            <a:r>
              <a:rPr lang="en-US" sz="3200">
                <a:latin typeface="Calibri"/>
                <a:ea typeface="Calibri"/>
                <a:cs typeface="Calibri"/>
                <a:sym typeface="Calibri"/>
              </a:rPr>
              <a:t> + </a:t>
            </a:r>
            <a:r>
              <a:rPr lang="en-US" sz="3200">
                <a:solidFill>
                  <a:srgbClr val="FF0000"/>
                </a:solidFill>
                <a:latin typeface="Calibri"/>
                <a:ea typeface="Calibri"/>
                <a:cs typeface="Calibri"/>
                <a:sym typeface="Calibri"/>
              </a:rPr>
              <a:t>1</a:t>
            </a:r>
            <a:r>
              <a:rPr lang="en-US" sz="3200">
                <a:latin typeface="Calibri"/>
                <a:ea typeface="Calibri"/>
                <a:cs typeface="Calibri"/>
                <a:sym typeface="Calibri"/>
              </a:rPr>
              <a:t> * 256 ^ </a:t>
            </a:r>
            <a:r>
              <a:rPr lang="en-US" sz="3200">
                <a:solidFill>
                  <a:srgbClr val="548135"/>
                </a:solidFill>
                <a:latin typeface="Calibri"/>
                <a:ea typeface="Calibri"/>
                <a:cs typeface="Calibri"/>
                <a:sym typeface="Calibri"/>
              </a:rPr>
              <a:t>2</a:t>
            </a:r>
            <a:r>
              <a:rPr lang="en-US" sz="3200">
                <a:latin typeface="Calibri"/>
                <a:ea typeface="Calibri"/>
                <a:cs typeface="Calibri"/>
                <a:sym typeface="Calibri"/>
              </a:rPr>
              <a:t> + </a:t>
            </a:r>
            <a:r>
              <a:rPr lang="en-US" sz="3200">
                <a:solidFill>
                  <a:srgbClr val="FF0000"/>
                </a:solidFill>
                <a:latin typeface="Calibri"/>
                <a:ea typeface="Calibri"/>
                <a:cs typeface="Calibri"/>
                <a:sym typeface="Calibri"/>
              </a:rPr>
              <a:t>168</a:t>
            </a:r>
            <a:r>
              <a:rPr lang="en-US" sz="3200">
                <a:latin typeface="Calibri"/>
                <a:ea typeface="Calibri"/>
                <a:cs typeface="Calibri"/>
                <a:sym typeface="Calibri"/>
              </a:rPr>
              <a:t> * 256 ^ </a:t>
            </a:r>
            <a:r>
              <a:rPr lang="en-US" sz="3200">
                <a:solidFill>
                  <a:srgbClr val="548135"/>
                </a:solidFill>
                <a:latin typeface="Calibri"/>
                <a:ea typeface="Calibri"/>
                <a:cs typeface="Calibri"/>
                <a:sym typeface="Calibri"/>
              </a:rPr>
              <a:t>1</a:t>
            </a:r>
            <a:r>
              <a:rPr lang="en-US" sz="3200">
                <a:latin typeface="Calibri"/>
                <a:ea typeface="Calibri"/>
                <a:cs typeface="Calibri"/>
                <a:sym typeface="Calibri"/>
              </a:rPr>
              <a:t> </a:t>
            </a:r>
            <a:endParaRPr sz="3200">
              <a:latin typeface="Calibri"/>
              <a:ea typeface="Calibri"/>
              <a:cs typeface="Calibri"/>
              <a:sym typeface="Calibri"/>
            </a:endParaRPr>
          </a:p>
          <a:p>
            <a:pPr indent="0" lvl="0" marL="0" rtl="0" algn="l">
              <a:lnSpc>
                <a:spcPct val="90000"/>
              </a:lnSpc>
              <a:spcBef>
                <a:spcPts val="1000"/>
              </a:spcBef>
              <a:spcAft>
                <a:spcPts val="0"/>
              </a:spcAft>
              <a:buClr>
                <a:srgbClr val="2F5496"/>
              </a:buClr>
              <a:buSzPts val="3200"/>
              <a:buNone/>
            </a:pPr>
            <a:r>
              <a:rPr lang="en-US" sz="3200">
                <a:latin typeface="Calibri"/>
                <a:ea typeface="Calibri"/>
                <a:cs typeface="Calibri"/>
                <a:sym typeface="Calibri"/>
              </a:rPr>
              <a:t>+ </a:t>
            </a:r>
            <a:r>
              <a:rPr lang="en-US" sz="3200">
                <a:solidFill>
                  <a:srgbClr val="FF0000"/>
                </a:solidFill>
                <a:latin typeface="Calibri"/>
                <a:ea typeface="Calibri"/>
                <a:cs typeface="Calibri"/>
                <a:sym typeface="Calibri"/>
              </a:rPr>
              <a:t>192</a:t>
            </a:r>
            <a:r>
              <a:rPr lang="en-US" sz="3200">
                <a:latin typeface="Calibri"/>
                <a:ea typeface="Calibri"/>
                <a:cs typeface="Calibri"/>
                <a:sym typeface="Calibri"/>
              </a:rPr>
              <a:t> * 256 ^ </a:t>
            </a:r>
            <a:r>
              <a:rPr lang="en-US" sz="3200">
                <a:solidFill>
                  <a:srgbClr val="548135"/>
                </a:solidFill>
                <a:latin typeface="Calibri"/>
                <a:ea typeface="Calibri"/>
                <a:cs typeface="Calibri"/>
                <a:sym typeface="Calibri"/>
              </a:rPr>
              <a:t>0</a:t>
            </a:r>
            <a:r>
              <a:rPr lang="en-US" sz="3200">
                <a:latin typeface="Calibri"/>
                <a:ea typeface="Calibri"/>
                <a:cs typeface="Calibri"/>
                <a:sym typeface="Calibri"/>
              </a:rPr>
              <a:t> = 33663168</a:t>
            </a:r>
            <a:endParaRPr sz="3200">
              <a:latin typeface="Calibri"/>
              <a:ea typeface="Calibri"/>
              <a:cs typeface="Calibri"/>
              <a:sym typeface="Calibri"/>
            </a:endParaRPr>
          </a:p>
        </p:txBody>
      </p:sp>
      <p:sp>
        <p:nvSpPr>
          <p:cNvPr id="183" name="Google Shape;183;p2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84" name="Google Shape;184;p2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85" name="Google Shape;185;p2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22"/>
          <p:cNvSpPr/>
          <p:nvPr/>
        </p:nvSpPr>
        <p:spPr>
          <a:xfrm>
            <a:off x="103716" y="3308830"/>
            <a:ext cx="8921751" cy="1077218"/>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1E4E79"/>
                </a:solidFill>
                <a:latin typeface="Arial"/>
                <a:ea typeface="Arial"/>
                <a:cs typeface="Arial"/>
                <a:sym typeface="Arial"/>
              </a:rPr>
              <a:t>00000010  </a:t>
            </a:r>
            <a:r>
              <a:rPr lang="en-US" sz="3200">
                <a:solidFill>
                  <a:srgbClr val="1E4E79"/>
                </a:solidFill>
                <a:latin typeface="Arial"/>
                <a:ea typeface="Arial"/>
                <a:cs typeface="Arial"/>
                <a:sym typeface="Arial"/>
              </a:rPr>
              <a:t>00000001  </a:t>
            </a:r>
            <a:r>
              <a:rPr b="1" lang="en-US" sz="3200">
                <a:solidFill>
                  <a:srgbClr val="1E4E79"/>
                </a:solidFill>
                <a:latin typeface="Arial"/>
                <a:ea typeface="Arial"/>
                <a:cs typeface="Arial"/>
                <a:sym typeface="Arial"/>
              </a:rPr>
              <a:t>10101000     </a:t>
            </a:r>
            <a:r>
              <a:rPr lang="en-US" sz="3200">
                <a:solidFill>
                  <a:srgbClr val="1E4E79"/>
                </a:solidFill>
                <a:latin typeface="Arial"/>
                <a:ea typeface="Arial"/>
                <a:cs typeface="Arial"/>
                <a:sym typeface="Arial"/>
              </a:rPr>
              <a:t>11000000</a:t>
            </a:r>
            <a:endParaRPr/>
          </a:p>
          <a:p>
            <a:pPr indent="0" lvl="0" marL="0" marR="0" rtl="0" algn="ctr">
              <a:spcBef>
                <a:spcPts val="0"/>
              </a:spcBef>
              <a:spcAft>
                <a:spcPts val="0"/>
              </a:spcAft>
              <a:buNone/>
            </a:pPr>
            <a:r>
              <a:rPr lang="en-US" sz="3200">
                <a:solidFill>
                  <a:srgbClr val="1E4E79"/>
                </a:solidFill>
                <a:latin typeface="Calibri"/>
                <a:ea typeface="Calibri"/>
                <a:cs typeface="Calibri"/>
                <a:sym typeface="Calibri"/>
              </a:rPr>
              <a:t> </a:t>
            </a:r>
            <a:r>
              <a:rPr lang="en-US" sz="3200">
                <a:solidFill>
                  <a:srgbClr val="FF0000"/>
                </a:solidFill>
                <a:latin typeface="Calibri"/>
                <a:ea typeface="Calibri"/>
                <a:cs typeface="Calibri"/>
                <a:sym typeface="Calibri"/>
              </a:rPr>
              <a:t>2</a:t>
            </a:r>
            <a:r>
              <a:rPr lang="en-US" sz="3200">
                <a:solidFill>
                  <a:srgbClr val="1E4E79"/>
                </a:solidFill>
                <a:latin typeface="Calibri"/>
                <a:ea typeface="Calibri"/>
                <a:cs typeface="Calibri"/>
                <a:sym typeface="Calibri"/>
              </a:rPr>
              <a:t> (byte 0)     </a:t>
            </a:r>
            <a:r>
              <a:rPr lang="en-US" sz="3200">
                <a:solidFill>
                  <a:srgbClr val="FF0000"/>
                </a:solidFill>
                <a:latin typeface="Calibri"/>
                <a:ea typeface="Calibri"/>
                <a:cs typeface="Calibri"/>
                <a:sym typeface="Calibri"/>
              </a:rPr>
              <a:t>1</a:t>
            </a:r>
            <a:r>
              <a:rPr lang="en-US" sz="3200">
                <a:solidFill>
                  <a:srgbClr val="1E4E79"/>
                </a:solidFill>
                <a:latin typeface="Calibri"/>
                <a:ea typeface="Calibri"/>
                <a:cs typeface="Calibri"/>
                <a:sym typeface="Calibri"/>
              </a:rPr>
              <a:t> (byte 1)    </a:t>
            </a:r>
            <a:r>
              <a:rPr lang="en-US" sz="3200">
                <a:solidFill>
                  <a:srgbClr val="FF0000"/>
                </a:solidFill>
                <a:latin typeface="Calibri"/>
                <a:ea typeface="Calibri"/>
                <a:cs typeface="Calibri"/>
                <a:sym typeface="Calibri"/>
              </a:rPr>
              <a:t>168</a:t>
            </a:r>
            <a:r>
              <a:rPr lang="en-US" sz="3200">
                <a:solidFill>
                  <a:srgbClr val="1E4E79"/>
                </a:solidFill>
                <a:latin typeface="Calibri"/>
                <a:ea typeface="Calibri"/>
                <a:cs typeface="Calibri"/>
                <a:sym typeface="Calibri"/>
              </a:rPr>
              <a:t> (byte 2)   </a:t>
            </a:r>
            <a:r>
              <a:rPr lang="en-US" sz="3200">
                <a:solidFill>
                  <a:srgbClr val="FF0000"/>
                </a:solidFill>
                <a:latin typeface="Calibri"/>
                <a:ea typeface="Calibri"/>
                <a:cs typeface="Calibri"/>
                <a:sym typeface="Calibri"/>
              </a:rPr>
              <a:t>192</a:t>
            </a:r>
            <a:r>
              <a:rPr lang="en-US" sz="3200">
                <a:solidFill>
                  <a:srgbClr val="1E4E79"/>
                </a:solidFill>
                <a:latin typeface="Calibri"/>
                <a:ea typeface="Calibri"/>
                <a:cs typeface="Calibri"/>
                <a:sym typeface="Calibri"/>
              </a:rPr>
              <a:t> (byte 3)</a:t>
            </a:r>
            <a:endParaRPr sz="3200">
              <a:solidFill>
                <a:srgbClr val="1E4E79"/>
              </a:solidFill>
              <a:latin typeface="Calibri"/>
              <a:ea typeface="Calibri"/>
              <a:cs typeface="Calibri"/>
              <a:sym typeface="Calibri"/>
            </a:endParaRPr>
          </a:p>
        </p:txBody>
      </p:sp>
      <p:sp>
        <p:nvSpPr>
          <p:cNvPr id="187" name="Google Shape;187;p22"/>
          <p:cNvSpPr txBox="1"/>
          <p:nvPr/>
        </p:nvSpPr>
        <p:spPr>
          <a:xfrm>
            <a:off x="103716" y="5549253"/>
            <a:ext cx="855073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Calibri"/>
                <a:ea typeface="Calibri"/>
                <a:cs typeface="Calibri"/>
                <a:sym typeface="Calibri"/>
              </a:rPr>
              <a:t>192.168.10.10=168470720</a:t>
            </a:r>
            <a:endParaRPr sz="6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IPADDRESS: CÁC THÀNH VIÊN</a:t>
            </a:r>
            <a:endParaRPr/>
          </a:p>
        </p:txBody>
      </p:sp>
      <p:sp>
        <p:nvSpPr>
          <p:cNvPr id="193" name="Google Shape;193;p2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94" name="Google Shape;194;p2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95" name="Google Shape;195;p2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96" name="Google Shape;196;p23"/>
          <p:cNvGraphicFramePr/>
          <p:nvPr/>
        </p:nvGraphicFramePr>
        <p:xfrm>
          <a:off x="312631" y="952729"/>
          <a:ext cx="3000000" cy="3000000"/>
        </p:xfrm>
        <a:graphic>
          <a:graphicData uri="http://schemas.openxmlformats.org/drawingml/2006/table">
            <a:tbl>
              <a:tblPr bandRow="1" firstCol="1" firstRow="1">
                <a:noFill/>
                <a:tableStyleId>{AB188772-F603-4F33-B8A9-52549B4C4453}</a:tableStyleId>
              </a:tblPr>
              <a:tblGrid>
                <a:gridCol w="2347750"/>
                <a:gridCol w="6156175"/>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thuộc tính</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Any</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Cung cấp một địa chỉ IP (thường là 0.0.0.0) để chỉ ra rằng</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Server phải lắng nghe các hoạt động của Client trên tất cả</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các Card mạng (sử dụng khi xây dựng Server). Thuộc tính</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này chỉ đọc</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Broadcast</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Cung cấp một địa chỉ IP quảng bá (Broadcast, thường là</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255.255.255.255), ở dạng số Long. Muốn lấy ở dạng chuỗi, viết: Broadcast.ToString(). Thuộc tính này chỉ đọc.</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Loopback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Trả về một địa chỉ IP lặp (IP Loopback, ví dụ 127.0.0.1). Thuộc tính này chỉ đọc</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Address</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Một địa chỉ IP (An Internet Protocol (IP) address) ở dạng số</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Long. (Muốn chuyển sang dạng dấu chấm, viết : Address.ToString())</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IPADDRESS: CÁC THÀNH VIÊN</a:t>
            </a:r>
            <a:endParaRPr/>
          </a:p>
        </p:txBody>
      </p:sp>
      <p:sp>
        <p:nvSpPr>
          <p:cNvPr id="202" name="Google Shape;202;p2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03" name="Google Shape;203;p2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04" name="Google Shape;204;p2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5" name="Google Shape;205;p24"/>
          <p:cNvGraphicFramePr/>
          <p:nvPr/>
        </p:nvGraphicFramePr>
        <p:xfrm>
          <a:off x="320040" y="924241"/>
          <a:ext cx="3000000" cy="3000000"/>
        </p:xfrm>
        <a:graphic>
          <a:graphicData uri="http://schemas.openxmlformats.org/drawingml/2006/table">
            <a:tbl>
              <a:tblPr bandRow="1" firstCol="1" firstRow="1">
                <a:noFill/>
                <a:tableStyleId>{AB188772-F603-4F33-B8A9-52549B4C4453}</a:tableStyleId>
              </a:tblPr>
              <a:tblGrid>
                <a:gridCol w="2732225"/>
                <a:gridCol w="577170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 </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AddressFamily</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Trả về họ địa chỉ của địa chỉ IP hiện hành. IPv4 =&gt; Internetwork, IPv6 =&gt; InternetworkV6</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Constructor</a:t>
                      </a:r>
                      <a:endParaRPr/>
                    </a:p>
                  </a:txBody>
                  <a:tcPr marT="0" marB="0" marR="68575" marL="68575" anchor="ctr"/>
                </a:tc>
                <a:tc>
                  <a:txBody>
                    <a:bodyPr/>
                    <a:lstStyle/>
                    <a:p>
                      <a:pPr indent="0" lvl="0" marL="0" marR="0" rtl="0" algn="l">
                        <a:lnSpc>
                          <a:spcPct val="107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 IPAddress(</a:t>
                      </a:r>
                      <a:r>
                        <a:rPr i="1" lang="en-US" sz="1800" u="none" cap="none" strike="noStrike">
                          <a:solidFill>
                            <a:srgbClr val="000000"/>
                          </a:solidFill>
                          <a:latin typeface="Calibri"/>
                          <a:ea typeface="Calibri"/>
                          <a:cs typeface="Calibri"/>
                          <a:sym typeface="Calibri"/>
                        </a:rPr>
                        <a:t>Long</a:t>
                      </a:r>
                      <a:r>
                        <a:rPr lang="en-US" sz="1800" u="none" cap="none" strike="noStrike">
                          <a:solidFill>
                            <a:srgbClr val="000000"/>
                          </a:solidFill>
                          <a:latin typeface="Calibri"/>
                          <a:ea typeface="Calibri"/>
                          <a:cs typeface="Calibri"/>
                          <a:sym typeface="Calibri"/>
                        </a:rPr>
                        <a:t>) 🡪 Tạo địa chỉ IP từ một số kiểu long</a:t>
                      </a:r>
                      <a:endParaRPr/>
                    </a:p>
                    <a:p>
                      <a:pPr indent="0" lvl="0" marL="0" marR="0" rtl="0" algn="l">
                        <a:lnSpc>
                          <a:spcPct val="107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 IPAddress(</a:t>
                      </a:r>
                      <a:r>
                        <a:rPr i="1" lang="en-US" sz="1800" u="none" cap="none" strike="noStrike">
                          <a:solidFill>
                            <a:srgbClr val="000000"/>
                          </a:solidFill>
                          <a:latin typeface="Calibri"/>
                          <a:ea typeface="Calibri"/>
                          <a:cs typeface="Calibri"/>
                          <a:sym typeface="Calibri"/>
                        </a:rPr>
                        <a:t>ByteArray</a:t>
                      </a:r>
                      <a:r>
                        <a:rPr lang="en-US" sz="1800" u="none" cap="none" strike="noStrike">
                          <a:solidFill>
                            <a:srgbClr val="000000"/>
                          </a:solidFill>
                          <a:latin typeface="Calibri"/>
                          <a:ea typeface="Calibri"/>
                          <a:cs typeface="Calibri"/>
                          <a:sym typeface="Calibri"/>
                        </a:rPr>
                        <a:t>) 🡪 Tạo địa chỉ IP từ mảng byte (4 byte)</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GetAddressBytes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Chuyển địa chỉ thành mảng byte (4 byte)</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HostToNetworkOrder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Đảo thứ tự byte của một số cho đúng với thứ tự byte trong địa chỉ IPAddress</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IsLoopback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Cho biết địa chỉ có phải là địa chỉ lặp hay không?</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NetworkToHostOrder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Đảo thứ tự byte của một địa chỉ cho đúng với thứ tự</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byte thông thường</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Parse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Chuyển một địa chỉ IP ở dạng chuỗi thành một địa chỉ</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IP chuẩn (Một đối tượng IPAddress)</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ToString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Trả về địa chỉ IP (một chuỗi) nhưng ở dạng ký pháp</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có dấu chấm. (Ví dụ "192.168.1.1")</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TryParse (</a:t>
                      </a:r>
                      <a:r>
                        <a:rPr lang="en-US" sz="1800" u="none" cap="none" strike="noStrike">
                          <a:solidFill>
                            <a:srgbClr val="FF0000"/>
                          </a:solidFill>
                          <a:latin typeface="Calibri"/>
                          <a:ea typeface="Calibri"/>
                          <a:cs typeface="Calibri"/>
                          <a:sym typeface="Calibri"/>
                        </a:rPr>
                        <a:t>S: String</a:t>
                      </a:r>
                      <a:r>
                        <a:rPr lang="en-US" sz="1800" u="none" cap="none" strike="noStrike">
                          <a:solidFill>
                            <a:srgbClr val="000000"/>
                          </a:solidFill>
                          <a:latin typeface="Calibri"/>
                          <a:ea typeface="Calibri"/>
                          <a:cs typeface="Calibri"/>
                          <a:sym typeface="Calibri"/>
                        </a:rPr>
                        <a:t>) </a:t>
                      </a:r>
                      <a:endParaRPr/>
                    </a:p>
                  </a:txBody>
                  <a:tcPr marT="0" marB="0" marR="68575" marL="68575" anchor="ctr"/>
                </a:tc>
                <a:tc>
                  <a:txBody>
                    <a:bodyPr/>
                    <a:lstStyle/>
                    <a:p>
                      <a:pPr indent="0" lvl="0" marL="0" marR="0" rtl="0" algn="l">
                        <a:lnSpc>
                          <a:spcPct val="107000"/>
                        </a:lnSpc>
                        <a:spcBef>
                          <a:spcPts val="0"/>
                        </a:spcBef>
                        <a:spcAft>
                          <a:spcPts val="0"/>
                        </a:spcAft>
                        <a:buNone/>
                      </a:pPr>
                      <a:r>
                        <a:rPr lang="en-US" sz="1800" u="none" cap="none" strike="noStrike">
                          <a:solidFill>
                            <a:srgbClr val="000000"/>
                          </a:solidFill>
                          <a:latin typeface="Calibri"/>
                          <a:ea typeface="Calibri"/>
                          <a:cs typeface="Calibri"/>
                          <a:sym typeface="Calibri"/>
                        </a:rPr>
                        <a:t>Kiểm tra xem một địa chỉ IP (ở dạng chuỗi) có phải</a:t>
                      </a:r>
                      <a:br>
                        <a:rPr lang="en-US" sz="1800" u="none" cap="none" strike="noStrike">
                          <a:solidFill>
                            <a:srgbClr val="000000"/>
                          </a:solidFill>
                          <a:latin typeface="Calibri"/>
                          <a:ea typeface="Calibri"/>
                          <a:cs typeface="Calibri"/>
                          <a:sym typeface="Calibri"/>
                        </a:rPr>
                      </a:br>
                      <a:r>
                        <a:rPr lang="en-US" sz="1800" u="none" cap="none" strike="noStrike">
                          <a:solidFill>
                            <a:srgbClr val="000000"/>
                          </a:solidFill>
                          <a:latin typeface="Calibri"/>
                          <a:ea typeface="Calibri"/>
                          <a:cs typeface="Calibri"/>
                          <a:sym typeface="Calibri"/>
                        </a:rPr>
                        <a:t>đúng là địa chỉ IP hợp lệ hay không? True = đúng</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IPADDRESS: TẠO ĐỊA CHỈ</a:t>
            </a:r>
            <a:endParaRPr/>
          </a:p>
        </p:txBody>
      </p:sp>
      <p:sp>
        <p:nvSpPr>
          <p:cNvPr id="211" name="Google Shape;211;p2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12" name="Google Shape;212;p2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13" name="Google Shape;213;p2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4" name="Google Shape;214;p25"/>
          <p:cNvPicPr preferRelativeResize="0"/>
          <p:nvPr/>
        </p:nvPicPr>
        <p:blipFill rotWithShape="1">
          <a:blip r:embed="rId3">
            <a:alphaModFix/>
          </a:blip>
          <a:srcRect b="0" l="0" r="0" t="0"/>
          <a:stretch/>
        </p:blipFill>
        <p:spPr>
          <a:xfrm>
            <a:off x="885444" y="961529"/>
            <a:ext cx="7373112"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IPADDRESS</a:t>
            </a:r>
            <a:endParaRPr/>
          </a:p>
        </p:txBody>
      </p:sp>
      <p:sp>
        <p:nvSpPr>
          <p:cNvPr id="220" name="Google Shape;220;p2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Kiểm tra địa chỉ</a:t>
            </a:r>
            <a:endParaRPr/>
          </a:p>
          <a:p>
            <a:pPr indent="-50800" lvl="0" marL="228600" rtl="0" algn="l">
              <a:lnSpc>
                <a:spcPct val="90000"/>
              </a:lnSpc>
              <a:spcBef>
                <a:spcPts val="1000"/>
              </a:spcBef>
              <a:spcAft>
                <a:spcPts val="0"/>
              </a:spcAft>
              <a:buClr>
                <a:srgbClr val="2F5496"/>
              </a:buClr>
              <a:buSzPts val="2800"/>
              <a:buNone/>
            </a:pPr>
            <a:r>
              <a:t/>
            </a:r>
            <a:endParaRPr/>
          </a:p>
          <a:p>
            <a:pPr indent="-50800" lvl="0" marL="228600" rtl="0" algn="l">
              <a:lnSpc>
                <a:spcPct val="90000"/>
              </a:lnSpc>
              <a:spcBef>
                <a:spcPts val="1000"/>
              </a:spcBef>
              <a:spcAft>
                <a:spcPts val="0"/>
              </a:spcAft>
              <a:buClr>
                <a:srgbClr val="2F5496"/>
              </a:buClr>
              <a:buSzPts val="2800"/>
              <a:buNone/>
            </a:pPr>
            <a:r>
              <a:t/>
            </a:r>
            <a:endParaRPr/>
          </a:p>
          <a:p>
            <a:pPr indent="-50800" lvl="0" marL="228600" rtl="0" algn="l">
              <a:lnSpc>
                <a:spcPct val="90000"/>
              </a:lnSpc>
              <a:spcBef>
                <a:spcPts val="1000"/>
              </a:spcBef>
              <a:spcAft>
                <a:spcPts val="0"/>
              </a:spcAft>
              <a:buClr>
                <a:srgbClr val="2F5496"/>
              </a:buClr>
              <a:buSzPts val="2800"/>
              <a:buNone/>
            </a:pPr>
            <a:r>
              <a:t/>
            </a:r>
            <a:endParaRPr/>
          </a:p>
          <a:p>
            <a:pPr indent="-50800" lvl="0" marL="228600" rtl="0" algn="l">
              <a:lnSpc>
                <a:spcPct val="90000"/>
              </a:lnSpc>
              <a:spcBef>
                <a:spcPts val="1000"/>
              </a:spcBef>
              <a:spcAft>
                <a:spcPts val="0"/>
              </a:spcAft>
              <a:buClr>
                <a:srgbClr val="2F5496"/>
              </a:buClr>
              <a:buSzPts val="2800"/>
              <a:buNone/>
            </a:pPr>
            <a:r>
              <a:t/>
            </a:r>
            <a:endParaRPr/>
          </a:p>
          <a:p>
            <a:pPr indent="-50800" lvl="0" marL="228600" rtl="0" algn="l">
              <a:lnSpc>
                <a:spcPct val="90000"/>
              </a:lnSpc>
              <a:spcBef>
                <a:spcPts val="1000"/>
              </a:spcBef>
              <a:spcAft>
                <a:spcPts val="0"/>
              </a:spcAft>
              <a:buClr>
                <a:srgbClr val="2F5496"/>
              </a:buClr>
              <a:buSzPts val="2800"/>
              <a:buNone/>
            </a:pPr>
            <a:r>
              <a:t/>
            </a:r>
            <a:endParaRPr/>
          </a:p>
          <a:p>
            <a:pPr indent="-228600" lvl="0" marL="228600" rtl="0" algn="l">
              <a:lnSpc>
                <a:spcPct val="90000"/>
              </a:lnSpc>
              <a:spcBef>
                <a:spcPts val="1000"/>
              </a:spcBef>
              <a:spcAft>
                <a:spcPts val="0"/>
              </a:spcAft>
              <a:buClr>
                <a:srgbClr val="2F5496"/>
              </a:buClr>
              <a:buSzPts val="2800"/>
              <a:buChar char="•"/>
            </a:pPr>
            <a:r>
              <a:rPr lang="en-US"/>
              <a:t>Chuyển đổi địa chỉ ra mảng</a:t>
            </a:r>
            <a:endParaRPr/>
          </a:p>
        </p:txBody>
      </p:sp>
      <p:sp>
        <p:nvSpPr>
          <p:cNvPr id="221" name="Google Shape;221;p2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22" name="Google Shape;222;p2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23" name="Google Shape;223;p2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4" name="Google Shape;224;p26"/>
          <p:cNvPicPr preferRelativeResize="0"/>
          <p:nvPr/>
        </p:nvPicPr>
        <p:blipFill rotWithShape="1">
          <a:blip r:embed="rId3">
            <a:alphaModFix/>
          </a:blip>
          <a:srcRect b="0" l="0" r="0" t="0"/>
          <a:stretch/>
        </p:blipFill>
        <p:spPr>
          <a:xfrm>
            <a:off x="253628" y="1420118"/>
            <a:ext cx="8617112" cy="256032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225" name="Google Shape;225;p26"/>
          <p:cNvPicPr preferRelativeResize="0"/>
          <p:nvPr/>
        </p:nvPicPr>
        <p:blipFill rotWithShape="1">
          <a:blip r:embed="rId4">
            <a:alphaModFix/>
          </a:blip>
          <a:srcRect b="0" l="0" r="0" t="0"/>
          <a:stretch/>
        </p:blipFill>
        <p:spPr>
          <a:xfrm>
            <a:off x="332969" y="4460880"/>
            <a:ext cx="8458430" cy="178308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IPENDPOINT</a:t>
            </a:r>
            <a:endParaRPr/>
          </a:p>
        </p:txBody>
      </p:sp>
      <p:sp>
        <p:nvSpPr>
          <p:cNvPr id="231" name="Google Shape;231;p2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32" name="Google Shape;232;p2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33" name="Google Shape;233;p2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2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Trong mạng, để hai trạm có thể trao đổi thông tin được với nhau thì chúng cần phải biết được địa chỉ (IP) của nhau và số hiệu cổng mà hai bên dùng để trao đổi thông tin</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Lớp IPAddress mới chỉ cung cấp địa chỉ IP (IPAddress), như vậy vẫn còn thiếu số hiệu cổng (Port number)</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Lớp IPEndpoint chính là lớp chứa đựng cả IPAddress và Port number</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IPENDPOINT: CÁC THÀNH VIÊN</a:t>
            </a:r>
            <a:endParaRPr/>
          </a:p>
        </p:txBody>
      </p:sp>
      <p:sp>
        <p:nvSpPr>
          <p:cNvPr id="240" name="Google Shape;240;p2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41" name="Google Shape;241;p2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42" name="Google Shape;242;p2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3" name="Google Shape;243;p28"/>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347750"/>
                <a:gridCol w="6156175"/>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thuộc tính</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Address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Trả về hoặc thiết lập địa chỉ IP cho endpoint. (Trả về</a:t>
                      </a:r>
                      <a:br>
                        <a:rPr lang="en-US" sz="2000" u="none" cap="none" strike="noStrike">
                          <a:solidFill>
                            <a:srgbClr val="000000"/>
                          </a:solidFill>
                          <a:latin typeface="Calibri"/>
                          <a:ea typeface="Calibri"/>
                          <a:cs typeface="Calibri"/>
                          <a:sym typeface="Calibri"/>
                        </a:rPr>
                      </a:br>
                      <a:r>
                        <a:rPr lang="en-US" sz="2000" u="none" cap="none" strike="noStrike">
                          <a:solidFill>
                            <a:srgbClr val="000000"/>
                          </a:solidFill>
                          <a:latin typeface="Calibri"/>
                          <a:ea typeface="Calibri"/>
                          <a:cs typeface="Calibri"/>
                          <a:sym typeface="Calibri"/>
                        </a:rPr>
                        <a:t>một đối tượng IPAddress)</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AddressFamily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loại giao thức mà Endpoint này đang sử dụng.</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Port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hoặc thiết lập số hiệu cổng của endpoint</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IPENDPOINT: CÁC THÀNH VIÊN</a:t>
            </a:r>
            <a:endParaRPr/>
          </a:p>
        </p:txBody>
      </p:sp>
      <p:sp>
        <p:nvSpPr>
          <p:cNvPr id="249" name="Google Shape;249;p2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50" name="Google Shape;250;p2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51" name="Google Shape;251;p2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2" name="Google Shape;252;p29"/>
          <p:cNvGraphicFramePr/>
          <p:nvPr/>
        </p:nvGraphicFramePr>
        <p:xfrm>
          <a:off x="192996" y="991697"/>
          <a:ext cx="3000000" cy="3000000"/>
        </p:xfrm>
        <a:graphic>
          <a:graphicData uri="http://schemas.openxmlformats.org/drawingml/2006/table">
            <a:tbl>
              <a:tblPr bandRow="1" firstCol="1" firstRow="1">
                <a:noFill/>
                <a:tableStyleId>{AB188772-F603-4F33-B8A9-52549B4C4453}</a:tableStyleId>
              </a:tblPr>
              <a:tblGrid>
                <a:gridCol w="3815950"/>
                <a:gridCol w="494205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 </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IPEndPoint (Int64, Int32)</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đối tượng mới của lớp </a:t>
                      </a:r>
                      <a:r>
                        <a:rPr b="1" lang="en-US" sz="2000" u="none" cap="none" strike="noStrike">
                          <a:solidFill>
                            <a:srgbClr val="000000"/>
                          </a:solidFill>
                          <a:latin typeface="Calibri"/>
                          <a:ea typeface="Calibri"/>
                          <a:cs typeface="Calibri"/>
                          <a:sym typeface="Calibri"/>
                        </a:rPr>
                        <a:t>IPEndPoint, </a:t>
                      </a:r>
                      <a:r>
                        <a:rPr lang="en-US" sz="2000" u="none" cap="none" strike="noStrike">
                          <a:solidFill>
                            <a:srgbClr val="000000"/>
                          </a:solidFill>
                          <a:latin typeface="Calibri"/>
                          <a:ea typeface="Calibri"/>
                          <a:cs typeface="Calibri"/>
                          <a:sym typeface="Calibri"/>
                        </a:rPr>
                        <a:t>tham số truyền vào là </a:t>
                      </a:r>
                      <a:r>
                        <a:rPr lang="en-US" sz="2000" u="none" cap="none" strike="noStrike">
                          <a:solidFill>
                            <a:srgbClr val="FF0000"/>
                          </a:solidFill>
                          <a:latin typeface="Calibri"/>
                          <a:ea typeface="Calibri"/>
                          <a:cs typeface="Calibri"/>
                          <a:sym typeface="Calibri"/>
                        </a:rPr>
                        <a:t>địa chỉ IP </a:t>
                      </a:r>
                      <a:r>
                        <a:rPr lang="en-US" sz="2000" u="none" cap="none" strike="noStrike">
                          <a:solidFill>
                            <a:srgbClr val="000000"/>
                          </a:solidFill>
                          <a:latin typeface="Calibri"/>
                          <a:ea typeface="Calibri"/>
                          <a:cs typeface="Calibri"/>
                          <a:sym typeface="Calibri"/>
                        </a:rPr>
                        <a:t>và </a:t>
                      </a:r>
                      <a:r>
                        <a:rPr b="1" lang="en-US" sz="2000" u="none" cap="none" strike="noStrike">
                          <a:solidFill>
                            <a:srgbClr val="FF0000"/>
                          </a:solidFill>
                          <a:latin typeface="Calibri"/>
                          <a:ea typeface="Calibri"/>
                          <a:cs typeface="Calibri"/>
                          <a:sym typeface="Calibri"/>
                        </a:rPr>
                        <a:t>cổng </a:t>
                      </a:r>
                      <a:r>
                        <a:rPr lang="en-US" sz="2000" u="none" cap="none" strike="noStrike">
                          <a:solidFill>
                            <a:srgbClr val="000000"/>
                          </a:solidFill>
                          <a:latin typeface="Calibri"/>
                          <a:ea typeface="Calibri"/>
                          <a:cs typeface="Calibri"/>
                          <a:sym typeface="Calibri"/>
                        </a:rPr>
                        <a:t>dùng để giao tiếp</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IPEndPoint (IPAddress, Int32)</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đối tượng mới của lớp </a:t>
                      </a:r>
                      <a:r>
                        <a:rPr b="1" lang="en-US" sz="2000" u="none" cap="none" strike="noStrike">
                          <a:solidFill>
                            <a:srgbClr val="000000"/>
                          </a:solidFill>
                          <a:latin typeface="Calibri"/>
                          <a:ea typeface="Calibri"/>
                          <a:cs typeface="Calibri"/>
                          <a:sym typeface="Calibri"/>
                        </a:rPr>
                        <a:t>IPEndPoint, </a:t>
                      </a:r>
                      <a:r>
                        <a:rPr lang="en-US" sz="2000" u="none" cap="none" strike="noStrike">
                          <a:solidFill>
                            <a:srgbClr val="000000"/>
                          </a:solidFill>
                          <a:latin typeface="Calibri"/>
                          <a:ea typeface="Calibri"/>
                          <a:cs typeface="Calibri"/>
                          <a:sym typeface="Calibri"/>
                        </a:rPr>
                        <a:t>Tham số truyền vào là một địa chỉ </a:t>
                      </a:r>
                      <a:r>
                        <a:rPr b="1" lang="en-US" sz="2000" u="none" cap="none" strike="noStrike">
                          <a:solidFill>
                            <a:srgbClr val="000000"/>
                          </a:solidFill>
                          <a:latin typeface="Calibri"/>
                          <a:ea typeface="Calibri"/>
                          <a:cs typeface="Calibri"/>
                          <a:sym typeface="Calibri"/>
                        </a:rPr>
                        <a:t>IPAddress </a:t>
                      </a:r>
                      <a:r>
                        <a:rPr lang="en-US" sz="2000" u="none" cap="none" strike="noStrike">
                          <a:solidFill>
                            <a:srgbClr val="000000"/>
                          </a:solidFill>
                          <a:latin typeface="Calibri"/>
                          <a:ea typeface="Calibri"/>
                          <a:cs typeface="Calibri"/>
                          <a:sym typeface="Calibri"/>
                        </a:rPr>
                        <a:t>và số hiệu </a:t>
                      </a:r>
                      <a:r>
                        <a:rPr lang="en-US" sz="2000" u="none" cap="none" strike="noStrike">
                          <a:solidFill>
                            <a:srgbClr val="FF0000"/>
                          </a:solidFill>
                          <a:latin typeface="Calibri"/>
                          <a:ea typeface="Calibri"/>
                          <a:cs typeface="Calibri"/>
                          <a:sym typeface="Calibri"/>
                        </a:rPr>
                        <a:t>cổng </a:t>
                      </a:r>
                      <a:r>
                        <a:rPr lang="en-US" sz="2000" u="none" cap="none" strike="noStrike">
                          <a:solidFill>
                            <a:srgbClr val="000000"/>
                          </a:solidFill>
                          <a:latin typeface="Calibri"/>
                          <a:ea typeface="Calibri"/>
                          <a:cs typeface="Calibri"/>
                          <a:sym typeface="Calibri"/>
                        </a:rPr>
                        <a:t>dùng để giao tiếp</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Create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endpoint từ một socket address</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ToString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Trả về địa chỉ IP và số hiệu cổng theo khuôn dạng “ĐịaChỉ: Cổng”, ví dụ: 192.168.1.1:8080</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IPENDPOINT: KHỞI TẠO</a:t>
            </a:r>
            <a:endParaRPr/>
          </a:p>
        </p:txBody>
      </p:sp>
      <p:sp>
        <p:nvSpPr>
          <p:cNvPr id="258" name="Google Shape;258;p3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59" name="Google Shape;259;p3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60" name="Google Shape;260;p3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30"/>
          <p:cNvPicPr preferRelativeResize="0"/>
          <p:nvPr/>
        </p:nvPicPr>
        <p:blipFill rotWithShape="1">
          <a:blip r:embed="rId3">
            <a:alphaModFix/>
          </a:blip>
          <a:srcRect b="0" l="0" r="0" t="0"/>
          <a:stretch/>
        </p:blipFill>
        <p:spPr>
          <a:xfrm>
            <a:off x="186322" y="980730"/>
            <a:ext cx="8771356" cy="475488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IPENDPOINT: KHỞI TẠO</a:t>
            </a:r>
            <a:endParaRPr/>
          </a:p>
        </p:txBody>
      </p:sp>
      <p:sp>
        <p:nvSpPr>
          <p:cNvPr id="267" name="Google Shape;267;p3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68" name="Google Shape;268;p3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69" name="Google Shape;269;p3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3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Lưu ý : Vì một máy tính có thể có nhiều card mạng (Interface) do vậy có thể có nhiều hơn 1 địa chỉ IP</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Hàm GetHostAddresses sẽ trả về một mảng chứa tất cả các địa chỉ của máy</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Lấy chỉ số là 0 để chọn địa chỉ của card mạng đầu tiên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NỘI DUNG</a:t>
            </a:r>
            <a:endParaRPr/>
          </a:p>
        </p:txBody>
      </p:sp>
      <p:sp>
        <p:nvSpPr>
          <p:cNvPr id="95" name="Google Shape;95;p1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2F5496"/>
              </a:buClr>
              <a:buSzPts val="2800"/>
              <a:buFont typeface="Calibri"/>
              <a:buAutoNum type="arabicPeriod"/>
            </a:pPr>
            <a:r>
              <a:rPr lang="en-US">
                <a:latin typeface="Calibri"/>
                <a:ea typeface="Calibri"/>
                <a:cs typeface="Calibri"/>
                <a:sym typeface="Calibri"/>
              </a:rPr>
              <a:t>Giới thiệu</a:t>
            </a:r>
            <a:endParaRPr>
              <a:latin typeface="Calibri"/>
              <a:ea typeface="Calibri"/>
              <a:cs typeface="Calibri"/>
              <a:sym typeface="Calibri"/>
            </a:endParaRPr>
          </a:p>
          <a:p>
            <a:pPr indent="-514350" lvl="0" marL="514350" rtl="0" algn="l">
              <a:lnSpc>
                <a:spcPct val="90000"/>
              </a:lnSpc>
              <a:spcBef>
                <a:spcPts val="1000"/>
              </a:spcBef>
              <a:spcAft>
                <a:spcPts val="0"/>
              </a:spcAft>
              <a:buClr>
                <a:srgbClr val="2F5496"/>
              </a:buClr>
              <a:buSzPts val="2800"/>
              <a:buFont typeface="Calibri"/>
              <a:buAutoNum type="arabicPeriod"/>
            </a:pPr>
            <a:r>
              <a:rPr lang="en-US">
                <a:latin typeface="Calibri"/>
                <a:ea typeface="Calibri"/>
                <a:cs typeface="Calibri"/>
                <a:sym typeface="Calibri"/>
              </a:rPr>
              <a:t>Khảo sát chức năng của các lớp Socket, UDP, TCP (TCPClient &amp; TCPListener) và các lớp IPAddress, IPHostEntry, IPEndpoint trong lập trình mạng</a:t>
            </a:r>
            <a:endParaRPr>
              <a:latin typeface="Calibri"/>
              <a:ea typeface="Calibri"/>
              <a:cs typeface="Calibri"/>
              <a:sym typeface="Calibri"/>
            </a:endParaRPr>
          </a:p>
          <a:p>
            <a:pPr indent="-514350" lvl="0" marL="514350" rtl="0" algn="l">
              <a:lnSpc>
                <a:spcPct val="90000"/>
              </a:lnSpc>
              <a:spcBef>
                <a:spcPts val="1000"/>
              </a:spcBef>
              <a:spcAft>
                <a:spcPts val="0"/>
              </a:spcAft>
              <a:buClr>
                <a:srgbClr val="2F5496"/>
              </a:buClr>
              <a:buSzPts val="2800"/>
              <a:buFont typeface="Calibri"/>
              <a:buAutoNum type="arabicPeriod"/>
            </a:pPr>
            <a:r>
              <a:rPr lang="en-US">
                <a:latin typeface="Calibri"/>
                <a:ea typeface="Calibri"/>
                <a:cs typeface="Calibri"/>
                <a:sym typeface="Calibri"/>
              </a:rPr>
              <a:t>Khai báo và sử dụng các lớp UDP, TCP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IPHOSTENTRY</a:t>
            </a:r>
            <a:endParaRPr/>
          </a:p>
        </p:txBody>
      </p:sp>
      <p:sp>
        <p:nvSpPr>
          <p:cNvPr id="276" name="Google Shape;276;p3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IPHostEntry là lớp chứa (Container) về thông tin địa chỉ của các máy trạm trên Internet.</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Lưu ý: Do chỉ là nơi để "chứa", nên trước khi sử dụng cần phải “nạp" thông tin cho các đối tượng của lớp.</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Lớp này rất hay được dùng với lớp DNS</a:t>
            </a:r>
            <a:endParaRPr>
              <a:latin typeface="Calibri"/>
              <a:ea typeface="Calibri"/>
              <a:cs typeface="Calibri"/>
              <a:sym typeface="Calibri"/>
            </a:endParaRPr>
          </a:p>
        </p:txBody>
      </p:sp>
      <p:sp>
        <p:nvSpPr>
          <p:cNvPr id="277" name="Google Shape;277;p3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78" name="Google Shape;278;p3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79" name="Google Shape;279;p3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0" name="Google Shape;280;p32"/>
          <p:cNvGraphicFramePr/>
          <p:nvPr/>
        </p:nvGraphicFramePr>
        <p:xfrm>
          <a:off x="312631" y="3499227"/>
          <a:ext cx="3000000" cy="3000000"/>
        </p:xfrm>
        <a:graphic>
          <a:graphicData uri="http://schemas.openxmlformats.org/drawingml/2006/table">
            <a:tbl>
              <a:tblPr bandRow="1" firstCol="1" firstRow="1">
                <a:noFill/>
                <a:tableStyleId>{AB188772-F603-4F33-B8A9-52549B4C4453}</a:tableStyleId>
              </a:tblPr>
              <a:tblGrid>
                <a:gridCol w="2347750"/>
                <a:gridCol w="6156175"/>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thuộc tính</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AddressList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hoặc thiết lập danh sách các địa chỉ IP liên kết với một host</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Aliases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hoặc thiết lập danh sách các bí danh (alias) liên kết với một host</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HostName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hoặc thiết lập DNS name của host</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DNS</a:t>
            </a:r>
            <a:endParaRPr/>
          </a:p>
        </p:txBody>
      </p:sp>
      <p:sp>
        <p:nvSpPr>
          <p:cNvPr id="286" name="Google Shape;286;p3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DNS (Domain Name Service) là một lớp giúp chúng ta trong việc phân giải tên miền (Domain Resolution) đơn giản</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Phân giải tên miền tức là: Đầu vào là tên của máy trạm thì đầu ra sẽ cho ta địa chỉ IP tương ứng của máy đó, ví dụ: Server web CNTT là 123.30.143.202</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Ngoài ra lớp Dns còn có rất nhiều phương thức cho chúng ta thêm thông tin về máy cục bộ nhớ tên, địa chỉ, v.v</a:t>
            </a:r>
            <a:endParaRPr>
              <a:latin typeface="Calibri"/>
              <a:ea typeface="Calibri"/>
              <a:cs typeface="Calibri"/>
              <a:sym typeface="Calibri"/>
            </a:endParaRPr>
          </a:p>
        </p:txBody>
      </p:sp>
      <p:sp>
        <p:nvSpPr>
          <p:cNvPr id="287" name="Google Shape;287;p3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88" name="Google Shape;288;p3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89" name="Google Shape;289;p3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DNS: CÁC THÀNH VIÊN</a:t>
            </a:r>
            <a:endParaRPr/>
          </a:p>
        </p:txBody>
      </p:sp>
      <p:sp>
        <p:nvSpPr>
          <p:cNvPr id="295" name="Google Shape;295;p3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96" name="Google Shape;296;p3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97" name="Google Shape;297;p3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8" name="Google Shape;298;p34"/>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3196150"/>
                <a:gridCol w="530775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GetHostByAddress</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(String IP)</a:t>
                      </a:r>
                      <a:br>
                        <a:rPr lang="en-US" sz="2000" u="none" cap="none" strike="noStrike">
                          <a:solidFill>
                            <a:srgbClr val="000000"/>
                          </a:solidFill>
                          <a:latin typeface="Calibri"/>
                          <a:ea typeface="Calibri"/>
                          <a:cs typeface="Calibri"/>
                          <a:sym typeface="Calibri"/>
                        </a:rPr>
                      </a:br>
                      <a:endParaRPr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Trả về thông tin (IPHostEntry) của trạm có địa chỉ IP được truyền vào. </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GetHostByAddress</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(IPAddress IP)</a:t>
                      </a:r>
                      <a:endParaRPr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 Thay bằng GetHostEntry()</a:t>
                      </a:r>
                      <a:endParaRPr/>
                    </a:p>
                  </a:txBody>
                  <a:tcPr marT="0" marB="0" marR="68575" marL="68575" anchor="ctr"/>
                </a:tc>
              </a:tr>
              <a:tr h="317500">
                <a:tc>
                  <a:txBody>
                    <a:bodyPr/>
                    <a:lstStyle/>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GetHostByName</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(String hostname)</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Trả về thông tin (IPHostEntry) DNS của một trạm 🡪 </a:t>
                      </a:r>
                      <a:r>
                        <a:rPr lang="en-US" sz="2000" u="none" cap="none" strike="noStrike">
                          <a:solidFill>
                            <a:srgbClr val="FF0000"/>
                          </a:solidFill>
                          <a:latin typeface="Calibri"/>
                          <a:ea typeface="Calibri"/>
                          <a:cs typeface="Calibri"/>
                          <a:sym typeface="Calibri"/>
                        </a:rPr>
                        <a:t>Đã bị loại bỏ</a:t>
                      </a:r>
                      <a:r>
                        <a:rPr lang="en-US" sz="2000" u="none" cap="none" strike="noStrike">
                          <a:solidFill>
                            <a:srgbClr val="000000"/>
                          </a:solidFill>
                          <a:latin typeface="Calibri"/>
                          <a:ea typeface="Calibri"/>
                          <a:cs typeface="Calibri"/>
                          <a:sym typeface="Calibri"/>
                        </a:rPr>
                        <a:t>. Thay bằng </a:t>
                      </a:r>
                      <a:r>
                        <a:rPr b="1" lang="en-US" sz="2000" u="none" cap="none" strike="noStrike">
                          <a:solidFill>
                            <a:srgbClr val="000000"/>
                          </a:solidFill>
                          <a:latin typeface="Calibri"/>
                          <a:ea typeface="Calibri"/>
                          <a:cs typeface="Calibri"/>
                          <a:sym typeface="Calibri"/>
                        </a:rPr>
                        <a:t>GetHostEntry()</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HostName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Cho ta biết tên của máy vừa được phân giải. Nếu không phân giải được thì có giá trị là địa chỉ IP</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Clr>
                          <a:srgbClr val="000000"/>
                        </a:buClr>
                        <a:buSzPts val="2000"/>
                        <a:buFont typeface="Calibri"/>
                        <a:buNone/>
                      </a:pPr>
                      <a:r>
                        <a:rPr lang="en-US" sz="2000" u="none" cap="none" strike="noStrike">
                          <a:solidFill>
                            <a:srgbClr val="000000"/>
                          </a:solidFill>
                          <a:latin typeface="Calibri"/>
                          <a:ea typeface="Calibri"/>
                          <a:cs typeface="Calibri"/>
                          <a:sym typeface="Calibri"/>
                        </a:rPr>
                        <a:t>GetHostAddresses (String IP_Or_HostName)</a:t>
                      </a:r>
                      <a:endParaRPr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Trả về tất cả các địa chỉ IP của một trạm. Kiểu IPAddress</a:t>
                      </a:r>
                      <a:endParaRPr sz="2000" u="none" cap="none" strike="noStrike">
                        <a:solidFill>
                          <a:srgbClr val="000000"/>
                        </a:solidFill>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DNS: CÁC THÀNH VIÊN</a:t>
            </a:r>
            <a:endParaRPr/>
          </a:p>
        </p:txBody>
      </p:sp>
      <p:sp>
        <p:nvSpPr>
          <p:cNvPr id="304" name="Google Shape;304;p3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rgbClr val="2F5496"/>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rgbClr val="2F5496"/>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rgbClr val="2F5496"/>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rgbClr val="2F5496"/>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rgbClr val="2F5496"/>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rgbClr val="2F5496"/>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Lưu ý: Đây là các </a:t>
            </a:r>
            <a:r>
              <a:rPr b="1" lang="en-US">
                <a:latin typeface="Calibri"/>
                <a:ea typeface="Calibri"/>
                <a:cs typeface="Calibri"/>
                <a:sym typeface="Calibri"/>
              </a:rPr>
              <a:t>phương thức tĩnh</a:t>
            </a:r>
            <a:r>
              <a:rPr lang="en-US">
                <a:latin typeface="Calibri"/>
                <a:ea typeface="Calibri"/>
                <a:cs typeface="Calibri"/>
                <a:sym typeface="Calibri"/>
              </a:rPr>
              <a:t>, do vậy khi gọi thì gọi trực tiếp từ tên lớp mà không cần phải khai báo một đối tượng mới của lớp này</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Ví dụ: Dns.Resolve, Dns.GetHostname, Dns.GetHostEntry, v.v…</a:t>
            </a:r>
            <a:endParaRPr>
              <a:latin typeface="Calibri"/>
              <a:ea typeface="Calibri"/>
              <a:cs typeface="Calibri"/>
              <a:sym typeface="Calibri"/>
            </a:endParaRPr>
          </a:p>
          <a:p>
            <a:pPr indent="-50800" lvl="0" marL="228600" rtl="0" algn="l">
              <a:lnSpc>
                <a:spcPct val="90000"/>
              </a:lnSpc>
              <a:spcBef>
                <a:spcPts val="1000"/>
              </a:spcBef>
              <a:spcAft>
                <a:spcPts val="0"/>
              </a:spcAft>
              <a:buClr>
                <a:srgbClr val="2F5496"/>
              </a:buClr>
              <a:buSzPts val="2800"/>
              <a:buNone/>
            </a:pPr>
            <a:r>
              <a:t/>
            </a:r>
            <a:endParaRPr/>
          </a:p>
        </p:txBody>
      </p:sp>
      <p:sp>
        <p:nvSpPr>
          <p:cNvPr id="305" name="Google Shape;305;p3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06" name="Google Shape;306;p3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07" name="Google Shape;307;p3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08" name="Google Shape;308;p35"/>
          <p:cNvGraphicFramePr/>
          <p:nvPr/>
        </p:nvGraphicFramePr>
        <p:xfrm>
          <a:off x="312631" y="952729"/>
          <a:ext cx="3000000" cy="3000000"/>
        </p:xfrm>
        <a:graphic>
          <a:graphicData uri="http://schemas.openxmlformats.org/drawingml/2006/table">
            <a:tbl>
              <a:tblPr bandRow="1" firstCol="1" firstRow="1">
                <a:noFill/>
                <a:tableStyleId>{AB188772-F603-4F33-B8A9-52549B4C4453}</a:tableStyleId>
              </a:tblPr>
              <a:tblGrid>
                <a:gridCol w="3252725"/>
                <a:gridCol w="525120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GetHostEntry</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(String IP_Or_HostName)</a:t>
                      </a:r>
                      <a:endParaRPr sz="2000" u="none" cap="none" strike="noStrike">
                        <a:solidFill>
                          <a:srgbClr val="000000"/>
                        </a:solidFill>
                        <a:latin typeface="Calibri"/>
                        <a:ea typeface="Calibri"/>
                        <a:cs typeface="Calibri"/>
                        <a:sym typeface="Calibri"/>
                      </a:endParaRPr>
                    </a:p>
                  </a:txBody>
                  <a:tcPr marT="0" marB="0" marR="68575" marL="68575" anchor="ctr"/>
                </a:tc>
                <a:tc rowSpan="2">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Giải đáp tên hoặc địa chỉ IP truyền vào và</a:t>
                      </a:r>
                      <a:br>
                        <a:rPr lang="en-US" sz="2000" u="none" cap="none" strike="noStrike">
                          <a:solidFill>
                            <a:srgbClr val="000000"/>
                          </a:solidFill>
                          <a:latin typeface="Calibri"/>
                          <a:ea typeface="Calibri"/>
                          <a:cs typeface="Calibri"/>
                          <a:sym typeface="Calibri"/>
                        </a:rPr>
                      </a:br>
                      <a:r>
                        <a:rPr lang="en-US" sz="2000" u="none" cap="none" strike="noStrike">
                          <a:solidFill>
                            <a:srgbClr val="000000"/>
                          </a:solidFill>
                          <a:latin typeface="Calibri"/>
                          <a:ea typeface="Calibri"/>
                          <a:cs typeface="Calibri"/>
                          <a:sym typeface="Calibri"/>
                        </a:rPr>
                        <a:t>trả về một đối tượng </a:t>
                      </a:r>
                      <a:r>
                        <a:rPr b="1" lang="en-US" sz="2000" u="none" cap="none" strike="noStrike">
                          <a:solidFill>
                            <a:srgbClr val="000000"/>
                          </a:solidFill>
                          <a:latin typeface="Calibri"/>
                          <a:ea typeface="Calibri"/>
                          <a:cs typeface="Calibri"/>
                          <a:sym typeface="Calibri"/>
                        </a:rPr>
                        <a:t>IPHostEntry </a:t>
                      </a:r>
                      <a:r>
                        <a:rPr lang="en-US" sz="2000" u="none" cap="none" strike="noStrike">
                          <a:solidFill>
                            <a:srgbClr val="000000"/>
                          </a:solidFill>
                          <a:latin typeface="Calibri"/>
                          <a:ea typeface="Calibri"/>
                          <a:cs typeface="Calibri"/>
                          <a:sym typeface="Calibri"/>
                        </a:rPr>
                        <a:t>tương</a:t>
                      </a:r>
                      <a:br>
                        <a:rPr lang="en-US" sz="2000" u="none" cap="none" strike="noStrike">
                          <a:solidFill>
                            <a:srgbClr val="000000"/>
                          </a:solidFill>
                          <a:latin typeface="Calibri"/>
                          <a:ea typeface="Calibri"/>
                          <a:cs typeface="Calibri"/>
                          <a:sym typeface="Calibri"/>
                        </a:rPr>
                      </a:br>
                      <a:r>
                        <a:rPr lang="en-US" sz="2000" u="none" cap="none" strike="noStrike">
                          <a:solidFill>
                            <a:srgbClr val="000000"/>
                          </a:solidFill>
                          <a:latin typeface="Calibri"/>
                          <a:ea typeface="Calibri"/>
                          <a:cs typeface="Calibri"/>
                          <a:sym typeface="Calibri"/>
                        </a:rPr>
                        <a:t>ứng</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GetHostEntry </a:t>
                      </a:r>
                      <a:endParaRPr/>
                    </a:p>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(IPAddress IP)</a:t>
                      </a:r>
                      <a:endParaRPr sz="2000" u="none" cap="none" strike="noStrike">
                        <a:solidFill>
                          <a:srgbClr val="000000"/>
                        </a:solidFill>
                        <a:latin typeface="Calibri"/>
                        <a:ea typeface="Calibri"/>
                        <a:cs typeface="Calibri"/>
                        <a:sym typeface="Calibri"/>
                      </a:endParaRPr>
                    </a:p>
                  </a:txBody>
                  <a:tcPr marT="0" marB="0" marR="68575" marL="68575" anchor="ctr"/>
                </a:tc>
                <a:tc vMerge="1"/>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GetHostName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tên của máy tính cục bộ (String)</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Resolve </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(String Hostname)</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Chuyển tên của máy hoặc địa chỉ IP thành</a:t>
                      </a:r>
                      <a:br>
                        <a:rPr lang="en-US" sz="2000" u="none" cap="none" strike="noStrike">
                          <a:solidFill>
                            <a:srgbClr val="000000"/>
                          </a:solidFill>
                          <a:latin typeface="Calibri"/>
                          <a:ea typeface="Calibri"/>
                          <a:cs typeface="Calibri"/>
                          <a:sym typeface="Calibri"/>
                        </a:rPr>
                      </a:br>
                      <a:r>
                        <a:rPr b="1" lang="en-US" sz="2000" u="none" cap="none" strike="noStrike">
                          <a:solidFill>
                            <a:srgbClr val="000000"/>
                          </a:solidFill>
                          <a:latin typeface="Calibri"/>
                          <a:ea typeface="Calibri"/>
                          <a:cs typeface="Calibri"/>
                          <a:sym typeface="Calibri"/>
                        </a:rPr>
                        <a:t>IPHostEntry </a:t>
                      </a:r>
                      <a:r>
                        <a:rPr lang="en-US" sz="2000" u="none" cap="none" strike="noStrike">
                          <a:solidFill>
                            <a:srgbClr val="000000"/>
                          </a:solidFill>
                          <a:latin typeface="Calibri"/>
                          <a:ea typeface="Calibri"/>
                          <a:cs typeface="Calibri"/>
                          <a:sym typeface="Calibri"/>
                        </a:rPr>
                        <a:t>tương ứng 🡪 Đã bị bỏ, thay bằng </a:t>
                      </a:r>
                      <a:r>
                        <a:rPr b="1" lang="en-US" sz="2000" u="none" cap="none" strike="noStrike">
                          <a:solidFill>
                            <a:srgbClr val="000000"/>
                          </a:solidFill>
                          <a:latin typeface="Calibri"/>
                          <a:ea typeface="Calibri"/>
                          <a:cs typeface="Calibri"/>
                          <a:sym typeface="Calibri"/>
                        </a:rPr>
                        <a:t>GetHostEntry()</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DNS: VÍ DỤ 1</a:t>
            </a:r>
            <a:endParaRPr/>
          </a:p>
        </p:txBody>
      </p:sp>
      <p:sp>
        <p:nvSpPr>
          <p:cNvPr id="314" name="Google Shape;314;p3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15" name="Google Shape;315;p3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16" name="Google Shape;316;p3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7" name="Google Shape;317;p36"/>
          <p:cNvPicPr preferRelativeResize="0"/>
          <p:nvPr/>
        </p:nvPicPr>
        <p:blipFill rotWithShape="1">
          <a:blip r:embed="rId3">
            <a:alphaModFix/>
          </a:blip>
          <a:srcRect b="0" l="0" r="0" t="0"/>
          <a:stretch/>
        </p:blipFill>
        <p:spPr>
          <a:xfrm>
            <a:off x="1143180" y="961529"/>
            <a:ext cx="6857640"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DNS: VÍ DỤ 1</a:t>
            </a:r>
            <a:endParaRPr/>
          </a:p>
        </p:txBody>
      </p:sp>
      <p:sp>
        <p:nvSpPr>
          <p:cNvPr id="323" name="Google Shape;323;p3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24" name="Google Shape;324;p3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25" name="Google Shape;325;p3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6" name="Google Shape;326;p37"/>
          <p:cNvPicPr preferRelativeResize="0"/>
          <p:nvPr/>
        </p:nvPicPr>
        <p:blipFill rotWithShape="1">
          <a:blip r:embed="rId3">
            <a:alphaModFix/>
          </a:blip>
          <a:srcRect b="0" l="0" r="0" t="0"/>
          <a:stretch/>
        </p:blipFill>
        <p:spPr>
          <a:xfrm>
            <a:off x="557324" y="961529"/>
            <a:ext cx="8029352"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UDPCLIENT</a:t>
            </a:r>
            <a:endParaRPr/>
          </a:p>
        </p:txBody>
      </p:sp>
      <p:sp>
        <p:nvSpPr>
          <p:cNvPr id="332" name="Google Shape;332;p3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Giao thức UDP (User Datagram Protocol hay User Define Protocol) là một giao thức phi kết nối (Connectionless)</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Nói cách khác là không cần thiết lập kết nối giữa hai bên khi tiến hành trao đổi thông tin</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Giao thức này không tin cậy bằng giao thức TCP nhưng tốc độ lại nhanh và dễ cài đặt. Ngoài ra, với giao thức UDP ta còn có thể gửi các gói tin quảng bá (Broadcast) cho đồng thời nhiều máy</a:t>
            </a:r>
            <a:endParaRPr>
              <a:latin typeface="Calibri"/>
              <a:ea typeface="Calibri"/>
              <a:cs typeface="Calibri"/>
              <a:sym typeface="Calibri"/>
            </a:endParaRPr>
          </a:p>
        </p:txBody>
      </p:sp>
      <p:sp>
        <p:nvSpPr>
          <p:cNvPr id="333" name="Google Shape;333;p3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34" name="Google Shape;334;p3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35" name="Google Shape;335;p3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UDPCLIENT</a:t>
            </a:r>
            <a:endParaRPr/>
          </a:p>
        </p:txBody>
      </p:sp>
      <p:sp>
        <p:nvSpPr>
          <p:cNvPr id="341" name="Google Shape;341;p3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42" name="Google Shape;342;p3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43" name="Google Shape;343;p3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44" name="Google Shape;344;p39"/>
          <p:cNvGrpSpPr/>
          <p:nvPr/>
        </p:nvGrpSpPr>
        <p:grpSpPr>
          <a:xfrm>
            <a:off x="1479222" y="1151292"/>
            <a:ext cx="6185555" cy="4803816"/>
            <a:chOff x="595460" y="991036"/>
            <a:chExt cx="6185555" cy="4803816"/>
          </a:xfrm>
        </p:grpSpPr>
        <p:sp>
          <p:nvSpPr>
            <p:cNvPr id="345" name="Google Shape;345;p39"/>
            <p:cNvSpPr/>
            <p:nvPr/>
          </p:nvSpPr>
          <p:spPr>
            <a:xfrm>
              <a:off x="595460" y="1436802"/>
              <a:ext cx="1498862" cy="424206"/>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socket()</a:t>
              </a:r>
              <a:endParaRPr sz="1800">
                <a:solidFill>
                  <a:srgbClr val="000000"/>
                </a:solidFill>
                <a:latin typeface="Calibri"/>
                <a:ea typeface="Calibri"/>
                <a:cs typeface="Calibri"/>
                <a:sym typeface="Calibri"/>
              </a:endParaRPr>
            </a:p>
          </p:txBody>
        </p:sp>
        <p:sp>
          <p:nvSpPr>
            <p:cNvPr id="346" name="Google Shape;346;p39"/>
            <p:cNvSpPr/>
            <p:nvPr/>
          </p:nvSpPr>
          <p:spPr>
            <a:xfrm>
              <a:off x="595460" y="2942734"/>
              <a:ext cx="1498862" cy="424206"/>
            </a:xfrm>
            <a:prstGeom prst="rect">
              <a:avLst/>
            </a:prstGeom>
            <a:solidFill>
              <a:srgbClr val="BBD6E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recvfrom()</a:t>
              </a:r>
              <a:endParaRPr sz="1800">
                <a:solidFill>
                  <a:srgbClr val="000000"/>
                </a:solidFill>
                <a:latin typeface="Calibri"/>
                <a:ea typeface="Calibri"/>
                <a:cs typeface="Calibri"/>
                <a:sym typeface="Calibri"/>
              </a:endParaRPr>
            </a:p>
          </p:txBody>
        </p:sp>
        <p:sp>
          <p:nvSpPr>
            <p:cNvPr id="347" name="Google Shape;347;p39"/>
            <p:cNvSpPr/>
            <p:nvPr/>
          </p:nvSpPr>
          <p:spPr>
            <a:xfrm>
              <a:off x="595460" y="2227868"/>
              <a:ext cx="1498862" cy="42420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bind()</a:t>
              </a:r>
              <a:endParaRPr sz="1800">
                <a:solidFill>
                  <a:srgbClr val="000000"/>
                </a:solidFill>
                <a:latin typeface="Calibri"/>
                <a:ea typeface="Calibri"/>
                <a:cs typeface="Calibri"/>
                <a:sym typeface="Calibri"/>
              </a:endParaRPr>
            </a:p>
          </p:txBody>
        </p:sp>
        <p:sp>
          <p:nvSpPr>
            <p:cNvPr id="348" name="Google Shape;348;p39"/>
            <p:cNvSpPr/>
            <p:nvPr/>
          </p:nvSpPr>
          <p:spPr>
            <a:xfrm>
              <a:off x="597031" y="4628429"/>
              <a:ext cx="1498862" cy="424206"/>
            </a:xfrm>
            <a:prstGeom prst="rect">
              <a:avLst/>
            </a:prstGeom>
            <a:solidFill>
              <a:srgbClr val="F7CAA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sendto()</a:t>
              </a:r>
              <a:endParaRPr sz="1800">
                <a:solidFill>
                  <a:srgbClr val="000000"/>
                </a:solidFill>
                <a:latin typeface="Calibri"/>
                <a:ea typeface="Calibri"/>
                <a:cs typeface="Calibri"/>
                <a:sym typeface="Calibri"/>
              </a:endParaRPr>
            </a:p>
          </p:txBody>
        </p:sp>
        <p:sp>
          <p:nvSpPr>
            <p:cNvPr id="349" name="Google Shape;349;p39"/>
            <p:cNvSpPr/>
            <p:nvPr/>
          </p:nvSpPr>
          <p:spPr>
            <a:xfrm>
              <a:off x="595460" y="5343295"/>
              <a:ext cx="1498862" cy="42420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close()</a:t>
              </a:r>
              <a:endParaRPr sz="1800">
                <a:solidFill>
                  <a:srgbClr val="000000"/>
                </a:solidFill>
                <a:latin typeface="Calibri"/>
                <a:ea typeface="Calibri"/>
                <a:cs typeface="Calibri"/>
                <a:sym typeface="Calibri"/>
              </a:endParaRPr>
            </a:p>
          </p:txBody>
        </p:sp>
        <p:sp>
          <p:nvSpPr>
            <p:cNvPr id="350" name="Google Shape;350;p39"/>
            <p:cNvSpPr txBox="1"/>
            <p:nvPr/>
          </p:nvSpPr>
          <p:spPr>
            <a:xfrm>
              <a:off x="985443" y="991036"/>
              <a:ext cx="785664" cy="369332"/>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Server</a:t>
              </a:r>
              <a:endParaRPr sz="1800">
                <a:solidFill>
                  <a:schemeClr val="dk1"/>
                </a:solidFill>
                <a:latin typeface="Calibri"/>
                <a:ea typeface="Calibri"/>
                <a:cs typeface="Calibri"/>
                <a:sym typeface="Calibri"/>
              </a:endParaRPr>
            </a:p>
          </p:txBody>
        </p:sp>
        <p:cxnSp>
          <p:nvCxnSpPr>
            <p:cNvPr id="351" name="Google Shape;351;p39"/>
            <p:cNvCxnSpPr>
              <a:stCxn id="345" idx="2"/>
              <a:endCxn id="347" idx="0"/>
            </p:cNvCxnSpPr>
            <p:nvPr/>
          </p:nvCxnSpPr>
          <p:spPr>
            <a:xfrm>
              <a:off x="1344891" y="1861008"/>
              <a:ext cx="0" cy="366900"/>
            </a:xfrm>
            <a:prstGeom prst="straightConnector1">
              <a:avLst/>
            </a:prstGeom>
            <a:noFill/>
            <a:ln cap="flat" cmpd="sng" w="38100">
              <a:solidFill>
                <a:schemeClr val="dk1"/>
              </a:solidFill>
              <a:prstDash val="solid"/>
              <a:miter lim="800000"/>
              <a:headEnd len="sm" w="sm" type="none"/>
              <a:tailEnd len="med" w="med" type="triangle"/>
            </a:ln>
          </p:spPr>
        </p:cxnSp>
        <p:cxnSp>
          <p:nvCxnSpPr>
            <p:cNvPr id="352" name="Google Shape;352;p39"/>
            <p:cNvCxnSpPr>
              <a:stCxn id="347" idx="2"/>
              <a:endCxn id="346" idx="0"/>
            </p:cNvCxnSpPr>
            <p:nvPr/>
          </p:nvCxnSpPr>
          <p:spPr>
            <a:xfrm>
              <a:off x="1344891" y="2652074"/>
              <a:ext cx="0" cy="290700"/>
            </a:xfrm>
            <a:prstGeom prst="straightConnector1">
              <a:avLst/>
            </a:prstGeom>
            <a:noFill/>
            <a:ln cap="flat" cmpd="sng" w="38100">
              <a:solidFill>
                <a:schemeClr val="dk1"/>
              </a:solidFill>
              <a:prstDash val="solid"/>
              <a:miter lim="800000"/>
              <a:headEnd len="sm" w="sm" type="none"/>
              <a:tailEnd len="med" w="med" type="triangle"/>
            </a:ln>
          </p:spPr>
        </p:cxnSp>
        <p:cxnSp>
          <p:nvCxnSpPr>
            <p:cNvPr id="353" name="Google Shape;353;p39"/>
            <p:cNvCxnSpPr>
              <a:stCxn id="346" idx="2"/>
              <a:endCxn id="348" idx="0"/>
            </p:cNvCxnSpPr>
            <p:nvPr/>
          </p:nvCxnSpPr>
          <p:spPr>
            <a:xfrm>
              <a:off x="1344891" y="3366940"/>
              <a:ext cx="1500" cy="1261500"/>
            </a:xfrm>
            <a:prstGeom prst="straightConnector1">
              <a:avLst/>
            </a:prstGeom>
            <a:noFill/>
            <a:ln cap="flat" cmpd="sng" w="38100">
              <a:solidFill>
                <a:schemeClr val="dk1"/>
              </a:solidFill>
              <a:prstDash val="solid"/>
              <a:miter lim="800000"/>
              <a:headEnd len="sm" w="sm" type="none"/>
              <a:tailEnd len="med" w="med" type="triangle"/>
            </a:ln>
          </p:spPr>
        </p:cxnSp>
        <p:cxnSp>
          <p:nvCxnSpPr>
            <p:cNvPr id="354" name="Google Shape;354;p39"/>
            <p:cNvCxnSpPr>
              <a:stCxn id="348" idx="2"/>
              <a:endCxn id="349" idx="0"/>
            </p:cNvCxnSpPr>
            <p:nvPr/>
          </p:nvCxnSpPr>
          <p:spPr>
            <a:xfrm flipH="1">
              <a:off x="1344962" y="5052635"/>
              <a:ext cx="1500" cy="290700"/>
            </a:xfrm>
            <a:prstGeom prst="straightConnector1">
              <a:avLst/>
            </a:prstGeom>
            <a:noFill/>
            <a:ln cap="flat" cmpd="sng" w="38100">
              <a:solidFill>
                <a:schemeClr val="dk1"/>
              </a:solidFill>
              <a:prstDash val="solid"/>
              <a:miter lim="800000"/>
              <a:headEnd len="sm" w="sm" type="none"/>
              <a:tailEnd len="med" w="med" type="triangle"/>
            </a:ln>
          </p:spPr>
        </p:cxnSp>
        <p:sp>
          <p:nvSpPr>
            <p:cNvPr id="355" name="Google Shape;355;p39"/>
            <p:cNvSpPr/>
            <p:nvPr/>
          </p:nvSpPr>
          <p:spPr>
            <a:xfrm>
              <a:off x="5282153" y="1436802"/>
              <a:ext cx="1498862" cy="424206"/>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socket()</a:t>
              </a:r>
              <a:endParaRPr sz="1800">
                <a:solidFill>
                  <a:srgbClr val="000000"/>
                </a:solidFill>
                <a:latin typeface="Calibri"/>
                <a:ea typeface="Calibri"/>
                <a:cs typeface="Calibri"/>
                <a:sym typeface="Calibri"/>
              </a:endParaRPr>
            </a:p>
          </p:txBody>
        </p:sp>
        <p:sp>
          <p:nvSpPr>
            <p:cNvPr id="356" name="Google Shape;356;p39"/>
            <p:cNvSpPr/>
            <p:nvPr/>
          </p:nvSpPr>
          <p:spPr>
            <a:xfrm>
              <a:off x="5280582" y="4655780"/>
              <a:ext cx="1498862" cy="424206"/>
            </a:xfrm>
            <a:prstGeom prst="rect">
              <a:avLst/>
            </a:prstGeom>
            <a:solidFill>
              <a:srgbClr val="BBD6E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recvfrom ()</a:t>
              </a:r>
              <a:endParaRPr/>
            </a:p>
          </p:txBody>
        </p:sp>
        <p:sp>
          <p:nvSpPr>
            <p:cNvPr id="357" name="Google Shape;357;p39"/>
            <p:cNvSpPr/>
            <p:nvPr/>
          </p:nvSpPr>
          <p:spPr>
            <a:xfrm>
              <a:off x="5280582" y="2227868"/>
              <a:ext cx="1498862" cy="71486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bind()</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(Option)</a:t>
              </a:r>
              <a:endParaRPr sz="1800">
                <a:solidFill>
                  <a:srgbClr val="000000"/>
                </a:solidFill>
                <a:latin typeface="Calibri"/>
                <a:ea typeface="Calibri"/>
                <a:cs typeface="Calibri"/>
                <a:sym typeface="Calibri"/>
              </a:endParaRPr>
            </a:p>
          </p:txBody>
        </p:sp>
        <p:sp>
          <p:nvSpPr>
            <p:cNvPr id="358" name="Google Shape;358;p39"/>
            <p:cNvSpPr/>
            <p:nvPr/>
          </p:nvSpPr>
          <p:spPr>
            <a:xfrm>
              <a:off x="5280582" y="3705128"/>
              <a:ext cx="1498862" cy="424206"/>
            </a:xfrm>
            <a:prstGeom prst="rect">
              <a:avLst/>
            </a:prstGeom>
            <a:solidFill>
              <a:srgbClr val="F7CAA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sendto()</a:t>
              </a:r>
              <a:endParaRPr sz="1800">
                <a:solidFill>
                  <a:srgbClr val="000000"/>
                </a:solidFill>
                <a:latin typeface="Calibri"/>
                <a:ea typeface="Calibri"/>
                <a:cs typeface="Calibri"/>
                <a:sym typeface="Calibri"/>
              </a:endParaRPr>
            </a:p>
          </p:txBody>
        </p:sp>
        <p:sp>
          <p:nvSpPr>
            <p:cNvPr id="359" name="Google Shape;359;p39"/>
            <p:cNvSpPr/>
            <p:nvPr/>
          </p:nvSpPr>
          <p:spPr>
            <a:xfrm>
              <a:off x="5280582" y="5370646"/>
              <a:ext cx="1498862" cy="42420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close()</a:t>
              </a:r>
              <a:endParaRPr sz="1800">
                <a:solidFill>
                  <a:srgbClr val="000000"/>
                </a:solidFill>
                <a:latin typeface="Calibri"/>
                <a:ea typeface="Calibri"/>
                <a:cs typeface="Calibri"/>
                <a:sym typeface="Calibri"/>
              </a:endParaRPr>
            </a:p>
          </p:txBody>
        </p:sp>
        <p:sp>
          <p:nvSpPr>
            <p:cNvPr id="360" name="Google Shape;360;p39"/>
            <p:cNvSpPr txBox="1"/>
            <p:nvPr/>
          </p:nvSpPr>
          <p:spPr>
            <a:xfrm>
              <a:off x="5672136" y="991036"/>
              <a:ext cx="725968" cy="369332"/>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Client</a:t>
              </a:r>
              <a:endParaRPr sz="1800">
                <a:solidFill>
                  <a:schemeClr val="dk1"/>
                </a:solidFill>
                <a:latin typeface="Calibri"/>
                <a:ea typeface="Calibri"/>
                <a:cs typeface="Calibri"/>
                <a:sym typeface="Calibri"/>
              </a:endParaRPr>
            </a:p>
          </p:txBody>
        </p:sp>
        <p:cxnSp>
          <p:nvCxnSpPr>
            <p:cNvPr id="361" name="Google Shape;361;p39"/>
            <p:cNvCxnSpPr>
              <a:stCxn id="355" idx="2"/>
              <a:endCxn id="357" idx="0"/>
            </p:cNvCxnSpPr>
            <p:nvPr/>
          </p:nvCxnSpPr>
          <p:spPr>
            <a:xfrm flipH="1">
              <a:off x="6030084" y="1861008"/>
              <a:ext cx="1500" cy="366900"/>
            </a:xfrm>
            <a:prstGeom prst="straightConnector1">
              <a:avLst/>
            </a:prstGeom>
            <a:noFill/>
            <a:ln cap="flat" cmpd="sng" w="38100">
              <a:solidFill>
                <a:schemeClr val="dk1"/>
              </a:solidFill>
              <a:prstDash val="solid"/>
              <a:miter lim="800000"/>
              <a:headEnd len="sm" w="sm" type="none"/>
              <a:tailEnd len="med" w="med" type="triangle"/>
            </a:ln>
          </p:spPr>
        </p:cxnSp>
        <p:cxnSp>
          <p:nvCxnSpPr>
            <p:cNvPr id="362" name="Google Shape;362;p39"/>
            <p:cNvCxnSpPr>
              <a:stCxn id="358" idx="2"/>
              <a:endCxn id="356" idx="0"/>
            </p:cNvCxnSpPr>
            <p:nvPr/>
          </p:nvCxnSpPr>
          <p:spPr>
            <a:xfrm>
              <a:off x="6030013" y="4129334"/>
              <a:ext cx="0" cy="526500"/>
            </a:xfrm>
            <a:prstGeom prst="straightConnector1">
              <a:avLst/>
            </a:prstGeom>
            <a:noFill/>
            <a:ln cap="flat" cmpd="sng" w="38100">
              <a:solidFill>
                <a:schemeClr val="dk1"/>
              </a:solidFill>
              <a:prstDash val="solid"/>
              <a:miter lim="800000"/>
              <a:headEnd len="sm" w="sm" type="none"/>
              <a:tailEnd len="med" w="med" type="triangle"/>
            </a:ln>
          </p:spPr>
        </p:cxnSp>
        <p:cxnSp>
          <p:nvCxnSpPr>
            <p:cNvPr id="363" name="Google Shape;363;p39"/>
            <p:cNvCxnSpPr>
              <a:stCxn id="357" idx="2"/>
              <a:endCxn id="358" idx="0"/>
            </p:cNvCxnSpPr>
            <p:nvPr/>
          </p:nvCxnSpPr>
          <p:spPr>
            <a:xfrm>
              <a:off x="6030013" y="2942734"/>
              <a:ext cx="0" cy="762300"/>
            </a:xfrm>
            <a:prstGeom prst="straightConnector1">
              <a:avLst/>
            </a:prstGeom>
            <a:noFill/>
            <a:ln cap="flat" cmpd="sng" w="38100">
              <a:solidFill>
                <a:schemeClr val="dk1"/>
              </a:solidFill>
              <a:prstDash val="solid"/>
              <a:miter lim="800000"/>
              <a:headEnd len="sm" w="sm" type="none"/>
              <a:tailEnd len="med" w="med" type="triangle"/>
            </a:ln>
          </p:spPr>
        </p:cxnSp>
        <p:cxnSp>
          <p:nvCxnSpPr>
            <p:cNvPr id="364" name="Google Shape;364;p39"/>
            <p:cNvCxnSpPr>
              <a:stCxn id="356" idx="2"/>
              <a:endCxn id="359" idx="0"/>
            </p:cNvCxnSpPr>
            <p:nvPr/>
          </p:nvCxnSpPr>
          <p:spPr>
            <a:xfrm>
              <a:off x="6030013" y="5079986"/>
              <a:ext cx="0" cy="290700"/>
            </a:xfrm>
            <a:prstGeom prst="straightConnector1">
              <a:avLst/>
            </a:prstGeom>
            <a:noFill/>
            <a:ln cap="flat" cmpd="sng" w="38100">
              <a:solidFill>
                <a:schemeClr val="dk1"/>
              </a:solidFill>
              <a:prstDash val="solid"/>
              <a:miter lim="800000"/>
              <a:headEnd len="sm" w="sm" type="none"/>
              <a:tailEnd len="med" w="med" type="triangle"/>
            </a:ln>
          </p:spPr>
        </p:cxnSp>
        <p:sp>
          <p:nvSpPr>
            <p:cNvPr id="365" name="Google Shape;365;p39"/>
            <p:cNvSpPr txBox="1"/>
            <p:nvPr/>
          </p:nvSpPr>
          <p:spPr>
            <a:xfrm>
              <a:off x="2540578" y="3253546"/>
              <a:ext cx="2482283" cy="64633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Block until received data</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Data(request)</a:t>
              </a:r>
              <a:endParaRPr sz="1800">
                <a:solidFill>
                  <a:schemeClr val="dk1"/>
                </a:solidFill>
                <a:latin typeface="Calibri"/>
                <a:ea typeface="Calibri"/>
                <a:cs typeface="Calibri"/>
                <a:sym typeface="Calibri"/>
              </a:endParaRPr>
            </a:p>
          </p:txBody>
        </p:sp>
        <p:sp>
          <p:nvSpPr>
            <p:cNvPr id="366" name="Google Shape;366;p39"/>
            <p:cNvSpPr txBox="1"/>
            <p:nvPr/>
          </p:nvSpPr>
          <p:spPr>
            <a:xfrm>
              <a:off x="2921791" y="4241739"/>
              <a:ext cx="1233094" cy="369332"/>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Data(reply)</a:t>
              </a:r>
              <a:endParaRPr sz="1800">
                <a:solidFill>
                  <a:schemeClr val="dk1"/>
                </a:solidFill>
                <a:latin typeface="Calibri"/>
                <a:ea typeface="Calibri"/>
                <a:cs typeface="Calibri"/>
                <a:sym typeface="Calibri"/>
              </a:endParaRPr>
            </a:p>
          </p:txBody>
        </p:sp>
        <p:cxnSp>
          <p:nvCxnSpPr>
            <p:cNvPr id="367" name="Google Shape;367;p39"/>
            <p:cNvCxnSpPr>
              <a:stCxn id="358" idx="1"/>
            </p:cNvCxnSpPr>
            <p:nvPr/>
          </p:nvCxnSpPr>
          <p:spPr>
            <a:xfrm rot="10800000">
              <a:off x="1367682" y="3895931"/>
              <a:ext cx="3912900" cy="21300"/>
            </a:xfrm>
            <a:prstGeom prst="straightConnector1">
              <a:avLst/>
            </a:prstGeom>
            <a:noFill/>
            <a:ln cap="flat" cmpd="sng" w="38100">
              <a:solidFill>
                <a:schemeClr val="dk1"/>
              </a:solidFill>
              <a:prstDash val="solid"/>
              <a:miter lim="800000"/>
              <a:headEnd len="sm" w="sm" type="none"/>
              <a:tailEnd len="med" w="med" type="triangle"/>
            </a:ln>
          </p:spPr>
        </p:cxnSp>
        <p:cxnSp>
          <p:nvCxnSpPr>
            <p:cNvPr id="368" name="Google Shape;368;p39"/>
            <p:cNvCxnSpPr>
              <a:stCxn id="348" idx="3"/>
              <a:endCxn id="356" idx="1"/>
            </p:cNvCxnSpPr>
            <p:nvPr/>
          </p:nvCxnSpPr>
          <p:spPr>
            <a:xfrm>
              <a:off x="2095893" y="4840532"/>
              <a:ext cx="3184800" cy="27300"/>
            </a:xfrm>
            <a:prstGeom prst="straightConnector1">
              <a:avLst/>
            </a:prstGeom>
            <a:noFill/>
            <a:ln cap="flat" cmpd="sng" w="38100">
              <a:solidFill>
                <a:schemeClr val="dk1"/>
              </a:solidFill>
              <a:prstDash val="solid"/>
              <a:miter lim="800000"/>
              <a:headEnd len="sm" w="sm" type="none"/>
              <a:tailEnd len="med" w="med"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UDPCLIENT: CÁC THÀNH VIÊN</a:t>
            </a:r>
            <a:endParaRPr/>
          </a:p>
        </p:txBody>
      </p:sp>
      <p:sp>
        <p:nvSpPr>
          <p:cNvPr id="374" name="Google Shape;374;p4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75" name="Google Shape;375;p4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76" name="Google Shape;376;p4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77" name="Google Shape;377;p40"/>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969925"/>
                <a:gridCol w="553400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 ()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đối tượng (thể hiện) mới của lớp UDPClient.</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 (AddressFamily)</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đối tượng (thể hiện) mới của lớp UDPClient. Thuộc một dòng địa chỉ (AddressFamily) được chỉ định</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(LocalPort:Int32)</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a:t>
                      </a:r>
                      <a:r>
                        <a:rPr b="1" lang="en-US" sz="2000" u="none" cap="none" strike="noStrike">
                          <a:solidFill>
                            <a:srgbClr val="000000"/>
                          </a:solidFill>
                          <a:latin typeface="Calibri"/>
                          <a:ea typeface="Calibri"/>
                          <a:cs typeface="Calibri"/>
                          <a:sym typeface="Calibri"/>
                        </a:rPr>
                        <a:t>UdpClient </a:t>
                      </a:r>
                      <a:r>
                        <a:rPr lang="en-US" sz="2000" u="none" cap="none" strike="noStrike">
                          <a:solidFill>
                            <a:srgbClr val="000000"/>
                          </a:solidFill>
                          <a:latin typeface="Calibri"/>
                          <a:ea typeface="Calibri"/>
                          <a:cs typeface="Calibri"/>
                          <a:sym typeface="Calibri"/>
                        </a:rPr>
                        <a:t>và gắn (bind) một cổng cho nó.</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Active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hoặc thiết lập giá trị cho biết kết nối với máy ở xa đã được tạo ra chưa. Kiểu dữ liệu là bool</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Client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Lấy về hoặc thiết lập các socket</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 (IPEndPoint)</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a:t>
                      </a:r>
                      <a:r>
                        <a:rPr b="1" lang="en-US" sz="2000" u="none" cap="none" strike="noStrike">
                          <a:solidFill>
                            <a:srgbClr val="000000"/>
                          </a:solidFill>
                          <a:latin typeface="Calibri"/>
                          <a:ea typeface="Calibri"/>
                          <a:cs typeface="Calibri"/>
                          <a:sym typeface="Calibri"/>
                        </a:rPr>
                        <a:t>UdpClient </a:t>
                      </a:r>
                      <a:r>
                        <a:rPr lang="en-US" sz="2000" u="none" cap="none" strike="noStrike">
                          <a:solidFill>
                            <a:srgbClr val="000000"/>
                          </a:solidFill>
                          <a:latin typeface="Calibri"/>
                          <a:ea typeface="Calibri"/>
                          <a:cs typeface="Calibri"/>
                          <a:sym typeface="Calibri"/>
                        </a:rPr>
                        <a:t>và gắn (bind) một IPEndpoint (gán địa chỉ IP và cổng) cho nó.</a:t>
                      </a:r>
                      <a:endParaRPr sz="13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a:t>
                      </a:r>
                      <a:endParaRPr sz="20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(Int32, AddressFamily)</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a:t>
                      </a:r>
                      <a:r>
                        <a:rPr b="1" lang="en-US" sz="2000" u="none" cap="none" strike="noStrike">
                          <a:solidFill>
                            <a:srgbClr val="000000"/>
                          </a:solidFill>
                          <a:latin typeface="Calibri"/>
                          <a:ea typeface="Calibri"/>
                          <a:cs typeface="Calibri"/>
                          <a:sym typeface="Calibri"/>
                        </a:rPr>
                        <a:t>UdpClient </a:t>
                      </a:r>
                      <a:r>
                        <a:rPr lang="en-US" sz="2000" u="none" cap="none" strike="noStrike">
                          <a:solidFill>
                            <a:srgbClr val="000000"/>
                          </a:solidFill>
                          <a:latin typeface="Calibri"/>
                          <a:ea typeface="Calibri"/>
                          <a:cs typeface="Calibri"/>
                          <a:sym typeface="Calibri"/>
                        </a:rPr>
                        <a:t>và gán số hiệu cổng, AddressFamily</a:t>
                      </a:r>
                      <a:endParaRPr sz="13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UDPCLIENT: CÁC THÀNH VIÊN</a:t>
            </a:r>
            <a:endParaRPr/>
          </a:p>
        </p:txBody>
      </p:sp>
      <p:sp>
        <p:nvSpPr>
          <p:cNvPr id="383" name="Google Shape;383;p4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84" name="Google Shape;384;p4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85" name="Google Shape;385;p4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86" name="Google Shape;386;p41"/>
          <p:cNvGraphicFramePr/>
          <p:nvPr/>
        </p:nvGraphicFramePr>
        <p:xfrm>
          <a:off x="320040" y="943463"/>
          <a:ext cx="3000000" cy="3000000"/>
        </p:xfrm>
        <a:graphic>
          <a:graphicData uri="http://schemas.openxmlformats.org/drawingml/2006/table">
            <a:tbl>
              <a:tblPr bandRow="1" firstCol="1" firstRow="1">
                <a:noFill/>
                <a:tableStyleId>{AB188772-F603-4F33-B8A9-52549B4C4453}</a:tableStyleId>
              </a:tblPr>
              <a:tblGrid>
                <a:gridCol w="3422400"/>
                <a:gridCol w="5081525"/>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a:t>
                      </a:r>
                      <a:br>
                        <a:rPr lang="en-US" sz="2000" u="none" cap="none" strike="noStrike">
                          <a:solidFill>
                            <a:srgbClr val="000000"/>
                          </a:solidFill>
                          <a:latin typeface="Calibri"/>
                          <a:ea typeface="Calibri"/>
                          <a:cs typeface="Calibri"/>
                          <a:sym typeface="Calibri"/>
                        </a:rPr>
                      </a:br>
                      <a:r>
                        <a:rPr lang="en-US" sz="2000" u="none" cap="none" strike="noStrike">
                          <a:solidFill>
                            <a:srgbClr val="000000"/>
                          </a:solidFill>
                          <a:latin typeface="Calibri"/>
                          <a:ea typeface="Calibri"/>
                          <a:cs typeface="Calibri"/>
                          <a:sym typeface="Calibri"/>
                        </a:rPr>
                        <a:t>(Remotehost: String, Int32)</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a:t>
                      </a:r>
                      <a:r>
                        <a:rPr b="1" lang="en-US" sz="2000" u="none" cap="none" strike="noStrike">
                          <a:solidFill>
                            <a:srgbClr val="000000"/>
                          </a:solidFill>
                          <a:latin typeface="Calibri"/>
                          <a:ea typeface="Calibri"/>
                          <a:cs typeface="Calibri"/>
                          <a:sym typeface="Calibri"/>
                        </a:rPr>
                        <a:t>UdpClient </a:t>
                      </a:r>
                      <a:r>
                        <a:rPr lang="en-US" sz="2000" u="none" cap="none" strike="noStrike">
                          <a:solidFill>
                            <a:srgbClr val="000000"/>
                          </a:solidFill>
                          <a:latin typeface="Calibri"/>
                          <a:ea typeface="Calibri"/>
                          <a:cs typeface="Calibri"/>
                          <a:sym typeface="Calibri"/>
                        </a:rPr>
                        <a:t>và thiết lập với một trạm từ xa mặc định</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UdpClient</a:t>
                      </a:r>
                      <a:br>
                        <a:rPr lang="en-US" sz="2000" u="none" cap="none" strike="noStrike">
                          <a:solidFill>
                            <a:srgbClr val="000000"/>
                          </a:solidFill>
                          <a:latin typeface="Calibri"/>
                          <a:ea typeface="Calibri"/>
                          <a:cs typeface="Calibri"/>
                          <a:sym typeface="Calibri"/>
                        </a:rPr>
                      </a:br>
                      <a:r>
                        <a:rPr lang="en-US" sz="2000" u="none" cap="none" strike="noStrike">
                          <a:solidFill>
                            <a:srgbClr val="000000"/>
                          </a:solidFill>
                          <a:latin typeface="Calibri"/>
                          <a:ea typeface="Calibri"/>
                          <a:cs typeface="Calibri"/>
                          <a:sym typeface="Calibri"/>
                        </a:rPr>
                        <a:t>(IPEndPoint)</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Tạo một </a:t>
                      </a:r>
                      <a:r>
                        <a:rPr b="1" lang="en-US" sz="2000" u="none" cap="none" strike="noStrike">
                          <a:solidFill>
                            <a:srgbClr val="000000"/>
                          </a:solidFill>
                          <a:latin typeface="Calibri"/>
                          <a:ea typeface="Calibri"/>
                          <a:cs typeface="Calibri"/>
                          <a:sym typeface="Calibri"/>
                        </a:rPr>
                        <a:t>UdpClient </a:t>
                      </a:r>
                      <a:r>
                        <a:rPr lang="en-US" sz="2000" u="none" cap="none" strike="noStrike">
                          <a:solidFill>
                            <a:srgbClr val="000000"/>
                          </a:solidFill>
                          <a:latin typeface="Calibri"/>
                          <a:ea typeface="Calibri"/>
                          <a:cs typeface="Calibri"/>
                          <a:sym typeface="Calibri"/>
                        </a:rPr>
                        <a:t>và gắn (bind) một IPEndpoint (gán địa chỉ IP và cổng) cho nó</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BeginReceive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Nhận dữ liệu không đồng bộ từ máy ở xa</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BeginSend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Gửi không đồng bộ dữ liệu tới máy ở xa</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Close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Đóng kết nối</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Connect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Thiết lập một Default remote host</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EndReceive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Kết thúc nhận dữ liệu không đồng bộ</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EndSend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Kết thúc việc gửi dữ liệu không đồng bộ</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Receive (EndPoint của máy ở xa) As Byte()</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Nhận dữ liệu (đồng bộ) do máy ở xa gửi. Lệnh ngay sau lệnh Receive chỉ được thực thi nếu Receive đã nhận được dữ liệu về</a:t>
                      </a:r>
                      <a:endParaRPr sz="20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Send </a:t>
                      </a:r>
                      <a:endParaRPr/>
                    </a:p>
                  </a:txBody>
                  <a:tcPr marT="0" marB="0" marR="68575" marL="68575" anchor="ctr"/>
                </a:tc>
                <a:tc>
                  <a:txBody>
                    <a:bodyPr/>
                    <a:lstStyle/>
                    <a:p>
                      <a:pPr indent="0" lvl="0" marL="0" marR="0" rtl="0" algn="l">
                        <a:lnSpc>
                          <a:spcPct val="107000"/>
                        </a:lnSpc>
                        <a:spcBef>
                          <a:spcPts val="0"/>
                        </a:spcBef>
                        <a:spcAft>
                          <a:spcPts val="0"/>
                        </a:spcAft>
                        <a:buNone/>
                      </a:pPr>
                      <a:r>
                        <a:rPr lang="en-US" sz="2000" u="none" cap="none" strike="noStrike">
                          <a:solidFill>
                            <a:srgbClr val="000000"/>
                          </a:solidFill>
                          <a:latin typeface="Calibri"/>
                          <a:ea typeface="Calibri"/>
                          <a:cs typeface="Calibri"/>
                          <a:sym typeface="Calibri"/>
                        </a:rPr>
                        <a:t>Gửi dữ liệu (đồng bộ) cho máy ở xa</a:t>
                      </a:r>
                      <a:endParaRPr sz="20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a:t>
            </a:r>
            <a:endParaRPr/>
          </a:p>
        </p:txBody>
      </p:sp>
      <p:sp>
        <p:nvSpPr>
          <p:cNvPr id="101" name="Google Shape;101;p1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Lập trình mức socket là nền tảng của lập trình mạng</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Socket là một đối tượng thể hiện điểm truy cập mức thấp vào IP stack</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Socket có thể ở chế độ mở, đóng hoặc một số trạng thái trung gian khác</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Socket có thể gửi, nhận dữ liệu</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Dữ liệu tổng quát được gửi theo từng khối (thường gọi là packet), khoảng vài KB/lần để tăng hiệu suất</a:t>
            </a:r>
            <a:endParaRPr>
              <a:latin typeface="Calibri"/>
              <a:ea typeface="Calibri"/>
              <a:cs typeface="Calibri"/>
              <a:sym typeface="Calibri"/>
            </a:endParaRPr>
          </a:p>
        </p:txBody>
      </p:sp>
      <p:sp>
        <p:nvSpPr>
          <p:cNvPr id="102" name="Google Shape;102;p1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03" name="Google Shape;103;p1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04" name="Google Shape;104;p1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392" name="Google Shape;392;p4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Khởi tạo ứng dụng VC#, tạo project mới</a:t>
            </a:r>
            <a:endParaRPr/>
          </a:p>
          <a:p>
            <a:pPr indent="-228600" lvl="1" marL="685800" rtl="0" algn="l">
              <a:lnSpc>
                <a:spcPct val="90000"/>
              </a:lnSpc>
              <a:spcBef>
                <a:spcPts val="500"/>
              </a:spcBef>
              <a:spcAft>
                <a:spcPts val="0"/>
              </a:spcAft>
              <a:buClr>
                <a:srgbClr val="2F5496"/>
              </a:buClr>
              <a:buSzPts val="2400"/>
              <a:buChar char="•"/>
            </a:pPr>
            <a:r>
              <a:rPr lang="en-US"/>
              <a:t>Có 1 form</a:t>
            </a:r>
            <a:endParaRPr/>
          </a:p>
          <a:p>
            <a:pPr indent="-228600" lvl="1" marL="685800" rtl="0" algn="l">
              <a:lnSpc>
                <a:spcPct val="90000"/>
              </a:lnSpc>
              <a:spcBef>
                <a:spcPts val="500"/>
              </a:spcBef>
              <a:spcAft>
                <a:spcPts val="0"/>
              </a:spcAft>
              <a:buClr>
                <a:srgbClr val="2F5496"/>
              </a:buClr>
              <a:buSzPts val="2400"/>
              <a:buChar char="•"/>
            </a:pPr>
            <a:r>
              <a:rPr lang="en-US"/>
              <a:t>4 textbox: txtIpAddress, txtLocalPort, txtPort, txtSend; </a:t>
            </a:r>
            <a:endParaRPr/>
          </a:p>
          <a:p>
            <a:pPr indent="-228600" lvl="1" marL="685800" rtl="0" algn="l">
              <a:lnSpc>
                <a:spcPct val="90000"/>
              </a:lnSpc>
              <a:spcBef>
                <a:spcPts val="500"/>
              </a:spcBef>
              <a:spcAft>
                <a:spcPts val="0"/>
              </a:spcAft>
              <a:buClr>
                <a:srgbClr val="2F5496"/>
              </a:buClr>
              <a:buSzPts val="2400"/>
              <a:buChar char="•"/>
            </a:pPr>
            <a:r>
              <a:rPr lang="en-US"/>
              <a:t>2 listbox: lstReceived, lstSent </a:t>
            </a:r>
            <a:endParaRPr/>
          </a:p>
          <a:p>
            <a:pPr indent="-228600" lvl="1" marL="685800" rtl="0" algn="l">
              <a:lnSpc>
                <a:spcPct val="90000"/>
              </a:lnSpc>
              <a:spcBef>
                <a:spcPts val="500"/>
              </a:spcBef>
              <a:spcAft>
                <a:spcPts val="0"/>
              </a:spcAft>
              <a:buClr>
                <a:srgbClr val="2F5496"/>
              </a:buClr>
              <a:buSzPts val="2400"/>
              <a:buChar char="•"/>
            </a:pPr>
            <a:r>
              <a:rPr lang="en-US"/>
              <a:t>2 button: btnConnect, btnSend</a:t>
            </a:r>
            <a:endParaRPr/>
          </a:p>
        </p:txBody>
      </p:sp>
      <p:sp>
        <p:nvSpPr>
          <p:cNvPr id="393" name="Google Shape;393;p4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94" name="Google Shape;394;p4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95" name="Google Shape;395;p4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6" name="Google Shape;396;p42"/>
          <p:cNvPicPr preferRelativeResize="0"/>
          <p:nvPr/>
        </p:nvPicPr>
        <p:blipFill rotWithShape="1">
          <a:blip r:embed="rId3">
            <a:alphaModFix/>
          </a:blip>
          <a:srcRect b="0" l="0" r="0" t="0"/>
          <a:stretch/>
        </p:blipFill>
        <p:spPr>
          <a:xfrm>
            <a:off x="171124" y="3037984"/>
            <a:ext cx="8786934" cy="301752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402" name="Google Shape;402;p4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03" name="Google Shape;403;p4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04" name="Google Shape;404;p4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5" name="Google Shape;405;p43"/>
          <p:cNvPicPr preferRelativeResize="0"/>
          <p:nvPr/>
        </p:nvPicPr>
        <p:blipFill rotWithShape="1">
          <a:blip r:embed="rId3">
            <a:alphaModFix/>
          </a:blip>
          <a:srcRect b="0" l="0" r="0" t="0"/>
          <a:stretch/>
        </p:blipFill>
        <p:spPr>
          <a:xfrm>
            <a:off x="137160" y="1060367"/>
            <a:ext cx="8869680" cy="330419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411" name="Google Shape;411;p4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12" name="Google Shape;412;p4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13" name="Google Shape;413;p4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4" name="Google Shape;414;p44"/>
          <p:cNvPicPr preferRelativeResize="0"/>
          <p:nvPr/>
        </p:nvPicPr>
        <p:blipFill rotWithShape="1">
          <a:blip r:embed="rId3">
            <a:alphaModFix/>
          </a:blip>
          <a:srcRect b="0" l="0" r="0" t="0"/>
          <a:stretch/>
        </p:blipFill>
        <p:spPr>
          <a:xfrm>
            <a:off x="137160" y="1082963"/>
            <a:ext cx="8869680" cy="277737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420" name="Google Shape;420;p4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21" name="Google Shape;421;p4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22" name="Google Shape;422;p4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3" name="Google Shape;423;p45"/>
          <p:cNvPicPr preferRelativeResize="0"/>
          <p:nvPr/>
        </p:nvPicPr>
        <p:blipFill rotWithShape="1">
          <a:blip r:embed="rId3">
            <a:alphaModFix/>
          </a:blip>
          <a:srcRect b="0" l="0" r="0" t="0"/>
          <a:stretch/>
        </p:blipFill>
        <p:spPr>
          <a:xfrm>
            <a:off x="137160" y="1008820"/>
            <a:ext cx="8869680" cy="389047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429" name="Google Shape;429;p4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30" name="Google Shape;430;p4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31" name="Google Shape;431;p4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2" name="Google Shape;432;p46"/>
          <p:cNvPicPr preferRelativeResize="0"/>
          <p:nvPr/>
        </p:nvPicPr>
        <p:blipFill rotWithShape="1">
          <a:blip r:embed="rId3">
            <a:alphaModFix/>
          </a:blip>
          <a:srcRect b="0" l="0" r="0" t="0"/>
          <a:stretch/>
        </p:blipFill>
        <p:spPr>
          <a:xfrm>
            <a:off x="137160" y="899314"/>
            <a:ext cx="8869680" cy="551939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438" name="Google Shape;438;p4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39" name="Google Shape;439;p4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40" name="Google Shape;440;p4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1" name="Google Shape;441;p47"/>
          <p:cNvPicPr preferRelativeResize="0"/>
          <p:nvPr/>
        </p:nvPicPr>
        <p:blipFill rotWithShape="1">
          <a:blip r:embed="rId3">
            <a:alphaModFix/>
          </a:blip>
          <a:srcRect b="0" l="384" r="0" t="0"/>
          <a:stretch/>
        </p:blipFill>
        <p:spPr>
          <a:xfrm>
            <a:off x="900254" y="961529"/>
            <a:ext cx="7343492"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CHƯƠNG TRÌNH CHAT </a:t>
            </a:r>
            <a:endParaRPr/>
          </a:p>
        </p:txBody>
      </p:sp>
      <p:sp>
        <p:nvSpPr>
          <p:cNvPr id="447" name="Google Shape;447;p4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48" name="Google Shape;448;p4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49" name="Google Shape;449;p4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0" name="Google Shape;450;p48"/>
          <p:cNvPicPr preferRelativeResize="0"/>
          <p:nvPr/>
        </p:nvPicPr>
        <p:blipFill rotWithShape="1">
          <a:blip r:embed="rId3">
            <a:alphaModFix/>
          </a:blip>
          <a:srcRect b="0" l="0" r="0" t="0"/>
          <a:stretch/>
        </p:blipFill>
        <p:spPr>
          <a:xfrm>
            <a:off x="841654" y="961529"/>
            <a:ext cx="7460692"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TỔNG KẾT</a:t>
            </a:r>
            <a:endParaRPr>
              <a:latin typeface="Calibri"/>
              <a:ea typeface="Calibri"/>
              <a:cs typeface="Calibri"/>
              <a:sym typeface="Calibri"/>
            </a:endParaRPr>
          </a:p>
        </p:txBody>
      </p:sp>
      <p:sp>
        <p:nvSpPr>
          <p:cNvPr id="456" name="Google Shape;456;p4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Khi muốn gửi dữ liệu qua mạng bằng lớp UDPClient, chúng ta theo cách đơn giản nhất như sau:</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Tạo một UDPClient và gán cho nó một số hiệu cổng. Ví dụ: UDPClient udp = new UDPClient(1000)</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Tạo một địa chỉ IP ứng với địa chỉ của máy mà ta muốn giao tiếp bằng IPEndPoint hoặc IPAddress hoặc IPHostEntry. (Lưu ý: Nếu dùng DNS.GetHostEntry thì ta có thể truyền vào là tên của máy. Sau đó muốn lấy địa chỉ thì: DNS.GetHostEntry("Tên_Máy").Address[0])</a:t>
            </a:r>
            <a:endParaRPr sz="2800">
              <a:latin typeface="Calibri"/>
              <a:ea typeface="Calibri"/>
              <a:cs typeface="Calibri"/>
              <a:sym typeface="Calibri"/>
            </a:endParaRPr>
          </a:p>
        </p:txBody>
      </p:sp>
      <p:sp>
        <p:nvSpPr>
          <p:cNvPr id="457" name="Google Shape;457;p4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58" name="Google Shape;458;p4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59" name="Google Shape;459;p4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UDPCLIENT: TỔNG KẾT </a:t>
            </a:r>
            <a:endParaRPr/>
          </a:p>
        </p:txBody>
      </p:sp>
      <p:sp>
        <p:nvSpPr>
          <p:cNvPr id="465" name="Google Shape;465;p5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Gửi dữ liệu đi:</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Bước 1: Chuyển chuỗi thành mảng byte</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Bước 2: Gọi phương thức Send, trong đó truyền địa chỉ IP của máy ở xa mà ta vừa tạo ở trên và thêm vào số hiệu cổng mà máy ở xa đang dùng để nhận dữ liệu.</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Khi nhận: </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Dùng phương thức Receive để nhận dữ liệu về. </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Khi đó chúng ta cần tạo một đối tượng IPEndPoint với địa chỉ và số hiệu cổng của máy ở xa mà chúng ta muốn nhận dữ liệu. </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Phương thức này trả về dữ liệu ở dạng mảng byte, do vậy để chuyển sang dạng chuỗi ký tự thì cần dùng lớp Encoding để chuyển đổi </a:t>
            </a:r>
            <a:br>
              <a:rPr lang="en-US">
                <a:latin typeface="Calibri"/>
                <a:ea typeface="Calibri"/>
                <a:cs typeface="Calibri"/>
                <a:sym typeface="Calibri"/>
              </a:rPr>
            </a:br>
            <a:endParaRPr>
              <a:latin typeface="Calibri"/>
              <a:ea typeface="Calibri"/>
              <a:cs typeface="Calibri"/>
              <a:sym typeface="Calibri"/>
            </a:endParaRPr>
          </a:p>
        </p:txBody>
      </p:sp>
      <p:sp>
        <p:nvSpPr>
          <p:cNvPr id="466" name="Google Shape;466;p5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67" name="Google Shape;467;p5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68" name="Google Shape;468;p5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LỚP TCPCLIENT</a:t>
            </a:r>
            <a:endParaRPr>
              <a:latin typeface="Calibri"/>
              <a:ea typeface="Calibri"/>
              <a:cs typeface="Calibri"/>
              <a:sym typeface="Calibri"/>
            </a:endParaRPr>
          </a:p>
        </p:txBody>
      </p:sp>
      <p:sp>
        <p:nvSpPr>
          <p:cNvPr id="474" name="Google Shape;474;p5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Để đảm bảo độ tin cậy trong các ứng dụng mạng, người ta còn dùng một giao thức khác, gọi là giao thức có kết nối: TCP (Transport Control Protocol).</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Trên Internet chủ yếu là dùng loại giao thức này, ví dụ như Telnet, HTTP, SMTP, POP3… </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Để lập trình theo giao thức TCP, .NET cung cấp hai lớp có tên là TCPClient và TCPListener.</a:t>
            </a:r>
            <a:endParaRPr>
              <a:latin typeface="Calibri"/>
              <a:ea typeface="Calibri"/>
              <a:cs typeface="Calibri"/>
              <a:sym typeface="Calibri"/>
            </a:endParaRPr>
          </a:p>
        </p:txBody>
      </p:sp>
      <p:sp>
        <p:nvSpPr>
          <p:cNvPr id="475" name="Google Shape;475;p5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76" name="Google Shape;476;p5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77" name="Google Shape;477;p5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ADDRESS &amp; PORT: KHÁI NIỆM</a:t>
            </a:r>
            <a:endParaRPr/>
          </a:p>
        </p:txBody>
      </p:sp>
      <p:sp>
        <p:nvSpPr>
          <p:cNvPr id="110" name="Google Shape;110;p1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11" name="Google Shape;111;p1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12" name="Google Shape;112;p1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13" name="Google Shape;113;p16"/>
          <p:cNvGrpSpPr/>
          <p:nvPr/>
        </p:nvGrpSpPr>
        <p:grpSpPr>
          <a:xfrm>
            <a:off x="1243988" y="1102183"/>
            <a:ext cx="6549476" cy="4125450"/>
            <a:chOff x="779863" y="989061"/>
            <a:chExt cx="6549476" cy="4125450"/>
          </a:xfrm>
        </p:grpSpPr>
        <p:sp>
          <p:nvSpPr>
            <p:cNvPr id="114" name="Google Shape;114;p16"/>
            <p:cNvSpPr/>
            <p:nvPr/>
          </p:nvSpPr>
          <p:spPr>
            <a:xfrm>
              <a:off x="1550768" y="1420188"/>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0</a:t>
              </a:r>
              <a:endParaRPr b="1" i="0" sz="1800" u="none" cap="none" strike="noStrike">
                <a:solidFill>
                  <a:schemeClr val="dk1"/>
                </a:solidFill>
                <a:latin typeface="Calibri"/>
                <a:ea typeface="Calibri"/>
                <a:cs typeface="Calibri"/>
                <a:sym typeface="Calibri"/>
              </a:endParaRPr>
            </a:p>
          </p:txBody>
        </p:sp>
        <p:sp>
          <p:nvSpPr>
            <p:cNvPr id="115" name="Google Shape;115;p16"/>
            <p:cNvSpPr/>
            <p:nvPr/>
          </p:nvSpPr>
          <p:spPr>
            <a:xfrm>
              <a:off x="1550768" y="2036332"/>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116" name="Google Shape;116;p16"/>
            <p:cNvSpPr/>
            <p:nvPr/>
          </p:nvSpPr>
          <p:spPr>
            <a:xfrm>
              <a:off x="1550768" y="2652476"/>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234</a:t>
              </a:r>
              <a:endParaRPr b="1" i="0" sz="1800" u="none" cap="none" strike="noStrike">
                <a:solidFill>
                  <a:schemeClr val="dk1"/>
                </a:solidFill>
                <a:latin typeface="Calibri"/>
                <a:ea typeface="Calibri"/>
                <a:cs typeface="Calibri"/>
                <a:sym typeface="Calibri"/>
              </a:endParaRPr>
            </a:p>
          </p:txBody>
        </p:sp>
        <p:sp>
          <p:nvSpPr>
            <p:cNvPr id="117" name="Google Shape;117;p16"/>
            <p:cNvSpPr/>
            <p:nvPr/>
          </p:nvSpPr>
          <p:spPr>
            <a:xfrm>
              <a:off x="1550768" y="3268620"/>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118" name="Google Shape;118;p16"/>
            <p:cNvSpPr/>
            <p:nvPr/>
          </p:nvSpPr>
          <p:spPr>
            <a:xfrm>
              <a:off x="1550768" y="3884764"/>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65.535</a:t>
              </a:r>
              <a:endParaRPr b="1" i="0" sz="1800" u="none" cap="none" strike="noStrike">
                <a:solidFill>
                  <a:schemeClr val="dk1"/>
                </a:solidFill>
                <a:latin typeface="Calibri"/>
                <a:ea typeface="Calibri"/>
                <a:cs typeface="Calibri"/>
                <a:sym typeface="Calibri"/>
              </a:endParaRPr>
            </a:p>
          </p:txBody>
        </p:sp>
        <p:sp>
          <p:nvSpPr>
            <p:cNvPr id="119" name="Google Shape;119;p16"/>
            <p:cNvSpPr/>
            <p:nvPr/>
          </p:nvSpPr>
          <p:spPr>
            <a:xfrm>
              <a:off x="5383346" y="1420188"/>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0</a:t>
              </a:r>
              <a:endParaRPr b="1" i="0" sz="1800" u="none" cap="none" strike="noStrike">
                <a:solidFill>
                  <a:schemeClr val="dk1"/>
                </a:solidFill>
                <a:latin typeface="Calibri"/>
                <a:ea typeface="Calibri"/>
                <a:cs typeface="Calibri"/>
                <a:sym typeface="Calibri"/>
              </a:endParaRPr>
            </a:p>
          </p:txBody>
        </p:sp>
        <p:sp>
          <p:nvSpPr>
            <p:cNvPr id="120" name="Google Shape;120;p16"/>
            <p:cNvSpPr/>
            <p:nvPr/>
          </p:nvSpPr>
          <p:spPr>
            <a:xfrm>
              <a:off x="5383346" y="2036332"/>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121" name="Google Shape;121;p16"/>
            <p:cNvSpPr/>
            <p:nvPr/>
          </p:nvSpPr>
          <p:spPr>
            <a:xfrm>
              <a:off x="5383346" y="2652476"/>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234</a:t>
              </a:r>
              <a:endParaRPr b="1" i="0" sz="1800" u="none" cap="none" strike="noStrike">
                <a:solidFill>
                  <a:schemeClr val="dk1"/>
                </a:solidFill>
                <a:latin typeface="Calibri"/>
                <a:ea typeface="Calibri"/>
                <a:cs typeface="Calibri"/>
                <a:sym typeface="Calibri"/>
              </a:endParaRPr>
            </a:p>
          </p:txBody>
        </p:sp>
        <p:sp>
          <p:nvSpPr>
            <p:cNvPr id="122" name="Google Shape;122;p16"/>
            <p:cNvSpPr/>
            <p:nvPr/>
          </p:nvSpPr>
          <p:spPr>
            <a:xfrm>
              <a:off x="5383346" y="3268620"/>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123" name="Google Shape;123;p16"/>
            <p:cNvSpPr/>
            <p:nvPr/>
          </p:nvSpPr>
          <p:spPr>
            <a:xfrm>
              <a:off x="5383346" y="3884764"/>
              <a:ext cx="1350476" cy="476345"/>
            </a:xfrm>
            <a:prstGeom prst="rect">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65.535</a:t>
              </a:r>
              <a:endParaRPr b="1" i="0" sz="1800" u="none" cap="none" strike="noStrike">
                <a:solidFill>
                  <a:schemeClr val="dk1"/>
                </a:solidFill>
                <a:latin typeface="Calibri"/>
                <a:ea typeface="Calibri"/>
                <a:cs typeface="Calibri"/>
                <a:sym typeface="Calibri"/>
              </a:endParaRPr>
            </a:p>
          </p:txBody>
        </p:sp>
        <p:sp>
          <p:nvSpPr>
            <p:cNvPr id="124" name="Google Shape;124;p16"/>
            <p:cNvSpPr/>
            <p:nvPr/>
          </p:nvSpPr>
          <p:spPr>
            <a:xfrm>
              <a:off x="3204764" y="1854236"/>
              <a:ext cx="1806222" cy="840536"/>
            </a:xfrm>
            <a:prstGeom prst="leftRightArrow">
              <a:avLst>
                <a:gd fmla="val 50000" name="adj1"/>
                <a:gd fmla="val 50000" name="adj2"/>
              </a:avLst>
            </a:prstGeom>
            <a:solidFill>
              <a:schemeClr val="lt1"/>
            </a:solidFill>
            <a:ln cap="flat" cmpd="sng" w="381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1011001110</a:t>
              </a:r>
              <a:endParaRPr b="0" i="0" sz="1800" u="none" cap="none" strike="noStrike">
                <a:solidFill>
                  <a:schemeClr val="dk1"/>
                </a:solidFill>
                <a:latin typeface="Calibri"/>
                <a:ea typeface="Calibri"/>
                <a:cs typeface="Calibri"/>
                <a:sym typeface="Calibri"/>
              </a:endParaRPr>
            </a:p>
          </p:txBody>
        </p:sp>
        <p:sp>
          <p:nvSpPr>
            <p:cNvPr id="125" name="Google Shape;125;p16"/>
            <p:cNvSpPr txBox="1"/>
            <p:nvPr/>
          </p:nvSpPr>
          <p:spPr>
            <a:xfrm>
              <a:off x="779863" y="4745179"/>
              <a:ext cx="2424901" cy="369332"/>
            </a:xfrm>
            <a:prstGeom prst="rect">
              <a:avLst/>
            </a:prstGeom>
            <a:solidFill>
              <a:schemeClr val="lt1"/>
            </a:solidFill>
            <a:ln cap="flat" cmpd="sng" w="381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Address: 192.168.1.10</a:t>
              </a:r>
              <a:endParaRPr b="1" sz="1800">
                <a:solidFill>
                  <a:schemeClr val="dk1"/>
                </a:solidFill>
                <a:latin typeface="Calibri"/>
                <a:ea typeface="Calibri"/>
                <a:cs typeface="Calibri"/>
                <a:sym typeface="Calibri"/>
              </a:endParaRPr>
            </a:p>
          </p:txBody>
        </p:sp>
        <p:sp>
          <p:nvSpPr>
            <p:cNvPr id="126" name="Google Shape;126;p16"/>
            <p:cNvSpPr txBox="1"/>
            <p:nvPr/>
          </p:nvSpPr>
          <p:spPr>
            <a:xfrm>
              <a:off x="5010986" y="4745179"/>
              <a:ext cx="2318353" cy="369332"/>
            </a:xfrm>
            <a:prstGeom prst="rect">
              <a:avLst/>
            </a:prstGeom>
            <a:solidFill>
              <a:schemeClr val="lt1"/>
            </a:solidFill>
            <a:ln cap="flat" cmpd="sng" w="381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Address: 192.168.1.20</a:t>
              </a:r>
              <a:endParaRPr b="1" sz="1800">
                <a:solidFill>
                  <a:schemeClr val="dk1"/>
                </a:solidFill>
                <a:latin typeface="Calibri"/>
                <a:ea typeface="Calibri"/>
                <a:cs typeface="Calibri"/>
                <a:sym typeface="Calibri"/>
              </a:endParaRPr>
            </a:p>
          </p:txBody>
        </p:sp>
        <p:cxnSp>
          <p:nvCxnSpPr>
            <p:cNvPr id="127" name="Google Shape;127;p16"/>
            <p:cNvCxnSpPr>
              <a:stCxn id="114" idx="3"/>
              <a:endCxn id="121" idx="1"/>
            </p:cNvCxnSpPr>
            <p:nvPr/>
          </p:nvCxnSpPr>
          <p:spPr>
            <a:xfrm>
              <a:off x="2901244" y="1658360"/>
              <a:ext cx="2482200" cy="1232400"/>
            </a:xfrm>
            <a:prstGeom prst="curvedConnector3">
              <a:avLst>
                <a:gd fmla="val 5832" name="adj1"/>
              </a:avLst>
            </a:prstGeom>
            <a:noFill/>
            <a:ln cap="flat" cmpd="sng" w="57150">
              <a:solidFill>
                <a:srgbClr val="00B050"/>
              </a:solidFill>
              <a:prstDash val="solid"/>
              <a:miter lim="800000"/>
              <a:headEnd len="sm" w="sm" type="none"/>
              <a:tailEnd len="sm" w="sm" type="none"/>
            </a:ln>
            <a:effectLst>
              <a:outerShdw blurRad="50800" rotWithShape="0" algn="tl" dir="2700000" dist="38100">
                <a:srgbClr val="000000">
                  <a:alpha val="40000"/>
                </a:srgbClr>
              </a:outerShdw>
            </a:effectLst>
          </p:spPr>
        </p:cxnSp>
        <p:cxnSp>
          <p:nvCxnSpPr>
            <p:cNvPr id="128" name="Google Shape;128;p16"/>
            <p:cNvCxnSpPr>
              <a:stCxn id="119" idx="1"/>
              <a:endCxn id="116" idx="3"/>
            </p:cNvCxnSpPr>
            <p:nvPr/>
          </p:nvCxnSpPr>
          <p:spPr>
            <a:xfrm flipH="1">
              <a:off x="2901146" y="1658360"/>
              <a:ext cx="2482200" cy="1232400"/>
            </a:xfrm>
            <a:prstGeom prst="curvedConnector3">
              <a:avLst>
                <a:gd fmla="val 41410" name="adj1"/>
              </a:avLst>
            </a:prstGeom>
            <a:noFill/>
            <a:ln cap="flat" cmpd="sng" w="57150">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cxnSp>
        <p:sp>
          <p:nvSpPr>
            <p:cNvPr id="129" name="Google Shape;129;p16"/>
            <p:cNvSpPr txBox="1"/>
            <p:nvPr/>
          </p:nvSpPr>
          <p:spPr>
            <a:xfrm>
              <a:off x="1908899" y="989061"/>
              <a:ext cx="6342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Port</a:t>
              </a:r>
              <a:endParaRPr b="1" sz="2000">
                <a:solidFill>
                  <a:schemeClr val="dk1"/>
                </a:solidFill>
                <a:latin typeface="Calibri"/>
                <a:ea typeface="Calibri"/>
                <a:cs typeface="Calibri"/>
                <a:sym typeface="Calibri"/>
              </a:endParaRPr>
            </a:p>
          </p:txBody>
        </p:sp>
        <p:sp>
          <p:nvSpPr>
            <p:cNvPr id="130" name="Google Shape;130;p16"/>
            <p:cNvSpPr txBox="1"/>
            <p:nvPr/>
          </p:nvSpPr>
          <p:spPr>
            <a:xfrm>
              <a:off x="5741477" y="989061"/>
              <a:ext cx="6342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Port</a:t>
              </a:r>
              <a:endParaRPr b="1" sz="2000">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TCPCLIENT: CÁC THÀNH VIÊN</a:t>
            </a:r>
            <a:endParaRPr/>
          </a:p>
        </p:txBody>
      </p:sp>
      <p:sp>
        <p:nvSpPr>
          <p:cNvPr id="483" name="Google Shape;483;p5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84" name="Google Shape;484;p5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85" name="Google Shape;485;p5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86" name="Google Shape;486;p52"/>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498575"/>
                <a:gridCol w="600535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thuộc tính</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Available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Cho biết số byte đã nhận về từ mạng và có sẵn để đọc.</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Client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Trả về Socket ứng với TCPClient hiện hành.</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Connected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Trạng thái cho biết đã kết nối được đến Server hay chưa</a:t>
                      </a:r>
                      <a:endParaRPr sz="24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TCPCLIENT: CÁC THÀNH VIÊN</a:t>
            </a:r>
            <a:endParaRPr/>
          </a:p>
        </p:txBody>
      </p:sp>
      <p:sp>
        <p:nvSpPr>
          <p:cNvPr id="492" name="Google Shape;492;p5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93" name="Google Shape;493;p5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94" name="Google Shape;494;p5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95" name="Google Shape;495;p53"/>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743675"/>
                <a:gridCol w="576025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TcpClient ()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Tạo một đối tượng </a:t>
                      </a:r>
                      <a:r>
                        <a:rPr b="1" lang="en-US" sz="2400" u="none" cap="none" strike="noStrike">
                          <a:solidFill>
                            <a:srgbClr val="000000"/>
                          </a:solidFill>
                          <a:latin typeface="Calibri"/>
                          <a:ea typeface="Calibri"/>
                          <a:cs typeface="Calibri"/>
                          <a:sym typeface="Calibri"/>
                        </a:rPr>
                        <a:t>TcpClient</a:t>
                      </a:r>
                      <a:r>
                        <a:rPr lang="en-US" sz="2400" u="none" cap="none" strike="noStrike">
                          <a:solidFill>
                            <a:srgbClr val="000000"/>
                          </a:solidFill>
                          <a:latin typeface="Calibri"/>
                          <a:ea typeface="Calibri"/>
                          <a:cs typeface="Calibri"/>
                          <a:sym typeface="Calibri"/>
                        </a:rPr>
                        <a:t>.</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TcpClient (IPEndPoint)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Tạo một </a:t>
                      </a:r>
                      <a:r>
                        <a:rPr b="1" lang="en-US" sz="2400" u="none" cap="none" strike="noStrike">
                          <a:solidFill>
                            <a:srgbClr val="000000"/>
                          </a:solidFill>
                          <a:latin typeface="Calibri"/>
                          <a:ea typeface="Calibri"/>
                          <a:cs typeface="Calibri"/>
                          <a:sym typeface="Calibri"/>
                        </a:rPr>
                        <a:t>TcpClient </a:t>
                      </a:r>
                      <a:r>
                        <a:rPr lang="en-US" sz="2400" u="none" cap="none" strike="noStrike">
                          <a:solidFill>
                            <a:srgbClr val="000000"/>
                          </a:solidFill>
                          <a:latin typeface="Calibri"/>
                          <a:ea typeface="Calibri"/>
                          <a:cs typeface="Calibri"/>
                          <a:sym typeface="Calibri"/>
                        </a:rPr>
                        <a:t>và gắn cho nó một EndPoint cục bộ.(Gán địa chỉ máy cục bộ và số hiệu cổng để sử dụng trao đổi thông tin về sau)</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TcpClient </a:t>
                      </a:r>
                      <a:endParaRPr sz="24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(RemoteHost: String, RemotePort: Int32)</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Tạo một đối tượng </a:t>
                      </a:r>
                      <a:r>
                        <a:rPr b="1" lang="en-US" sz="2400" u="none" cap="none" strike="noStrike">
                          <a:solidFill>
                            <a:srgbClr val="000000"/>
                          </a:solidFill>
                          <a:latin typeface="Calibri"/>
                          <a:ea typeface="Calibri"/>
                          <a:cs typeface="Calibri"/>
                          <a:sym typeface="Calibri"/>
                        </a:rPr>
                        <a:t>TcpClient </a:t>
                      </a:r>
                      <a:r>
                        <a:rPr lang="en-US" sz="2400" u="none" cap="none" strike="noStrike">
                          <a:solidFill>
                            <a:srgbClr val="000000"/>
                          </a:solidFill>
                          <a:latin typeface="Calibri"/>
                          <a:ea typeface="Calibri"/>
                          <a:cs typeface="Calibri"/>
                          <a:sym typeface="Calibri"/>
                        </a:rPr>
                        <a:t>và kết nối đến một máy có địa chỉ và số hiệu cổng được truyền vào. RemoteHost có thể là địa chỉ IP chuẩn hoặc tên máy.</a:t>
                      </a:r>
                      <a:endParaRPr sz="24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TCPCLIENT: CÁC THÀNH VIÊN</a:t>
            </a:r>
            <a:endParaRPr/>
          </a:p>
        </p:txBody>
      </p:sp>
      <p:sp>
        <p:nvSpPr>
          <p:cNvPr id="501" name="Google Shape;501;p5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02" name="Google Shape;502;p5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03" name="Google Shape;503;p5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04" name="Google Shape;504;p54"/>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941625"/>
                <a:gridCol w="5562275"/>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Close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Giải phóng đối tượng </a:t>
                      </a:r>
                      <a:r>
                        <a:rPr b="1" lang="en-US" sz="2400" u="none" cap="none" strike="noStrike">
                          <a:solidFill>
                            <a:srgbClr val="000000"/>
                          </a:solidFill>
                          <a:latin typeface="Calibri"/>
                          <a:ea typeface="Calibri"/>
                          <a:cs typeface="Calibri"/>
                          <a:sym typeface="Calibri"/>
                        </a:rPr>
                        <a:t>TcpClient </a:t>
                      </a:r>
                      <a:r>
                        <a:rPr lang="en-US" sz="2400" u="none" cap="none" strike="noStrike">
                          <a:solidFill>
                            <a:srgbClr val="000000"/>
                          </a:solidFill>
                          <a:latin typeface="Calibri"/>
                          <a:ea typeface="Calibri"/>
                          <a:cs typeface="Calibri"/>
                          <a:sym typeface="Calibri"/>
                        </a:rPr>
                        <a:t>nhưng không đóng kết nối.</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Connect (RemoteHost, Port)</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Kết nối đến một máy TCP khác có tên và số hiệu cổng.</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GetStream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Trả về </a:t>
                      </a:r>
                      <a:r>
                        <a:rPr lang="en-US" sz="2400" u="none" cap="none" strike="noStrike">
                          <a:solidFill>
                            <a:srgbClr val="0000FF"/>
                          </a:solidFill>
                          <a:latin typeface="Calibri"/>
                          <a:ea typeface="Calibri"/>
                          <a:cs typeface="Calibri"/>
                          <a:sym typeface="Calibri"/>
                        </a:rPr>
                        <a:t>NetworkStream </a:t>
                      </a:r>
                      <a:r>
                        <a:rPr lang="en-US" sz="2400" u="none" cap="none" strike="noStrike">
                          <a:solidFill>
                            <a:srgbClr val="000000"/>
                          </a:solidFill>
                          <a:latin typeface="Calibri"/>
                          <a:ea typeface="Calibri"/>
                          <a:cs typeface="Calibri"/>
                          <a:sym typeface="Calibri"/>
                        </a:rPr>
                        <a:t>để từ đó giúp ta gửi hay nhận dữ liệu. (Thường làm tham số khi tạo StreamReader và StreamWriter). Khi đã gắn vào StreamReader và StreamWriter thì có thể gửi và nhận dữ liệu thông qua các phương thức Readln, Writeln tương ứng của các lớp này.</a:t>
                      </a:r>
                      <a:endParaRPr sz="24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TCPCLIENT: TRÌNH TỰ KẾT NỐI</a:t>
            </a:r>
            <a:endParaRPr/>
          </a:p>
        </p:txBody>
      </p:sp>
      <p:sp>
        <p:nvSpPr>
          <p:cNvPr id="510" name="Google Shape;510;p5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Bước 1: Tạo một đối tượng TCPClient</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Bước 2: Kết nối đến máy chủ dùng phương thức Connect</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Bước 3: Tạo 2 đối tượng StreamReader (Receive) và StreamWriter (Send) và "nối" với GetStream của TCPClient</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Bước 4:</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b="1" lang="en-US">
                <a:latin typeface="Calibri"/>
                <a:ea typeface="Calibri"/>
                <a:cs typeface="Calibri"/>
                <a:sym typeface="Calibri"/>
              </a:rPr>
              <a:t>Dùng đối tượng StreamWriter.Writeline/Write đã tạo ở trên để gửi dữ liệu đi.</a:t>
            </a:r>
            <a:endParaRPr b="1">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b="1" lang="en-US">
                <a:latin typeface="Calibri"/>
                <a:ea typeface="Calibri"/>
                <a:cs typeface="Calibri"/>
                <a:sym typeface="Calibri"/>
              </a:rPr>
              <a:t>Dùng đối tượng StreamReader.Readline/Read đã tạo ở trên để đọc dữ liệu về.</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Bước 5: Đóng kết nối.</a:t>
            </a:r>
            <a:endParaRPr/>
          </a:p>
          <a:p>
            <a:pPr indent="0" lvl="1" marL="457200" rtl="0" algn="l">
              <a:lnSpc>
                <a:spcPct val="90000"/>
              </a:lnSpc>
              <a:spcBef>
                <a:spcPts val="500"/>
              </a:spcBef>
              <a:spcAft>
                <a:spcPts val="0"/>
              </a:spcAft>
              <a:buClr>
                <a:srgbClr val="2F5496"/>
              </a:buClr>
              <a:buSzPts val="2400"/>
              <a:buNone/>
            </a:pPr>
            <a:r>
              <a:rPr lang="en-US">
                <a:latin typeface="Calibri"/>
                <a:ea typeface="Calibri"/>
                <a:cs typeface="Calibri"/>
                <a:sym typeface="Calibri"/>
              </a:rPr>
              <a:t>* Nếu muốn gửi/nhận dữ liệu ở mức byte (nhị phân) thì dùng NetworkStream (truyền GetStream cho NetworkStream)</a:t>
            </a:r>
            <a:endParaRPr>
              <a:latin typeface="Calibri"/>
              <a:ea typeface="Calibri"/>
              <a:cs typeface="Calibri"/>
              <a:sym typeface="Calibri"/>
            </a:endParaRPr>
          </a:p>
        </p:txBody>
      </p:sp>
      <p:sp>
        <p:nvSpPr>
          <p:cNvPr id="511" name="Google Shape;511;p5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12" name="Google Shape;512;p5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13" name="Google Shape;513;p5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TCPCLIENT: TRÌNH TỰ KẾT NỐI</a:t>
            </a:r>
            <a:endParaRPr/>
          </a:p>
        </p:txBody>
      </p:sp>
      <p:sp>
        <p:nvSpPr>
          <p:cNvPr id="519" name="Google Shape;519;p5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20" name="Google Shape;520;p5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21" name="Google Shape;521;p5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22" name="Google Shape;522;p56"/>
          <p:cNvGrpSpPr/>
          <p:nvPr/>
        </p:nvGrpSpPr>
        <p:grpSpPr>
          <a:xfrm>
            <a:off x="1479222" y="936204"/>
            <a:ext cx="6185555" cy="5329900"/>
            <a:chOff x="595460" y="775948"/>
            <a:chExt cx="6185555" cy="5329900"/>
          </a:xfrm>
        </p:grpSpPr>
        <p:sp>
          <p:nvSpPr>
            <p:cNvPr id="523" name="Google Shape;523;p56"/>
            <p:cNvSpPr/>
            <p:nvPr/>
          </p:nvSpPr>
          <p:spPr>
            <a:xfrm>
              <a:off x="595460" y="1221714"/>
              <a:ext cx="1498862" cy="424206"/>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socket()</a:t>
              </a:r>
              <a:endParaRPr b="1" sz="1800">
                <a:solidFill>
                  <a:srgbClr val="000000"/>
                </a:solidFill>
                <a:latin typeface="Calibri"/>
                <a:ea typeface="Calibri"/>
                <a:cs typeface="Calibri"/>
                <a:sym typeface="Calibri"/>
              </a:endParaRPr>
            </a:p>
          </p:txBody>
        </p:sp>
        <p:sp>
          <p:nvSpPr>
            <p:cNvPr id="524" name="Google Shape;524;p56"/>
            <p:cNvSpPr/>
            <p:nvPr/>
          </p:nvSpPr>
          <p:spPr>
            <a:xfrm>
              <a:off x="595460" y="2654381"/>
              <a:ext cx="1498862" cy="424206"/>
            </a:xfrm>
            <a:prstGeom prst="rect">
              <a:avLst/>
            </a:prstGeom>
            <a:solidFill>
              <a:srgbClr val="FFFF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listen()</a:t>
              </a:r>
              <a:endParaRPr b="1" sz="1800">
                <a:solidFill>
                  <a:srgbClr val="000000"/>
                </a:solidFill>
                <a:latin typeface="Calibri"/>
                <a:ea typeface="Calibri"/>
                <a:cs typeface="Calibri"/>
                <a:sym typeface="Calibri"/>
              </a:endParaRPr>
            </a:p>
          </p:txBody>
        </p:sp>
        <p:sp>
          <p:nvSpPr>
            <p:cNvPr id="525" name="Google Shape;525;p56"/>
            <p:cNvSpPr/>
            <p:nvPr/>
          </p:nvSpPr>
          <p:spPr>
            <a:xfrm>
              <a:off x="595460" y="1968703"/>
              <a:ext cx="1498862" cy="42420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bind()</a:t>
              </a:r>
              <a:endParaRPr b="1" sz="1800">
                <a:solidFill>
                  <a:srgbClr val="000000"/>
                </a:solidFill>
                <a:latin typeface="Calibri"/>
                <a:ea typeface="Calibri"/>
                <a:cs typeface="Calibri"/>
                <a:sym typeface="Calibri"/>
              </a:endParaRPr>
            </a:p>
          </p:txBody>
        </p:sp>
        <p:sp>
          <p:nvSpPr>
            <p:cNvPr id="526" name="Google Shape;526;p56"/>
            <p:cNvSpPr/>
            <p:nvPr/>
          </p:nvSpPr>
          <p:spPr>
            <a:xfrm>
              <a:off x="597031" y="4939425"/>
              <a:ext cx="1498862" cy="424206"/>
            </a:xfrm>
            <a:prstGeom prst="rect">
              <a:avLst/>
            </a:prstGeom>
            <a:solidFill>
              <a:srgbClr val="F7CAA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send()</a:t>
              </a:r>
              <a:endParaRPr b="1" sz="1800">
                <a:solidFill>
                  <a:srgbClr val="000000"/>
                </a:solidFill>
                <a:latin typeface="Calibri"/>
                <a:ea typeface="Calibri"/>
                <a:cs typeface="Calibri"/>
                <a:sym typeface="Calibri"/>
              </a:endParaRPr>
            </a:p>
          </p:txBody>
        </p:sp>
        <p:sp>
          <p:nvSpPr>
            <p:cNvPr id="527" name="Google Shape;527;p56"/>
            <p:cNvSpPr/>
            <p:nvPr/>
          </p:nvSpPr>
          <p:spPr>
            <a:xfrm>
              <a:off x="595460" y="5654291"/>
              <a:ext cx="1498862" cy="42420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close()</a:t>
              </a:r>
              <a:endParaRPr b="1" sz="1800">
                <a:solidFill>
                  <a:srgbClr val="000000"/>
                </a:solidFill>
                <a:latin typeface="Calibri"/>
                <a:ea typeface="Calibri"/>
                <a:cs typeface="Calibri"/>
                <a:sym typeface="Calibri"/>
              </a:endParaRPr>
            </a:p>
          </p:txBody>
        </p:sp>
        <p:sp>
          <p:nvSpPr>
            <p:cNvPr id="528" name="Google Shape;528;p56"/>
            <p:cNvSpPr txBox="1"/>
            <p:nvPr/>
          </p:nvSpPr>
          <p:spPr>
            <a:xfrm>
              <a:off x="985443" y="775948"/>
              <a:ext cx="785664" cy="369332"/>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Server</a:t>
              </a:r>
              <a:endParaRPr sz="1800">
                <a:solidFill>
                  <a:schemeClr val="dk1"/>
                </a:solidFill>
                <a:latin typeface="Calibri"/>
                <a:ea typeface="Calibri"/>
                <a:cs typeface="Calibri"/>
                <a:sym typeface="Calibri"/>
              </a:endParaRPr>
            </a:p>
          </p:txBody>
        </p:sp>
        <p:cxnSp>
          <p:nvCxnSpPr>
            <p:cNvPr id="529" name="Google Shape;529;p56"/>
            <p:cNvCxnSpPr>
              <a:stCxn id="523" idx="2"/>
              <a:endCxn id="525" idx="0"/>
            </p:cNvCxnSpPr>
            <p:nvPr/>
          </p:nvCxnSpPr>
          <p:spPr>
            <a:xfrm>
              <a:off x="1344891" y="1645920"/>
              <a:ext cx="0" cy="322800"/>
            </a:xfrm>
            <a:prstGeom prst="straightConnector1">
              <a:avLst/>
            </a:prstGeom>
            <a:noFill/>
            <a:ln cap="flat" cmpd="sng" w="38100">
              <a:solidFill>
                <a:schemeClr val="dk1"/>
              </a:solidFill>
              <a:prstDash val="solid"/>
              <a:miter lim="800000"/>
              <a:headEnd len="sm" w="sm" type="none"/>
              <a:tailEnd len="med" w="med" type="triangle"/>
            </a:ln>
          </p:spPr>
        </p:cxnSp>
        <p:cxnSp>
          <p:nvCxnSpPr>
            <p:cNvPr id="530" name="Google Shape;530;p56"/>
            <p:cNvCxnSpPr>
              <a:stCxn id="525" idx="2"/>
              <a:endCxn id="524" idx="0"/>
            </p:cNvCxnSpPr>
            <p:nvPr/>
          </p:nvCxnSpPr>
          <p:spPr>
            <a:xfrm>
              <a:off x="1344891" y="2392909"/>
              <a:ext cx="0" cy="261600"/>
            </a:xfrm>
            <a:prstGeom prst="straightConnector1">
              <a:avLst/>
            </a:prstGeom>
            <a:noFill/>
            <a:ln cap="flat" cmpd="sng" w="38100">
              <a:solidFill>
                <a:schemeClr val="dk1"/>
              </a:solidFill>
              <a:prstDash val="solid"/>
              <a:miter lim="800000"/>
              <a:headEnd len="sm" w="sm" type="none"/>
              <a:tailEnd len="med" w="med" type="triangle"/>
            </a:ln>
          </p:spPr>
        </p:cxnSp>
        <p:cxnSp>
          <p:nvCxnSpPr>
            <p:cNvPr id="531" name="Google Shape;531;p56"/>
            <p:cNvCxnSpPr>
              <a:stCxn id="524" idx="2"/>
              <a:endCxn id="532" idx="0"/>
            </p:cNvCxnSpPr>
            <p:nvPr/>
          </p:nvCxnSpPr>
          <p:spPr>
            <a:xfrm>
              <a:off x="1344891" y="3078587"/>
              <a:ext cx="0" cy="353400"/>
            </a:xfrm>
            <a:prstGeom prst="straightConnector1">
              <a:avLst/>
            </a:prstGeom>
            <a:noFill/>
            <a:ln cap="flat" cmpd="sng" w="38100">
              <a:solidFill>
                <a:schemeClr val="dk1"/>
              </a:solidFill>
              <a:prstDash val="solid"/>
              <a:miter lim="800000"/>
              <a:headEnd len="sm" w="sm" type="none"/>
              <a:tailEnd len="med" w="med" type="triangle"/>
            </a:ln>
          </p:spPr>
        </p:cxnSp>
        <p:cxnSp>
          <p:nvCxnSpPr>
            <p:cNvPr id="533" name="Google Shape;533;p56"/>
            <p:cNvCxnSpPr>
              <a:stCxn id="526" idx="2"/>
              <a:endCxn id="527" idx="0"/>
            </p:cNvCxnSpPr>
            <p:nvPr/>
          </p:nvCxnSpPr>
          <p:spPr>
            <a:xfrm flipH="1">
              <a:off x="1344962" y="5363631"/>
              <a:ext cx="1500" cy="290700"/>
            </a:xfrm>
            <a:prstGeom prst="straightConnector1">
              <a:avLst/>
            </a:prstGeom>
            <a:noFill/>
            <a:ln cap="flat" cmpd="sng" w="38100">
              <a:solidFill>
                <a:schemeClr val="dk1"/>
              </a:solidFill>
              <a:prstDash val="solid"/>
              <a:miter lim="800000"/>
              <a:headEnd len="sm" w="sm" type="none"/>
              <a:tailEnd len="med" w="med" type="triangle"/>
            </a:ln>
          </p:spPr>
        </p:cxnSp>
        <p:sp>
          <p:nvSpPr>
            <p:cNvPr id="534" name="Google Shape;534;p56"/>
            <p:cNvSpPr/>
            <p:nvPr/>
          </p:nvSpPr>
          <p:spPr>
            <a:xfrm>
              <a:off x="5282153" y="1221714"/>
              <a:ext cx="1498862" cy="424206"/>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socket()</a:t>
              </a:r>
              <a:endParaRPr b="1" sz="1800">
                <a:solidFill>
                  <a:srgbClr val="000000"/>
                </a:solidFill>
                <a:latin typeface="Calibri"/>
                <a:ea typeface="Calibri"/>
                <a:cs typeface="Calibri"/>
                <a:sym typeface="Calibri"/>
              </a:endParaRPr>
            </a:p>
          </p:txBody>
        </p:sp>
        <p:sp>
          <p:nvSpPr>
            <p:cNvPr id="535" name="Google Shape;535;p56"/>
            <p:cNvSpPr/>
            <p:nvPr/>
          </p:nvSpPr>
          <p:spPr>
            <a:xfrm>
              <a:off x="5280582" y="4966776"/>
              <a:ext cx="1498862" cy="424206"/>
            </a:xfrm>
            <a:prstGeom prst="rect">
              <a:avLst/>
            </a:prstGeom>
            <a:solidFill>
              <a:srgbClr val="BBD6E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recv ()</a:t>
              </a:r>
              <a:endParaRPr b="1" sz="1800">
                <a:solidFill>
                  <a:srgbClr val="000000"/>
                </a:solidFill>
                <a:latin typeface="Calibri"/>
                <a:ea typeface="Calibri"/>
                <a:cs typeface="Calibri"/>
                <a:sym typeface="Calibri"/>
              </a:endParaRPr>
            </a:p>
          </p:txBody>
        </p:sp>
        <p:sp>
          <p:nvSpPr>
            <p:cNvPr id="536" name="Google Shape;536;p56"/>
            <p:cNvSpPr/>
            <p:nvPr/>
          </p:nvSpPr>
          <p:spPr>
            <a:xfrm>
              <a:off x="5280582" y="3439793"/>
              <a:ext cx="1498862" cy="420624"/>
            </a:xfrm>
            <a:prstGeom prst="rect">
              <a:avLst/>
            </a:prstGeom>
            <a:solidFill>
              <a:srgbClr val="54813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connect()</a:t>
              </a:r>
              <a:endParaRPr b="1" sz="1800">
                <a:solidFill>
                  <a:schemeClr val="lt1"/>
                </a:solidFill>
                <a:latin typeface="Calibri"/>
                <a:ea typeface="Calibri"/>
                <a:cs typeface="Calibri"/>
                <a:sym typeface="Calibri"/>
              </a:endParaRPr>
            </a:p>
          </p:txBody>
        </p:sp>
        <p:sp>
          <p:nvSpPr>
            <p:cNvPr id="537" name="Google Shape;537;p56"/>
            <p:cNvSpPr/>
            <p:nvPr/>
          </p:nvSpPr>
          <p:spPr>
            <a:xfrm>
              <a:off x="5280582" y="4238978"/>
              <a:ext cx="1498862" cy="424206"/>
            </a:xfrm>
            <a:prstGeom prst="rect">
              <a:avLst/>
            </a:prstGeom>
            <a:solidFill>
              <a:srgbClr val="F7CAA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send()</a:t>
              </a:r>
              <a:endParaRPr b="1" sz="1800">
                <a:solidFill>
                  <a:srgbClr val="000000"/>
                </a:solidFill>
                <a:latin typeface="Calibri"/>
                <a:ea typeface="Calibri"/>
                <a:cs typeface="Calibri"/>
                <a:sym typeface="Calibri"/>
              </a:endParaRPr>
            </a:p>
          </p:txBody>
        </p:sp>
        <p:sp>
          <p:nvSpPr>
            <p:cNvPr id="538" name="Google Shape;538;p56"/>
            <p:cNvSpPr/>
            <p:nvPr/>
          </p:nvSpPr>
          <p:spPr>
            <a:xfrm>
              <a:off x="5280582" y="5681642"/>
              <a:ext cx="1498862" cy="424206"/>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close()</a:t>
              </a:r>
              <a:endParaRPr b="1" sz="1800">
                <a:solidFill>
                  <a:srgbClr val="000000"/>
                </a:solidFill>
                <a:latin typeface="Calibri"/>
                <a:ea typeface="Calibri"/>
                <a:cs typeface="Calibri"/>
                <a:sym typeface="Calibri"/>
              </a:endParaRPr>
            </a:p>
          </p:txBody>
        </p:sp>
        <p:sp>
          <p:nvSpPr>
            <p:cNvPr id="539" name="Google Shape;539;p56"/>
            <p:cNvSpPr txBox="1"/>
            <p:nvPr/>
          </p:nvSpPr>
          <p:spPr>
            <a:xfrm>
              <a:off x="5672136" y="775948"/>
              <a:ext cx="725968" cy="369332"/>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Client</a:t>
              </a:r>
              <a:endParaRPr sz="1800">
                <a:solidFill>
                  <a:schemeClr val="dk1"/>
                </a:solidFill>
                <a:latin typeface="Calibri"/>
                <a:ea typeface="Calibri"/>
                <a:cs typeface="Calibri"/>
                <a:sym typeface="Calibri"/>
              </a:endParaRPr>
            </a:p>
          </p:txBody>
        </p:sp>
        <p:cxnSp>
          <p:nvCxnSpPr>
            <p:cNvPr id="540" name="Google Shape;540;p56"/>
            <p:cNvCxnSpPr>
              <a:stCxn id="534" idx="2"/>
              <a:endCxn id="536" idx="0"/>
            </p:cNvCxnSpPr>
            <p:nvPr/>
          </p:nvCxnSpPr>
          <p:spPr>
            <a:xfrm flipH="1">
              <a:off x="6030084" y="1645920"/>
              <a:ext cx="1500" cy="1794000"/>
            </a:xfrm>
            <a:prstGeom prst="straightConnector1">
              <a:avLst/>
            </a:prstGeom>
            <a:noFill/>
            <a:ln cap="flat" cmpd="sng" w="38100">
              <a:solidFill>
                <a:schemeClr val="dk1"/>
              </a:solidFill>
              <a:prstDash val="solid"/>
              <a:miter lim="800000"/>
              <a:headEnd len="sm" w="sm" type="none"/>
              <a:tailEnd len="med" w="med" type="triangle"/>
            </a:ln>
          </p:spPr>
        </p:cxnSp>
        <p:cxnSp>
          <p:nvCxnSpPr>
            <p:cNvPr id="541" name="Google Shape;541;p56"/>
            <p:cNvCxnSpPr>
              <a:stCxn id="536" idx="2"/>
              <a:endCxn id="537" idx="0"/>
            </p:cNvCxnSpPr>
            <p:nvPr/>
          </p:nvCxnSpPr>
          <p:spPr>
            <a:xfrm>
              <a:off x="6030013" y="3860417"/>
              <a:ext cx="0" cy="378600"/>
            </a:xfrm>
            <a:prstGeom prst="straightConnector1">
              <a:avLst/>
            </a:prstGeom>
            <a:noFill/>
            <a:ln cap="flat" cmpd="sng" w="38100">
              <a:solidFill>
                <a:schemeClr val="dk1"/>
              </a:solidFill>
              <a:prstDash val="solid"/>
              <a:miter lim="800000"/>
              <a:headEnd len="sm" w="sm" type="none"/>
              <a:tailEnd len="med" w="med" type="triangle"/>
            </a:ln>
          </p:spPr>
        </p:cxnSp>
        <p:cxnSp>
          <p:nvCxnSpPr>
            <p:cNvPr id="542" name="Google Shape;542;p56"/>
            <p:cNvCxnSpPr>
              <a:stCxn id="535" idx="2"/>
              <a:endCxn id="538" idx="0"/>
            </p:cNvCxnSpPr>
            <p:nvPr/>
          </p:nvCxnSpPr>
          <p:spPr>
            <a:xfrm>
              <a:off x="6030013" y="5390982"/>
              <a:ext cx="0" cy="290700"/>
            </a:xfrm>
            <a:prstGeom prst="straightConnector1">
              <a:avLst/>
            </a:prstGeom>
            <a:noFill/>
            <a:ln cap="flat" cmpd="sng" w="38100">
              <a:solidFill>
                <a:schemeClr val="dk1"/>
              </a:solidFill>
              <a:prstDash val="solid"/>
              <a:miter lim="800000"/>
              <a:headEnd len="sm" w="sm" type="none"/>
              <a:tailEnd len="med" w="med" type="triangle"/>
            </a:ln>
          </p:spPr>
        </p:cxnSp>
        <p:cxnSp>
          <p:nvCxnSpPr>
            <p:cNvPr id="543" name="Google Shape;543;p56"/>
            <p:cNvCxnSpPr>
              <a:stCxn id="537" idx="1"/>
              <a:endCxn id="544" idx="3"/>
            </p:cNvCxnSpPr>
            <p:nvPr/>
          </p:nvCxnSpPr>
          <p:spPr>
            <a:xfrm rot="10800000">
              <a:off x="2095782" y="4433681"/>
              <a:ext cx="3184800" cy="17400"/>
            </a:xfrm>
            <a:prstGeom prst="straightConnector1">
              <a:avLst/>
            </a:prstGeom>
            <a:noFill/>
            <a:ln cap="flat" cmpd="sng" w="38100">
              <a:solidFill>
                <a:schemeClr val="dk1"/>
              </a:solidFill>
              <a:prstDash val="solid"/>
              <a:miter lim="800000"/>
              <a:headEnd len="sm" w="sm" type="none"/>
              <a:tailEnd len="med" w="med" type="triangle"/>
            </a:ln>
          </p:spPr>
        </p:cxnSp>
        <p:cxnSp>
          <p:nvCxnSpPr>
            <p:cNvPr id="545" name="Google Shape;545;p56"/>
            <p:cNvCxnSpPr>
              <a:stCxn id="526" idx="3"/>
              <a:endCxn id="535" idx="1"/>
            </p:cNvCxnSpPr>
            <p:nvPr/>
          </p:nvCxnSpPr>
          <p:spPr>
            <a:xfrm>
              <a:off x="2095893" y="5151528"/>
              <a:ext cx="3184800" cy="27300"/>
            </a:xfrm>
            <a:prstGeom prst="straightConnector1">
              <a:avLst/>
            </a:prstGeom>
            <a:noFill/>
            <a:ln cap="flat" cmpd="sng" w="38100">
              <a:solidFill>
                <a:schemeClr val="dk1"/>
              </a:solidFill>
              <a:prstDash val="solid"/>
              <a:miter lim="800000"/>
              <a:headEnd len="sm" w="sm" type="none"/>
              <a:tailEnd len="med" w="med" type="triangle"/>
            </a:ln>
          </p:spPr>
        </p:cxnSp>
        <p:sp>
          <p:nvSpPr>
            <p:cNvPr id="544" name="Google Shape;544;p56"/>
            <p:cNvSpPr/>
            <p:nvPr/>
          </p:nvSpPr>
          <p:spPr>
            <a:xfrm>
              <a:off x="596950" y="4221624"/>
              <a:ext cx="1498862" cy="424206"/>
            </a:xfrm>
            <a:prstGeom prst="rect">
              <a:avLst/>
            </a:prstGeom>
            <a:solidFill>
              <a:srgbClr val="BBD6E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recv ()</a:t>
              </a:r>
              <a:endParaRPr b="1" sz="1800">
                <a:solidFill>
                  <a:srgbClr val="000000"/>
                </a:solidFill>
                <a:latin typeface="Calibri"/>
                <a:ea typeface="Calibri"/>
                <a:cs typeface="Calibri"/>
                <a:sym typeface="Calibri"/>
              </a:endParaRPr>
            </a:p>
          </p:txBody>
        </p:sp>
        <p:sp>
          <p:nvSpPr>
            <p:cNvPr id="532" name="Google Shape;532;p56"/>
            <p:cNvSpPr/>
            <p:nvPr/>
          </p:nvSpPr>
          <p:spPr>
            <a:xfrm>
              <a:off x="595460" y="3432082"/>
              <a:ext cx="1498862" cy="420624"/>
            </a:xfrm>
            <a:prstGeom prst="rect">
              <a:avLst/>
            </a:prstGeom>
            <a:solidFill>
              <a:srgbClr val="C000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accept()</a:t>
              </a:r>
              <a:endParaRPr b="1" sz="1800">
                <a:solidFill>
                  <a:schemeClr val="lt1"/>
                </a:solidFill>
                <a:latin typeface="Calibri"/>
                <a:ea typeface="Calibri"/>
                <a:cs typeface="Calibri"/>
                <a:sym typeface="Calibri"/>
              </a:endParaRPr>
            </a:p>
          </p:txBody>
        </p:sp>
        <p:cxnSp>
          <p:nvCxnSpPr>
            <p:cNvPr id="546" name="Google Shape;546;p56"/>
            <p:cNvCxnSpPr>
              <a:stCxn id="532" idx="2"/>
              <a:endCxn id="544" idx="0"/>
            </p:cNvCxnSpPr>
            <p:nvPr/>
          </p:nvCxnSpPr>
          <p:spPr>
            <a:xfrm>
              <a:off x="1344891" y="3852706"/>
              <a:ext cx="1500" cy="369000"/>
            </a:xfrm>
            <a:prstGeom prst="straightConnector1">
              <a:avLst/>
            </a:prstGeom>
            <a:noFill/>
            <a:ln cap="flat" cmpd="sng" w="38100">
              <a:solidFill>
                <a:schemeClr val="dk1"/>
              </a:solidFill>
              <a:prstDash val="solid"/>
              <a:miter lim="800000"/>
              <a:headEnd len="sm" w="sm" type="none"/>
              <a:tailEnd len="med" w="med" type="triangle"/>
            </a:ln>
          </p:spPr>
        </p:cxnSp>
        <p:cxnSp>
          <p:nvCxnSpPr>
            <p:cNvPr id="547" name="Google Shape;547;p56"/>
            <p:cNvCxnSpPr>
              <a:stCxn id="527" idx="3"/>
              <a:endCxn id="538" idx="1"/>
            </p:cNvCxnSpPr>
            <p:nvPr/>
          </p:nvCxnSpPr>
          <p:spPr>
            <a:xfrm>
              <a:off x="2094322" y="5866394"/>
              <a:ext cx="3186300" cy="27300"/>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548" name="Google Shape;548;p56"/>
            <p:cNvCxnSpPr>
              <a:stCxn id="536" idx="1"/>
              <a:endCxn id="532" idx="3"/>
            </p:cNvCxnSpPr>
            <p:nvPr/>
          </p:nvCxnSpPr>
          <p:spPr>
            <a:xfrm rot="10800000">
              <a:off x="2094282" y="3642305"/>
              <a:ext cx="3186300" cy="7800"/>
            </a:xfrm>
            <a:prstGeom prst="straightConnector1">
              <a:avLst/>
            </a:prstGeom>
            <a:noFill/>
            <a:ln cap="flat" cmpd="sng" w="38100">
              <a:solidFill>
                <a:schemeClr val="dk1"/>
              </a:solidFill>
              <a:prstDash val="solid"/>
              <a:miter lim="800000"/>
              <a:headEnd len="sm" w="sm" type="none"/>
              <a:tailEnd len="med" w="med" type="triangle"/>
            </a:ln>
          </p:spPr>
        </p:cxnSp>
      </p:grpSp>
      <p:sp>
        <p:nvSpPr>
          <p:cNvPr id="549" name="Google Shape;549;p56"/>
          <p:cNvSpPr/>
          <p:nvPr/>
        </p:nvSpPr>
        <p:spPr>
          <a:xfrm>
            <a:off x="1022022" y="4510580"/>
            <a:ext cx="457200" cy="914400"/>
          </a:xfrm>
          <a:prstGeom prst="curvedRightArrow">
            <a:avLst>
              <a:gd fmla="val 25000" name="adj1"/>
              <a:gd fmla="val 50000" name="adj2"/>
              <a:gd fmla="val 25000" name="adj3"/>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6"/>
          <p:cNvSpPr/>
          <p:nvPr/>
        </p:nvSpPr>
        <p:spPr>
          <a:xfrm rot="10800000">
            <a:off x="7663206" y="4524502"/>
            <a:ext cx="457200" cy="914400"/>
          </a:xfrm>
          <a:prstGeom prst="curvedRightArrow">
            <a:avLst>
              <a:gd fmla="val 25000" name="adj1"/>
              <a:gd fmla="val 50000" name="adj2"/>
              <a:gd fmla="val 25000" name="adj3"/>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56"/>
          <p:cNvSpPr/>
          <p:nvPr/>
        </p:nvSpPr>
        <p:spPr>
          <a:xfrm flipH="1" rot="10800000">
            <a:off x="564822" y="3600049"/>
            <a:ext cx="914399" cy="2527374"/>
          </a:xfrm>
          <a:prstGeom prst="curvedRightArrow">
            <a:avLst>
              <a:gd fmla="val 25000" name="adj1"/>
              <a:gd fmla="val 50000" name="adj2"/>
              <a:gd fmla="val 25000" name="adj3"/>
            </a:avLst>
          </a:prstGeom>
          <a:solidFill>
            <a:srgbClr val="54813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SO SÁNH TCP &amp; UDP</a:t>
            </a:r>
            <a:endParaRPr/>
          </a:p>
        </p:txBody>
      </p:sp>
      <p:sp>
        <p:nvSpPr>
          <p:cNvPr id="557" name="Google Shape;557;p5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58" name="Google Shape;558;p5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59" name="Google Shape;559;p5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60" name="Google Shape;560;p57"/>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960500"/>
                <a:gridCol w="2978875"/>
                <a:gridCol w="2564575"/>
              </a:tblGrid>
              <a:tr h="317500">
                <a:tc>
                  <a:txBody>
                    <a:bodyPr/>
                    <a:lstStyle/>
                    <a:p>
                      <a:pPr indent="0" lvl="0" marL="0" marR="0" rtl="0" algn="ctr">
                        <a:lnSpc>
                          <a:spcPct val="107000"/>
                        </a:lnSpc>
                        <a:spcBef>
                          <a:spcPts val="0"/>
                        </a:spcBef>
                        <a:spcAft>
                          <a:spcPts val="0"/>
                        </a:spcAft>
                        <a:buNone/>
                      </a:pPr>
                      <a:r>
                        <a:t/>
                      </a:r>
                      <a:endParaRPr b="1" sz="28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TCP </a:t>
                      </a:r>
                      <a:endParaRPr b="1" sz="28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800" u="none" cap="none" strike="noStrike">
                          <a:solidFill>
                            <a:schemeClr val="lt1"/>
                          </a:solidFill>
                          <a:latin typeface="Calibri"/>
                          <a:ea typeface="Calibri"/>
                          <a:cs typeface="Calibri"/>
                          <a:sym typeface="Calibri"/>
                        </a:rPr>
                        <a:t>UDP</a:t>
                      </a:r>
                      <a:endParaRPr b="1" sz="28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b="1" lang="en-US" sz="2800" u="none" cap="none" strike="noStrike">
                          <a:solidFill>
                            <a:srgbClr val="000000"/>
                          </a:solidFill>
                          <a:latin typeface="Calibri"/>
                          <a:ea typeface="Calibri"/>
                          <a:cs typeface="Calibri"/>
                          <a:sym typeface="Calibri"/>
                        </a:rPr>
                        <a:t>Độ tin cậy</a:t>
                      </a:r>
                      <a:endParaRPr b="1" sz="28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0" lang="en-US" sz="2800" u="none" cap="none" strike="noStrike">
                          <a:solidFill>
                            <a:srgbClr val="000000"/>
                          </a:solidFill>
                          <a:latin typeface="Calibri"/>
                          <a:ea typeface="Calibri"/>
                          <a:cs typeface="Calibri"/>
                          <a:sym typeface="Calibri"/>
                        </a:rPr>
                        <a:t>Có</a:t>
                      </a:r>
                      <a:endParaRPr b="0" sz="28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800" u="none" cap="none" strike="noStrike">
                          <a:solidFill>
                            <a:srgbClr val="000000"/>
                          </a:solidFill>
                          <a:latin typeface="Calibri"/>
                          <a:ea typeface="Calibri"/>
                          <a:cs typeface="Calibri"/>
                          <a:sym typeface="Calibri"/>
                        </a:rPr>
                        <a:t>Không</a:t>
                      </a:r>
                      <a:endParaRPr sz="28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b="1" lang="en-US" sz="2800" u="none" cap="none" strike="noStrike">
                          <a:solidFill>
                            <a:srgbClr val="000000"/>
                          </a:solidFill>
                          <a:latin typeface="Calibri"/>
                          <a:ea typeface="Calibri"/>
                          <a:cs typeface="Calibri"/>
                          <a:sym typeface="Calibri"/>
                        </a:rPr>
                        <a:t>Thiết lập kết nối </a:t>
                      </a:r>
                      <a:endParaRPr b="1" sz="28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0" lang="en-US" sz="2800" u="none" cap="none" strike="noStrike">
                          <a:solidFill>
                            <a:srgbClr val="000000"/>
                          </a:solidFill>
                          <a:latin typeface="Calibri"/>
                          <a:ea typeface="Calibri"/>
                          <a:cs typeface="Calibri"/>
                          <a:sym typeface="Calibri"/>
                        </a:rPr>
                        <a:t>Cần kết nối giữa client &amp; server</a:t>
                      </a:r>
                      <a:endParaRPr b="0" sz="28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800" u="none" cap="none" strike="noStrike">
                          <a:solidFill>
                            <a:srgbClr val="000000"/>
                          </a:solidFill>
                          <a:latin typeface="Calibri"/>
                          <a:ea typeface="Calibri"/>
                          <a:cs typeface="Calibri"/>
                          <a:sym typeface="Calibri"/>
                        </a:rPr>
                        <a:t>Không cần</a:t>
                      </a:r>
                      <a:endParaRPr sz="28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Clr>
                          <a:srgbClr val="000000"/>
                        </a:buClr>
                        <a:buSzPts val="2800"/>
                        <a:buFont typeface="Calibri"/>
                        <a:buNone/>
                      </a:pPr>
                      <a:r>
                        <a:rPr b="1" lang="en-US" sz="2800" u="none" cap="none" strike="noStrike">
                          <a:solidFill>
                            <a:srgbClr val="000000"/>
                          </a:solidFill>
                          <a:latin typeface="Calibri"/>
                          <a:ea typeface="Calibri"/>
                          <a:cs typeface="Calibri"/>
                          <a:sym typeface="Calibri"/>
                        </a:rPr>
                        <a:t>Dữ liệu gửi có địa chỉ và port của máy nhận</a:t>
                      </a:r>
                      <a:endParaRPr b="1" sz="28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0" lang="en-US" sz="2800" u="none" cap="none" strike="noStrike">
                          <a:solidFill>
                            <a:srgbClr val="000000"/>
                          </a:solidFill>
                          <a:latin typeface="Calibri"/>
                          <a:ea typeface="Calibri"/>
                          <a:cs typeface="Calibri"/>
                          <a:sym typeface="Calibri"/>
                        </a:rPr>
                        <a:t>Không</a:t>
                      </a:r>
                      <a:endParaRPr b="0" sz="28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800" u="none" cap="none" strike="noStrike">
                          <a:solidFill>
                            <a:srgbClr val="000000"/>
                          </a:solidFill>
                          <a:latin typeface="Calibri"/>
                          <a:ea typeface="Calibri"/>
                          <a:cs typeface="Calibri"/>
                          <a:sym typeface="Calibri"/>
                        </a:rPr>
                        <a:t>Có</a:t>
                      </a:r>
                      <a:endParaRPr sz="28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t/>
            </a:r>
            <a:endParaRPr/>
          </a:p>
        </p:txBody>
      </p:sp>
      <p:sp>
        <p:nvSpPr>
          <p:cNvPr id="566" name="Google Shape;566;p5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Ví dụ chương trình chat dùng tcp client, console</a:t>
            </a:r>
            <a:endParaRPr/>
          </a:p>
        </p:txBody>
      </p:sp>
      <p:sp>
        <p:nvSpPr>
          <p:cNvPr id="567" name="Google Shape;567;p5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68" name="Google Shape;568;p5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69" name="Google Shape;569;p5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VIẾT CHƯƠNG TRÌNH TELNET</a:t>
            </a:r>
            <a:endParaRPr>
              <a:latin typeface="Calibri"/>
              <a:ea typeface="Calibri"/>
              <a:cs typeface="Calibri"/>
              <a:sym typeface="Calibri"/>
            </a:endParaRPr>
          </a:p>
        </p:txBody>
      </p:sp>
      <p:sp>
        <p:nvSpPr>
          <p:cNvPr id="575" name="Google Shape;575;p5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t>Tạo 1 form với các thành phần như sau:</a:t>
            </a:r>
            <a:endParaRPr/>
          </a:p>
          <a:p>
            <a:pPr indent="-228600" lvl="1" marL="685800" rtl="0" algn="l">
              <a:lnSpc>
                <a:spcPct val="90000"/>
              </a:lnSpc>
              <a:spcBef>
                <a:spcPts val="500"/>
              </a:spcBef>
              <a:spcAft>
                <a:spcPts val="0"/>
              </a:spcAft>
              <a:buClr>
                <a:srgbClr val="2F5496"/>
              </a:buClr>
              <a:buSzPts val="2800"/>
              <a:buChar char="•"/>
            </a:pPr>
            <a:r>
              <a:rPr lang="en-US" sz="2800"/>
              <a:t>2 button: btnConnect, btnSend</a:t>
            </a:r>
            <a:endParaRPr sz="2800"/>
          </a:p>
          <a:p>
            <a:pPr indent="-228600" lvl="1" marL="685800" rtl="0" algn="l">
              <a:lnSpc>
                <a:spcPct val="90000"/>
              </a:lnSpc>
              <a:spcBef>
                <a:spcPts val="500"/>
              </a:spcBef>
              <a:spcAft>
                <a:spcPts val="0"/>
              </a:spcAft>
              <a:buClr>
                <a:srgbClr val="2F5496"/>
              </a:buClr>
              <a:buSzPts val="2800"/>
              <a:buChar char="•"/>
            </a:pPr>
            <a:r>
              <a:rPr lang="en-US" sz="2800"/>
              <a:t>3 textbox: txtRemoteHost, txtRemotePort, txtMsg</a:t>
            </a:r>
            <a:endParaRPr sz="2800"/>
          </a:p>
          <a:p>
            <a:pPr indent="-228600" lvl="1" marL="685800" rtl="0" algn="l">
              <a:lnSpc>
                <a:spcPct val="90000"/>
              </a:lnSpc>
              <a:spcBef>
                <a:spcPts val="500"/>
              </a:spcBef>
              <a:spcAft>
                <a:spcPts val="0"/>
              </a:spcAft>
              <a:buClr>
                <a:srgbClr val="2F5496"/>
              </a:buClr>
              <a:buSzPts val="2800"/>
              <a:buChar char="•"/>
            </a:pPr>
            <a:r>
              <a:rPr lang="en-US" sz="2800"/>
              <a:t>2 listbox: lstSent, lstReceived</a:t>
            </a:r>
            <a:endParaRPr sz="2800"/>
          </a:p>
        </p:txBody>
      </p:sp>
      <p:sp>
        <p:nvSpPr>
          <p:cNvPr id="576" name="Google Shape;576;p5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77" name="Google Shape;577;p5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78" name="Google Shape;578;p5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9" name="Google Shape;579;p59"/>
          <p:cNvPicPr preferRelativeResize="0"/>
          <p:nvPr/>
        </p:nvPicPr>
        <p:blipFill rotWithShape="1">
          <a:blip r:embed="rId3">
            <a:alphaModFix/>
          </a:blip>
          <a:srcRect b="0" l="0" r="0" t="0"/>
          <a:stretch/>
        </p:blipFill>
        <p:spPr>
          <a:xfrm>
            <a:off x="937697" y="2797647"/>
            <a:ext cx="7268605" cy="365760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VIẾT CHƯƠNG TRÌNH TELNET</a:t>
            </a:r>
            <a:endParaRPr>
              <a:latin typeface="Calibri"/>
              <a:ea typeface="Calibri"/>
              <a:cs typeface="Calibri"/>
              <a:sym typeface="Calibri"/>
            </a:endParaRPr>
          </a:p>
        </p:txBody>
      </p:sp>
      <p:sp>
        <p:nvSpPr>
          <p:cNvPr id="585" name="Google Shape;585;p6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86" name="Google Shape;586;p6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87" name="Google Shape;587;p6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8" name="Google Shape;588;p60"/>
          <p:cNvPicPr preferRelativeResize="0"/>
          <p:nvPr/>
        </p:nvPicPr>
        <p:blipFill rotWithShape="1">
          <a:blip r:embed="rId3">
            <a:alphaModFix/>
          </a:blip>
          <a:srcRect b="0" l="0" r="0" t="0"/>
          <a:stretch/>
        </p:blipFill>
        <p:spPr>
          <a:xfrm>
            <a:off x="137160" y="1022658"/>
            <a:ext cx="8869680" cy="42954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VIẾT CHƯƠNG TRÌNH TELNET</a:t>
            </a:r>
            <a:endParaRPr>
              <a:latin typeface="Calibri"/>
              <a:ea typeface="Calibri"/>
              <a:cs typeface="Calibri"/>
              <a:sym typeface="Calibri"/>
            </a:endParaRPr>
          </a:p>
        </p:txBody>
      </p:sp>
      <p:sp>
        <p:nvSpPr>
          <p:cNvPr id="594" name="Google Shape;594;p6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95" name="Google Shape;595;p6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96" name="Google Shape;596;p6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7" name="Google Shape;597;p61"/>
          <p:cNvPicPr preferRelativeResize="0"/>
          <p:nvPr/>
        </p:nvPicPr>
        <p:blipFill rotWithShape="1">
          <a:blip r:embed="rId3">
            <a:alphaModFix/>
          </a:blip>
          <a:srcRect b="0" l="0" r="0" t="0"/>
          <a:stretch/>
        </p:blipFill>
        <p:spPr>
          <a:xfrm>
            <a:off x="1289646" y="961529"/>
            <a:ext cx="6564708"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ADDRESS &amp; PORT: NGUYÊN LÝ</a:t>
            </a:r>
            <a:endParaRPr/>
          </a:p>
        </p:txBody>
      </p:sp>
      <p:sp>
        <p:nvSpPr>
          <p:cNvPr id="136" name="Google Shape;136;p1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Trong máy có rất nhiều ứng dụng muốn trao đổi với các ứng dụng khác thông qua mạng.</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Ví dụ: có 2 ứng dụng của máy A muốn trao đổi với với 2 ứng dụng trên máy B</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Mỗi máy tính chỉ có duy nhất một đường truyền dữ liệu (để gửi và nhận)</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Có thể xảy ra "nhầm lẫn" khi dữ liệu từ máy A gửi đến máy B thì trên máy B không biết là dữ liệu đó gửi cho ứng dụng nào?</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Mỗi ứng dụng trên máy B sẽ được gán một số hiệu (cổng: Port), từ 0..65535.</a:t>
            </a:r>
            <a:endParaRPr/>
          </a:p>
        </p:txBody>
      </p:sp>
      <p:sp>
        <p:nvSpPr>
          <p:cNvPr id="137" name="Google Shape;137;p1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38" name="Google Shape;138;p1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39" name="Google Shape;139;p1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VIẾT CHƯƠNG TRÌNH TELNET</a:t>
            </a:r>
            <a:endParaRPr>
              <a:latin typeface="Calibri"/>
              <a:ea typeface="Calibri"/>
              <a:cs typeface="Calibri"/>
              <a:sym typeface="Calibri"/>
            </a:endParaRPr>
          </a:p>
        </p:txBody>
      </p:sp>
      <p:sp>
        <p:nvSpPr>
          <p:cNvPr id="603" name="Google Shape;603;p6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04" name="Google Shape;604;p6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05" name="Google Shape;605;p6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6" name="Google Shape;606;p62"/>
          <p:cNvPicPr preferRelativeResize="0"/>
          <p:nvPr/>
        </p:nvPicPr>
        <p:blipFill rotWithShape="1">
          <a:blip r:embed="rId3">
            <a:alphaModFix/>
          </a:blip>
          <a:srcRect b="0" l="0" r="0" t="0"/>
          <a:stretch/>
        </p:blipFill>
        <p:spPr>
          <a:xfrm>
            <a:off x="137160" y="1031155"/>
            <a:ext cx="8869680" cy="4596843"/>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latin typeface="Calibri"/>
                <a:ea typeface="Calibri"/>
                <a:cs typeface="Calibri"/>
                <a:sym typeface="Calibri"/>
              </a:rPr>
              <a:t>VIẾT CHƯƠNG TRÌNH TELNET</a:t>
            </a:r>
            <a:endParaRPr>
              <a:latin typeface="Calibri"/>
              <a:ea typeface="Calibri"/>
              <a:cs typeface="Calibri"/>
              <a:sym typeface="Calibri"/>
            </a:endParaRPr>
          </a:p>
        </p:txBody>
      </p:sp>
      <p:sp>
        <p:nvSpPr>
          <p:cNvPr id="612" name="Google Shape;612;p6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13" name="Google Shape;613;p6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14" name="Google Shape;614;p6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5" name="Google Shape;615;p63"/>
          <p:cNvPicPr preferRelativeResize="0"/>
          <p:nvPr/>
        </p:nvPicPr>
        <p:blipFill rotWithShape="1">
          <a:blip r:embed="rId3">
            <a:alphaModFix/>
          </a:blip>
          <a:srcRect b="770" l="887" r="676" t="669"/>
          <a:stretch/>
        </p:blipFill>
        <p:spPr>
          <a:xfrm>
            <a:off x="103716" y="945500"/>
            <a:ext cx="5222449" cy="4553147"/>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616" name="Google Shape;616;p63"/>
          <p:cNvPicPr preferRelativeResize="0"/>
          <p:nvPr/>
        </p:nvPicPr>
        <p:blipFill rotWithShape="1">
          <a:blip r:embed="rId4">
            <a:alphaModFix/>
          </a:blip>
          <a:srcRect b="1130" l="870" r="514" t="1114"/>
          <a:stretch/>
        </p:blipFill>
        <p:spPr>
          <a:xfrm>
            <a:off x="3797288" y="1838226"/>
            <a:ext cx="5241303" cy="455314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TCPLISTENER</a:t>
            </a:r>
            <a:endParaRPr/>
          </a:p>
        </p:txBody>
      </p:sp>
      <p:sp>
        <p:nvSpPr>
          <p:cNvPr id="622" name="Google Shape;622;p6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Calibri"/>
                <a:ea typeface="Calibri"/>
                <a:cs typeface="Calibri"/>
                <a:sym typeface="Calibri"/>
              </a:rPr>
              <a:t>TCPListerner là một lớp cho phép lập trình viên có thể xây dựng các ứng dụng Server (Ví dụ: như SMTP Server, FTP Server, DNS Server, POP3 Server hay tự định nghĩa ….). </a:t>
            </a:r>
            <a:endParaRPr sz="32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Ứng dụng server khác với ứng dụng Client ở chỗ nó luôn luôn thực hiện lắng nghe và chấp nhận các kết nối đến từ Client</a:t>
            </a:r>
            <a:endParaRPr/>
          </a:p>
        </p:txBody>
      </p:sp>
      <p:sp>
        <p:nvSpPr>
          <p:cNvPr id="623" name="Google Shape;623;p6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24" name="Google Shape;624;p6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25" name="Google Shape;625;p6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TCPLISTENER: CÁC THÀNH VIÊN</a:t>
            </a:r>
            <a:endParaRPr/>
          </a:p>
        </p:txBody>
      </p:sp>
      <p:sp>
        <p:nvSpPr>
          <p:cNvPr id="631" name="Google Shape;631;p6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32" name="Google Shape;632;p6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33" name="Google Shape;633;p6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634" name="Google Shape;634;p65"/>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866225"/>
                <a:gridCol w="563770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TcpListener (Port)</a:t>
                      </a:r>
                      <a:endParaRPr sz="24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Tạo một </a:t>
                      </a:r>
                      <a:r>
                        <a:rPr b="1" lang="en-US" sz="2400" u="none" cap="none" strike="noStrike">
                          <a:solidFill>
                            <a:srgbClr val="000000"/>
                          </a:solidFill>
                          <a:latin typeface="Calibri"/>
                          <a:ea typeface="Calibri"/>
                          <a:cs typeface="Calibri"/>
                          <a:sym typeface="Calibri"/>
                        </a:rPr>
                        <a:t>TcpListener </a:t>
                      </a:r>
                      <a:r>
                        <a:rPr lang="en-US" sz="2400" u="none" cap="none" strike="noStrike">
                          <a:solidFill>
                            <a:srgbClr val="000000"/>
                          </a:solidFill>
                          <a:latin typeface="Calibri"/>
                          <a:ea typeface="Calibri"/>
                          <a:cs typeface="Calibri"/>
                          <a:sym typeface="Calibri"/>
                        </a:rPr>
                        <a:t>và lắng nghe tại cổng chỉ định</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TcpListener (IPEndPoint)</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Tạo một </a:t>
                      </a:r>
                      <a:r>
                        <a:rPr b="1" lang="en-US" sz="2400" u="none" cap="none" strike="noStrike">
                          <a:solidFill>
                            <a:srgbClr val="000000"/>
                          </a:solidFill>
                          <a:latin typeface="Calibri"/>
                          <a:ea typeface="Calibri"/>
                          <a:cs typeface="Calibri"/>
                          <a:sym typeface="Calibri"/>
                        </a:rPr>
                        <a:t>TcpListener </a:t>
                      </a:r>
                      <a:r>
                        <a:rPr lang="en-US" sz="2400" u="none" cap="none" strike="noStrike">
                          <a:solidFill>
                            <a:srgbClr val="000000"/>
                          </a:solidFill>
                          <a:latin typeface="Calibri"/>
                          <a:ea typeface="Calibri"/>
                          <a:cs typeface="Calibri"/>
                          <a:sym typeface="Calibri"/>
                        </a:rPr>
                        <a:t>với giá trị Endpoint truyền vào</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TcpListener (IPAddress, Port)</a:t>
                      </a:r>
                      <a:endParaRPr sz="24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Tạo một </a:t>
                      </a:r>
                      <a:r>
                        <a:rPr b="1" lang="en-US" sz="2400" u="none" cap="none" strike="noStrike">
                          <a:solidFill>
                            <a:srgbClr val="000000"/>
                          </a:solidFill>
                          <a:latin typeface="Calibri"/>
                          <a:ea typeface="Calibri"/>
                          <a:cs typeface="Calibri"/>
                          <a:sym typeface="Calibri"/>
                        </a:rPr>
                        <a:t>TcpListener </a:t>
                      </a:r>
                      <a:r>
                        <a:rPr lang="en-US" sz="2400" u="none" cap="none" strike="noStrike">
                          <a:solidFill>
                            <a:srgbClr val="000000"/>
                          </a:solidFill>
                          <a:latin typeface="Calibri"/>
                          <a:ea typeface="Calibri"/>
                          <a:cs typeface="Calibri"/>
                          <a:sym typeface="Calibri"/>
                        </a:rPr>
                        <a:t>và lắng nghe các kết nối đến tại địa chỉ IP và cổng chỉ định</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Active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Trả về một giá trị kiểu bool cho biết TcpListener đang lắng nghe kết nối từ client</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Server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Trả về socket</a:t>
                      </a:r>
                      <a:endParaRPr sz="24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TCPLISTENER: CÁC THÀNH VIÊN</a:t>
            </a:r>
            <a:endParaRPr/>
          </a:p>
        </p:txBody>
      </p:sp>
      <p:sp>
        <p:nvSpPr>
          <p:cNvPr id="640" name="Google Shape;640;p6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41" name="Google Shape;641;p6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42" name="Google Shape;642;p6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643" name="Google Shape;643;p66"/>
          <p:cNvGraphicFramePr/>
          <p:nvPr/>
        </p:nvGraphicFramePr>
        <p:xfrm>
          <a:off x="320040" y="982270"/>
          <a:ext cx="3000000" cy="3000000"/>
        </p:xfrm>
        <a:graphic>
          <a:graphicData uri="http://schemas.openxmlformats.org/drawingml/2006/table">
            <a:tbl>
              <a:tblPr bandRow="1" firstCol="1" firstRow="1">
                <a:noFill/>
                <a:tableStyleId>{AB188772-F603-4F33-B8A9-52549B4C4453}</a:tableStyleId>
              </a:tblPr>
              <a:tblGrid>
                <a:gridCol w="2866225"/>
                <a:gridCol w="563770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Tên phương thức</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Mô tả</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AcceptSocket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Chấp nhận một yêu cầu kết nối đang chờ</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AcceptTcpClient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Chấp nhận một yêu cầu kết nối đang chờ. (Ứng dụng sẽ dừng tại lệnh này cho đến khi nào có một kết nối đến)</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Pending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Cho biết liệu có kết nối nào đang chờ đợi không? (True = có).</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Start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Bắt đầu lắng nghe các yêu cầu kết nối.</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Stop </a:t>
                      </a:r>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Dừng việc nghe</a:t>
                      </a:r>
                      <a:endParaRPr sz="24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TCPLISTENER: SIMPLE SERVER</a:t>
            </a:r>
            <a:endParaRPr/>
          </a:p>
        </p:txBody>
      </p:sp>
      <p:sp>
        <p:nvSpPr>
          <p:cNvPr id="649" name="Google Shape;649;p6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50" name="Google Shape;650;p6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51" name="Google Shape;651;p6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52" name="Google Shape;652;p67"/>
          <p:cNvPicPr preferRelativeResize="0"/>
          <p:nvPr/>
        </p:nvPicPr>
        <p:blipFill rotWithShape="1">
          <a:blip r:embed="rId3">
            <a:alphaModFix/>
          </a:blip>
          <a:srcRect b="0" l="0" r="0" t="0"/>
          <a:stretch/>
        </p:blipFill>
        <p:spPr>
          <a:xfrm>
            <a:off x="755186" y="961529"/>
            <a:ext cx="7633627" cy="53949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TCPLISTENER: SIMPLE SERVER</a:t>
            </a:r>
            <a:endParaRPr/>
          </a:p>
        </p:txBody>
      </p:sp>
      <p:sp>
        <p:nvSpPr>
          <p:cNvPr id="658" name="Google Shape;658;p6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59" name="Google Shape;659;p6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60" name="Google Shape;660;p6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61" name="Google Shape;661;p68"/>
          <p:cNvPicPr preferRelativeResize="0"/>
          <p:nvPr/>
        </p:nvPicPr>
        <p:blipFill rotWithShape="1">
          <a:blip r:embed="rId3">
            <a:alphaModFix/>
          </a:blip>
          <a:srcRect b="0" l="0" r="0" t="0"/>
          <a:stretch/>
        </p:blipFill>
        <p:spPr>
          <a:xfrm>
            <a:off x="137160" y="993536"/>
            <a:ext cx="8869680" cy="3091306"/>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DÙNG TCP/IP ĐỂ TRUYỀN FILE</a:t>
            </a:r>
            <a:endParaRPr/>
          </a:p>
        </p:txBody>
      </p:sp>
      <p:sp>
        <p:nvSpPr>
          <p:cNvPr id="667" name="Google Shape;667;p6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Để đọc file, tạo một stream tương ứng</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Đọc nội dung file vào buffer array</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Gửi buffer array trên đường truyền</a:t>
            </a:r>
            <a:endParaRPr>
              <a:latin typeface="Calibri"/>
              <a:ea typeface="Calibri"/>
              <a:cs typeface="Calibri"/>
              <a:sym typeface="Calibri"/>
            </a:endParaRPr>
          </a:p>
        </p:txBody>
      </p:sp>
      <p:sp>
        <p:nvSpPr>
          <p:cNvPr id="668" name="Google Shape;668;p6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69" name="Google Shape;669;p6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70" name="Google Shape;670;p6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71" name="Google Shape;671;p69"/>
          <p:cNvPicPr preferRelativeResize="0"/>
          <p:nvPr/>
        </p:nvPicPr>
        <p:blipFill rotWithShape="1">
          <a:blip r:embed="rId3">
            <a:alphaModFix/>
          </a:blip>
          <a:srcRect b="0" l="0" r="0" t="0"/>
          <a:stretch/>
        </p:blipFill>
        <p:spPr>
          <a:xfrm>
            <a:off x="206732" y="2586071"/>
            <a:ext cx="8730536" cy="301752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DEBUGGING NETWORK CODE</a:t>
            </a:r>
            <a:endParaRPr/>
          </a:p>
        </p:txBody>
      </p:sp>
      <p:sp>
        <p:nvSpPr>
          <p:cNvPr id="677" name="Google Shape;677;p7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Debugging là một phương pháp quan trọng để theo dõi và giải quyết các lỗi phát sinh trong khi viết chương trình</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Nên dùng cấu trúc try/catch</a:t>
            </a:r>
            <a:endParaRPr>
              <a:latin typeface="Calibri"/>
              <a:ea typeface="Calibri"/>
              <a:cs typeface="Calibri"/>
              <a:sym typeface="Calibri"/>
            </a:endParaRPr>
          </a:p>
        </p:txBody>
      </p:sp>
      <p:sp>
        <p:nvSpPr>
          <p:cNvPr id="678" name="Google Shape;678;p7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79" name="Google Shape;679;p7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80" name="Google Shape;680;p7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1" name="Google Shape;681;p70"/>
          <p:cNvPicPr preferRelativeResize="0"/>
          <p:nvPr/>
        </p:nvPicPr>
        <p:blipFill rotWithShape="1">
          <a:blip r:embed="rId3">
            <a:alphaModFix/>
          </a:blip>
          <a:srcRect b="0" l="0" r="0" t="0"/>
          <a:stretch/>
        </p:blipFill>
        <p:spPr>
          <a:xfrm>
            <a:off x="674818" y="2794261"/>
            <a:ext cx="7779545" cy="301752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DEBUGGING NETWORK CODE</a:t>
            </a:r>
            <a:endParaRPr/>
          </a:p>
        </p:txBody>
      </p:sp>
      <p:sp>
        <p:nvSpPr>
          <p:cNvPr id="687" name="Google Shape;687;p7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Để xác định các trục trặc trong ứng dụng multithreaded, cơ chế theo vết (tracing) đóng vai trò cực kỳ quan trọng</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Nên dùng System.Diagnostics.Trace</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Hoặc các phát biểu dạng Console.WriteLine </a:t>
            </a:r>
            <a:br>
              <a:rPr lang="en-US">
                <a:latin typeface="Calibri"/>
                <a:ea typeface="Calibri"/>
                <a:cs typeface="Calibri"/>
                <a:sym typeface="Calibri"/>
              </a:rPr>
            </a:br>
            <a:endParaRPr>
              <a:latin typeface="Calibri"/>
              <a:ea typeface="Calibri"/>
              <a:cs typeface="Calibri"/>
              <a:sym typeface="Calibri"/>
            </a:endParaRPr>
          </a:p>
        </p:txBody>
      </p:sp>
      <p:sp>
        <p:nvSpPr>
          <p:cNvPr id="688" name="Google Shape;688;p7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89" name="Google Shape;689;p7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90" name="Google Shape;690;p7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ADDRESS &amp; PORT: NGUYÊN LÝ</a:t>
            </a:r>
            <a:endParaRPr/>
          </a:p>
        </p:txBody>
      </p:sp>
      <p:sp>
        <p:nvSpPr>
          <p:cNvPr id="145" name="Google Shape;145;p1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Khi ứng dụng trên máy A muốn gửi cho ứng dụng nào trên máy B thì chỉ việc điền thêm số hiệu cổng (vào trường RemotePort) vào gói tin cần gửi.</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Trên máy B, các ứng dụng chỉ việc kiểm tra giá trị cổng trên mỗi gói tin xem có trùng với số hiệu cổng của mình (đã được gán – chính là giá trị LocalPort) hay không? </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Nếu trùng thì xử lý, </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Trái lại thì không làm gì (vì không phải là của mình).</a:t>
            </a:r>
            <a:endParaRPr/>
          </a:p>
        </p:txBody>
      </p:sp>
      <p:sp>
        <p:nvSpPr>
          <p:cNvPr id="146" name="Google Shape;146;p1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47" name="Google Shape;147;p1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48" name="Google Shape;148;p1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ỨNG DỤNG VÀ CỔNG THƯỜNG GẶP</a:t>
            </a:r>
            <a:endParaRPr/>
          </a:p>
        </p:txBody>
      </p:sp>
      <p:sp>
        <p:nvSpPr>
          <p:cNvPr id="154" name="Google Shape;154;p1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55" name="Google Shape;155;p1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56" name="Google Shape;156;p1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7" name="Google Shape;157;p19"/>
          <p:cNvGraphicFramePr/>
          <p:nvPr/>
        </p:nvGraphicFramePr>
        <p:xfrm>
          <a:off x="320040" y="1010551"/>
          <a:ext cx="3000000" cy="3000000"/>
        </p:xfrm>
        <a:graphic>
          <a:graphicData uri="http://schemas.openxmlformats.org/drawingml/2006/table">
            <a:tbl>
              <a:tblPr bandRow="1" firstCol="1" firstRow="1">
                <a:noFill/>
                <a:tableStyleId>{AB188772-F603-4F33-B8A9-52549B4C4453}</a:tableStyleId>
              </a:tblPr>
              <a:tblGrid>
                <a:gridCol w="1546475"/>
                <a:gridCol w="6957450"/>
              </a:tblGrid>
              <a:tr h="317500">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Port </a:t>
                      </a:r>
                      <a:endParaRPr sz="2400" u="none" cap="none" strike="noStrike">
                        <a:solidFill>
                          <a:schemeClr val="lt1"/>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b="1" lang="en-US" sz="2400" u="none" cap="none" strike="noStrike">
                          <a:solidFill>
                            <a:schemeClr val="lt1"/>
                          </a:solidFill>
                          <a:latin typeface="Calibri"/>
                          <a:ea typeface="Calibri"/>
                          <a:cs typeface="Calibri"/>
                          <a:sym typeface="Calibri"/>
                        </a:rPr>
                        <a:t>Protocol</a:t>
                      </a:r>
                      <a:endParaRPr sz="2400" u="none" cap="none" strike="noStrike">
                        <a:solidFill>
                          <a:schemeClr val="lt1"/>
                        </a:solidFill>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20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FTP data</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21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FTP control</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25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SMTP (email, outgoing)</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53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DNS (Domain Name Service)</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80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HTTP (Web)</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110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POP3 (email, incoming)</a:t>
                      </a:r>
                      <a:endParaRPr sz="2400" u="none" cap="none" strike="noStrike">
                        <a:latin typeface="Calibri"/>
                        <a:ea typeface="Calibri"/>
                        <a:cs typeface="Calibri"/>
                        <a:sym typeface="Calibri"/>
                      </a:endParaRPr>
                    </a:p>
                  </a:txBody>
                  <a:tcPr marT="0" marB="0" marR="68575" marL="68575" anchor="ctr"/>
                </a:tc>
              </a:tr>
              <a:tr h="317500">
                <a:tc>
                  <a:txBody>
                    <a:bodyPr/>
                    <a:lstStyle/>
                    <a:p>
                      <a:pPr indent="0" lvl="0" marL="0" marR="0" rtl="0" algn="r">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143 </a:t>
                      </a:r>
                      <a:endParaRPr sz="24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2400" u="none" cap="none" strike="noStrike">
                          <a:solidFill>
                            <a:srgbClr val="000000"/>
                          </a:solidFill>
                          <a:latin typeface="Calibri"/>
                          <a:ea typeface="Calibri"/>
                          <a:cs typeface="Calibri"/>
                          <a:sym typeface="Calibri"/>
                        </a:rPr>
                        <a:t>	IMAP (email, incoming)</a:t>
                      </a:r>
                      <a:endParaRPr sz="24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MỘT SỐ QUY ĐỊNH</a:t>
            </a:r>
            <a:endParaRPr/>
          </a:p>
        </p:txBody>
      </p:sp>
      <p:sp>
        <p:nvSpPr>
          <p:cNvPr id="163" name="Google Shape;163;p2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latin typeface="Calibri"/>
                <a:ea typeface="Calibri"/>
                <a:cs typeface="Calibri"/>
                <a:sym typeface="Calibri"/>
              </a:rPr>
              <a:t>Không bao giờ có 2 ứng dụng lại dùng cùng 1 port</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Các port từ 0 – 1023 (Well-know): dùng cho các ứng dụng quan trọng trên hệ điều hành</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Các port từ 1024 – 49151 (Registered): dành cho người lập trình (khuyến cáo tuân theo)</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Các port từ 49152 – 65535 (Dynamic): dự trữ</a:t>
            </a:r>
            <a:endParaRPr>
              <a:latin typeface="Calibri"/>
              <a:ea typeface="Calibri"/>
              <a:cs typeface="Calibri"/>
              <a:sym typeface="Calibri"/>
            </a:endParaRPr>
          </a:p>
        </p:txBody>
      </p:sp>
      <p:sp>
        <p:nvSpPr>
          <p:cNvPr id="164" name="Google Shape;164;p2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65" name="Google Shape;165;p2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66" name="Google Shape;166;p2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IPADDRESS</a:t>
            </a:r>
            <a:endParaRPr/>
          </a:p>
        </p:txBody>
      </p:sp>
      <p:sp>
        <p:nvSpPr>
          <p:cNvPr id="172" name="Google Shape;172;p2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Trên Internet, mỗi một trạm (máy tính, máy in,…) có một định danh duy nhất, gọi là một địa chỉ (Address)</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Địa chỉ trên Internet là một tập hợp gồm 4 con số có giá trị từ 0-255, cách nhau bởi dấu chấm</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Địa chỉ có thể viết dưới các dạng sau:</a:t>
            </a:r>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Tên: ví dụ như May01, Server, …</a:t>
            </a:r>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Địa chỉ IP đặt trong một chuỗi: "192.168.1.1", "127.0.0.1“</a:t>
            </a:r>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Đặt trong một mảng 4 byte, mỗi byte chứa một số từ 0-255</a:t>
            </a:r>
            <a:endParaRPr/>
          </a:p>
          <a:p>
            <a:pPr indent="-228600" lvl="1" marL="685800" rtl="0" algn="l">
              <a:lnSpc>
                <a:spcPct val="90000"/>
              </a:lnSpc>
              <a:spcBef>
                <a:spcPts val="500"/>
              </a:spcBef>
              <a:spcAft>
                <a:spcPts val="0"/>
              </a:spcAft>
              <a:buClr>
                <a:srgbClr val="2F5496"/>
              </a:buClr>
              <a:buSzPts val="2400"/>
              <a:buChar char="•"/>
            </a:pPr>
            <a:r>
              <a:rPr lang="en-US">
                <a:latin typeface="Calibri"/>
                <a:ea typeface="Calibri"/>
                <a:cs typeface="Calibri"/>
                <a:sym typeface="Calibri"/>
              </a:rPr>
              <a:t>Có thể là một số (long), có độ dài 4 byte. Ví dụ, với địa chỉ 192.168.1.2 ở trên thì giá trị đó sẽ là 33663168 (số ở hệ thập phân khi xếp liền 4 byte ở trên lại với nhau)</a:t>
            </a:r>
            <a:endParaRPr/>
          </a:p>
        </p:txBody>
      </p:sp>
      <p:sp>
        <p:nvSpPr>
          <p:cNvPr id="173" name="Google Shape;173;p2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74" name="Google Shape;174;p2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75" name="Google Shape;175;p2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21"/>
          <p:cNvSpPr/>
          <p:nvPr/>
        </p:nvSpPr>
        <p:spPr>
          <a:xfrm>
            <a:off x="1663830" y="5425737"/>
            <a:ext cx="552882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1E4E79"/>
                </a:solidFill>
                <a:latin typeface="Arial"/>
                <a:ea typeface="Arial"/>
                <a:cs typeface="Arial"/>
                <a:sym typeface="Arial"/>
              </a:rPr>
              <a:t>00000010  </a:t>
            </a:r>
            <a:r>
              <a:rPr lang="en-US" sz="2000">
                <a:solidFill>
                  <a:srgbClr val="1E4E79"/>
                </a:solidFill>
                <a:latin typeface="Arial"/>
                <a:ea typeface="Arial"/>
                <a:cs typeface="Arial"/>
                <a:sym typeface="Arial"/>
              </a:rPr>
              <a:t>00000001  </a:t>
            </a:r>
            <a:r>
              <a:rPr b="1" lang="en-US" sz="2000">
                <a:solidFill>
                  <a:srgbClr val="1E4E79"/>
                </a:solidFill>
                <a:latin typeface="Arial"/>
                <a:ea typeface="Arial"/>
                <a:cs typeface="Arial"/>
                <a:sym typeface="Arial"/>
              </a:rPr>
              <a:t>10101000     </a:t>
            </a:r>
            <a:r>
              <a:rPr lang="en-US" sz="2000">
                <a:solidFill>
                  <a:srgbClr val="1E4E79"/>
                </a:solidFill>
                <a:latin typeface="Arial"/>
                <a:ea typeface="Arial"/>
                <a:cs typeface="Arial"/>
                <a:sym typeface="Arial"/>
              </a:rPr>
              <a:t>11000000</a:t>
            </a:r>
            <a:endParaRPr/>
          </a:p>
          <a:p>
            <a:pPr indent="0" lvl="0" marL="0" marR="0" rtl="0" algn="l">
              <a:spcBef>
                <a:spcPts val="0"/>
              </a:spcBef>
              <a:spcAft>
                <a:spcPts val="0"/>
              </a:spcAft>
              <a:buNone/>
            </a:pPr>
            <a:r>
              <a:rPr lang="en-US" sz="2000">
                <a:solidFill>
                  <a:srgbClr val="1E4E79"/>
                </a:solidFill>
                <a:latin typeface="Calibri"/>
                <a:ea typeface="Calibri"/>
                <a:cs typeface="Calibri"/>
                <a:sym typeface="Calibri"/>
              </a:rPr>
              <a:t> 2 (byte 0)     1 (byte 1)    168 (byte 2)   192 (byte 3)</a:t>
            </a:r>
            <a:endParaRPr sz="2000">
              <a:solidFill>
                <a:srgbClr val="1E4E7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