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3" r:id="rId47"/>
    <p:sldId id="304" r:id="rId48"/>
    <p:sldId id="305" r:id="rId49"/>
    <p:sldId id="306" r:id="rId50"/>
    <p:sldId id="307" r:id="rId51"/>
    <p:sldId id="308" r:id="rId52"/>
    <p:sldId id="309" r:id="rId53"/>
  </p:sldIdLst>
  <p:sldSz cx="18288000" cy="10287000"/>
  <p:notesSz cx="6858000" cy="9144000"/>
  <p:embeddedFontLst>
    <p:embeddedFont>
      <p:font typeface="Calibri" panose="020F0502020204030204" pitchFamily="34" charset="0"/>
      <p:regular r:id="rId54"/>
      <p:bold r:id="rId55"/>
      <p:italic r:id="rId56"/>
      <p:boldItalic r:id="rId57"/>
    </p:embeddedFont>
    <p:embeddedFont>
      <p:font typeface="Poppins Italics" panose="020B0604020202020204" charset="0"/>
      <p:regular r:id="rId58"/>
    </p:embeddedFont>
    <p:embeddedFont>
      <p:font typeface="Poppins Ultra-Bold Italics" panose="020B0604020202020204" charset="0"/>
      <p:regular r:id="rId59"/>
    </p:embeddedFont>
    <p:embeddedFont>
      <p:font typeface="Poppins" panose="020B0604020202020204" charset="0"/>
      <p:regular r:id="rId60"/>
    </p:embeddedFont>
    <p:embeddedFont>
      <p:font typeface="Poppins Bold Italics" panose="020B0604020202020204" charset="0"/>
      <p:regular r:id="rId61"/>
    </p:embeddedFont>
    <p:embeddedFont>
      <p:font typeface="Poppins Bold" panose="020B0604020202020204" charset="0"/>
      <p:regular r:id="rId62"/>
    </p:embeddedFont>
    <p:embeddedFont>
      <p:font typeface="Poppins Ultra-Bold" panose="020B0604020202020204" charset="0"/>
      <p:regular r:id="rId6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69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5.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svg"/></Relationships>
</file>

<file path=ppt/slides/_rels/slide2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3.sv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hyperlink" Target="https://ads.google.com/aw/keywordplanner/home?ocid=6806861488&amp;ascid=6806861488&amp;euid=657382316&amp;__u=3315966284&amp;uscid=6806861488&amp;__c=7035243312&amp;authuser=0&amp;sf=kp&amp;subid=vn-vi-ha-awa-bk-c-sb1!o3~Cj0KCQiAlsy5BhDeARIsABRc6ZvoSs92N2gk-qP2c02lG7vH8F6s9ek1aouZ8UtpflsF1gML8y1JlwkaApwTEALw_wcB~143567876616~kwd-296821019641~18811289425~632796308295" TargetMode="External"/><Relationship Id="rId4" Type="http://schemas.openxmlformats.org/officeDocument/2006/relationships/image" Target="../media/image3.sv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266833">
            <a:off x="-1971421" y="7200900"/>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10305080">
            <a:off x="15050897" y="-2057400"/>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rot="1591228" flipH="1">
            <a:off x="15566760" y="7200900"/>
            <a:ext cx="4784651" cy="4114800"/>
          </a:xfrm>
          <a:custGeom>
            <a:avLst/>
            <a:gdLst/>
            <a:ahLst/>
            <a:cxnLst/>
            <a:rect l="l" t="t" r="r" b="b"/>
            <a:pathLst>
              <a:path w="4784651" h="4114800">
                <a:moveTo>
                  <a:pt x="4784651" y="0"/>
                </a:moveTo>
                <a:lnTo>
                  <a:pt x="0" y="0"/>
                </a:lnTo>
                <a:lnTo>
                  <a:pt x="0" y="4114800"/>
                </a:lnTo>
                <a:lnTo>
                  <a:pt x="4784651" y="4114800"/>
                </a:lnTo>
                <a:lnTo>
                  <a:pt x="478465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Freeform 6"/>
          <p:cNvSpPr/>
          <p:nvPr/>
        </p:nvSpPr>
        <p:spPr>
          <a:xfrm rot="-10468075" flipH="1">
            <a:off x="-1658480" y="-2014161"/>
            <a:ext cx="4784651" cy="4114800"/>
          </a:xfrm>
          <a:custGeom>
            <a:avLst/>
            <a:gdLst/>
            <a:ahLst/>
            <a:cxnLst/>
            <a:rect l="l" t="t" r="r" b="b"/>
            <a:pathLst>
              <a:path w="4784651" h="4114800">
                <a:moveTo>
                  <a:pt x="4784651" y="0"/>
                </a:moveTo>
                <a:lnTo>
                  <a:pt x="0" y="0"/>
                </a:lnTo>
                <a:lnTo>
                  <a:pt x="0" y="4114800"/>
                </a:lnTo>
                <a:lnTo>
                  <a:pt x="4784651" y="4114800"/>
                </a:lnTo>
                <a:lnTo>
                  <a:pt x="478465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TextBox 7"/>
          <p:cNvSpPr txBox="1"/>
          <p:nvPr/>
        </p:nvSpPr>
        <p:spPr>
          <a:xfrm>
            <a:off x="733845" y="2426966"/>
            <a:ext cx="16306616" cy="2729425"/>
          </a:xfrm>
          <a:prstGeom prst="rect">
            <a:avLst/>
          </a:prstGeom>
        </p:spPr>
        <p:txBody>
          <a:bodyPr lIns="0" tIns="0" rIns="0" bIns="0" rtlCol="0" anchor="t">
            <a:spAutoFit/>
          </a:bodyPr>
          <a:lstStyle/>
          <a:p>
            <a:pPr algn="ctr">
              <a:lnSpc>
                <a:spcPts val="10265"/>
              </a:lnSpc>
            </a:pPr>
            <a:r>
              <a:rPr lang="en-US" sz="9776" b="1">
                <a:solidFill>
                  <a:srgbClr val="FFFFFF"/>
                </a:solidFill>
                <a:latin typeface="Poppins Ultra-Bold"/>
                <a:ea typeface="Poppins Ultra-Bold"/>
                <a:cs typeface="Poppins Ultra-Bold"/>
                <a:sym typeface="Poppins Ultra-Bold"/>
              </a:rPr>
              <a:t>BÀI THUYẾT TRÌNH  BÁO CÁO CỦA NHÓM 5</a:t>
            </a:r>
          </a:p>
        </p:txBody>
      </p:sp>
      <p:sp>
        <p:nvSpPr>
          <p:cNvPr id="8" name="TextBox 8"/>
          <p:cNvSpPr txBox="1"/>
          <p:nvPr/>
        </p:nvSpPr>
        <p:spPr>
          <a:xfrm>
            <a:off x="3223316" y="6540477"/>
            <a:ext cx="11327674" cy="842981"/>
          </a:xfrm>
          <a:prstGeom prst="rect">
            <a:avLst/>
          </a:prstGeom>
        </p:spPr>
        <p:txBody>
          <a:bodyPr lIns="0" tIns="0" rIns="0" bIns="0" rtlCol="0" anchor="t">
            <a:spAutoFit/>
          </a:bodyPr>
          <a:lstStyle/>
          <a:p>
            <a:pPr algn="ctr">
              <a:lnSpc>
                <a:spcPts val="6561"/>
              </a:lnSpc>
            </a:pPr>
            <a:r>
              <a:rPr lang="en-US" sz="4686" i="1">
                <a:solidFill>
                  <a:srgbClr val="FFFFFF"/>
                </a:solidFill>
                <a:latin typeface="Poppins Italics"/>
                <a:ea typeface="Poppins Italics"/>
                <a:cs typeface="Poppins Italics"/>
                <a:sym typeface="Poppins Italics"/>
              </a:rPr>
              <a:t>Môn học thương mại điện tử</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59" b="-9259"/>
            </a:stretch>
          </a:blipFill>
        </p:spPr>
      </p:sp>
      <p:sp>
        <p:nvSpPr>
          <p:cNvPr id="3" name="Freeform 3"/>
          <p:cNvSpPr/>
          <p:nvPr/>
        </p:nvSpPr>
        <p:spPr>
          <a:xfrm rot="-9763576">
            <a:off x="12924381" y="-3123572"/>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948663" y="352944"/>
            <a:ext cx="15893121" cy="1457954"/>
          </a:xfrm>
          <a:prstGeom prst="rect">
            <a:avLst/>
          </a:prstGeom>
        </p:spPr>
        <p:txBody>
          <a:bodyPr lIns="0" tIns="0" rIns="0" bIns="0" rtlCol="0" anchor="t">
            <a:spAutoFit/>
          </a:bodyPr>
          <a:lstStyle/>
          <a:p>
            <a:pPr algn="l">
              <a:lnSpc>
                <a:spcPts val="5740"/>
              </a:lnSpc>
            </a:pPr>
            <a:r>
              <a:rPr lang="en-US" sz="4100" b="1">
                <a:solidFill>
                  <a:srgbClr val="FFDE00"/>
                </a:solidFill>
                <a:latin typeface="Poppins Ultra-Bold"/>
                <a:ea typeface="Poppins Ultra-Bold"/>
                <a:cs typeface="Poppins Ultra-Bold"/>
                <a:sym typeface="Poppins Ultra-Bold"/>
              </a:rPr>
              <a:t>1.1 Các chính sách, qui định pháp luật về an ninh trong lĩnh vực thương mại điện tử ở Việt Nam hiện nay?</a:t>
            </a:r>
          </a:p>
        </p:txBody>
      </p:sp>
      <p:sp>
        <p:nvSpPr>
          <p:cNvPr id="5" name="Freeform 5"/>
          <p:cNvSpPr/>
          <p:nvPr/>
        </p:nvSpPr>
        <p:spPr>
          <a:xfrm rot="-1746317" flipH="1">
            <a:off x="13191049" y="7161433"/>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39105" y="1924710"/>
            <a:ext cx="16920195" cy="1387620"/>
          </a:xfrm>
          <a:prstGeom prst="rect">
            <a:avLst/>
          </a:prstGeom>
        </p:spPr>
        <p:txBody>
          <a:bodyPr lIns="0" tIns="0" rIns="0" bIns="0" rtlCol="0" anchor="t">
            <a:spAutoFit/>
          </a:bodyPr>
          <a:lstStyle/>
          <a:p>
            <a:pPr algn="l">
              <a:lnSpc>
                <a:spcPts val="5417"/>
              </a:lnSpc>
              <a:spcBef>
                <a:spcPct val="0"/>
              </a:spcBef>
            </a:pPr>
            <a:r>
              <a:rPr lang="en-US" sz="3869" b="1">
                <a:solidFill>
                  <a:srgbClr val="FF2E00"/>
                </a:solidFill>
                <a:latin typeface="Poppins Bold"/>
                <a:ea typeface="Poppins Bold"/>
                <a:cs typeface="Poppins Bold"/>
                <a:sym typeface="Poppins Bold"/>
              </a:rPr>
              <a:t>Điều 72: Bảo đảm an toàn, an ninh thông tin cá nhân thuộc Nghị định số 52/2013/NĐ-CP bao gồm ba khoản</a:t>
            </a:r>
          </a:p>
        </p:txBody>
      </p:sp>
      <p:sp>
        <p:nvSpPr>
          <p:cNvPr id="7" name="TextBox 7"/>
          <p:cNvSpPr txBox="1"/>
          <p:nvPr/>
        </p:nvSpPr>
        <p:spPr>
          <a:xfrm>
            <a:off x="339105" y="3644182"/>
            <a:ext cx="16920195" cy="3823251"/>
          </a:xfrm>
          <a:prstGeom prst="rect">
            <a:avLst/>
          </a:prstGeom>
        </p:spPr>
        <p:txBody>
          <a:bodyPr lIns="0" tIns="0" rIns="0" bIns="0" rtlCol="0" anchor="t">
            <a:spAutoFit/>
          </a:bodyPr>
          <a:lstStyle/>
          <a:p>
            <a:pPr algn="l">
              <a:lnSpc>
                <a:spcPts val="5036"/>
              </a:lnSpc>
            </a:pPr>
            <a:r>
              <a:rPr lang="en-US" sz="3597" b="1" i="1">
                <a:solidFill>
                  <a:srgbClr val="FFFFFF"/>
                </a:solidFill>
                <a:latin typeface="Poppins Ultra-Bold Italics"/>
                <a:ea typeface="Poppins Ultra-Bold Italics"/>
                <a:cs typeface="Poppins Ultra-Bold Italics"/>
                <a:sym typeface="Poppins Ultra-Bold Italics"/>
              </a:rPr>
              <a:t>1. Đơn vị thu thập thông tin phải đảm bảo an toàn, an ninh cho thông tin cá nhân mà họ thu thập và lưu trữ, ngăn ngừa các hành vi sau: </a:t>
            </a:r>
          </a:p>
          <a:p>
            <a:pPr algn="l">
              <a:lnSpc>
                <a:spcPts val="5036"/>
              </a:lnSpc>
            </a:pPr>
            <a:endParaRPr lang="en-US" sz="3597" b="1" i="1">
              <a:solidFill>
                <a:srgbClr val="FFFFFF"/>
              </a:solidFill>
              <a:latin typeface="Poppins Ultra-Bold Italics"/>
              <a:ea typeface="Poppins Ultra-Bold Italics"/>
              <a:cs typeface="Poppins Ultra-Bold Italics"/>
              <a:sym typeface="Poppins Ultra-Bold Italics"/>
            </a:endParaRPr>
          </a:p>
          <a:p>
            <a:pPr algn="l">
              <a:lnSpc>
                <a:spcPts val="5036"/>
              </a:lnSpc>
            </a:pPr>
            <a:r>
              <a:rPr lang="en-US" sz="3597">
                <a:solidFill>
                  <a:srgbClr val="FFFFFF"/>
                </a:solidFill>
                <a:latin typeface="Poppins"/>
                <a:ea typeface="Poppins"/>
                <a:cs typeface="Poppins"/>
                <a:sym typeface="Poppins"/>
              </a:rPr>
              <a:t>    </a:t>
            </a:r>
            <a:r>
              <a:rPr lang="en-US" sz="3597" b="1" i="1">
                <a:solidFill>
                  <a:srgbClr val="FFFFFF"/>
                </a:solidFill>
                <a:latin typeface="Poppins Ultra-Bold Italics"/>
                <a:ea typeface="Poppins Ultra-Bold Italics"/>
                <a:cs typeface="Poppins Ultra-Bold Italics"/>
                <a:sym typeface="Poppins Ultra-Bold Italics"/>
              </a:rPr>
              <a:t>a) Đánh cắp hoặc tiếp cận thông tin trái phép; </a:t>
            </a:r>
          </a:p>
          <a:p>
            <a:pPr algn="l">
              <a:lnSpc>
                <a:spcPts val="5036"/>
              </a:lnSpc>
            </a:pPr>
            <a:r>
              <a:rPr lang="en-US" sz="3597">
                <a:solidFill>
                  <a:srgbClr val="FFFFFF"/>
                </a:solidFill>
                <a:latin typeface="Poppins"/>
                <a:ea typeface="Poppins"/>
                <a:cs typeface="Poppins"/>
                <a:sym typeface="Poppins"/>
              </a:rPr>
              <a:t>    </a:t>
            </a:r>
            <a:r>
              <a:rPr lang="en-US" sz="3597" b="1" i="1">
                <a:solidFill>
                  <a:srgbClr val="FFFFFF"/>
                </a:solidFill>
                <a:latin typeface="Poppins Ultra-Bold Italics"/>
                <a:ea typeface="Poppins Ultra-Bold Italics"/>
                <a:cs typeface="Poppins Ultra-Bold Italics"/>
                <a:sym typeface="Poppins Ultra-Bold Italics"/>
              </a:rPr>
              <a:t>b) Sử dụng thông tin trái phép; </a:t>
            </a:r>
          </a:p>
          <a:p>
            <a:pPr algn="l">
              <a:lnSpc>
                <a:spcPts val="5036"/>
              </a:lnSpc>
              <a:spcBef>
                <a:spcPct val="0"/>
              </a:spcBef>
            </a:pPr>
            <a:r>
              <a:rPr lang="en-US" sz="3597">
                <a:solidFill>
                  <a:srgbClr val="FFFFFF"/>
                </a:solidFill>
                <a:latin typeface="Poppins"/>
                <a:ea typeface="Poppins"/>
                <a:cs typeface="Poppins"/>
                <a:sym typeface="Poppins"/>
              </a:rPr>
              <a:t>    </a:t>
            </a:r>
            <a:r>
              <a:rPr lang="en-US" sz="3597" b="1" i="1">
                <a:solidFill>
                  <a:srgbClr val="FFFFFF"/>
                </a:solidFill>
                <a:latin typeface="Poppins Ultra-Bold Italics"/>
                <a:ea typeface="Poppins Ultra-Bold Italics"/>
                <a:cs typeface="Poppins Ultra-Bold Italics"/>
                <a:sym typeface="Poppins Ultra-Bold Italics"/>
              </a:rPr>
              <a:t>c) Thay đổi, phá hủy thông tin trái phép.</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59" b="-9259"/>
            </a:stretch>
          </a:blipFill>
        </p:spPr>
      </p:sp>
      <p:sp>
        <p:nvSpPr>
          <p:cNvPr id="3" name="Freeform 3"/>
          <p:cNvSpPr/>
          <p:nvPr/>
        </p:nvSpPr>
        <p:spPr>
          <a:xfrm rot="-9763576">
            <a:off x="12924381" y="-3123572"/>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948663" y="352944"/>
            <a:ext cx="15893121" cy="1457954"/>
          </a:xfrm>
          <a:prstGeom prst="rect">
            <a:avLst/>
          </a:prstGeom>
        </p:spPr>
        <p:txBody>
          <a:bodyPr lIns="0" tIns="0" rIns="0" bIns="0" rtlCol="0" anchor="t">
            <a:spAutoFit/>
          </a:bodyPr>
          <a:lstStyle/>
          <a:p>
            <a:pPr algn="l">
              <a:lnSpc>
                <a:spcPts val="5740"/>
              </a:lnSpc>
            </a:pPr>
            <a:r>
              <a:rPr lang="en-US" sz="4100" b="1">
                <a:solidFill>
                  <a:srgbClr val="FFDE00"/>
                </a:solidFill>
                <a:latin typeface="Poppins Ultra-Bold"/>
                <a:ea typeface="Poppins Ultra-Bold"/>
                <a:cs typeface="Poppins Ultra-Bold"/>
                <a:sym typeface="Poppins Ultra-Bold"/>
              </a:rPr>
              <a:t>1.1 Các chính sách, qui định pháp luật về an ninh trong lĩnh vực thương mại điện tử ở Việt Nam hiện nay?</a:t>
            </a:r>
          </a:p>
        </p:txBody>
      </p:sp>
      <p:sp>
        <p:nvSpPr>
          <p:cNvPr id="5" name="Freeform 5"/>
          <p:cNvSpPr/>
          <p:nvPr/>
        </p:nvSpPr>
        <p:spPr>
          <a:xfrm rot="-1746317" flipH="1">
            <a:off x="13191049" y="7161433"/>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39105" y="1924710"/>
            <a:ext cx="16920195" cy="1387620"/>
          </a:xfrm>
          <a:prstGeom prst="rect">
            <a:avLst/>
          </a:prstGeom>
        </p:spPr>
        <p:txBody>
          <a:bodyPr lIns="0" tIns="0" rIns="0" bIns="0" rtlCol="0" anchor="t">
            <a:spAutoFit/>
          </a:bodyPr>
          <a:lstStyle/>
          <a:p>
            <a:pPr algn="l">
              <a:lnSpc>
                <a:spcPts val="5417"/>
              </a:lnSpc>
              <a:spcBef>
                <a:spcPct val="0"/>
              </a:spcBef>
            </a:pPr>
            <a:r>
              <a:rPr lang="en-US" sz="3869" b="1">
                <a:solidFill>
                  <a:srgbClr val="FF2E00"/>
                </a:solidFill>
                <a:latin typeface="Poppins Bold"/>
                <a:ea typeface="Poppins Bold"/>
                <a:cs typeface="Poppins Bold"/>
                <a:sym typeface="Poppins Bold"/>
              </a:rPr>
              <a:t>Điều 72: Bảo đảm an toàn, an ninh thông tin cá nhân thuộc Nghị định số 52/2013/NĐ-CP bao gồm ba khoản</a:t>
            </a:r>
          </a:p>
        </p:txBody>
      </p:sp>
      <p:sp>
        <p:nvSpPr>
          <p:cNvPr id="7" name="TextBox 7"/>
          <p:cNvSpPr txBox="1"/>
          <p:nvPr/>
        </p:nvSpPr>
        <p:spPr>
          <a:xfrm>
            <a:off x="339105" y="3644182"/>
            <a:ext cx="16920195" cy="5728174"/>
          </a:xfrm>
          <a:prstGeom prst="rect">
            <a:avLst/>
          </a:prstGeom>
        </p:spPr>
        <p:txBody>
          <a:bodyPr lIns="0" tIns="0" rIns="0" bIns="0" rtlCol="0" anchor="t">
            <a:spAutoFit/>
          </a:bodyPr>
          <a:lstStyle/>
          <a:p>
            <a:pPr algn="l">
              <a:lnSpc>
                <a:spcPts val="5036"/>
              </a:lnSpc>
            </a:pPr>
            <a:r>
              <a:rPr lang="en-US" sz="3597" b="1" i="1">
                <a:solidFill>
                  <a:srgbClr val="FFFFFF"/>
                </a:solidFill>
                <a:latin typeface="Poppins Ultra-Bold Italics"/>
                <a:ea typeface="Poppins Ultra-Bold Italics"/>
                <a:cs typeface="Poppins Ultra-Bold Italics"/>
                <a:sym typeface="Poppins Ultra-Bold Italics"/>
              </a:rPr>
              <a:t>2. Đơn vị thu thập thông tin phải có cơ chế tiếp nhận và giải quyết khiếu nại của người tiêu dùng liên quan đến việc thông tin cá nhân bị sử dụng sai mục đích hoặc phạm vi đã thông báo. </a:t>
            </a:r>
          </a:p>
          <a:p>
            <a:pPr algn="l">
              <a:lnSpc>
                <a:spcPts val="5036"/>
              </a:lnSpc>
            </a:pPr>
            <a:endParaRPr lang="en-US" sz="3597" b="1" i="1">
              <a:solidFill>
                <a:srgbClr val="FFFFFF"/>
              </a:solidFill>
              <a:latin typeface="Poppins Ultra-Bold Italics"/>
              <a:ea typeface="Poppins Ultra-Bold Italics"/>
              <a:cs typeface="Poppins Ultra-Bold Italics"/>
              <a:sym typeface="Poppins Ultra-Bold Italics"/>
            </a:endParaRPr>
          </a:p>
          <a:p>
            <a:pPr algn="l">
              <a:lnSpc>
                <a:spcPts val="5036"/>
              </a:lnSpc>
            </a:pPr>
            <a:r>
              <a:rPr lang="en-US" sz="3597" b="1" i="1">
                <a:solidFill>
                  <a:srgbClr val="FFFFFF"/>
                </a:solidFill>
                <a:latin typeface="Poppins Ultra-Bold Italics"/>
                <a:ea typeface="Poppins Ultra-Bold Italics"/>
                <a:cs typeface="Poppins Ultra-Bold Italics"/>
                <a:sym typeface="Poppins Ultra-Bold Italics"/>
              </a:rPr>
              <a:t>3. Trong trường hợp hệ thống thông tin bị tấn công làm phát sinh nguy cơ mất thông tin của người tiêu đùng, đơn vị lưu trữ thông tin phải thông báo cho cơ quan chức năng trong vòng 24 (hai mươi bốn) giờ sau khi phát hiện sự cố.</a:t>
            </a:r>
          </a:p>
          <a:p>
            <a:pPr algn="l">
              <a:lnSpc>
                <a:spcPts val="5036"/>
              </a:lnSpc>
              <a:spcBef>
                <a:spcPct val="0"/>
              </a:spcBef>
            </a:pPr>
            <a:endParaRPr lang="en-US" sz="3597" b="1" i="1">
              <a:solidFill>
                <a:srgbClr val="FFFFFF"/>
              </a:solidFill>
              <a:latin typeface="Poppins Ultra-Bold Italics"/>
              <a:ea typeface="Poppins Ultra-Bold Italics"/>
              <a:cs typeface="Poppins Ultra-Bold Italics"/>
              <a:sym typeface="Poppins Ultra-Bold Itali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59" b="-9259"/>
            </a:stretch>
          </a:blipFill>
        </p:spPr>
      </p:sp>
      <p:sp>
        <p:nvSpPr>
          <p:cNvPr id="3" name="Freeform 3"/>
          <p:cNvSpPr/>
          <p:nvPr/>
        </p:nvSpPr>
        <p:spPr>
          <a:xfrm rot="-9763576">
            <a:off x="12924381" y="-3123572"/>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948663" y="352944"/>
            <a:ext cx="15893121" cy="1457954"/>
          </a:xfrm>
          <a:prstGeom prst="rect">
            <a:avLst/>
          </a:prstGeom>
        </p:spPr>
        <p:txBody>
          <a:bodyPr lIns="0" tIns="0" rIns="0" bIns="0" rtlCol="0" anchor="t">
            <a:spAutoFit/>
          </a:bodyPr>
          <a:lstStyle/>
          <a:p>
            <a:pPr algn="l">
              <a:lnSpc>
                <a:spcPts val="5740"/>
              </a:lnSpc>
            </a:pPr>
            <a:r>
              <a:rPr lang="en-US" sz="4100" b="1">
                <a:solidFill>
                  <a:srgbClr val="FFDE00"/>
                </a:solidFill>
                <a:latin typeface="Poppins Ultra-Bold"/>
                <a:ea typeface="Poppins Ultra-Bold"/>
                <a:cs typeface="Poppins Ultra-Bold"/>
                <a:sym typeface="Poppins Ultra-Bold"/>
              </a:rPr>
              <a:t>1.1 Các chính sách, qui định pháp luật về an ninh trong lĩnh vực thương mại điện tử ở Việt Nam hiện nay?</a:t>
            </a:r>
          </a:p>
        </p:txBody>
      </p:sp>
      <p:sp>
        <p:nvSpPr>
          <p:cNvPr id="5" name="Freeform 5"/>
          <p:cNvSpPr/>
          <p:nvPr/>
        </p:nvSpPr>
        <p:spPr>
          <a:xfrm rot="-1746317" flipH="1">
            <a:off x="13191049" y="7161433"/>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39105" y="2220205"/>
            <a:ext cx="16502679" cy="2073420"/>
          </a:xfrm>
          <a:prstGeom prst="rect">
            <a:avLst/>
          </a:prstGeom>
        </p:spPr>
        <p:txBody>
          <a:bodyPr lIns="0" tIns="0" rIns="0" bIns="0" rtlCol="0" anchor="t">
            <a:spAutoFit/>
          </a:bodyPr>
          <a:lstStyle/>
          <a:p>
            <a:pPr algn="l">
              <a:lnSpc>
                <a:spcPts val="5417"/>
              </a:lnSpc>
              <a:spcBef>
                <a:spcPct val="0"/>
              </a:spcBef>
            </a:pPr>
            <a:r>
              <a:rPr lang="en-US" sz="3869" b="1">
                <a:solidFill>
                  <a:srgbClr val="FF2E00"/>
                </a:solidFill>
                <a:latin typeface="Poppins Bold"/>
                <a:ea typeface="Poppins Bold"/>
                <a:cs typeface="Poppins Bold"/>
                <a:sym typeface="Poppins Bold"/>
              </a:rPr>
              <a:t>Điều 74: Trách nhiệm của thương nhân, tổ chức, cá nhân sở hữu website thương mại điện tử có chức năng thanh toán trực tuyến thuộc Nghị định số 52/2013/NĐ-CP bao gồm ba khoản</a:t>
            </a:r>
          </a:p>
        </p:txBody>
      </p:sp>
      <p:sp>
        <p:nvSpPr>
          <p:cNvPr id="7" name="TextBox 7"/>
          <p:cNvSpPr txBox="1"/>
          <p:nvPr/>
        </p:nvSpPr>
        <p:spPr>
          <a:xfrm>
            <a:off x="723108" y="4731775"/>
            <a:ext cx="16841784" cy="3488817"/>
          </a:xfrm>
          <a:prstGeom prst="rect">
            <a:avLst/>
          </a:prstGeom>
        </p:spPr>
        <p:txBody>
          <a:bodyPr lIns="0" tIns="0" rIns="0" bIns="0" rtlCol="0" anchor="t">
            <a:spAutoFit/>
          </a:bodyPr>
          <a:lstStyle/>
          <a:p>
            <a:pPr algn="l">
              <a:lnSpc>
                <a:spcPts val="4578"/>
              </a:lnSpc>
              <a:spcBef>
                <a:spcPct val="0"/>
              </a:spcBef>
            </a:pPr>
            <a:r>
              <a:rPr lang="en-US" sz="3270" b="1" i="1">
                <a:solidFill>
                  <a:srgbClr val="FFFFFF"/>
                </a:solidFill>
                <a:latin typeface="Poppins Ultra-Bold Italics"/>
                <a:ea typeface="Poppins Ultra-Bold Italics"/>
                <a:cs typeface="Poppins Ultra-Bold Italics"/>
                <a:sym typeface="Poppins Ultra-Bold Italics"/>
              </a:rPr>
              <a:t>1. Thương nhân, tổ chức, cá nhân sở hữu website thương mại điện tử có chức năng thanh toán trực tuyến phải đảm bảo an toàn, bảo mật giao dịch thanh toán của khách hàng, xử lý khiếu nại và đền bù thiệt hại trong trường hợp thông tin thanh toán của khách hàng qua website thương mại điện tử bị thay đổi, xóa, hủy, sao chép, tiết lộ, di chuyển trái phép hoặc bị chiếm đoạt gây thiệt hại cho khách hàng.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59" b="-9259"/>
            </a:stretch>
          </a:blipFill>
        </p:spPr>
      </p:sp>
      <p:sp>
        <p:nvSpPr>
          <p:cNvPr id="3" name="Freeform 3"/>
          <p:cNvSpPr/>
          <p:nvPr/>
        </p:nvSpPr>
        <p:spPr>
          <a:xfrm rot="-9763576">
            <a:off x="12924381" y="-3123572"/>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948663" y="352944"/>
            <a:ext cx="15893121" cy="1457954"/>
          </a:xfrm>
          <a:prstGeom prst="rect">
            <a:avLst/>
          </a:prstGeom>
        </p:spPr>
        <p:txBody>
          <a:bodyPr lIns="0" tIns="0" rIns="0" bIns="0" rtlCol="0" anchor="t">
            <a:spAutoFit/>
          </a:bodyPr>
          <a:lstStyle/>
          <a:p>
            <a:pPr algn="l">
              <a:lnSpc>
                <a:spcPts val="5740"/>
              </a:lnSpc>
            </a:pPr>
            <a:r>
              <a:rPr lang="en-US" sz="4100" b="1">
                <a:solidFill>
                  <a:srgbClr val="FFDE00"/>
                </a:solidFill>
                <a:latin typeface="Poppins Ultra-Bold"/>
                <a:ea typeface="Poppins Ultra-Bold"/>
                <a:cs typeface="Poppins Ultra-Bold"/>
                <a:sym typeface="Poppins Ultra-Bold"/>
              </a:rPr>
              <a:t>1.1 Các chính sách, qui định pháp luật về an ninh trong lĩnh vực thương mại điện tử ở Việt Nam hiện nay?</a:t>
            </a:r>
          </a:p>
        </p:txBody>
      </p:sp>
      <p:sp>
        <p:nvSpPr>
          <p:cNvPr id="5" name="Freeform 5"/>
          <p:cNvSpPr/>
          <p:nvPr/>
        </p:nvSpPr>
        <p:spPr>
          <a:xfrm rot="-1746317" flipH="1">
            <a:off x="13191049" y="7161433"/>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39105" y="2220205"/>
            <a:ext cx="16502679" cy="2073420"/>
          </a:xfrm>
          <a:prstGeom prst="rect">
            <a:avLst/>
          </a:prstGeom>
        </p:spPr>
        <p:txBody>
          <a:bodyPr lIns="0" tIns="0" rIns="0" bIns="0" rtlCol="0" anchor="t">
            <a:spAutoFit/>
          </a:bodyPr>
          <a:lstStyle/>
          <a:p>
            <a:pPr algn="l">
              <a:lnSpc>
                <a:spcPts val="5417"/>
              </a:lnSpc>
              <a:spcBef>
                <a:spcPct val="0"/>
              </a:spcBef>
            </a:pPr>
            <a:r>
              <a:rPr lang="en-US" sz="3869" b="1">
                <a:solidFill>
                  <a:srgbClr val="FF2E00"/>
                </a:solidFill>
                <a:latin typeface="Poppins Bold"/>
                <a:ea typeface="Poppins Bold"/>
                <a:cs typeface="Poppins Bold"/>
                <a:sym typeface="Poppins Bold"/>
              </a:rPr>
              <a:t>Điều 74: Trách nhiệm của thương nhân, tổ chức, cá nhân sở hữu website thương mại điện tử có chức năng thanh toán trực tuyến thuộc Nghị định số 52/2013/NĐ-CP bao gồm ba khoản</a:t>
            </a:r>
          </a:p>
        </p:txBody>
      </p:sp>
      <p:sp>
        <p:nvSpPr>
          <p:cNvPr id="7" name="TextBox 7"/>
          <p:cNvSpPr txBox="1"/>
          <p:nvPr/>
        </p:nvSpPr>
        <p:spPr>
          <a:xfrm>
            <a:off x="514350" y="4435866"/>
            <a:ext cx="17259300" cy="2326767"/>
          </a:xfrm>
          <a:prstGeom prst="rect">
            <a:avLst/>
          </a:prstGeom>
        </p:spPr>
        <p:txBody>
          <a:bodyPr lIns="0" tIns="0" rIns="0" bIns="0" rtlCol="0" anchor="t">
            <a:spAutoFit/>
          </a:bodyPr>
          <a:lstStyle/>
          <a:p>
            <a:pPr algn="l">
              <a:lnSpc>
                <a:spcPts val="4578"/>
              </a:lnSpc>
              <a:spcBef>
                <a:spcPct val="0"/>
              </a:spcBef>
            </a:pPr>
            <a:r>
              <a:rPr lang="en-US" sz="3270" b="1" i="1">
                <a:solidFill>
                  <a:srgbClr val="FFFFFF"/>
                </a:solidFill>
                <a:latin typeface="Poppins Ultra-Bold Italics"/>
                <a:ea typeface="Poppins Ultra-Bold Italics"/>
                <a:cs typeface="Poppins Ultra-Bold Italics"/>
                <a:sym typeface="Poppins Ultra-Bold Italics"/>
              </a:rPr>
              <a:t>2. Trường hợp tự phát triển giải pháp thanh toán để phục vụ riêng website thương mại điện tử bán hàng của mình, thương nhân, tổ chức, cá nhân sở hữu website phải áp dụng các biện pháp sau nhằm đảm bảo an toàn, bảo mật cho giao dịch thanh toán của khách hàng:</a:t>
            </a:r>
          </a:p>
        </p:txBody>
      </p:sp>
      <p:sp>
        <p:nvSpPr>
          <p:cNvPr id="8" name="TextBox 8"/>
          <p:cNvSpPr txBox="1"/>
          <p:nvPr/>
        </p:nvSpPr>
        <p:spPr>
          <a:xfrm>
            <a:off x="931866" y="7200783"/>
            <a:ext cx="16841784" cy="2326784"/>
          </a:xfrm>
          <a:prstGeom prst="rect">
            <a:avLst/>
          </a:prstGeom>
        </p:spPr>
        <p:txBody>
          <a:bodyPr lIns="0" tIns="0" rIns="0" bIns="0" rtlCol="0" anchor="t">
            <a:spAutoFit/>
          </a:bodyPr>
          <a:lstStyle/>
          <a:p>
            <a:pPr algn="l">
              <a:lnSpc>
                <a:spcPts val="4577"/>
              </a:lnSpc>
              <a:spcBef>
                <a:spcPct val="0"/>
              </a:spcBef>
            </a:pPr>
            <a:r>
              <a:rPr lang="en-US" sz="3269" b="1" i="1">
                <a:solidFill>
                  <a:srgbClr val="FFFFFF"/>
                </a:solidFill>
                <a:latin typeface="Poppins Ultra-Bold Italics"/>
                <a:ea typeface="Poppins Ultra-Bold Italics"/>
                <a:cs typeface="Poppins Ultra-Bold Italics"/>
                <a:sym typeface="Poppins Ultra-Bold Italics"/>
              </a:rPr>
              <a:t>a) Thiết lập hệ thống thông tin phục vụ hoạt động thanh toán đảm bảo kết nối trực tuyến 24 (hai mươi bốn) giờ trong ngày và 7 (bảy) ngày trong tuần. Thời gian dừng hệ thống để bảo trì không quá 12 (mười hai) giờ mỗi lần bảo trì và phải có thông báo trước cho khách hàng;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59" b="-9259"/>
            </a:stretch>
          </a:blipFill>
        </p:spPr>
      </p:sp>
      <p:sp>
        <p:nvSpPr>
          <p:cNvPr id="3" name="Freeform 3"/>
          <p:cNvSpPr/>
          <p:nvPr/>
        </p:nvSpPr>
        <p:spPr>
          <a:xfrm rot="-9763576">
            <a:off x="12924381" y="-3123572"/>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948663" y="352944"/>
            <a:ext cx="15893121" cy="1457954"/>
          </a:xfrm>
          <a:prstGeom prst="rect">
            <a:avLst/>
          </a:prstGeom>
        </p:spPr>
        <p:txBody>
          <a:bodyPr lIns="0" tIns="0" rIns="0" bIns="0" rtlCol="0" anchor="t">
            <a:spAutoFit/>
          </a:bodyPr>
          <a:lstStyle/>
          <a:p>
            <a:pPr algn="l">
              <a:lnSpc>
                <a:spcPts val="5740"/>
              </a:lnSpc>
            </a:pPr>
            <a:r>
              <a:rPr lang="en-US" sz="4100" b="1">
                <a:solidFill>
                  <a:srgbClr val="FFDE00"/>
                </a:solidFill>
                <a:latin typeface="Poppins Ultra-Bold"/>
                <a:ea typeface="Poppins Ultra-Bold"/>
                <a:cs typeface="Poppins Ultra-Bold"/>
                <a:sym typeface="Poppins Ultra-Bold"/>
              </a:rPr>
              <a:t>1.1 Các chính sách, qui định pháp luật về an ninh trong lĩnh vực thương mại điện tử ở Việt Nam hiện nay?</a:t>
            </a:r>
          </a:p>
        </p:txBody>
      </p:sp>
      <p:sp>
        <p:nvSpPr>
          <p:cNvPr id="5" name="Freeform 5"/>
          <p:cNvSpPr/>
          <p:nvPr/>
        </p:nvSpPr>
        <p:spPr>
          <a:xfrm rot="-1746317" flipH="1">
            <a:off x="13191049" y="7161433"/>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39105" y="2220205"/>
            <a:ext cx="16502679" cy="2073420"/>
          </a:xfrm>
          <a:prstGeom prst="rect">
            <a:avLst/>
          </a:prstGeom>
        </p:spPr>
        <p:txBody>
          <a:bodyPr lIns="0" tIns="0" rIns="0" bIns="0" rtlCol="0" anchor="t">
            <a:spAutoFit/>
          </a:bodyPr>
          <a:lstStyle/>
          <a:p>
            <a:pPr algn="l">
              <a:lnSpc>
                <a:spcPts val="5417"/>
              </a:lnSpc>
              <a:spcBef>
                <a:spcPct val="0"/>
              </a:spcBef>
            </a:pPr>
            <a:r>
              <a:rPr lang="en-US" sz="3869" b="1">
                <a:solidFill>
                  <a:srgbClr val="FF2E00"/>
                </a:solidFill>
                <a:latin typeface="Poppins Bold"/>
                <a:ea typeface="Poppins Bold"/>
                <a:cs typeface="Poppins Bold"/>
                <a:sym typeface="Poppins Bold"/>
              </a:rPr>
              <a:t>Điều 74: Trách nhiệm của thương nhân, tổ chức, cá nhân sở hữu website thương mại điện tử có chức năng thanh toán trực tuyến thuộc Nghị định số 52/2013/NĐ-CP bao gồm ba khoản</a:t>
            </a:r>
          </a:p>
        </p:txBody>
      </p:sp>
      <p:sp>
        <p:nvSpPr>
          <p:cNvPr id="7" name="TextBox 7"/>
          <p:cNvSpPr txBox="1"/>
          <p:nvPr/>
        </p:nvSpPr>
        <p:spPr>
          <a:xfrm>
            <a:off x="1028700" y="5470475"/>
            <a:ext cx="16841784" cy="3488834"/>
          </a:xfrm>
          <a:prstGeom prst="rect">
            <a:avLst/>
          </a:prstGeom>
        </p:spPr>
        <p:txBody>
          <a:bodyPr lIns="0" tIns="0" rIns="0" bIns="0" rtlCol="0" anchor="t">
            <a:spAutoFit/>
          </a:bodyPr>
          <a:lstStyle/>
          <a:p>
            <a:pPr algn="l">
              <a:lnSpc>
                <a:spcPts val="4577"/>
              </a:lnSpc>
            </a:pPr>
            <a:r>
              <a:rPr lang="en-US" sz="3269" b="1" i="1">
                <a:solidFill>
                  <a:srgbClr val="FFFFFF"/>
                </a:solidFill>
                <a:latin typeface="Poppins Ultra-Bold Italics"/>
                <a:ea typeface="Poppins Ultra-Bold Italics"/>
                <a:cs typeface="Poppins Ultra-Bold Italics"/>
                <a:sym typeface="Poppins Ultra-Bold Italics"/>
              </a:rPr>
              <a:t>b) Mã hóa thông tin và sử dụng các giao thức bảo mật để đảm bảo không lộ thông tin trên đường truyền; </a:t>
            </a:r>
          </a:p>
          <a:p>
            <a:pPr algn="l">
              <a:lnSpc>
                <a:spcPts val="4577"/>
              </a:lnSpc>
            </a:pPr>
            <a:r>
              <a:rPr lang="en-US" sz="3269" b="1" i="1">
                <a:solidFill>
                  <a:srgbClr val="FFFFFF"/>
                </a:solidFill>
                <a:latin typeface="Poppins Ultra-Bold Italics"/>
                <a:ea typeface="Poppins Ultra-Bold Italics"/>
                <a:cs typeface="Poppins Ultra-Bold Italics"/>
                <a:sym typeface="Poppins Ultra-Bold Italics"/>
              </a:rPr>
              <a:t>c) Triển khai các ứng dụng có khả năng phát hiện, cảnh báo và ngăn chặn các truy nhập bất hợp pháp và các hình thức tấn công trên môi trường mạng vào hệ thống thông tin phục vụ hoạt động thanh toán trực tuyến của mình; </a:t>
            </a:r>
          </a:p>
          <a:p>
            <a:pPr algn="l">
              <a:lnSpc>
                <a:spcPts val="4577"/>
              </a:lnSpc>
              <a:spcBef>
                <a:spcPct val="0"/>
              </a:spcBef>
            </a:pPr>
            <a:endParaRPr lang="en-US" sz="3269" b="1" i="1">
              <a:solidFill>
                <a:srgbClr val="FFFFFF"/>
              </a:solidFill>
              <a:latin typeface="Poppins Ultra-Bold Italics"/>
              <a:ea typeface="Poppins Ultra-Bold Italics"/>
              <a:cs typeface="Poppins Ultra-Bold Italics"/>
              <a:sym typeface="Poppins Ultra-Bold Italics"/>
            </a:endParaRPr>
          </a:p>
        </p:txBody>
      </p:sp>
      <p:sp>
        <p:nvSpPr>
          <p:cNvPr id="8" name="TextBox 8"/>
          <p:cNvSpPr txBox="1"/>
          <p:nvPr/>
        </p:nvSpPr>
        <p:spPr>
          <a:xfrm>
            <a:off x="723108" y="4280975"/>
            <a:ext cx="2169914" cy="751350"/>
          </a:xfrm>
          <a:prstGeom prst="rect">
            <a:avLst/>
          </a:prstGeom>
        </p:spPr>
        <p:txBody>
          <a:bodyPr lIns="0" tIns="0" rIns="0" bIns="0" rtlCol="0" anchor="t">
            <a:spAutoFit/>
          </a:bodyPr>
          <a:lstStyle/>
          <a:p>
            <a:pPr algn="ctr">
              <a:lnSpc>
                <a:spcPts val="5837"/>
              </a:lnSpc>
              <a:spcBef>
                <a:spcPct val="0"/>
              </a:spcBef>
            </a:pPr>
            <a:r>
              <a:rPr lang="en-US" sz="4169" b="1" i="1">
                <a:solidFill>
                  <a:srgbClr val="FFFFFF"/>
                </a:solidFill>
                <a:latin typeface="Poppins Ultra-Bold Italics"/>
                <a:ea typeface="Poppins Ultra-Bold Italics"/>
                <a:cs typeface="Poppins Ultra-Bold Italics"/>
                <a:sym typeface="Poppins Ultra-Bold Italics"/>
              </a:rPr>
              <a:t>Khoản 2</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59" b="-9259"/>
            </a:stretch>
          </a:blipFill>
        </p:spPr>
      </p:sp>
      <p:sp>
        <p:nvSpPr>
          <p:cNvPr id="3" name="Freeform 3"/>
          <p:cNvSpPr/>
          <p:nvPr/>
        </p:nvSpPr>
        <p:spPr>
          <a:xfrm rot="-9763576">
            <a:off x="12924381" y="-3123572"/>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948663" y="352944"/>
            <a:ext cx="15893121" cy="1457954"/>
          </a:xfrm>
          <a:prstGeom prst="rect">
            <a:avLst/>
          </a:prstGeom>
        </p:spPr>
        <p:txBody>
          <a:bodyPr lIns="0" tIns="0" rIns="0" bIns="0" rtlCol="0" anchor="t">
            <a:spAutoFit/>
          </a:bodyPr>
          <a:lstStyle/>
          <a:p>
            <a:pPr algn="l">
              <a:lnSpc>
                <a:spcPts val="5740"/>
              </a:lnSpc>
            </a:pPr>
            <a:r>
              <a:rPr lang="en-US" sz="4100" b="1">
                <a:solidFill>
                  <a:srgbClr val="FFDE00"/>
                </a:solidFill>
                <a:latin typeface="Poppins Ultra-Bold"/>
                <a:ea typeface="Poppins Ultra-Bold"/>
                <a:cs typeface="Poppins Ultra-Bold"/>
                <a:sym typeface="Poppins Ultra-Bold"/>
              </a:rPr>
              <a:t>1.1 Các chính sách, qui định pháp luật về an ninh trong lĩnh vực thương mại điện tử ở Việt Nam hiện nay?</a:t>
            </a:r>
          </a:p>
        </p:txBody>
      </p:sp>
      <p:sp>
        <p:nvSpPr>
          <p:cNvPr id="5" name="Freeform 5"/>
          <p:cNvSpPr/>
          <p:nvPr/>
        </p:nvSpPr>
        <p:spPr>
          <a:xfrm rot="-1746317" flipH="1">
            <a:off x="13191049" y="7161433"/>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39105" y="2220205"/>
            <a:ext cx="16502679" cy="2073420"/>
          </a:xfrm>
          <a:prstGeom prst="rect">
            <a:avLst/>
          </a:prstGeom>
        </p:spPr>
        <p:txBody>
          <a:bodyPr lIns="0" tIns="0" rIns="0" bIns="0" rtlCol="0" anchor="t">
            <a:spAutoFit/>
          </a:bodyPr>
          <a:lstStyle/>
          <a:p>
            <a:pPr algn="l">
              <a:lnSpc>
                <a:spcPts val="5417"/>
              </a:lnSpc>
              <a:spcBef>
                <a:spcPct val="0"/>
              </a:spcBef>
            </a:pPr>
            <a:r>
              <a:rPr lang="en-US" sz="3869" b="1">
                <a:solidFill>
                  <a:srgbClr val="FF2E00"/>
                </a:solidFill>
                <a:latin typeface="Poppins Bold"/>
                <a:ea typeface="Poppins Bold"/>
                <a:cs typeface="Poppins Bold"/>
                <a:sym typeface="Poppins Bold"/>
              </a:rPr>
              <a:t>Điều 74: Trách nhiệm của thương nhân, tổ chức, cá nhân sở hữu website thương mại điện tử có chức năng thanh toán trực tuyến thuộc Nghị định số 52/2013/NĐ-CP bao gồm ba khoản</a:t>
            </a:r>
          </a:p>
        </p:txBody>
      </p:sp>
      <p:sp>
        <p:nvSpPr>
          <p:cNvPr id="7" name="TextBox 7"/>
          <p:cNvSpPr txBox="1"/>
          <p:nvPr/>
        </p:nvSpPr>
        <p:spPr>
          <a:xfrm>
            <a:off x="948663" y="5413325"/>
            <a:ext cx="16841784" cy="4650884"/>
          </a:xfrm>
          <a:prstGeom prst="rect">
            <a:avLst/>
          </a:prstGeom>
        </p:spPr>
        <p:txBody>
          <a:bodyPr lIns="0" tIns="0" rIns="0" bIns="0" rtlCol="0" anchor="t">
            <a:spAutoFit/>
          </a:bodyPr>
          <a:lstStyle/>
          <a:p>
            <a:pPr algn="l">
              <a:lnSpc>
                <a:spcPts val="4577"/>
              </a:lnSpc>
            </a:pPr>
            <a:r>
              <a:rPr lang="en-US" sz="3269" b="1" i="1">
                <a:solidFill>
                  <a:srgbClr val="FFFFFF"/>
                </a:solidFill>
                <a:latin typeface="Poppins Ultra-Bold Italics"/>
                <a:ea typeface="Poppins Ultra-Bold Italics"/>
                <a:cs typeface="Poppins Ultra-Bold Italics"/>
                <a:sym typeface="Poppins Ultra-Bold Italics"/>
              </a:rPr>
              <a:t>d) Có các phương án kiểm soát quyền truy nhập hệ thống, quyền ra, vào nơi đặt thiết bị hệ thống thông tin phục vụ hoạt động thanh toán trực tuyến của mình; </a:t>
            </a:r>
          </a:p>
          <a:p>
            <a:pPr algn="l">
              <a:lnSpc>
                <a:spcPts val="4577"/>
              </a:lnSpc>
            </a:pPr>
            <a:r>
              <a:rPr lang="en-US" sz="3269" b="1" i="1">
                <a:solidFill>
                  <a:srgbClr val="FFFFFF"/>
                </a:solidFill>
                <a:latin typeface="Poppins Ultra-Bold Italics"/>
                <a:ea typeface="Poppins Ultra-Bold Italics"/>
                <a:cs typeface="Poppins Ultra-Bold Italics"/>
                <a:sym typeface="Poppins Ultra-Bold Italics"/>
              </a:rPr>
              <a:t>đ) Có quy trình, hệ thống sao lưu và phục hồi dữ liệu khi hệ thống thông tin phục vụ hoạt động thanh toán gặp sự cố, đảm bảo sao lưu dữ liệu thanh toán ra các vật mang tin hoặc sao lưu trực tuyến toàn bộ dữ liệu; </a:t>
            </a:r>
          </a:p>
          <a:p>
            <a:pPr algn="l">
              <a:lnSpc>
                <a:spcPts val="4577"/>
              </a:lnSpc>
              <a:spcBef>
                <a:spcPct val="0"/>
              </a:spcBef>
            </a:pPr>
            <a:r>
              <a:rPr lang="en-US" sz="3269" b="1" i="1">
                <a:solidFill>
                  <a:srgbClr val="FFFFFF"/>
                </a:solidFill>
                <a:latin typeface="Poppins Ultra-Bold Italics"/>
                <a:ea typeface="Poppins Ultra-Bold Italics"/>
                <a:cs typeface="Poppins Ultra-Bold Italics"/>
                <a:sym typeface="Poppins Ultra-Bold Italics"/>
              </a:rPr>
              <a:t>e) Lưu trữ dữ liệu về từng giao dịch thanh toán theo thời hạn quy định tại Luật kế toán; </a:t>
            </a:r>
          </a:p>
        </p:txBody>
      </p:sp>
      <p:sp>
        <p:nvSpPr>
          <p:cNvPr id="8" name="TextBox 8"/>
          <p:cNvSpPr txBox="1"/>
          <p:nvPr/>
        </p:nvSpPr>
        <p:spPr>
          <a:xfrm>
            <a:off x="723108" y="4280975"/>
            <a:ext cx="2169914" cy="751350"/>
          </a:xfrm>
          <a:prstGeom prst="rect">
            <a:avLst/>
          </a:prstGeom>
        </p:spPr>
        <p:txBody>
          <a:bodyPr lIns="0" tIns="0" rIns="0" bIns="0" rtlCol="0" anchor="t">
            <a:spAutoFit/>
          </a:bodyPr>
          <a:lstStyle/>
          <a:p>
            <a:pPr algn="ctr">
              <a:lnSpc>
                <a:spcPts val="5837"/>
              </a:lnSpc>
              <a:spcBef>
                <a:spcPct val="0"/>
              </a:spcBef>
            </a:pPr>
            <a:r>
              <a:rPr lang="en-US" sz="4169" b="1" i="1">
                <a:solidFill>
                  <a:srgbClr val="FFFFFF"/>
                </a:solidFill>
                <a:latin typeface="Poppins Ultra-Bold Italics"/>
                <a:ea typeface="Poppins Ultra-Bold Italics"/>
                <a:cs typeface="Poppins Ultra-Bold Italics"/>
                <a:sym typeface="Poppins Ultra-Bold Italics"/>
              </a:rPr>
              <a:t>Khoản 2</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59" b="-9259"/>
            </a:stretch>
          </a:blipFill>
        </p:spPr>
      </p:sp>
      <p:sp>
        <p:nvSpPr>
          <p:cNvPr id="3" name="Freeform 3"/>
          <p:cNvSpPr/>
          <p:nvPr/>
        </p:nvSpPr>
        <p:spPr>
          <a:xfrm rot="-9763576">
            <a:off x="12924381" y="-3123572"/>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948663" y="352944"/>
            <a:ext cx="15893121" cy="1457954"/>
          </a:xfrm>
          <a:prstGeom prst="rect">
            <a:avLst/>
          </a:prstGeom>
        </p:spPr>
        <p:txBody>
          <a:bodyPr lIns="0" tIns="0" rIns="0" bIns="0" rtlCol="0" anchor="t">
            <a:spAutoFit/>
          </a:bodyPr>
          <a:lstStyle/>
          <a:p>
            <a:pPr algn="l">
              <a:lnSpc>
                <a:spcPts val="5740"/>
              </a:lnSpc>
            </a:pPr>
            <a:r>
              <a:rPr lang="en-US" sz="4100" b="1">
                <a:solidFill>
                  <a:srgbClr val="FFDE00"/>
                </a:solidFill>
                <a:latin typeface="Poppins Ultra-Bold"/>
                <a:ea typeface="Poppins Ultra-Bold"/>
                <a:cs typeface="Poppins Ultra-Bold"/>
                <a:sym typeface="Poppins Ultra-Bold"/>
              </a:rPr>
              <a:t>1.1 Các chính sách, qui định pháp luật về an ninh trong lĩnh vực thương mại điện tử ở Việt Nam hiện nay?</a:t>
            </a:r>
          </a:p>
        </p:txBody>
      </p:sp>
      <p:sp>
        <p:nvSpPr>
          <p:cNvPr id="5" name="Freeform 5"/>
          <p:cNvSpPr/>
          <p:nvPr/>
        </p:nvSpPr>
        <p:spPr>
          <a:xfrm rot="-1746317" flipH="1">
            <a:off x="13191049" y="7161433"/>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39105" y="2220205"/>
            <a:ext cx="16502679" cy="2073420"/>
          </a:xfrm>
          <a:prstGeom prst="rect">
            <a:avLst/>
          </a:prstGeom>
        </p:spPr>
        <p:txBody>
          <a:bodyPr lIns="0" tIns="0" rIns="0" bIns="0" rtlCol="0" anchor="t">
            <a:spAutoFit/>
          </a:bodyPr>
          <a:lstStyle/>
          <a:p>
            <a:pPr algn="l">
              <a:lnSpc>
                <a:spcPts val="5417"/>
              </a:lnSpc>
              <a:spcBef>
                <a:spcPct val="0"/>
              </a:spcBef>
            </a:pPr>
            <a:r>
              <a:rPr lang="en-US" sz="3869" b="1">
                <a:solidFill>
                  <a:srgbClr val="FF2E00"/>
                </a:solidFill>
                <a:latin typeface="Poppins Bold"/>
                <a:ea typeface="Poppins Bold"/>
                <a:cs typeface="Poppins Bold"/>
                <a:sym typeface="Poppins Bold"/>
              </a:rPr>
              <a:t>Điều 74: Trách nhiệm của thương nhân, tổ chức, cá nhân sở hữu website thương mại điện tử có chức năng thanh toán trực tuyến thuộc Nghị định số 52/2013/NĐ-CP bao gồm ba khoản</a:t>
            </a:r>
          </a:p>
        </p:txBody>
      </p:sp>
      <p:sp>
        <p:nvSpPr>
          <p:cNvPr id="7" name="TextBox 7"/>
          <p:cNvSpPr txBox="1"/>
          <p:nvPr/>
        </p:nvSpPr>
        <p:spPr>
          <a:xfrm>
            <a:off x="948663" y="5413325"/>
            <a:ext cx="16841784" cy="2326784"/>
          </a:xfrm>
          <a:prstGeom prst="rect">
            <a:avLst/>
          </a:prstGeom>
        </p:spPr>
        <p:txBody>
          <a:bodyPr lIns="0" tIns="0" rIns="0" bIns="0" rtlCol="0" anchor="t">
            <a:spAutoFit/>
          </a:bodyPr>
          <a:lstStyle/>
          <a:p>
            <a:pPr algn="l">
              <a:lnSpc>
                <a:spcPts val="4577"/>
              </a:lnSpc>
              <a:spcBef>
                <a:spcPct val="0"/>
              </a:spcBef>
            </a:pPr>
            <a:r>
              <a:rPr lang="en-US" sz="3269" b="1" i="1">
                <a:solidFill>
                  <a:srgbClr val="FFFFFF"/>
                </a:solidFill>
                <a:latin typeface="Poppins Ultra-Bold Italics"/>
                <a:ea typeface="Poppins Ultra-Bold Italics"/>
                <a:cs typeface="Poppins Ultra-Bold Italics"/>
                <a:sym typeface="Poppins Ultra-Bold Italics"/>
              </a:rPr>
              <a:t>g) Trường hợp khách hàng thanh toán trước khi mua hàng hóa và dịch vụ, tiền thanh toán của khách hàng phải được giữ tại các tổ chức cung ứng dịch vụ thanh toán và khách hàng phải được cung cấp công cụ để theo dõi số dư thanh toán của mình trên hệ thống. </a:t>
            </a:r>
          </a:p>
        </p:txBody>
      </p:sp>
      <p:sp>
        <p:nvSpPr>
          <p:cNvPr id="8" name="TextBox 8"/>
          <p:cNvSpPr txBox="1"/>
          <p:nvPr/>
        </p:nvSpPr>
        <p:spPr>
          <a:xfrm>
            <a:off x="723108" y="4280975"/>
            <a:ext cx="2169914" cy="751350"/>
          </a:xfrm>
          <a:prstGeom prst="rect">
            <a:avLst/>
          </a:prstGeom>
        </p:spPr>
        <p:txBody>
          <a:bodyPr lIns="0" tIns="0" rIns="0" bIns="0" rtlCol="0" anchor="t">
            <a:spAutoFit/>
          </a:bodyPr>
          <a:lstStyle/>
          <a:p>
            <a:pPr algn="ctr">
              <a:lnSpc>
                <a:spcPts val="5837"/>
              </a:lnSpc>
              <a:spcBef>
                <a:spcPct val="0"/>
              </a:spcBef>
            </a:pPr>
            <a:r>
              <a:rPr lang="en-US" sz="4169" b="1" i="1">
                <a:solidFill>
                  <a:srgbClr val="FFFFFF"/>
                </a:solidFill>
                <a:latin typeface="Poppins Ultra-Bold Italics"/>
                <a:ea typeface="Poppins Ultra-Bold Italics"/>
                <a:cs typeface="Poppins Ultra-Bold Italics"/>
                <a:sym typeface="Poppins Ultra-Bold Italics"/>
              </a:rPr>
              <a:t>Khoản 2</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59" b="-9259"/>
            </a:stretch>
          </a:blipFill>
        </p:spPr>
      </p:sp>
      <p:sp>
        <p:nvSpPr>
          <p:cNvPr id="3" name="Freeform 3"/>
          <p:cNvSpPr/>
          <p:nvPr/>
        </p:nvSpPr>
        <p:spPr>
          <a:xfrm rot="-9763576">
            <a:off x="12924381" y="-3123572"/>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948663" y="352944"/>
            <a:ext cx="15893121" cy="1457954"/>
          </a:xfrm>
          <a:prstGeom prst="rect">
            <a:avLst/>
          </a:prstGeom>
        </p:spPr>
        <p:txBody>
          <a:bodyPr lIns="0" tIns="0" rIns="0" bIns="0" rtlCol="0" anchor="t">
            <a:spAutoFit/>
          </a:bodyPr>
          <a:lstStyle/>
          <a:p>
            <a:pPr algn="l">
              <a:lnSpc>
                <a:spcPts val="5740"/>
              </a:lnSpc>
            </a:pPr>
            <a:r>
              <a:rPr lang="en-US" sz="4100" b="1">
                <a:solidFill>
                  <a:srgbClr val="FFDE00"/>
                </a:solidFill>
                <a:latin typeface="Poppins Ultra-Bold"/>
                <a:ea typeface="Poppins Ultra-Bold"/>
                <a:cs typeface="Poppins Ultra-Bold"/>
                <a:sym typeface="Poppins Ultra-Bold"/>
              </a:rPr>
              <a:t>1.1 Các chính sách, qui định pháp luật về an ninh trong lĩnh vực thương mại điện tử ở Việt Nam hiện nay?</a:t>
            </a:r>
          </a:p>
        </p:txBody>
      </p:sp>
      <p:sp>
        <p:nvSpPr>
          <p:cNvPr id="5" name="Freeform 5"/>
          <p:cNvSpPr/>
          <p:nvPr/>
        </p:nvSpPr>
        <p:spPr>
          <a:xfrm rot="-1746317" flipH="1">
            <a:off x="13191049" y="7161433"/>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39105" y="2220205"/>
            <a:ext cx="16502679" cy="2073420"/>
          </a:xfrm>
          <a:prstGeom prst="rect">
            <a:avLst/>
          </a:prstGeom>
        </p:spPr>
        <p:txBody>
          <a:bodyPr lIns="0" tIns="0" rIns="0" bIns="0" rtlCol="0" anchor="t">
            <a:spAutoFit/>
          </a:bodyPr>
          <a:lstStyle/>
          <a:p>
            <a:pPr algn="l">
              <a:lnSpc>
                <a:spcPts val="5417"/>
              </a:lnSpc>
              <a:spcBef>
                <a:spcPct val="0"/>
              </a:spcBef>
            </a:pPr>
            <a:r>
              <a:rPr lang="en-US" sz="3869" b="1">
                <a:solidFill>
                  <a:srgbClr val="FF2E00"/>
                </a:solidFill>
                <a:latin typeface="Poppins Bold"/>
                <a:ea typeface="Poppins Bold"/>
                <a:cs typeface="Poppins Bold"/>
                <a:sym typeface="Poppins Bold"/>
              </a:rPr>
              <a:t>Điều 74: Trách nhiệm của thương nhân, tổ chức, cá nhân sở hữu website thương mại điện tử có chức năng thanh toán trực tuyến thuộc Nghị định số 52/2013/NĐ-CP bao gồm ba khoản</a:t>
            </a:r>
          </a:p>
        </p:txBody>
      </p:sp>
      <p:sp>
        <p:nvSpPr>
          <p:cNvPr id="7" name="TextBox 7"/>
          <p:cNvSpPr txBox="1"/>
          <p:nvPr/>
        </p:nvSpPr>
        <p:spPr>
          <a:xfrm>
            <a:off x="474331" y="5057775"/>
            <a:ext cx="16841784" cy="2326784"/>
          </a:xfrm>
          <a:prstGeom prst="rect">
            <a:avLst/>
          </a:prstGeom>
        </p:spPr>
        <p:txBody>
          <a:bodyPr lIns="0" tIns="0" rIns="0" bIns="0" rtlCol="0" anchor="t">
            <a:spAutoFit/>
          </a:bodyPr>
          <a:lstStyle/>
          <a:p>
            <a:pPr algn="l">
              <a:lnSpc>
                <a:spcPts val="4577"/>
              </a:lnSpc>
            </a:pPr>
            <a:r>
              <a:rPr lang="en-US" sz="3269" b="1" i="1">
                <a:solidFill>
                  <a:srgbClr val="FFFFFF"/>
                </a:solidFill>
                <a:latin typeface="Poppins Ultra-Bold Italics"/>
                <a:ea typeface="Poppins Ultra-Bold Italics"/>
                <a:cs typeface="Poppins Ultra-Bold Italics"/>
                <a:sym typeface="Poppins Ultra-Bold Italics"/>
              </a:rPr>
              <a:t>3. Thương nhân, tổ chức, cá nhân sở hữu website thương mại điện tử có chức năng thanh toán trực tuyến phải công bố trên website chính sách về bảo mật thông tin thanh toán cho khách hàng.</a:t>
            </a:r>
          </a:p>
          <a:p>
            <a:pPr algn="l">
              <a:lnSpc>
                <a:spcPts val="4577"/>
              </a:lnSpc>
              <a:spcBef>
                <a:spcPct val="0"/>
              </a:spcBef>
            </a:pPr>
            <a:endParaRPr lang="en-US" sz="3269" b="1" i="1">
              <a:solidFill>
                <a:srgbClr val="FFFFFF"/>
              </a:solidFill>
              <a:latin typeface="Poppins Ultra-Bold Italics"/>
              <a:ea typeface="Poppins Ultra-Bold Italics"/>
              <a:cs typeface="Poppins Ultra-Bold Italics"/>
              <a:sym typeface="Poppins Ultra-Bold Itali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59" b="-9259"/>
            </a:stretch>
          </a:blipFill>
        </p:spPr>
      </p:sp>
      <p:sp>
        <p:nvSpPr>
          <p:cNvPr id="3" name="Freeform 3"/>
          <p:cNvSpPr/>
          <p:nvPr/>
        </p:nvSpPr>
        <p:spPr>
          <a:xfrm rot="-9763576">
            <a:off x="12924381" y="-3123572"/>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948663" y="352944"/>
            <a:ext cx="15893121" cy="1457954"/>
          </a:xfrm>
          <a:prstGeom prst="rect">
            <a:avLst/>
          </a:prstGeom>
        </p:spPr>
        <p:txBody>
          <a:bodyPr lIns="0" tIns="0" rIns="0" bIns="0" rtlCol="0" anchor="t">
            <a:spAutoFit/>
          </a:bodyPr>
          <a:lstStyle/>
          <a:p>
            <a:pPr algn="l">
              <a:lnSpc>
                <a:spcPts val="5740"/>
              </a:lnSpc>
            </a:pPr>
            <a:r>
              <a:rPr lang="en-US" sz="4100" b="1">
                <a:solidFill>
                  <a:srgbClr val="FFDE00"/>
                </a:solidFill>
                <a:latin typeface="Poppins Ultra-Bold"/>
                <a:ea typeface="Poppins Ultra-Bold"/>
                <a:cs typeface="Poppins Ultra-Bold"/>
                <a:sym typeface="Poppins Ultra-Bold"/>
              </a:rPr>
              <a:t>1.1 Các chính sách, qui định pháp luật về an ninh trong lĩnh vực thương mại điện tử ở Việt Nam hiện nay?</a:t>
            </a:r>
          </a:p>
        </p:txBody>
      </p:sp>
      <p:sp>
        <p:nvSpPr>
          <p:cNvPr id="5" name="Freeform 5"/>
          <p:cNvSpPr/>
          <p:nvPr/>
        </p:nvSpPr>
        <p:spPr>
          <a:xfrm rot="-1746317" flipH="1">
            <a:off x="13191049" y="7161433"/>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39105" y="2220205"/>
            <a:ext cx="16502679" cy="2073420"/>
          </a:xfrm>
          <a:prstGeom prst="rect">
            <a:avLst/>
          </a:prstGeom>
        </p:spPr>
        <p:txBody>
          <a:bodyPr lIns="0" tIns="0" rIns="0" bIns="0" rtlCol="0" anchor="t">
            <a:spAutoFit/>
          </a:bodyPr>
          <a:lstStyle/>
          <a:p>
            <a:pPr algn="l">
              <a:lnSpc>
                <a:spcPts val="5417"/>
              </a:lnSpc>
              <a:spcBef>
                <a:spcPct val="0"/>
              </a:spcBef>
            </a:pPr>
            <a:r>
              <a:rPr lang="en-US" sz="3869" b="1">
                <a:solidFill>
                  <a:srgbClr val="FF2E00"/>
                </a:solidFill>
                <a:latin typeface="Poppins Bold"/>
                <a:ea typeface="Poppins Bold"/>
                <a:cs typeface="Poppins Bold"/>
                <a:sym typeface="Poppins Bold"/>
              </a:rPr>
              <a:t>Điều 75: Trách nhiệm của thương nhân, tổ chức cung cấp dịch vụ trung gian thanh toán cho website thương mại điện tử. Nghị định số 52/2013/NĐ-CP bao gồm bốn khoản</a:t>
            </a:r>
          </a:p>
        </p:txBody>
      </p:sp>
      <p:sp>
        <p:nvSpPr>
          <p:cNvPr id="7" name="TextBox 7"/>
          <p:cNvSpPr txBox="1"/>
          <p:nvPr/>
        </p:nvSpPr>
        <p:spPr>
          <a:xfrm>
            <a:off x="474331" y="5048250"/>
            <a:ext cx="17046920" cy="2949525"/>
          </a:xfrm>
          <a:prstGeom prst="rect">
            <a:avLst/>
          </a:prstGeom>
        </p:spPr>
        <p:txBody>
          <a:bodyPr lIns="0" tIns="0" rIns="0" bIns="0" rtlCol="0" anchor="t">
            <a:spAutoFit/>
          </a:bodyPr>
          <a:lstStyle/>
          <a:p>
            <a:pPr marL="514350" indent="-514350" algn="l">
              <a:lnSpc>
                <a:spcPts val="4632"/>
              </a:lnSpc>
              <a:buAutoNum type="arabicPeriod"/>
            </a:pPr>
            <a:r>
              <a:rPr lang="en-US" sz="3309" b="1" i="1" dirty="0" err="1" smtClean="0">
                <a:solidFill>
                  <a:srgbClr val="FFFFFF"/>
                </a:solidFill>
                <a:latin typeface="Poppins Ultra-Bold Italics"/>
                <a:ea typeface="Poppins Ultra-Bold Italics"/>
                <a:cs typeface="Poppins Ultra-Bold Italics"/>
                <a:sym typeface="Poppins Ultra-Bold Italics"/>
              </a:rPr>
              <a:t>Tuân</a:t>
            </a:r>
            <a:r>
              <a:rPr lang="en-US" sz="3309" b="1" i="1" dirty="0" smtClean="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thủ</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các</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quy</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định</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tiêu</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chuẩn</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kỹ</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thuật</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về</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dịch</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vụ</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trung</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gian</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thanh</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toán</a:t>
            </a:r>
            <a:r>
              <a:rPr lang="en-US" sz="3309" b="1" i="1" dirty="0">
                <a:solidFill>
                  <a:srgbClr val="FFFFFF"/>
                </a:solidFill>
                <a:latin typeface="Poppins Ultra-Bold Italics"/>
                <a:ea typeface="Poppins Ultra-Bold Italics"/>
                <a:cs typeface="Poppins Ultra-Bold Italics"/>
                <a:sym typeface="Poppins Ultra-Bold Italics"/>
              </a:rPr>
              <a:t> do </a:t>
            </a:r>
            <a:r>
              <a:rPr lang="en-US" sz="3309" b="1" i="1" dirty="0" err="1">
                <a:solidFill>
                  <a:srgbClr val="FFFFFF"/>
                </a:solidFill>
                <a:latin typeface="Poppins Ultra-Bold Italics"/>
                <a:ea typeface="Poppins Ultra-Bold Italics"/>
                <a:cs typeface="Poppins Ultra-Bold Italics"/>
                <a:sym typeface="Poppins Ultra-Bold Italics"/>
              </a:rPr>
              <a:t>Ngân</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hàng</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Nhà</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nước</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Việt</a:t>
            </a:r>
            <a:r>
              <a:rPr lang="en-US" sz="3309" b="1" i="1" dirty="0">
                <a:solidFill>
                  <a:srgbClr val="FFFFFF"/>
                </a:solidFill>
                <a:latin typeface="Poppins Ultra-Bold Italics"/>
                <a:ea typeface="Poppins Ultra-Bold Italics"/>
                <a:cs typeface="Poppins Ultra-Bold Italics"/>
                <a:sym typeface="Poppins Ultra-Bold Italics"/>
              </a:rPr>
              <a:t> Nam ban </a:t>
            </a:r>
            <a:r>
              <a:rPr lang="en-US" sz="3309" b="1" i="1" dirty="0" err="1">
                <a:solidFill>
                  <a:srgbClr val="FFFFFF"/>
                </a:solidFill>
                <a:latin typeface="Poppins Ultra-Bold Italics"/>
                <a:ea typeface="Poppins Ultra-Bold Italics"/>
                <a:cs typeface="Poppins Ultra-Bold Italics"/>
                <a:sym typeface="Poppins Ultra-Bold Italics"/>
              </a:rPr>
              <a:t>hành</a:t>
            </a:r>
            <a:r>
              <a:rPr lang="en-US" sz="3309" b="1" i="1" dirty="0">
                <a:solidFill>
                  <a:srgbClr val="FFFFFF"/>
                </a:solidFill>
                <a:latin typeface="Poppins Ultra-Bold Italics"/>
                <a:ea typeface="Poppins Ultra-Bold Italics"/>
                <a:cs typeface="Poppins Ultra-Bold Italics"/>
                <a:sym typeface="Poppins Ultra-Bold Italics"/>
              </a:rPr>
              <a:t>. </a:t>
            </a:r>
            <a:endParaRPr lang="en-US" sz="3309" b="1" i="1" dirty="0" smtClean="0">
              <a:solidFill>
                <a:srgbClr val="FFFFFF"/>
              </a:solidFill>
              <a:latin typeface="Poppins Ultra-Bold Italics"/>
              <a:ea typeface="Poppins Ultra-Bold Italics"/>
              <a:cs typeface="Poppins Ultra-Bold Italics"/>
              <a:sym typeface="Poppins Ultra-Bold Italics"/>
            </a:endParaRPr>
          </a:p>
          <a:p>
            <a:pPr algn="l">
              <a:lnSpc>
                <a:spcPts val="4632"/>
              </a:lnSpc>
            </a:pPr>
            <a:endParaRPr lang="en-US" sz="3309" b="1" i="1" dirty="0">
              <a:solidFill>
                <a:srgbClr val="FFFFFF"/>
              </a:solidFill>
              <a:latin typeface="Poppins Ultra-Bold Italics"/>
              <a:ea typeface="Poppins Ultra-Bold Italics"/>
              <a:cs typeface="Poppins Ultra-Bold Italics"/>
              <a:sym typeface="Poppins Ultra-Bold Italics"/>
            </a:endParaRPr>
          </a:p>
          <a:p>
            <a:pPr algn="l">
              <a:lnSpc>
                <a:spcPts val="4632"/>
              </a:lnSpc>
              <a:spcBef>
                <a:spcPct val="0"/>
              </a:spcBef>
            </a:pPr>
            <a:r>
              <a:rPr lang="en-US" sz="3309" b="1" i="1" dirty="0">
                <a:solidFill>
                  <a:srgbClr val="FFFFFF"/>
                </a:solidFill>
                <a:latin typeface="Poppins Ultra-Bold Italics"/>
                <a:ea typeface="Poppins Ultra-Bold Italics"/>
                <a:cs typeface="Poppins Ultra-Bold Italics"/>
                <a:sym typeface="Poppins Ultra-Bold Italics"/>
              </a:rPr>
              <a:t>2. </a:t>
            </a:r>
            <a:r>
              <a:rPr lang="en-US" sz="3309" b="1" i="1" dirty="0" err="1">
                <a:solidFill>
                  <a:srgbClr val="FFFFFF"/>
                </a:solidFill>
                <a:latin typeface="Poppins Ultra-Bold Italics"/>
                <a:ea typeface="Poppins Ultra-Bold Italics"/>
                <a:cs typeface="Poppins Ultra-Bold Italics"/>
                <a:sym typeface="Poppins Ultra-Bold Italics"/>
              </a:rPr>
              <a:t>Lưu</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trữ</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dữ</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liệu</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về</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từng</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giao</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dịch</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thanh</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toán</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thực</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hiện</a:t>
            </a:r>
            <a:r>
              <a:rPr lang="en-US" sz="3309" b="1" i="1" dirty="0">
                <a:solidFill>
                  <a:srgbClr val="FFFFFF"/>
                </a:solidFill>
                <a:latin typeface="Poppins Ultra-Bold Italics"/>
                <a:ea typeface="Poppins Ultra-Bold Italics"/>
                <a:cs typeface="Poppins Ultra-Bold Italics"/>
                <a:sym typeface="Poppins Ultra-Bold Italics"/>
              </a:rPr>
              <a:t> qua </a:t>
            </a:r>
            <a:r>
              <a:rPr lang="en-US" sz="3309" b="1" i="1" dirty="0" err="1">
                <a:solidFill>
                  <a:srgbClr val="FFFFFF"/>
                </a:solidFill>
                <a:latin typeface="Poppins Ultra-Bold Italics"/>
                <a:ea typeface="Poppins Ultra-Bold Italics"/>
                <a:cs typeface="Poppins Ultra-Bold Italics"/>
                <a:sym typeface="Poppins Ultra-Bold Italics"/>
              </a:rPr>
              <a:t>hệ</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thống</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của</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mình</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theo</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thời</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hạn</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quy</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định</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tại</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Luật</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kế</a:t>
            </a:r>
            <a:r>
              <a:rPr lang="en-US" sz="3309" b="1" i="1" dirty="0">
                <a:solidFill>
                  <a:srgbClr val="FFFFFF"/>
                </a:solidFill>
                <a:latin typeface="Poppins Ultra-Bold Italics"/>
                <a:ea typeface="Poppins Ultra-Bold Italics"/>
                <a:cs typeface="Poppins Ultra-Bold Italics"/>
                <a:sym typeface="Poppins Ultra-Bold Italics"/>
              </a:rPr>
              <a:t> </a:t>
            </a:r>
            <a:r>
              <a:rPr lang="en-US" sz="3309" b="1" i="1" dirty="0" err="1">
                <a:solidFill>
                  <a:srgbClr val="FFFFFF"/>
                </a:solidFill>
                <a:latin typeface="Poppins Ultra-Bold Italics"/>
                <a:ea typeface="Poppins Ultra-Bold Italics"/>
                <a:cs typeface="Poppins Ultra-Bold Italics"/>
                <a:sym typeface="Poppins Ultra-Bold Italics"/>
              </a:rPr>
              <a:t>toán</a:t>
            </a:r>
            <a:r>
              <a:rPr lang="en-US" sz="3309" b="1" i="1" dirty="0">
                <a:solidFill>
                  <a:srgbClr val="FFFFFF"/>
                </a:solidFill>
                <a:latin typeface="Poppins Ultra-Bold Italics"/>
                <a:ea typeface="Poppins Ultra-Bold Italics"/>
                <a:cs typeface="Poppins Ultra-Bold Italics"/>
                <a:sym typeface="Poppins Ultra-Bold Italics"/>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59" b="-9259"/>
            </a:stretch>
          </a:blipFill>
        </p:spPr>
      </p:sp>
      <p:sp>
        <p:nvSpPr>
          <p:cNvPr id="3" name="Freeform 3"/>
          <p:cNvSpPr/>
          <p:nvPr/>
        </p:nvSpPr>
        <p:spPr>
          <a:xfrm rot="-9763576">
            <a:off x="12924381" y="-3123572"/>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948663" y="352944"/>
            <a:ext cx="15893121" cy="1457954"/>
          </a:xfrm>
          <a:prstGeom prst="rect">
            <a:avLst/>
          </a:prstGeom>
        </p:spPr>
        <p:txBody>
          <a:bodyPr lIns="0" tIns="0" rIns="0" bIns="0" rtlCol="0" anchor="t">
            <a:spAutoFit/>
          </a:bodyPr>
          <a:lstStyle/>
          <a:p>
            <a:pPr algn="l">
              <a:lnSpc>
                <a:spcPts val="5740"/>
              </a:lnSpc>
            </a:pPr>
            <a:r>
              <a:rPr lang="en-US" sz="4100" b="1">
                <a:solidFill>
                  <a:srgbClr val="FFDE00"/>
                </a:solidFill>
                <a:latin typeface="Poppins Ultra-Bold"/>
                <a:ea typeface="Poppins Ultra-Bold"/>
                <a:cs typeface="Poppins Ultra-Bold"/>
                <a:sym typeface="Poppins Ultra-Bold"/>
              </a:rPr>
              <a:t>1.1 Các chính sách, qui định pháp luật về an ninh trong lĩnh vực thương mại điện tử ở Việt Nam hiện nay?</a:t>
            </a:r>
          </a:p>
        </p:txBody>
      </p:sp>
      <p:sp>
        <p:nvSpPr>
          <p:cNvPr id="5" name="Freeform 5"/>
          <p:cNvSpPr/>
          <p:nvPr/>
        </p:nvSpPr>
        <p:spPr>
          <a:xfrm rot="-1746317" flipH="1">
            <a:off x="13191049" y="7161433"/>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39105" y="2220205"/>
            <a:ext cx="16502679" cy="2073420"/>
          </a:xfrm>
          <a:prstGeom prst="rect">
            <a:avLst/>
          </a:prstGeom>
        </p:spPr>
        <p:txBody>
          <a:bodyPr lIns="0" tIns="0" rIns="0" bIns="0" rtlCol="0" anchor="t">
            <a:spAutoFit/>
          </a:bodyPr>
          <a:lstStyle/>
          <a:p>
            <a:pPr algn="l">
              <a:lnSpc>
                <a:spcPts val="5417"/>
              </a:lnSpc>
              <a:spcBef>
                <a:spcPct val="0"/>
              </a:spcBef>
            </a:pPr>
            <a:r>
              <a:rPr lang="en-US" sz="3869" b="1">
                <a:solidFill>
                  <a:srgbClr val="FF2E00"/>
                </a:solidFill>
                <a:latin typeface="Poppins Bold"/>
                <a:ea typeface="Poppins Bold"/>
                <a:cs typeface="Poppins Bold"/>
                <a:sym typeface="Poppins Bold"/>
              </a:rPr>
              <a:t>Điều 75: Trách nhiệm của thương nhân, tổ chức cung cấp dịch vụ trung gian thanh toán cho website thương mại điện tử. Nghị định số 52/2013/NĐ-CP bao gồm bốn khoản</a:t>
            </a:r>
          </a:p>
        </p:txBody>
      </p:sp>
      <p:sp>
        <p:nvSpPr>
          <p:cNvPr id="7" name="TextBox 7"/>
          <p:cNvSpPr txBox="1"/>
          <p:nvPr/>
        </p:nvSpPr>
        <p:spPr>
          <a:xfrm>
            <a:off x="371763" y="4722250"/>
            <a:ext cx="17046920" cy="4716014"/>
          </a:xfrm>
          <a:prstGeom prst="rect">
            <a:avLst/>
          </a:prstGeom>
        </p:spPr>
        <p:txBody>
          <a:bodyPr lIns="0" tIns="0" rIns="0" bIns="0" rtlCol="0" anchor="t">
            <a:spAutoFit/>
          </a:bodyPr>
          <a:lstStyle/>
          <a:p>
            <a:pPr algn="l">
              <a:lnSpc>
                <a:spcPts val="4632"/>
              </a:lnSpc>
            </a:pPr>
            <a:r>
              <a:rPr lang="en-US" sz="3309" b="1" i="1">
                <a:solidFill>
                  <a:srgbClr val="FFFFFF"/>
                </a:solidFill>
                <a:latin typeface="Poppins Ultra-Bold Italics"/>
                <a:ea typeface="Poppins Ultra-Bold Italics"/>
                <a:cs typeface="Poppins Ultra-Bold Italics"/>
                <a:sym typeface="Poppins Ultra-Bold Italics"/>
              </a:rPr>
              <a:t>3. Liên đới chịu trách nhiệm với thương nhân, tổ chức, cá nhân sở hữu website thương mại điện tử sử dụng dịch vụ trung gian thanh toán của mình trong trường hợp thông tin thanh toán của khách hàng qua website đó bị thay đổi, xóa, hủy, sao chép, tiết lộ, di chuyển trái phép hoặc bị chiếm đoạt gây thiệt hại cho khách hàng. </a:t>
            </a:r>
          </a:p>
          <a:p>
            <a:pPr algn="l">
              <a:lnSpc>
                <a:spcPts val="4632"/>
              </a:lnSpc>
              <a:spcBef>
                <a:spcPct val="0"/>
              </a:spcBef>
            </a:pPr>
            <a:r>
              <a:rPr lang="en-US" sz="3309" b="1" i="1">
                <a:solidFill>
                  <a:srgbClr val="FFFFFF"/>
                </a:solidFill>
                <a:latin typeface="Poppins Ultra-Bold Italics"/>
                <a:ea typeface="Poppins Ultra-Bold Italics"/>
                <a:cs typeface="Poppins Ultra-Bold Italics"/>
                <a:sym typeface="Poppins Ultra-Bold Italics"/>
              </a:rPr>
              <a:t>4. Trước ngày 15 tháng 01 hàng năm, báo cáo Bộ Công Thương số liệu thống kê về tình hình cung cấp dịch vụ cho các thương nhân, tổ chức, cá nhân tham gia hoạt động thương mại điện tử.</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266833">
            <a:off x="-2392326" y="6393910"/>
            <a:ext cx="4784651" cy="4114800"/>
          </a:xfrm>
          <a:custGeom>
            <a:avLst/>
            <a:gdLst/>
            <a:ahLst/>
            <a:cxnLst/>
            <a:rect l="l" t="t" r="r" b="b"/>
            <a:pathLst>
              <a:path w="4784651" h="4114800">
                <a:moveTo>
                  <a:pt x="0" y="0"/>
                </a:moveTo>
                <a:lnTo>
                  <a:pt x="4784652" y="0"/>
                </a:lnTo>
                <a:lnTo>
                  <a:pt x="4784652" y="4114800"/>
                </a:lnTo>
                <a:lnTo>
                  <a:pt x="0" y="41148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10305080">
            <a:off x="15050897" y="-2057400"/>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rot="1591228" flipH="1">
            <a:off x="15566760" y="7200900"/>
            <a:ext cx="4784651" cy="4114800"/>
          </a:xfrm>
          <a:custGeom>
            <a:avLst/>
            <a:gdLst/>
            <a:ahLst/>
            <a:cxnLst/>
            <a:rect l="l" t="t" r="r" b="b"/>
            <a:pathLst>
              <a:path w="4784651" h="4114800">
                <a:moveTo>
                  <a:pt x="4784651" y="0"/>
                </a:moveTo>
                <a:lnTo>
                  <a:pt x="0" y="0"/>
                </a:lnTo>
                <a:lnTo>
                  <a:pt x="0" y="4114800"/>
                </a:lnTo>
                <a:lnTo>
                  <a:pt x="4784651" y="4114800"/>
                </a:lnTo>
                <a:lnTo>
                  <a:pt x="478465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Freeform 6"/>
          <p:cNvSpPr/>
          <p:nvPr/>
        </p:nvSpPr>
        <p:spPr>
          <a:xfrm rot="-10468075" flipH="1">
            <a:off x="-1658480" y="-2014161"/>
            <a:ext cx="4784651" cy="4114800"/>
          </a:xfrm>
          <a:custGeom>
            <a:avLst/>
            <a:gdLst/>
            <a:ahLst/>
            <a:cxnLst/>
            <a:rect l="l" t="t" r="r" b="b"/>
            <a:pathLst>
              <a:path w="4784651" h="4114800">
                <a:moveTo>
                  <a:pt x="4784651" y="0"/>
                </a:moveTo>
                <a:lnTo>
                  <a:pt x="0" y="0"/>
                </a:lnTo>
                <a:lnTo>
                  <a:pt x="0" y="4114800"/>
                </a:lnTo>
                <a:lnTo>
                  <a:pt x="4784651" y="4114800"/>
                </a:lnTo>
                <a:lnTo>
                  <a:pt x="478465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TextBox 7"/>
          <p:cNvSpPr txBox="1"/>
          <p:nvPr/>
        </p:nvSpPr>
        <p:spPr>
          <a:xfrm>
            <a:off x="603815" y="370672"/>
            <a:ext cx="10852230" cy="1434025"/>
          </a:xfrm>
          <a:prstGeom prst="rect">
            <a:avLst/>
          </a:prstGeom>
        </p:spPr>
        <p:txBody>
          <a:bodyPr lIns="0" tIns="0" rIns="0" bIns="0" rtlCol="0" anchor="t">
            <a:spAutoFit/>
          </a:bodyPr>
          <a:lstStyle/>
          <a:p>
            <a:pPr algn="ctr">
              <a:lnSpc>
                <a:spcPts val="10265"/>
              </a:lnSpc>
            </a:pPr>
            <a:r>
              <a:rPr lang="en-US" sz="9776" b="1" dirty="0">
                <a:solidFill>
                  <a:srgbClr val="FFFFFF"/>
                </a:solidFill>
                <a:latin typeface="Poppins Bold"/>
                <a:ea typeface="Poppins Bold"/>
                <a:cs typeface="Poppins Bold"/>
                <a:sym typeface="Poppins Bold"/>
              </a:rPr>
              <a:t>CÁC THÀNH VIÊN</a:t>
            </a:r>
          </a:p>
        </p:txBody>
      </p:sp>
      <p:sp>
        <p:nvSpPr>
          <p:cNvPr id="8" name="TextBox 8"/>
          <p:cNvSpPr txBox="1"/>
          <p:nvPr/>
        </p:nvSpPr>
        <p:spPr>
          <a:xfrm>
            <a:off x="7486705" y="3806793"/>
            <a:ext cx="3181350" cy="701820"/>
          </a:xfrm>
          <a:prstGeom prst="rect">
            <a:avLst/>
          </a:prstGeom>
        </p:spPr>
        <p:txBody>
          <a:bodyPr lIns="0" tIns="0" rIns="0" bIns="0" rtlCol="0" anchor="t">
            <a:spAutoFit/>
          </a:bodyPr>
          <a:lstStyle/>
          <a:p>
            <a:pPr algn="ctr">
              <a:lnSpc>
                <a:spcPts val="5417"/>
              </a:lnSpc>
              <a:spcBef>
                <a:spcPct val="0"/>
              </a:spcBef>
            </a:pPr>
            <a:r>
              <a:rPr lang="en-US" sz="3869" b="1" i="1">
                <a:solidFill>
                  <a:srgbClr val="FFFFFF"/>
                </a:solidFill>
                <a:latin typeface="Poppins Ultra-Bold Italics"/>
                <a:ea typeface="Poppins Ultra-Bold Italics"/>
                <a:cs typeface="Poppins Ultra-Bold Italics"/>
                <a:sym typeface="Poppins Ultra-Bold Italics"/>
              </a:rPr>
              <a:t>Võ Thanh Lý </a:t>
            </a:r>
          </a:p>
        </p:txBody>
      </p:sp>
      <p:sp>
        <p:nvSpPr>
          <p:cNvPr id="9" name="TextBox 9"/>
          <p:cNvSpPr txBox="1"/>
          <p:nvPr/>
        </p:nvSpPr>
        <p:spPr>
          <a:xfrm>
            <a:off x="7407306" y="4911802"/>
            <a:ext cx="3340150" cy="701820"/>
          </a:xfrm>
          <a:prstGeom prst="rect">
            <a:avLst/>
          </a:prstGeom>
        </p:spPr>
        <p:txBody>
          <a:bodyPr lIns="0" tIns="0" rIns="0" bIns="0" rtlCol="0" anchor="t">
            <a:spAutoFit/>
          </a:bodyPr>
          <a:lstStyle/>
          <a:p>
            <a:pPr algn="ctr">
              <a:lnSpc>
                <a:spcPts val="5417"/>
              </a:lnSpc>
              <a:spcBef>
                <a:spcPct val="0"/>
              </a:spcBef>
            </a:pPr>
            <a:r>
              <a:rPr lang="en-US" sz="3869" b="1" i="1">
                <a:solidFill>
                  <a:srgbClr val="FFFFFF"/>
                </a:solidFill>
                <a:latin typeface="Poppins Ultra-Bold Italics"/>
                <a:ea typeface="Poppins Ultra-Bold Italics"/>
                <a:cs typeface="Poppins Ultra-Bold Italics"/>
                <a:sym typeface="Poppins Ultra-Bold Italics"/>
              </a:rPr>
              <a:t>Thạch Sê Tha</a:t>
            </a:r>
          </a:p>
        </p:txBody>
      </p:sp>
      <p:sp>
        <p:nvSpPr>
          <p:cNvPr id="10" name="TextBox 10"/>
          <p:cNvSpPr txBox="1"/>
          <p:nvPr/>
        </p:nvSpPr>
        <p:spPr>
          <a:xfrm>
            <a:off x="6831955" y="7115542"/>
            <a:ext cx="4624090" cy="701820"/>
          </a:xfrm>
          <a:prstGeom prst="rect">
            <a:avLst/>
          </a:prstGeom>
        </p:spPr>
        <p:txBody>
          <a:bodyPr lIns="0" tIns="0" rIns="0" bIns="0" rtlCol="0" anchor="t">
            <a:spAutoFit/>
          </a:bodyPr>
          <a:lstStyle/>
          <a:p>
            <a:pPr algn="ctr">
              <a:lnSpc>
                <a:spcPts val="5417"/>
              </a:lnSpc>
              <a:spcBef>
                <a:spcPct val="0"/>
              </a:spcBef>
            </a:pPr>
            <a:r>
              <a:rPr lang="en-US" sz="3869" b="1" i="1">
                <a:solidFill>
                  <a:srgbClr val="FFFFFF"/>
                </a:solidFill>
                <a:latin typeface="Poppins Ultra-Bold Italics"/>
                <a:ea typeface="Poppins Ultra-Bold Italics"/>
                <a:cs typeface="Poppins Ultra-Bold Italics"/>
                <a:sym typeface="Poppins Ultra-Bold Italics"/>
              </a:rPr>
              <a:t>Nguyễn Thành Tín</a:t>
            </a:r>
          </a:p>
        </p:txBody>
      </p:sp>
      <p:sp>
        <p:nvSpPr>
          <p:cNvPr id="11" name="TextBox 11"/>
          <p:cNvSpPr txBox="1"/>
          <p:nvPr/>
        </p:nvSpPr>
        <p:spPr>
          <a:xfrm>
            <a:off x="6943502" y="6013672"/>
            <a:ext cx="4400996" cy="701820"/>
          </a:xfrm>
          <a:prstGeom prst="rect">
            <a:avLst/>
          </a:prstGeom>
        </p:spPr>
        <p:txBody>
          <a:bodyPr lIns="0" tIns="0" rIns="0" bIns="0" rtlCol="0" anchor="t">
            <a:spAutoFit/>
          </a:bodyPr>
          <a:lstStyle/>
          <a:p>
            <a:pPr algn="ctr">
              <a:lnSpc>
                <a:spcPts val="5417"/>
              </a:lnSpc>
              <a:spcBef>
                <a:spcPct val="0"/>
              </a:spcBef>
            </a:pPr>
            <a:r>
              <a:rPr lang="en-US" sz="3869" b="1" i="1">
                <a:solidFill>
                  <a:srgbClr val="FFFFFF"/>
                </a:solidFill>
                <a:latin typeface="Poppins Ultra-Bold Italics"/>
                <a:ea typeface="Poppins Ultra-Bold Italics"/>
                <a:cs typeface="Poppins Ultra-Bold Italics"/>
                <a:sym typeface="Poppins Ultra-Bold Italics"/>
              </a:rPr>
              <a:t>Nguyễn Nhật Hào</a:t>
            </a:r>
          </a:p>
        </p:txBody>
      </p:sp>
      <p:sp>
        <p:nvSpPr>
          <p:cNvPr id="12" name="TextBox 12"/>
          <p:cNvSpPr txBox="1"/>
          <p:nvPr/>
        </p:nvSpPr>
        <p:spPr>
          <a:xfrm>
            <a:off x="12725401" y="3802031"/>
            <a:ext cx="2954184" cy="701820"/>
          </a:xfrm>
          <a:prstGeom prst="rect">
            <a:avLst/>
          </a:prstGeom>
        </p:spPr>
        <p:txBody>
          <a:bodyPr wrap="square" lIns="0" tIns="0" rIns="0" bIns="0" rtlCol="0" anchor="t">
            <a:spAutoFit/>
          </a:bodyPr>
          <a:lstStyle/>
          <a:p>
            <a:pPr algn="ctr">
              <a:lnSpc>
                <a:spcPts val="5417"/>
              </a:lnSpc>
              <a:spcBef>
                <a:spcPct val="0"/>
              </a:spcBef>
            </a:pPr>
            <a:r>
              <a:rPr lang="en-US" sz="3869" b="1" i="1" dirty="0">
                <a:solidFill>
                  <a:srgbClr val="FFFFFF"/>
                </a:solidFill>
                <a:latin typeface="Poppins Ultra-Bold Italics"/>
                <a:ea typeface="Poppins Ultra-Bold Italics"/>
                <a:cs typeface="Poppins Ultra-Bold Italics"/>
                <a:sym typeface="Poppins Ultra-Bold Italics"/>
              </a:rPr>
              <a:t>B2014583</a:t>
            </a:r>
          </a:p>
        </p:txBody>
      </p:sp>
      <p:sp>
        <p:nvSpPr>
          <p:cNvPr id="13" name="TextBox 13"/>
          <p:cNvSpPr txBox="1"/>
          <p:nvPr/>
        </p:nvSpPr>
        <p:spPr>
          <a:xfrm>
            <a:off x="12496801" y="8217411"/>
            <a:ext cx="2905666" cy="701820"/>
          </a:xfrm>
          <a:prstGeom prst="rect">
            <a:avLst/>
          </a:prstGeom>
        </p:spPr>
        <p:txBody>
          <a:bodyPr wrap="square" lIns="0" tIns="0" rIns="0" bIns="0" rtlCol="0" anchor="t">
            <a:spAutoFit/>
          </a:bodyPr>
          <a:lstStyle/>
          <a:p>
            <a:pPr algn="ctr">
              <a:lnSpc>
                <a:spcPts val="5417"/>
              </a:lnSpc>
              <a:spcBef>
                <a:spcPct val="0"/>
              </a:spcBef>
            </a:pPr>
            <a:r>
              <a:rPr lang="en-US" sz="3869" b="1" i="1" dirty="0">
                <a:solidFill>
                  <a:srgbClr val="FFFFFF"/>
                </a:solidFill>
                <a:latin typeface="Poppins Ultra-Bold Italics"/>
                <a:ea typeface="Poppins Ultra-Bold Italics"/>
                <a:cs typeface="Poppins Ultra-Bold Italics"/>
                <a:sym typeface="Poppins Ultra-Bold Italics"/>
              </a:rPr>
              <a:t>B1609136</a:t>
            </a:r>
          </a:p>
        </p:txBody>
      </p:sp>
      <p:sp>
        <p:nvSpPr>
          <p:cNvPr id="14" name="TextBox 14"/>
          <p:cNvSpPr txBox="1"/>
          <p:nvPr/>
        </p:nvSpPr>
        <p:spPr>
          <a:xfrm>
            <a:off x="12725401" y="4911802"/>
            <a:ext cx="2989605" cy="701820"/>
          </a:xfrm>
          <a:prstGeom prst="rect">
            <a:avLst/>
          </a:prstGeom>
        </p:spPr>
        <p:txBody>
          <a:bodyPr wrap="square" lIns="0" tIns="0" rIns="0" bIns="0" rtlCol="0" anchor="t">
            <a:spAutoFit/>
          </a:bodyPr>
          <a:lstStyle/>
          <a:p>
            <a:pPr algn="ctr">
              <a:lnSpc>
                <a:spcPts val="5417"/>
              </a:lnSpc>
              <a:spcBef>
                <a:spcPct val="0"/>
              </a:spcBef>
            </a:pPr>
            <a:r>
              <a:rPr lang="en-US" sz="3869" b="1" i="1" dirty="0">
                <a:solidFill>
                  <a:srgbClr val="FFFFFF"/>
                </a:solidFill>
                <a:latin typeface="Poppins Ultra-Bold Italics"/>
                <a:ea typeface="Poppins Ultra-Bold Italics"/>
                <a:cs typeface="Poppins Ultra-Bold Italics"/>
                <a:sym typeface="Poppins Ultra-Bold Italics"/>
              </a:rPr>
              <a:t>B2007422</a:t>
            </a:r>
          </a:p>
        </p:txBody>
      </p:sp>
      <p:sp>
        <p:nvSpPr>
          <p:cNvPr id="15" name="TextBox 15"/>
          <p:cNvSpPr txBox="1"/>
          <p:nvPr/>
        </p:nvSpPr>
        <p:spPr>
          <a:xfrm>
            <a:off x="12725401" y="7115542"/>
            <a:ext cx="2851938" cy="701820"/>
          </a:xfrm>
          <a:prstGeom prst="rect">
            <a:avLst/>
          </a:prstGeom>
        </p:spPr>
        <p:txBody>
          <a:bodyPr wrap="square" lIns="0" tIns="0" rIns="0" bIns="0" rtlCol="0" anchor="t">
            <a:spAutoFit/>
          </a:bodyPr>
          <a:lstStyle/>
          <a:p>
            <a:pPr algn="ctr">
              <a:lnSpc>
                <a:spcPts val="5417"/>
              </a:lnSpc>
              <a:spcBef>
                <a:spcPct val="0"/>
              </a:spcBef>
            </a:pPr>
            <a:r>
              <a:rPr lang="en-US" sz="3869" b="1" i="1" dirty="0">
                <a:solidFill>
                  <a:srgbClr val="FFFFFF"/>
                </a:solidFill>
                <a:latin typeface="Poppins Ultra-Bold Italics"/>
                <a:ea typeface="Poppins Ultra-Bold Italics"/>
                <a:cs typeface="Poppins Ultra-Bold Italics"/>
                <a:sym typeface="Poppins Ultra-Bold Italics"/>
              </a:rPr>
              <a:t>B2014708</a:t>
            </a:r>
          </a:p>
        </p:txBody>
      </p:sp>
      <p:sp>
        <p:nvSpPr>
          <p:cNvPr id="16" name="TextBox 16"/>
          <p:cNvSpPr txBox="1"/>
          <p:nvPr/>
        </p:nvSpPr>
        <p:spPr>
          <a:xfrm>
            <a:off x="12725401" y="6013672"/>
            <a:ext cx="2797914" cy="701820"/>
          </a:xfrm>
          <a:prstGeom prst="rect">
            <a:avLst/>
          </a:prstGeom>
        </p:spPr>
        <p:txBody>
          <a:bodyPr wrap="square" lIns="0" tIns="0" rIns="0" bIns="0" rtlCol="0" anchor="t">
            <a:spAutoFit/>
          </a:bodyPr>
          <a:lstStyle/>
          <a:p>
            <a:pPr algn="ctr">
              <a:lnSpc>
                <a:spcPts val="5417"/>
              </a:lnSpc>
              <a:spcBef>
                <a:spcPct val="0"/>
              </a:spcBef>
            </a:pPr>
            <a:r>
              <a:rPr lang="en-US" sz="3869" b="1" i="1" dirty="0">
                <a:solidFill>
                  <a:srgbClr val="FFFFFF"/>
                </a:solidFill>
                <a:latin typeface="Poppins Ultra-Bold Italics"/>
                <a:ea typeface="Poppins Ultra-Bold Italics"/>
                <a:cs typeface="Poppins Ultra-Bold Italics"/>
                <a:sym typeface="Poppins Ultra-Bold Italics"/>
              </a:rPr>
              <a:t>B2014652</a:t>
            </a:r>
          </a:p>
        </p:txBody>
      </p:sp>
      <p:sp>
        <p:nvSpPr>
          <p:cNvPr id="17" name="TextBox 17"/>
          <p:cNvSpPr txBox="1"/>
          <p:nvPr/>
        </p:nvSpPr>
        <p:spPr>
          <a:xfrm>
            <a:off x="7486705" y="8217411"/>
            <a:ext cx="3641378" cy="701820"/>
          </a:xfrm>
          <a:prstGeom prst="rect">
            <a:avLst/>
          </a:prstGeom>
        </p:spPr>
        <p:txBody>
          <a:bodyPr lIns="0" tIns="0" rIns="0" bIns="0" rtlCol="0" anchor="t">
            <a:spAutoFit/>
          </a:bodyPr>
          <a:lstStyle/>
          <a:p>
            <a:pPr algn="ctr">
              <a:lnSpc>
                <a:spcPts val="5417"/>
              </a:lnSpc>
              <a:spcBef>
                <a:spcPct val="0"/>
              </a:spcBef>
            </a:pPr>
            <a:r>
              <a:rPr lang="en-US" sz="3869" b="1" i="1">
                <a:solidFill>
                  <a:srgbClr val="FFFFFF"/>
                </a:solidFill>
                <a:latin typeface="Poppins Ultra-Bold Italics"/>
                <a:ea typeface="Poppins Ultra-Bold Italics"/>
                <a:cs typeface="Poppins Ultra-Bold Italics"/>
                <a:sym typeface="Poppins Ultra-Bold Italics"/>
              </a:rPr>
              <a:t>Lâm Minh Tiến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59" b="-9259"/>
            </a:stretch>
          </a:blipFill>
        </p:spPr>
      </p:sp>
      <p:sp>
        <p:nvSpPr>
          <p:cNvPr id="3" name="Freeform 3"/>
          <p:cNvSpPr/>
          <p:nvPr/>
        </p:nvSpPr>
        <p:spPr>
          <a:xfrm rot="-9763576">
            <a:off x="12924381" y="-3123572"/>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948663" y="352944"/>
            <a:ext cx="15893121" cy="1457954"/>
          </a:xfrm>
          <a:prstGeom prst="rect">
            <a:avLst/>
          </a:prstGeom>
        </p:spPr>
        <p:txBody>
          <a:bodyPr lIns="0" tIns="0" rIns="0" bIns="0" rtlCol="0" anchor="t">
            <a:spAutoFit/>
          </a:bodyPr>
          <a:lstStyle/>
          <a:p>
            <a:pPr algn="l">
              <a:lnSpc>
                <a:spcPts val="5740"/>
              </a:lnSpc>
            </a:pPr>
            <a:r>
              <a:rPr lang="en-US" sz="4100" b="1">
                <a:solidFill>
                  <a:srgbClr val="FFDE00"/>
                </a:solidFill>
                <a:latin typeface="Poppins Ultra-Bold"/>
                <a:ea typeface="Poppins Ultra-Bold"/>
                <a:cs typeface="Poppins Ultra-Bold"/>
                <a:sym typeface="Poppins Ultra-Bold"/>
              </a:rPr>
              <a:t>1.1 Các chính sách, qui định pháp luật về an ninh trong lĩnh vực thương mại điện tử ở Việt Nam hiện nay?</a:t>
            </a:r>
          </a:p>
        </p:txBody>
      </p:sp>
      <p:sp>
        <p:nvSpPr>
          <p:cNvPr id="5" name="Freeform 5"/>
          <p:cNvSpPr/>
          <p:nvPr/>
        </p:nvSpPr>
        <p:spPr>
          <a:xfrm rot="-1746317" flipH="1">
            <a:off x="13191049" y="7161433"/>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39105" y="2220205"/>
            <a:ext cx="16502679" cy="2073420"/>
          </a:xfrm>
          <a:prstGeom prst="rect">
            <a:avLst/>
          </a:prstGeom>
        </p:spPr>
        <p:txBody>
          <a:bodyPr lIns="0" tIns="0" rIns="0" bIns="0" rtlCol="0" anchor="t">
            <a:spAutoFit/>
          </a:bodyPr>
          <a:lstStyle/>
          <a:p>
            <a:pPr algn="l">
              <a:lnSpc>
                <a:spcPts val="5417"/>
              </a:lnSpc>
              <a:spcBef>
                <a:spcPct val="0"/>
              </a:spcBef>
            </a:pPr>
            <a:r>
              <a:rPr lang="en-US" sz="3869" b="1">
                <a:solidFill>
                  <a:srgbClr val="FF2E00"/>
                </a:solidFill>
                <a:latin typeface="Poppins Bold"/>
                <a:ea typeface="Poppins Bold"/>
                <a:cs typeface="Poppins Bold"/>
                <a:sym typeface="Poppins Bold"/>
              </a:rPr>
              <a:t>Khoản 3 - Điều 5: Trách nhiệm của thương nhân, tổ chức, cá nhân sở hữu ứng dụng bán hàng - Thông tư số 59/2015/TT-BCT của Bộ Công Thương (31/12/2015)</a:t>
            </a:r>
          </a:p>
        </p:txBody>
      </p:sp>
      <p:sp>
        <p:nvSpPr>
          <p:cNvPr id="7" name="TextBox 7"/>
          <p:cNvSpPr txBox="1"/>
          <p:nvPr/>
        </p:nvSpPr>
        <p:spPr>
          <a:xfrm>
            <a:off x="371763" y="4712725"/>
            <a:ext cx="17046920" cy="4676267"/>
          </a:xfrm>
          <a:prstGeom prst="rect">
            <a:avLst/>
          </a:prstGeom>
        </p:spPr>
        <p:txBody>
          <a:bodyPr lIns="0" tIns="0" rIns="0" bIns="0" rtlCol="0" anchor="t">
            <a:spAutoFit/>
          </a:bodyPr>
          <a:lstStyle/>
          <a:p>
            <a:pPr algn="l">
              <a:lnSpc>
                <a:spcPts val="5277"/>
              </a:lnSpc>
            </a:pPr>
            <a:r>
              <a:rPr lang="en-US" sz="3769" b="1" i="1">
                <a:solidFill>
                  <a:srgbClr val="FFFFFF"/>
                </a:solidFill>
                <a:latin typeface="Poppins Ultra-Bold Italics"/>
                <a:ea typeface="Poppins Ultra-Bold Italics"/>
                <a:cs typeface="Poppins Ultra-Bold Italics"/>
                <a:sym typeface="Poppins Ultra-Bold Italics"/>
              </a:rPr>
              <a:t>a) Tuân thủ các nghĩa vụ về bảo vệ thông tin cá nhân của người tiêu dùng quy định tại Mục 1 Chương V Nghị định số 52/2013/NĐ-CP; </a:t>
            </a:r>
          </a:p>
          <a:p>
            <a:pPr algn="l">
              <a:lnSpc>
                <a:spcPts val="5277"/>
              </a:lnSpc>
            </a:pPr>
            <a:r>
              <a:rPr lang="en-US" sz="3769" b="1" i="1">
                <a:solidFill>
                  <a:srgbClr val="FFFFFF"/>
                </a:solidFill>
                <a:latin typeface="Poppins Ultra-Bold Italics"/>
                <a:ea typeface="Poppins Ultra-Bold Italics"/>
                <a:cs typeface="Poppins Ultra-Bold Italics"/>
                <a:sym typeface="Poppins Ultra-Bold Italics"/>
              </a:rPr>
              <a:t>b) Thông báo cho người tiêu dùng về việc ứng dụng của mình sẽ thu thập những thông tin gì trên thiết bị di động khi được cài đặt và sử dụng; </a:t>
            </a:r>
          </a:p>
          <a:p>
            <a:pPr algn="l">
              <a:lnSpc>
                <a:spcPts val="5277"/>
              </a:lnSpc>
              <a:spcBef>
                <a:spcPct val="0"/>
              </a:spcBef>
            </a:pPr>
            <a:r>
              <a:rPr lang="en-US" sz="3769" b="1" i="1">
                <a:solidFill>
                  <a:srgbClr val="FFFFFF"/>
                </a:solidFill>
                <a:latin typeface="Poppins Ultra-Bold Italics"/>
                <a:ea typeface="Poppins Ultra-Bold Italics"/>
                <a:cs typeface="Poppins Ultra-Bold Italics"/>
                <a:sym typeface="Poppins Ultra-Bold Italics"/>
              </a:rPr>
              <a:t>c) Không được phép mặc định buộc người tiêu dùng phải sử dụng các dịch vụ đính kèm khi cài đặt và sử dụng ứng dụng của mình.</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59" b="-9259"/>
            </a:stretch>
          </a:blipFill>
        </p:spPr>
      </p:sp>
      <p:sp>
        <p:nvSpPr>
          <p:cNvPr id="3" name="Freeform 3"/>
          <p:cNvSpPr/>
          <p:nvPr/>
        </p:nvSpPr>
        <p:spPr>
          <a:xfrm rot="-9763576">
            <a:off x="12924381" y="-3123572"/>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948663" y="352944"/>
            <a:ext cx="15893121" cy="1457954"/>
          </a:xfrm>
          <a:prstGeom prst="rect">
            <a:avLst/>
          </a:prstGeom>
        </p:spPr>
        <p:txBody>
          <a:bodyPr lIns="0" tIns="0" rIns="0" bIns="0" rtlCol="0" anchor="t">
            <a:spAutoFit/>
          </a:bodyPr>
          <a:lstStyle/>
          <a:p>
            <a:pPr algn="l">
              <a:lnSpc>
                <a:spcPts val="5740"/>
              </a:lnSpc>
            </a:pPr>
            <a:r>
              <a:rPr lang="en-US" sz="4100" b="1">
                <a:solidFill>
                  <a:srgbClr val="FFDE00"/>
                </a:solidFill>
                <a:latin typeface="Poppins Ultra-Bold"/>
                <a:ea typeface="Poppins Ultra-Bold"/>
                <a:cs typeface="Poppins Ultra-Bold"/>
                <a:sym typeface="Poppins Ultra-Bold"/>
              </a:rPr>
              <a:t>1.1 Các chính sách, qui định pháp luật về an ninh trong lĩnh vực thương mại điện tử ở Việt Nam hiện nay?</a:t>
            </a:r>
          </a:p>
        </p:txBody>
      </p:sp>
      <p:sp>
        <p:nvSpPr>
          <p:cNvPr id="5" name="Freeform 5"/>
          <p:cNvSpPr/>
          <p:nvPr/>
        </p:nvSpPr>
        <p:spPr>
          <a:xfrm rot="-1746317" flipH="1">
            <a:off x="13191049" y="7161433"/>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39105" y="2220205"/>
            <a:ext cx="16502679" cy="1387620"/>
          </a:xfrm>
          <a:prstGeom prst="rect">
            <a:avLst/>
          </a:prstGeom>
        </p:spPr>
        <p:txBody>
          <a:bodyPr lIns="0" tIns="0" rIns="0" bIns="0" rtlCol="0" anchor="t">
            <a:spAutoFit/>
          </a:bodyPr>
          <a:lstStyle/>
          <a:p>
            <a:pPr algn="l">
              <a:lnSpc>
                <a:spcPts val="5417"/>
              </a:lnSpc>
              <a:spcBef>
                <a:spcPct val="0"/>
              </a:spcBef>
            </a:pPr>
            <a:r>
              <a:rPr lang="en-US" sz="3869" b="1">
                <a:solidFill>
                  <a:srgbClr val="FF2E00"/>
                </a:solidFill>
                <a:latin typeface="Poppins Bold"/>
                <a:ea typeface="Poppins Bold"/>
                <a:cs typeface="Poppins Bold"/>
                <a:sym typeface="Poppins Bold"/>
              </a:rPr>
              <a:t>Điều 9. Thanh toán trực tuyến qua ứng dụng di động - Thông tư số 59/2015/TT-BCT của Bộ Công Thương (31/12/2015)</a:t>
            </a:r>
          </a:p>
        </p:txBody>
      </p:sp>
      <p:sp>
        <p:nvSpPr>
          <p:cNvPr id="7" name="TextBox 7"/>
          <p:cNvSpPr txBox="1"/>
          <p:nvPr/>
        </p:nvSpPr>
        <p:spPr>
          <a:xfrm>
            <a:off x="371763" y="4355456"/>
            <a:ext cx="17046920" cy="4676267"/>
          </a:xfrm>
          <a:prstGeom prst="rect">
            <a:avLst/>
          </a:prstGeom>
        </p:spPr>
        <p:txBody>
          <a:bodyPr lIns="0" tIns="0" rIns="0" bIns="0" rtlCol="0" anchor="t">
            <a:spAutoFit/>
          </a:bodyPr>
          <a:lstStyle/>
          <a:p>
            <a:pPr algn="l">
              <a:lnSpc>
                <a:spcPts val="5277"/>
              </a:lnSpc>
            </a:pPr>
            <a:r>
              <a:rPr lang="en-US" sz="3769" b="1" i="1">
                <a:solidFill>
                  <a:srgbClr val="FFFFFF"/>
                </a:solidFill>
                <a:latin typeface="Poppins Ultra-Bold Italics"/>
                <a:ea typeface="Poppins Ultra-Bold Italics"/>
                <a:cs typeface="Poppins Ultra-Bold Italics"/>
                <a:sym typeface="Poppins Ultra-Bold Italics"/>
              </a:rPr>
              <a:t>1. Nếu ứng dụng di động có chức năng thanh toán trực tuyến, thương nhân, tổ chức, cá nhân phải thiết lập cơ chế để khách hàng rà soát và xác nhận thông tin chi tiết về từng giao dịch thanh toán trước khi thực hiện thanh toán. </a:t>
            </a:r>
          </a:p>
          <a:p>
            <a:pPr algn="l">
              <a:lnSpc>
                <a:spcPts val="5277"/>
              </a:lnSpc>
              <a:spcBef>
                <a:spcPct val="0"/>
              </a:spcBef>
            </a:pPr>
            <a:r>
              <a:rPr lang="en-US" sz="3769" b="1" i="1">
                <a:solidFill>
                  <a:srgbClr val="FFFFFF"/>
                </a:solidFill>
                <a:latin typeface="Poppins Ultra-Bold Italics"/>
                <a:ea typeface="Poppins Ultra-Bold Italics"/>
                <a:cs typeface="Poppins Ultra-Bold Italics"/>
                <a:sym typeface="Poppins Ultra-Bold Italics"/>
              </a:rPr>
              <a:t>2. Thương nhân, tổ chức, cá nhân sở hữu ứng dụng di động có chức năng thanh toán trực tuyến phải thực hiện các trách nhiệm quy định tại Điều 74 Nghị định số 52/2013/NĐ-CP.</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59" b="-9259"/>
            </a:stretch>
          </a:blipFill>
        </p:spPr>
      </p:sp>
      <p:sp>
        <p:nvSpPr>
          <p:cNvPr id="3" name="Freeform 3"/>
          <p:cNvSpPr/>
          <p:nvPr/>
        </p:nvSpPr>
        <p:spPr>
          <a:xfrm rot="-9763576">
            <a:off x="12924381" y="-3123572"/>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1028700" y="651326"/>
            <a:ext cx="15893121" cy="3629654"/>
          </a:xfrm>
          <a:prstGeom prst="rect">
            <a:avLst/>
          </a:prstGeom>
        </p:spPr>
        <p:txBody>
          <a:bodyPr lIns="0" tIns="0" rIns="0" bIns="0" rtlCol="0" anchor="t">
            <a:spAutoFit/>
          </a:bodyPr>
          <a:lstStyle/>
          <a:p>
            <a:pPr algn="l">
              <a:lnSpc>
                <a:spcPts val="5740"/>
              </a:lnSpc>
            </a:pPr>
            <a:endParaRPr/>
          </a:p>
          <a:p>
            <a:pPr algn="l">
              <a:lnSpc>
                <a:spcPts val="5740"/>
              </a:lnSpc>
            </a:pPr>
            <a:r>
              <a:rPr lang="en-US" sz="4100" b="1">
                <a:solidFill>
                  <a:srgbClr val="FFDE00"/>
                </a:solidFill>
                <a:latin typeface="Poppins Ultra-Bold"/>
                <a:ea typeface="Poppins Ultra-Bold"/>
                <a:cs typeface="Poppins Ultra-Bold"/>
                <a:sym typeface="Poppins Ultra-Bold"/>
              </a:rPr>
              <a:t>1.</a:t>
            </a:r>
            <a:r>
              <a:rPr lang="en-US" sz="4100" b="1" i="1">
                <a:solidFill>
                  <a:srgbClr val="FFDE00"/>
                </a:solidFill>
                <a:latin typeface="Poppins Ultra-Bold Italics"/>
                <a:ea typeface="Poppins Ultra-Bold Italics"/>
                <a:cs typeface="Poppins Ultra-Bold Italics"/>
                <a:sym typeface="Poppins Ultra-Bold Italics"/>
              </a:rPr>
              <a:t>2.Cách thiết kế giao diện một website?, các công cụ dùng để thiết kết giao diện một website?, Lợi ích của website bán hàng theo chuẩn SEO-SEM là gì?. Cần làm gì khi đăng ký chuẩn SEO-SEM?.</a:t>
            </a:r>
          </a:p>
        </p:txBody>
      </p:sp>
      <p:sp>
        <p:nvSpPr>
          <p:cNvPr id="5" name="Freeform 5"/>
          <p:cNvSpPr/>
          <p:nvPr/>
        </p:nvSpPr>
        <p:spPr>
          <a:xfrm rot="-1746317" flipH="1">
            <a:off x="13191049" y="7161433"/>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9259" b="-9259"/>
            </a:stretch>
          </a:blipFill>
        </p:spPr>
      </p:sp>
      <p:sp>
        <p:nvSpPr>
          <p:cNvPr id="3" name="AutoShape 3"/>
          <p:cNvSpPr/>
          <p:nvPr/>
        </p:nvSpPr>
        <p:spPr>
          <a:xfrm>
            <a:off x="3714879" y="2542017"/>
            <a:ext cx="10858243" cy="0"/>
          </a:xfrm>
          <a:prstGeom prst="line">
            <a:avLst/>
          </a:prstGeom>
          <a:ln w="57150" cap="rnd">
            <a:solidFill>
              <a:srgbClr val="FFFFFF"/>
            </a:solidFill>
            <a:prstDash val="solid"/>
            <a:headEnd type="none" w="sm" len="sm"/>
            <a:tailEnd type="none" w="sm" len="sm"/>
          </a:ln>
        </p:spPr>
      </p:sp>
      <p:sp>
        <p:nvSpPr>
          <p:cNvPr id="4" name="Freeform 4"/>
          <p:cNvSpPr/>
          <p:nvPr/>
        </p:nvSpPr>
        <p:spPr>
          <a:xfrm rot="-5894297">
            <a:off x="-1971421" y="7728195"/>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rot="-5894297">
            <a:off x="-1971421" y="-2002962"/>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420905" y="594299"/>
            <a:ext cx="17175911" cy="1351470"/>
          </a:xfrm>
          <a:prstGeom prst="rect">
            <a:avLst/>
          </a:prstGeom>
        </p:spPr>
        <p:txBody>
          <a:bodyPr lIns="0" tIns="0" rIns="0" bIns="0" rtlCol="0" anchor="t">
            <a:spAutoFit/>
          </a:bodyPr>
          <a:lstStyle/>
          <a:p>
            <a:pPr algn="ctr">
              <a:lnSpc>
                <a:spcPts val="10559"/>
              </a:lnSpc>
            </a:pPr>
            <a:r>
              <a:rPr lang="en-US" sz="7542" b="1" dirty="0" err="1">
                <a:solidFill>
                  <a:srgbClr val="FFDE00"/>
                </a:solidFill>
                <a:latin typeface="Poppins Ultra-Bold"/>
                <a:ea typeface="Poppins Ultra-Bold"/>
                <a:cs typeface="Poppins Ultra-Bold"/>
                <a:sym typeface="Poppins Ultra-Bold"/>
              </a:rPr>
              <a:t>Cách</a:t>
            </a:r>
            <a:r>
              <a:rPr lang="en-US" sz="7542" b="1" dirty="0">
                <a:solidFill>
                  <a:srgbClr val="FFDE00"/>
                </a:solidFill>
                <a:latin typeface="Poppins Ultra-Bold"/>
                <a:ea typeface="Poppins Ultra-Bold"/>
                <a:cs typeface="Poppins Ultra-Bold"/>
                <a:sym typeface="Poppins Ultra-Bold"/>
              </a:rPr>
              <a:t> </a:t>
            </a:r>
            <a:r>
              <a:rPr lang="en-US" sz="7542" b="1" dirty="0" err="1">
                <a:solidFill>
                  <a:srgbClr val="FFDE00"/>
                </a:solidFill>
                <a:latin typeface="Poppins Ultra-Bold"/>
                <a:ea typeface="Poppins Ultra-Bold"/>
                <a:cs typeface="Poppins Ultra-Bold"/>
                <a:sym typeface="Poppins Ultra-Bold"/>
              </a:rPr>
              <a:t>Thiết</a:t>
            </a:r>
            <a:r>
              <a:rPr lang="en-US" sz="7542" b="1" dirty="0">
                <a:solidFill>
                  <a:srgbClr val="FFDE00"/>
                </a:solidFill>
                <a:latin typeface="Poppins Ultra-Bold"/>
                <a:ea typeface="Poppins Ultra-Bold"/>
                <a:cs typeface="Poppins Ultra-Bold"/>
                <a:sym typeface="Poppins Ultra-Bold"/>
              </a:rPr>
              <a:t> </a:t>
            </a:r>
            <a:r>
              <a:rPr lang="en-US" sz="7542" b="1" dirty="0" err="1">
                <a:solidFill>
                  <a:srgbClr val="FFDE00"/>
                </a:solidFill>
                <a:latin typeface="Poppins Ultra-Bold"/>
                <a:ea typeface="Poppins Ultra-Bold"/>
                <a:cs typeface="Poppins Ultra-Bold"/>
                <a:sym typeface="Poppins Ultra-Bold"/>
              </a:rPr>
              <a:t>Kế</a:t>
            </a:r>
            <a:r>
              <a:rPr lang="en-US" sz="7542" b="1" dirty="0">
                <a:solidFill>
                  <a:srgbClr val="FFDE00"/>
                </a:solidFill>
                <a:latin typeface="Poppins Ultra-Bold"/>
                <a:ea typeface="Poppins Ultra-Bold"/>
                <a:cs typeface="Poppins Ultra-Bold"/>
                <a:sym typeface="Poppins Ultra-Bold"/>
              </a:rPr>
              <a:t> </a:t>
            </a:r>
            <a:r>
              <a:rPr lang="en-US" sz="7542" b="1" dirty="0" err="1">
                <a:solidFill>
                  <a:srgbClr val="FFDE00"/>
                </a:solidFill>
                <a:latin typeface="Poppins Ultra-Bold"/>
                <a:ea typeface="Poppins Ultra-Bold"/>
                <a:cs typeface="Poppins Ultra-Bold"/>
                <a:sym typeface="Poppins Ultra-Bold"/>
              </a:rPr>
              <a:t>Giao</a:t>
            </a:r>
            <a:r>
              <a:rPr lang="en-US" sz="7542" b="1" dirty="0">
                <a:solidFill>
                  <a:srgbClr val="FFDE00"/>
                </a:solidFill>
                <a:latin typeface="Poppins Ultra-Bold"/>
                <a:ea typeface="Poppins Ultra-Bold"/>
                <a:cs typeface="Poppins Ultra-Bold"/>
                <a:sym typeface="Poppins Ultra-Bold"/>
              </a:rPr>
              <a:t> </a:t>
            </a:r>
            <a:r>
              <a:rPr lang="en-US" sz="7542" b="1" dirty="0" err="1">
                <a:solidFill>
                  <a:srgbClr val="FFDE00"/>
                </a:solidFill>
                <a:latin typeface="Poppins Ultra-Bold"/>
                <a:ea typeface="Poppins Ultra-Bold"/>
                <a:cs typeface="Poppins Ultra-Bold"/>
                <a:sym typeface="Poppins Ultra-Bold"/>
              </a:rPr>
              <a:t>Diện</a:t>
            </a:r>
            <a:r>
              <a:rPr lang="en-US" sz="7542" b="1" dirty="0">
                <a:solidFill>
                  <a:srgbClr val="FFDE00"/>
                </a:solidFill>
                <a:latin typeface="Poppins Ultra-Bold"/>
                <a:ea typeface="Poppins Ultra-Bold"/>
                <a:cs typeface="Poppins Ultra-Bold"/>
                <a:sym typeface="Poppins Ultra-Bold"/>
              </a:rPr>
              <a:t> Website</a:t>
            </a:r>
          </a:p>
        </p:txBody>
      </p:sp>
      <p:sp>
        <p:nvSpPr>
          <p:cNvPr id="7" name="Freeform 7"/>
          <p:cNvSpPr/>
          <p:nvPr/>
        </p:nvSpPr>
        <p:spPr>
          <a:xfrm rot="5837712" flipH="1">
            <a:off x="15824708" y="3071126"/>
            <a:ext cx="4784651" cy="4114800"/>
          </a:xfrm>
          <a:custGeom>
            <a:avLst/>
            <a:gdLst/>
            <a:ahLst/>
            <a:cxnLst/>
            <a:rect l="l" t="t" r="r" b="b"/>
            <a:pathLst>
              <a:path w="4784651" h="4114800">
                <a:moveTo>
                  <a:pt x="4784652" y="0"/>
                </a:moveTo>
                <a:lnTo>
                  <a:pt x="0" y="0"/>
                </a:lnTo>
                <a:lnTo>
                  <a:pt x="0" y="4114800"/>
                </a:lnTo>
                <a:lnTo>
                  <a:pt x="4784652" y="4114800"/>
                </a:lnTo>
                <a:lnTo>
                  <a:pt x="4784652"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8" name="Group 8"/>
          <p:cNvGrpSpPr/>
          <p:nvPr/>
        </p:nvGrpSpPr>
        <p:grpSpPr>
          <a:xfrm>
            <a:off x="7798777" y="3432835"/>
            <a:ext cx="1701308" cy="1701308"/>
            <a:chOff x="0" y="0"/>
            <a:chExt cx="812800" cy="812800"/>
          </a:xfrm>
        </p:grpSpPr>
        <p:sp>
          <p:nvSpPr>
            <p:cNvPr id="9" name="Freeform 9"/>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2D8BBA"/>
            </a:solidFill>
          </p:spPr>
        </p:sp>
        <p:sp>
          <p:nvSpPr>
            <p:cNvPr id="10" name="TextBox 10"/>
            <p:cNvSpPr txBox="1"/>
            <p:nvPr/>
          </p:nvSpPr>
          <p:spPr>
            <a:xfrm>
              <a:off x="0" y="165100"/>
              <a:ext cx="711200" cy="444500"/>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12358513" y="7040751"/>
            <a:ext cx="5787553" cy="1484775"/>
          </a:xfrm>
          <a:prstGeom prst="rect">
            <a:avLst/>
          </a:prstGeom>
        </p:spPr>
        <p:txBody>
          <a:bodyPr lIns="0" tIns="0" rIns="0" bIns="0" rtlCol="0" anchor="t">
            <a:spAutoFit/>
          </a:bodyPr>
          <a:lstStyle/>
          <a:p>
            <a:pPr marL="0" lvl="0" indent="0" algn="l">
              <a:lnSpc>
                <a:spcPts val="5837"/>
              </a:lnSpc>
              <a:spcBef>
                <a:spcPct val="0"/>
              </a:spcBef>
            </a:pPr>
            <a:r>
              <a:rPr lang="en-US" sz="4169" b="1" i="1">
                <a:solidFill>
                  <a:srgbClr val="FFFFFF"/>
                </a:solidFill>
                <a:latin typeface="Poppins Ultra-Bold Italics"/>
                <a:ea typeface="Poppins Ultra-Bold Italics"/>
                <a:cs typeface="Poppins Ultra-Bold Italics"/>
                <a:sym typeface="Poppins Ultra-Bold Italics"/>
              </a:rPr>
              <a:t>Thiết Kế Giao Diện Người Dùng (UI)</a:t>
            </a:r>
          </a:p>
        </p:txBody>
      </p:sp>
      <p:sp>
        <p:nvSpPr>
          <p:cNvPr id="12" name="TextBox 12"/>
          <p:cNvSpPr txBox="1"/>
          <p:nvPr/>
        </p:nvSpPr>
        <p:spPr>
          <a:xfrm>
            <a:off x="420905" y="7317714"/>
            <a:ext cx="5568777" cy="1484775"/>
          </a:xfrm>
          <a:prstGeom prst="rect">
            <a:avLst/>
          </a:prstGeom>
        </p:spPr>
        <p:txBody>
          <a:bodyPr lIns="0" tIns="0" rIns="0" bIns="0" rtlCol="0" anchor="t">
            <a:spAutoFit/>
          </a:bodyPr>
          <a:lstStyle/>
          <a:p>
            <a:pPr marL="0" lvl="0" indent="0" algn="l">
              <a:lnSpc>
                <a:spcPts val="5837"/>
              </a:lnSpc>
              <a:spcBef>
                <a:spcPct val="0"/>
              </a:spcBef>
            </a:pPr>
            <a:r>
              <a:rPr lang="en-US" sz="4169" b="1" i="1">
                <a:solidFill>
                  <a:srgbClr val="FFFFFF"/>
                </a:solidFill>
                <a:latin typeface="Poppins Ultra-Bold Italics"/>
                <a:ea typeface="Poppins Ultra-Bold Italics"/>
                <a:cs typeface="Poppins Ultra-Bold Italics"/>
                <a:sym typeface="Poppins Ultra-Bold Italics"/>
              </a:rPr>
              <a:t>Tối Ưu Trải Nghiệm Người Dùng (UX)</a:t>
            </a:r>
          </a:p>
        </p:txBody>
      </p:sp>
      <p:sp>
        <p:nvSpPr>
          <p:cNvPr id="13" name="TextBox 13"/>
          <p:cNvSpPr txBox="1"/>
          <p:nvPr/>
        </p:nvSpPr>
        <p:spPr>
          <a:xfrm>
            <a:off x="821102" y="3309010"/>
            <a:ext cx="5787553" cy="2218200"/>
          </a:xfrm>
          <a:prstGeom prst="rect">
            <a:avLst/>
          </a:prstGeom>
        </p:spPr>
        <p:txBody>
          <a:bodyPr lIns="0" tIns="0" rIns="0" bIns="0" rtlCol="0" anchor="t">
            <a:spAutoFit/>
          </a:bodyPr>
          <a:lstStyle/>
          <a:p>
            <a:pPr algn="l">
              <a:lnSpc>
                <a:spcPts val="5837"/>
              </a:lnSpc>
            </a:pPr>
            <a:r>
              <a:rPr lang="en-US" sz="4169" b="1" i="1">
                <a:solidFill>
                  <a:srgbClr val="FFFFFF"/>
                </a:solidFill>
                <a:latin typeface="Poppins Ultra-Bold Italics"/>
                <a:ea typeface="Poppins Ultra-Bold Italics"/>
                <a:cs typeface="Poppins Ultra-Bold Italics"/>
                <a:sym typeface="Poppins Ultra-Bold Italics"/>
              </a:rPr>
              <a:t>Xác định Mục Tiêu và Đối Tượng Người Dùng</a:t>
            </a:r>
          </a:p>
        </p:txBody>
      </p:sp>
      <p:sp>
        <p:nvSpPr>
          <p:cNvPr id="14" name="TextBox 14"/>
          <p:cNvSpPr txBox="1"/>
          <p:nvPr/>
        </p:nvSpPr>
        <p:spPr>
          <a:xfrm>
            <a:off x="11376201" y="3309010"/>
            <a:ext cx="5381386" cy="1484775"/>
          </a:xfrm>
          <a:prstGeom prst="rect">
            <a:avLst/>
          </a:prstGeom>
        </p:spPr>
        <p:txBody>
          <a:bodyPr lIns="0" tIns="0" rIns="0" bIns="0" rtlCol="0" anchor="t">
            <a:spAutoFit/>
          </a:bodyPr>
          <a:lstStyle/>
          <a:p>
            <a:pPr marL="0" lvl="0" indent="0" algn="l">
              <a:lnSpc>
                <a:spcPts val="5837"/>
              </a:lnSpc>
              <a:spcBef>
                <a:spcPct val="0"/>
              </a:spcBef>
            </a:pPr>
            <a:r>
              <a:rPr lang="en-US" sz="4169" b="1" i="1">
                <a:solidFill>
                  <a:srgbClr val="FFFFFF"/>
                </a:solidFill>
                <a:latin typeface="Poppins Ultra-Bold Italics"/>
                <a:ea typeface="Poppins Ultra-Bold Italics"/>
                <a:cs typeface="Poppins Ultra-Bold Italics"/>
                <a:sym typeface="Poppins Ultra-Bold Italics"/>
              </a:rPr>
              <a:t>Lên Cấu Trúc và Bố Cục Website</a:t>
            </a:r>
          </a:p>
        </p:txBody>
      </p:sp>
      <p:grpSp>
        <p:nvGrpSpPr>
          <p:cNvPr id="15" name="Group 15"/>
          <p:cNvGrpSpPr/>
          <p:nvPr/>
        </p:nvGrpSpPr>
        <p:grpSpPr>
          <a:xfrm rot="-10720436">
            <a:off x="7798777" y="7101181"/>
            <a:ext cx="1701308" cy="1701308"/>
            <a:chOff x="0" y="0"/>
            <a:chExt cx="812800" cy="812800"/>
          </a:xfrm>
        </p:grpSpPr>
        <p:sp>
          <p:nvSpPr>
            <p:cNvPr id="16" name="Freeform 16"/>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2D8BBA"/>
            </a:solidFill>
          </p:spPr>
        </p:sp>
        <p:sp>
          <p:nvSpPr>
            <p:cNvPr id="17" name="TextBox 17"/>
            <p:cNvSpPr txBox="1"/>
            <p:nvPr/>
          </p:nvSpPr>
          <p:spPr>
            <a:xfrm>
              <a:off x="0" y="165100"/>
              <a:ext cx="7112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8" name="Group 18"/>
          <p:cNvGrpSpPr/>
          <p:nvPr/>
        </p:nvGrpSpPr>
        <p:grpSpPr>
          <a:xfrm rot="5400000">
            <a:off x="12871814" y="5128527"/>
            <a:ext cx="1701308" cy="1701308"/>
            <a:chOff x="0" y="0"/>
            <a:chExt cx="812800" cy="812800"/>
          </a:xfrm>
        </p:grpSpPr>
        <p:sp>
          <p:nvSpPr>
            <p:cNvPr id="19" name="Freeform 19"/>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2D8BBA"/>
            </a:solidFill>
          </p:spPr>
        </p:sp>
        <p:sp>
          <p:nvSpPr>
            <p:cNvPr id="20" name="TextBox 20"/>
            <p:cNvSpPr txBox="1"/>
            <p:nvPr/>
          </p:nvSpPr>
          <p:spPr>
            <a:xfrm>
              <a:off x="0" y="165100"/>
              <a:ext cx="711200" cy="44450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9259" b="-9259"/>
            </a:stretch>
          </a:blipFill>
        </p:spPr>
      </p:sp>
      <p:sp>
        <p:nvSpPr>
          <p:cNvPr id="3" name="AutoShape 3"/>
          <p:cNvSpPr/>
          <p:nvPr/>
        </p:nvSpPr>
        <p:spPr>
          <a:xfrm>
            <a:off x="3714879" y="2542017"/>
            <a:ext cx="10858243" cy="0"/>
          </a:xfrm>
          <a:prstGeom prst="line">
            <a:avLst/>
          </a:prstGeom>
          <a:ln w="57150" cap="rnd">
            <a:solidFill>
              <a:srgbClr val="FFFFFF"/>
            </a:solidFill>
            <a:prstDash val="solid"/>
            <a:headEnd type="none" w="sm" len="sm"/>
            <a:tailEnd type="none" w="sm" len="sm"/>
          </a:ln>
        </p:spPr>
      </p:sp>
      <p:sp>
        <p:nvSpPr>
          <p:cNvPr id="4" name="Freeform 4"/>
          <p:cNvSpPr/>
          <p:nvPr/>
        </p:nvSpPr>
        <p:spPr>
          <a:xfrm rot="-5894297">
            <a:off x="-1971421" y="7728195"/>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rot="-5894297">
            <a:off x="-1971421" y="-2002962"/>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420905" y="594299"/>
            <a:ext cx="17175911" cy="1351470"/>
          </a:xfrm>
          <a:prstGeom prst="rect">
            <a:avLst/>
          </a:prstGeom>
        </p:spPr>
        <p:txBody>
          <a:bodyPr lIns="0" tIns="0" rIns="0" bIns="0" rtlCol="0" anchor="t">
            <a:spAutoFit/>
          </a:bodyPr>
          <a:lstStyle/>
          <a:p>
            <a:pPr algn="ctr">
              <a:lnSpc>
                <a:spcPts val="10559"/>
              </a:lnSpc>
            </a:pPr>
            <a:r>
              <a:rPr lang="en-US" sz="7542" b="1">
                <a:solidFill>
                  <a:srgbClr val="FFDE00"/>
                </a:solidFill>
                <a:latin typeface="Poppins Ultra-Bold"/>
                <a:ea typeface="Poppins Ultra-Bold"/>
                <a:cs typeface="Poppins Ultra-Bold"/>
                <a:sym typeface="Poppins Ultra-Bold"/>
              </a:rPr>
              <a:t>Cách Thiết Kế Giao Diện Website</a:t>
            </a:r>
          </a:p>
        </p:txBody>
      </p:sp>
      <p:sp>
        <p:nvSpPr>
          <p:cNvPr id="7" name="Freeform 7"/>
          <p:cNvSpPr/>
          <p:nvPr/>
        </p:nvSpPr>
        <p:spPr>
          <a:xfrm rot="5837712" flipH="1">
            <a:off x="15204490" y="-2140070"/>
            <a:ext cx="4784651" cy="4114800"/>
          </a:xfrm>
          <a:custGeom>
            <a:avLst/>
            <a:gdLst/>
            <a:ahLst/>
            <a:cxnLst/>
            <a:rect l="l" t="t" r="r" b="b"/>
            <a:pathLst>
              <a:path w="4784651" h="4114800">
                <a:moveTo>
                  <a:pt x="4784652" y="0"/>
                </a:moveTo>
                <a:lnTo>
                  <a:pt x="0" y="0"/>
                </a:lnTo>
                <a:lnTo>
                  <a:pt x="0" y="4114800"/>
                </a:lnTo>
                <a:lnTo>
                  <a:pt x="4784652" y="4114800"/>
                </a:lnTo>
                <a:lnTo>
                  <a:pt x="4784652"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862348" y="2829797"/>
            <a:ext cx="11934379" cy="751350"/>
          </a:xfrm>
          <a:prstGeom prst="rect">
            <a:avLst/>
          </a:prstGeom>
        </p:spPr>
        <p:txBody>
          <a:bodyPr lIns="0" tIns="0" rIns="0" bIns="0" rtlCol="0" anchor="t">
            <a:spAutoFit/>
          </a:bodyPr>
          <a:lstStyle/>
          <a:p>
            <a:pPr algn="ctr">
              <a:lnSpc>
                <a:spcPts val="5837"/>
              </a:lnSpc>
              <a:spcBef>
                <a:spcPct val="0"/>
              </a:spcBef>
            </a:pPr>
            <a:r>
              <a:rPr lang="en-US" sz="4169" b="1" i="1">
                <a:solidFill>
                  <a:srgbClr val="FFDE00"/>
                </a:solidFill>
                <a:latin typeface="Poppins Ultra-Bold Italics"/>
                <a:ea typeface="Poppins Ultra-Bold Italics"/>
                <a:cs typeface="Poppins Ultra-Bold Italics"/>
                <a:sym typeface="Poppins Ultra-Bold Italics"/>
              </a:rPr>
              <a:t>Xác định Mục Tiêu và Đối Tượng Người Dùng</a:t>
            </a:r>
          </a:p>
        </p:txBody>
      </p:sp>
      <p:sp>
        <p:nvSpPr>
          <p:cNvPr id="9" name="TextBox 9"/>
          <p:cNvSpPr txBox="1"/>
          <p:nvPr/>
        </p:nvSpPr>
        <p:spPr>
          <a:xfrm>
            <a:off x="1552647" y="4484225"/>
            <a:ext cx="13501836" cy="659275"/>
          </a:xfrm>
          <a:prstGeom prst="rect">
            <a:avLst/>
          </a:prstGeom>
        </p:spPr>
        <p:txBody>
          <a:bodyPr lIns="0" tIns="0" rIns="0" bIns="0" rtlCol="0" anchor="t">
            <a:spAutoFit/>
          </a:bodyPr>
          <a:lstStyle/>
          <a:p>
            <a:pPr algn="ctr">
              <a:lnSpc>
                <a:spcPts val="5137"/>
              </a:lnSpc>
              <a:spcBef>
                <a:spcPct val="0"/>
              </a:spcBef>
            </a:pPr>
            <a:r>
              <a:rPr lang="en-US" sz="3669" b="1" i="1">
                <a:solidFill>
                  <a:srgbClr val="FFFFFF"/>
                </a:solidFill>
                <a:latin typeface="Poppins Ultra-Bold Italics"/>
                <a:ea typeface="Poppins Ultra-Bold Italics"/>
                <a:cs typeface="Poppins Ultra-Bold Italics"/>
                <a:sym typeface="Poppins Ultra-Bold Italics"/>
              </a:rPr>
              <a:t>Mục đích website (bán hàng, cung cấp dịch vụ, tin tức…)</a:t>
            </a:r>
          </a:p>
        </p:txBody>
      </p:sp>
      <p:sp>
        <p:nvSpPr>
          <p:cNvPr id="10" name="TextBox 10"/>
          <p:cNvSpPr txBox="1"/>
          <p:nvPr/>
        </p:nvSpPr>
        <p:spPr>
          <a:xfrm>
            <a:off x="1552647" y="6463894"/>
            <a:ext cx="15833973" cy="659257"/>
          </a:xfrm>
          <a:prstGeom prst="rect">
            <a:avLst/>
          </a:prstGeom>
        </p:spPr>
        <p:txBody>
          <a:bodyPr lIns="0" tIns="0" rIns="0" bIns="0" rtlCol="0" anchor="t">
            <a:spAutoFit/>
          </a:bodyPr>
          <a:lstStyle/>
          <a:p>
            <a:pPr algn="ctr">
              <a:lnSpc>
                <a:spcPts val="5137"/>
              </a:lnSpc>
              <a:spcBef>
                <a:spcPct val="0"/>
              </a:spcBef>
            </a:pPr>
            <a:r>
              <a:rPr lang="en-US" sz="3669" b="1" i="1">
                <a:solidFill>
                  <a:srgbClr val="FFFFFF"/>
                </a:solidFill>
                <a:latin typeface="Poppins Ultra-Bold Italics"/>
                <a:ea typeface="Poppins Ultra-Bold Italics"/>
                <a:cs typeface="Poppins Ultra-Bold Italics"/>
                <a:sym typeface="Poppins Ultra-Bold Italics"/>
              </a:rPr>
              <a:t>Đối tượng người dùng: độ tuổi, sở thích, thói quen sử dụng internet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9259" b="-9259"/>
            </a:stretch>
          </a:blipFill>
        </p:spPr>
      </p:sp>
      <p:sp>
        <p:nvSpPr>
          <p:cNvPr id="3" name="AutoShape 3"/>
          <p:cNvSpPr/>
          <p:nvPr/>
        </p:nvSpPr>
        <p:spPr>
          <a:xfrm>
            <a:off x="3714879" y="2542017"/>
            <a:ext cx="10858243" cy="0"/>
          </a:xfrm>
          <a:prstGeom prst="line">
            <a:avLst/>
          </a:prstGeom>
          <a:ln w="57150" cap="rnd">
            <a:solidFill>
              <a:srgbClr val="FFFFFF"/>
            </a:solidFill>
            <a:prstDash val="solid"/>
            <a:headEnd type="none" w="sm" len="sm"/>
            <a:tailEnd type="none" w="sm" len="sm"/>
          </a:ln>
        </p:spPr>
      </p:sp>
      <p:sp>
        <p:nvSpPr>
          <p:cNvPr id="4" name="Freeform 4"/>
          <p:cNvSpPr/>
          <p:nvPr/>
        </p:nvSpPr>
        <p:spPr>
          <a:xfrm rot="-5894297">
            <a:off x="-1971421" y="7728195"/>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rot="-5894297">
            <a:off x="-1971421" y="-2002962"/>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420905" y="594299"/>
            <a:ext cx="17175911" cy="1351470"/>
          </a:xfrm>
          <a:prstGeom prst="rect">
            <a:avLst/>
          </a:prstGeom>
        </p:spPr>
        <p:txBody>
          <a:bodyPr lIns="0" tIns="0" rIns="0" bIns="0" rtlCol="0" anchor="t">
            <a:spAutoFit/>
          </a:bodyPr>
          <a:lstStyle/>
          <a:p>
            <a:pPr algn="ctr">
              <a:lnSpc>
                <a:spcPts val="10559"/>
              </a:lnSpc>
            </a:pPr>
            <a:r>
              <a:rPr lang="en-US" sz="7542" b="1">
                <a:solidFill>
                  <a:srgbClr val="FFDE00"/>
                </a:solidFill>
                <a:latin typeface="Poppins Ultra-Bold"/>
                <a:ea typeface="Poppins Ultra-Bold"/>
                <a:cs typeface="Poppins Ultra-Bold"/>
                <a:sym typeface="Poppins Ultra-Bold"/>
              </a:rPr>
              <a:t>Cách Thiết Kế Giao Diện Website</a:t>
            </a:r>
          </a:p>
        </p:txBody>
      </p:sp>
      <p:sp>
        <p:nvSpPr>
          <p:cNvPr id="7" name="Freeform 7"/>
          <p:cNvSpPr/>
          <p:nvPr/>
        </p:nvSpPr>
        <p:spPr>
          <a:xfrm rot="5837712" flipH="1">
            <a:off x="15204490" y="-2140070"/>
            <a:ext cx="4784651" cy="4114800"/>
          </a:xfrm>
          <a:custGeom>
            <a:avLst/>
            <a:gdLst/>
            <a:ahLst/>
            <a:cxnLst/>
            <a:rect l="l" t="t" r="r" b="b"/>
            <a:pathLst>
              <a:path w="4784651" h="4114800">
                <a:moveTo>
                  <a:pt x="4784652" y="0"/>
                </a:moveTo>
                <a:lnTo>
                  <a:pt x="0" y="0"/>
                </a:lnTo>
                <a:lnTo>
                  <a:pt x="0" y="4114800"/>
                </a:lnTo>
                <a:lnTo>
                  <a:pt x="4784652" y="4114800"/>
                </a:lnTo>
                <a:lnTo>
                  <a:pt x="4784652"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881209" y="2829797"/>
            <a:ext cx="8588425" cy="751350"/>
          </a:xfrm>
          <a:prstGeom prst="rect">
            <a:avLst/>
          </a:prstGeom>
        </p:spPr>
        <p:txBody>
          <a:bodyPr lIns="0" tIns="0" rIns="0" bIns="0" rtlCol="0" anchor="t">
            <a:spAutoFit/>
          </a:bodyPr>
          <a:lstStyle/>
          <a:p>
            <a:pPr algn="ctr">
              <a:lnSpc>
                <a:spcPts val="5837"/>
              </a:lnSpc>
              <a:spcBef>
                <a:spcPct val="0"/>
              </a:spcBef>
            </a:pPr>
            <a:r>
              <a:rPr lang="en-US" sz="4169" b="1" i="1">
                <a:solidFill>
                  <a:srgbClr val="FFDE00"/>
                </a:solidFill>
                <a:latin typeface="Poppins Ultra-Bold Italics"/>
                <a:ea typeface="Poppins Ultra-Bold Italics"/>
                <a:cs typeface="Poppins Ultra-Bold Italics"/>
                <a:sym typeface="Poppins Ultra-Bold Italics"/>
              </a:rPr>
              <a:t>Lên Cấu Trúc và Bố Cục Website</a:t>
            </a:r>
          </a:p>
        </p:txBody>
      </p:sp>
      <p:sp>
        <p:nvSpPr>
          <p:cNvPr id="9" name="TextBox 9"/>
          <p:cNvSpPr txBox="1"/>
          <p:nvPr/>
        </p:nvSpPr>
        <p:spPr>
          <a:xfrm>
            <a:off x="1261391" y="4260751"/>
            <a:ext cx="7319367" cy="659275"/>
          </a:xfrm>
          <a:prstGeom prst="rect">
            <a:avLst/>
          </a:prstGeom>
        </p:spPr>
        <p:txBody>
          <a:bodyPr lIns="0" tIns="0" rIns="0" bIns="0" rtlCol="0" anchor="t">
            <a:spAutoFit/>
          </a:bodyPr>
          <a:lstStyle/>
          <a:p>
            <a:pPr algn="ctr">
              <a:lnSpc>
                <a:spcPts val="5137"/>
              </a:lnSpc>
              <a:spcBef>
                <a:spcPct val="0"/>
              </a:spcBef>
            </a:pPr>
            <a:r>
              <a:rPr lang="en-US" sz="3669" b="1" i="1">
                <a:solidFill>
                  <a:srgbClr val="FFFFFF"/>
                </a:solidFill>
                <a:latin typeface="Poppins Ultra-Bold Italics"/>
                <a:ea typeface="Poppins Ultra-Bold Italics"/>
                <a:cs typeface="Poppins Ultra-Bold Italics"/>
                <a:sym typeface="Poppins Ultra-Bold Italics"/>
              </a:rPr>
              <a:t>Tạo sơ đồ trang web (sitemap)</a:t>
            </a:r>
          </a:p>
        </p:txBody>
      </p:sp>
      <p:sp>
        <p:nvSpPr>
          <p:cNvPr id="10" name="TextBox 10"/>
          <p:cNvSpPr txBox="1"/>
          <p:nvPr/>
        </p:nvSpPr>
        <p:spPr>
          <a:xfrm>
            <a:off x="1261391" y="5415325"/>
            <a:ext cx="16416486" cy="659257"/>
          </a:xfrm>
          <a:prstGeom prst="rect">
            <a:avLst/>
          </a:prstGeom>
        </p:spPr>
        <p:txBody>
          <a:bodyPr lIns="0" tIns="0" rIns="0" bIns="0" rtlCol="0" anchor="t">
            <a:spAutoFit/>
          </a:bodyPr>
          <a:lstStyle/>
          <a:p>
            <a:pPr algn="ctr">
              <a:lnSpc>
                <a:spcPts val="5137"/>
              </a:lnSpc>
              <a:spcBef>
                <a:spcPct val="0"/>
              </a:spcBef>
            </a:pPr>
            <a:r>
              <a:rPr lang="en-US" sz="3669" b="1" i="1">
                <a:solidFill>
                  <a:srgbClr val="FFFFFF"/>
                </a:solidFill>
                <a:latin typeface="Poppins Ultra-Bold Italics"/>
                <a:ea typeface="Poppins Ultra-Bold Italics"/>
                <a:cs typeface="Poppins Ultra-Bold Italics"/>
                <a:sym typeface="Poppins Ultra-Bold Italics"/>
              </a:rPr>
              <a:t>Lên kế hoạch bố cục cho từng trang, sắp xếp các mục tiêu quan trọng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9259" b="-9259"/>
            </a:stretch>
          </a:blipFill>
        </p:spPr>
      </p:sp>
      <p:sp>
        <p:nvSpPr>
          <p:cNvPr id="3" name="AutoShape 3"/>
          <p:cNvSpPr/>
          <p:nvPr/>
        </p:nvSpPr>
        <p:spPr>
          <a:xfrm>
            <a:off x="3714879" y="2542017"/>
            <a:ext cx="10858243" cy="0"/>
          </a:xfrm>
          <a:prstGeom prst="line">
            <a:avLst/>
          </a:prstGeom>
          <a:ln w="57150" cap="rnd">
            <a:solidFill>
              <a:srgbClr val="FFFFFF"/>
            </a:solidFill>
            <a:prstDash val="solid"/>
            <a:headEnd type="none" w="sm" len="sm"/>
            <a:tailEnd type="none" w="sm" len="sm"/>
          </a:ln>
        </p:spPr>
      </p:sp>
      <p:sp>
        <p:nvSpPr>
          <p:cNvPr id="4" name="Freeform 4"/>
          <p:cNvSpPr/>
          <p:nvPr/>
        </p:nvSpPr>
        <p:spPr>
          <a:xfrm rot="-5894297">
            <a:off x="-1971421" y="7728195"/>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rot="-5894297">
            <a:off x="-1971421" y="-2002962"/>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Freeform 6"/>
          <p:cNvSpPr/>
          <p:nvPr/>
        </p:nvSpPr>
        <p:spPr>
          <a:xfrm rot="5837712" flipH="1">
            <a:off x="15204490" y="-2140070"/>
            <a:ext cx="4784651" cy="4114800"/>
          </a:xfrm>
          <a:custGeom>
            <a:avLst/>
            <a:gdLst/>
            <a:ahLst/>
            <a:cxnLst/>
            <a:rect l="l" t="t" r="r" b="b"/>
            <a:pathLst>
              <a:path w="4784651" h="4114800">
                <a:moveTo>
                  <a:pt x="4784652" y="0"/>
                </a:moveTo>
                <a:lnTo>
                  <a:pt x="0" y="0"/>
                </a:lnTo>
                <a:lnTo>
                  <a:pt x="0" y="4114800"/>
                </a:lnTo>
                <a:lnTo>
                  <a:pt x="4784652" y="4114800"/>
                </a:lnTo>
                <a:lnTo>
                  <a:pt x="4784652"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TextBox 7"/>
          <p:cNvSpPr txBox="1"/>
          <p:nvPr/>
        </p:nvSpPr>
        <p:spPr>
          <a:xfrm>
            <a:off x="420905" y="594299"/>
            <a:ext cx="17175911" cy="1351470"/>
          </a:xfrm>
          <a:prstGeom prst="rect">
            <a:avLst/>
          </a:prstGeom>
        </p:spPr>
        <p:txBody>
          <a:bodyPr lIns="0" tIns="0" rIns="0" bIns="0" rtlCol="0" anchor="t">
            <a:spAutoFit/>
          </a:bodyPr>
          <a:lstStyle/>
          <a:p>
            <a:pPr algn="ctr">
              <a:lnSpc>
                <a:spcPts val="10559"/>
              </a:lnSpc>
            </a:pPr>
            <a:r>
              <a:rPr lang="en-US" sz="7542" b="1">
                <a:solidFill>
                  <a:srgbClr val="FFDE00"/>
                </a:solidFill>
                <a:latin typeface="Poppins Ultra-Bold"/>
                <a:ea typeface="Poppins Ultra-Bold"/>
                <a:cs typeface="Poppins Ultra-Bold"/>
                <a:sym typeface="Poppins Ultra-Bold"/>
              </a:rPr>
              <a:t>Cách Thiết Kế Giao Diện Website</a:t>
            </a:r>
          </a:p>
        </p:txBody>
      </p:sp>
      <p:sp>
        <p:nvSpPr>
          <p:cNvPr id="8" name="TextBox 8"/>
          <p:cNvSpPr txBox="1"/>
          <p:nvPr/>
        </p:nvSpPr>
        <p:spPr>
          <a:xfrm>
            <a:off x="519557" y="2829797"/>
            <a:ext cx="9311729" cy="751350"/>
          </a:xfrm>
          <a:prstGeom prst="rect">
            <a:avLst/>
          </a:prstGeom>
        </p:spPr>
        <p:txBody>
          <a:bodyPr lIns="0" tIns="0" rIns="0" bIns="0" rtlCol="0" anchor="t">
            <a:spAutoFit/>
          </a:bodyPr>
          <a:lstStyle/>
          <a:p>
            <a:pPr algn="ctr">
              <a:lnSpc>
                <a:spcPts val="5837"/>
              </a:lnSpc>
              <a:spcBef>
                <a:spcPct val="0"/>
              </a:spcBef>
            </a:pPr>
            <a:r>
              <a:rPr lang="en-US" sz="4169" b="1" i="1">
                <a:solidFill>
                  <a:srgbClr val="FFDE00"/>
                </a:solidFill>
                <a:latin typeface="Poppins Ultra-Bold Italics"/>
                <a:ea typeface="Poppins Ultra-Bold Italics"/>
                <a:cs typeface="Poppins Ultra-Bold Italics"/>
                <a:sym typeface="Poppins Ultra-Bold Italics"/>
              </a:rPr>
              <a:t>Thiết Kế Giao Diện Người Dùng (UI)</a:t>
            </a:r>
          </a:p>
        </p:txBody>
      </p:sp>
      <p:sp>
        <p:nvSpPr>
          <p:cNvPr id="9" name="TextBox 9"/>
          <p:cNvSpPr txBox="1"/>
          <p:nvPr/>
        </p:nvSpPr>
        <p:spPr>
          <a:xfrm>
            <a:off x="-158633" y="4486022"/>
            <a:ext cx="13121668" cy="659275"/>
          </a:xfrm>
          <a:prstGeom prst="rect">
            <a:avLst/>
          </a:prstGeom>
        </p:spPr>
        <p:txBody>
          <a:bodyPr lIns="0" tIns="0" rIns="0" bIns="0" rtlCol="0" anchor="t">
            <a:spAutoFit/>
          </a:bodyPr>
          <a:lstStyle/>
          <a:p>
            <a:pPr algn="ctr">
              <a:lnSpc>
                <a:spcPts val="5137"/>
              </a:lnSpc>
              <a:spcBef>
                <a:spcPct val="0"/>
              </a:spcBef>
            </a:pPr>
            <a:r>
              <a:rPr lang="en-US" sz="3669" b="1" i="1">
                <a:solidFill>
                  <a:srgbClr val="FFFFFF"/>
                </a:solidFill>
                <a:latin typeface="Poppins Ultra-Bold Italics"/>
                <a:ea typeface="Poppins Ultra-Bold Italics"/>
                <a:cs typeface="Poppins Ultra-Bold Italics"/>
                <a:sym typeface="Poppins Ultra-Bold Italics"/>
              </a:rPr>
              <a:t>Chọn màu sắc, phông chữ, hình ảnh phù hợp</a:t>
            </a:r>
          </a:p>
        </p:txBody>
      </p:sp>
      <p:sp>
        <p:nvSpPr>
          <p:cNvPr id="10" name="TextBox 10"/>
          <p:cNvSpPr txBox="1"/>
          <p:nvPr/>
        </p:nvSpPr>
        <p:spPr>
          <a:xfrm>
            <a:off x="1028700" y="6463894"/>
            <a:ext cx="13868995" cy="659257"/>
          </a:xfrm>
          <a:prstGeom prst="rect">
            <a:avLst/>
          </a:prstGeom>
        </p:spPr>
        <p:txBody>
          <a:bodyPr lIns="0" tIns="0" rIns="0" bIns="0" rtlCol="0" anchor="t">
            <a:spAutoFit/>
          </a:bodyPr>
          <a:lstStyle/>
          <a:p>
            <a:pPr algn="ctr">
              <a:lnSpc>
                <a:spcPts val="5137"/>
              </a:lnSpc>
              <a:spcBef>
                <a:spcPct val="0"/>
              </a:spcBef>
            </a:pPr>
            <a:r>
              <a:rPr lang="en-US" sz="3669" b="1" i="1">
                <a:solidFill>
                  <a:srgbClr val="FFFFFF"/>
                </a:solidFill>
                <a:latin typeface="Poppins Ultra-Bold Italics"/>
                <a:ea typeface="Poppins Ultra-Bold Italics"/>
                <a:cs typeface="Poppins Ultra-Bold Italics"/>
                <a:sym typeface="Poppins Ultra-Bold Italics"/>
              </a:rPr>
              <a:t>Đảm bảo thiết kế tương thích với mọi kích thước màn hình</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9259" b="-9259"/>
            </a:stretch>
          </a:blipFill>
        </p:spPr>
      </p:sp>
      <p:sp>
        <p:nvSpPr>
          <p:cNvPr id="3" name="AutoShape 3"/>
          <p:cNvSpPr/>
          <p:nvPr/>
        </p:nvSpPr>
        <p:spPr>
          <a:xfrm>
            <a:off x="3714879" y="2542017"/>
            <a:ext cx="10858243" cy="0"/>
          </a:xfrm>
          <a:prstGeom prst="line">
            <a:avLst/>
          </a:prstGeom>
          <a:ln w="57150" cap="rnd">
            <a:solidFill>
              <a:srgbClr val="FFFFFF"/>
            </a:solidFill>
            <a:prstDash val="solid"/>
            <a:headEnd type="none" w="sm" len="sm"/>
            <a:tailEnd type="none" w="sm" len="sm"/>
          </a:ln>
        </p:spPr>
      </p:sp>
      <p:sp>
        <p:nvSpPr>
          <p:cNvPr id="4" name="Freeform 4"/>
          <p:cNvSpPr/>
          <p:nvPr/>
        </p:nvSpPr>
        <p:spPr>
          <a:xfrm rot="-5894297">
            <a:off x="-1971421" y="7728195"/>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rot="-5894297">
            <a:off x="-1971421" y="-2002962"/>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Freeform 6"/>
          <p:cNvSpPr/>
          <p:nvPr/>
        </p:nvSpPr>
        <p:spPr>
          <a:xfrm rot="5837712" flipH="1">
            <a:off x="15204490" y="-2140070"/>
            <a:ext cx="4784651" cy="4114800"/>
          </a:xfrm>
          <a:custGeom>
            <a:avLst/>
            <a:gdLst/>
            <a:ahLst/>
            <a:cxnLst/>
            <a:rect l="l" t="t" r="r" b="b"/>
            <a:pathLst>
              <a:path w="4784651" h="4114800">
                <a:moveTo>
                  <a:pt x="4784652" y="0"/>
                </a:moveTo>
                <a:lnTo>
                  <a:pt x="0" y="0"/>
                </a:lnTo>
                <a:lnTo>
                  <a:pt x="0" y="4114800"/>
                </a:lnTo>
                <a:lnTo>
                  <a:pt x="4784652" y="4114800"/>
                </a:lnTo>
                <a:lnTo>
                  <a:pt x="4784652"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TextBox 7"/>
          <p:cNvSpPr txBox="1"/>
          <p:nvPr/>
        </p:nvSpPr>
        <p:spPr>
          <a:xfrm>
            <a:off x="420905" y="594299"/>
            <a:ext cx="17175911" cy="1351470"/>
          </a:xfrm>
          <a:prstGeom prst="rect">
            <a:avLst/>
          </a:prstGeom>
        </p:spPr>
        <p:txBody>
          <a:bodyPr lIns="0" tIns="0" rIns="0" bIns="0" rtlCol="0" anchor="t">
            <a:spAutoFit/>
          </a:bodyPr>
          <a:lstStyle/>
          <a:p>
            <a:pPr algn="ctr">
              <a:lnSpc>
                <a:spcPts val="10559"/>
              </a:lnSpc>
            </a:pPr>
            <a:r>
              <a:rPr lang="en-US" sz="7542">
                <a:solidFill>
                  <a:srgbClr val="FFDE00"/>
                </a:solidFill>
                <a:latin typeface="Poppins"/>
                <a:ea typeface="Poppins"/>
                <a:cs typeface="Poppins"/>
                <a:sym typeface="Poppins"/>
              </a:rPr>
              <a:t>Cách Thiết Kế Giao Diện Website</a:t>
            </a:r>
          </a:p>
        </p:txBody>
      </p:sp>
      <p:sp>
        <p:nvSpPr>
          <p:cNvPr id="8" name="TextBox 8"/>
          <p:cNvSpPr txBox="1"/>
          <p:nvPr/>
        </p:nvSpPr>
        <p:spPr>
          <a:xfrm>
            <a:off x="833376" y="2849540"/>
            <a:ext cx="9777264" cy="1484775"/>
          </a:xfrm>
          <a:prstGeom prst="rect">
            <a:avLst/>
          </a:prstGeom>
        </p:spPr>
        <p:txBody>
          <a:bodyPr lIns="0" tIns="0" rIns="0" bIns="0" rtlCol="0" anchor="t">
            <a:spAutoFit/>
          </a:bodyPr>
          <a:lstStyle/>
          <a:p>
            <a:pPr algn="ctr">
              <a:lnSpc>
                <a:spcPts val="5837"/>
              </a:lnSpc>
            </a:pPr>
            <a:endParaRPr/>
          </a:p>
          <a:p>
            <a:pPr algn="ctr">
              <a:lnSpc>
                <a:spcPts val="5837"/>
              </a:lnSpc>
              <a:spcBef>
                <a:spcPct val="0"/>
              </a:spcBef>
            </a:pPr>
            <a:r>
              <a:rPr lang="en-US" sz="4169" b="1" i="1">
                <a:solidFill>
                  <a:srgbClr val="FFDE00"/>
                </a:solidFill>
                <a:latin typeface="Poppins Ultra-Bold Italics"/>
                <a:ea typeface="Poppins Ultra-Bold Italics"/>
                <a:cs typeface="Poppins Ultra-Bold Italics"/>
                <a:sym typeface="Poppins Ultra-Bold Italics"/>
              </a:rPr>
              <a:t>Tối Ưu Trải Nghiệm Người Dùng (UX)</a:t>
            </a:r>
          </a:p>
        </p:txBody>
      </p:sp>
      <p:sp>
        <p:nvSpPr>
          <p:cNvPr id="9" name="TextBox 9"/>
          <p:cNvSpPr txBox="1"/>
          <p:nvPr/>
        </p:nvSpPr>
        <p:spPr>
          <a:xfrm>
            <a:off x="-158633" y="5038725"/>
            <a:ext cx="13121668" cy="659275"/>
          </a:xfrm>
          <a:prstGeom prst="rect">
            <a:avLst/>
          </a:prstGeom>
        </p:spPr>
        <p:txBody>
          <a:bodyPr lIns="0" tIns="0" rIns="0" bIns="0" rtlCol="0" anchor="t">
            <a:spAutoFit/>
          </a:bodyPr>
          <a:lstStyle/>
          <a:p>
            <a:pPr algn="ctr">
              <a:lnSpc>
                <a:spcPts val="5137"/>
              </a:lnSpc>
              <a:spcBef>
                <a:spcPct val="0"/>
              </a:spcBef>
            </a:pPr>
            <a:r>
              <a:rPr lang="en-US" sz="3669" b="1" i="1">
                <a:solidFill>
                  <a:srgbClr val="FFFFFF"/>
                </a:solidFill>
                <a:latin typeface="Poppins Ultra-Bold Italics"/>
                <a:ea typeface="Poppins Ultra-Bold Italics"/>
                <a:cs typeface="Poppins Ultra-Bold Italics"/>
                <a:sym typeface="Poppins Ultra-Bold Italics"/>
              </a:rPr>
              <a:t>Giao diện dễ sử dụng, tốc độ tải trang nhanh</a:t>
            </a:r>
          </a:p>
        </p:txBody>
      </p:sp>
      <p:sp>
        <p:nvSpPr>
          <p:cNvPr id="10" name="TextBox 10"/>
          <p:cNvSpPr txBox="1"/>
          <p:nvPr/>
        </p:nvSpPr>
        <p:spPr>
          <a:xfrm>
            <a:off x="1180823" y="6463894"/>
            <a:ext cx="13392299" cy="659257"/>
          </a:xfrm>
          <a:prstGeom prst="rect">
            <a:avLst/>
          </a:prstGeom>
        </p:spPr>
        <p:txBody>
          <a:bodyPr lIns="0" tIns="0" rIns="0" bIns="0" rtlCol="0" anchor="t">
            <a:spAutoFit/>
          </a:bodyPr>
          <a:lstStyle/>
          <a:p>
            <a:pPr algn="ctr">
              <a:lnSpc>
                <a:spcPts val="5137"/>
              </a:lnSpc>
              <a:spcBef>
                <a:spcPct val="0"/>
              </a:spcBef>
            </a:pPr>
            <a:r>
              <a:rPr lang="en-US" sz="3669" b="1" i="1">
                <a:solidFill>
                  <a:srgbClr val="FFFFFF"/>
                </a:solidFill>
                <a:latin typeface="Poppins Ultra-Bold Italics"/>
                <a:ea typeface="Poppins Ultra-Bold Italics"/>
                <a:cs typeface="Poppins Ultra-Bold Italics"/>
                <a:sym typeface="Poppins Ultra-Bold Italics"/>
              </a:rPr>
              <a:t>Kiểm tra các thành phần tương tác (nút bấm, biểu mẫu)</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9259" b="-9259"/>
            </a:stretch>
          </a:blipFill>
        </p:spPr>
      </p:sp>
      <p:sp>
        <p:nvSpPr>
          <p:cNvPr id="3" name="AutoShape 3"/>
          <p:cNvSpPr/>
          <p:nvPr/>
        </p:nvSpPr>
        <p:spPr>
          <a:xfrm>
            <a:off x="3714879" y="2542017"/>
            <a:ext cx="10858243" cy="0"/>
          </a:xfrm>
          <a:prstGeom prst="line">
            <a:avLst/>
          </a:prstGeom>
          <a:ln w="57150" cap="rnd">
            <a:solidFill>
              <a:srgbClr val="FFFFFF"/>
            </a:solidFill>
            <a:prstDash val="solid"/>
            <a:headEnd type="none" w="sm" len="sm"/>
            <a:tailEnd type="none" w="sm" len="sm"/>
          </a:ln>
        </p:spPr>
      </p:sp>
      <p:sp>
        <p:nvSpPr>
          <p:cNvPr id="4" name="Freeform 4"/>
          <p:cNvSpPr/>
          <p:nvPr/>
        </p:nvSpPr>
        <p:spPr>
          <a:xfrm rot="-5894297">
            <a:off x="-1971421" y="-2002962"/>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rot="5837712" flipH="1">
            <a:off x="15204490" y="-2140070"/>
            <a:ext cx="4784651" cy="4114800"/>
          </a:xfrm>
          <a:custGeom>
            <a:avLst/>
            <a:gdLst/>
            <a:ahLst/>
            <a:cxnLst/>
            <a:rect l="l" t="t" r="r" b="b"/>
            <a:pathLst>
              <a:path w="4784651" h="4114800">
                <a:moveTo>
                  <a:pt x="4784652" y="0"/>
                </a:moveTo>
                <a:lnTo>
                  <a:pt x="0" y="0"/>
                </a:lnTo>
                <a:lnTo>
                  <a:pt x="0" y="4114800"/>
                </a:lnTo>
                <a:lnTo>
                  <a:pt x="4784652" y="4114800"/>
                </a:lnTo>
                <a:lnTo>
                  <a:pt x="4784652"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Freeform 6"/>
          <p:cNvSpPr/>
          <p:nvPr/>
        </p:nvSpPr>
        <p:spPr>
          <a:xfrm>
            <a:off x="420905" y="4600562"/>
            <a:ext cx="4373776" cy="2290765"/>
          </a:xfrm>
          <a:custGeom>
            <a:avLst/>
            <a:gdLst/>
            <a:ahLst/>
            <a:cxnLst/>
            <a:rect l="l" t="t" r="r" b="b"/>
            <a:pathLst>
              <a:path w="4373776" h="2290765">
                <a:moveTo>
                  <a:pt x="0" y="0"/>
                </a:moveTo>
                <a:lnTo>
                  <a:pt x="4373776" y="0"/>
                </a:lnTo>
                <a:lnTo>
                  <a:pt x="4373776" y="2290765"/>
                </a:lnTo>
                <a:lnTo>
                  <a:pt x="0" y="2290765"/>
                </a:lnTo>
                <a:lnTo>
                  <a:pt x="0" y="0"/>
                </a:lnTo>
                <a:close/>
              </a:path>
            </a:pathLst>
          </a:custGeom>
          <a:blipFill>
            <a:blip r:embed="rId5"/>
            <a:stretch>
              <a:fillRect/>
            </a:stretch>
          </a:blipFill>
        </p:spPr>
      </p:sp>
      <p:sp>
        <p:nvSpPr>
          <p:cNvPr id="7" name="Freeform 7"/>
          <p:cNvSpPr/>
          <p:nvPr/>
        </p:nvSpPr>
        <p:spPr>
          <a:xfrm rot="69844">
            <a:off x="10143494" y="7271974"/>
            <a:ext cx="3038287" cy="2962330"/>
          </a:xfrm>
          <a:custGeom>
            <a:avLst/>
            <a:gdLst/>
            <a:ahLst/>
            <a:cxnLst/>
            <a:rect l="l" t="t" r="r" b="b"/>
            <a:pathLst>
              <a:path w="3038287" h="2962330">
                <a:moveTo>
                  <a:pt x="0" y="0"/>
                </a:moveTo>
                <a:lnTo>
                  <a:pt x="3038287" y="0"/>
                </a:lnTo>
                <a:lnTo>
                  <a:pt x="3038287" y="2962330"/>
                </a:lnTo>
                <a:lnTo>
                  <a:pt x="0" y="2962330"/>
                </a:lnTo>
                <a:lnTo>
                  <a:pt x="0" y="0"/>
                </a:lnTo>
                <a:close/>
              </a:path>
            </a:pathLst>
          </a:custGeom>
          <a:blipFill>
            <a:blip r:embed="rId6"/>
            <a:stretch>
              <a:fillRect/>
            </a:stretch>
          </a:blipFill>
        </p:spPr>
      </p:sp>
      <p:sp>
        <p:nvSpPr>
          <p:cNvPr id="8" name="Freeform 8"/>
          <p:cNvSpPr/>
          <p:nvPr/>
        </p:nvSpPr>
        <p:spPr>
          <a:xfrm>
            <a:off x="14276934" y="5143500"/>
            <a:ext cx="3757615" cy="2672603"/>
          </a:xfrm>
          <a:custGeom>
            <a:avLst/>
            <a:gdLst/>
            <a:ahLst/>
            <a:cxnLst/>
            <a:rect l="l" t="t" r="r" b="b"/>
            <a:pathLst>
              <a:path w="3757615" h="2672603">
                <a:moveTo>
                  <a:pt x="0" y="0"/>
                </a:moveTo>
                <a:lnTo>
                  <a:pt x="3757614" y="0"/>
                </a:lnTo>
                <a:lnTo>
                  <a:pt x="3757614" y="2672603"/>
                </a:lnTo>
                <a:lnTo>
                  <a:pt x="0" y="2672603"/>
                </a:lnTo>
                <a:lnTo>
                  <a:pt x="0" y="0"/>
                </a:lnTo>
                <a:close/>
              </a:path>
            </a:pathLst>
          </a:custGeom>
          <a:blipFill>
            <a:blip r:embed="rId7"/>
            <a:stretch>
              <a:fillRect/>
            </a:stretch>
          </a:blipFill>
        </p:spPr>
      </p:sp>
      <p:sp>
        <p:nvSpPr>
          <p:cNvPr id="9" name="Freeform 9"/>
          <p:cNvSpPr/>
          <p:nvPr/>
        </p:nvSpPr>
        <p:spPr>
          <a:xfrm>
            <a:off x="3135567" y="6479802"/>
            <a:ext cx="4546675" cy="4546675"/>
          </a:xfrm>
          <a:custGeom>
            <a:avLst/>
            <a:gdLst/>
            <a:ahLst/>
            <a:cxnLst/>
            <a:rect l="l" t="t" r="r" b="b"/>
            <a:pathLst>
              <a:path w="4546675" h="4546675">
                <a:moveTo>
                  <a:pt x="0" y="0"/>
                </a:moveTo>
                <a:lnTo>
                  <a:pt x="4546675" y="0"/>
                </a:lnTo>
                <a:lnTo>
                  <a:pt x="4546675" y="4546675"/>
                </a:lnTo>
                <a:lnTo>
                  <a:pt x="0" y="4546675"/>
                </a:lnTo>
                <a:lnTo>
                  <a:pt x="0" y="0"/>
                </a:lnTo>
                <a:close/>
              </a:path>
            </a:pathLst>
          </a:custGeom>
          <a:blipFill>
            <a:blip r:embed="rId8"/>
            <a:stretch>
              <a:fillRect/>
            </a:stretch>
          </a:blipFill>
        </p:spPr>
      </p:sp>
      <p:sp>
        <p:nvSpPr>
          <p:cNvPr id="10" name="TextBox 10"/>
          <p:cNvSpPr txBox="1"/>
          <p:nvPr/>
        </p:nvSpPr>
        <p:spPr>
          <a:xfrm>
            <a:off x="420905" y="651449"/>
            <a:ext cx="17175911" cy="976184"/>
          </a:xfrm>
          <a:prstGeom prst="rect">
            <a:avLst/>
          </a:prstGeom>
        </p:spPr>
        <p:txBody>
          <a:bodyPr lIns="0" tIns="0" rIns="0" bIns="0" rtlCol="0" anchor="t">
            <a:spAutoFit/>
          </a:bodyPr>
          <a:lstStyle/>
          <a:p>
            <a:pPr algn="ctr">
              <a:lnSpc>
                <a:spcPts val="7619"/>
              </a:lnSpc>
            </a:pPr>
            <a:r>
              <a:rPr lang="en-US" sz="5442">
                <a:solidFill>
                  <a:srgbClr val="FFDE00"/>
                </a:solidFill>
                <a:latin typeface="Poppins"/>
                <a:ea typeface="Poppins"/>
                <a:cs typeface="Poppins"/>
                <a:sym typeface="Poppins"/>
              </a:rPr>
              <a:t>Các Công Cụ Dùng Để Thiết Kế Giao Diện Website</a:t>
            </a:r>
          </a:p>
        </p:txBody>
      </p:sp>
      <p:sp>
        <p:nvSpPr>
          <p:cNvPr id="11" name="TextBox 11"/>
          <p:cNvSpPr txBox="1"/>
          <p:nvPr/>
        </p:nvSpPr>
        <p:spPr>
          <a:xfrm>
            <a:off x="420905" y="2677637"/>
            <a:ext cx="11241732" cy="751350"/>
          </a:xfrm>
          <a:prstGeom prst="rect">
            <a:avLst/>
          </a:prstGeom>
        </p:spPr>
        <p:txBody>
          <a:bodyPr lIns="0" tIns="0" rIns="0" bIns="0" rtlCol="0" anchor="t">
            <a:spAutoFit/>
          </a:bodyPr>
          <a:lstStyle/>
          <a:p>
            <a:pPr algn="ctr">
              <a:lnSpc>
                <a:spcPts val="5837"/>
              </a:lnSpc>
              <a:spcBef>
                <a:spcPct val="0"/>
              </a:spcBef>
            </a:pPr>
            <a:r>
              <a:rPr lang="en-US" sz="4169" b="1" i="1">
                <a:solidFill>
                  <a:srgbClr val="FFDE00"/>
                </a:solidFill>
                <a:latin typeface="Poppins Ultra-Bold Italics"/>
                <a:ea typeface="Poppins Ultra-Bold Italics"/>
                <a:cs typeface="Poppins Ultra-Bold Italics"/>
                <a:sym typeface="Poppins Ultra-Bold Italics"/>
              </a:rPr>
              <a:t>Công Cụ Thiết Kế Đồ Họa và Tạo Prototype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9259" b="-9259"/>
            </a:stretch>
          </a:blipFill>
        </p:spPr>
      </p:sp>
      <p:sp>
        <p:nvSpPr>
          <p:cNvPr id="3" name="AutoShape 3"/>
          <p:cNvSpPr/>
          <p:nvPr/>
        </p:nvSpPr>
        <p:spPr>
          <a:xfrm>
            <a:off x="3714879" y="2542017"/>
            <a:ext cx="10858243" cy="0"/>
          </a:xfrm>
          <a:prstGeom prst="line">
            <a:avLst/>
          </a:prstGeom>
          <a:ln w="57150" cap="rnd">
            <a:solidFill>
              <a:srgbClr val="FFFFFF"/>
            </a:solidFill>
            <a:prstDash val="solid"/>
            <a:headEnd type="none" w="sm" len="sm"/>
            <a:tailEnd type="none" w="sm" len="sm"/>
          </a:ln>
        </p:spPr>
      </p:sp>
      <p:sp>
        <p:nvSpPr>
          <p:cNvPr id="4" name="Freeform 4"/>
          <p:cNvSpPr/>
          <p:nvPr/>
        </p:nvSpPr>
        <p:spPr>
          <a:xfrm rot="-5894297">
            <a:off x="-1971421" y="-2002962"/>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rot="5837712" flipH="1">
            <a:off x="15204490" y="-2140070"/>
            <a:ext cx="4784651" cy="4114800"/>
          </a:xfrm>
          <a:custGeom>
            <a:avLst/>
            <a:gdLst/>
            <a:ahLst/>
            <a:cxnLst/>
            <a:rect l="l" t="t" r="r" b="b"/>
            <a:pathLst>
              <a:path w="4784651" h="4114800">
                <a:moveTo>
                  <a:pt x="4784652" y="0"/>
                </a:moveTo>
                <a:lnTo>
                  <a:pt x="0" y="0"/>
                </a:lnTo>
                <a:lnTo>
                  <a:pt x="0" y="4114800"/>
                </a:lnTo>
                <a:lnTo>
                  <a:pt x="4784652" y="4114800"/>
                </a:lnTo>
                <a:lnTo>
                  <a:pt x="4784652"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Freeform 6"/>
          <p:cNvSpPr/>
          <p:nvPr/>
        </p:nvSpPr>
        <p:spPr>
          <a:xfrm>
            <a:off x="194392" y="3821561"/>
            <a:ext cx="5210958" cy="2931164"/>
          </a:xfrm>
          <a:custGeom>
            <a:avLst/>
            <a:gdLst/>
            <a:ahLst/>
            <a:cxnLst/>
            <a:rect l="l" t="t" r="r" b="b"/>
            <a:pathLst>
              <a:path w="5210958" h="2931164">
                <a:moveTo>
                  <a:pt x="0" y="0"/>
                </a:moveTo>
                <a:lnTo>
                  <a:pt x="5210958" y="0"/>
                </a:lnTo>
                <a:lnTo>
                  <a:pt x="5210958" y="2931164"/>
                </a:lnTo>
                <a:lnTo>
                  <a:pt x="0" y="2931164"/>
                </a:lnTo>
                <a:lnTo>
                  <a:pt x="0" y="0"/>
                </a:lnTo>
                <a:close/>
              </a:path>
            </a:pathLst>
          </a:custGeom>
          <a:blipFill>
            <a:blip r:embed="rId5"/>
            <a:stretch>
              <a:fillRect/>
            </a:stretch>
          </a:blipFill>
        </p:spPr>
      </p:sp>
      <p:sp>
        <p:nvSpPr>
          <p:cNvPr id="7" name="Freeform 7"/>
          <p:cNvSpPr/>
          <p:nvPr/>
        </p:nvSpPr>
        <p:spPr>
          <a:xfrm rot="2149547">
            <a:off x="8248101" y="3701494"/>
            <a:ext cx="3130541" cy="2884011"/>
          </a:xfrm>
          <a:custGeom>
            <a:avLst/>
            <a:gdLst/>
            <a:ahLst/>
            <a:cxnLst/>
            <a:rect l="l" t="t" r="r" b="b"/>
            <a:pathLst>
              <a:path w="3130541" h="2884011">
                <a:moveTo>
                  <a:pt x="0" y="0"/>
                </a:moveTo>
                <a:lnTo>
                  <a:pt x="3130541" y="0"/>
                </a:lnTo>
                <a:lnTo>
                  <a:pt x="3130541" y="2884012"/>
                </a:lnTo>
                <a:lnTo>
                  <a:pt x="0" y="2884012"/>
                </a:lnTo>
                <a:lnTo>
                  <a:pt x="0" y="0"/>
                </a:lnTo>
                <a:close/>
              </a:path>
            </a:pathLst>
          </a:custGeom>
          <a:blipFill>
            <a:blip r:embed="rId6"/>
            <a:stretch>
              <a:fillRect/>
            </a:stretch>
          </a:blipFill>
        </p:spPr>
      </p:sp>
      <p:sp>
        <p:nvSpPr>
          <p:cNvPr id="8" name="Freeform 8"/>
          <p:cNvSpPr/>
          <p:nvPr/>
        </p:nvSpPr>
        <p:spPr>
          <a:xfrm>
            <a:off x="11688805" y="2927996"/>
            <a:ext cx="5908011" cy="4431008"/>
          </a:xfrm>
          <a:custGeom>
            <a:avLst/>
            <a:gdLst/>
            <a:ahLst/>
            <a:cxnLst/>
            <a:rect l="l" t="t" r="r" b="b"/>
            <a:pathLst>
              <a:path w="5908011" h="4431008">
                <a:moveTo>
                  <a:pt x="0" y="0"/>
                </a:moveTo>
                <a:lnTo>
                  <a:pt x="5908011" y="0"/>
                </a:lnTo>
                <a:lnTo>
                  <a:pt x="5908011" y="4431008"/>
                </a:lnTo>
                <a:lnTo>
                  <a:pt x="0" y="4431008"/>
                </a:lnTo>
                <a:lnTo>
                  <a:pt x="0" y="0"/>
                </a:lnTo>
                <a:close/>
              </a:path>
            </a:pathLst>
          </a:custGeom>
          <a:blipFill>
            <a:blip r:embed="rId7"/>
            <a:stretch>
              <a:fillRect/>
            </a:stretch>
          </a:blipFill>
        </p:spPr>
      </p:sp>
      <p:sp>
        <p:nvSpPr>
          <p:cNvPr id="9" name="Freeform 9"/>
          <p:cNvSpPr/>
          <p:nvPr/>
        </p:nvSpPr>
        <p:spPr>
          <a:xfrm>
            <a:off x="5225674" y="6286417"/>
            <a:ext cx="3783187" cy="3783187"/>
          </a:xfrm>
          <a:custGeom>
            <a:avLst/>
            <a:gdLst/>
            <a:ahLst/>
            <a:cxnLst/>
            <a:rect l="l" t="t" r="r" b="b"/>
            <a:pathLst>
              <a:path w="3783187" h="3783187">
                <a:moveTo>
                  <a:pt x="0" y="0"/>
                </a:moveTo>
                <a:lnTo>
                  <a:pt x="3783186" y="0"/>
                </a:lnTo>
                <a:lnTo>
                  <a:pt x="3783186" y="3783187"/>
                </a:lnTo>
                <a:lnTo>
                  <a:pt x="0" y="3783187"/>
                </a:lnTo>
                <a:lnTo>
                  <a:pt x="0" y="0"/>
                </a:lnTo>
                <a:close/>
              </a:path>
            </a:pathLst>
          </a:custGeom>
          <a:blipFill>
            <a:blip r:embed="rId8"/>
            <a:stretch>
              <a:fillRect/>
            </a:stretch>
          </a:blipFill>
        </p:spPr>
      </p:sp>
      <p:sp>
        <p:nvSpPr>
          <p:cNvPr id="10" name="TextBox 10"/>
          <p:cNvSpPr txBox="1"/>
          <p:nvPr/>
        </p:nvSpPr>
        <p:spPr>
          <a:xfrm>
            <a:off x="420905" y="651449"/>
            <a:ext cx="17175911" cy="976184"/>
          </a:xfrm>
          <a:prstGeom prst="rect">
            <a:avLst/>
          </a:prstGeom>
        </p:spPr>
        <p:txBody>
          <a:bodyPr lIns="0" tIns="0" rIns="0" bIns="0" rtlCol="0" anchor="t">
            <a:spAutoFit/>
          </a:bodyPr>
          <a:lstStyle/>
          <a:p>
            <a:pPr algn="ctr">
              <a:lnSpc>
                <a:spcPts val="7619"/>
              </a:lnSpc>
            </a:pPr>
            <a:r>
              <a:rPr lang="en-US" sz="5442" dirty="0" err="1">
                <a:solidFill>
                  <a:srgbClr val="FFDE00"/>
                </a:solidFill>
                <a:latin typeface="Poppins"/>
                <a:ea typeface="Poppins"/>
                <a:cs typeface="Poppins"/>
                <a:sym typeface="Poppins"/>
              </a:rPr>
              <a:t>Các</a:t>
            </a:r>
            <a:r>
              <a:rPr lang="en-US" sz="5442" dirty="0">
                <a:solidFill>
                  <a:srgbClr val="FFDE00"/>
                </a:solidFill>
                <a:latin typeface="Poppins"/>
                <a:ea typeface="Poppins"/>
                <a:cs typeface="Poppins"/>
                <a:sym typeface="Poppins"/>
              </a:rPr>
              <a:t> </a:t>
            </a:r>
            <a:r>
              <a:rPr lang="en-US" sz="5442" dirty="0" err="1">
                <a:solidFill>
                  <a:srgbClr val="FFDE00"/>
                </a:solidFill>
                <a:latin typeface="Poppins"/>
                <a:ea typeface="Poppins"/>
                <a:cs typeface="Poppins"/>
                <a:sym typeface="Poppins"/>
              </a:rPr>
              <a:t>Công</a:t>
            </a:r>
            <a:r>
              <a:rPr lang="en-US" sz="5442" dirty="0">
                <a:solidFill>
                  <a:srgbClr val="FFDE00"/>
                </a:solidFill>
                <a:latin typeface="Poppins"/>
                <a:ea typeface="Poppins"/>
                <a:cs typeface="Poppins"/>
                <a:sym typeface="Poppins"/>
              </a:rPr>
              <a:t> </a:t>
            </a:r>
            <a:r>
              <a:rPr lang="en-US" sz="5442" dirty="0" err="1">
                <a:solidFill>
                  <a:srgbClr val="FFDE00"/>
                </a:solidFill>
                <a:latin typeface="Poppins"/>
                <a:ea typeface="Poppins"/>
                <a:cs typeface="Poppins"/>
                <a:sym typeface="Poppins"/>
              </a:rPr>
              <a:t>Cụ</a:t>
            </a:r>
            <a:r>
              <a:rPr lang="en-US" sz="5442" dirty="0">
                <a:solidFill>
                  <a:srgbClr val="FFDE00"/>
                </a:solidFill>
                <a:latin typeface="Poppins"/>
                <a:ea typeface="Poppins"/>
                <a:cs typeface="Poppins"/>
                <a:sym typeface="Poppins"/>
              </a:rPr>
              <a:t> </a:t>
            </a:r>
            <a:r>
              <a:rPr lang="en-US" sz="5442" dirty="0" err="1">
                <a:solidFill>
                  <a:srgbClr val="FFDE00"/>
                </a:solidFill>
                <a:latin typeface="Poppins"/>
                <a:ea typeface="Poppins"/>
                <a:cs typeface="Poppins"/>
                <a:sym typeface="Poppins"/>
              </a:rPr>
              <a:t>Dùng</a:t>
            </a:r>
            <a:r>
              <a:rPr lang="en-US" sz="5442" dirty="0">
                <a:solidFill>
                  <a:srgbClr val="FFDE00"/>
                </a:solidFill>
                <a:latin typeface="Poppins"/>
                <a:ea typeface="Poppins"/>
                <a:cs typeface="Poppins"/>
                <a:sym typeface="Poppins"/>
              </a:rPr>
              <a:t> </a:t>
            </a:r>
            <a:r>
              <a:rPr lang="en-US" sz="5442" dirty="0" err="1">
                <a:solidFill>
                  <a:srgbClr val="FFDE00"/>
                </a:solidFill>
                <a:latin typeface="Poppins"/>
                <a:ea typeface="Poppins"/>
                <a:cs typeface="Poppins"/>
                <a:sym typeface="Poppins"/>
              </a:rPr>
              <a:t>Để</a:t>
            </a:r>
            <a:r>
              <a:rPr lang="en-US" sz="5442" dirty="0">
                <a:solidFill>
                  <a:srgbClr val="FFDE00"/>
                </a:solidFill>
                <a:latin typeface="Poppins"/>
                <a:ea typeface="Poppins"/>
                <a:cs typeface="Poppins"/>
                <a:sym typeface="Poppins"/>
              </a:rPr>
              <a:t> </a:t>
            </a:r>
            <a:r>
              <a:rPr lang="en-US" sz="5442" dirty="0" err="1">
                <a:solidFill>
                  <a:srgbClr val="FFDE00"/>
                </a:solidFill>
                <a:latin typeface="Poppins"/>
                <a:ea typeface="Poppins"/>
                <a:cs typeface="Poppins"/>
                <a:sym typeface="Poppins"/>
              </a:rPr>
              <a:t>Thiết</a:t>
            </a:r>
            <a:r>
              <a:rPr lang="en-US" sz="5442" dirty="0">
                <a:solidFill>
                  <a:srgbClr val="FFDE00"/>
                </a:solidFill>
                <a:latin typeface="Poppins"/>
                <a:ea typeface="Poppins"/>
                <a:cs typeface="Poppins"/>
                <a:sym typeface="Poppins"/>
              </a:rPr>
              <a:t> </a:t>
            </a:r>
            <a:r>
              <a:rPr lang="en-US" sz="5442" dirty="0" err="1">
                <a:solidFill>
                  <a:srgbClr val="FFDE00"/>
                </a:solidFill>
                <a:latin typeface="Poppins"/>
                <a:ea typeface="Poppins"/>
                <a:cs typeface="Poppins"/>
                <a:sym typeface="Poppins"/>
              </a:rPr>
              <a:t>Kế</a:t>
            </a:r>
            <a:r>
              <a:rPr lang="en-US" sz="5442" dirty="0">
                <a:solidFill>
                  <a:srgbClr val="FFDE00"/>
                </a:solidFill>
                <a:latin typeface="Poppins"/>
                <a:ea typeface="Poppins"/>
                <a:cs typeface="Poppins"/>
                <a:sym typeface="Poppins"/>
              </a:rPr>
              <a:t> </a:t>
            </a:r>
            <a:r>
              <a:rPr lang="en-US" sz="5442" dirty="0" err="1">
                <a:solidFill>
                  <a:srgbClr val="FFDE00"/>
                </a:solidFill>
                <a:latin typeface="Poppins"/>
                <a:ea typeface="Poppins"/>
                <a:cs typeface="Poppins"/>
                <a:sym typeface="Poppins"/>
              </a:rPr>
              <a:t>Giao</a:t>
            </a:r>
            <a:r>
              <a:rPr lang="en-US" sz="5442" dirty="0">
                <a:solidFill>
                  <a:srgbClr val="FFDE00"/>
                </a:solidFill>
                <a:latin typeface="Poppins"/>
                <a:ea typeface="Poppins"/>
                <a:cs typeface="Poppins"/>
                <a:sym typeface="Poppins"/>
              </a:rPr>
              <a:t> </a:t>
            </a:r>
            <a:r>
              <a:rPr lang="en-US" sz="5442" dirty="0" err="1">
                <a:solidFill>
                  <a:srgbClr val="FFDE00"/>
                </a:solidFill>
                <a:latin typeface="Poppins"/>
                <a:ea typeface="Poppins"/>
                <a:cs typeface="Poppins"/>
                <a:sym typeface="Poppins"/>
              </a:rPr>
              <a:t>Diện</a:t>
            </a:r>
            <a:r>
              <a:rPr lang="en-US" sz="5442" dirty="0">
                <a:solidFill>
                  <a:srgbClr val="FFDE00"/>
                </a:solidFill>
                <a:latin typeface="Poppins"/>
                <a:ea typeface="Poppins"/>
                <a:cs typeface="Poppins"/>
                <a:sym typeface="Poppins"/>
              </a:rPr>
              <a:t> Website</a:t>
            </a:r>
          </a:p>
        </p:txBody>
      </p:sp>
      <p:sp>
        <p:nvSpPr>
          <p:cNvPr id="11" name="TextBox 11"/>
          <p:cNvSpPr txBox="1"/>
          <p:nvPr/>
        </p:nvSpPr>
        <p:spPr>
          <a:xfrm>
            <a:off x="194392" y="2677637"/>
            <a:ext cx="12683408" cy="743793"/>
          </a:xfrm>
          <a:prstGeom prst="rect">
            <a:avLst/>
          </a:prstGeom>
        </p:spPr>
        <p:txBody>
          <a:bodyPr wrap="square" lIns="0" tIns="0" rIns="0" bIns="0" rtlCol="0" anchor="t">
            <a:spAutoFit/>
          </a:bodyPr>
          <a:lstStyle/>
          <a:p>
            <a:pPr algn="ctr">
              <a:lnSpc>
                <a:spcPts val="5837"/>
              </a:lnSpc>
              <a:spcBef>
                <a:spcPct val="0"/>
              </a:spcBef>
            </a:pPr>
            <a:r>
              <a:rPr lang="en-US" sz="4169" b="1" i="1" dirty="0" err="1">
                <a:solidFill>
                  <a:srgbClr val="FFDE00"/>
                </a:solidFill>
                <a:latin typeface="Poppins Ultra-Bold Italics"/>
                <a:ea typeface="Poppins Ultra-Bold Italics"/>
                <a:cs typeface="Poppins Ultra-Bold Italics"/>
                <a:sym typeface="Poppins Ultra-Bold Italics"/>
              </a:rPr>
              <a:t>Công</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smtClean="0">
                <a:solidFill>
                  <a:srgbClr val="FFDE00"/>
                </a:solidFill>
                <a:latin typeface="Poppins Ultra-Bold Italics"/>
                <a:ea typeface="Poppins Ultra-Bold Italics"/>
                <a:cs typeface="Poppins Ultra-Bold Italics"/>
                <a:sym typeface="Poppins Ultra-Bold Italics"/>
              </a:rPr>
              <a:t>Cụ</a:t>
            </a:r>
            <a:r>
              <a:rPr lang="en-US" sz="4169" b="1" i="1" dirty="0" smtClean="0">
                <a:solidFill>
                  <a:srgbClr val="FFDE00"/>
                </a:solidFill>
                <a:latin typeface="Poppins Ultra-Bold Italics"/>
                <a:ea typeface="Poppins Ultra-Bold Italics"/>
                <a:cs typeface="Poppins Ultra-Bold Italics"/>
                <a:sym typeface="Poppins Ultra-Bold Italics"/>
              </a:rPr>
              <a:t>/ </a:t>
            </a:r>
            <a:r>
              <a:rPr lang="en-US" sz="4169" b="1" i="1" dirty="0" err="1" smtClean="0">
                <a:solidFill>
                  <a:srgbClr val="FFDE00"/>
                </a:solidFill>
                <a:latin typeface="Poppins Ultra-Bold Italics"/>
                <a:ea typeface="Poppins Ultra-Bold Italics"/>
                <a:cs typeface="Poppins Ultra-Bold Italics"/>
                <a:sym typeface="Poppins Ultra-Bold Italics"/>
              </a:rPr>
              <a:t>công</a:t>
            </a:r>
            <a:r>
              <a:rPr lang="en-US" sz="4169" b="1" i="1" dirty="0" smtClean="0">
                <a:solidFill>
                  <a:srgbClr val="FFDE00"/>
                </a:solidFill>
                <a:latin typeface="Poppins Ultra-Bold Italics"/>
                <a:ea typeface="Poppins Ultra-Bold Italics"/>
                <a:cs typeface="Poppins Ultra-Bold Italics"/>
                <a:sym typeface="Poppins Ultra-Bold Italics"/>
              </a:rPr>
              <a:t> </a:t>
            </a:r>
            <a:r>
              <a:rPr lang="en-US" sz="4169" b="1" i="1" dirty="0" err="1" smtClean="0">
                <a:solidFill>
                  <a:srgbClr val="FFDE00"/>
                </a:solidFill>
                <a:latin typeface="Poppins Ultra-Bold Italics"/>
                <a:ea typeface="Poppins Ultra-Bold Italics"/>
                <a:cs typeface="Poppins Ultra-Bold Italics"/>
                <a:sym typeface="Poppins Ultra-Bold Italics"/>
              </a:rPr>
              <a:t>nghệ</a:t>
            </a:r>
            <a:r>
              <a:rPr lang="en-US" sz="4169" b="1" i="1" dirty="0" smtClean="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Lập</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Trình</a:t>
            </a:r>
            <a:r>
              <a:rPr lang="en-US" sz="4169" b="1" i="1" dirty="0">
                <a:solidFill>
                  <a:srgbClr val="FFDE00"/>
                </a:solidFill>
                <a:latin typeface="Poppins Ultra-Bold Italics"/>
                <a:ea typeface="Poppins Ultra-Bold Italics"/>
                <a:cs typeface="Poppins Ultra-Bold Italics"/>
                <a:sym typeface="Poppins Ultra-Bold Italics"/>
              </a:rPr>
              <a:t> Front-end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59" b="-9259"/>
            </a:stretch>
          </a:blipFill>
        </p:spPr>
      </p:sp>
      <p:sp>
        <p:nvSpPr>
          <p:cNvPr id="3" name="AutoShape 3"/>
          <p:cNvSpPr/>
          <p:nvPr/>
        </p:nvSpPr>
        <p:spPr>
          <a:xfrm>
            <a:off x="1028700" y="4946511"/>
            <a:ext cx="16544490" cy="130158"/>
          </a:xfrm>
          <a:prstGeom prst="rect">
            <a:avLst/>
          </a:prstGeom>
          <a:solidFill>
            <a:srgbClr val="FFFFFF"/>
          </a:solidFill>
        </p:spPr>
      </p:sp>
      <p:grpSp>
        <p:nvGrpSpPr>
          <p:cNvPr id="4" name="Group 4"/>
          <p:cNvGrpSpPr/>
          <p:nvPr/>
        </p:nvGrpSpPr>
        <p:grpSpPr>
          <a:xfrm>
            <a:off x="996680" y="4677600"/>
            <a:ext cx="648558" cy="64855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id="6" name="Group 6"/>
          <p:cNvGrpSpPr/>
          <p:nvPr/>
        </p:nvGrpSpPr>
        <p:grpSpPr>
          <a:xfrm>
            <a:off x="6806930" y="4677600"/>
            <a:ext cx="648558" cy="648558"/>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id="8" name="Group 8"/>
          <p:cNvGrpSpPr/>
          <p:nvPr/>
        </p:nvGrpSpPr>
        <p:grpSpPr>
          <a:xfrm>
            <a:off x="1028700" y="4709620"/>
            <a:ext cx="584518" cy="584518"/>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00"/>
            </a:solidFill>
          </p:spPr>
        </p:sp>
      </p:grpSp>
      <p:grpSp>
        <p:nvGrpSpPr>
          <p:cNvPr id="10" name="Group 10"/>
          <p:cNvGrpSpPr/>
          <p:nvPr/>
        </p:nvGrpSpPr>
        <p:grpSpPr>
          <a:xfrm>
            <a:off x="12521930" y="4677600"/>
            <a:ext cx="648558" cy="648558"/>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id="12" name="Group 12"/>
          <p:cNvGrpSpPr/>
          <p:nvPr/>
        </p:nvGrpSpPr>
        <p:grpSpPr>
          <a:xfrm>
            <a:off x="12553950" y="4709620"/>
            <a:ext cx="584518" cy="584518"/>
            <a:chOff x="0" y="0"/>
            <a:chExt cx="6350000" cy="6350000"/>
          </a:xfrm>
        </p:grpSpPr>
        <p:sp>
          <p:nvSpPr>
            <p:cNvPr id="13" name="Freeform 1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00"/>
            </a:solidFill>
          </p:spPr>
        </p:sp>
      </p:grpSp>
      <p:grpSp>
        <p:nvGrpSpPr>
          <p:cNvPr id="14" name="Group 14"/>
          <p:cNvGrpSpPr/>
          <p:nvPr/>
        </p:nvGrpSpPr>
        <p:grpSpPr>
          <a:xfrm>
            <a:off x="6838950" y="4709620"/>
            <a:ext cx="584518" cy="584518"/>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00"/>
            </a:solidFill>
          </p:spPr>
        </p:sp>
      </p:grpSp>
      <p:sp>
        <p:nvSpPr>
          <p:cNvPr id="16" name="TextBox 16"/>
          <p:cNvSpPr txBox="1"/>
          <p:nvPr/>
        </p:nvSpPr>
        <p:spPr>
          <a:xfrm>
            <a:off x="996680" y="819150"/>
            <a:ext cx="10700035" cy="1343832"/>
          </a:xfrm>
          <a:prstGeom prst="rect">
            <a:avLst/>
          </a:prstGeom>
        </p:spPr>
        <p:txBody>
          <a:bodyPr lIns="0" tIns="0" rIns="0" bIns="0" rtlCol="0" anchor="t">
            <a:spAutoFit/>
          </a:bodyPr>
          <a:lstStyle/>
          <a:p>
            <a:pPr algn="l">
              <a:lnSpc>
                <a:spcPts val="10455"/>
              </a:lnSpc>
            </a:pPr>
            <a:r>
              <a:rPr lang="en-US" sz="7468" b="1" i="1">
                <a:solidFill>
                  <a:srgbClr val="FF2E00"/>
                </a:solidFill>
                <a:latin typeface="Poppins Ultra-Bold Italics"/>
                <a:ea typeface="Poppins Ultra-Bold Italics"/>
                <a:cs typeface="Poppins Ultra-Bold Italics"/>
                <a:sym typeface="Poppins Ultra-Bold Italics"/>
              </a:rPr>
              <a:t>Nội dung thuyết trình</a:t>
            </a:r>
          </a:p>
        </p:txBody>
      </p:sp>
      <p:sp>
        <p:nvSpPr>
          <p:cNvPr id="17" name="TextBox 17"/>
          <p:cNvSpPr txBox="1"/>
          <p:nvPr/>
        </p:nvSpPr>
        <p:spPr>
          <a:xfrm>
            <a:off x="1028700" y="2522057"/>
            <a:ext cx="12240749" cy="717550"/>
          </a:xfrm>
          <a:prstGeom prst="rect">
            <a:avLst/>
          </a:prstGeom>
        </p:spPr>
        <p:txBody>
          <a:bodyPr lIns="0" tIns="0" rIns="0" bIns="0" rtlCol="0" anchor="t">
            <a:spAutoFit/>
          </a:bodyPr>
          <a:lstStyle/>
          <a:p>
            <a:pPr algn="l">
              <a:lnSpc>
                <a:spcPts val="5599"/>
              </a:lnSpc>
            </a:pPr>
            <a:r>
              <a:rPr lang="en-US" sz="3999">
                <a:solidFill>
                  <a:srgbClr val="FFFFFF"/>
                </a:solidFill>
                <a:latin typeface="Poppins"/>
                <a:ea typeface="Poppins"/>
                <a:cs typeface="Poppins"/>
                <a:sym typeface="Poppins"/>
              </a:rPr>
              <a:t>Báo cáo câu câu hỏi được giao và demo dự án</a:t>
            </a:r>
          </a:p>
        </p:txBody>
      </p:sp>
      <p:sp>
        <p:nvSpPr>
          <p:cNvPr id="18" name="TextBox 18"/>
          <p:cNvSpPr txBox="1"/>
          <p:nvPr/>
        </p:nvSpPr>
        <p:spPr>
          <a:xfrm>
            <a:off x="1028700" y="5428615"/>
            <a:ext cx="3488127" cy="424815"/>
          </a:xfrm>
          <a:prstGeom prst="rect">
            <a:avLst/>
          </a:prstGeom>
        </p:spPr>
        <p:txBody>
          <a:bodyPr lIns="0" tIns="0" rIns="0" bIns="0" rtlCol="0" anchor="t">
            <a:spAutoFit/>
          </a:bodyPr>
          <a:lstStyle/>
          <a:p>
            <a:pPr algn="l">
              <a:lnSpc>
                <a:spcPts val="3359"/>
              </a:lnSpc>
            </a:pPr>
            <a:r>
              <a:rPr lang="en-US" sz="2400" b="1" i="1">
                <a:solidFill>
                  <a:srgbClr val="FFFFFF"/>
                </a:solidFill>
                <a:latin typeface="Poppins Bold Italics"/>
                <a:ea typeface="Poppins Bold Italics"/>
                <a:cs typeface="Poppins Bold Italics"/>
                <a:sym typeface="Poppins Bold Italics"/>
              </a:rPr>
              <a:t>Câu hỏi nghiêm cứu</a:t>
            </a:r>
          </a:p>
        </p:txBody>
      </p:sp>
      <p:sp>
        <p:nvSpPr>
          <p:cNvPr id="19" name="TextBox 19"/>
          <p:cNvSpPr txBox="1"/>
          <p:nvPr/>
        </p:nvSpPr>
        <p:spPr>
          <a:xfrm>
            <a:off x="6838950" y="5428615"/>
            <a:ext cx="3035950" cy="424815"/>
          </a:xfrm>
          <a:prstGeom prst="rect">
            <a:avLst/>
          </a:prstGeom>
        </p:spPr>
        <p:txBody>
          <a:bodyPr lIns="0" tIns="0" rIns="0" bIns="0" rtlCol="0" anchor="t">
            <a:spAutoFit/>
          </a:bodyPr>
          <a:lstStyle/>
          <a:p>
            <a:pPr algn="l">
              <a:lnSpc>
                <a:spcPts val="3359"/>
              </a:lnSpc>
            </a:pPr>
            <a:r>
              <a:rPr lang="en-US" sz="2400" b="1" i="1">
                <a:solidFill>
                  <a:srgbClr val="FFFFFF"/>
                </a:solidFill>
                <a:latin typeface="Poppins Bold Italics"/>
                <a:ea typeface="Poppins Bold Italics"/>
                <a:cs typeface="Poppins Bold Italics"/>
                <a:sym typeface="Poppins Bold Italics"/>
              </a:rPr>
              <a:t>Dự án lập trình</a:t>
            </a:r>
          </a:p>
        </p:txBody>
      </p:sp>
      <p:sp>
        <p:nvSpPr>
          <p:cNvPr id="20" name="TextBox 20"/>
          <p:cNvSpPr txBox="1"/>
          <p:nvPr/>
        </p:nvSpPr>
        <p:spPr>
          <a:xfrm>
            <a:off x="12553950" y="5428615"/>
            <a:ext cx="1990290" cy="424815"/>
          </a:xfrm>
          <a:prstGeom prst="rect">
            <a:avLst/>
          </a:prstGeom>
        </p:spPr>
        <p:txBody>
          <a:bodyPr lIns="0" tIns="0" rIns="0" bIns="0" rtlCol="0" anchor="t">
            <a:spAutoFit/>
          </a:bodyPr>
          <a:lstStyle/>
          <a:p>
            <a:pPr algn="l">
              <a:lnSpc>
                <a:spcPts val="3359"/>
              </a:lnSpc>
            </a:pPr>
            <a:r>
              <a:rPr lang="en-US" sz="2400" b="1" i="1">
                <a:solidFill>
                  <a:srgbClr val="FFFFFF"/>
                </a:solidFill>
                <a:latin typeface="Poppins Bold Italics"/>
                <a:ea typeface="Poppins Bold Italics"/>
                <a:cs typeface="Poppins Bold Italics"/>
                <a:sym typeface="Poppins Bold Italics"/>
              </a:rPr>
              <a:t>Demo dự án</a:t>
            </a:r>
          </a:p>
        </p:txBody>
      </p:sp>
      <p:sp>
        <p:nvSpPr>
          <p:cNvPr id="21" name="TextBox 21"/>
          <p:cNvSpPr txBox="1"/>
          <p:nvPr/>
        </p:nvSpPr>
        <p:spPr>
          <a:xfrm>
            <a:off x="1028700" y="5920105"/>
            <a:ext cx="5190690" cy="368300"/>
          </a:xfrm>
          <a:prstGeom prst="rect">
            <a:avLst/>
          </a:prstGeom>
        </p:spPr>
        <p:txBody>
          <a:bodyPr lIns="0" tIns="0" rIns="0" bIns="0" rtlCol="0" anchor="t">
            <a:spAutoFit/>
          </a:bodyPr>
          <a:lstStyle/>
          <a:p>
            <a:pPr algn="l">
              <a:lnSpc>
                <a:spcPts val="2800"/>
              </a:lnSpc>
            </a:pPr>
            <a:r>
              <a:rPr lang="en-US" sz="2000">
                <a:solidFill>
                  <a:srgbClr val="FFFFFF"/>
                </a:solidFill>
                <a:latin typeface="Poppins"/>
                <a:ea typeface="Poppins"/>
                <a:cs typeface="Poppins"/>
                <a:sym typeface="Poppins"/>
              </a:rPr>
              <a:t>Báo cáo kết quả câu hỏi nghiêm cứu</a:t>
            </a:r>
          </a:p>
        </p:txBody>
      </p:sp>
      <p:sp>
        <p:nvSpPr>
          <p:cNvPr id="22" name="TextBox 22"/>
          <p:cNvSpPr txBox="1"/>
          <p:nvPr/>
        </p:nvSpPr>
        <p:spPr>
          <a:xfrm>
            <a:off x="6838950" y="5920105"/>
            <a:ext cx="5190690" cy="368300"/>
          </a:xfrm>
          <a:prstGeom prst="rect">
            <a:avLst/>
          </a:prstGeom>
        </p:spPr>
        <p:txBody>
          <a:bodyPr lIns="0" tIns="0" rIns="0" bIns="0" rtlCol="0" anchor="t">
            <a:spAutoFit/>
          </a:bodyPr>
          <a:lstStyle/>
          <a:p>
            <a:pPr algn="l">
              <a:lnSpc>
                <a:spcPts val="2800"/>
              </a:lnSpc>
            </a:pPr>
            <a:r>
              <a:rPr lang="en-US" sz="2000">
                <a:solidFill>
                  <a:srgbClr val="FFFFFF"/>
                </a:solidFill>
                <a:latin typeface="Poppins"/>
                <a:ea typeface="Poppins"/>
                <a:cs typeface="Poppins"/>
                <a:sym typeface="Poppins"/>
              </a:rPr>
              <a:t>Giới thiệu sơ bộ về dự án lập trình</a:t>
            </a:r>
          </a:p>
        </p:txBody>
      </p:sp>
      <p:sp>
        <p:nvSpPr>
          <p:cNvPr id="23" name="TextBox 23"/>
          <p:cNvSpPr txBox="1"/>
          <p:nvPr/>
        </p:nvSpPr>
        <p:spPr>
          <a:xfrm>
            <a:off x="12553950" y="5920105"/>
            <a:ext cx="5019240" cy="720725"/>
          </a:xfrm>
          <a:prstGeom prst="rect">
            <a:avLst/>
          </a:prstGeom>
        </p:spPr>
        <p:txBody>
          <a:bodyPr lIns="0" tIns="0" rIns="0" bIns="0" rtlCol="0" anchor="t">
            <a:spAutoFit/>
          </a:bodyPr>
          <a:lstStyle/>
          <a:p>
            <a:pPr algn="l">
              <a:lnSpc>
                <a:spcPts val="2800"/>
              </a:lnSpc>
            </a:pPr>
            <a:r>
              <a:rPr lang="en-US" sz="2000">
                <a:solidFill>
                  <a:srgbClr val="FFFFFF"/>
                </a:solidFill>
                <a:latin typeface="Poppins"/>
                <a:ea typeface="Poppins"/>
                <a:cs typeface="Poppins"/>
                <a:sym typeface="Poppins"/>
              </a:rPr>
              <a:t>Chạy thử dự án để báo cáo và đồng thời mô tả các chức năng song song</a:t>
            </a:r>
          </a:p>
        </p:txBody>
      </p:sp>
      <p:sp>
        <p:nvSpPr>
          <p:cNvPr id="24" name="Freeform 24"/>
          <p:cNvSpPr/>
          <p:nvPr/>
        </p:nvSpPr>
        <p:spPr>
          <a:xfrm rot="-2266833">
            <a:off x="-1971421" y="7528962"/>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5" name="Freeform 25"/>
          <p:cNvSpPr/>
          <p:nvPr/>
        </p:nvSpPr>
        <p:spPr>
          <a:xfrm rot="1591228" flipH="1">
            <a:off x="15566760" y="7528962"/>
            <a:ext cx="4784651" cy="4114800"/>
          </a:xfrm>
          <a:custGeom>
            <a:avLst/>
            <a:gdLst/>
            <a:ahLst/>
            <a:cxnLst/>
            <a:rect l="l" t="t" r="r" b="b"/>
            <a:pathLst>
              <a:path w="4784651" h="4114800">
                <a:moveTo>
                  <a:pt x="4784651" y="0"/>
                </a:moveTo>
                <a:lnTo>
                  <a:pt x="0" y="0"/>
                </a:lnTo>
                <a:lnTo>
                  <a:pt x="0" y="4114800"/>
                </a:lnTo>
                <a:lnTo>
                  <a:pt x="4784651" y="4114800"/>
                </a:lnTo>
                <a:lnTo>
                  <a:pt x="478465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6" name="Freeform 26"/>
          <p:cNvSpPr/>
          <p:nvPr/>
        </p:nvSpPr>
        <p:spPr>
          <a:xfrm rot="-10305080">
            <a:off x="13607263" y="-1773307"/>
            <a:ext cx="5976973" cy="5140197"/>
          </a:xfrm>
          <a:custGeom>
            <a:avLst/>
            <a:gdLst/>
            <a:ahLst/>
            <a:cxnLst/>
            <a:rect l="l" t="t" r="r" b="b"/>
            <a:pathLst>
              <a:path w="5976973" h="5140197">
                <a:moveTo>
                  <a:pt x="0" y="0"/>
                </a:moveTo>
                <a:lnTo>
                  <a:pt x="5976973" y="0"/>
                </a:lnTo>
                <a:lnTo>
                  <a:pt x="5976973" y="5140197"/>
                </a:lnTo>
                <a:lnTo>
                  <a:pt x="0" y="51401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pic>
        <p:nvPicPr>
          <p:cNvPr id="3" name="Picture 3"/>
          <p:cNvPicPr>
            <a:picLocks noChangeAspect="1"/>
          </p:cNvPicPr>
          <p:nvPr/>
        </p:nvPicPr>
        <p:blipFill>
          <a:blip r:embed="rId3"/>
          <a:stretch>
            <a:fillRect/>
          </a:stretch>
        </p:blipFill>
        <p:spPr>
          <a:xfrm>
            <a:off x="-349920" y="2061456"/>
            <a:ext cx="15976232" cy="8758128"/>
          </a:xfrm>
          <a:prstGeom prst="rect">
            <a:avLst/>
          </a:prstGeom>
        </p:spPr>
      </p:pic>
      <p:sp>
        <p:nvSpPr>
          <p:cNvPr id="4" name="Freeform 4"/>
          <p:cNvSpPr/>
          <p:nvPr/>
        </p:nvSpPr>
        <p:spPr>
          <a:xfrm rot="-2282898">
            <a:off x="13690342" y="-3682375"/>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TextBox 5"/>
          <p:cNvSpPr txBox="1"/>
          <p:nvPr/>
        </p:nvSpPr>
        <p:spPr>
          <a:xfrm>
            <a:off x="237390" y="431073"/>
            <a:ext cx="17412046" cy="927724"/>
          </a:xfrm>
          <a:prstGeom prst="rect">
            <a:avLst/>
          </a:prstGeom>
        </p:spPr>
        <p:txBody>
          <a:bodyPr lIns="0" tIns="0" rIns="0" bIns="0" rtlCol="0" anchor="t">
            <a:spAutoFit/>
          </a:bodyPr>
          <a:lstStyle/>
          <a:p>
            <a:pPr algn="l">
              <a:lnSpc>
                <a:spcPts val="7140"/>
              </a:lnSpc>
            </a:pPr>
            <a:r>
              <a:rPr lang="en-US" sz="5100" b="1">
                <a:solidFill>
                  <a:srgbClr val="FFDE00"/>
                </a:solidFill>
                <a:latin typeface="Poppins Ultra-Bold"/>
                <a:ea typeface="Poppins Ultra-Bold"/>
                <a:cs typeface="Poppins Ultra-Bold"/>
                <a:sym typeface="Poppins Ultra-Bold"/>
              </a:rPr>
              <a:t>Lợi Ích Của Website Bán Hàng Theo Chuẩn SEO-SEM</a:t>
            </a:r>
          </a:p>
        </p:txBody>
      </p:sp>
      <p:sp>
        <p:nvSpPr>
          <p:cNvPr id="6" name="Freeform 6"/>
          <p:cNvSpPr/>
          <p:nvPr/>
        </p:nvSpPr>
        <p:spPr>
          <a:xfrm rot="-8100000" flipH="1">
            <a:off x="14166801" y="7802946"/>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7" name="TextBox 7"/>
          <p:cNvSpPr txBox="1"/>
          <p:nvPr/>
        </p:nvSpPr>
        <p:spPr>
          <a:xfrm>
            <a:off x="785314" y="1520896"/>
            <a:ext cx="16316198" cy="2155170"/>
          </a:xfrm>
          <a:prstGeom prst="rect">
            <a:avLst/>
          </a:prstGeom>
        </p:spPr>
        <p:txBody>
          <a:bodyPr lIns="0" tIns="0" rIns="0" bIns="0" rtlCol="0" anchor="t">
            <a:spAutoFit/>
          </a:bodyPr>
          <a:lstStyle/>
          <a:p>
            <a:pPr algn="l">
              <a:lnSpc>
                <a:spcPts val="4239"/>
              </a:lnSpc>
              <a:spcBef>
                <a:spcPct val="0"/>
              </a:spcBef>
            </a:pPr>
            <a:r>
              <a:rPr lang="en-US" sz="3027" b="1" i="1">
                <a:solidFill>
                  <a:srgbClr val="FFDE00"/>
                </a:solidFill>
                <a:latin typeface="Poppins Ultra-Bold Italics"/>
                <a:ea typeface="Poppins Ultra-Bold Italics"/>
                <a:cs typeface="Poppins Ultra-Bold Italics"/>
                <a:sym typeface="Poppins Ultra-Bold Italics"/>
              </a:rPr>
              <a:t>Tăng Lượng Truy Cập</a:t>
            </a:r>
          </a:p>
          <a:p>
            <a:pPr algn="l">
              <a:lnSpc>
                <a:spcPts val="4239"/>
              </a:lnSpc>
              <a:spcBef>
                <a:spcPct val="0"/>
              </a:spcBef>
            </a:pPr>
            <a:r>
              <a:rPr lang="en-US" sz="3027" b="1" i="1">
                <a:solidFill>
                  <a:srgbClr val="FFDE00"/>
                </a:solidFill>
                <a:latin typeface="Poppins Ultra-Bold Italics"/>
                <a:ea typeface="Poppins Ultra-Bold Italics"/>
                <a:cs typeface="Poppins Ultra-Bold Italics"/>
                <a:sym typeface="Poppins Ultra-Bold Italics"/>
              </a:rPr>
              <a:t>                 Cải thiện thứ hạng trên công cụ tìm kiếm</a:t>
            </a:r>
          </a:p>
          <a:p>
            <a:pPr algn="l">
              <a:lnSpc>
                <a:spcPts val="4239"/>
              </a:lnSpc>
              <a:spcBef>
                <a:spcPct val="0"/>
              </a:spcBef>
            </a:pPr>
            <a:r>
              <a:rPr lang="en-US" sz="3027" b="1" i="1">
                <a:solidFill>
                  <a:srgbClr val="FFDE00"/>
                </a:solidFill>
                <a:latin typeface="Poppins Ultra-Bold Italics"/>
                <a:ea typeface="Poppins Ultra-Bold Italics"/>
                <a:cs typeface="Poppins Ultra-Bold Italics"/>
                <a:sym typeface="Poppins Ultra-Bold Italics"/>
              </a:rPr>
              <a:t>                Thu hút khách hàng tiềm năng từ các công cụ tìm kiếm như Google</a:t>
            </a:r>
          </a:p>
          <a:p>
            <a:pPr algn="l">
              <a:lnSpc>
                <a:spcPts val="4239"/>
              </a:lnSpc>
              <a:spcBef>
                <a:spcPct val="0"/>
              </a:spcBef>
            </a:pPr>
            <a:endParaRPr lang="en-US" sz="3027" b="1" i="1">
              <a:solidFill>
                <a:srgbClr val="FFDE00"/>
              </a:solidFill>
              <a:latin typeface="Poppins Ultra-Bold Italics"/>
              <a:ea typeface="Poppins Ultra-Bold Italics"/>
              <a:cs typeface="Poppins Ultra-Bold Italics"/>
              <a:sym typeface="Poppins Ultra-Bold Italics"/>
            </a:endParaRPr>
          </a:p>
        </p:txBody>
      </p:sp>
      <p:sp>
        <p:nvSpPr>
          <p:cNvPr id="8" name="TextBox 8"/>
          <p:cNvSpPr txBox="1"/>
          <p:nvPr/>
        </p:nvSpPr>
        <p:spPr>
          <a:xfrm>
            <a:off x="7605473" y="7496224"/>
            <a:ext cx="10043964" cy="1463184"/>
          </a:xfrm>
          <a:prstGeom prst="rect">
            <a:avLst/>
          </a:prstGeom>
        </p:spPr>
        <p:txBody>
          <a:bodyPr lIns="0" tIns="0" rIns="0" bIns="0" rtlCol="0" anchor="t">
            <a:spAutoFit/>
          </a:bodyPr>
          <a:lstStyle/>
          <a:p>
            <a:pPr algn="l">
              <a:lnSpc>
                <a:spcPts val="3877"/>
              </a:lnSpc>
              <a:spcBef>
                <a:spcPct val="0"/>
              </a:spcBef>
            </a:pPr>
            <a:r>
              <a:rPr lang="en-US" sz="2769" b="1" i="1">
                <a:solidFill>
                  <a:srgbClr val="FFDE00"/>
                </a:solidFill>
                <a:latin typeface="Poppins Ultra-Bold Italics"/>
                <a:ea typeface="Poppins Ultra-Bold Italics"/>
                <a:cs typeface="Poppins Ultra-Bold Italics"/>
                <a:sym typeface="Poppins Ultra-Bold Italics"/>
              </a:rPr>
              <a:t>Tăng Cơ Hội Chuyển Đổi</a:t>
            </a:r>
          </a:p>
          <a:p>
            <a:pPr algn="l">
              <a:lnSpc>
                <a:spcPts val="3877"/>
              </a:lnSpc>
              <a:spcBef>
                <a:spcPct val="0"/>
              </a:spcBef>
            </a:pPr>
            <a:r>
              <a:rPr lang="en-US" sz="2769" b="1" i="1">
                <a:solidFill>
                  <a:srgbClr val="FFDE00"/>
                </a:solidFill>
                <a:latin typeface="Poppins Ultra-Bold Italics"/>
                <a:ea typeface="Poppins Ultra-Bold Italics"/>
                <a:cs typeface="Poppins Ultra-Bold Italics"/>
                <a:sym typeface="Poppins Ultra-Bold Italics"/>
              </a:rPr>
              <a:t>Giúp khách hàng dễ dàng tìm thấy sản phẩm và dịch vụ</a:t>
            </a:r>
          </a:p>
          <a:p>
            <a:pPr algn="l">
              <a:lnSpc>
                <a:spcPts val="3877"/>
              </a:lnSpc>
              <a:spcBef>
                <a:spcPct val="0"/>
              </a:spcBef>
            </a:pPr>
            <a:r>
              <a:rPr lang="en-US" sz="2769" b="1" i="1">
                <a:solidFill>
                  <a:srgbClr val="FFDE00"/>
                </a:solidFill>
                <a:latin typeface="Poppins Ultra-Bold Italics"/>
                <a:ea typeface="Poppins Ultra-Bold Italics"/>
                <a:cs typeface="Poppins Ultra-Bold Italics"/>
                <a:sym typeface="Poppins Ultra-Bold Italics"/>
              </a:rPr>
              <a:t>Cải thiện trải nghiệm mua sắm trực tuyến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a:off x="8820539" y="2849790"/>
            <a:ext cx="9467461" cy="5399175"/>
          </a:xfrm>
          <a:custGeom>
            <a:avLst/>
            <a:gdLst/>
            <a:ahLst/>
            <a:cxnLst/>
            <a:rect l="l" t="t" r="r" b="b"/>
            <a:pathLst>
              <a:path w="9467461" h="5399175">
                <a:moveTo>
                  <a:pt x="0" y="0"/>
                </a:moveTo>
                <a:lnTo>
                  <a:pt x="9467461" y="0"/>
                </a:lnTo>
                <a:lnTo>
                  <a:pt x="9467461" y="5399176"/>
                </a:lnTo>
                <a:lnTo>
                  <a:pt x="0" y="5399176"/>
                </a:lnTo>
                <a:lnTo>
                  <a:pt x="0" y="0"/>
                </a:lnTo>
                <a:close/>
              </a:path>
            </a:pathLst>
          </a:custGeom>
          <a:blipFill>
            <a:blip r:embed="rId3">
              <a:alphaModFix amt="17000"/>
            </a:blip>
            <a:stretch>
              <a:fillRect/>
            </a:stretch>
          </a:blipFill>
        </p:spPr>
      </p:sp>
      <p:sp>
        <p:nvSpPr>
          <p:cNvPr id="4" name="Freeform 4"/>
          <p:cNvSpPr/>
          <p:nvPr/>
        </p:nvSpPr>
        <p:spPr>
          <a:xfrm rot="-2282898">
            <a:off x="13690342" y="-3682375"/>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rot="-8100000" flipH="1">
            <a:off x="14166801" y="7802946"/>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TextBox 6"/>
          <p:cNvSpPr txBox="1"/>
          <p:nvPr/>
        </p:nvSpPr>
        <p:spPr>
          <a:xfrm>
            <a:off x="239627" y="2148450"/>
            <a:ext cx="18048373" cy="6258123"/>
          </a:xfrm>
          <a:prstGeom prst="rect">
            <a:avLst/>
          </a:prstGeom>
        </p:spPr>
        <p:txBody>
          <a:bodyPr lIns="0" tIns="0" rIns="0" bIns="0" rtlCol="0" anchor="t">
            <a:spAutoFit/>
          </a:bodyPr>
          <a:lstStyle/>
          <a:p>
            <a:pPr marL="466583" lvl="1" algn="l">
              <a:lnSpc>
                <a:spcPts val="6051"/>
              </a:lnSpc>
            </a:pPr>
            <a:r>
              <a:rPr lang="en-US" sz="4322" b="1" i="1" dirty="0" smtClean="0">
                <a:solidFill>
                  <a:srgbClr val="FFDE00"/>
                </a:solidFill>
                <a:latin typeface="Poppins Ultra-Bold Italics"/>
                <a:ea typeface="Poppins Ultra-Bold Italics"/>
                <a:cs typeface="Poppins Ultra-Bold Italics"/>
                <a:sym typeface="Poppins Ultra-Bold Italics"/>
              </a:rPr>
              <a:t>1. </a:t>
            </a:r>
            <a:r>
              <a:rPr lang="en-US" sz="4322" b="1" i="1" dirty="0" err="1" smtClean="0">
                <a:solidFill>
                  <a:srgbClr val="FFDE00"/>
                </a:solidFill>
                <a:latin typeface="Poppins Ultra-Bold Italics"/>
                <a:ea typeface="Poppins Ultra-Bold Italics"/>
                <a:cs typeface="Poppins Ultra-Bold Italics"/>
                <a:sym typeface="Poppins Ultra-Bold Italics"/>
              </a:rPr>
              <a:t>Tối</a:t>
            </a:r>
            <a:r>
              <a:rPr lang="en-US" sz="4322" b="1" i="1" dirty="0" smtClean="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Ưu</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Nội</a:t>
            </a:r>
            <a:r>
              <a:rPr lang="en-US" sz="4322" b="1" i="1" dirty="0">
                <a:solidFill>
                  <a:srgbClr val="FFDE00"/>
                </a:solidFill>
                <a:latin typeface="Poppins Ultra-Bold Italics"/>
                <a:ea typeface="Poppins Ultra-Bold Italics"/>
                <a:cs typeface="Poppins Ultra-Bold Italics"/>
                <a:sym typeface="Poppins Ultra-Bold Italics"/>
              </a:rPr>
              <a:t> Dung</a:t>
            </a:r>
          </a:p>
          <a:p>
            <a:pPr marL="1390367" lvl="2" indent="-466584">
              <a:lnSpc>
                <a:spcPts val="6051"/>
              </a:lnSpc>
              <a:buFont typeface="Arial"/>
              <a:buChar char="•"/>
            </a:pPr>
            <a:r>
              <a:rPr lang="en-US" sz="4322" b="1" i="1" dirty="0" err="1">
                <a:solidFill>
                  <a:srgbClr val="FFDE00"/>
                </a:solidFill>
                <a:latin typeface="Poppins Ultra-Bold Italics"/>
                <a:ea typeface="Poppins Ultra-Bold Italics"/>
                <a:cs typeface="Poppins Ultra-Bold Italics"/>
                <a:sym typeface="Poppins Ultra-Bold Italics"/>
              </a:rPr>
              <a:t>Tạo</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nội</a:t>
            </a:r>
            <a:r>
              <a:rPr lang="en-US" sz="4322" b="1" i="1" dirty="0">
                <a:solidFill>
                  <a:srgbClr val="FFDE00"/>
                </a:solidFill>
                <a:latin typeface="Poppins Ultra-Bold Italics"/>
                <a:ea typeface="Poppins Ultra-Bold Italics"/>
                <a:cs typeface="Poppins Ultra-Bold Italics"/>
                <a:sym typeface="Poppins Ultra-Bold Italics"/>
              </a:rPr>
              <a:t> dung </a:t>
            </a:r>
            <a:r>
              <a:rPr lang="en-US" sz="4322" b="1" i="1" dirty="0" err="1">
                <a:solidFill>
                  <a:srgbClr val="FFDE00"/>
                </a:solidFill>
                <a:latin typeface="Poppins Ultra-Bold Italics"/>
                <a:ea typeface="Poppins Ultra-Bold Italics"/>
                <a:cs typeface="Poppins Ultra-Bold Italics"/>
                <a:sym typeface="Poppins Ultra-Bold Italics"/>
              </a:rPr>
              <a:t>chất</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lượng</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từ</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khóa</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phù</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hợp</a:t>
            </a:r>
            <a:endParaRPr lang="en-US" sz="4322" b="1" i="1" dirty="0">
              <a:solidFill>
                <a:srgbClr val="FFDE00"/>
              </a:solidFill>
              <a:latin typeface="Poppins Ultra-Bold Italics"/>
              <a:ea typeface="Poppins Ultra-Bold Italics"/>
              <a:cs typeface="Poppins Ultra-Bold Italics"/>
              <a:sym typeface="Poppins Ultra-Bold Italics"/>
            </a:endParaRPr>
          </a:p>
          <a:p>
            <a:pPr marL="1390367" lvl="2" indent="-466584">
              <a:lnSpc>
                <a:spcPts val="6051"/>
              </a:lnSpc>
              <a:buFont typeface="Arial"/>
              <a:buChar char="•"/>
            </a:pPr>
            <a:r>
              <a:rPr lang="en-US" sz="4322" b="1" i="1" dirty="0" err="1">
                <a:solidFill>
                  <a:srgbClr val="FFDE00"/>
                </a:solidFill>
                <a:latin typeface="Poppins Ultra-Bold Italics"/>
                <a:ea typeface="Poppins Ultra-Bold Italics"/>
                <a:cs typeface="Poppins Ultra-Bold Italics"/>
                <a:sym typeface="Poppins Ultra-Bold Italics"/>
              </a:rPr>
              <a:t>Cập</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nhật</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nội</a:t>
            </a:r>
            <a:r>
              <a:rPr lang="en-US" sz="4322" b="1" i="1" dirty="0">
                <a:solidFill>
                  <a:srgbClr val="FFDE00"/>
                </a:solidFill>
                <a:latin typeface="Poppins Ultra-Bold Italics"/>
                <a:ea typeface="Poppins Ultra-Bold Italics"/>
                <a:cs typeface="Poppins Ultra-Bold Italics"/>
                <a:sym typeface="Poppins Ultra-Bold Italics"/>
              </a:rPr>
              <a:t> dung </a:t>
            </a:r>
            <a:r>
              <a:rPr lang="en-US" sz="4322" b="1" i="1" dirty="0" err="1">
                <a:solidFill>
                  <a:srgbClr val="FFDE00"/>
                </a:solidFill>
                <a:latin typeface="Poppins Ultra-Bold Italics"/>
                <a:ea typeface="Poppins Ultra-Bold Italics"/>
                <a:cs typeface="Poppins Ultra-Bold Italics"/>
                <a:sym typeface="Poppins Ultra-Bold Italics"/>
              </a:rPr>
              <a:t>thường</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xuyên</a:t>
            </a:r>
            <a:endParaRPr lang="en-US" sz="4322" b="1" i="1" dirty="0">
              <a:solidFill>
                <a:srgbClr val="FFDE00"/>
              </a:solidFill>
              <a:latin typeface="Poppins Ultra-Bold Italics"/>
              <a:ea typeface="Poppins Ultra-Bold Italics"/>
              <a:cs typeface="Poppins Ultra-Bold Italics"/>
              <a:sym typeface="Poppins Ultra-Bold Italics"/>
            </a:endParaRPr>
          </a:p>
          <a:p>
            <a:pPr marL="466583" lvl="1" algn="l">
              <a:lnSpc>
                <a:spcPts val="6051"/>
              </a:lnSpc>
            </a:pPr>
            <a:r>
              <a:rPr lang="en-US" sz="4322" b="1" i="1" dirty="0" smtClean="0">
                <a:solidFill>
                  <a:srgbClr val="FFDE00"/>
                </a:solidFill>
                <a:latin typeface="Poppins Ultra-Bold Italics"/>
                <a:ea typeface="Poppins Ultra-Bold Italics"/>
                <a:cs typeface="Poppins Ultra-Bold Italics"/>
                <a:sym typeface="Poppins Ultra-Bold Italics"/>
              </a:rPr>
              <a:t>2. </a:t>
            </a:r>
            <a:r>
              <a:rPr lang="en-US" sz="4322" b="1" i="1" dirty="0" err="1" smtClean="0">
                <a:solidFill>
                  <a:srgbClr val="FFDE00"/>
                </a:solidFill>
                <a:latin typeface="Poppins Ultra-Bold Italics"/>
                <a:ea typeface="Poppins Ultra-Bold Italics"/>
                <a:cs typeface="Poppins Ultra-Bold Italics"/>
                <a:sym typeface="Poppins Ultra-Bold Italics"/>
              </a:rPr>
              <a:t>Tối</a:t>
            </a:r>
            <a:r>
              <a:rPr lang="en-US" sz="4322" b="1" i="1" dirty="0" smtClean="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Ưu</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Hóa</a:t>
            </a:r>
            <a:r>
              <a:rPr lang="en-US" sz="4322" b="1" i="1" dirty="0">
                <a:solidFill>
                  <a:srgbClr val="FFDE00"/>
                </a:solidFill>
                <a:latin typeface="Poppins Ultra-Bold Italics"/>
                <a:ea typeface="Poppins Ultra-Bold Italics"/>
                <a:cs typeface="Poppins Ultra-Bold Italics"/>
                <a:sym typeface="Poppins Ultra-Bold Italics"/>
              </a:rPr>
              <a:t> Trang Web</a:t>
            </a:r>
          </a:p>
          <a:p>
            <a:pPr marL="1390367" lvl="2" indent="-466584">
              <a:lnSpc>
                <a:spcPts val="6051"/>
              </a:lnSpc>
              <a:buFont typeface="Arial"/>
              <a:buChar char="•"/>
            </a:pPr>
            <a:r>
              <a:rPr lang="en-US" sz="4322" b="1" i="1" dirty="0" err="1">
                <a:solidFill>
                  <a:srgbClr val="FFDE00"/>
                </a:solidFill>
                <a:latin typeface="Poppins Ultra-Bold Italics"/>
                <a:ea typeface="Poppins Ultra-Bold Italics"/>
                <a:cs typeface="Poppins Ultra-Bold Italics"/>
                <a:sym typeface="Poppins Ultra-Bold Italics"/>
              </a:rPr>
              <a:t>Cải</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thiện</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tốc</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độ</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tải</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trang</a:t>
            </a:r>
            <a:endParaRPr lang="en-US" sz="4322" b="1" i="1" dirty="0">
              <a:solidFill>
                <a:srgbClr val="FFDE00"/>
              </a:solidFill>
              <a:latin typeface="Poppins Ultra-Bold Italics"/>
              <a:ea typeface="Poppins Ultra-Bold Italics"/>
              <a:cs typeface="Poppins Ultra-Bold Italics"/>
              <a:sym typeface="Poppins Ultra-Bold Italics"/>
            </a:endParaRPr>
          </a:p>
          <a:p>
            <a:pPr marL="1390367" lvl="2" indent="-466584">
              <a:lnSpc>
                <a:spcPts val="6051"/>
              </a:lnSpc>
              <a:buFont typeface="Arial"/>
              <a:buChar char="•"/>
            </a:pPr>
            <a:r>
              <a:rPr lang="en-US" sz="4322" b="1" i="1" dirty="0" err="1">
                <a:solidFill>
                  <a:srgbClr val="FFDE00"/>
                </a:solidFill>
                <a:latin typeface="Poppins Ultra-Bold Italics"/>
                <a:ea typeface="Poppins Ultra-Bold Italics"/>
                <a:cs typeface="Poppins Ultra-Bold Italics"/>
                <a:sym typeface="Poppins Ultra-Bold Italics"/>
              </a:rPr>
              <a:t>Đảm</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bảo</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tính</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tương</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thích</a:t>
            </a:r>
            <a:r>
              <a:rPr lang="en-US" sz="4322" b="1" i="1" dirty="0">
                <a:solidFill>
                  <a:srgbClr val="FFDE00"/>
                </a:solidFill>
                <a:latin typeface="Poppins Ultra-Bold Italics"/>
                <a:ea typeface="Poppins Ultra-Bold Italics"/>
                <a:cs typeface="Poppins Ultra-Bold Italics"/>
                <a:sym typeface="Poppins Ultra-Bold Italics"/>
              </a:rPr>
              <a:t> di </a:t>
            </a:r>
            <a:r>
              <a:rPr lang="en-US" sz="4322" b="1" i="1" dirty="0" err="1" smtClean="0">
                <a:solidFill>
                  <a:srgbClr val="FFDE00"/>
                </a:solidFill>
                <a:latin typeface="Poppins Ultra-Bold Italics"/>
                <a:ea typeface="Poppins Ultra-Bold Italics"/>
                <a:cs typeface="Poppins Ultra-Bold Italics"/>
                <a:sym typeface="Poppins Ultra-Bold Italics"/>
              </a:rPr>
              <a:t>động</a:t>
            </a:r>
            <a:endParaRPr lang="en-US" sz="4322" b="1" i="1" dirty="0">
              <a:solidFill>
                <a:srgbClr val="FFDE00"/>
              </a:solidFill>
              <a:latin typeface="Poppins Ultra-Bold Italics"/>
              <a:ea typeface="Poppins Ultra-Bold Italics"/>
              <a:cs typeface="Poppins Ultra-Bold Italics"/>
              <a:sym typeface="Poppins Ultra-Bold Italics"/>
            </a:endParaRPr>
          </a:p>
          <a:p>
            <a:pPr marL="466583" lvl="1" algn="l">
              <a:lnSpc>
                <a:spcPts val="6051"/>
              </a:lnSpc>
            </a:pPr>
            <a:r>
              <a:rPr lang="en-US" sz="4322" b="1" i="1" dirty="0" smtClean="0">
                <a:solidFill>
                  <a:srgbClr val="FFDE00"/>
                </a:solidFill>
                <a:latin typeface="Poppins Ultra-Bold Italics"/>
                <a:ea typeface="Poppins Ultra-Bold Italics"/>
                <a:cs typeface="Poppins Ultra-Bold Italics"/>
                <a:sym typeface="Poppins Ultra-Bold Italics"/>
              </a:rPr>
              <a:t>3. </a:t>
            </a:r>
            <a:r>
              <a:rPr lang="en-US" sz="4322" b="1" i="1" dirty="0" err="1" smtClean="0">
                <a:solidFill>
                  <a:srgbClr val="FFDE00"/>
                </a:solidFill>
                <a:latin typeface="Poppins Ultra-Bold Italics"/>
                <a:ea typeface="Poppins Ultra-Bold Italics"/>
                <a:cs typeface="Poppins Ultra-Bold Italics"/>
                <a:sym typeface="Poppins Ultra-Bold Italics"/>
              </a:rPr>
              <a:t>Xây</a:t>
            </a:r>
            <a:r>
              <a:rPr lang="en-US" sz="4322" b="1" i="1" dirty="0" smtClean="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Dựng</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Liên</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Kết</a:t>
            </a:r>
            <a:endParaRPr lang="en-US" sz="4322" b="1" i="1" dirty="0">
              <a:solidFill>
                <a:srgbClr val="FFDE00"/>
              </a:solidFill>
              <a:latin typeface="Poppins Ultra-Bold Italics"/>
              <a:ea typeface="Poppins Ultra-Bold Italics"/>
              <a:cs typeface="Poppins Ultra-Bold Italics"/>
              <a:sym typeface="Poppins Ultra-Bold Italics"/>
            </a:endParaRPr>
          </a:p>
          <a:p>
            <a:pPr marL="1390367" lvl="2" indent="-466584">
              <a:lnSpc>
                <a:spcPts val="6051"/>
              </a:lnSpc>
              <a:buFont typeface="Arial"/>
              <a:buChar char="•"/>
            </a:pPr>
            <a:r>
              <a:rPr lang="en-US" sz="4322" b="1" i="1" dirty="0" err="1">
                <a:solidFill>
                  <a:srgbClr val="FFDE00"/>
                </a:solidFill>
                <a:latin typeface="Poppins Ultra-Bold Italics"/>
                <a:ea typeface="Poppins Ultra-Bold Italics"/>
                <a:cs typeface="Poppins Ultra-Bold Italics"/>
                <a:sym typeface="Poppins Ultra-Bold Italics"/>
              </a:rPr>
              <a:t>Tạo</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các</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liên</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kết</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chất</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lượng</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từ</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các</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trang</a:t>
            </a:r>
            <a:r>
              <a:rPr lang="en-US" sz="4322" b="1" i="1" dirty="0">
                <a:solidFill>
                  <a:srgbClr val="FFDE00"/>
                </a:solidFill>
                <a:latin typeface="Poppins Ultra-Bold Italics"/>
                <a:ea typeface="Poppins Ultra-Bold Italics"/>
                <a:cs typeface="Poppins Ultra-Bold Italics"/>
                <a:sym typeface="Poppins Ultra-Bold Italics"/>
              </a:rPr>
              <a:t> web </a:t>
            </a:r>
            <a:r>
              <a:rPr lang="en-US" sz="4322" b="1" i="1" dirty="0" err="1">
                <a:solidFill>
                  <a:srgbClr val="FFDE00"/>
                </a:solidFill>
                <a:latin typeface="Poppins Ultra-Bold Italics"/>
                <a:ea typeface="Poppins Ultra-Bold Italics"/>
                <a:cs typeface="Poppins Ultra-Bold Italics"/>
                <a:sym typeface="Poppins Ultra-Bold Italics"/>
              </a:rPr>
              <a:t>uy</a:t>
            </a:r>
            <a:r>
              <a:rPr lang="en-US" sz="4322" b="1" i="1" dirty="0">
                <a:solidFill>
                  <a:srgbClr val="FFDE00"/>
                </a:solidFill>
                <a:latin typeface="Poppins Ultra-Bold Italics"/>
                <a:ea typeface="Poppins Ultra-Bold Italics"/>
                <a:cs typeface="Poppins Ultra-Bold Italics"/>
                <a:sym typeface="Poppins Ultra-Bold Italics"/>
              </a:rPr>
              <a:t> </a:t>
            </a:r>
            <a:r>
              <a:rPr lang="en-US" sz="4322" b="1" i="1" dirty="0" err="1">
                <a:solidFill>
                  <a:srgbClr val="FFDE00"/>
                </a:solidFill>
                <a:latin typeface="Poppins Ultra-Bold Italics"/>
                <a:ea typeface="Poppins Ultra-Bold Italics"/>
                <a:cs typeface="Poppins Ultra-Bold Italics"/>
                <a:sym typeface="Poppins Ultra-Bold Italics"/>
              </a:rPr>
              <a:t>tín</a:t>
            </a:r>
            <a:endParaRPr lang="en-US" sz="4322" b="1" i="1" dirty="0">
              <a:solidFill>
                <a:srgbClr val="FFDE00"/>
              </a:solidFill>
              <a:latin typeface="Poppins Ultra-Bold Italics"/>
              <a:ea typeface="Poppins Ultra-Bold Italics"/>
              <a:cs typeface="Poppins Ultra-Bold Italics"/>
              <a:sym typeface="Poppins Ultra-Bold Italics"/>
            </a:endParaRPr>
          </a:p>
        </p:txBody>
      </p:sp>
      <p:sp>
        <p:nvSpPr>
          <p:cNvPr id="7" name="TextBox 7"/>
          <p:cNvSpPr txBox="1"/>
          <p:nvPr/>
        </p:nvSpPr>
        <p:spPr>
          <a:xfrm>
            <a:off x="717828" y="380053"/>
            <a:ext cx="17198159" cy="1125845"/>
          </a:xfrm>
          <a:prstGeom prst="rect">
            <a:avLst/>
          </a:prstGeom>
        </p:spPr>
        <p:txBody>
          <a:bodyPr lIns="0" tIns="0" rIns="0" bIns="0" rtlCol="0" anchor="t">
            <a:spAutoFit/>
          </a:bodyPr>
          <a:lstStyle/>
          <a:p>
            <a:pPr algn="l">
              <a:lnSpc>
                <a:spcPts val="8820"/>
              </a:lnSpc>
            </a:pPr>
            <a:r>
              <a:rPr lang="en-US" sz="6300" b="1">
                <a:solidFill>
                  <a:srgbClr val="FFDE00"/>
                </a:solidFill>
                <a:latin typeface="Poppins Ultra-Bold"/>
                <a:ea typeface="Poppins Ultra-Bold"/>
                <a:cs typeface="Poppins Ultra-Bold"/>
                <a:sym typeface="Poppins Ultra-Bold"/>
              </a:rPr>
              <a:t>Cần Làm Gì Khi Đăng Ký Chuẩn SEO-SEM?</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282898">
            <a:off x="13690342" y="-3682375"/>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8100000" flipH="1">
            <a:off x="14166801" y="7802946"/>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2833394" y="2407631"/>
            <a:ext cx="11988671" cy="6850669"/>
          </a:xfrm>
          <a:custGeom>
            <a:avLst/>
            <a:gdLst/>
            <a:ahLst/>
            <a:cxnLst/>
            <a:rect l="l" t="t" r="r" b="b"/>
            <a:pathLst>
              <a:path w="11988671" h="6850669">
                <a:moveTo>
                  <a:pt x="0" y="0"/>
                </a:moveTo>
                <a:lnTo>
                  <a:pt x="11988671" y="0"/>
                </a:lnTo>
                <a:lnTo>
                  <a:pt x="11988671" y="6850669"/>
                </a:lnTo>
                <a:lnTo>
                  <a:pt x="0" y="6850669"/>
                </a:lnTo>
                <a:lnTo>
                  <a:pt x="0" y="0"/>
                </a:lnTo>
                <a:close/>
              </a:path>
            </a:pathLst>
          </a:custGeom>
          <a:blipFill>
            <a:blip r:embed="rId5"/>
            <a:stretch>
              <a:fillRect/>
            </a:stretch>
          </a:blipFill>
        </p:spPr>
      </p:sp>
      <p:sp>
        <p:nvSpPr>
          <p:cNvPr id="6" name="TextBox 6"/>
          <p:cNvSpPr txBox="1"/>
          <p:nvPr/>
        </p:nvSpPr>
        <p:spPr>
          <a:xfrm>
            <a:off x="522238" y="154223"/>
            <a:ext cx="18048373" cy="1151327"/>
          </a:xfrm>
          <a:prstGeom prst="rect">
            <a:avLst/>
          </a:prstGeom>
        </p:spPr>
        <p:txBody>
          <a:bodyPr lIns="0" tIns="0" rIns="0" bIns="0" rtlCol="0" anchor="t">
            <a:spAutoFit/>
          </a:bodyPr>
          <a:lstStyle/>
          <a:p>
            <a:pPr algn="l">
              <a:lnSpc>
                <a:spcPts val="8991"/>
              </a:lnSpc>
            </a:pPr>
            <a:r>
              <a:rPr lang="en-US" sz="6422" b="1" i="1">
                <a:solidFill>
                  <a:srgbClr val="FFDE00"/>
                </a:solidFill>
                <a:latin typeface="Poppins Ultra-Bold Italics"/>
                <a:ea typeface="Poppins Ultra-Bold Italics"/>
                <a:cs typeface="Poppins Ultra-Bold Italics"/>
                <a:sym typeface="Poppins Ultra-Bold Italics"/>
              </a:rPr>
              <a:t>1.3 Kiểm Thử và Tối Ưu Website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282898">
            <a:off x="13690342" y="-3682375"/>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8100000" flipH="1">
            <a:off x="14166801" y="7802946"/>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TextBox 5"/>
          <p:cNvSpPr txBox="1"/>
          <p:nvPr/>
        </p:nvSpPr>
        <p:spPr>
          <a:xfrm>
            <a:off x="522238" y="154223"/>
            <a:ext cx="18048373" cy="1151327"/>
          </a:xfrm>
          <a:prstGeom prst="rect">
            <a:avLst/>
          </a:prstGeom>
        </p:spPr>
        <p:txBody>
          <a:bodyPr lIns="0" tIns="0" rIns="0" bIns="0" rtlCol="0" anchor="t">
            <a:spAutoFit/>
          </a:bodyPr>
          <a:lstStyle/>
          <a:p>
            <a:pPr algn="l">
              <a:lnSpc>
                <a:spcPts val="8991"/>
              </a:lnSpc>
            </a:pPr>
            <a:r>
              <a:rPr lang="en-US" sz="6422" b="1" i="1">
                <a:solidFill>
                  <a:srgbClr val="FFDE00"/>
                </a:solidFill>
                <a:latin typeface="Poppins Ultra-Bold Italics"/>
                <a:ea typeface="Poppins Ultra-Bold Italics"/>
                <a:cs typeface="Poppins Ultra-Bold Italics"/>
                <a:sym typeface="Poppins Ultra-Bold Italics"/>
              </a:rPr>
              <a:t>1.3 Kiểm Thử và Tối Ưu Website</a:t>
            </a:r>
          </a:p>
        </p:txBody>
      </p:sp>
      <p:sp>
        <p:nvSpPr>
          <p:cNvPr id="6" name="TextBox 6"/>
          <p:cNvSpPr txBox="1"/>
          <p:nvPr/>
        </p:nvSpPr>
        <p:spPr>
          <a:xfrm>
            <a:off x="0" y="2263131"/>
            <a:ext cx="7602559" cy="751350"/>
          </a:xfrm>
          <a:prstGeom prst="rect">
            <a:avLst/>
          </a:prstGeom>
        </p:spPr>
        <p:txBody>
          <a:bodyPr lIns="0" tIns="0" rIns="0" bIns="0" rtlCol="0" anchor="t">
            <a:spAutoFit/>
          </a:bodyPr>
          <a:lstStyle/>
          <a:p>
            <a:pPr algn="ctr">
              <a:lnSpc>
                <a:spcPts val="5837"/>
              </a:lnSpc>
              <a:spcBef>
                <a:spcPct val="0"/>
              </a:spcBef>
            </a:pPr>
            <a:r>
              <a:rPr lang="en-US" sz="4169" b="1" i="1" dirty="0">
                <a:solidFill>
                  <a:srgbClr val="FFDE00"/>
                </a:solidFill>
                <a:latin typeface="Poppins Ultra-Bold Italics"/>
                <a:ea typeface="Poppins Ultra-Bold Italics"/>
                <a:cs typeface="Poppins Ultra-Bold Italics"/>
                <a:sym typeface="Poppins Ultra-Bold Italics"/>
              </a:rPr>
              <a:t>Định </a:t>
            </a:r>
            <a:r>
              <a:rPr lang="en-US" sz="4169" b="1" i="1" dirty="0" err="1">
                <a:solidFill>
                  <a:srgbClr val="FFDE00"/>
                </a:solidFill>
                <a:latin typeface="Poppins Ultra-Bold Italics"/>
                <a:ea typeface="Poppins Ultra-Bold Italics"/>
                <a:cs typeface="Poppins Ultra-Bold Italics"/>
                <a:sym typeface="Poppins Ultra-Bold Italics"/>
              </a:rPr>
              <a:t>nghĩa</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kiểm</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thử</a:t>
            </a:r>
            <a:r>
              <a:rPr lang="en-US" sz="4169" b="1" i="1" dirty="0">
                <a:solidFill>
                  <a:srgbClr val="FFDE00"/>
                </a:solidFill>
                <a:latin typeface="Poppins Ultra-Bold Italics"/>
                <a:ea typeface="Poppins Ultra-Bold Italics"/>
                <a:cs typeface="Poppins Ultra-Bold Italics"/>
                <a:sym typeface="Poppins Ultra-Bold Italics"/>
              </a:rPr>
              <a:t>:</a:t>
            </a:r>
          </a:p>
        </p:txBody>
      </p:sp>
      <p:sp>
        <p:nvSpPr>
          <p:cNvPr id="7" name="TextBox 7"/>
          <p:cNvSpPr txBox="1"/>
          <p:nvPr/>
        </p:nvSpPr>
        <p:spPr>
          <a:xfrm>
            <a:off x="3069154" y="3658725"/>
            <a:ext cx="14190146" cy="1484775"/>
          </a:xfrm>
          <a:prstGeom prst="rect">
            <a:avLst/>
          </a:prstGeom>
        </p:spPr>
        <p:txBody>
          <a:bodyPr lIns="0" tIns="0" rIns="0" bIns="0" rtlCol="0" anchor="t">
            <a:spAutoFit/>
          </a:bodyPr>
          <a:lstStyle/>
          <a:p>
            <a:pPr algn="l">
              <a:lnSpc>
                <a:spcPts val="5837"/>
              </a:lnSpc>
              <a:spcBef>
                <a:spcPct val="0"/>
              </a:spcBef>
            </a:pPr>
            <a:r>
              <a:rPr lang="en-US" sz="4169" b="1" i="1" dirty="0" err="1">
                <a:solidFill>
                  <a:srgbClr val="FFDE00"/>
                </a:solidFill>
                <a:latin typeface="Poppins Ultra-Bold Italics"/>
                <a:ea typeface="Poppins Ultra-Bold Italics"/>
                <a:cs typeface="Poppins Ultra-Bold Italics"/>
                <a:sym typeface="Poppins Ultra-Bold Italics"/>
              </a:rPr>
              <a:t>Quá</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trình</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đánh</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giá</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tính</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năng</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hiệu</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suất</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độ</a:t>
            </a:r>
            <a:r>
              <a:rPr lang="en-US" sz="4169" b="1" i="1" dirty="0">
                <a:solidFill>
                  <a:srgbClr val="FFDE00"/>
                </a:solidFill>
                <a:latin typeface="Poppins Ultra-Bold Italics"/>
                <a:ea typeface="Poppins Ultra-Bold Italics"/>
                <a:cs typeface="Poppins Ultra-Bold Italics"/>
                <a:sym typeface="Poppins Ultra-Bold Italics"/>
              </a:rPr>
              <a:t> tin </a:t>
            </a:r>
            <a:r>
              <a:rPr lang="en-US" sz="4169" b="1" i="1" dirty="0" err="1">
                <a:solidFill>
                  <a:srgbClr val="FFDE00"/>
                </a:solidFill>
                <a:latin typeface="Poppins Ultra-Bold Italics"/>
                <a:ea typeface="Poppins Ultra-Bold Italics"/>
                <a:cs typeface="Poppins Ultra-Bold Italics"/>
                <a:sym typeface="Poppins Ultra-Bold Italics"/>
              </a:rPr>
              <a:t>cậy</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và</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bảo</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mật</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của</a:t>
            </a:r>
            <a:r>
              <a:rPr lang="en-US" sz="4169" b="1" i="1" dirty="0">
                <a:solidFill>
                  <a:srgbClr val="FFDE00"/>
                </a:solidFill>
                <a:latin typeface="Poppins Ultra-Bold Italics"/>
                <a:ea typeface="Poppins Ultra-Bold Italics"/>
                <a:cs typeface="Poppins Ultra-Bold Italics"/>
                <a:sym typeface="Poppins Ultra-Bold Italics"/>
              </a:rPr>
              <a:t> website.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282898">
            <a:off x="13690342" y="-3682375"/>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8100000" flipH="1">
            <a:off x="14166801" y="7802946"/>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TextBox 5"/>
          <p:cNvSpPr txBox="1"/>
          <p:nvPr/>
        </p:nvSpPr>
        <p:spPr>
          <a:xfrm>
            <a:off x="522238" y="154223"/>
            <a:ext cx="18048373" cy="1151327"/>
          </a:xfrm>
          <a:prstGeom prst="rect">
            <a:avLst/>
          </a:prstGeom>
        </p:spPr>
        <p:txBody>
          <a:bodyPr lIns="0" tIns="0" rIns="0" bIns="0" rtlCol="0" anchor="t">
            <a:spAutoFit/>
          </a:bodyPr>
          <a:lstStyle/>
          <a:p>
            <a:pPr algn="l">
              <a:lnSpc>
                <a:spcPts val="8991"/>
              </a:lnSpc>
            </a:pPr>
            <a:r>
              <a:rPr lang="en-US" sz="6422" b="1" i="1">
                <a:solidFill>
                  <a:srgbClr val="FFDE00"/>
                </a:solidFill>
                <a:latin typeface="Poppins Ultra-Bold Italics"/>
                <a:ea typeface="Poppins Ultra-Bold Italics"/>
                <a:cs typeface="Poppins Ultra-Bold Italics"/>
                <a:sym typeface="Poppins Ultra-Bold Italics"/>
              </a:rPr>
              <a:t>1.3 Kiểm Thử và Tối Ưu Website</a:t>
            </a:r>
          </a:p>
        </p:txBody>
      </p:sp>
      <p:sp>
        <p:nvSpPr>
          <p:cNvPr id="6" name="TextBox 6"/>
          <p:cNvSpPr txBox="1"/>
          <p:nvPr/>
        </p:nvSpPr>
        <p:spPr>
          <a:xfrm>
            <a:off x="0" y="2263131"/>
            <a:ext cx="9546424" cy="751350"/>
          </a:xfrm>
          <a:prstGeom prst="rect">
            <a:avLst/>
          </a:prstGeom>
        </p:spPr>
        <p:txBody>
          <a:bodyPr lIns="0" tIns="0" rIns="0" bIns="0" rtlCol="0" anchor="t">
            <a:spAutoFit/>
          </a:bodyPr>
          <a:lstStyle/>
          <a:p>
            <a:pPr algn="ctr">
              <a:lnSpc>
                <a:spcPts val="5837"/>
              </a:lnSpc>
              <a:spcBef>
                <a:spcPct val="0"/>
              </a:spcBef>
            </a:pPr>
            <a:r>
              <a:rPr lang="en-US" sz="4169" b="1" i="1">
                <a:solidFill>
                  <a:srgbClr val="FFDE00"/>
                </a:solidFill>
                <a:latin typeface="Poppins Ultra-Bold Italics"/>
                <a:ea typeface="Poppins Ultra-Bold Italics"/>
                <a:cs typeface="Poppins Ultra-Bold Italics"/>
                <a:sym typeface="Poppins Ultra-Bold Italics"/>
              </a:rPr>
              <a:t>Các loại kiểm thử thường gặp:</a:t>
            </a:r>
          </a:p>
        </p:txBody>
      </p:sp>
      <p:sp>
        <p:nvSpPr>
          <p:cNvPr id="7" name="TextBox 7"/>
          <p:cNvSpPr txBox="1"/>
          <p:nvPr/>
        </p:nvSpPr>
        <p:spPr>
          <a:xfrm>
            <a:off x="808269" y="3291331"/>
            <a:ext cx="16451031" cy="6618750"/>
          </a:xfrm>
          <a:prstGeom prst="rect">
            <a:avLst/>
          </a:prstGeom>
        </p:spPr>
        <p:txBody>
          <a:bodyPr lIns="0" tIns="0" rIns="0" bIns="0" rtlCol="0" anchor="t">
            <a:spAutoFit/>
          </a:bodyPr>
          <a:lstStyle/>
          <a:p>
            <a:pPr marL="900151" lvl="1" indent="-450075" algn="l">
              <a:lnSpc>
                <a:spcPts val="5837"/>
              </a:lnSpc>
              <a:spcBef>
                <a:spcPct val="0"/>
              </a:spcBef>
              <a:buFont typeface="Arial"/>
              <a:buChar char="•"/>
            </a:pPr>
            <a:r>
              <a:rPr lang="en-US" sz="4169" b="1" i="1">
                <a:solidFill>
                  <a:srgbClr val="FFDE00"/>
                </a:solidFill>
                <a:latin typeface="Poppins Ultra-Bold Italics"/>
                <a:ea typeface="Poppins Ultra-Bold Italics"/>
                <a:cs typeface="Poppins Ultra-Bold Italics"/>
                <a:sym typeface="Poppins Ultra-Bold Italics"/>
              </a:rPr>
              <a:t>Kiểm thử chức năng: Đảm bảo tính năng hoạt động đúng như mong đợi.</a:t>
            </a:r>
          </a:p>
          <a:p>
            <a:pPr marL="900151" lvl="1" indent="-450075" algn="l">
              <a:lnSpc>
                <a:spcPts val="5837"/>
              </a:lnSpc>
              <a:spcBef>
                <a:spcPct val="0"/>
              </a:spcBef>
              <a:buFont typeface="Arial"/>
              <a:buChar char="•"/>
            </a:pPr>
            <a:r>
              <a:rPr lang="en-US" sz="4169" b="1" i="1">
                <a:solidFill>
                  <a:srgbClr val="FFDE00"/>
                </a:solidFill>
                <a:latin typeface="Poppins Ultra-Bold Italics"/>
                <a:ea typeface="Poppins Ultra-Bold Italics"/>
                <a:cs typeface="Poppins Ultra-Bold Italics"/>
                <a:sym typeface="Poppins Ultra-Bold Italics"/>
              </a:rPr>
              <a:t>Kiểm thử hiệu suất: Đánh giá tốc độ tải trang và khả năng xử lý tải cao.</a:t>
            </a:r>
          </a:p>
          <a:p>
            <a:pPr marL="900151" lvl="1" indent="-450075" algn="l">
              <a:lnSpc>
                <a:spcPts val="5837"/>
              </a:lnSpc>
              <a:spcBef>
                <a:spcPct val="0"/>
              </a:spcBef>
              <a:buFont typeface="Arial"/>
              <a:buChar char="•"/>
            </a:pPr>
            <a:r>
              <a:rPr lang="en-US" sz="4169" b="1" i="1">
                <a:solidFill>
                  <a:srgbClr val="FFDE00"/>
                </a:solidFill>
                <a:latin typeface="Poppins Ultra-Bold Italics"/>
                <a:ea typeface="Poppins Ultra-Bold Italics"/>
                <a:cs typeface="Poppins Ultra-Bold Italics"/>
                <a:sym typeface="Poppins Ultra-Bold Italics"/>
              </a:rPr>
              <a:t>Kiểm thử bảo mật: Phát hiện lỗ hổng bảo mật, bảo vệ dữ liệu người dùng.</a:t>
            </a:r>
          </a:p>
          <a:p>
            <a:pPr marL="900151" lvl="1" indent="-450075" algn="l">
              <a:lnSpc>
                <a:spcPts val="5837"/>
              </a:lnSpc>
              <a:spcBef>
                <a:spcPct val="0"/>
              </a:spcBef>
              <a:buFont typeface="Arial"/>
              <a:buChar char="•"/>
            </a:pPr>
            <a:r>
              <a:rPr lang="en-US" sz="4169" b="1" i="1">
                <a:solidFill>
                  <a:srgbClr val="FFDE00"/>
                </a:solidFill>
                <a:latin typeface="Poppins Ultra-Bold Italics"/>
                <a:ea typeface="Poppins Ultra-Bold Italics"/>
                <a:cs typeface="Poppins Ultra-Bold Italics"/>
                <a:sym typeface="Poppins Ultra-Bold Italics"/>
              </a:rPr>
              <a:t>Kiểm thử khả năng sử dụng: Đánh giá trải nghiệm người dùng và tính thân thiện của giao diện.</a:t>
            </a:r>
          </a:p>
          <a:p>
            <a:pPr algn="l">
              <a:lnSpc>
                <a:spcPts val="5837"/>
              </a:lnSpc>
              <a:spcBef>
                <a:spcPct val="0"/>
              </a:spcBef>
            </a:pPr>
            <a:endParaRPr lang="en-US" sz="4169" b="1" i="1">
              <a:solidFill>
                <a:srgbClr val="FFDE00"/>
              </a:solidFill>
              <a:latin typeface="Poppins Ultra-Bold Italics"/>
              <a:ea typeface="Poppins Ultra-Bold Italics"/>
              <a:cs typeface="Poppins Ultra-Bold Italics"/>
              <a:sym typeface="Poppins Ultra-Bold Itali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282898">
            <a:off x="13690342" y="-3682375"/>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8100000" flipH="1">
            <a:off x="14166801" y="7802946"/>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TextBox 5"/>
          <p:cNvSpPr txBox="1"/>
          <p:nvPr/>
        </p:nvSpPr>
        <p:spPr>
          <a:xfrm>
            <a:off x="522238" y="154223"/>
            <a:ext cx="18048373" cy="1151327"/>
          </a:xfrm>
          <a:prstGeom prst="rect">
            <a:avLst/>
          </a:prstGeom>
        </p:spPr>
        <p:txBody>
          <a:bodyPr lIns="0" tIns="0" rIns="0" bIns="0" rtlCol="0" anchor="t">
            <a:spAutoFit/>
          </a:bodyPr>
          <a:lstStyle/>
          <a:p>
            <a:pPr algn="l">
              <a:lnSpc>
                <a:spcPts val="8991"/>
              </a:lnSpc>
            </a:pPr>
            <a:r>
              <a:rPr lang="en-US" sz="6422" b="1" i="1">
                <a:solidFill>
                  <a:srgbClr val="FFDE00"/>
                </a:solidFill>
                <a:latin typeface="Poppins Ultra-Bold Italics"/>
                <a:ea typeface="Poppins Ultra-Bold Italics"/>
                <a:cs typeface="Poppins Ultra-Bold Italics"/>
                <a:sym typeface="Poppins Ultra-Bold Italics"/>
              </a:rPr>
              <a:t>1.3 Kiểm Thử và Tối Ưu Website</a:t>
            </a:r>
          </a:p>
        </p:txBody>
      </p:sp>
      <p:sp>
        <p:nvSpPr>
          <p:cNvPr id="6" name="TextBox 6"/>
          <p:cNvSpPr txBox="1"/>
          <p:nvPr/>
        </p:nvSpPr>
        <p:spPr>
          <a:xfrm>
            <a:off x="0" y="2630525"/>
            <a:ext cx="10343882" cy="751350"/>
          </a:xfrm>
          <a:prstGeom prst="rect">
            <a:avLst/>
          </a:prstGeom>
        </p:spPr>
        <p:txBody>
          <a:bodyPr lIns="0" tIns="0" rIns="0" bIns="0" rtlCol="0" anchor="t">
            <a:spAutoFit/>
          </a:bodyPr>
          <a:lstStyle/>
          <a:p>
            <a:pPr algn="ctr">
              <a:lnSpc>
                <a:spcPts val="5837"/>
              </a:lnSpc>
              <a:spcBef>
                <a:spcPct val="0"/>
              </a:spcBef>
            </a:pPr>
            <a:r>
              <a:rPr lang="en-US" sz="4169" b="1" i="1">
                <a:solidFill>
                  <a:srgbClr val="FFDE00"/>
                </a:solidFill>
                <a:latin typeface="Poppins Ultra-Bold Italics"/>
                <a:ea typeface="Poppins Ultra-Bold Italics"/>
                <a:cs typeface="Poppins Ultra-Bold Italics"/>
                <a:sym typeface="Poppins Ultra-Bold Italics"/>
              </a:rPr>
              <a:t>Định nghĩa tối ưu hóa website:</a:t>
            </a:r>
          </a:p>
        </p:txBody>
      </p:sp>
      <p:sp>
        <p:nvSpPr>
          <p:cNvPr id="7" name="TextBox 7"/>
          <p:cNvSpPr txBox="1"/>
          <p:nvPr/>
        </p:nvSpPr>
        <p:spPr>
          <a:xfrm>
            <a:off x="2048927" y="3879794"/>
            <a:ext cx="14190146" cy="1484775"/>
          </a:xfrm>
          <a:prstGeom prst="rect">
            <a:avLst/>
          </a:prstGeom>
        </p:spPr>
        <p:txBody>
          <a:bodyPr lIns="0" tIns="0" rIns="0" bIns="0" rtlCol="0" anchor="t">
            <a:spAutoFit/>
          </a:bodyPr>
          <a:lstStyle/>
          <a:p>
            <a:pPr algn="l">
              <a:lnSpc>
                <a:spcPts val="5837"/>
              </a:lnSpc>
              <a:spcBef>
                <a:spcPct val="0"/>
              </a:spcBef>
            </a:pPr>
            <a:r>
              <a:rPr lang="en-US" sz="4169" b="1" i="1">
                <a:solidFill>
                  <a:srgbClr val="FFDE00"/>
                </a:solidFill>
                <a:latin typeface="Poppins Ultra-Bold Italics"/>
                <a:ea typeface="Poppins Ultra-Bold Italics"/>
                <a:cs typeface="Poppins Ultra-Bold Italics"/>
                <a:sym typeface="Poppins Ultra-Bold Italics"/>
              </a:rPr>
              <a:t>Cải thiện hiệu suất, tốc độ và trải nghiệm người dùng.</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282898">
            <a:off x="13690342" y="-3682375"/>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8100000" flipH="1">
            <a:off x="14166801" y="7802946"/>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TextBox 5"/>
          <p:cNvSpPr txBox="1"/>
          <p:nvPr/>
        </p:nvSpPr>
        <p:spPr>
          <a:xfrm>
            <a:off x="522238" y="154223"/>
            <a:ext cx="18048373" cy="1151327"/>
          </a:xfrm>
          <a:prstGeom prst="rect">
            <a:avLst/>
          </a:prstGeom>
        </p:spPr>
        <p:txBody>
          <a:bodyPr lIns="0" tIns="0" rIns="0" bIns="0" rtlCol="0" anchor="t">
            <a:spAutoFit/>
          </a:bodyPr>
          <a:lstStyle/>
          <a:p>
            <a:pPr algn="l">
              <a:lnSpc>
                <a:spcPts val="8991"/>
              </a:lnSpc>
            </a:pPr>
            <a:r>
              <a:rPr lang="en-US" sz="6422" b="1" i="1">
                <a:solidFill>
                  <a:srgbClr val="FFDE00"/>
                </a:solidFill>
                <a:latin typeface="Poppins Ultra-Bold Italics"/>
                <a:ea typeface="Poppins Ultra-Bold Italics"/>
                <a:cs typeface="Poppins Ultra-Bold Italics"/>
                <a:sym typeface="Poppins Ultra-Bold Italics"/>
              </a:rPr>
              <a:t>1.3 Kiểm Thử và Tối Ưu Website</a:t>
            </a:r>
          </a:p>
        </p:txBody>
      </p:sp>
      <p:sp>
        <p:nvSpPr>
          <p:cNvPr id="6" name="TextBox 6"/>
          <p:cNvSpPr txBox="1"/>
          <p:nvPr/>
        </p:nvSpPr>
        <p:spPr>
          <a:xfrm>
            <a:off x="0" y="2263131"/>
            <a:ext cx="8167780" cy="751350"/>
          </a:xfrm>
          <a:prstGeom prst="rect">
            <a:avLst/>
          </a:prstGeom>
        </p:spPr>
        <p:txBody>
          <a:bodyPr lIns="0" tIns="0" rIns="0" bIns="0" rtlCol="0" anchor="t">
            <a:spAutoFit/>
          </a:bodyPr>
          <a:lstStyle/>
          <a:p>
            <a:pPr algn="ctr">
              <a:lnSpc>
                <a:spcPts val="5837"/>
              </a:lnSpc>
              <a:spcBef>
                <a:spcPct val="0"/>
              </a:spcBef>
            </a:pPr>
            <a:r>
              <a:rPr lang="en-US" sz="4169" b="1" i="1">
                <a:solidFill>
                  <a:srgbClr val="FFDE00"/>
                </a:solidFill>
                <a:latin typeface="Poppins Ultra-Bold Italics"/>
                <a:ea typeface="Poppins Ultra-Bold Italics"/>
                <a:cs typeface="Poppins Ultra-Bold Italics"/>
                <a:sym typeface="Poppins Ultra-Bold Italics"/>
              </a:rPr>
              <a:t>Các biện pháp tối ưu</a:t>
            </a:r>
          </a:p>
        </p:txBody>
      </p:sp>
      <p:sp>
        <p:nvSpPr>
          <p:cNvPr id="7" name="TextBox 7"/>
          <p:cNvSpPr txBox="1"/>
          <p:nvPr/>
        </p:nvSpPr>
        <p:spPr>
          <a:xfrm>
            <a:off x="1316968" y="3658725"/>
            <a:ext cx="15942332" cy="5151900"/>
          </a:xfrm>
          <a:prstGeom prst="rect">
            <a:avLst/>
          </a:prstGeom>
        </p:spPr>
        <p:txBody>
          <a:bodyPr lIns="0" tIns="0" rIns="0" bIns="0" rtlCol="0" anchor="t">
            <a:spAutoFit/>
          </a:bodyPr>
          <a:lstStyle/>
          <a:p>
            <a:pPr marL="900151" lvl="1" indent="-450075" algn="l">
              <a:lnSpc>
                <a:spcPts val="5837"/>
              </a:lnSpc>
              <a:spcBef>
                <a:spcPct val="0"/>
              </a:spcBef>
              <a:buFont typeface="Arial"/>
              <a:buChar char="•"/>
            </a:pPr>
            <a:r>
              <a:rPr lang="en-US" sz="4169" b="1" i="1">
                <a:solidFill>
                  <a:srgbClr val="FFDE00"/>
                </a:solidFill>
                <a:latin typeface="Poppins Ultra-Bold Italics"/>
                <a:ea typeface="Poppins Ultra-Bold Italics"/>
                <a:cs typeface="Poppins Ultra-Bold Italics"/>
                <a:sym typeface="Poppins Ultra-Bold Italics"/>
              </a:rPr>
              <a:t>Tối ưu hóa tốc độ tải trang: Nén tệp, giảm kích thước hình ảnh, sử dụng bộ nhớ cache.</a:t>
            </a:r>
          </a:p>
          <a:p>
            <a:pPr marL="900151" lvl="1" indent="-450075" algn="l">
              <a:lnSpc>
                <a:spcPts val="5837"/>
              </a:lnSpc>
              <a:spcBef>
                <a:spcPct val="0"/>
              </a:spcBef>
              <a:buFont typeface="Arial"/>
              <a:buChar char="•"/>
            </a:pPr>
            <a:r>
              <a:rPr lang="en-US" sz="4169" b="1" i="1">
                <a:solidFill>
                  <a:srgbClr val="FFDE00"/>
                </a:solidFill>
                <a:latin typeface="Poppins Ultra-Bold Italics"/>
                <a:ea typeface="Poppins Ultra-Bold Italics"/>
                <a:cs typeface="Poppins Ultra-Bold Italics"/>
                <a:sym typeface="Poppins Ultra-Bold Italics"/>
              </a:rPr>
              <a:t>Tối ưu hóa SEO: Cải thiện thứ hạng tìm kiếm qua từ khóa, tiêu đề, mô tả.</a:t>
            </a:r>
          </a:p>
          <a:p>
            <a:pPr marL="900151" lvl="1" indent="-450075" algn="l">
              <a:lnSpc>
                <a:spcPts val="5837"/>
              </a:lnSpc>
              <a:spcBef>
                <a:spcPct val="0"/>
              </a:spcBef>
              <a:buFont typeface="Arial"/>
              <a:buChar char="•"/>
            </a:pPr>
            <a:r>
              <a:rPr lang="en-US" sz="4169" b="1" i="1">
                <a:solidFill>
                  <a:srgbClr val="FFDE00"/>
                </a:solidFill>
                <a:latin typeface="Poppins Ultra-Bold Italics"/>
                <a:ea typeface="Poppins Ultra-Bold Italics"/>
                <a:cs typeface="Poppins Ultra-Bold Italics"/>
                <a:sym typeface="Poppins Ultra-Bold Italics"/>
              </a:rPr>
              <a:t>Tối ưu hóa UX: Thiết kế giao diện dễ sử dụng, thân thiện với di động.</a:t>
            </a:r>
          </a:p>
          <a:p>
            <a:pPr algn="l">
              <a:lnSpc>
                <a:spcPts val="5837"/>
              </a:lnSpc>
              <a:spcBef>
                <a:spcPct val="0"/>
              </a:spcBef>
            </a:pPr>
            <a:endParaRPr lang="en-US" sz="4169" b="1" i="1">
              <a:solidFill>
                <a:srgbClr val="FFDE00"/>
              </a:solidFill>
              <a:latin typeface="Poppins Ultra-Bold Italics"/>
              <a:ea typeface="Poppins Ultra-Bold Italics"/>
              <a:cs typeface="Poppins Ultra-Bold Italics"/>
              <a:sym typeface="Poppins Ultra-Bold Itali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282898">
            <a:off x="13690342" y="-3682375"/>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8100000" flipH="1">
            <a:off x="14166801" y="7802946"/>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TextBox 5"/>
          <p:cNvSpPr txBox="1"/>
          <p:nvPr/>
        </p:nvSpPr>
        <p:spPr>
          <a:xfrm>
            <a:off x="522238" y="154223"/>
            <a:ext cx="18048373" cy="1151327"/>
          </a:xfrm>
          <a:prstGeom prst="rect">
            <a:avLst/>
          </a:prstGeom>
        </p:spPr>
        <p:txBody>
          <a:bodyPr lIns="0" tIns="0" rIns="0" bIns="0" rtlCol="0" anchor="t">
            <a:spAutoFit/>
          </a:bodyPr>
          <a:lstStyle/>
          <a:p>
            <a:pPr algn="l">
              <a:lnSpc>
                <a:spcPts val="8991"/>
              </a:lnSpc>
            </a:pPr>
            <a:r>
              <a:rPr lang="en-US" sz="6422" b="1" i="1">
                <a:solidFill>
                  <a:srgbClr val="FFDE00"/>
                </a:solidFill>
                <a:latin typeface="Poppins Ultra-Bold Italics"/>
                <a:ea typeface="Poppins Ultra-Bold Italics"/>
                <a:cs typeface="Poppins Ultra-Bold Italics"/>
                <a:sym typeface="Poppins Ultra-Bold Italics"/>
              </a:rPr>
              <a:t>1.3 Kiểm Thử và Tối Ưu Website</a:t>
            </a:r>
          </a:p>
        </p:txBody>
      </p:sp>
      <p:sp>
        <p:nvSpPr>
          <p:cNvPr id="6" name="TextBox 6"/>
          <p:cNvSpPr txBox="1"/>
          <p:nvPr/>
        </p:nvSpPr>
        <p:spPr>
          <a:xfrm>
            <a:off x="169566" y="1867477"/>
            <a:ext cx="8450391" cy="751350"/>
          </a:xfrm>
          <a:prstGeom prst="rect">
            <a:avLst/>
          </a:prstGeom>
        </p:spPr>
        <p:txBody>
          <a:bodyPr lIns="0" tIns="0" rIns="0" bIns="0" rtlCol="0" anchor="t">
            <a:spAutoFit/>
          </a:bodyPr>
          <a:lstStyle/>
          <a:p>
            <a:pPr algn="ctr">
              <a:lnSpc>
                <a:spcPts val="5837"/>
              </a:lnSpc>
              <a:spcBef>
                <a:spcPct val="0"/>
              </a:spcBef>
            </a:pPr>
            <a:r>
              <a:rPr lang="en-US" sz="4169" b="1" i="1">
                <a:solidFill>
                  <a:srgbClr val="FFDE00"/>
                </a:solidFill>
                <a:latin typeface="Poppins Ultra-Bold Italics"/>
                <a:ea typeface="Poppins Ultra-Bold Italics"/>
                <a:cs typeface="Poppins Ultra-Bold Italics"/>
                <a:sym typeface="Poppins Ultra-Bold Italics"/>
              </a:rPr>
              <a:t>Quy Trình Kiểm Thử Website</a:t>
            </a:r>
          </a:p>
        </p:txBody>
      </p:sp>
      <p:sp>
        <p:nvSpPr>
          <p:cNvPr id="7" name="TextBox 7"/>
          <p:cNvSpPr txBox="1"/>
          <p:nvPr/>
        </p:nvSpPr>
        <p:spPr>
          <a:xfrm>
            <a:off x="352672" y="3180801"/>
            <a:ext cx="16906628" cy="6694140"/>
          </a:xfrm>
          <a:prstGeom prst="rect">
            <a:avLst/>
          </a:prstGeom>
        </p:spPr>
        <p:txBody>
          <a:bodyPr lIns="0" tIns="0" rIns="0" bIns="0" rtlCol="0" anchor="t">
            <a:spAutoFit/>
          </a:bodyPr>
          <a:lstStyle/>
          <a:p>
            <a:pPr marL="1193026" lvl="1" indent="-742950" algn="l">
              <a:lnSpc>
                <a:spcPts val="5837"/>
              </a:lnSpc>
              <a:buFont typeface="+mj-lt"/>
              <a:buAutoNum type="arabicPeriod"/>
            </a:pPr>
            <a:r>
              <a:rPr lang="en-US" sz="4169" b="1" i="1" dirty="0" err="1" smtClean="0">
                <a:solidFill>
                  <a:srgbClr val="FFDE00"/>
                </a:solidFill>
                <a:latin typeface="Poppins Ultra-Bold Italics"/>
                <a:ea typeface="Poppins Ultra-Bold Italics"/>
                <a:cs typeface="Poppins Ultra-Bold Italics"/>
                <a:sym typeface="Poppins Ultra-Bold Italics"/>
              </a:rPr>
              <a:t>Lập</a:t>
            </a:r>
            <a:r>
              <a:rPr lang="en-US" sz="4169" b="1" i="1" dirty="0" smtClean="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kế</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hoạch</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kiểm</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thử</a:t>
            </a:r>
            <a:r>
              <a:rPr lang="en-US" sz="4169" b="1" i="1" dirty="0">
                <a:solidFill>
                  <a:srgbClr val="FFDE00"/>
                </a:solidFill>
                <a:latin typeface="Poppins Ultra-Bold Italics"/>
                <a:ea typeface="Poppins Ultra-Bold Italics"/>
                <a:cs typeface="Poppins Ultra-Bold Italics"/>
                <a:sym typeface="Poppins Ultra-Bold Italics"/>
              </a:rPr>
              <a:t>:</a:t>
            </a:r>
          </a:p>
          <a:p>
            <a:pPr marL="1650226" lvl="2" indent="-742950">
              <a:lnSpc>
                <a:spcPts val="5837"/>
              </a:lnSpc>
              <a:buFont typeface="Arial" panose="020B0604020202020204" pitchFamily="34" charset="0"/>
              <a:buChar char="•"/>
            </a:pPr>
            <a:r>
              <a:rPr lang="en-US" sz="4169" b="1" i="1" dirty="0" err="1">
                <a:solidFill>
                  <a:srgbClr val="FFDE00"/>
                </a:solidFill>
                <a:latin typeface="Poppins Ultra-Bold Italics"/>
                <a:ea typeface="Poppins Ultra-Bold Italics"/>
                <a:cs typeface="Poppins Ultra-Bold Italics"/>
                <a:sym typeface="Poppins Ultra-Bold Italics"/>
              </a:rPr>
              <a:t>Xác</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định</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mục</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tiêu</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và</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phạm</a:t>
            </a:r>
            <a:r>
              <a:rPr lang="en-US" sz="4169" b="1" i="1" dirty="0">
                <a:solidFill>
                  <a:srgbClr val="FFDE00"/>
                </a:solidFill>
                <a:latin typeface="Poppins Ultra-Bold Italics"/>
                <a:ea typeface="Poppins Ultra-Bold Italics"/>
                <a:cs typeface="Poppins Ultra-Bold Italics"/>
                <a:sym typeface="Poppins Ultra-Bold Italics"/>
              </a:rPr>
              <a:t> vi </a:t>
            </a:r>
            <a:r>
              <a:rPr lang="en-US" sz="4169" b="1" i="1" dirty="0" err="1">
                <a:solidFill>
                  <a:srgbClr val="FFDE00"/>
                </a:solidFill>
                <a:latin typeface="Poppins Ultra-Bold Italics"/>
                <a:ea typeface="Poppins Ultra-Bold Italics"/>
                <a:cs typeface="Poppins Ultra-Bold Italics"/>
                <a:sym typeface="Poppins Ultra-Bold Italics"/>
              </a:rPr>
              <a:t>kiểm</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thử</a:t>
            </a:r>
            <a:r>
              <a:rPr lang="en-US" sz="4169" b="1" i="1" dirty="0">
                <a:solidFill>
                  <a:srgbClr val="FFDE00"/>
                </a:solidFill>
                <a:latin typeface="Poppins Ultra-Bold Italics"/>
                <a:ea typeface="Poppins Ultra-Bold Italics"/>
                <a:cs typeface="Poppins Ultra-Bold Italics"/>
                <a:sym typeface="Poppins Ultra-Bold Italics"/>
              </a:rPr>
              <a:t>.</a:t>
            </a:r>
          </a:p>
          <a:p>
            <a:pPr marL="1650226" lvl="2" indent="-742950">
              <a:lnSpc>
                <a:spcPts val="5837"/>
              </a:lnSpc>
              <a:buFont typeface="Arial" panose="020B0604020202020204" pitchFamily="34" charset="0"/>
              <a:buChar char="•"/>
            </a:pPr>
            <a:r>
              <a:rPr lang="en-US" sz="4169" b="1" i="1" dirty="0" err="1">
                <a:solidFill>
                  <a:srgbClr val="FFDE00"/>
                </a:solidFill>
                <a:latin typeface="Poppins Ultra-Bold Italics"/>
                <a:ea typeface="Poppins Ultra-Bold Italics"/>
                <a:cs typeface="Poppins Ultra-Bold Italics"/>
                <a:sym typeface="Poppins Ultra-Bold Italics"/>
              </a:rPr>
              <a:t>Lên</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danh</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sách</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các</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tính</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năng</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cần</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kiểm</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tra</a:t>
            </a:r>
            <a:r>
              <a:rPr lang="en-US" sz="4169" b="1" i="1" dirty="0">
                <a:solidFill>
                  <a:srgbClr val="FFDE00"/>
                </a:solidFill>
                <a:latin typeface="Poppins Ultra-Bold Italics"/>
                <a:ea typeface="Poppins Ultra-Bold Italics"/>
                <a:cs typeface="Poppins Ultra-Bold Italics"/>
                <a:sym typeface="Poppins Ultra-Bold Italics"/>
              </a:rPr>
              <a:t>.</a:t>
            </a:r>
          </a:p>
          <a:p>
            <a:pPr marL="1193026" lvl="1" indent="-742950" algn="l">
              <a:lnSpc>
                <a:spcPts val="5837"/>
              </a:lnSpc>
              <a:buFont typeface="+mj-lt"/>
              <a:buAutoNum type="arabicPeriod"/>
            </a:pPr>
            <a:r>
              <a:rPr lang="en-US" sz="4169" b="1" i="1" dirty="0" err="1">
                <a:solidFill>
                  <a:srgbClr val="FFDE00"/>
                </a:solidFill>
                <a:latin typeface="Poppins Ultra-Bold Italics"/>
                <a:ea typeface="Poppins Ultra-Bold Italics"/>
                <a:cs typeface="Poppins Ultra-Bold Italics"/>
                <a:sym typeface="Poppins Ultra-Bold Italics"/>
              </a:rPr>
              <a:t>Thiết</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kế</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trường</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hợp</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kiểm</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thử</a:t>
            </a:r>
            <a:r>
              <a:rPr lang="en-US" sz="4169" b="1" i="1" dirty="0">
                <a:solidFill>
                  <a:srgbClr val="FFDE00"/>
                </a:solidFill>
                <a:latin typeface="Poppins Ultra-Bold Italics"/>
                <a:ea typeface="Poppins Ultra-Bold Italics"/>
                <a:cs typeface="Poppins Ultra-Bold Italics"/>
                <a:sym typeface="Poppins Ultra-Bold Italics"/>
              </a:rPr>
              <a:t>:</a:t>
            </a:r>
          </a:p>
          <a:p>
            <a:pPr marL="1650226" lvl="2" indent="-742950">
              <a:lnSpc>
                <a:spcPts val="5837"/>
              </a:lnSpc>
              <a:spcBef>
                <a:spcPct val="0"/>
              </a:spcBef>
              <a:buFont typeface="Arial" panose="020B0604020202020204" pitchFamily="34" charset="0"/>
              <a:buChar char="•"/>
            </a:pPr>
            <a:r>
              <a:rPr lang="en-US" sz="4169" b="1" i="1" dirty="0" err="1">
                <a:solidFill>
                  <a:srgbClr val="FFDE00"/>
                </a:solidFill>
                <a:latin typeface="Poppins Ultra-Bold Italics"/>
                <a:ea typeface="Poppins Ultra-Bold Italics"/>
                <a:cs typeface="Poppins Ultra-Bold Italics"/>
                <a:sym typeface="Poppins Ultra-Bold Italics"/>
              </a:rPr>
              <a:t>Tạo</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kịch</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bản</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kiểm</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thử</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dựa</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trên</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yêu</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cầu</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và</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đặc</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điểm</a:t>
            </a:r>
            <a:r>
              <a:rPr lang="en-US" sz="4169" b="1" i="1" dirty="0">
                <a:solidFill>
                  <a:srgbClr val="FFDE00"/>
                </a:solidFill>
                <a:latin typeface="Poppins Ultra-Bold Italics"/>
                <a:ea typeface="Poppins Ultra-Bold Italics"/>
                <a:cs typeface="Poppins Ultra-Bold Italics"/>
                <a:sym typeface="Poppins Ultra-Bold Italics"/>
              </a:rPr>
              <a:t> website.</a:t>
            </a:r>
          </a:p>
          <a:p>
            <a:pPr marL="1193026" lvl="1" indent="-742950" algn="l">
              <a:lnSpc>
                <a:spcPts val="5837"/>
              </a:lnSpc>
              <a:buFont typeface="+mj-lt"/>
              <a:buAutoNum type="arabicPeriod"/>
            </a:pPr>
            <a:r>
              <a:rPr lang="en-US" sz="4169" b="1" i="1" dirty="0" err="1">
                <a:solidFill>
                  <a:srgbClr val="FFDE00"/>
                </a:solidFill>
                <a:latin typeface="Poppins Ultra-Bold Italics"/>
                <a:ea typeface="Poppins Ultra-Bold Italics"/>
                <a:cs typeface="Poppins Ultra-Bold Italics"/>
                <a:sym typeface="Poppins Ultra-Bold Italics"/>
              </a:rPr>
              <a:t>Thiết</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lập</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môi</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trường</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kiểm</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thử</a:t>
            </a:r>
            <a:r>
              <a:rPr lang="en-US" sz="4169" b="1" i="1" dirty="0">
                <a:solidFill>
                  <a:srgbClr val="FFDE00"/>
                </a:solidFill>
                <a:latin typeface="Poppins Ultra-Bold Italics"/>
                <a:ea typeface="Poppins Ultra-Bold Italics"/>
                <a:cs typeface="Poppins Ultra-Bold Italics"/>
                <a:sym typeface="Poppins Ultra-Bold Italics"/>
              </a:rPr>
              <a:t>:</a:t>
            </a:r>
          </a:p>
          <a:p>
            <a:pPr marL="1650226" lvl="2" indent="-742950">
              <a:lnSpc>
                <a:spcPts val="5837"/>
              </a:lnSpc>
              <a:spcBef>
                <a:spcPct val="0"/>
              </a:spcBef>
              <a:buFont typeface="Arial" panose="020B0604020202020204" pitchFamily="34" charset="0"/>
              <a:buChar char="•"/>
            </a:pPr>
            <a:r>
              <a:rPr lang="en-US" sz="4169" b="1" i="1" dirty="0" err="1">
                <a:solidFill>
                  <a:srgbClr val="FFDE00"/>
                </a:solidFill>
                <a:latin typeface="Poppins Ultra-Bold Italics"/>
                <a:ea typeface="Poppins Ultra-Bold Italics"/>
                <a:cs typeface="Poppins Ultra-Bold Italics"/>
                <a:sym typeface="Poppins Ultra-Bold Italics"/>
              </a:rPr>
              <a:t>Chuẩn</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bị</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phần</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cứng</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phần</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mềm</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và</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dữ</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liệu</a:t>
            </a:r>
            <a:r>
              <a:rPr lang="en-US" sz="4169" b="1" i="1" dirty="0">
                <a:solidFill>
                  <a:srgbClr val="FFDE00"/>
                </a:solidFill>
                <a:latin typeface="Poppins Ultra-Bold Italics"/>
                <a:ea typeface="Poppins Ultra-Bold Italics"/>
                <a:cs typeface="Poppins Ultra-Bold Italics"/>
                <a:sym typeface="Poppins Ultra-Bold Italics"/>
              </a:rPr>
              <a:t>.</a:t>
            </a:r>
          </a:p>
          <a:p>
            <a:pPr algn="l">
              <a:lnSpc>
                <a:spcPts val="5837"/>
              </a:lnSpc>
              <a:spcBef>
                <a:spcPct val="0"/>
              </a:spcBef>
            </a:pPr>
            <a:endParaRPr lang="en-US" sz="4169" b="1" i="1" dirty="0">
              <a:solidFill>
                <a:srgbClr val="FFDE00"/>
              </a:solidFill>
              <a:latin typeface="Poppins Ultra-Bold Italics"/>
              <a:ea typeface="Poppins Ultra-Bold Italics"/>
              <a:cs typeface="Poppins Ultra-Bold Italics"/>
              <a:sym typeface="Poppins Ultra-Bold Itali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282898">
            <a:off x="13690342" y="-3682375"/>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8100000" flipH="1">
            <a:off x="14166801" y="7802946"/>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TextBox 5"/>
          <p:cNvSpPr txBox="1"/>
          <p:nvPr/>
        </p:nvSpPr>
        <p:spPr>
          <a:xfrm>
            <a:off x="522238" y="154223"/>
            <a:ext cx="18048373" cy="1151327"/>
          </a:xfrm>
          <a:prstGeom prst="rect">
            <a:avLst/>
          </a:prstGeom>
        </p:spPr>
        <p:txBody>
          <a:bodyPr lIns="0" tIns="0" rIns="0" bIns="0" rtlCol="0" anchor="t">
            <a:spAutoFit/>
          </a:bodyPr>
          <a:lstStyle/>
          <a:p>
            <a:pPr algn="l">
              <a:lnSpc>
                <a:spcPts val="8991"/>
              </a:lnSpc>
            </a:pPr>
            <a:r>
              <a:rPr lang="en-US" sz="6422" b="1" i="1">
                <a:solidFill>
                  <a:srgbClr val="FFDE00"/>
                </a:solidFill>
                <a:latin typeface="Poppins Ultra-Bold Italics"/>
                <a:ea typeface="Poppins Ultra-Bold Italics"/>
                <a:cs typeface="Poppins Ultra-Bold Italics"/>
                <a:sym typeface="Poppins Ultra-Bold Italics"/>
              </a:rPr>
              <a:t>1.3 Kiểm Thử và Tối Ưu Website</a:t>
            </a:r>
          </a:p>
        </p:txBody>
      </p:sp>
      <p:sp>
        <p:nvSpPr>
          <p:cNvPr id="6" name="TextBox 6"/>
          <p:cNvSpPr txBox="1"/>
          <p:nvPr/>
        </p:nvSpPr>
        <p:spPr>
          <a:xfrm>
            <a:off x="169566" y="1867477"/>
            <a:ext cx="8450391" cy="751350"/>
          </a:xfrm>
          <a:prstGeom prst="rect">
            <a:avLst/>
          </a:prstGeom>
        </p:spPr>
        <p:txBody>
          <a:bodyPr lIns="0" tIns="0" rIns="0" bIns="0" rtlCol="0" anchor="t">
            <a:spAutoFit/>
          </a:bodyPr>
          <a:lstStyle/>
          <a:p>
            <a:pPr algn="ctr">
              <a:lnSpc>
                <a:spcPts val="5837"/>
              </a:lnSpc>
              <a:spcBef>
                <a:spcPct val="0"/>
              </a:spcBef>
            </a:pPr>
            <a:r>
              <a:rPr lang="en-US" sz="4169" b="1" i="1">
                <a:solidFill>
                  <a:srgbClr val="FFDE00"/>
                </a:solidFill>
                <a:latin typeface="Poppins Ultra-Bold Italics"/>
                <a:ea typeface="Poppins Ultra-Bold Italics"/>
                <a:cs typeface="Poppins Ultra-Bold Italics"/>
                <a:sym typeface="Poppins Ultra-Bold Italics"/>
              </a:rPr>
              <a:t>Quy Trình Kiểm Thử Website</a:t>
            </a:r>
          </a:p>
        </p:txBody>
      </p:sp>
      <p:sp>
        <p:nvSpPr>
          <p:cNvPr id="7" name="TextBox 7"/>
          <p:cNvSpPr txBox="1"/>
          <p:nvPr/>
        </p:nvSpPr>
        <p:spPr>
          <a:xfrm>
            <a:off x="2443990" y="3180801"/>
            <a:ext cx="16906628" cy="6618750"/>
          </a:xfrm>
          <a:prstGeom prst="rect">
            <a:avLst/>
          </a:prstGeom>
        </p:spPr>
        <p:txBody>
          <a:bodyPr lIns="0" tIns="0" rIns="0" bIns="0" rtlCol="0" anchor="t">
            <a:spAutoFit/>
          </a:bodyPr>
          <a:lstStyle/>
          <a:p>
            <a:pPr algn="l">
              <a:lnSpc>
                <a:spcPts val="5837"/>
              </a:lnSpc>
            </a:pPr>
            <a:r>
              <a:rPr lang="en-US" sz="4169" b="1" i="1">
                <a:solidFill>
                  <a:srgbClr val="FFDE00"/>
                </a:solidFill>
                <a:latin typeface="Poppins Ultra-Bold Italics"/>
                <a:ea typeface="Poppins Ultra-Bold Italics"/>
                <a:cs typeface="Poppins Ultra-Bold Italics"/>
                <a:sym typeface="Poppins Ultra-Bold Italics"/>
              </a:rPr>
              <a:t>4. Thực hiện kiểm thử:</a:t>
            </a:r>
          </a:p>
          <a:p>
            <a:pPr marL="900151" lvl="1" indent="-450075" algn="l">
              <a:lnSpc>
                <a:spcPts val="5837"/>
              </a:lnSpc>
              <a:buFont typeface="Arial"/>
              <a:buChar char="•"/>
            </a:pPr>
            <a:r>
              <a:rPr lang="en-US" sz="4169" b="1" i="1">
                <a:solidFill>
                  <a:srgbClr val="FFDE00"/>
                </a:solidFill>
                <a:latin typeface="Poppins Ultra-Bold Italics"/>
                <a:ea typeface="Poppins Ultra-Bold Italics"/>
                <a:cs typeface="Poppins Ultra-Bold Italics"/>
                <a:sym typeface="Poppins Ultra-Bold Italics"/>
              </a:rPr>
              <a:t>Tiến hành kiểm thử theo kịch bản.</a:t>
            </a:r>
          </a:p>
          <a:p>
            <a:pPr marL="900151" lvl="1" indent="-450075" algn="l">
              <a:lnSpc>
                <a:spcPts val="5837"/>
              </a:lnSpc>
              <a:buFont typeface="Arial"/>
              <a:buChar char="•"/>
            </a:pPr>
            <a:r>
              <a:rPr lang="en-US" sz="4169" b="1" i="1">
                <a:solidFill>
                  <a:srgbClr val="FFDE00"/>
                </a:solidFill>
                <a:latin typeface="Poppins Ultra-Bold Italics"/>
                <a:ea typeface="Poppins Ultra-Bold Italics"/>
                <a:cs typeface="Poppins Ultra-Bold Italics"/>
                <a:sym typeface="Poppins Ultra-Bold Italics"/>
              </a:rPr>
              <a:t>Ghi lại kết quả và phát hiện lỗi.</a:t>
            </a:r>
          </a:p>
          <a:p>
            <a:pPr algn="l">
              <a:lnSpc>
                <a:spcPts val="5837"/>
              </a:lnSpc>
            </a:pPr>
            <a:r>
              <a:rPr lang="en-US" sz="4169">
                <a:solidFill>
                  <a:srgbClr val="FFDE00"/>
                </a:solidFill>
                <a:latin typeface="Poppins"/>
                <a:ea typeface="Poppins"/>
                <a:cs typeface="Poppins"/>
                <a:sym typeface="Poppins"/>
              </a:rPr>
              <a:t>5. </a:t>
            </a:r>
            <a:r>
              <a:rPr lang="en-US" sz="4169" b="1" i="1">
                <a:solidFill>
                  <a:srgbClr val="FFDE00"/>
                </a:solidFill>
                <a:latin typeface="Poppins Ultra-Bold Italics"/>
                <a:ea typeface="Poppins Ultra-Bold Italics"/>
                <a:cs typeface="Poppins Ultra-Bold Italics"/>
                <a:sym typeface="Poppins Ultra-Bold Italics"/>
              </a:rPr>
              <a:t>Đánh giá và báo cáo:</a:t>
            </a:r>
          </a:p>
          <a:p>
            <a:pPr marL="900151" lvl="1" indent="-450075" algn="l">
              <a:lnSpc>
                <a:spcPts val="5837"/>
              </a:lnSpc>
              <a:buFont typeface="Arial"/>
              <a:buChar char="•"/>
            </a:pPr>
            <a:r>
              <a:rPr lang="en-US" sz="4169" b="1" i="1">
                <a:solidFill>
                  <a:srgbClr val="FFDE00"/>
                </a:solidFill>
                <a:latin typeface="Poppins Ultra-Bold Italics"/>
                <a:ea typeface="Poppins Ultra-Bold Italics"/>
                <a:cs typeface="Poppins Ultra-Bold Italics"/>
                <a:sym typeface="Poppins Ultra-Bold Italics"/>
              </a:rPr>
              <a:t>Phân tích kết quả kiểm thử và lập báo cáo lỗi.</a:t>
            </a:r>
          </a:p>
          <a:p>
            <a:pPr marL="900151" lvl="1" indent="-450075" algn="l">
              <a:lnSpc>
                <a:spcPts val="5837"/>
              </a:lnSpc>
              <a:buFont typeface="Arial"/>
              <a:buChar char="•"/>
            </a:pPr>
            <a:r>
              <a:rPr lang="en-US" sz="4169" b="1" i="1">
                <a:solidFill>
                  <a:srgbClr val="FFDE00"/>
                </a:solidFill>
                <a:latin typeface="Poppins Ultra-Bold Italics"/>
                <a:ea typeface="Poppins Ultra-Bold Italics"/>
                <a:cs typeface="Poppins Ultra-Bold Italics"/>
                <a:sym typeface="Poppins Ultra-Bold Italics"/>
              </a:rPr>
              <a:t>Đề xuất cải tiến nếu cần.</a:t>
            </a:r>
          </a:p>
          <a:p>
            <a:pPr algn="l">
              <a:lnSpc>
                <a:spcPts val="5837"/>
              </a:lnSpc>
            </a:pPr>
            <a:r>
              <a:rPr lang="en-US" sz="4169">
                <a:solidFill>
                  <a:srgbClr val="FFDE00"/>
                </a:solidFill>
                <a:latin typeface="Poppins"/>
                <a:ea typeface="Poppins"/>
                <a:cs typeface="Poppins"/>
                <a:sym typeface="Poppins"/>
              </a:rPr>
              <a:t>6. </a:t>
            </a:r>
            <a:r>
              <a:rPr lang="en-US" sz="4169" b="1" i="1">
                <a:solidFill>
                  <a:srgbClr val="FFDE00"/>
                </a:solidFill>
                <a:latin typeface="Poppins Ultra-Bold Italics"/>
                <a:ea typeface="Poppins Ultra-Bold Italics"/>
                <a:cs typeface="Poppins Ultra-Bold Italics"/>
                <a:sym typeface="Poppins Ultra-Bold Italics"/>
              </a:rPr>
              <a:t>Kiểm thử lại:</a:t>
            </a:r>
          </a:p>
          <a:p>
            <a:pPr marL="900151" lvl="1" indent="-450075" algn="l">
              <a:lnSpc>
                <a:spcPts val="5837"/>
              </a:lnSpc>
              <a:buFont typeface="Arial"/>
              <a:buChar char="•"/>
            </a:pPr>
            <a:r>
              <a:rPr lang="en-US" sz="4169" b="1" i="1">
                <a:solidFill>
                  <a:srgbClr val="FFDE00"/>
                </a:solidFill>
                <a:latin typeface="Poppins Ultra-Bold Italics"/>
                <a:ea typeface="Poppins Ultra-Bold Italics"/>
                <a:cs typeface="Poppins Ultra-Bold Italics"/>
                <a:sym typeface="Poppins Ultra-Bold Italics"/>
              </a:rPr>
              <a:t>Sau khi sửa lỗi, thực hiện kiểm thử lại.</a:t>
            </a:r>
          </a:p>
          <a:p>
            <a:pPr algn="l">
              <a:lnSpc>
                <a:spcPts val="5837"/>
              </a:lnSpc>
              <a:spcBef>
                <a:spcPct val="0"/>
              </a:spcBef>
            </a:pPr>
            <a:endParaRPr lang="en-US" sz="4169" b="1" i="1">
              <a:solidFill>
                <a:srgbClr val="FFDE00"/>
              </a:solidFill>
              <a:latin typeface="Poppins Ultra-Bold Italics"/>
              <a:ea typeface="Poppins Ultra-Bold Italics"/>
              <a:cs typeface="Poppins Ultra-Bold Italics"/>
              <a:sym typeface="Poppins Ultra-Bold Itali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282898">
            <a:off x="13690342" y="-3682375"/>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8100000" flipH="1">
            <a:off x="14166801" y="7802946"/>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TextBox 5"/>
          <p:cNvSpPr txBox="1"/>
          <p:nvPr/>
        </p:nvSpPr>
        <p:spPr>
          <a:xfrm>
            <a:off x="522238" y="154223"/>
            <a:ext cx="18048373" cy="1151327"/>
          </a:xfrm>
          <a:prstGeom prst="rect">
            <a:avLst/>
          </a:prstGeom>
        </p:spPr>
        <p:txBody>
          <a:bodyPr lIns="0" tIns="0" rIns="0" bIns="0" rtlCol="0" anchor="t">
            <a:spAutoFit/>
          </a:bodyPr>
          <a:lstStyle/>
          <a:p>
            <a:pPr algn="l">
              <a:lnSpc>
                <a:spcPts val="8991"/>
              </a:lnSpc>
            </a:pPr>
            <a:r>
              <a:rPr lang="en-US" sz="6422" b="1" i="1">
                <a:solidFill>
                  <a:srgbClr val="FFDE00"/>
                </a:solidFill>
                <a:latin typeface="Poppins Ultra-Bold Italics"/>
                <a:ea typeface="Poppins Ultra-Bold Italics"/>
                <a:cs typeface="Poppins Ultra-Bold Italics"/>
                <a:sym typeface="Poppins Ultra-Bold Italics"/>
              </a:rPr>
              <a:t>1.3 Kiểm Thử và Tối Ưu Website</a:t>
            </a:r>
          </a:p>
        </p:txBody>
      </p:sp>
      <p:sp>
        <p:nvSpPr>
          <p:cNvPr id="6" name="TextBox 6"/>
          <p:cNvSpPr txBox="1"/>
          <p:nvPr/>
        </p:nvSpPr>
        <p:spPr>
          <a:xfrm>
            <a:off x="169566" y="1867477"/>
            <a:ext cx="8450391" cy="751350"/>
          </a:xfrm>
          <a:prstGeom prst="rect">
            <a:avLst/>
          </a:prstGeom>
        </p:spPr>
        <p:txBody>
          <a:bodyPr lIns="0" tIns="0" rIns="0" bIns="0" rtlCol="0" anchor="t">
            <a:spAutoFit/>
          </a:bodyPr>
          <a:lstStyle/>
          <a:p>
            <a:pPr algn="ctr">
              <a:lnSpc>
                <a:spcPts val="5837"/>
              </a:lnSpc>
              <a:spcBef>
                <a:spcPct val="0"/>
              </a:spcBef>
            </a:pPr>
            <a:r>
              <a:rPr lang="en-US" sz="4169" b="1" i="1">
                <a:solidFill>
                  <a:srgbClr val="FFDE00"/>
                </a:solidFill>
                <a:latin typeface="Poppins Ultra-Bold Italics"/>
                <a:ea typeface="Poppins Ultra-Bold Italics"/>
                <a:cs typeface="Poppins Ultra-Bold Italics"/>
                <a:sym typeface="Poppins Ultra-Bold Italics"/>
              </a:rPr>
              <a:t>Phương Pháp Tối Ưu Website</a:t>
            </a:r>
          </a:p>
        </p:txBody>
      </p:sp>
      <p:sp>
        <p:nvSpPr>
          <p:cNvPr id="7" name="TextBox 7"/>
          <p:cNvSpPr txBox="1"/>
          <p:nvPr/>
        </p:nvSpPr>
        <p:spPr>
          <a:xfrm>
            <a:off x="352672" y="3579723"/>
            <a:ext cx="16906628" cy="5151900"/>
          </a:xfrm>
          <a:prstGeom prst="rect">
            <a:avLst/>
          </a:prstGeom>
        </p:spPr>
        <p:txBody>
          <a:bodyPr lIns="0" tIns="0" rIns="0" bIns="0" rtlCol="0" anchor="t">
            <a:spAutoFit/>
          </a:bodyPr>
          <a:lstStyle/>
          <a:p>
            <a:pPr algn="l">
              <a:lnSpc>
                <a:spcPts val="5837"/>
              </a:lnSpc>
            </a:pPr>
            <a:r>
              <a:rPr lang="en-US" sz="4169" b="1" i="1" dirty="0">
                <a:solidFill>
                  <a:srgbClr val="FFDE00"/>
                </a:solidFill>
                <a:latin typeface="Poppins Ultra-Bold Italics"/>
                <a:ea typeface="Poppins Ultra-Bold Italics"/>
                <a:cs typeface="Poppins Ultra-Bold Italics"/>
                <a:sym typeface="Poppins Ultra-Bold Italics"/>
              </a:rPr>
              <a:t>1.Tối </a:t>
            </a:r>
            <a:r>
              <a:rPr lang="en-US" sz="4169" b="1" i="1" dirty="0" err="1">
                <a:solidFill>
                  <a:srgbClr val="FFDE00"/>
                </a:solidFill>
                <a:latin typeface="Poppins Ultra-Bold Italics"/>
                <a:ea typeface="Poppins Ultra-Bold Italics"/>
                <a:cs typeface="Poppins Ultra-Bold Italics"/>
                <a:sym typeface="Poppins Ultra-Bold Italics"/>
              </a:rPr>
              <a:t>ưu</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tốc</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độ</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tải</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trang</a:t>
            </a:r>
            <a:r>
              <a:rPr lang="en-US" sz="4169" b="1" i="1" dirty="0">
                <a:solidFill>
                  <a:srgbClr val="FFDE00"/>
                </a:solidFill>
                <a:latin typeface="Poppins Ultra-Bold Italics"/>
                <a:ea typeface="Poppins Ultra-Bold Italics"/>
                <a:cs typeface="Poppins Ultra-Bold Italics"/>
                <a:sym typeface="Poppins Ultra-Bold Italics"/>
              </a:rPr>
              <a:t>:</a:t>
            </a:r>
          </a:p>
          <a:p>
            <a:pPr marL="900151" lvl="1" indent="-450075" algn="l">
              <a:lnSpc>
                <a:spcPts val="5837"/>
              </a:lnSpc>
              <a:buFont typeface="Arial"/>
              <a:buChar char="•"/>
            </a:pPr>
            <a:r>
              <a:rPr lang="en-US" sz="4169" b="1" i="1" dirty="0" err="1">
                <a:solidFill>
                  <a:srgbClr val="FFDE00"/>
                </a:solidFill>
                <a:latin typeface="Poppins Ultra-Bold Italics"/>
                <a:ea typeface="Poppins Ultra-Bold Italics"/>
                <a:cs typeface="Poppins Ultra-Bold Italics"/>
                <a:sym typeface="Poppins Ultra-Bold Italics"/>
              </a:rPr>
              <a:t>Nén</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tệp</a:t>
            </a:r>
            <a:r>
              <a:rPr lang="en-US" sz="4169" b="1" i="1" dirty="0">
                <a:solidFill>
                  <a:srgbClr val="FFDE00"/>
                </a:solidFill>
                <a:latin typeface="Poppins Ultra-Bold Italics"/>
                <a:ea typeface="Poppins Ultra-Bold Italics"/>
                <a:cs typeface="Poppins Ultra-Bold Italics"/>
                <a:sym typeface="Poppins Ultra-Bold Italics"/>
              </a:rPr>
              <a:t> CSS, JavaScript </a:t>
            </a:r>
            <a:r>
              <a:rPr lang="en-US" sz="4169" b="1" i="1" dirty="0" err="1">
                <a:solidFill>
                  <a:srgbClr val="FFDE00"/>
                </a:solidFill>
                <a:latin typeface="Poppins Ultra-Bold Italics"/>
                <a:ea typeface="Poppins Ultra-Bold Italics"/>
                <a:cs typeface="Poppins Ultra-Bold Italics"/>
                <a:sym typeface="Poppins Ultra-Bold Italics"/>
              </a:rPr>
              <a:t>và</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hình</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ảnh</a:t>
            </a:r>
            <a:r>
              <a:rPr lang="en-US" sz="4169" b="1" i="1" dirty="0">
                <a:solidFill>
                  <a:srgbClr val="FFDE00"/>
                </a:solidFill>
                <a:latin typeface="Poppins Ultra-Bold Italics"/>
                <a:ea typeface="Poppins Ultra-Bold Italics"/>
                <a:cs typeface="Poppins Ultra-Bold Italics"/>
                <a:sym typeface="Poppins Ultra-Bold Italics"/>
              </a:rPr>
              <a:t>.</a:t>
            </a:r>
          </a:p>
          <a:p>
            <a:pPr marL="900151" lvl="1" indent="-450075" algn="l">
              <a:lnSpc>
                <a:spcPts val="5837"/>
              </a:lnSpc>
              <a:buFont typeface="Arial"/>
              <a:buChar char="•"/>
            </a:pPr>
            <a:r>
              <a:rPr lang="en-US" sz="4169" b="1" i="1" dirty="0" err="1">
                <a:solidFill>
                  <a:srgbClr val="FFDE00"/>
                </a:solidFill>
                <a:latin typeface="Poppins Ultra-Bold Italics"/>
                <a:ea typeface="Poppins Ultra-Bold Italics"/>
                <a:cs typeface="Poppins Ultra-Bold Italics"/>
                <a:sym typeface="Poppins Ultra-Bold Italics"/>
              </a:rPr>
              <a:t>Sử</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dụng</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bộ</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nhớ</a:t>
            </a:r>
            <a:r>
              <a:rPr lang="en-US" sz="4169" b="1" i="1" dirty="0">
                <a:solidFill>
                  <a:srgbClr val="FFDE00"/>
                </a:solidFill>
                <a:latin typeface="Poppins Ultra-Bold Italics"/>
                <a:ea typeface="Poppins Ultra-Bold Italics"/>
                <a:cs typeface="Poppins Ultra-Bold Italics"/>
                <a:sym typeface="Poppins Ultra-Bold Italics"/>
              </a:rPr>
              <a:t> cache </a:t>
            </a:r>
            <a:r>
              <a:rPr lang="en-US" sz="4169" b="1" i="1" dirty="0" err="1">
                <a:solidFill>
                  <a:srgbClr val="FFDE00"/>
                </a:solidFill>
                <a:latin typeface="Poppins Ultra-Bold Italics"/>
                <a:ea typeface="Poppins Ultra-Bold Italics"/>
                <a:cs typeface="Poppins Ultra-Bold Italics"/>
                <a:sym typeface="Poppins Ultra-Bold Italics"/>
              </a:rPr>
              <a:t>và</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giảm</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số</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lượng</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yêu</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cầu</a:t>
            </a:r>
            <a:r>
              <a:rPr lang="en-US" sz="4169" b="1" i="1" dirty="0">
                <a:solidFill>
                  <a:srgbClr val="FFDE00"/>
                </a:solidFill>
                <a:latin typeface="Poppins Ultra-Bold Italics"/>
                <a:ea typeface="Poppins Ultra-Bold Italics"/>
                <a:cs typeface="Poppins Ultra-Bold Italics"/>
                <a:sym typeface="Poppins Ultra-Bold Italics"/>
              </a:rPr>
              <a:t> HTTP.</a:t>
            </a:r>
          </a:p>
          <a:p>
            <a:pPr algn="l">
              <a:lnSpc>
                <a:spcPts val="5837"/>
              </a:lnSpc>
            </a:pPr>
            <a:r>
              <a:rPr lang="en-US" sz="4169" dirty="0">
                <a:solidFill>
                  <a:srgbClr val="FFDE00"/>
                </a:solidFill>
                <a:latin typeface="Poppins"/>
                <a:ea typeface="Poppins"/>
                <a:cs typeface="Poppins"/>
                <a:sym typeface="Poppins"/>
              </a:rPr>
              <a:t>2. </a:t>
            </a:r>
            <a:r>
              <a:rPr lang="en-US" sz="4169" b="1" i="1" dirty="0" err="1">
                <a:solidFill>
                  <a:srgbClr val="FFDE00"/>
                </a:solidFill>
                <a:latin typeface="Poppins Ultra-Bold Italics"/>
                <a:ea typeface="Poppins Ultra-Bold Italics"/>
                <a:cs typeface="Poppins Ultra-Bold Italics"/>
                <a:sym typeface="Poppins Ultra-Bold Italics"/>
              </a:rPr>
              <a:t>Tối</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ưu</a:t>
            </a:r>
            <a:r>
              <a:rPr lang="en-US" sz="4169" b="1" i="1" dirty="0">
                <a:solidFill>
                  <a:srgbClr val="FFDE00"/>
                </a:solidFill>
                <a:latin typeface="Poppins Ultra-Bold Italics"/>
                <a:ea typeface="Poppins Ultra-Bold Italics"/>
                <a:cs typeface="Poppins Ultra-Bold Italics"/>
                <a:sym typeface="Poppins Ultra-Bold Italics"/>
              </a:rPr>
              <a:t> SEO:</a:t>
            </a:r>
          </a:p>
          <a:p>
            <a:pPr marL="900151" lvl="1" indent="-450075" algn="l">
              <a:lnSpc>
                <a:spcPts val="5837"/>
              </a:lnSpc>
              <a:buFont typeface="Arial"/>
              <a:buChar char="•"/>
            </a:pPr>
            <a:r>
              <a:rPr lang="en-US" sz="4169" b="1" i="1" dirty="0" err="1">
                <a:solidFill>
                  <a:srgbClr val="FFDE00"/>
                </a:solidFill>
                <a:latin typeface="Poppins Ultra-Bold Italics"/>
                <a:ea typeface="Poppins Ultra-Bold Italics"/>
                <a:cs typeface="Poppins Ultra-Bold Italics"/>
                <a:sym typeface="Poppins Ultra-Bold Italics"/>
              </a:rPr>
              <a:t>Nghiên</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cứu</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từ</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khóa</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tối</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ưu</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tiêu</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đề</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mô</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tả</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thẻ</a:t>
            </a:r>
            <a:r>
              <a:rPr lang="en-US" sz="4169" b="1" i="1" dirty="0">
                <a:solidFill>
                  <a:srgbClr val="FFDE00"/>
                </a:solidFill>
                <a:latin typeface="Poppins Ultra-Bold Italics"/>
                <a:ea typeface="Poppins Ultra-Bold Italics"/>
                <a:cs typeface="Poppins Ultra-Bold Italics"/>
                <a:sym typeface="Poppins Ultra-Bold Italics"/>
              </a:rPr>
              <a:t> H1, H2.</a:t>
            </a:r>
          </a:p>
          <a:p>
            <a:pPr marL="900151" lvl="1" indent="-450075" algn="l">
              <a:lnSpc>
                <a:spcPts val="5837"/>
              </a:lnSpc>
              <a:buFont typeface="Arial"/>
              <a:buChar char="•"/>
            </a:pPr>
            <a:r>
              <a:rPr lang="en-US" sz="4169" b="1" i="1" dirty="0" err="1">
                <a:solidFill>
                  <a:srgbClr val="FFDE00"/>
                </a:solidFill>
                <a:latin typeface="Poppins Ultra-Bold Italics"/>
                <a:ea typeface="Poppins Ultra-Bold Italics"/>
                <a:cs typeface="Poppins Ultra-Bold Italics"/>
                <a:sym typeface="Poppins Ultra-Bold Italics"/>
              </a:rPr>
              <a:t>Xây</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dựng</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liên</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kết</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nội</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bộ</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và</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bên</a:t>
            </a:r>
            <a:r>
              <a:rPr lang="en-US" sz="4169" b="1" i="1" dirty="0">
                <a:solidFill>
                  <a:srgbClr val="FFDE00"/>
                </a:solidFill>
                <a:latin typeface="Poppins Ultra-Bold Italics"/>
                <a:ea typeface="Poppins Ultra-Bold Italics"/>
                <a:cs typeface="Poppins Ultra-Bold Italics"/>
                <a:sym typeface="Poppins Ultra-Bold Italics"/>
              </a:rPr>
              <a:t> </a:t>
            </a:r>
            <a:r>
              <a:rPr lang="en-US" sz="4169" b="1" i="1" dirty="0" err="1">
                <a:solidFill>
                  <a:srgbClr val="FFDE00"/>
                </a:solidFill>
                <a:latin typeface="Poppins Ultra-Bold Italics"/>
                <a:ea typeface="Poppins Ultra-Bold Italics"/>
                <a:cs typeface="Poppins Ultra-Bold Italics"/>
                <a:sym typeface="Poppins Ultra-Bold Italics"/>
              </a:rPr>
              <a:t>ngoài</a:t>
            </a:r>
            <a:r>
              <a:rPr lang="en-US" sz="4169" b="1" i="1" dirty="0">
                <a:solidFill>
                  <a:srgbClr val="FFDE00"/>
                </a:solidFill>
                <a:latin typeface="Poppins Ultra-Bold Italics"/>
                <a:ea typeface="Poppins Ultra-Bold Italics"/>
                <a:cs typeface="Poppins Ultra-Bold Italics"/>
                <a:sym typeface="Poppins Ultra-Bold Italics"/>
              </a:rPr>
              <a:t>.</a:t>
            </a:r>
          </a:p>
          <a:p>
            <a:pPr algn="l">
              <a:lnSpc>
                <a:spcPts val="5837"/>
              </a:lnSpc>
              <a:spcBef>
                <a:spcPct val="0"/>
              </a:spcBef>
            </a:pPr>
            <a:endParaRPr lang="en-US" sz="4169" b="1" i="1" dirty="0">
              <a:solidFill>
                <a:srgbClr val="FFDE00"/>
              </a:solidFill>
              <a:latin typeface="Poppins Ultra-Bold Italics"/>
              <a:ea typeface="Poppins Ultra-Bold Italics"/>
              <a:cs typeface="Poppins Ultra-Bold Italics"/>
              <a:sym typeface="Poppins Ultra-Bold Itali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9259" b="-9259"/>
            </a:stretch>
          </a:blipFill>
        </p:spPr>
      </p:sp>
      <p:sp>
        <p:nvSpPr>
          <p:cNvPr id="3" name="Freeform 3"/>
          <p:cNvSpPr/>
          <p:nvPr/>
        </p:nvSpPr>
        <p:spPr>
          <a:xfrm rot="-2266833">
            <a:off x="-1971421" y="8229600"/>
            <a:ext cx="4784651" cy="4114800"/>
          </a:xfrm>
          <a:custGeom>
            <a:avLst/>
            <a:gdLst/>
            <a:ahLst/>
            <a:cxnLst/>
            <a:rect l="l" t="t" r="r" b="b"/>
            <a:pathLst>
              <a:path w="4784651" h="4114800">
                <a:moveTo>
                  <a:pt x="0" y="0"/>
                </a:moveTo>
                <a:lnTo>
                  <a:pt x="4784651" y="0"/>
                </a:lnTo>
                <a:lnTo>
                  <a:pt x="4784651" y="4114800"/>
                </a:lnTo>
                <a:lnTo>
                  <a:pt x="0" y="41148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10305080">
            <a:off x="14866974" y="-1831405"/>
            <a:ext cx="4784651" cy="4114800"/>
          </a:xfrm>
          <a:custGeom>
            <a:avLst/>
            <a:gdLst/>
            <a:ahLst/>
            <a:cxnLst/>
            <a:rect l="l" t="t" r="r" b="b"/>
            <a:pathLst>
              <a:path w="4784651" h="4114800">
                <a:moveTo>
                  <a:pt x="0" y="0"/>
                </a:moveTo>
                <a:lnTo>
                  <a:pt x="4784652" y="0"/>
                </a:lnTo>
                <a:lnTo>
                  <a:pt x="4784652" y="4114800"/>
                </a:lnTo>
                <a:lnTo>
                  <a:pt x="0" y="41148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rot="1591228" flipH="1">
            <a:off x="15566760" y="8229600"/>
            <a:ext cx="4784651" cy="4114800"/>
          </a:xfrm>
          <a:custGeom>
            <a:avLst/>
            <a:gdLst/>
            <a:ahLst/>
            <a:cxnLst/>
            <a:rect l="l" t="t" r="r" b="b"/>
            <a:pathLst>
              <a:path w="4784651" h="4114800">
                <a:moveTo>
                  <a:pt x="4784651" y="0"/>
                </a:moveTo>
                <a:lnTo>
                  <a:pt x="0" y="0"/>
                </a:lnTo>
                <a:lnTo>
                  <a:pt x="0" y="4114800"/>
                </a:lnTo>
                <a:lnTo>
                  <a:pt x="4784651" y="4114800"/>
                </a:lnTo>
                <a:lnTo>
                  <a:pt x="478465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Freeform 6"/>
          <p:cNvSpPr/>
          <p:nvPr/>
        </p:nvSpPr>
        <p:spPr>
          <a:xfrm rot="-10468075" flipH="1">
            <a:off x="-1184743" y="-1730508"/>
            <a:ext cx="4784651" cy="4114800"/>
          </a:xfrm>
          <a:custGeom>
            <a:avLst/>
            <a:gdLst/>
            <a:ahLst/>
            <a:cxnLst/>
            <a:rect l="l" t="t" r="r" b="b"/>
            <a:pathLst>
              <a:path w="4784651" h="4114800">
                <a:moveTo>
                  <a:pt x="4784651" y="0"/>
                </a:moveTo>
                <a:lnTo>
                  <a:pt x="0" y="0"/>
                </a:lnTo>
                <a:lnTo>
                  <a:pt x="0" y="4114800"/>
                </a:lnTo>
                <a:lnTo>
                  <a:pt x="4784651" y="4114800"/>
                </a:lnTo>
                <a:lnTo>
                  <a:pt x="4784651"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7" name="TextBox 7"/>
          <p:cNvSpPr txBox="1"/>
          <p:nvPr/>
        </p:nvSpPr>
        <p:spPr>
          <a:xfrm>
            <a:off x="-233470" y="-47625"/>
            <a:ext cx="18521470" cy="1528759"/>
          </a:xfrm>
          <a:prstGeom prst="rect">
            <a:avLst/>
          </a:prstGeom>
        </p:spPr>
        <p:txBody>
          <a:bodyPr lIns="0" tIns="0" rIns="0" bIns="0" rtlCol="0" anchor="t">
            <a:spAutoFit/>
          </a:bodyPr>
          <a:lstStyle/>
          <a:p>
            <a:pPr algn="ctr">
              <a:lnSpc>
                <a:spcPts val="11211"/>
              </a:lnSpc>
            </a:pPr>
            <a:r>
              <a:rPr lang="en-US" sz="9749" b="1">
                <a:solidFill>
                  <a:srgbClr val="FF2E00"/>
                </a:solidFill>
                <a:latin typeface="Poppins Bold"/>
                <a:ea typeface="Poppins Bold"/>
                <a:cs typeface="Poppins Bold"/>
                <a:sym typeface="Poppins Bold"/>
              </a:rPr>
              <a:t>Phần 1: Câu hỏi nghiêm cứu</a:t>
            </a:r>
          </a:p>
        </p:txBody>
      </p:sp>
      <p:sp>
        <p:nvSpPr>
          <p:cNvPr id="8" name="TextBox 8"/>
          <p:cNvSpPr txBox="1"/>
          <p:nvPr/>
        </p:nvSpPr>
        <p:spPr>
          <a:xfrm>
            <a:off x="420905" y="2038860"/>
            <a:ext cx="16852343" cy="1387620"/>
          </a:xfrm>
          <a:prstGeom prst="rect">
            <a:avLst/>
          </a:prstGeom>
        </p:spPr>
        <p:txBody>
          <a:bodyPr lIns="0" tIns="0" rIns="0" bIns="0" rtlCol="0" anchor="t">
            <a:spAutoFit/>
          </a:bodyPr>
          <a:lstStyle/>
          <a:p>
            <a:pPr algn="just">
              <a:lnSpc>
                <a:spcPts val="5417"/>
              </a:lnSpc>
              <a:spcBef>
                <a:spcPct val="0"/>
              </a:spcBef>
            </a:pPr>
            <a:r>
              <a:rPr lang="en-US" sz="3869" b="1" i="1">
                <a:solidFill>
                  <a:srgbClr val="FFFFFF"/>
                </a:solidFill>
                <a:latin typeface="Poppins Ultra-Bold Italics"/>
                <a:ea typeface="Poppins Ultra-Bold Italics"/>
                <a:cs typeface="Poppins Ultra-Bold Italics"/>
                <a:sym typeface="Poppins Ultra-Bold Italics"/>
              </a:rPr>
              <a:t>1. Các chính sách, qui định pháp luật về an ninh trong lĩnh vực thương mại điện tử ở Việt Nam hiện nay?</a:t>
            </a:r>
          </a:p>
        </p:txBody>
      </p:sp>
      <p:sp>
        <p:nvSpPr>
          <p:cNvPr id="9" name="TextBox 9"/>
          <p:cNvSpPr txBox="1"/>
          <p:nvPr/>
        </p:nvSpPr>
        <p:spPr>
          <a:xfrm>
            <a:off x="279462" y="3978929"/>
            <a:ext cx="18008538" cy="2073420"/>
          </a:xfrm>
          <a:prstGeom prst="rect">
            <a:avLst/>
          </a:prstGeom>
        </p:spPr>
        <p:txBody>
          <a:bodyPr lIns="0" tIns="0" rIns="0" bIns="0" rtlCol="0" anchor="t">
            <a:spAutoFit/>
          </a:bodyPr>
          <a:lstStyle/>
          <a:p>
            <a:pPr algn="l">
              <a:lnSpc>
                <a:spcPts val="5417"/>
              </a:lnSpc>
              <a:spcBef>
                <a:spcPct val="0"/>
              </a:spcBef>
            </a:pPr>
            <a:r>
              <a:rPr lang="en-US" sz="3869" b="1" i="1">
                <a:solidFill>
                  <a:srgbClr val="FFFFFF"/>
                </a:solidFill>
                <a:latin typeface="Poppins Ultra-Bold Italics"/>
                <a:ea typeface="Poppins Ultra-Bold Italics"/>
                <a:cs typeface="Poppins Ultra-Bold Italics"/>
                <a:sym typeface="Poppins Ultra-Bold Italics"/>
              </a:rPr>
              <a:t>2.Cách thiết kế giao diện một website?, các công cụ dùng để thiết kết giao diện một website?, Lợi ích của website bán hàng theo chuẩn SEO-SEM là gì?. Cần làm gì khi đăng ký chuẩn SEO-SEM?.</a:t>
            </a:r>
          </a:p>
        </p:txBody>
      </p:sp>
      <p:sp>
        <p:nvSpPr>
          <p:cNvPr id="10" name="TextBox 10"/>
          <p:cNvSpPr txBox="1"/>
          <p:nvPr/>
        </p:nvSpPr>
        <p:spPr>
          <a:xfrm>
            <a:off x="93718" y="6444316"/>
            <a:ext cx="18194282" cy="1387620"/>
          </a:xfrm>
          <a:prstGeom prst="rect">
            <a:avLst/>
          </a:prstGeom>
        </p:spPr>
        <p:txBody>
          <a:bodyPr lIns="0" tIns="0" rIns="0" bIns="0" rtlCol="0" anchor="t">
            <a:spAutoFit/>
          </a:bodyPr>
          <a:lstStyle/>
          <a:p>
            <a:pPr algn="l">
              <a:lnSpc>
                <a:spcPts val="5417"/>
              </a:lnSpc>
              <a:spcBef>
                <a:spcPct val="0"/>
              </a:spcBef>
            </a:pPr>
            <a:r>
              <a:rPr lang="en-US" sz="3869" b="1" i="1">
                <a:solidFill>
                  <a:srgbClr val="FFFFFF"/>
                </a:solidFill>
                <a:latin typeface="Poppins Ultra-Bold Italics"/>
                <a:ea typeface="Poppins Ultra-Bold Italics"/>
                <a:cs typeface="Poppins Ultra-Bold Italics"/>
                <a:sym typeface="Poppins Ultra-Bold Italics"/>
              </a:rPr>
              <a:t>3.Kiểm thử và tối ưu website là gì?, qui trình kiểm thử và các phương pháp tối ưu website?.</a:t>
            </a:r>
          </a:p>
        </p:txBody>
      </p:sp>
      <p:sp>
        <p:nvSpPr>
          <p:cNvPr id="11" name="TextBox 11"/>
          <p:cNvSpPr txBox="1"/>
          <p:nvPr/>
        </p:nvSpPr>
        <p:spPr>
          <a:xfrm>
            <a:off x="139731" y="8222460"/>
            <a:ext cx="18148269" cy="1387620"/>
          </a:xfrm>
          <a:prstGeom prst="rect">
            <a:avLst/>
          </a:prstGeom>
        </p:spPr>
        <p:txBody>
          <a:bodyPr lIns="0" tIns="0" rIns="0" bIns="0" rtlCol="0" anchor="t">
            <a:spAutoFit/>
          </a:bodyPr>
          <a:lstStyle/>
          <a:p>
            <a:pPr algn="l">
              <a:lnSpc>
                <a:spcPts val="5417"/>
              </a:lnSpc>
              <a:spcBef>
                <a:spcPct val="0"/>
              </a:spcBef>
            </a:pPr>
            <a:r>
              <a:rPr lang="en-US" sz="3869" b="1" i="1">
                <a:solidFill>
                  <a:srgbClr val="FFFFFF"/>
                </a:solidFill>
                <a:latin typeface="Poppins Ultra-Bold Italics"/>
                <a:ea typeface="Poppins Ultra-Bold Italics"/>
                <a:cs typeface="Poppins Ultra-Bold Italics"/>
                <a:sym typeface="Poppins Ultra-Bold Italics"/>
              </a:rPr>
              <a:t>4.Mã xác thực OTP là gì ?, mã OTP nào dành cho doanh nghiệp thương mại điện tử?.</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282898">
            <a:off x="13690342" y="-3682375"/>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8100000" flipH="1">
            <a:off x="14166801" y="7802946"/>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TextBox 5"/>
          <p:cNvSpPr txBox="1"/>
          <p:nvPr/>
        </p:nvSpPr>
        <p:spPr>
          <a:xfrm>
            <a:off x="522238" y="154223"/>
            <a:ext cx="18048373" cy="1151327"/>
          </a:xfrm>
          <a:prstGeom prst="rect">
            <a:avLst/>
          </a:prstGeom>
        </p:spPr>
        <p:txBody>
          <a:bodyPr lIns="0" tIns="0" rIns="0" bIns="0" rtlCol="0" anchor="t">
            <a:spAutoFit/>
          </a:bodyPr>
          <a:lstStyle/>
          <a:p>
            <a:pPr algn="l">
              <a:lnSpc>
                <a:spcPts val="8991"/>
              </a:lnSpc>
            </a:pPr>
            <a:r>
              <a:rPr lang="en-US" sz="6422" b="1" i="1">
                <a:solidFill>
                  <a:srgbClr val="FFDE00"/>
                </a:solidFill>
                <a:latin typeface="Poppins Ultra-Bold Italics"/>
                <a:ea typeface="Poppins Ultra-Bold Italics"/>
                <a:cs typeface="Poppins Ultra-Bold Italics"/>
                <a:sym typeface="Poppins Ultra-Bold Italics"/>
              </a:rPr>
              <a:t>1.3 Kiểm Thử và Tối Ưu Website</a:t>
            </a:r>
          </a:p>
        </p:txBody>
      </p:sp>
      <p:sp>
        <p:nvSpPr>
          <p:cNvPr id="6" name="TextBox 6"/>
          <p:cNvSpPr txBox="1"/>
          <p:nvPr/>
        </p:nvSpPr>
        <p:spPr>
          <a:xfrm>
            <a:off x="169566" y="1867477"/>
            <a:ext cx="8450391" cy="751350"/>
          </a:xfrm>
          <a:prstGeom prst="rect">
            <a:avLst/>
          </a:prstGeom>
        </p:spPr>
        <p:txBody>
          <a:bodyPr lIns="0" tIns="0" rIns="0" bIns="0" rtlCol="0" anchor="t">
            <a:spAutoFit/>
          </a:bodyPr>
          <a:lstStyle/>
          <a:p>
            <a:pPr algn="ctr">
              <a:lnSpc>
                <a:spcPts val="5837"/>
              </a:lnSpc>
              <a:spcBef>
                <a:spcPct val="0"/>
              </a:spcBef>
            </a:pPr>
            <a:r>
              <a:rPr lang="en-US" sz="4169" b="1" i="1">
                <a:solidFill>
                  <a:srgbClr val="FFDE00"/>
                </a:solidFill>
                <a:latin typeface="Poppins Ultra-Bold Italics"/>
                <a:ea typeface="Poppins Ultra-Bold Italics"/>
                <a:cs typeface="Poppins Ultra-Bold Italics"/>
                <a:sym typeface="Poppins Ultra-Bold Italics"/>
              </a:rPr>
              <a:t>Phương Pháp Tối Ưu Website</a:t>
            </a:r>
          </a:p>
        </p:txBody>
      </p:sp>
      <p:sp>
        <p:nvSpPr>
          <p:cNvPr id="7" name="TextBox 7"/>
          <p:cNvSpPr txBox="1"/>
          <p:nvPr/>
        </p:nvSpPr>
        <p:spPr>
          <a:xfrm>
            <a:off x="748326" y="2881205"/>
            <a:ext cx="15008125" cy="7335341"/>
          </a:xfrm>
          <a:prstGeom prst="rect">
            <a:avLst/>
          </a:prstGeom>
        </p:spPr>
        <p:txBody>
          <a:bodyPr lIns="0" tIns="0" rIns="0" bIns="0" rtlCol="0" anchor="t">
            <a:spAutoFit/>
          </a:bodyPr>
          <a:lstStyle/>
          <a:p>
            <a:pPr algn="l">
              <a:lnSpc>
                <a:spcPts val="5181"/>
              </a:lnSpc>
            </a:pPr>
            <a:r>
              <a:rPr lang="en-US" sz="3701" b="1" i="1" dirty="0">
                <a:solidFill>
                  <a:srgbClr val="FFDE00"/>
                </a:solidFill>
                <a:latin typeface="Poppins Ultra-Bold Italics"/>
                <a:ea typeface="Poppins Ultra-Bold Italics"/>
                <a:cs typeface="Poppins Ultra-Bold Italics"/>
                <a:sym typeface="Poppins Ultra-Bold Italics"/>
              </a:rPr>
              <a:t>3.Tối </a:t>
            </a:r>
            <a:r>
              <a:rPr lang="en-US" sz="3701" b="1" i="1" dirty="0" err="1">
                <a:solidFill>
                  <a:srgbClr val="FFDE00"/>
                </a:solidFill>
                <a:latin typeface="Poppins Ultra-Bold Italics"/>
                <a:ea typeface="Poppins Ultra-Bold Italics"/>
                <a:cs typeface="Poppins Ultra-Bold Italics"/>
                <a:sym typeface="Poppins Ultra-Bold Italics"/>
              </a:rPr>
              <a:t>ưu</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trải</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nghiệm</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người</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dùng</a:t>
            </a:r>
            <a:r>
              <a:rPr lang="en-US" sz="3701" b="1" i="1" dirty="0">
                <a:solidFill>
                  <a:srgbClr val="FFDE00"/>
                </a:solidFill>
                <a:latin typeface="Poppins Ultra-Bold Italics"/>
                <a:ea typeface="Poppins Ultra-Bold Italics"/>
                <a:cs typeface="Poppins Ultra-Bold Italics"/>
                <a:sym typeface="Poppins Ultra-Bold Italics"/>
              </a:rPr>
              <a:t> (UX):</a:t>
            </a:r>
          </a:p>
          <a:p>
            <a:pPr marL="1598139" lvl="2" indent="-532713" algn="l">
              <a:lnSpc>
                <a:spcPts val="5181"/>
              </a:lnSpc>
              <a:buFont typeface="Arial"/>
              <a:buChar char="⚬"/>
            </a:pPr>
            <a:r>
              <a:rPr lang="en-US" sz="3701" b="1" i="1" dirty="0" err="1">
                <a:solidFill>
                  <a:srgbClr val="FFDE00"/>
                </a:solidFill>
                <a:latin typeface="Poppins Ultra-Bold Italics"/>
                <a:ea typeface="Poppins Ultra-Bold Italics"/>
                <a:cs typeface="Poppins Ultra-Bold Italics"/>
                <a:sym typeface="Poppins Ultra-Bold Italics"/>
              </a:rPr>
              <a:t>Thiết</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kế</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giao</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diện</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thân</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thiện</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dễ</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sử</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dụng</a:t>
            </a:r>
            <a:r>
              <a:rPr lang="en-US" sz="3701" b="1" i="1" dirty="0">
                <a:solidFill>
                  <a:srgbClr val="FFDE00"/>
                </a:solidFill>
                <a:latin typeface="Poppins Ultra-Bold Italics"/>
                <a:ea typeface="Poppins Ultra-Bold Italics"/>
                <a:cs typeface="Poppins Ultra-Bold Italics"/>
                <a:sym typeface="Poppins Ultra-Bold Italics"/>
              </a:rPr>
              <a:t>.</a:t>
            </a:r>
          </a:p>
          <a:p>
            <a:pPr marL="1598139" lvl="2" indent="-532713" algn="l">
              <a:lnSpc>
                <a:spcPts val="5181"/>
              </a:lnSpc>
              <a:buFont typeface="Arial"/>
              <a:buChar char="⚬"/>
            </a:pPr>
            <a:r>
              <a:rPr lang="en-US" sz="3701" b="1" i="1" dirty="0" err="1">
                <a:solidFill>
                  <a:srgbClr val="FFDE00"/>
                </a:solidFill>
                <a:latin typeface="Poppins Ultra-Bold Italics"/>
                <a:ea typeface="Poppins Ultra-Bold Italics"/>
                <a:cs typeface="Poppins Ultra-Bold Italics"/>
                <a:sym typeface="Poppins Ultra-Bold Italics"/>
              </a:rPr>
              <a:t>Đảm</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bảo</a:t>
            </a:r>
            <a:r>
              <a:rPr lang="en-US" sz="3701" b="1" i="1" dirty="0">
                <a:solidFill>
                  <a:srgbClr val="FFDE00"/>
                </a:solidFill>
                <a:latin typeface="Poppins Ultra-Bold Italics"/>
                <a:ea typeface="Poppins Ultra-Bold Italics"/>
                <a:cs typeface="Poppins Ultra-Bold Italics"/>
                <a:sym typeface="Poppins Ultra-Bold Italics"/>
              </a:rPr>
              <a:t> website responsive </a:t>
            </a:r>
            <a:r>
              <a:rPr lang="en-US" sz="3701" b="1" i="1" dirty="0" err="1">
                <a:solidFill>
                  <a:srgbClr val="FFDE00"/>
                </a:solidFill>
                <a:latin typeface="Poppins Ultra-Bold Italics"/>
                <a:ea typeface="Poppins Ultra-Bold Italics"/>
                <a:cs typeface="Poppins Ultra-Bold Italics"/>
                <a:sym typeface="Poppins Ultra-Bold Italics"/>
              </a:rPr>
              <a:t>trên</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các</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thiết</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bị</a:t>
            </a:r>
            <a:r>
              <a:rPr lang="en-US" sz="3701" b="1" i="1" dirty="0">
                <a:solidFill>
                  <a:srgbClr val="FFDE00"/>
                </a:solidFill>
                <a:latin typeface="Poppins Ultra-Bold Italics"/>
                <a:ea typeface="Poppins Ultra-Bold Italics"/>
                <a:cs typeface="Poppins Ultra-Bold Italics"/>
                <a:sym typeface="Poppins Ultra-Bold Italics"/>
              </a:rPr>
              <a:t>.</a:t>
            </a:r>
          </a:p>
          <a:p>
            <a:pPr algn="l">
              <a:lnSpc>
                <a:spcPts val="5181"/>
              </a:lnSpc>
            </a:pPr>
            <a:r>
              <a:rPr lang="en-US" sz="3701" b="1" i="1" dirty="0">
                <a:solidFill>
                  <a:srgbClr val="FFDE00"/>
                </a:solidFill>
                <a:latin typeface="Poppins Ultra-Bold Italics"/>
                <a:ea typeface="Poppins Ultra-Bold Italics"/>
                <a:cs typeface="Poppins Ultra-Bold Italics"/>
                <a:sym typeface="Poppins Ultra-Bold Italics"/>
              </a:rPr>
              <a:t>4. </a:t>
            </a:r>
            <a:r>
              <a:rPr lang="en-US" sz="3701" b="1" i="1" dirty="0" err="1">
                <a:solidFill>
                  <a:srgbClr val="FFDE00"/>
                </a:solidFill>
                <a:latin typeface="Poppins Ultra-Bold Italics"/>
                <a:ea typeface="Poppins Ultra-Bold Italics"/>
                <a:cs typeface="Poppins Ultra-Bold Italics"/>
                <a:sym typeface="Poppins Ultra-Bold Italics"/>
              </a:rPr>
              <a:t>Phân</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tích</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và</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theo</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dõi</a:t>
            </a:r>
            <a:r>
              <a:rPr lang="en-US" sz="3701" b="1" i="1" dirty="0">
                <a:solidFill>
                  <a:srgbClr val="FFDE00"/>
                </a:solidFill>
                <a:latin typeface="Poppins Ultra-Bold Italics"/>
                <a:ea typeface="Poppins Ultra-Bold Italics"/>
                <a:cs typeface="Poppins Ultra-Bold Italics"/>
                <a:sym typeface="Poppins Ultra-Bold Italics"/>
              </a:rPr>
              <a:t>:</a:t>
            </a:r>
          </a:p>
          <a:p>
            <a:pPr marL="1598139" lvl="2" indent="-532713" algn="l">
              <a:lnSpc>
                <a:spcPts val="5181"/>
              </a:lnSpc>
              <a:buFont typeface="Arial"/>
              <a:buChar char="⚬"/>
            </a:pPr>
            <a:r>
              <a:rPr lang="en-US" sz="3701" b="1" i="1" dirty="0" err="1">
                <a:solidFill>
                  <a:srgbClr val="FFDE00"/>
                </a:solidFill>
                <a:latin typeface="Poppins Ultra-Bold Italics"/>
                <a:ea typeface="Poppins Ultra-Bold Italics"/>
                <a:cs typeface="Poppins Ultra-Bold Italics"/>
                <a:sym typeface="Poppins Ultra-Bold Italics"/>
              </a:rPr>
              <a:t>Sử</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dụng</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a:solidFill>
                  <a:srgbClr val="FFFF00"/>
                </a:solidFill>
                <a:latin typeface="Poppins Ultra-Bold Italics"/>
                <a:ea typeface="Poppins Ultra-Bold Italics"/>
                <a:cs typeface="Poppins Ultra-Bold Italics"/>
                <a:sym typeface="Poppins Ultra-Bold Italics"/>
                <a:hlinkClick r:id="rId5"/>
              </a:rPr>
              <a:t>Google Analytics</a:t>
            </a:r>
            <a:r>
              <a:rPr lang="en-US" sz="3701" b="1" i="1" dirty="0">
                <a:solidFill>
                  <a:srgbClr val="FFFF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để</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theo</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dõi</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lưu</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lượng</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truy</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cập</a:t>
            </a:r>
            <a:r>
              <a:rPr lang="en-US" sz="3701" b="1" i="1" dirty="0">
                <a:solidFill>
                  <a:srgbClr val="FFDE00"/>
                </a:solidFill>
                <a:latin typeface="Poppins Ultra-Bold Italics"/>
                <a:ea typeface="Poppins Ultra-Bold Italics"/>
                <a:cs typeface="Poppins Ultra-Bold Italics"/>
                <a:sym typeface="Poppins Ultra-Bold Italics"/>
              </a:rPr>
              <a:t>.</a:t>
            </a:r>
          </a:p>
          <a:p>
            <a:pPr marL="1598139" lvl="2" indent="-532713" algn="l">
              <a:lnSpc>
                <a:spcPts val="5181"/>
              </a:lnSpc>
              <a:buFont typeface="Arial"/>
              <a:buChar char="⚬"/>
            </a:pPr>
            <a:r>
              <a:rPr lang="en-US" sz="3701" b="1" i="1" dirty="0" err="1">
                <a:solidFill>
                  <a:srgbClr val="FFDE00"/>
                </a:solidFill>
                <a:latin typeface="Poppins Ultra-Bold Italics"/>
                <a:ea typeface="Poppins Ultra-Bold Italics"/>
                <a:cs typeface="Poppins Ultra-Bold Italics"/>
                <a:sym typeface="Poppins Ultra-Bold Italics"/>
              </a:rPr>
              <a:t>Điều</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chỉnh</a:t>
            </a:r>
            <a:r>
              <a:rPr lang="en-US" sz="3701" b="1" i="1" dirty="0">
                <a:solidFill>
                  <a:srgbClr val="FFDE00"/>
                </a:solidFill>
                <a:latin typeface="Poppins Ultra-Bold Italics"/>
                <a:ea typeface="Poppins Ultra-Bold Italics"/>
                <a:cs typeface="Poppins Ultra-Bold Italics"/>
                <a:sym typeface="Poppins Ultra-Bold Italics"/>
              </a:rPr>
              <a:t> website </a:t>
            </a:r>
            <a:r>
              <a:rPr lang="en-US" sz="3701" b="1" i="1" dirty="0" err="1">
                <a:solidFill>
                  <a:srgbClr val="FFDE00"/>
                </a:solidFill>
                <a:latin typeface="Poppins Ultra-Bold Italics"/>
                <a:ea typeface="Poppins Ultra-Bold Italics"/>
                <a:cs typeface="Poppins Ultra-Bold Italics"/>
                <a:sym typeface="Poppins Ultra-Bold Italics"/>
              </a:rPr>
              <a:t>dựa</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trên</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dữ</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liệu</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thu</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thập</a:t>
            </a:r>
            <a:r>
              <a:rPr lang="en-US" sz="3701" b="1" i="1" dirty="0">
                <a:solidFill>
                  <a:srgbClr val="FFDE00"/>
                </a:solidFill>
                <a:latin typeface="Poppins Ultra-Bold Italics"/>
                <a:ea typeface="Poppins Ultra-Bold Italics"/>
                <a:cs typeface="Poppins Ultra-Bold Italics"/>
                <a:sym typeface="Poppins Ultra-Bold Italics"/>
              </a:rPr>
              <a:t>.</a:t>
            </a:r>
          </a:p>
          <a:p>
            <a:pPr algn="l">
              <a:lnSpc>
                <a:spcPts val="5181"/>
              </a:lnSpc>
            </a:pPr>
            <a:r>
              <a:rPr lang="en-US" sz="3701" b="1" i="1" dirty="0">
                <a:solidFill>
                  <a:srgbClr val="FFDE00"/>
                </a:solidFill>
                <a:latin typeface="Poppins Ultra-Bold Italics"/>
                <a:ea typeface="Poppins Ultra-Bold Italics"/>
                <a:cs typeface="Poppins Ultra-Bold Italics"/>
                <a:sym typeface="Poppins Ultra-Bold Italics"/>
              </a:rPr>
              <a:t>5. </a:t>
            </a:r>
            <a:r>
              <a:rPr lang="en-US" sz="3701" b="1" i="1" dirty="0" err="1">
                <a:solidFill>
                  <a:srgbClr val="FFDE00"/>
                </a:solidFill>
                <a:latin typeface="Poppins Ultra-Bold Italics"/>
                <a:ea typeface="Poppins Ultra-Bold Italics"/>
                <a:cs typeface="Poppins Ultra-Bold Italics"/>
                <a:sym typeface="Poppins Ultra-Bold Italics"/>
              </a:rPr>
              <a:t>Cải</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thiện</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bảo</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mật</a:t>
            </a:r>
            <a:r>
              <a:rPr lang="en-US" sz="3701" b="1" i="1" dirty="0">
                <a:solidFill>
                  <a:srgbClr val="FFDE00"/>
                </a:solidFill>
                <a:latin typeface="Poppins Ultra-Bold Italics"/>
                <a:ea typeface="Poppins Ultra-Bold Italics"/>
                <a:cs typeface="Poppins Ultra-Bold Italics"/>
                <a:sym typeface="Poppins Ultra-Bold Italics"/>
              </a:rPr>
              <a:t>:</a:t>
            </a:r>
          </a:p>
          <a:p>
            <a:pPr marL="1598139" lvl="2" indent="-532713" algn="l">
              <a:lnSpc>
                <a:spcPts val="5181"/>
              </a:lnSpc>
              <a:buFont typeface="Arial"/>
              <a:buChar char="⚬"/>
            </a:pPr>
            <a:r>
              <a:rPr lang="en-US" sz="3701" b="1" i="1" dirty="0" err="1">
                <a:solidFill>
                  <a:srgbClr val="FFDE00"/>
                </a:solidFill>
                <a:latin typeface="Poppins Ultra-Bold Italics"/>
                <a:ea typeface="Poppins Ultra-Bold Italics"/>
                <a:cs typeface="Poppins Ultra-Bold Italics"/>
                <a:sym typeface="Poppins Ultra-Bold Italics"/>
              </a:rPr>
              <a:t>Sử</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dụng</a:t>
            </a:r>
            <a:r>
              <a:rPr lang="en-US" sz="3701" b="1" i="1" dirty="0">
                <a:solidFill>
                  <a:srgbClr val="FFDE00"/>
                </a:solidFill>
                <a:latin typeface="Poppins Ultra-Bold Italics"/>
                <a:ea typeface="Poppins Ultra-Bold Italics"/>
                <a:cs typeface="Poppins Ultra-Bold Italics"/>
                <a:sym typeface="Poppins Ultra-Bold Italics"/>
              </a:rPr>
              <a:t> HTTPS, </a:t>
            </a:r>
            <a:r>
              <a:rPr lang="en-US" sz="3701" b="1" i="1" dirty="0" err="1">
                <a:solidFill>
                  <a:srgbClr val="FFDE00"/>
                </a:solidFill>
                <a:latin typeface="Poppins Ultra-Bold Italics"/>
                <a:ea typeface="Poppins Ultra-Bold Italics"/>
                <a:cs typeface="Poppins Ultra-Bold Italics"/>
                <a:sym typeface="Poppins Ultra-Bold Italics"/>
              </a:rPr>
              <a:t>cập</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nhật</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phần</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mềm</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và</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kiểm</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tra</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bảo</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mật</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định</a:t>
            </a:r>
            <a:r>
              <a:rPr lang="en-US" sz="3701" b="1" i="1" dirty="0">
                <a:solidFill>
                  <a:srgbClr val="FFDE00"/>
                </a:solidFill>
                <a:latin typeface="Poppins Ultra-Bold Italics"/>
                <a:ea typeface="Poppins Ultra-Bold Italics"/>
                <a:cs typeface="Poppins Ultra-Bold Italics"/>
                <a:sym typeface="Poppins Ultra-Bold Italics"/>
              </a:rPr>
              <a:t> </a:t>
            </a:r>
            <a:r>
              <a:rPr lang="en-US" sz="3701" b="1" i="1" dirty="0" err="1">
                <a:solidFill>
                  <a:srgbClr val="FFDE00"/>
                </a:solidFill>
                <a:latin typeface="Poppins Ultra-Bold Italics"/>
                <a:ea typeface="Poppins Ultra-Bold Italics"/>
                <a:cs typeface="Poppins Ultra-Bold Italics"/>
                <a:sym typeface="Poppins Ultra-Bold Italics"/>
              </a:rPr>
              <a:t>kỳ</a:t>
            </a:r>
            <a:r>
              <a:rPr lang="en-US" sz="3701" b="1" i="1" dirty="0">
                <a:solidFill>
                  <a:srgbClr val="FFDE00"/>
                </a:solidFill>
                <a:latin typeface="Poppins Ultra-Bold Italics"/>
                <a:ea typeface="Poppins Ultra-Bold Italics"/>
                <a:cs typeface="Poppins Ultra-Bold Italics"/>
                <a:sym typeface="Poppins Ultra-Bold Italics"/>
              </a:rPr>
              <a:t>.</a:t>
            </a:r>
          </a:p>
          <a:p>
            <a:pPr algn="l">
              <a:lnSpc>
                <a:spcPts val="5181"/>
              </a:lnSpc>
              <a:spcBef>
                <a:spcPct val="0"/>
              </a:spcBef>
            </a:pPr>
            <a:endParaRPr lang="en-US" sz="3701" b="1" i="1" dirty="0">
              <a:solidFill>
                <a:srgbClr val="FFDE00"/>
              </a:solidFill>
              <a:latin typeface="Poppins Ultra-Bold Italics"/>
              <a:ea typeface="Poppins Ultra-Bold Italics"/>
              <a:cs typeface="Poppins Ultra-Bold Italics"/>
              <a:sym typeface="Poppins Ultra-Bold Itali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282898">
            <a:off x="13690342" y="-3682375"/>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8100000" flipH="1">
            <a:off x="14166801" y="7802946"/>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TextBox 5"/>
          <p:cNvSpPr txBox="1"/>
          <p:nvPr/>
        </p:nvSpPr>
        <p:spPr>
          <a:xfrm>
            <a:off x="522238" y="154223"/>
            <a:ext cx="18048373" cy="1151327"/>
          </a:xfrm>
          <a:prstGeom prst="rect">
            <a:avLst/>
          </a:prstGeom>
        </p:spPr>
        <p:txBody>
          <a:bodyPr lIns="0" tIns="0" rIns="0" bIns="0" rtlCol="0" anchor="t">
            <a:spAutoFit/>
          </a:bodyPr>
          <a:lstStyle/>
          <a:p>
            <a:pPr algn="l">
              <a:lnSpc>
                <a:spcPts val="8991"/>
              </a:lnSpc>
            </a:pPr>
            <a:r>
              <a:rPr lang="en-US" sz="6422" b="1" i="1">
                <a:solidFill>
                  <a:srgbClr val="FFDE00"/>
                </a:solidFill>
                <a:latin typeface="Poppins Ultra-Bold Italics"/>
                <a:ea typeface="Poppins Ultra-Bold Italics"/>
                <a:cs typeface="Poppins Ultra-Bold Italics"/>
                <a:sym typeface="Poppins Ultra-Bold Italics"/>
              </a:rPr>
              <a:t>1.4 Mã Xác Thực OTP là gì?</a:t>
            </a:r>
          </a:p>
        </p:txBody>
      </p:sp>
      <p:sp>
        <p:nvSpPr>
          <p:cNvPr id="6" name="TextBox 6"/>
          <p:cNvSpPr txBox="1"/>
          <p:nvPr/>
        </p:nvSpPr>
        <p:spPr>
          <a:xfrm>
            <a:off x="748326" y="2881205"/>
            <a:ext cx="16053420" cy="6281453"/>
          </a:xfrm>
          <a:prstGeom prst="rect">
            <a:avLst/>
          </a:prstGeom>
        </p:spPr>
        <p:txBody>
          <a:bodyPr lIns="0" tIns="0" rIns="0" bIns="0" rtlCol="0" anchor="t">
            <a:spAutoFit/>
          </a:bodyPr>
          <a:lstStyle/>
          <a:p>
            <a:pPr algn="l">
              <a:lnSpc>
                <a:spcPts val="5542"/>
              </a:lnSpc>
            </a:pPr>
            <a:r>
              <a:rPr lang="en-US" sz="3958" b="1" i="1" dirty="0">
                <a:solidFill>
                  <a:srgbClr val="FFDE00"/>
                </a:solidFill>
                <a:latin typeface="Poppins Ultra-Bold Italics"/>
                <a:ea typeface="Poppins Ultra-Bold Italics"/>
                <a:cs typeface="Poppins Ultra-Bold Italics"/>
                <a:sym typeface="Poppins Ultra-Bold Italics"/>
              </a:rPr>
              <a:t>Định </a:t>
            </a:r>
            <a:r>
              <a:rPr lang="en-US" sz="3958" b="1" i="1" dirty="0" err="1">
                <a:solidFill>
                  <a:srgbClr val="FFDE00"/>
                </a:solidFill>
                <a:latin typeface="Poppins Ultra-Bold Italics"/>
                <a:ea typeface="Poppins Ultra-Bold Italics"/>
                <a:cs typeface="Poppins Ultra-Bold Italics"/>
                <a:sym typeface="Poppins Ultra-Bold Italics"/>
              </a:rPr>
              <a:t>nghĩa</a:t>
            </a:r>
            <a:r>
              <a:rPr lang="en-US" sz="3958" b="1" i="1" dirty="0">
                <a:solidFill>
                  <a:srgbClr val="FFDE00"/>
                </a:solidFill>
                <a:latin typeface="Poppins Ultra-Bold Italics"/>
                <a:ea typeface="Poppins Ultra-Bold Italics"/>
                <a:cs typeface="Poppins Ultra-Bold Italics"/>
                <a:sym typeface="Poppins Ultra-Bold Italics"/>
              </a:rPr>
              <a:t>:</a:t>
            </a:r>
          </a:p>
          <a:p>
            <a:pPr marL="854724" lvl="1" indent="-427362" algn="l">
              <a:lnSpc>
                <a:spcPts val="5542"/>
              </a:lnSpc>
              <a:buFont typeface="Arial"/>
              <a:buChar char="•"/>
            </a:pPr>
            <a:r>
              <a:rPr lang="en-US" sz="3958" b="1" i="1" dirty="0">
                <a:solidFill>
                  <a:srgbClr val="FFDE00"/>
                </a:solidFill>
                <a:latin typeface="Poppins Ultra-Bold Italics"/>
                <a:ea typeface="Poppins Ultra-Bold Italics"/>
                <a:cs typeface="Poppins Ultra-Bold Italics"/>
                <a:sym typeface="Poppins Ultra-Bold Italics"/>
              </a:rPr>
              <a:t>OTP (One-Time Password) </a:t>
            </a:r>
            <a:r>
              <a:rPr lang="en-US" sz="3958" b="1" i="1" dirty="0" err="1">
                <a:solidFill>
                  <a:srgbClr val="FFDE00"/>
                </a:solidFill>
                <a:latin typeface="Poppins Ultra-Bold Italics"/>
                <a:ea typeface="Poppins Ultra-Bold Italics"/>
                <a:cs typeface="Poppins Ultra-Bold Italics"/>
                <a:sym typeface="Poppins Ultra-Bold Italics"/>
              </a:rPr>
              <a:t>là</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mã</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tạm</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thời</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dùng</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để</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xác</a:t>
            </a:r>
            <a:r>
              <a:rPr lang="en-US" sz="3958" b="1" i="1" dirty="0">
                <a:solidFill>
                  <a:srgbClr val="FFDE00"/>
                </a:solidFill>
                <a:latin typeface="Poppins Ultra-Bold Italics"/>
                <a:ea typeface="Poppins Ultra-Bold Italics"/>
                <a:cs typeface="Poppins Ultra-Bold Italics"/>
                <a:sym typeface="Poppins Ultra-Bold Italics"/>
              </a:rPr>
              <a:t> minh </a:t>
            </a:r>
            <a:r>
              <a:rPr lang="en-US" sz="3958" b="1" i="1" dirty="0" err="1">
                <a:solidFill>
                  <a:srgbClr val="FFDE00"/>
                </a:solidFill>
                <a:latin typeface="Poppins Ultra-Bold Italics"/>
                <a:ea typeface="Poppins Ultra-Bold Italics"/>
                <a:cs typeface="Poppins Ultra-Bold Italics"/>
                <a:sym typeface="Poppins Ultra-Bold Italics"/>
              </a:rPr>
              <a:t>danh</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tính</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người</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dùng</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trong</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các</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giao</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dịch</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hoặc</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khi</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đăng</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nhập</a:t>
            </a:r>
            <a:r>
              <a:rPr lang="en-US" sz="3958" b="1" i="1" dirty="0">
                <a:solidFill>
                  <a:srgbClr val="FFDE00"/>
                </a:solidFill>
                <a:latin typeface="Poppins Ultra-Bold Italics"/>
                <a:ea typeface="Poppins Ultra-Bold Italics"/>
                <a:cs typeface="Poppins Ultra-Bold Italics"/>
                <a:sym typeface="Poppins Ultra-Bold Italics"/>
              </a:rPr>
              <a:t>.</a:t>
            </a:r>
          </a:p>
          <a:p>
            <a:pPr algn="l">
              <a:lnSpc>
                <a:spcPts val="5542"/>
              </a:lnSpc>
            </a:pPr>
            <a:r>
              <a:rPr lang="en-US" sz="3958" b="1" i="1" dirty="0" err="1">
                <a:solidFill>
                  <a:srgbClr val="FFDE00"/>
                </a:solidFill>
                <a:latin typeface="Poppins Ultra-Bold Italics"/>
                <a:ea typeface="Poppins Ultra-Bold Italics"/>
                <a:cs typeface="Poppins Ultra-Bold Italics"/>
                <a:sym typeface="Poppins Ultra-Bold Italics"/>
              </a:rPr>
              <a:t>Phương</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thức</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gửi</a:t>
            </a:r>
            <a:r>
              <a:rPr lang="en-US" sz="3958" b="1" i="1" dirty="0">
                <a:solidFill>
                  <a:srgbClr val="FFDE00"/>
                </a:solidFill>
                <a:latin typeface="Poppins Ultra-Bold Italics"/>
                <a:ea typeface="Poppins Ultra-Bold Italics"/>
                <a:cs typeface="Poppins Ultra-Bold Italics"/>
                <a:sym typeface="Poppins Ultra-Bold Italics"/>
              </a:rPr>
              <a:t> OTP:</a:t>
            </a:r>
          </a:p>
          <a:p>
            <a:pPr marL="854724" lvl="1" indent="-427362" algn="l">
              <a:lnSpc>
                <a:spcPts val="5542"/>
              </a:lnSpc>
              <a:buFont typeface="Arial"/>
              <a:buChar char="•"/>
            </a:pPr>
            <a:r>
              <a:rPr lang="en-US" sz="3958" b="1" i="1" dirty="0">
                <a:solidFill>
                  <a:srgbClr val="FFDE00"/>
                </a:solidFill>
                <a:latin typeface="Poppins Ultra-Bold Italics"/>
                <a:ea typeface="Poppins Ultra-Bold Italics"/>
                <a:cs typeface="Poppins Ultra-Bold Italics"/>
                <a:sym typeface="Poppins Ultra-Bold Italics"/>
              </a:rPr>
              <a:t>Tin </a:t>
            </a:r>
            <a:r>
              <a:rPr lang="en-US" sz="3958" b="1" i="1" dirty="0" err="1">
                <a:solidFill>
                  <a:srgbClr val="FFDE00"/>
                </a:solidFill>
                <a:latin typeface="Poppins Ultra-Bold Italics"/>
                <a:ea typeface="Poppins Ultra-Bold Italics"/>
                <a:cs typeface="Poppins Ultra-Bold Italics"/>
                <a:sym typeface="Poppins Ultra-Bold Italics"/>
              </a:rPr>
              <a:t>nhắn</a:t>
            </a:r>
            <a:r>
              <a:rPr lang="en-US" sz="3958" b="1" i="1" dirty="0">
                <a:solidFill>
                  <a:srgbClr val="FFDE00"/>
                </a:solidFill>
                <a:latin typeface="Poppins Ultra-Bold Italics"/>
                <a:ea typeface="Poppins Ultra-Bold Italics"/>
                <a:cs typeface="Poppins Ultra-Bold Italics"/>
                <a:sym typeface="Poppins Ultra-Bold Italics"/>
              </a:rPr>
              <a:t> SMS, email, </a:t>
            </a:r>
            <a:r>
              <a:rPr lang="en-US" sz="3958" b="1" i="1" dirty="0" err="1">
                <a:solidFill>
                  <a:srgbClr val="FFDE00"/>
                </a:solidFill>
                <a:latin typeface="Poppins Ultra-Bold Italics"/>
                <a:ea typeface="Poppins Ultra-Bold Italics"/>
                <a:cs typeface="Poppins Ultra-Bold Italics"/>
                <a:sym typeface="Poppins Ultra-Bold Italics"/>
              </a:rPr>
              <a:t>ứng</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dụng</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xác</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thực</a:t>
            </a:r>
            <a:r>
              <a:rPr lang="en-US" sz="3958" b="1" i="1" dirty="0">
                <a:solidFill>
                  <a:srgbClr val="FFDE00"/>
                </a:solidFill>
                <a:latin typeface="Poppins Ultra-Bold Italics"/>
                <a:ea typeface="Poppins Ultra-Bold Italics"/>
                <a:cs typeface="Poppins Ultra-Bold Italics"/>
                <a:sym typeface="Poppins Ultra-Bold Italics"/>
              </a:rPr>
              <a:t>.</a:t>
            </a:r>
          </a:p>
          <a:p>
            <a:pPr algn="l">
              <a:lnSpc>
                <a:spcPts val="5542"/>
              </a:lnSpc>
            </a:pPr>
            <a:r>
              <a:rPr lang="en-US" sz="3958" b="1" i="1" dirty="0" err="1">
                <a:solidFill>
                  <a:srgbClr val="FFDE00"/>
                </a:solidFill>
                <a:latin typeface="Poppins Ultra-Bold Italics"/>
                <a:ea typeface="Poppins Ultra-Bold Italics"/>
                <a:cs typeface="Poppins Ultra-Bold Italics"/>
                <a:sym typeface="Poppins Ultra-Bold Italics"/>
              </a:rPr>
              <a:t>Lợi</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ích</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bảo</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mật</a:t>
            </a:r>
            <a:r>
              <a:rPr lang="en-US" sz="3958" b="1" i="1" dirty="0">
                <a:solidFill>
                  <a:srgbClr val="FFDE00"/>
                </a:solidFill>
                <a:latin typeface="Poppins Ultra-Bold Italics"/>
                <a:ea typeface="Poppins Ultra-Bold Italics"/>
                <a:cs typeface="Poppins Ultra-Bold Italics"/>
                <a:sym typeface="Poppins Ultra-Bold Italics"/>
              </a:rPr>
              <a:t>:</a:t>
            </a:r>
          </a:p>
          <a:p>
            <a:pPr marL="854724" lvl="1" indent="-427362" algn="l">
              <a:lnSpc>
                <a:spcPts val="5542"/>
              </a:lnSpc>
              <a:buFont typeface="Arial"/>
              <a:buChar char="•"/>
            </a:pPr>
            <a:r>
              <a:rPr lang="en-US" sz="3958" b="1" i="1" dirty="0" err="1">
                <a:solidFill>
                  <a:srgbClr val="FFDE00"/>
                </a:solidFill>
                <a:latin typeface="Poppins Ultra-Bold Italics"/>
                <a:ea typeface="Poppins Ultra-Bold Italics"/>
                <a:cs typeface="Poppins Ultra-Bold Italics"/>
                <a:sym typeface="Poppins Ultra-Bold Italics"/>
              </a:rPr>
              <a:t>Tăng</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cường</a:t>
            </a:r>
            <a:r>
              <a:rPr lang="en-US" sz="3958" b="1" i="1" dirty="0">
                <a:solidFill>
                  <a:srgbClr val="FFDE00"/>
                </a:solidFill>
                <a:latin typeface="Poppins Ultra-Bold Italics"/>
                <a:ea typeface="Poppins Ultra-Bold Italics"/>
                <a:cs typeface="Poppins Ultra-Bold Italics"/>
                <a:sym typeface="Poppins Ultra-Bold Italics"/>
              </a:rPr>
              <a:t> an </a:t>
            </a:r>
            <a:r>
              <a:rPr lang="en-US" sz="3958" b="1" i="1" dirty="0" err="1">
                <a:solidFill>
                  <a:srgbClr val="FFDE00"/>
                </a:solidFill>
                <a:latin typeface="Poppins Ultra-Bold Italics"/>
                <a:ea typeface="Poppins Ultra-Bold Italics"/>
                <a:cs typeface="Poppins Ultra-Bold Italics"/>
                <a:sym typeface="Poppins Ultra-Bold Italics"/>
              </a:rPr>
              <a:t>toàn</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cho</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người</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dùng</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và</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dữ</a:t>
            </a:r>
            <a:r>
              <a:rPr lang="en-US" sz="3958" b="1" i="1" dirty="0">
                <a:solidFill>
                  <a:srgbClr val="FFDE00"/>
                </a:solidFill>
                <a:latin typeface="Poppins Ultra-Bold Italics"/>
                <a:ea typeface="Poppins Ultra-Bold Italics"/>
                <a:cs typeface="Poppins Ultra-Bold Italics"/>
                <a:sym typeface="Poppins Ultra-Bold Italics"/>
              </a:rPr>
              <a:t> </a:t>
            </a:r>
            <a:r>
              <a:rPr lang="en-US" sz="3958" b="1" i="1" dirty="0" err="1">
                <a:solidFill>
                  <a:srgbClr val="FFDE00"/>
                </a:solidFill>
                <a:latin typeface="Poppins Ultra-Bold Italics"/>
                <a:ea typeface="Poppins Ultra-Bold Italics"/>
                <a:cs typeface="Poppins Ultra-Bold Italics"/>
                <a:sym typeface="Poppins Ultra-Bold Italics"/>
              </a:rPr>
              <a:t>liệu</a:t>
            </a:r>
            <a:r>
              <a:rPr lang="en-US" sz="3958" b="1" i="1" dirty="0">
                <a:solidFill>
                  <a:srgbClr val="FFDE00"/>
                </a:solidFill>
                <a:latin typeface="Poppins Ultra-Bold Italics"/>
                <a:ea typeface="Poppins Ultra-Bold Italics"/>
                <a:cs typeface="Poppins Ultra-Bold Italics"/>
                <a:sym typeface="Poppins Ultra-Bold Italics"/>
              </a:rPr>
              <a:t>.</a:t>
            </a:r>
          </a:p>
          <a:p>
            <a:pPr algn="l">
              <a:lnSpc>
                <a:spcPts val="5542"/>
              </a:lnSpc>
              <a:spcBef>
                <a:spcPct val="0"/>
              </a:spcBef>
            </a:pPr>
            <a:endParaRPr lang="en-US" sz="3958" b="1" i="1" dirty="0">
              <a:solidFill>
                <a:srgbClr val="FFDE00"/>
              </a:solidFill>
              <a:latin typeface="Poppins Ultra-Bold Italics"/>
              <a:ea typeface="Poppins Ultra-Bold Italics"/>
              <a:cs typeface="Poppins Ultra-Bold Italics"/>
              <a:sym typeface="Poppins Ultra-Bold Itali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282898">
            <a:off x="13690342" y="-3682375"/>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8100000" flipH="1">
            <a:off x="14166801" y="7802946"/>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TextBox 5"/>
          <p:cNvSpPr txBox="1"/>
          <p:nvPr/>
        </p:nvSpPr>
        <p:spPr>
          <a:xfrm>
            <a:off x="522238" y="154223"/>
            <a:ext cx="18048373" cy="1151327"/>
          </a:xfrm>
          <a:prstGeom prst="rect">
            <a:avLst/>
          </a:prstGeom>
        </p:spPr>
        <p:txBody>
          <a:bodyPr lIns="0" tIns="0" rIns="0" bIns="0" rtlCol="0" anchor="t">
            <a:spAutoFit/>
          </a:bodyPr>
          <a:lstStyle/>
          <a:p>
            <a:pPr algn="l">
              <a:lnSpc>
                <a:spcPts val="8991"/>
              </a:lnSpc>
            </a:pPr>
            <a:r>
              <a:rPr lang="en-US" sz="6422" b="1" i="1">
                <a:solidFill>
                  <a:srgbClr val="FFDE00"/>
                </a:solidFill>
                <a:latin typeface="Poppins Ultra-Bold Italics"/>
                <a:ea typeface="Poppins Ultra-Bold Italics"/>
                <a:cs typeface="Poppins Ultra-Bold Italics"/>
                <a:sym typeface="Poppins Ultra-Bold Italics"/>
              </a:rPr>
              <a:t>1.4 Mã Xác Thực OTP là gì?</a:t>
            </a:r>
          </a:p>
        </p:txBody>
      </p:sp>
      <p:sp>
        <p:nvSpPr>
          <p:cNvPr id="6" name="TextBox 6"/>
          <p:cNvSpPr txBox="1"/>
          <p:nvPr/>
        </p:nvSpPr>
        <p:spPr>
          <a:xfrm>
            <a:off x="748326" y="2881205"/>
            <a:ext cx="16053420" cy="6281453"/>
          </a:xfrm>
          <a:prstGeom prst="rect">
            <a:avLst/>
          </a:prstGeom>
        </p:spPr>
        <p:txBody>
          <a:bodyPr lIns="0" tIns="0" rIns="0" bIns="0" rtlCol="0" anchor="t">
            <a:spAutoFit/>
          </a:bodyPr>
          <a:lstStyle/>
          <a:p>
            <a:pPr algn="l">
              <a:lnSpc>
                <a:spcPts val="5542"/>
              </a:lnSpc>
            </a:pPr>
            <a:r>
              <a:rPr lang="en-US" sz="3958" b="1" i="1">
                <a:solidFill>
                  <a:srgbClr val="FFDE00"/>
                </a:solidFill>
                <a:latin typeface="Poppins Ultra-Bold Italics"/>
                <a:ea typeface="Poppins Ultra-Bold Italics"/>
                <a:cs typeface="Poppins Ultra-Bold Italics"/>
                <a:sym typeface="Poppins Ultra-Bold Italics"/>
              </a:rPr>
              <a:t>Đặc điểm của mã OTP:</a:t>
            </a:r>
          </a:p>
          <a:p>
            <a:pPr marL="854724" lvl="1" indent="-427362" algn="l">
              <a:lnSpc>
                <a:spcPts val="5542"/>
              </a:lnSpc>
              <a:buFont typeface="Arial"/>
              <a:buChar char="•"/>
            </a:pPr>
            <a:r>
              <a:rPr lang="en-US" sz="3958" b="1" i="1">
                <a:solidFill>
                  <a:srgbClr val="FFDE00"/>
                </a:solidFill>
                <a:latin typeface="Poppins Ultra-Bold Italics"/>
                <a:ea typeface="Poppins Ultra-Bold Italics"/>
                <a:cs typeface="Poppins Ultra-Bold Italics"/>
                <a:sym typeface="Poppins Ultra-Bold Italics"/>
              </a:rPr>
              <a:t>Tạm thời, chỉ sử dụng một lần và có thời gian hết hạn ngắn.</a:t>
            </a:r>
          </a:p>
          <a:p>
            <a:pPr marL="854724" lvl="1" indent="-427362" algn="l">
              <a:lnSpc>
                <a:spcPts val="5542"/>
              </a:lnSpc>
              <a:buFont typeface="Arial"/>
              <a:buChar char="•"/>
            </a:pPr>
            <a:r>
              <a:rPr lang="en-US" sz="3958" b="1" i="1">
                <a:solidFill>
                  <a:srgbClr val="FFDE00"/>
                </a:solidFill>
                <a:latin typeface="Poppins Ultra-Bold Italics"/>
                <a:ea typeface="Poppins Ultra-Bold Italics"/>
                <a:cs typeface="Poppins Ultra-Bold Italics"/>
                <a:sym typeface="Poppins Ultra-Bold Italics"/>
              </a:rPr>
              <a:t>Bảo mật, ngay cả khi có mật khẩu, vẫn cần mã OTP để truy cập.</a:t>
            </a:r>
          </a:p>
          <a:p>
            <a:pPr algn="l">
              <a:lnSpc>
                <a:spcPts val="5542"/>
              </a:lnSpc>
            </a:pPr>
            <a:r>
              <a:rPr lang="en-US" sz="3958" b="1" i="1">
                <a:solidFill>
                  <a:srgbClr val="FFDE00"/>
                </a:solidFill>
                <a:latin typeface="Poppins Ultra-Bold Italics"/>
                <a:ea typeface="Poppins Ultra-Bold Italics"/>
                <a:cs typeface="Poppins Ultra-Bold Italics"/>
                <a:sym typeface="Poppins Ultra-Bold Italics"/>
              </a:rPr>
              <a:t>Lợi ích của OTP:</a:t>
            </a:r>
          </a:p>
          <a:p>
            <a:pPr marL="854724" lvl="1" indent="-427362" algn="l">
              <a:lnSpc>
                <a:spcPts val="5542"/>
              </a:lnSpc>
              <a:buFont typeface="Arial"/>
              <a:buChar char="•"/>
            </a:pPr>
            <a:r>
              <a:rPr lang="en-US" sz="3958" b="1" i="1">
                <a:solidFill>
                  <a:srgbClr val="FFDE00"/>
                </a:solidFill>
                <a:latin typeface="Poppins Ultra-Bold Italics"/>
                <a:ea typeface="Poppins Ultra-Bold Italics"/>
                <a:cs typeface="Poppins Ultra-Bold Italics"/>
                <a:sym typeface="Poppins Ultra-Bold Italics"/>
              </a:rPr>
              <a:t>Ngăn chặn truy cập trái phép, bảo vệ tài khoản khỏi đánh cắp mật khẩu.</a:t>
            </a:r>
          </a:p>
          <a:p>
            <a:pPr marL="854724" lvl="1" indent="-427362" algn="l">
              <a:lnSpc>
                <a:spcPts val="5542"/>
              </a:lnSpc>
              <a:buFont typeface="Arial"/>
              <a:buChar char="•"/>
            </a:pPr>
            <a:r>
              <a:rPr lang="en-US" sz="3958" b="1" i="1">
                <a:solidFill>
                  <a:srgbClr val="FFDE00"/>
                </a:solidFill>
                <a:latin typeface="Poppins Ultra-Bold Italics"/>
                <a:ea typeface="Poppins Ultra-Bold Italics"/>
                <a:cs typeface="Poppins Ultra-Bold Italics"/>
                <a:sym typeface="Poppins Ultra-Bold Italics"/>
              </a:rPr>
              <a:t>Hỗ trợ xác thực hai yếu tố (2FA).</a:t>
            </a:r>
          </a:p>
          <a:p>
            <a:pPr algn="l">
              <a:lnSpc>
                <a:spcPts val="5542"/>
              </a:lnSpc>
              <a:spcBef>
                <a:spcPct val="0"/>
              </a:spcBef>
            </a:pPr>
            <a:endParaRPr lang="en-US" sz="3958" b="1" i="1">
              <a:solidFill>
                <a:srgbClr val="FFDE00"/>
              </a:solidFill>
              <a:latin typeface="Poppins Ultra-Bold Italics"/>
              <a:ea typeface="Poppins Ultra-Bold Italics"/>
              <a:cs typeface="Poppins Ultra-Bold Italics"/>
              <a:sym typeface="Poppins Ultra-Bold Itali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282898">
            <a:off x="13690342" y="-3682375"/>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8100000" flipH="1">
            <a:off x="14166801" y="7802946"/>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TextBox 5"/>
          <p:cNvSpPr txBox="1"/>
          <p:nvPr/>
        </p:nvSpPr>
        <p:spPr>
          <a:xfrm>
            <a:off x="522238" y="154223"/>
            <a:ext cx="18048373" cy="1151327"/>
          </a:xfrm>
          <a:prstGeom prst="rect">
            <a:avLst/>
          </a:prstGeom>
        </p:spPr>
        <p:txBody>
          <a:bodyPr lIns="0" tIns="0" rIns="0" bIns="0" rtlCol="0" anchor="t">
            <a:spAutoFit/>
          </a:bodyPr>
          <a:lstStyle/>
          <a:p>
            <a:pPr algn="l">
              <a:lnSpc>
                <a:spcPts val="8991"/>
              </a:lnSpc>
            </a:pPr>
            <a:r>
              <a:rPr lang="en-US" sz="6422" b="1" i="1">
                <a:solidFill>
                  <a:srgbClr val="FFDE00"/>
                </a:solidFill>
                <a:latin typeface="Poppins Ultra-Bold Italics"/>
                <a:ea typeface="Poppins Ultra-Bold Italics"/>
                <a:cs typeface="Poppins Ultra-Bold Italics"/>
                <a:sym typeface="Poppins Ultra-Bold Italics"/>
              </a:rPr>
              <a:t>1.4 Mã Xác Thực OTP là gì?</a:t>
            </a:r>
          </a:p>
        </p:txBody>
      </p:sp>
      <p:sp>
        <p:nvSpPr>
          <p:cNvPr id="6" name="TextBox 6"/>
          <p:cNvSpPr txBox="1"/>
          <p:nvPr/>
        </p:nvSpPr>
        <p:spPr>
          <a:xfrm>
            <a:off x="169566" y="1867477"/>
            <a:ext cx="13480861" cy="751350"/>
          </a:xfrm>
          <a:prstGeom prst="rect">
            <a:avLst/>
          </a:prstGeom>
        </p:spPr>
        <p:txBody>
          <a:bodyPr lIns="0" tIns="0" rIns="0" bIns="0" rtlCol="0" anchor="t">
            <a:spAutoFit/>
          </a:bodyPr>
          <a:lstStyle/>
          <a:p>
            <a:pPr algn="ctr">
              <a:lnSpc>
                <a:spcPts val="5837"/>
              </a:lnSpc>
              <a:spcBef>
                <a:spcPct val="0"/>
              </a:spcBef>
            </a:pPr>
            <a:r>
              <a:rPr lang="en-US" sz="4169" b="1" i="1">
                <a:solidFill>
                  <a:srgbClr val="FFDE00"/>
                </a:solidFill>
                <a:latin typeface="Poppins Ultra-Bold Italics"/>
                <a:ea typeface="Poppins Ultra-Bold Italics"/>
                <a:cs typeface="Poppins Ultra-Bold Italics"/>
                <a:sym typeface="Poppins Ultra-Bold Italics"/>
              </a:rPr>
              <a:t>Mã OTP Cho Doanh Nghiệp Thương Mại Điện Tử</a:t>
            </a:r>
          </a:p>
        </p:txBody>
      </p:sp>
      <p:sp>
        <p:nvSpPr>
          <p:cNvPr id="7" name="TextBox 7"/>
          <p:cNvSpPr txBox="1"/>
          <p:nvPr/>
        </p:nvSpPr>
        <p:spPr>
          <a:xfrm>
            <a:off x="748326" y="2881205"/>
            <a:ext cx="16053420" cy="5585041"/>
          </a:xfrm>
          <a:prstGeom prst="rect">
            <a:avLst/>
          </a:prstGeom>
        </p:spPr>
        <p:txBody>
          <a:bodyPr lIns="0" tIns="0" rIns="0" bIns="0" rtlCol="0" anchor="t">
            <a:spAutoFit/>
          </a:bodyPr>
          <a:lstStyle/>
          <a:p>
            <a:pPr marL="854724" lvl="1" indent="-427362" algn="l">
              <a:lnSpc>
                <a:spcPts val="5542"/>
              </a:lnSpc>
              <a:buAutoNum type="arabicPeriod"/>
            </a:pPr>
            <a:r>
              <a:rPr lang="en-US" sz="3958" b="1" i="1">
                <a:solidFill>
                  <a:srgbClr val="FFDE00"/>
                </a:solidFill>
                <a:latin typeface="Poppins Ultra-Bold Italics"/>
                <a:ea typeface="Poppins Ultra-Bold Italics"/>
                <a:cs typeface="Poppins Ultra-Bold Italics"/>
                <a:sym typeface="Poppins Ultra-Bold Italics"/>
              </a:rPr>
              <a:t>Nhược điểm của SMS OTP:</a:t>
            </a:r>
          </a:p>
          <a:p>
            <a:pPr marL="1709448" lvl="2" indent="-569816" algn="l">
              <a:lnSpc>
                <a:spcPts val="5542"/>
              </a:lnSpc>
              <a:buFont typeface="Arial"/>
              <a:buChar char="⚬"/>
            </a:pPr>
            <a:r>
              <a:rPr lang="en-US" sz="3958" b="1" i="1">
                <a:solidFill>
                  <a:srgbClr val="FFDE00"/>
                </a:solidFill>
                <a:latin typeface="Poppins Ultra-Bold Italics"/>
                <a:ea typeface="Poppins Ultra-Bold Italics"/>
                <a:cs typeface="Poppins Ultra-Bold Italics"/>
                <a:sym typeface="Poppins Ultra-Bold Italics"/>
              </a:rPr>
              <a:t>Hạn chế về bảo mật tuyệt đối.</a:t>
            </a:r>
          </a:p>
          <a:p>
            <a:pPr marL="854724" lvl="1" indent="-427362" algn="l">
              <a:lnSpc>
                <a:spcPts val="5542"/>
              </a:lnSpc>
              <a:buAutoNum type="arabicPeriod"/>
            </a:pPr>
            <a:r>
              <a:rPr lang="en-US" sz="3958" b="1" i="1">
                <a:solidFill>
                  <a:srgbClr val="FFDE00"/>
                </a:solidFill>
                <a:latin typeface="Poppins Ultra-Bold Italics"/>
                <a:ea typeface="Poppins Ultra-Bold Italics"/>
                <a:cs typeface="Poppins Ultra-Bold Italics"/>
                <a:sym typeface="Poppins Ultra-Bold Italics"/>
              </a:rPr>
              <a:t>Lợi ích của SMS OTP cho doanh nghiệp TMĐT:</a:t>
            </a:r>
          </a:p>
          <a:p>
            <a:pPr marL="1709448" lvl="2" indent="-569816" algn="l">
              <a:lnSpc>
                <a:spcPts val="5542"/>
              </a:lnSpc>
              <a:buFont typeface="Arial"/>
              <a:buChar char="⚬"/>
            </a:pPr>
            <a:r>
              <a:rPr lang="en-US" sz="3958" b="1" i="1">
                <a:solidFill>
                  <a:srgbClr val="FFDE00"/>
                </a:solidFill>
                <a:latin typeface="Poppins Ultra-Bold Italics"/>
                <a:ea typeface="Poppins Ultra-Bold Italics"/>
                <a:cs typeface="Poppins Ultra-Bold Italics"/>
                <a:sym typeface="Poppins Ultra-Bold Italics"/>
              </a:rPr>
              <a:t>Tốc độ gửi nhận nhanh, tỷ lệ nhập mã thành công cao.</a:t>
            </a:r>
          </a:p>
          <a:p>
            <a:pPr marL="1709448" lvl="2" indent="-569816" algn="l">
              <a:lnSpc>
                <a:spcPts val="5542"/>
              </a:lnSpc>
              <a:buFont typeface="Arial"/>
              <a:buChar char="⚬"/>
            </a:pPr>
            <a:r>
              <a:rPr lang="en-US" sz="3958" b="1" i="1">
                <a:solidFill>
                  <a:srgbClr val="FFDE00"/>
                </a:solidFill>
                <a:latin typeface="Poppins Ultra-Bold Italics"/>
                <a:ea typeface="Poppins Ultra-Bold Italics"/>
                <a:cs typeface="Poppins Ultra-Bold Italics"/>
                <a:sym typeface="Poppins Ultra-Bold Italics"/>
              </a:rPr>
              <a:t>Tiết kiệm chi phí, không bị hạn chế thiết bị gửi tin.</a:t>
            </a:r>
          </a:p>
          <a:p>
            <a:pPr marL="1709448" lvl="2" indent="-569816" algn="l">
              <a:lnSpc>
                <a:spcPts val="5542"/>
              </a:lnSpc>
              <a:buFont typeface="Arial"/>
              <a:buChar char="⚬"/>
            </a:pPr>
            <a:r>
              <a:rPr lang="en-US" sz="3958" b="1" i="1">
                <a:solidFill>
                  <a:srgbClr val="FFDE00"/>
                </a:solidFill>
                <a:latin typeface="Poppins Ultra-Bold Italics"/>
                <a:ea typeface="Poppins Ultra-Bold Italics"/>
                <a:cs typeface="Poppins Ultra-Bold Italics"/>
                <a:sym typeface="Poppins Ultra-Bold Italics"/>
              </a:rPr>
              <a:t>Trải nghiệm người dùng tốt hơn với thao tác nhập mã nhanh chóng.</a:t>
            </a:r>
          </a:p>
          <a:p>
            <a:pPr algn="l">
              <a:lnSpc>
                <a:spcPts val="5542"/>
              </a:lnSpc>
              <a:spcBef>
                <a:spcPct val="0"/>
              </a:spcBef>
            </a:pPr>
            <a:endParaRPr lang="en-US" sz="3958" b="1" i="1">
              <a:solidFill>
                <a:srgbClr val="FFDE00"/>
              </a:solidFill>
              <a:latin typeface="Poppins Ultra-Bold Italics"/>
              <a:ea typeface="Poppins Ultra-Bold Italics"/>
              <a:cs typeface="Poppins Ultra-Bold Italics"/>
              <a:sym typeface="Poppins Ultra-Bold Itali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2624323" y="2072890"/>
            <a:ext cx="12563744" cy="4819650"/>
          </a:xfrm>
          <a:prstGeom prst="rect">
            <a:avLst/>
          </a:prstGeom>
        </p:spPr>
        <p:txBody>
          <a:bodyPr lIns="0" tIns="0" rIns="0" bIns="0" rtlCol="0" anchor="t">
            <a:spAutoFit/>
          </a:bodyPr>
          <a:lstStyle/>
          <a:p>
            <a:pPr algn="ctr">
              <a:lnSpc>
                <a:spcPts val="12599"/>
              </a:lnSpc>
            </a:pPr>
            <a:r>
              <a:rPr lang="en-US" sz="9000" b="1">
                <a:solidFill>
                  <a:srgbClr val="FF0013"/>
                </a:solidFill>
                <a:latin typeface="Poppins Ultra-Bold"/>
                <a:ea typeface="Poppins Ultra-Bold"/>
                <a:cs typeface="Poppins Ultra-Bold"/>
                <a:sym typeface="Poppins Ultra-Bold"/>
              </a:rPr>
              <a:t>PHẦN 2: Báo các đồ án website thương mại điện tử</a:t>
            </a:r>
          </a:p>
        </p:txBody>
      </p:sp>
      <p:sp>
        <p:nvSpPr>
          <p:cNvPr id="4" name="Freeform 4"/>
          <p:cNvSpPr/>
          <p:nvPr/>
        </p:nvSpPr>
        <p:spPr>
          <a:xfrm rot="9931774">
            <a:off x="-2083469" y="6625584"/>
            <a:ext cx="6224339" cy="5352931"/>
          </a:xfrm>
          <a:custGeom>
            <a:avLst/>
            <a:gdLst/>
            <a:ahLst/>
            <a:cxnLst/>
            <a:rect l="l" t="t" r="r" b="b"/>
            <a:pathLst>
              <a:path w="6224339" h="5352931">
                <a:moveTo>
                  <a:pt x="0" y="0"/>
                </a:moveTo>
                <a:lnTo>
                  <a:pt x="6224338" y="0"/>
                </a:lnTo>
                <a:lnTo>
                  <a:pt x="6224338" y="5352932"/>
                </a:lnTo>
                <a:lnTo>
                  <a:pt x="0" y="535293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rot="-10598771" flipH="1">
            <a:off x="14992948" y="6188629"/>
            <a:ext cx="6593816" cy="5670682"/>
          </a:xfrm>
          <a:custGeom>
            <a:avLst/>
            <a:gdLst/>
            <a:ahLst/>
            <a:cxnLst/>
            <a:rect l="l" t="t" r="r" b="b"/>
            <a:pathLst>
              <a:path w="6593816" h="5670682">
                <a:moveTo>
                  <a:pt x="6593817" y="0"/>
                </a:moveTo>
                <a:lnTo>
                  <a:pt x="0" y="0"/>
                </a:lnTo>
                <a:lnTo>
                  <a:pt x="0" y="5670682"/>
                </a:lnTo>
                <a:lnTo>
                  <a:pt x="6593817" y="5670682"/>
                </a:lnTo>
                <a:lnTo>
                  <a:pt x="6593817" y="0"/>
                </a:lnTo>
                <a:close/>
              </a:path>
            </a:pathLst>
          </a:custGeom>
          <a:blipFill>
            <a:blip r:embed="rId3">
              <a:extLst>
                <a:ext uri="{96DAC541-7B7A-43D3-8B79-37D633B846F1}">
                  <asvg:svgBlip xmlns="" xmlns:asvg="http://schemas.microsoft.com/office/drawing/2016/SVG/main" r:embed="rId4"/>
                </a:ext>
              </a:extLst>
            </a:blip>
            <a:stretch>
              <a:fillRect/>
            </a:stretch>
          </a:blipFill>
        </p:spPr>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2282898">
            <a:off x="13690342" y="-3682375"/>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rot="-8100000" flipH="1">
            <a:off x="14166801" y="7802946"/>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TextBox 5"/>
          <p:cNvSpPr txBox="1"/>
          <p:nvPr/>
        </p:nvSpPr>
        <p:spPr>
          <a:xfrm>
            <a:off x="353474" y="228137"/>
            <a:ext cx="18167005" cy="800563"/>
          </a:xfrm>
          <a:prstGeom prst="rect">
            <a:avLst/>
          </a:prstGeom>
        </p:spPr>
        <p:txBody>
          <a:bodyPr lIns="0" tIns="0" rIns="0" bIns="0" rtlCol="0" anchor="t">
            <a:spAutoFit/>
          </a:bodyPr>
          <a:lstStyle/>
          <a:p>
            <a:pPr algn="l">
              <a:lnSpc>
                <a:spcPts val="6274"/>
              </a:lnSpc>
              <a:spcBef>
                <a:spcPct val="0"/>
              </a:spcBef>
            </a:pPr>
            <a:r>
              <a:rPr lang="en-US" sz="4481" b="1" i="1">
                <a:solidFill>
                  <a:srgbClr val="FFDE00"/>
                </a:solidFill>
                <a:latin typeface="Poppins Ultra-Bold Italics"/>
                <a:ea typeface="Poppins Ultra-Bold Italics"/>
                <a:cs typeface="Poppins Ultra-Bold Italics"/>
                <a:sym typeface="Poppins Ultra-Bold Italics"/>
              </a:rPr>
              <a:t>Công Nghệ Sử Dụng</a:t>
            </a:r>
          </a:p>
        </p:txBody>
      </p:sp>
      <p:sp>
        <p:nvSpPr>
          <p:cNvPr id="6" name="TextBox 6"/>
          <p:cNvSpPr txBox="1"/>
          <p:nvPr/>
        </p:nvSpPr>
        <p:spPr>
          <a:xfrm>
            <a:off x="353474" y="1219899"/>
            <a:ext cx="17295963" cy="8242074"/>
          </a:xfrm>
          <a:prstGeom prst="rect">
            <a:avLst/>
          </a:prstGeom>
        </p:spPr>
        <p:txBody>
          <a:bodyPr lIns="0" tIns="0" rIns="0" bIns="0" rtlCol="0" anchor="t">
            <a:spAutoFit/>
          </a:bodyPr>
          <a:lstStyle/>
          <a:p>
            <a:pPr algn="l">
              <a:lnSpc>
                <a:spcPts val="5682"/>
              </a:lnSpc>
            </a:pPr>
            <a:r>
              <a:rPr lang="en-US" sz="4058" b="1" i="1">
                <a:solidFill>
                  <a:srgbClr val="FFDE00"/>
                </a:solidFill>
                <a:latin typeface="Poppins Ultra-Bold Italics"/>
                <a:ea typeface="Poppins Ultra-Bold Italics"/>
                <a:cs typeface="Poppins Ultra-Bold Italics"/>
                <a:sym typeface="Poppins Ultra-Bold Italics"/>
              </a:rPr>
              <a:t>Backend:</a:t>
            </a:r>
          </a:p>
          <a:p>
            <a:pPr marL="833133" lvl="1" indent="-416567" algn="l">
              <a:lnSpc>
                <a:spcPts val="5402"/>
              </a:lnSpc>
              <a:buAutoNum type="arabicPeriod"/>
            </a:pPr>
            <a:r>
              <a:rPr lang="en-US" sz="3858" b="1" i="1">
                <a:solidFill>
                  <a:srgbClr val="FFDE00"/>
                </a:solidFill>
                <a:latin typeface="Poppins Ultra-Bold Italics"/>
                <a:ea typeface="Poppins Ultra-Bold Italics"/>
                <a:cs typeface="Poppins Ultra-Bold Italics"/>
                <a:sym typeface="Poppins Ultra-Bold Italics"/>
              </a:rPr>
              <a:t>ASP.NET Core: Xử lý dữ liệu và API cho frontend.</a:t>
            </a:r>
          </a:p>
          <a:p>
            <a:pPr marL="833133" lvl="1" indent="-416567" algn="l">
              <a:lnSpc>
                <a:spcPts val="5402"/>
              </a:lnSpc>
              <a:buAutoNum type="arabicPeriod"/>
            </a:pPr>
            <a:r>
              <a:rPr lang="en-US" sz="3858" b="1" i="1">
                <a:solidFill>
                  <a:srgbClr val="FFDE00"/>
                </a:solidFill>
                <a:latin typeface="Poppins Ultra-Bold Italics"/>
                <a:ea typeface="Poppins Ultra-Bold Italics"/>
                <a:cs typeface="Poppins Ultra-Bold Italics"/>
                <a:sym typeface="Poppins Ultra-Bold Italics"/>
              </a:rPr>
              <a:t>ASP.NET Core Identity: Quản lý bảo mật và phân quyền người dùng.</a:t>
            </a:r>
          </a:p>
          <a:p>
            <a:pPr algn="l">
              <a:lnSpc>
                <a:spcPts val="5682"/>
              </a:lnSpc>
            </a:pPr>
            <a:r>
              <a:rPr lang="en-US" sz="4058" b="1" i="1">
                <a:solidFill>
                  <a:srgbClr val="FFDE00"/>
                </a:solidFill>
                <a:latin typeface="Poppins Ultra-Bold Italics"/>
                <a:ea typeface="Poppins Ultra-Bold Italics"/>
                <a:cs typeface="Poppins Ultra-Bold Italics"/>
                <a:sym typeface="Poppins Ultra-Bold Italics"/>
              </a:rPr>
              <a:t>Frontend:</a:t>
            </a:r>
          </a:p>
          <a:p>
            <a:pPr marL="811545" lvl="1" indent="-405773" algn="l">
              <a:lnSpc>
                <a:spcPts val="5262"/>
              </a:lnSpc>
              <a:buAutoNum type="arabicPeriod"/>
            </a:pPr>
            <a:r>
              <a:rPr lang="en-US" sz="3758" b="1" i="1">
                <a:solidFill>
                  <a:srgbClr val="FFDE00"/>
                </a:solidFill>
                <a:latin typeface="Poppins Ultra-Bold Italics"/>
                <a:ea typeface="Poppins Ultra-Bold Italics"/>
                <a:cs typeface="Poppins Ultra-Bold Italics"/>
                <a:sym typeface="Poppins Ultra-Bold Italics"/>
              </a:rPr>
              <a:t>HTML, CSS, JavaScript: Giao diện dễ sử dụng.</a:t>
            </a:r>
          </a:p>
          <a:p>
            <a:pPr marL="811545" lvl="1" indent="-405773" algn="l">
              <a:lnSpc>
                <a:spcPts val="5262"/>
              </a:lnSpc>
              <a:buAutoNum type="arabicPeriod"/>
            </a:pPr>
            <a:r>
              <a:rPr lang="en-US" sz="3758" b="1" i="1">
                <a:solidFill>
                  <a:srgbClr val="FFDE00"/>
                </a:solidFill>
                <a:latin typeface="Poppins Ultra-Bold Italics"/>
                <a:ea typeface="Poppins Ultra-Bold Italics"/>
                <a:cs typeface="Poppins Ultra-Bold Italics"/>
                <a:sym typeface="Poppins Ultra-Bold Italics"/>
              </a:rPr>
              <a:t>jQuery: Tối ưu thao tác DOM và sự kiện.</a:t>
            </a:r>
          </a:p>
          <a:p>
            <a:pPr marL="811545" lvl="1" indent="-405773" algn="l">
              <a:lnSpc>
                <a:spcPts val="5262"/>
              </a:lnSpc>
              <a:buAutoNum type="arabicPeriod"/>
            </a:pPr>
            <a:r>
              <a:rPr lang="en-US" sz="3758" b="1" i="1">
                <a:solidFill>
                  <a:srgbClr val="FFDE00"/>
                </a:solidFill>
                <a:latin typeface="Poppins Ultra-Bold Italics"/>
                <a:ea typeface="Poppins Ultra-Bold Italics"/>
                <a:cs typeface="Poppins Ultra-Bold Italics"/>
                <a:sym typeface="Poppins Ultra-Bold Italics"/>
              </a:rPr>
              <a:t>Bootstrap 5: Giao diện responsive cho cả máy tính và di động.</a:t>
            </a:r>
          </a:p>
          <a:p>
            <a:pPr marL="811545" lvl="1" indent="-405773" algn="l">
              <a:lnSpc>
                <a:spcPts val="5262"/>
              </a:lnSpc>
              <a:buAutoNum type="arabicPeriod"/>
            </a:pPr>
            <a:r>
              <a:rPr lang="en-US" sz="3758" b="1" i="1">
                <a:solidFill>
                  <a:srgbClr val="FFDE00"/>
                </a:solidFill>
                <a:latin typeface="Poppins Ultra-Bold Italics"/>
                <a:ea typeface="Poppins Ultra-Bold Italics"/>
                <a:cs typeface="Poppins Ultra-Bold Italics"/>
                <a:sym typeface="Poppins Ultra-Bold Italics"/>
              </a:rPr>
              <a:t>TinyMCE: Bộ soạn thảo văn bản cho mô tả sản phẩm.</a:t>
            </a:r>
          </a:p>
          <a:p>
            <a:pPr algn="l">
              <a:lnSpc>
                <a:spcPts val="5682"/>
              </a:lnSpc>
            </a:pPr>
            <a:r>
              <a:rPr lang="en-US" sz="4058" b="1" i="1">
                <a:solidFill>
                  <a:srgbClr val="FFDE00"/>
                </a:solidFill>
                <a:latin typeface="Poppins Ultra-Bold Italics"/>
                <a:ea typeface="Poppins Ultra-Bold Italics"/>
                <a:cs typeface="Poppins Ultra-Bold Italics"/>
                <a:sym typeface="Poppins Ultra-Bold Italics"/>
              </a:rPr>
              <a:t>Cơ sở dữ liệu:</a:t>
            </a:r>
          </a:p>
          <a:p>
            <a:pPr marL="811545" lvl="1" indent="-405773" algn="l">
              <a:lnSpc>
                <a:spcPts val="5262"/>
              </a:lnSpc>
              <a:buAutoNum type="arabicPeriod"/>
            </a:pPr>
            <a:r>
              <a:rPr lang="en-US" sz="3758" b="1" i="1">
                <a:solidFill>
                  <a:srgbClr val="FFDE00"/>
                </a:solidFill>
                <a:latin typeface="Poppins Ultra-Bold Italics"/>
                <a:ea typeface="Poppins Ultra-Bold Italics"/>
                <a:cs typeface="Poppins Ultra-Bold Italics"/>
                <a:sym typeface="Poppins Ultra-Bold Italics"/>
              </a:rPr>
              <a:t>SQL Server: Quản lý dữ liệu hiệu quả.</a:t>
            </a:r>
          </a:p>
          <a:p>
            <a:pPr algn="l">
              <a:lnSpc>
                <a:spcPts val="5542"/>
              </a:lnSpc>
              <a:spcBef>
                <a:spcPct val="0"/>
              </a:spcBef>
            </a:pPr>
            <a:endParaRPr lang="en-US" sz="3758" b="1" i="1">
              <a:solidFill>
                <a:srgbClr val="FFDE00"/>
              </a:solidFill>
              <a:latin typeface="Poppins Ultra-Bold Italics"/>
              <a:ea typeface="Poppins Ultra-Bold Italics"/>
              <a:cs typeface="Poppins Ultra-Bold Italics"/>
              <a:sym typeface="Poppins Ultra-Bold Itali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59" b="-9259"/>
            </a:stretch>
          </a:blipFill>
        </p:spPr>
      </p:sp>
      <p:sp>
        <p:nvSpPr>
          <p:cNvPr id="3" name="Freeform 3"/>
          <p:cNvSpPr/>
          <p:nvPr/>
        </p:nvSpPr>
        <p:spPr>
          <a:xfrm>
            <a:off x="1408834" y="1135329"/>
            <a:ext cx="16126292" cy="9151671"/>
          </a:xfrm>
          <a:custGeom>
            <a:avLst/>
            <a:gdLst/>
            <a:ahLst/>
            <a:cxnLst/>
            <a:rect l="l" t="t" r="r" b="b"/>
            <a:pathLst>
              <a:path w="16126292" h="9151671">
                <a:moveTo>
                  <a:pt x="0" y="0"/>
                </a:moveTo>
                <a:lnTo>
                  <a:pt x="16126292" y="0"/>
                </a:lnTo>
                <a:lnTo>
                  <a:pt x="16126292" y="9151671"/>
                </a:lnTo>
                <a:lnTo>
                  <a:pt x="0" y="9151671"/>
                </a:lnTo>
                <a:lnTo>
                  <a:pt x="0" y="0"/>
                </a:lnTo>
                <a:close/>
              </a:path>
            </a:pathLst>
          </a:custGeom>
          <a:blipFill>
            <a:blip r:embed="rId3"/>
            <a:stretch>
              <a:fillRect/>
            </a:stretch>
          </a:blipFill>
        </p:spPr>
      </p:sp>
      <p:sp>
        <p:nvSpPr>
          <p:cNvPr id="4" name="TextBox 4"/>
          <p:cNvSpPr txBox="1"/>
          <p:nvPr/>
        </p:nvSpPr>
        <p:spPr>
          <a:xfrm>
            <a:off x="396286" y="-123825"/>
            <a:ext cx="9554914" cy="767536"/>
          </a:xfrm>
          <a:prstGeom prst="rect">
            <a:avLst/>
          </a:prstGeom>
        </p:spPr>
        <p:txBody>
          <a:bodyPr lIns="0" tIns="0" rIns="0" bIns="0" rtlCol="0" anchor="t">
            <a:spAutoFit/>
          </a:bodyPr>
          <a:lstStyle/>
          <a:p>
            <a:pPr algn="ctr">
              <a:lnSpc>
                <a:spcPts val="5994"/>
              </a:lnSpc>
              <a:spcBef>
                <a:spcPct val="0"/>
              </a:spcBef>
            </a:pPr>
            <a:r>
              <a:rPr lang="en-US" sz="4282" b="1" i="1">
                <a:solidFill>
                  <a:srgbClr val="FFDE00"/>
                </a:solidFill>
                <a:latin typeface="Poppins Ultra-Bold Italics"/>
                <a:ea typeface="Poppins Ultra-Bold Italics"/>
                <a:cs typeface="Poppins Ultra-Bold Italics"/>
                <a:sym typeface="Poppins Ultra-Bold Italics"/>
              </a:rPr>
              <a:t>Chức năng của người dùng admin</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59" b="-9259"/>
            </a:stretch>
          </a:blipFill>
        </p:spPr>
      </p:sp>
      <p:sp>
        <p:nvSpPr>
          <p:cNvPr id="3" name="Freeform 3"/>
          <p:cNvSpPr/>
          <p:nvPr/>
        </p:nvSpPr>
        <p:spPr>
          <a:xfrm>
            <a:off x="1675266" y="1315266"/>
            <a:ext cx="12416690" cy="8684474"/>
          </a:xfrm>
          <a:custGeom>
            <a:avLst/>
            <a:gdLst/>
            <a:ahLst/>
            <a:cxnLst/>
            <a:rect l="l" t="t" r="r" b="b"/>
            <a:pathLst>
              <a:path w="12416690" h="8684474">
                <a:moveTo>
                  <a:pt x="0" y="0"/>
                </a:moveTo>
                <a:lnTo>
                  <a:pt x="12416690" y="0"/>
                </a:lnTo>
                <a:lnTo>
                  <a:pt x="12416690" y="8684474"/>
                </a:lnTo>
                <a:lnTo>
                  <a:pt x="0" y="8684474"/>
                </a:lnTo>
                <a:lnTo>
                  <a:pt x="0" y="0"/>
                </a:lnTo>
                <a:close/>
              </a:path>
            </a:pathLst>
          </a:custGeom>
          <a:blipFill>
            <a:blip r:embed="rId3"/>
            <a:stretch>
              <a:fillRect r="-455"/>
            </a:stretch>
          </a:blipFill>
        </p:spPr>
      </p:sp>
      <p:sp>
        <p:nvSpPr>
          <p:cNvPr id="4" name="TextBox 4"/>
          <p:cNvSpPr txBox="1"/>
          <p:nvPr/>
        </p:nvSpPr>
        <p:spPr>
          <a:xfrm>
            <a:off x="0" y="-123825"/>
            <a:ext cx="12777938" cy="767536"/>
          </a:xfrm>
          <a:prstGeom prst="rect">
            <a:avLst/>
          </a:prstGeom>
        </p:spPr>
        <p:txBody>
          <a:bodyPr lIns="0" tIns="0" rIns="0" bIns="0" rtlCol="0" anchor="t">
            <a:spAutoFit/>
          </a:bodyPr>
          <a:lstStyle/>
          <a:p>
            <a:pPr algn="ctr">
              <a:lnSpc>
                <a:spcPts val="5994"/>
              </a:lnSpc>
              <a:spcBef>
                <a:spcPct val="0"/>
              </a:spcBef>
            </a:pPr>
            <a:r>
              <a:rPr lang="en-US" sz="4282" b="1" i="1">
                <a:solidFill>
                  <a:srgbClr val="FFDE00"/>
                </a:solidFill>
                <a:latin typeface="Poppins Ultra-Bold Italics"/>
                <a:ea typeface="Poppins Ultra-Bold Italics"/>
                <a:cs typeface="Poppins Ultra-Bold Italics"/>
                <a:sym typeface="Poppins Ultra-Bold Italics"/>
              </a:rPr>
              <a:t>Chức năng của người dùng khách hàng</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59" b="-9259"/>
            </a:stretch>
          </a:blipFill>
        </p:spPr>
      </p:sp>
      <p:sp>
        <p:nvSpPr>
          <p:cNvPr id="3" name="Freeform 3"/>
          <p:cNvSpPr/>
          <p:nvPr/>
        </p:nvSpPr>
        <p:spPr>
          <a:xfrm>
            <a:off x="2049517" y="1028700"/>
            <a:ext cx="12770069" cy="9258300"/>
          </a:xfrm>
          <a:custGeom>
            <a:avLst/>
            <a:gdLst/>
            <a:ahLst/>
            <a:cxnLst/>
            <a:rect l="l" t="t" r="r" b="b"/>
            <a:pathLst>
              <a:path w="12770069" h="9258300">
                <a:moveTo>
                  <a:pt x="0" y="0"/>
                </a:moveTo>
                <a:lnTo>
                  <a:pt x="12770069" y="0"/>
                </a:lnTo>
                <a:lnTo>
                  <a:pt x="12770069" y="9258300"/>
                </a:lnTo>
                <a:lnTo>
                  <a:pt x="0" y="9258300"/>
                </a:lnTo>
                <a:lnTo>
                  <a:pt x="0" y="0"/>
                </a:lnTo>
                <a:close/>
              </a:path>
            </a:pathLst>
          </a:custGeom>
          <a:blipFill>
            <a:blip r:embed="rId3"/>
            <a:stretch>
              <a:fillRect/>
            </a:stretch>
          </a:blipFill>
        </p:spPr>
      </p:sp>
      <p:sp>
        <p:nvSpPr>
          <p:cNvPr id="4" name="TextBox 4"/>
          <p:cNvSpPr txBox="1"/>
          <p:nvPr/>
        </p:nvSpPr>
        <p:spPr>
          <a:xfrm>
            <a:off x="242993" y="-123825"/>
            <a:ext cx="9861500" cy="767536"/>
          </a:xfrm>
          <a:prstGeom prst="rect">
            <a:avLst/>
          </a:prstGeom>
        </p:spPr>
        <p:txBody>
          <a:bodyPr lIns="0" tIns="0" rIns="0" bIns="0" rtlCol="0" anchor="t">
            <a:spAutoFit/>
          </a:bodyPr>
          <a:lstStyle/>
          <a:p>
            <a:pPr algn="ctr">
              <a:lnSpc>
                <a:spcPts val="5994"/>
              </a:lnSpc>
              <a:spcBef>
                <a:spcPct val="0"/>
              </a:spcBef>
            </a:pPr>
            <a:r>
              <a:rPr lang="en-US" sz="4282" b="1" i="1">
                <a:solidFill>
                  <a:srgbClr val="FFDE00"/>
                </a:solidFill>
                <a:latin typeface="Poppins Ultra-Bold Italics"/>
                <a:ea typeface="Poppins Ultra-Bold Italics"/>
                <a:cs typeface="Poppins Ultra-Bold Italics"/>
                <a:sym typeface="Poppins Ultra-Bold Italics"/>
              </a:rPr>
              <a:t>Chức năng của người dùng shipper</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59" b="-9259"/>
            </a:stretch>
          </a:blipFill>
        </p:spPr>
      </p:sp>
      <p:sp>
        <p:nvSpPr>
          <p:cNvPr id="3" name="Freeform 3"/>
          <p:cNvSpPr/>
          <p:nvPr/>
        </p:nvSpPr>
        <p:spPr>
          <a:xfrm>
            <a:off x="2366716" y="1957942"/>
            <a:ext cx="14123577" cy="7820931"/>
          </a:xfrm>
          <a:custGeom>
            <a:avLst/>
            <a:gdLst/>
            <a:ahLst/>
            <a:cxnLst/>
            <a:rect l="l" t="t" r="r" b="b"/>
            <a:pathLst>
              <a:path w="14123577" h="7820931">
                <a:moveTo>
                  <a:pt x="0" y="0"/>
                </a:moveTo>
                <a:lnTo>
                  <a:pt x="14123577" y="0"/>
                </a:lnTo>
                <a:lnTo>
                  <a:pt x="14123577" y="7820931"/>
                </a:lnTo>
                <a:lnTo>
                  <a:pt x="0" y="7820931"/>
                </a:lnTo>
                <a:lnTo>
                  <a:pt x="0" y="0"/>
                </a:lnTo>
                <a:close/>
              </a:path>
            </a:pathLst>
          </a:custGeom>
          <a:blipFill>
            <a:blip r:embed="rId3"/>
            <a:stretch>
              <a:fillRect/>
            </a:stretch>
          </a:blipFill>
        </p:spPr>
      </p:sp>
      <p:sp>
        <p:nvSpPr>
          <p:cNvPr id="4" name="TextBox 4"/>
          <p:cNvSpPr txBox="1"/>
          <p:nvPr/>
        </p:nvSpPr>
        <p:spPr>
          <a:xfrm>
            <a:off x="197827" y="261164"/>
            <a:ext cx="15067084" cy="767536"/>
          </a:xfrm>
          <a:prstGeom prst="rect">
            <a:avLst/>
          </a:prstGeom>
        </p:spPr>
        <p:txBody>
          <a:bodyPr lIns="0" tIns="0" rIns="0" bIns="0" rtlCol="0" anchor="t">
            <a:spAutoFit/>
          </a:bodyPr>
          <a:lstStyle/>
          <a:p>
            <a:pPr algn="ctr">
              <a:lnSpc>
                <a:spcPts val="5994"/>
              </a:lnSpc>
              <a:spcBef>
                <a:spcPct val="0"/>
              </a:spcBef>
            </a:pPr>
            <a:r>
              <a:rPr lang="en-US" sz="4282" b="1" i="1">
                <a:solidFill>
                  <a:srgbClr val="FFDE00"/>
                </a:solidFill>
                <a:latin typeface="Poppins Ultra-Bold Italics"/>
                <a:ea typeface="Poppins Ultra-Bold Italics"/>
                <a:cs typeface="Poppins Ultra-Bold Italics"/>
                <a:sym typeface="Poppins Ultra-Bold Italics"/>
              </a:rPr>
              <a:t>Chức năng của người dùng nhân viên bán hàng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59" b="-9259"/>
            </a:stretch>
          </a:blipFill>
        </p:spPr>
      </p:sp>
      <p:sp>
        <p:nvSpPr>
          <p:cNvPr id="3" name="Freeform 3"/>
          <p:cNvSpPr/>
          <p:nvPr/>
        </p:nvSpPr>
        <p:spPr>
          <a:xfrm rot="-9763576">
            <a:off x="12924381" y="-3123572"/>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948663" y="352944"/>
            <a:ext cx="15893121" cy="1457954"/>
          </a:xfrm>
          <a:prstGeom prst="rect">
            <a:avLst/>
          </a:prstGeom>
        </p:spPr>
        <p:txBody>
          <a:bodyPr lIns="0" tIns="0" rIns="0" bIns="0" rtlCol="0" anchor="t">
            <a:spAutoFit/>
          </a:bodyPr>
          <a:lstStyle/>
          <a:p>
            <a:pPr algn="l">
              <a:lnSpc>
                <a:spcPts val="5740"/>
              </a:lnSpc>
            </a:pPr>
            <a:r>
              <a:rPr lang="en-US" sz="4100" b="1">
                <a:solidFill>
                  <a:srgbClr val="FFDE00"/>
                </a:solidFill>
                <a:latin typeface="Poppins Ultra-Bold"/>
                <a:ea typeface="Poppins Ultra-Bold"/>
                <a:cs typeface="Poppins Ultra-Bold"/>
                <a:sym typeface="Poppins Ultra-Bold"/>
              </a:rPr>
              <a:t>1.1 Các chính sách, qui định pháp luật về an ninh trong lĩnh vực thương mại điện tử ở Việt Nam hiện nay?</a:t>
            </a:r>
          </a:p>
        </p:txBody>
      </p:sp>
      <p:sp>
        <p:nvSpPr>
          <p:cNvPr id="5" name="Freeform 5"/>
          <p:cNvSpPr/>
          <p:nvPr/>
        </p:nvSpPr>
        <p:spPr>
          <a:xfrm rot="-1746317" flipH="1">
            <a:off x="13191049" y="7161433"/>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847978" y="3391757"/>
            <a:ext cx="17259300" cy="793895"/>
          </a:xfrm>
          <a:prstGeom prst="rect">
            <a:avLst/>
          </a:prstGeom>
        </p:spPr>
        <p:txBody>
          <a:bodyPr lIns="0" tIns="0" rIns="0" bIns="0" rtlCol="0" anchor="t">
            <a:spAutoFit/>
          </a:bodyPr>
          <a:lstStyle/>
          <a:p>
            <a:pPr algn="l">
              <a:lnSpc>
                <a:spcPts val="6117"/>
              </a:lnSpc>
              <a:spcBef>
                <a:spcPct val="0"/>
              </a:spcBef>
            </a:pPr>
            <a:r>
              <a:rPr lang="en-US" sz="4369" b="1">
                <a:solidFill>
                  <a:srgbClr val="FF2E00"/>
                </a:solidFill>
                <a:latin typeface="Poppins Bold"/>
                <a:ea typeface="Poppins Bold"/>
                <a:cs typeface="Poppins Bold"/>
                <a:sym typeface="Poppins Bold"/>
              </a:rPr>
              <a:t>Nghị định số 52/2013/NĐ-CP của Chính phủ (16/05/2013):</a:t>
            </a:r>
          </a:p>
        </p:txBody>
      </p:sp>
      <p:sp>
        <p:nvSpPr>
          <p:cNvPr id="7" name="TextBox 7"/>
          <p:cNvSpPr txBox="1"/>
          <p:nvPr/>
        </p:nvSpPr>
        <p:spPr>
          <a:xfrm>
            <a:off x="745882" y="2500162"/>
            <a:ext cx="8731746" cy="701820"/>
          </a:xfrm>
          <a:prstGeom prst="rect">
            <a:avLst/>
          </a:prstGeom>
        </p:spPr>
        <p:txBody>
          <a:bodyPr lIns="0" tIns="0" rIns="0" bIns="0" rtlCol="0" anchor="t">
            <a:spAutoFit/>
          </a:bodyPr>
          <a:lstStyle/>
          <a:p>
            <a:pPr algn="ctr">
              <a:lnSpc>
                <a:spcPts val="5417"/>
              </a:lnSpc>
              <a:spcBef>
                <a:spcPct val="0"/>
              </a:spcBef>
            </a:pPr>
            <a:r>
              <a:rPr lang="en-US" sz="3869" b="1" i="1">
                <a:solidFill>
                  <a:srgbClr val="FFFFFF"/>
                </a:solidFill>
                <a:latin typeface="Poppins Ultra-Bold Italics"/>
                <a:ea typeface="Poppins Ultra-Bold Italics"/>
                <a:cs typeface="Poppins Ultra-Bold Italics"/>
                <a:sym typeface="Poppins Ultra-Bold Italics"/>
              </a:rPr>
              <a:t>Quy định tại điều 68 , 69 , 72 , 74, 75 </a:t>
            </a:r>
          </a:p>
        </p:txBody>
      </p:sp>
      <p:sp>
        <p:nvSpPr>
          <p:cNvPr id="8" name="TextBox 8"/>
          <p:cNvSpPr txBox="1"/>
          <p:nvPr/>
        </p:nvSpPr>
        <p:spPr>
          <a:xfrm>
            <a:off x="847978" y="6288303"/>
            <a:ext cx="17926617" cy="793895"/>
          </a:xfrm>
          <a:prstGeom prst="rect">
            <a:avLst/>
          </a:prstGeom>
        </p:spPr>
        <p:txBody>
          <a:bodyPr lIns="0" tIns="0" rIns="0" bIns="0" rtlCol="0" anchor="t">
            <a:spAutoFit/>
          </a:bodyPr>
          <a:lstStyle/>
          <a:p>
            <a:pPr algn="l">
              <a:lnSpc>
                <a:spcPts val="6117"/>
              </a:lnSpc>
              <a:spcBef>
                <a:spcPct val="0"/>
              </a:spcBef>
            </a:pPr>
            <a:r>
              <a:rPr lang="en-US" sz="4369" b="1">
                <a:solidFill>
                  <a:srgbClr val="FF2E00"/>
                </a:solidFill>
                <a:latin typeface="Poppins Bold"/>
                <a:ea typeface="Poppins Bold"/>
                <a:cs typeface="Poppins Bold"/>
                <a:sym typeface="Poppins Bold"/>
              </a:rPr>
              <a:t>Thông tư số 59/2015/TT-BCT của Bộ Công Thương (31/12/2015)</a:t>
            </a:r>
          </a:p>
        </p:txBody>
      </p:sp>
      <p:sp>
        <p:nvSpPr>
          <p:cNvPr id="9" name="TextBox 9"/>
          <p:cNvSpPr txBox="1"/>
          <p:nvPr/>
        </p:nvSpPr>
        <p:spPr>
          <a:xfrm>
            <a:off x="0" y="5143799"/>
            <a:ext cx="9144000" cy="701820"/>
          </a:xfrm>
          <a:prstGeom prst="rect">
            <a:avLst/>
          </a:prstGeom>
        </p:spPr>
        <p:txBody>
          <a:bodyPr lIns="0" tIns="0" rIns="0" bIns="0" rtlCol="0" anchor="t">
            <a:spAutoFit/>
          </a:bodyPr>
          <a:lstStyle/>
          <a:p>
            <a:pPr algn="ctr">
              <a:lnSpc>
                <a:spcPts val="5417"/>
              </a:lnSpc>
              <a:spcBef>
                <a:spcPct val="0"/>
              </a:spcBef>
            </a:pPr>
            <a:r>
              <a:rPr lang="en-US" sz="3869" b="1" i="1">
                <a:solidFill>
                  <a:srgbClr val="FFFFFF"/>
                </a:solidFill>
                <a:latin typeface="Poppins Ultra-Bold Italics"/>
                <a:ea typeface="Poppins Ultra-Bold Italics"/>
                <a:cs typeface="Poppins Ultra-Bold Italics"/>
                <a:sym typeface="Poppins Ultra-Bold Italics"/>
              </a:rPr>
              <a:t>Tại khoản 3- điều 5 và điều   9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59" b="-9259"/>
            </a:stretch>
          </a:blipFill>
        </p:spPr>
      </p:sp>
      <p:sp>
        <p:nvSpPr>
          <p:cNvPr id="3" name="TextBox 3"/>
          <p:cNvSpPr txBox="1"/>
          <p:nvPr/>
        </p:nvSpPr>
        <p:spPr>
          <a:xfrm>
            <a:off x="1028700" y="261164"/>
            <a:ext cx="15067084" cy="767536"/>
          </a:xfrm>
          <a:prstGeom prst="rect">
            <a:avLst/>
          </a:prstGeom>
        </p:spPr>
        <p:txBody>
          <a:bodyPr lIns="0" tIns="0" rIns="0" bIns="0" rtlCol="0" anchor="t">
            <a:spAutoFit/>
          </a:bodyPr>
          <a:lstStyle/>
          <a:p>
            <a:pPr algn="ctr">
              <a:lnSpc>
                <a:spcPts val="5994"/>
              </a:lnSpc>
              <a:spcBef>
                <a:spcPct val="0"/>
              </a:spcBef>
            </a:pPr>
            <a:r>
              <a:rPr lang="en-US" sz="4282" b="1" i="1">
                <a:solidFill>
                  <a:srgbClr val="FFDE00"/>
                </a:solidFill>
                <a:latin typeface="Poppins Ultra-Bold Italics"/>
                <a:ea typeface="Poppins Ultra-Bold Italics"/>
                <a:cs typeface="Poppins Ultra-Bold Italics"/>
                <a:sym typeface="Poppins Ultra-Bold Italics"/>
              </a:rPr>
              <a:t>Mô tả một số chức năng chính</a:t>
            </a:r>
          </a:p>
        </p:txBody>
      </p:sp>
      <p:sp>
        <p:nvSpPr>
          <p:cNvPr id="4" name="TextBox 4"/>
          <p:cNvSpPr txBox="1"/>
          <p:nvPr/>
        </p:nvSpPr>
        <p:spPr>
          <a:xfrm>
            <a:off x="666825" y="1894326"/>
            <a:ext cx="17323382" cy="7067249"/>
          </a:xfrm>
          <a:prstGeom prst="rect">
            <a:avLst/>
          </a:prstGeom>
        </p:spPr>
        <p:txBody>
          <a:bodyPr lIns="0" tIns="0" rIns="0" bIns="0" rtlCol="0" anchor="t">
            <a:spAutoFit/>
          </a:bodyPr>
          <a:lstStyle/>
          <a:p>
            <a:pPr algn="l">
              <a:lnSpc>
                <a:spcPts val="4685"/>
              </a:lnSpc>
              <a:spcBef>
                <a:spcPct val="0"/>
              </a:spcBef>
            </a:pPr>
            <a:r>
              <a:rPr lang="en-US" sz="3346" b="1" i="1">
                <a:solidFill>
                  <a:srgbClr val="FFDE00"/>
                </a:solidFill>
                <a:latin typeface="Poppins Ultra-Bold Italics"/>
                <a:ea typeface="Poppins Ultra-Bold Italics"/>
                <a:cs typeface="Poppins Ultra-Bold Italics"/>
                <a:sym typeface="Poppins Ultra-Bold Italics"/>
              </a:rPr>
              <a:t>1) Use Case Đăng nhập:</a:t>
            </a:r>
          </a:p>
          <a:p>
            <a:pPr algn="l">
              <a:lnSpc>
                <a:spcPts val="4685"/>
              </a:lnSpc>
              <a:spcBef>
                <a:spcPct val="0"/>
              </a:spcBef>
            </a:pPr>
            <a:r>
              <a:rPr lang="en-US" sz="3346" b="1" i="1">
                <a:solidFill>
                  <a:srgbClr val="FFDE00"/>
                </a:solidFill>
                <a:latin typeface="Poppins Ultra-Bold Italics"/>
                <a:ea typeface="Poppins Ultra-Bold Italics"/>
                <a:cs typeface="Poppins Ultra-Bold Italics"/>
                <a:sym typeface="Poppins Ultra-Bold Italics"/>
              </a:rPr>
              <a:t>a) Mô tả: Người dùng có thể đăng nhập vào hệ thống bằng tài khoản email và mật khẩu đã đăng ký.</a:t>
            </a:r>
          </a:p>
          <a:p>
            <a:pPr algn="l">
              <a:lnSpc>
                <a:spcPts val="4685"/>
              </a:lnSpc>
              <a:spcBef>
                <a:spcPct val="0"/>
              </a:spcBef>
            </a:pPr>
            <a:r>
              <a:rPr lang="en-US" sz="3346" b="1" i="1">
                <a:solidFill>
                  <a:srgbClr val="FFDE00"/>
                </a:solidFill>
                <a:latin typeface="Poppins Ultra-Bold Italics"/>
                <a:ea typeface="Poppins Ultra-Bold Italics"/>
                <a:cs typeface="Poppins Ultra-Bold Italics"/>
                <a:sym typeface="Poppins Ultra-Bold Italics"/>
              </a:rPr>
              <a:t>b) Tác nhân: Người dùng (khách hàng, admin, nhân viên bán hàng, shipper).</a:t>
            </a:r>
          </a:p>
          <a:p>
            <a:pPr algn="l">
              <a:lnSpc>
                <a:spcPts val="4685"/>
              </a:lnSpc>
              <a:spcBef>
                <a:spcPct val="0"/>
              </a:spcBef>
            </a:pPr>
            <a:r>
              <a:rPr lang="en-US" sz="3346" b="1" i="1">
                <a:solidFill>
                  <a:srgbClr val="FFDE00"/>
                </a:solidFill>
                <a:latin typeface="Poppins Ultra-Bold Italics"/>
                <a:ea typeface="Poppins Ultra-Bold Italics"/>
                <a:cs typeface="Poppins Ultra-Bold Italics"/>
                <a:sym typeface="Poppins Ultra-Bold Italics"/>
              </a:rPr>
              <a:t>c) Luồng chính:</a:t>
            </a:r>
          </a:p>
          <a:p>
            <a:pPr algn="l">
              <a:lnSpc>
                <a:spcPts val="4685"/>
              </a:lnSpc>
              <a:spcBef>
                <a:spcPct val="0"/>
              </a:spcBef>
            </a:pPr>
            <a:r>
              <a:rPr lang="en-US" sz="3346" b="1" i="1">
                <a:solidFill>
                  <a:srgbClr val="FFDE00"/>
                </a:solidFill>
                <a:latin typeface="Poppins Ultra-Bold Italics"/>
                <a:ea typeface="Poppins Ultra-Bold Italics"/>
                <a:cs typeface="Poppins Ultra-Bold Italics"/>
                <a:sym typeface="Poppins Ultra-Bold Italics"/>
              </a:rPr>
              <a:t>           i) Người dùng nhập thông tin tài khoản và mật khẩu.</a:t>
            </a:r>
          </a:p>
          <a:p>
            <a:pPr algn="l">
              <a:lnSpc>
                <a:spcPts val="4685"/>
              </a:lnSpc>
              <a:spcBef>
                <a:spcPct val="0"/>
              </a:spcBef>
            </a:pPr>
            <a:r>
              <a:rPr lang="en-US" sz="3346" b="1" i="1">
                <a:solidFill>
                  <a:srgbClr val="FFDE00"/>
                </a:solidFill>
                <a:latin typeface="Poppins Ultra-Bold Italics"/>
                <a:ea typeface="Poppins Ultra-Bold Italics"/>
                <a:cs typeface="Poppins Ultra-Bold Italics"/>
                <a:sym typeface="Poppins Ultra-Bold Italics"/>
              </a:rPr>
              <a:t>          ii) Hệ thống kiểm tra tài khoản và mật khẩu hợp lệ.</a:t>
            </a:r>
          </a:p>
          <a:p>
            <a:pPr algn="l">
              <a:lnSpc>
                <a:spcPts val="4685"/>
              </a:lnSpc>
              <a:spcBef>
                <a:spcPct val="0"/>
              </a:spcBef>
            </a:pPr>
            <a:r>
              <a:rPr lang="en-US" sz="3346" b="1" i="1">
                <a:solidFill>
                  <a:srgbClr val="FFDE00"/>
                </a:solidFill>
                <a:latin typeface="Poppins Ultra-Bold Italics"/>
                <a:ea typeface="Poppins Ultra-Bold Italics"/>
                <a:cs typeface="Poppins Ultra-Bold Italics"/>
                <a:sym typeface="Poppins Ultra-Bold Italics"/>
              </a:rPr>
              <a:t>         iii) Nếu thông tin hợp lệ, người dùng được đăng nhập vào hệ thống.</a:t>
            </a:r>
          </a:p>
          <a:p>
            <a:pPr algn="l">
              <a:lnSpc>
                <a:spcPts val="4685"/>
              </a:lnSpc>
              <a:spcBef>
                <a:spcPct val="0"/>
              </a:spcBef>
            </a:pPr>
            <a:r>
              <a:rPr lang="en-US" sz="3346" b="1" i="1">
                <a:solidFill>
                  <a:srgbClr val="FFDE00"/>
                </a:solidFill>
                <a:latin typeface="Poppins Ultra-Bold Italics"/>
                <a:ea typeface="Poppins Ultra-Bold Italics"/>
                <a:cs typeface="Poppins Ultra-Bold Italics"/>
                <a:sym typeface="Poppins Ultra-Bold Italics"/>
              </a:rPr>
              <a:t>d) Luồng phụ:</a:t>
            </a:r>
          </a:p>
          <a:p>
            <a:pPr algn="l">
              <a:lnSpc>
                <a:spcPts val="4685"/>
              </a:lnSpc>
              <a:spcBef>
                <a:spcPct val="0"/>
              </a:spcBef>
            </a:pPr>
            <a:r>
              <a:rPr lang="en-US" sz="3346" b="1" i="1">
                <a:solidFill>
                  <a:srgbClr val="FFDE00"/>
                </a:solidFill>
                <a:latin typeface="Poppins Ultra-Bold Italics"/>
                <a:ea typeface="Poppins Ultra-Bold Italics"/>
                <a:cs typeface="Poppins Ultra-Bold Italics"/>
                <a:sym typeface="Poppins Ultra-Bold Italics"/>
              </a:rPr>
              <a:t>        i) Nếu thông tin không hợp lệ, hệ thống báo lỗi.</a:t>
            </a:r>
          </a:p>
          <a:p>
            <a:pPr algn="l">
              <a:lnSpc>
                <a:spcPts val="4685"/>
              </a:lnSpc>
              <a:spcBef>
                <a:spcPct val="0"/>
              </a:spcBef>
            </a:pPr>
            <a:r>
              <a:rPr lang="en-US" sz="3346" b="1" i="1">
                <a:solidFill>
                  <a:srgbClr val="FFDE00"/>
                </a:solidFill>
                <a:latin typeface="Poppins Ultra-Bold Italics"/>
                <a:ea typeface="Poppins Ultra-Bold Italics"/>
                <a:cs typeface="Poppins Ultra-Bold Italics"/>
                <a:sym typeface="Poppins Ultra-Bold Italics"/>
              </a:rPr>
              <a:t>       ii) Nếu người dùng chưa kích hoạt tài khoản, có thể yêu cầu gửi lại email xác thực để hoàn tất việc đăng ký.</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59" b="-9259"/>
            </a:stretch>
          </a:blipFill>
        </p:spPr>
      </p:sp>
      <p:sp>
        <p:nvSpPr>
          <p:cNvPr id="3" name="TextBox 3"/>
          <p:cNvSpPr txBox="1"/>
          <p:nvPr/>
        </p:nvSpPr>
        <p:spPr>
          <a:xfrm>
            <a:off x="1028700" y="261164"/>
            <a:ext cx="15067084" cy="767536"/>
          </a:xfrm>
          <a:prstGeom prst="rect">
            <a:avLst/>
          </a:prstGeom>
        </p:spPr>
        <p:txBody>
          <a:bodyPr lIns="0" tIns="0" rIns="0" bIns="0" rtlCol="0" anchor="t">
            <a:spAutoFit/>
          </a:bodyPr>
          <a:lstStyle/>
          <a:p>
            <a:pPr algn="ctr">
              <a:lnSpc>
                <a:spcPts val="5994"/>
              </a:lnSpc>
              <a:spcBef>
                <a:spcPct val="0"/>
              </a:spcBef>
            </a:pPr>
            <a:r>
              <a:rPr lang="en-US" sz="4282" b="1" i="1">
                <a:solidFill>
                  <a:srgbClr val="FFDE00"/>
                </a:solidFill>
                <a:latin typeface="Poppins Ultra-Bold Italics"/>
                <a:ea typeface="Poppins Ultra-Bold Italics"/>
                <a:cs typeface="Poppins Ultra-Bold Italics"/>
                <a:sym typeface="Poppins Ultra-Bold Italics"/>
              </a:rPr>
              <a:t>Mô tả một số chức năng chính</a:t>
            </a:r>
          </a:p>
        </p:txBody>
      </p:sp>
      <p:sp>
        <p:nvSpPr>
          <p:cNvPr id="4" name="TextBox 4"/>
          <p:cNvSpPr txBox="1"/>
          <p:nvPr/>
        </p:nvSpPr>
        <p:spPr>
          <a:xfrm>
            <a:off x="666825" y="1894326"/>
            <a:ext cx="17323382" cy="7067249"/>
          </a:xfrm>
          <a:prstGeom prst="rect">
            <a:avLst/>
          </a:prstGeom>
        </p:spPr>
        <p:txBody>
          <a:bodyPr lIns="0" tIns="0" rIns="0" bIns="0" rtlCol="0" anchor="t">
            <a:spAutoFit/>
          </a:bodyPr>
          <a:lstStyle/>
          <a:p>
            <a:pPr algn="l">
              <a:lnSpc>
                <a:spcPts val="4685"/>
              </a:lnSpc>
            </a:pPr>
            <a:r>
              <a:rPr lang="en-US" sz="3346" b="1" i="1">
                <a:solidFill>
                  <a:srgbClr val="FFDE00"/>
                </a:solidFill>
                <a:latin typeface="Poppins Ultra-Bold Italics"/>
                <a:ea typeface="Poppins Ultra-Bold Italics"/>
                <a:cs typeface="Poppins Ultra-Bold Italics"/>
                <a:sym typeface="Poppins Ultra-Bold Italics"/>
              </a:rPr>
              <a:t>1)     Use Case Gửi email:</a:t>
            </a:r>
          </a:p>
          <a:p>
            <a:pPr algn="l">
              <a:lnSpc>
                <a:spcPts val="4685"/>
              </a:lnSpc>
            </a:pPr>
            <a:r>
              <a:rPr lang="en-US" sz="3346" b="1" i="1">
                <a:solidFill>
                  <a:srgbClr val="FFDE00"/>
                </a:solidFill>
                <a:latin typeface="Poppins Ultra-Bold Italics"/>
                <a:ea typeface="Poppins Ultra-Bold Italics"/>
                <a:cs typeface="Poppins Ultra-Bold Italics"/>
                <a:sym typeface="Poppins Ultra-Bold Italics"/>
              </a:rPr>
              <a:t>a)     Mô tả: Chức năng gửi email thông báo hoặc quảng cáo đến khách hàng.</a:t>
            </a:r>
          </a:p>
          <a:p>
            <a:pPr algn="l">
              <a:lnSpc>
                <a:spcPts val="4685"/>
              </a:lnSpc>
            </a:pPr>
            <a:r>
              <a:rPr lang="en-US" sz="3346" b="1" i="1">
                <a:solidFill>
                  <a:srgbClr val="FFDE00"/>
                </a:solidFill>
                <a:latin typeface="Poppins Ultra-Bold Italics"/>
                <a:ea typeface="Poppins Ultra-Bold Italics"/>
                <a:cs typeface="Poppins Ultra-Bold Italics"/>
                <a:sym typeface="Poppins Ultra-Bold Italics"/>
              </a:rPr>
              <a:t>b)     Tác nhân: Nhân viên bán hàng.</a:t>
            </a:r>
          </a:p>
          <a:p>
            <a:pPr algn="l">
              <a:lnSpc>
                <a:spcPts val="4685"/>
              </a:lnSpc>
            </a:pPr>
            <a:r>
              <a:rPr lang="en-US" sz="3346" b="1" i="1">
                <a:solidFill>
                  <a:srgbClr val="FFDE00"/>
                </a:solidFill>
                <a:latin typeface="Poppins Ultra-Bold Italics"/>
                <a:ea typeface="Poppins Ultra-Bold Italics"/>
                <a:cs typeface="Poppins Ultra-Bold Italics"/>
                <a:sym typeface="Poppins Ultra-Bold Italics"/>
              </a:rPr>
              <a:t>c)     Luồng chính:</a:t>
            </a:r>
          </a:p>
          <a:p>
            <a:pPr algn="l">
              <a:lnSpc>
                <a:spcPts val="4685"/>
              </a:lnSpc>
            </a:pPr>
            <a:r>
              <a:rPr lang="en-US" sz="3346">
                <a:solidFill>
                  <a:srgbClr val="FFDE00"/>
                </a:solidFill>
                <a:latin typeface="Poppins"/>
                <a:ea typeface="Poppins"/>
                <a:cs typeface="Poppins"/>
                <a:sym typeface="Poppins"/>
              </a:rPr>
              <a:t>       </a:t>
            </a:r>
            <a:r>
              <a:rPr lang="en-US" sz="3346" b="1" i="1">
                <a:solidFill>
                  <a:srgbClr val="FFDE00"/>
                </a:solidFill>
                <a:latin typeface="Poppins Ultra-Bold Italics"/>
                <a:ea typeface="Poppins Ultra-Bold Italics"/>
                <a:cs typeface="Poppins Ultra-Bold Italics"/>
                <a:sym typeface="Poppins Ultra-Bold Italics"/>
              </a:rPr>
              <a:t>i)Nhân viên chọn chức năng gửi email.</a:t>
            </a:r>
          </a:p>
          <a:p>
            <a:pPr algn="l">
              <a:lnSpc>
                <a:spcPts val="4685"/>
              </a:lnSpc>
            </a:pPr>
            <a:r>
              <a:rPr lang="en-US" sz="3346">
                <a:solidFill>
                  <a:srgbClr val="FFDE00"/>
                </a:solidFill>
                <a:latin typeface="Poppins"/>
                <a:ea typeface="Poppins"/>
                <a:cs typeface="Poppins"/>
                <a:sym typeface="Poppins"/>
              </a:rPr>
              <a:t>           </a:t>
            </a:r>
            <a:r>
              <a:rPr lang="en-US" sz="3346" b="1" i="1">
                <a:solidFill>
                  <a:srgbClr val="FFDE00"/>
                </a:solidFill>
                <a:latin typeface="Poppins Ultra-Bold Italics"/>
                <a:ea typeface="Poppins Ultra-Bold Italics"/>
                <a:cs typeface="Poppins Ultra-Bold Italics"/>
                <a:sym typeface="Poppins Ultra-Bold Italics"/>
              </a:rPr>
              <a:t>§ Nhân viên có thể chọn gửi cho một khách hàng cụ thể hoặc tất cả khách                hàng.</a:t>
            </a:r>
          </a:p>
          <a:p>
            <a:pPr algn="l">
              <a:lnSpc>
                <a:spcPts val="4685"/>
              </a:lnSpc>
            </a:pPr>
            <a:r>
              <a:rPr lang="en-US" sz="3346">
                <a:solidFill>
                  <a:srgbClr val="FFDE00"/>
                </a:solidFill>
                <a:latin typeface="Poppins"/>
                <a:ea typeface="Poppins"/>
                <a:cs typeface="Poppins"/>
                <a:sym typeface="Poppins"/>
              </a:rPr>
              <a:t>         </a:t>
            </a:r>
            <a:r>
              <a:rPr lang="en-US" sz="3346" b="1" i="1">
                <a:solidFill>
                  <a:srgbClr val="FFDE00"/>
                </a:solidFill>
                <a:latin typeface="Poppins Ultra-Bold Italics"/>
                <a:ea typeface="Poppins Ultra-Bold Italics"/>
                <a:cs typeface="Poppins Ultra-Bold Italics"/>
                <a:sym typeface="Poppins Ultra-Bold Italics"/>
              </a:rPr>
              <a:t>§ Hệ thống gửi email đến khách hàng theo lựa chọn.</a:t>
            </a:r>
          </a:p>
          <a:p>
            <a:pPr algn="l">
              <a:lnSpc>
                <a:spcPts val="4685"/>
              </a:lnSpc>
            </a:pPr>
            <a:r>
              <a:rPr lang="en-US" sz="3346" b="1" i="1">
                <a:solidFill>
                  <a:srgbClr val="FFDE00"/>
                </a:solidFill>
                <a:latin typeface="Poppins Ultra-Bold Italics"/>
                <a:ea typeface="Poppins Ultra-Bold Italics"/>
                <a:cs typeface="Poppins Ultra-Bold Italics"/>
                <a:sym typeface="Poppins Ultra-Bold Italics"/>
              </a:rPr>
              <a:t>Ø Luồng phụ:</a:t>
            </a:r>
          </a:p>
          <a:p>
            <a:pPr algn="l">
              <a:lnSpc>
                <a:spcPts val="4685"/>
              </a:lnSpc>
            </a:pPr>
            <a:r>
              <a:rPr lang="en-US" sz="3346">
                <a:solidFill>
                  <a:srgbClr val="FFDE00"/>
                </a:solidFill>
                <a:latin typeface="Poppins"/>
                <a:ea typeface="Poppins"/>
                <a:cs typeface="Poppins"/>
                <a:sym typeface="Poppins"/>
              </a:rPr>
              <a:t>        </a:t>
            </a:r>
            <a:r>
              <a:rPr lang="en-US" sz="3346" b="1" i="1">
                <a:solidFill>
                  <a:srgbClr val="FFDE00"/>
                </a:solidFill>
                <a:latin typeface="Poppins Ultra-Bold Italics"/>
                <a:ea typeface="Poppins Ultra-Bold Italics"/>
                <a:cs typeface="Poppins Ultra-Bold Italics"/>
                <a:sym typeface="Poppins Ultra-Bold Italics"/>
              </a:rPr>
              <a:t>§ Nếu xảy ra lỗi khi gửi email, hệ thống hiển thị thông báo lỗi vào email của admin và lưu email bị lỗi vào cơ sở dữ liệu và yêu cầu kiểm tra lại.</a:t>
            </a:r>
          </a:p>
          <a:p>
            <a:pPr algn="l">
              <a:lnSpc>
                <a:spcPts val="4685"/>
              </a:lnSpc>
              <a:spcBef>
                <a:spcPct val="0"/>
              </a:spcBef>
            </a:pPr>
            <a:endParaRPr lang="en-US" sz="3346" b="1" i="1">
              <a:solidFill>
                <a:srgbClr val="FFDE00"/>
              </a:solidFill>
              <a:latin typeface="Poppins Ultra-Bold Italics"/>
              <a:ea typeface="Poppins Ultra-Bold Italics"/>
              <a:cs typeface="Poppins Ultra-Bold Italics"/>
              <a:sym typeface="Poppins Ultra-Bold Italic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59" b="-9259"/>
            </a:stretch>
          </a:blipFill>
        </p:spPr>
      </p:sp>
      <p:sp>
        <p:nvSpPr>
          <p:cNvPr id="3" name="TextBox 3"/>
          <p:cNvSpPr txBox="1"/>
          <p:nvPr/>
        </p:nvSpPr>
        <p:spPr>
          <a:xfrm>
            <a:off x="1028700" y="261164"/>
            <a:ext cx="15067084" cy="767536"/>
          </a:xfrm>
          <a:prstGeom prst="rect">
            <a:avLst/>
          </a:prstGeom>
        </p:spPr>
        <p:txBody>
          <a:bodyPr lIns="0" tIns="0" rIns="0" bIns="0" rtlCol="0" anchor="t">
            <a:spAutoFit/>
          </a:bodyPr>
          <a:lstStyle/>
          <a:p>
            <a:pPr algn="ctr">
              <a:lnSpc>
                <a:spcPts val="5994"/>
              </a:lnSpc>
              <a:spcBef>
                <a:spcPct val="0"/>
              </a:spcBef>
            </a:pPr>
            <a:r>
              <a:rPr lang="en-US" sz="4282" b="1" i="1">
                <a:solidFill>
                  <a:srgbClr val="FFDE00"/>
                </a:solidFill>
                <a:latin typeface="Poppins Ultra-Bold Italics"/>
                <a:ea typeface="Poppins Ultra-Bold Italics"/>
                <a:cs typeface="Poppins Ultra-Bold Italics"/>
                <a:sym typeface="Poppins Ultra-Bold Italics"/>
              </a:rPr>
              <a:t>Mô tả một số chức năng chính</a:t>
            </a:r>
          </a:p>
        </p:txBody>
      </p:sp>
      <p:sp>
        <p:nvSpPr>
          <p:cNvPr id="4" name="TextBox 4"/>
          <p:cNvSpPr txBox="1"/>
          <p:nvPr/>
        </p:nvSpPr>
        <p:spPr>
          <a:xfrm>
            <a:off x="666825" y="1894326"/>
            <a:ext cx="17323382" cy="7655332"/>
          </a:xfrm>
          <a:prstGeom prst="rect">
            <a:avLst/>
          </a:prstGeom>
        </p:spPr>
        <p:txBody>
          <a:bodyPr lIns="0" tIns="0" rIns="0" bIns="0" rtlCol="0" anchor="t">
            <a:spAutoFit/>
          </a:bodyPr>
          <a:lstStyle/>
          <a:p>
            <a:pPr algn="l">
              <a:lnSpc>
                <a:spcPts val="4685"/>
              </a:lnSpc>
            </a:pPr>
            <a:r>
              <a:rPr lang="en-US" sz="3346" b="1" i="1">
                <a:solidFill>
                  <a:srgbClr val="FFDE00"/>
                </a:solidFill>
                <a:latin typeface="Poppins Ultra-Bold Italics"/>
                <a:ea typeface="Poppins Ultra-Bold Italics"/>
                <a:cs typeface="Poppins Ultra-Bold Italics"/>
                <a:sym typeface="Poppins Ultra-Bold Italics"/>
              </a:rPr>
              <a:t>v Use Case Quên mật khẩu:</a:t>
            </a:r>
          </a:p>
          <a:p>
            <a:pPr algn="l">
              <a:lnSpc>
                <a:spcPts val="4685"/>
              </a:lnSpc>
            </a:pPr>
            <a:r>
              <a:rPr lang="en-US" sz="3346" b="1" i="1">
                <a:solidFill>
                  <a:srgbClr val="FFDE00"/>
                </a:solidFill>
                <a:latin typeface="Poppins Ultra-Bold Italics"/>
                <a:ea typeface="Poppins Ultra-Bold Italics"/>
                <a:cs typeface="Poppins Ultra-Bold Italics"/>
                <a:sym typeface="Poppins Ultra-Bold Italics"/>
              </a:rPr>
              <a:t> Mô tả: Người dùng có thể lấy lại mật khẩu nếu quên.</a:t>
            </a:r>
          </a:p>
          <a:p>
            <a:pPr algn="l">
              <a:lnSpc>
                <a:spcPts val="4685"/>
              </a:lnSpc>
            </a:pPr>
            <a:r>
              <a:rPr lang="en-US" sz="3346" b="1" i="1">
                <a:solidFill>
                  <a:srgbClr val="FFDE00"/>
                </a:solidFill>
                <a:latin typeface="Poppins Ultra-Bold Italics"/>
                <a:ea typeface="Poppins Ultra-Bold Italics"/>
                <a:cs typeface="Poppins Ultra-Bold Italics"/>
                <a:sym typeface="Poppins Ultra-Bold Italics"/>
              </a:rPr>
              <a:t>Tác nhân: Người dùng.</a:t>
            </a:r>
          </a:p>
          <a:p>
            <a:pPr algn="l">
              <a:lnSpc>
                <a:spcPts val="4685"/>
              </a:lnSpc>
            </a:pPr>
            <a:r>
              <a:rPr lang="en-US" sz="3346" b="1" i="1">
                <a:solidFill>
                  <a:srgbClr val="FFDE00"/>
                </a:solidFill>
                <a:latin typeface="Poppins Ultra-Bold Italics"/>
                <a:ea typeface="Poppins Ultra-Bold Italics"/>
                <a:cs typeface="Poppins Ultra-Bold Italics"/>
                <a:sym typeface="Poppins Ultra-Bold Italics"/>
              </a:rPr>
              <a:t> Luồng chính:</a:t>
            </a:r>
          </a:p>
          <a:p>
            <a:pPr algn="l">
              <a:lnSpc>
                <a:spcPts val="4685"/>
              </a:lnSpc>
            </a:pPr>
            <a:r>
              <a:rPr lang="en-US" sz="3346">
                <a:solidFill>
                  <a:srgbClr val="FFDE00"/>
                </a:solidFill>
                <a:latin typeface="Poppins"/>
                <a:ea typeface="Poppins"/>
                <a:cs typeface="Poppins"/>
                <a:sym typeface="Poppins"/>
              </a:rPr>
              <a:t>     </a:t>
            </a:r>
            <a:r>
              <a:rPr lang="en-US" sz="3346" b="1" i="1">
                <a:solidFill>
                  <a:srgbClr val="FFDE00"/>
                </a:solidFill>
                <a:latin typeface="Poppins Ultra-Bold Italics"/>
                <a:ea typeface="Poppins Ultra-Bold Italics"/>
                <a:cs typeface="Poppins Ultra-Bold Italics"/>
                <a:sym typeface="Poppins Ultra-Bold Italics"/>
              </a:rPr>
              <a:t>§ Người dùng chọn chức năng quên mật khẩu tại mục đăng nhập.</a:t>
            </a:r>
          </a:p>
          <a:p>
            <a:pPr algn="l">
              <a:lnSpc>
                <a:spcPts val="4685"/>
              </a:lnSpc>
            </a:pPr>
            <a:r>
              <a:rPr lang="en-US" sz="3346">
                <a:solidFill>
                  <a:srgbClr val="FFDE00"/>
                </a:solidFill>
                <a:latin typeface="Poppins"/>
                <a:ea typeface="Poppins"/>
                <a:cs typeface="Poppins"/>
                <a:sym typeface="Poppins"/>
              </a:rPr>
              <a:t>    </a:t>
            </a:r>
            <a:r>
              <a:rPr lang="en-US" sz="3346" b="1" i="1">
                <a:solidFill>
                  <a:srgbClr val="FFDE00"/>
                </a:solidFill>
                <a:latin typeface="Poppins Ultra-Bold Italics"/>
                <a:ea typeface="Poppins Ultra-Bold Italics"/>
                <a:cs typeface="Poppins Ultra-Bold Italics"/>
                <a:sym typeface="Poppins Ultra-Bold Italics"/>
              </a:rPr>
              <a:t>§ Người dùng nhập địa chỉ email.</a:t>
            </a:r>
          </a:p>
          <a:p>
            <a:pPr algn="l">
              <a:lnSpc>
                <a:spcPts val="4685"/>
              </a:lnSpc>
            </a:pPr>
            <a:r>
              <a:rPr lang="en-US" sz="3346">
                <a:solidFill>
                  <a:srgbClr val="FFDE00"/>
                </a:solidFill>
                <a:latin typeface="Poppins"/>
                <a:ea typeface="Poppins"/>
                <a:cs typeface="Poppins"/>
                <a:sym typeface="Poppins"/>
              </a:rPr>
              <a:t>    </a:t>
            </a:r>
            <a:r>
              <a:rPr lang="en-US" sz="3346" b="1" i="1">
                <a:solidFill>
                  <a:srgbClr val="FFDE00"/>
                </a:solidFill>
                <a:latin typeface="Poppins Ultra-Bold Italics"/>
                <a:ea typeface="Poppins Ultra-Bold Italics"/>
                <a:cs typeface="Poppins Ultra-Bold Italics"/>
                <a:sym typeface="Poppins Ultra-Bold Italics"/>
              </a:rPr>
              <a:t>§ Hệ thống gửi một email chứa liên kết để đặt lại mật khẩu.</a:t>
            </a:r>
          </a:p>
          <a:p>
            <a:pPr algn="l">
              <a:lnSpc>
                <a:spcPts val="4685"/>
              </a:lnSpc>
            </a:pPr>
            <a:r>
              <a:rPr lang="en-US" sz="3346">
                <a:solidFill>
                  <a:srgbClr val="FFDE00"/>
                </a:solidFill>
                <a:latin typeface="Poppins"/>
                <a:ea typeface="Poppins"/>
                <a:cs typeface="Poppins"/>
                <a:sym typeface="Poppins"/>
              </a:rPr>
              <a:t>    </a:t>
            </a:r>
            <a:r>
              <a:rPr lang="en-US" sz="3346" b="1" i="1">
                <a:solidFill>
                  <a:srgbClr val="FFDE00"/>
                </a:solidFill>
                <a:latin typeface="Poppins Ultra-Bold Italics"/>
                <a:ea typeface="Poppins Ultra-Bold Italics"/>
                <a:cs typeface="Poppins Ultra-Bold Italics"/>
                <a:sym typeface="Poppins Ultra-Bold Italics"/>
              </a:rPr>
              <a:t>§ Người dùng nhấp vào liên kết trong email và nhập mật khẩu mới để đặt lại mật khẩu.</a:t>
            </a:r>
          </a:p>
          <a:p>
            <a:pPr algn="l">
              <a:lnSpc>
                <a:spcPts val="4685"/>
              </a:lnSpc>
            </a:pPr>
            <a:r>
              <a:rPr lang="en-US" sz="3346" b="1" i="1">
                <a:solidFill>
                  <a:srgbClr val="FFDE00"/>
                </a:solidFill>
                <a:latin typeface="Poppins Ultra-Bold Italics"/>
                <a:ea typeface="Poppins Ultra-Bold Italics"/>
                <a:cs typeface="Poppins Ultra-Bold Italics"/>
                <a:sym typeface="Poppins Ultra-Bold Italics"/>
              </a:rPr>
              <a:t> Luồng phụ:</a:t>
            </a:r>
          </a:p>
          <a:p>
            <a:pPr algn="l">
              <a:lnSpc>
                <a:spcPts val="4685"/>
              </a:lnSpc>
            </a:pPr>
            <a:r>
              <a:rPr lang="en-US" sz="3346">
                <a:solidFill>
                  <a:srgbClr val="FFDE00"/>
                </a:solidFill>
                <a:latin typeface="Poppins"/>
                <a:ea typeface="Poppins"/>
                <a:cs typeface="Poppins"/>
                <a:sym typeface="Poppins"/>
              </a:rPr>
              <a:t>    </a:t>
            </a:r>
            <a:r>
              <a:rPr lang="en-US" sz="3346" b="1" i="1">
                <a:solidFill>
                  <a:srgbClr val="FFDE00"/>
                </a:solidFill>
                <a:latin typeface="Poppins Ultra-Bold Italics"/>
                <a:ea typeface="Poppins Ultra-Bold Italics"/>
                <a:cs typeface="Poppins Ultra-Bold Italics"/>
                <a:sym typeface="Poppins Ultra-Bold Italics"/>
              </a:rPr>
              <a:t>§ Nếu liên kết đặt lại mật khẩu hết hạn, người dùng có thể yêu cầu hệ thống gửi lại.</a:t>
            </a:r>
          </a:p>
          <a:p>
            <a:pPr algn="l">
              <a:lnSpc>
                <a:spcPts val="4685"/>
              </a:lnSpc>
              <a:spcBef>
                <a:spcPct val="0"/>
              </a:spcBef>
            </a:pPr>
            <a:endParaRPr lang="en-US" sz="3346" b="1" i="1">
              <a:solidFill>
                <a:srgbClr val="FFDE00"/>
              </a:solidFill>
              <a:latin typeface="Poppins Ultra-Bold Italics"/>
              <a:ea typeface="Poppins Ultra-Bold Italics"/>
              <a:cs typeface="Poppins Ultra-Bold Italics"/>
              <a:sym typeface="Poppins Ultra-Bold Itali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59" b="-9259"/>
            </a:stretch>
          </a:blipFill>
        </p:spPr>
      </p:sp>
      <p:sp>
        <p:nvSpPr>
          <p:cNvPr id="3" name="Freeform 3"/>
          <p:cNvSpPr/>
          <p:nvPr/>
        </p:nvSpPr>
        <p:spPr>
          <a:xfrm rot="-9763576">
            <a:off x="12924381" y="-3123572"/>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948663" y="352944"/>
            <a:ext cx="15893121" cy="1457954"/>
          </a:xfrm>
          <a:prstGeom prst="rect">
            <a:avLst/>
          </a:prstGeom>
        </p:spPr>
        <p:txBody>
          <a:bodyPr lIns="0" tIns="0" rIns="0" bIns="0" rtlCol="0" anchor="t">
            <a:spAutoFit/>
          </a:bodyPr>
          <a:lstStyle/>
          <a:p>
            <a:pPr algn="l">
              <a:lnSpc>
                <a:spcPts val="5740"/>
              </a:lnSpc>
            </a:pPr>
            <a:r>
              <a:rPr lang="en-US" sz="4100" b="1">
                <a:solidFill>
                  <a:srgbClr val="FFDE00"/>
                </a:solidFill>
                <a:latin typeface="Poppins Ultra-Bold"/>
                <a:ea typeface="Poppins Ultra-Bold"/>
                <a:cs typeface="Poppins Ultra-Bold"/>
                <a:sym typeface="Poppins Ultra-Bold"/>
              </a:rPr>
              <a:t>1.1 Các chính sách, qui định pháp luật về an ninh trong lĩnh vực thương mại điện tử ở Việt Nam hiện nay?</a:t>
            </a:r>
          </a:p>
        </p:txBody>
      </p:sp>
      <p:sp>
        <p:nvSpPr>
          <p:cNvPr id="5" name="Freeform 5"/>
          <p:cNvSpPr/>
          <p:nvPr/>
        </p:nvSpPr>
        <p:spPr>
          <a:xfrm rot="-1746317" flipH="1">
            <a:off x="13191049" y="7161433"/>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39105" y="2220205"/>
            <a:ext cx="16502679" cy="701820"/>
          </a:xfrm>
          <a:prstGeom prst="rect">
            <a:avLst/>
          </a:prstGeom>
        </p:spPr>
        <p:txBody>
          <a:bodyPr lIns="0" tIns="0" rIns="0" bIns="0" rtlCol="0" anchor="t">
            <a:spAutoFit/>
          </a:bodyPr>
          <a:lstStyle/>
          <a:p>
            <a:pPr algn="ctr">
              <a:lnSpc>
                <a:spcPts val="5417"/>
              </a:lnSpc>
              <a:spcBef>
                <a:spcPct val="0"/>
              </a:spcBef>
            </a:pPr>
            <a:r>
              <a:rPr lang="en-US" sz="3869" b="1">
                <a:solidFill>
                  <a:srgbClr val="FF2E00"/>
                </a:solidFill>
                <a:latin typeface="Poppins Bold"/>
                <a:ea typeface="Poppins Bold"/>
                <a:cs typeface="Poppins Bold"/>
                <a:sym typeface="Poppins Bold"/>
              </a:rPr>
              <a:t>Điều 68 thuộc Nghị định số 52/2013/NĐ-CP bao gồm hai khoản</a:t>
            </a:r>
          </a:p>
        </p:txBody>
      </p:sp>
      <p:sp>
        <p:nvSpPr>
          <p:cNvPr id="7" name="TextBox 7"/>
          <p:cNvSpPr txBox="1"/>
          <p:nvPr/>
        </p:nvSpPr>
        <p:spPr>
          <a:xfrm>
            <a:off x="514350" y="3518834"/>
            <a:ext cx="17259300" cy="2326784"/>
          </a:xfrm>
          <a:prstGeom prst="rect">
            <a:avLst/>
          </a:prstGeom>
        </p:spPr>
        <p:txBody>
          <a:bodyPr lIns="0" tIns="0" rIns="0" bIns="0" rtlCol="0" anchor="t">
            <a:spAutoFit/>
          </a:bodyPr>
          <a:lstStyle/>
          <a:p>
            <a:pPr algn="l">
              <a:lnSpc>
                <a:spcPts val="4577"/>
              </a:lnSpc>
              <a:spcBef>
                <a:spcPct val="0"/>
              </a:spcBef>
            </a:pPr>
            <a:r>
              <a:rPr lang="en-US" sz="3269" b="1" i="1">
                <a:solidFill>
                  <a:srgbClr val="FFFFFF"/>
                </a:solidFill>
                <a:latin typeface="Poppins Ultra-Bold Italics"/>
                <a:ea typeface="Poppins Ultra-Bold Italics"/>
                <a:cs typeface="Poppins Ultra-Bold Italics"/>
                <a:sym typeface="Poppins Ultra-Bold Italics"/>
              </a:rPr>
              <a:t>1. Trong quá trình hoạt động kinh doanh thương mại điện tử, nếu thương nhân, tổ chức, cá nhân thực hiện việc thu thập thông tin cá nhân của người tiêu dùng thì phải tuân thủ các quy định tại Nghị định này và những quy định pháp luật liên quan về bảo vệ thông tin cá nhân.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59" b="-9259"/>
            </a:stretch>
          </a:blipFill>
        </p:spPr>
      </p:sp>
      <p:sp>
        <p:nvSpPr>
          <p:cNvPr id="3" name="Freeform 3"/>
          <p:cNvSpPr/>
          <p:nvPr/>
        </p:nvSpPr>
        <p:spPr>
          <a:xfrm rot="-9763576">
            <a:off x="12924381" y="-3123572"/>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948663" y="352944"/>
            <a:ext cx="15893121" cy="1457954"/>
          </a:xfrm>
          <a:prstGeom prst="rect">
            <a:avLst/>
          </a:prstGeom>
        </p:spPr>
        <p:txBody>
          <a:bodyPr lIns="0" tIns="0" rIns="0" bIns="0" rtlCol="0" anchor="t">
            <a:spAutoFit/>
          </a:bodyPr>
          <a:lstStyle/>
          <a:p>
            <a:pPr algn="l">
              <a:lnSpc>
                <a:spcPts val="5740"/>
              </a:lnSpc>
            </a:pPr>
            <a:r>
              <a:rPr lang="en-US" sz="4100" b="1">
                <a:solidFill>
                  <a:srgbClr val="FFDE00"/>
                </a:solidFill>
                <a:latin typeface="Poppins Ultra-Bold"/>
                <a:ea typeface="Poppins Ultra-Bold"/>
                <a:cs typeface="Poppins Ultra-Bold"/>
                <a:sym typeface="Poppins Ultra-Bold"/>
              </a:rPr>
              <a:t>1.1 Các chính sách, qui định pháp luật về an ninh trong lĩnh vực thương mại điện tử ở Việt Nam hiện nay?</a:t>
            </a:r>
          </a:p>
        </p:txBody>
      </p:sp>
      <p:sp>
        <p:nvSpPr>
          <p:cNvPr id="5" name="Freeform 5"/>
          <p:cNvSpPr/>
          <p:nvPr/>
        </p:nvSpPr>
        <p:spPr>
          <a:xfrm rot="-1746317" flipH="1">
            <a:off x="13191049" y="7161433"/>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339105" y="2220205"/>
            <a:ext cx="16502679" cy="701820"/>
          </a:xfrm>
          <a:prstGeom prst="rect">
            <a:avLst/>
          </a:prstGeom>
        </p:spPr>
        <p:txBody>
          <a:bodyPr lIns="0" tIns="0" rIns="0" bIns="0" rtlCol="0" anchor="t">
            <a:spAutoFit/>
          </a:bodyPr>
          <a:lstStyle/>
          <a:p>
            <a:pPr algn="ctr">
              <a:lnSpc>
                <a:spcPts val="5417"/>
              </a:lnSpc>
              <a:spcBef>
                <a:spcPct val="0"/>
              </a:spcBef>
            </a:pPr>
            <a:r>
              <a:rPr lang="en-US" sz="3869" b="1">
                <a:solidFill>
                  <a:srgbClr val="FF2E00"/>
                </a:solidFill>
                <a:latin typeface="Poppins Bold"/>
                <a:ea typeface="Poppins Bold"/>
                <a:cs typeface="Poppins Bold"/>
                <a:sym typeface="Poppins Bold"/>
              </a:rPr>
              <a:t>Điều 68 thuộc Nghị định số 52/2013/NĐ-CP bao gồm hai khoản</a:t>
            </a:r>
          </a:p>
        </p:txBody>
      </p:sp>
      <p:sp>
        <p:nvSpPr>
          <p:cNvPr id="7" name="TextBox 7"/>
          <p:cNvSpPr txBox="1"/>
          <p:nvPr/>
        </p:nvSpPr>
        <p:spPr>
          <a:xfrm>
            <a:off x="514350" y="3312330"/>
            <a:ext cx="17259300" cy="1745759"/>
          </a:xfrm>
          <a:prstGeom prst="rect">
            <a:avLst/>
          </a:prstGeom>
        </p:spPr>
        <p:txBody>
          <a:bodyPr lIns="0" tIns="0" rIns="0" bIns="0" rtlCol="0" anchor="t">
            <a:spAutoFit/>
          </a:bodyPr>
          <a:lstStyle/>
          <a:p>
            <a:pPr algn="l">
              <a:lnSpc>
                <a:spcPts val="4577"/>
              </a:lnSpc>
              <a:spcBef>
                <a:spcPct val="0"/>
              </a:spcBef>
            </a:pPr>
            <a:r>
              <a:rPr lang="en-US" sz="3269" b="1" i="1">
                <a:solidFill>
                  <a:srgbClr val="FFFFFF"/>
                </a:solidFill>
                <a:latin typeface="Poppins Ultra-Bold Italics"/>
                <a:ea typeface="Poppins Ultra-Bold Italics"/>
                <a:cs typeface="Poppins Ultra-Bold Italics"/>
                <a:sym typeface="Poppins Ultra-Bold Italics"/>
              </a:rPr>
              <a:t>2. Trường hợp thương nhân, tổ chức, cá nhân hoạt động kinh doanh thương mại điện tử ủy quyền cho bên thứ ba thực hiện việc thu thập, lưu trữ thông tin cá nhân của người tiêu dùng:</a:t>
            </a:r>
          </a:p>
        </p:txBody>
      </p:sp>
      <p:sp>
        <p:nvSpPr>
          <p:cNvPr id="8" name="TextBox 8"/>
          <p:cNvSpPr txBox="1"/>
          <p:nvPr/>
        </p:nvSpPr>
        <p:spPr>
          <a:xfrm>
            <a:off x="1073920" y="5057775"/>
            <a:ext cx="16699730" cy="1745742"/>
          </a:xfrm>
          <a:prstGeom prst="rect">
            <a:avLst/>
          </a:prstGeom>
        </p:spPr>
        <p:txBody>
          <a:bodyPr lIns="0" tIns="0" rIns="0" bIns="0" rtlCol="0" anchor="t">
            <a:spAutoFit/>
          </a:bodyPr>
          <a:lstStyle/>
          <a:p>
            <a:pPr algn="l">
              <a:lnSpc>
                <a:spcPts val="4578"/>
              </a:lnSpc>
              <a:spcBef>
                <a:spcPct val="0"/>
              </a:spcBef>
            </a:pPr>
            <a:r>
              <a:rPr lang="en-US" sz="3270" b="1" i="1">
                <a:solidFill>
                  <a:srgbClr val="FFFFFF"/>
                </a:solidFill>
                <a:latin typeface="Poppins Ultra-Bold Italics"/>
                <a:ea typeface="Poppins Ultra-Bold Italics"/>
                <a:cs typeface="Poppins Ultra-Bold Italics"/>
                <a:sym typeface="Poppins Ultra-Bold Italics"/>
              </a:rPr>
              <a:t>a) Hợp đồng giữa hai bên phải quy định rõ trách nhiệm của mỗi bên trong việc tuân thủ các quy định tại Nghị định này và những quy định pháp luật liên quan về bảo vệ thông tin cá nhân;</a:t>
            </a:r>
          </a:p>
        </p:txBody>
      </p:sp>
      <p:sp>
        <p:nvSpPr>
          <p:cNvPr id="9" name="TextBox 9"/>
          <p:cNvSpPr txBox="1"/>
          <p:nvPr/>
        </p:nvSpPr>
        <p:spPr>
          <a:xfrm>
            <a:off x="948663" y="7194042"/>
            <a:ext cx="17728430" cy="2907792"/>
          </a:xfrm>
          <a:prstGeom prst="rect">
            <a:avLst/>
          </a:prstGeom>
        </p:spPr>
        <p:txBody>
          <a:bodyPr lIns="0" tIns="0" rIns="0" bIns="0" rtlCol="0" anchor="t">
            <a:spAutoFit/>
          </a:bodyPr>
          <a:lstStyle/>
          <a:p>
            <a:pPr algn="l">
              <a:lnSpc>
                <a:spcPts val="4578"/>
              </a:lnSpc>
              <a:spcBef>
                <a:spcPct val="0"/>
              </a:spcBef>
            </a:pPr>
            <a:r>
              <a:rPr lang="en-US" sz="3270" b="1" i="1">
                <a:solidFill>
                  <a:srgbClr val="FFFFFF"/>
                </a:solidFill>
                <a:latin typeface="Poppins Ultra-Bold Italics"/>
                <a:ea typeface="Poppins Ultra-Bold Italics"/>
                <a:cs typeface="Poppins Ultra-Bold Italics"/>
                <a:sym typeface="Poppins Ultra-Bold Italics"/>
              </a:rPr>
              <a:t>b) Nếu hợp đồng giữa hai bên không quy định rõ trách nhiệm của mỗi bên thì thương nhân, tổ chức, cá nhân hoạt động kinh doanh thương mại điện tử chịu trách nhiệm trong trường hợp việc thu thập, lưu trữ và sử dụng thông tin cá nhân của người tiêu dùng vi phạm các quy định tại Nghị định này và những quy định pháp luật liên quan về bảo vệ thông tin cá nhân.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59" b="-9259"/>
            </a:stretch>
          </a:blipFill>
        </p:spPr>
      </p:sp>
      <p:sp>
        <p:nvSpPr>
          <p:cNvPr id="3" name="Freeform 3"/>
          <p:cNvSpPr/>
          <p:nvPr/>
        </p:nvSpPr>
        <p:spPr>
          <a:xfrm rot="-9763576">
            <a:off x="12924381" y="-3123572"/>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600218" y="70333"/>
            <a:ext cx="15893121" cy="1457954"/>
          </a:xfrm>
          <a:prstGeom prst="rect">
            <a:avLst/>
          </a:prstGeom>
        </p:spPr>
        <p:txBody>
          <a:bodyPr lIns="0" tIns="0" rIns="0" bIns="0" rtlCol="0" anchor="t">
            <a:spAutoFit/>
          </a:bodyPr>
          <a:lstStyle/>
          <a:p>
            <a:pPr algn="l">
              <a:lnSpc>
                <a:spcPts val="5740"/>
              </a:lnSpc>
            </a:pPr>
            <a:r>
              <a:rPr lang="en-US" sz="4100" b="1">
                <a:solidFill>
                  <a:srgbClr val="FFDE00"/>
                </a:solidFill>
                <a:latin typeface="Poppins Ultra-Bold"/>
                <a:ea typeface="Poppins Ultra-Bold"/>
                <a:cs typeface="Poppins Ultra-Bold"/>
                <a:sym typeface="Poppins Ultra-Bold"/>
              </a:rPr>
              <a:t>1.1 Các chính sách, qui định pháp luật về an ninh trong lĩnh vực thương mại điện tử ở Việt Nam hiện nay?</a:t>
            </a:r>
          </a:p>
        </p:txBody>
      </p:sp>
      <p:sp>
        <p:nvSpPr>
          <p:cNvPr id="5" name="Freeform 5"/>
          <p:cNvSpPr/>
          <p:nvPr/>
        </p:nvSpPr>
        <p:spPr>
          <a:xfrm rot="-1746317" flipH="1">
            <a:off x="13191049" y="7161433"/>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426727" y="1646813"/>
            <a:ext cx="17434545" cy="1387620"/>
          </a:xfrm>
          <a:prstGeom prst="rect">
            <a:avLst/>
          </a:prstGeom>
        </p:spPr>
        <p:txBody>
          <a:bodyPr lIns="0" tIns="0" rIns="0" bIns="0" rtlCol="0" anchor="t">
            <a:spAutoFit/>
          </a:bodyPr>
          <a:lstStyle/>
          <a:p>
            <a:pPr algn="l">
              <a:lnSpc>
                <a:spcPts val="5417"/>
              </a:lnSpc>
              <a:spcBef>
                <a:spcPct val="0"/>
              </a:spcBef>
            </a:pPr>
            <a:r>
              <a:rPr lang="en-US" sz="3869" b="1">
                <a:solidFill>
                  <a:srgbClr val="FF2E00"/>
                </a:solidFill>
                <a:latin typeface="Poppins Bold"/>
                <a:ea typeface="Poppins Bold"/>
                <a:cs typeface="Poppins Bold"/>
                <a:sym typeface="Poppins Bold"/>
              </a:rPr>
              <a:t>Điều 69: Chính sách bảo vệ thông tin cá nhân của người tiêu dùng thuộc Nghị định số 52/2013/NĐ-CP  bao gồm ba khoản</a:t>
            </a:r>
          </a:p>
        </p:txBody>
      </p:sp>
      <p:sp>
        <p:nvSpPr>
          <p:cNvPr id="7" name="TextBox 7"/>
          <p:cNvSpPr txBox="1"/>
          <p:nvPr/>
        </p:nvSpPr>
        <p:spPr>
          <a:xfrm>
            <a:off x="257175" y="2948707"/>
            <a:ext cx="17773650" cy="6974967"/>
          </a:xfrm>
          <a:prstGeom prst="rect">
            <a:avLst/>
          </a:prstGeom>
        </p:spPr>
        <p:txBody>
          <a:bodyPr lIns="0" tIns="0" rIns="0" bIns="0" rtlCol="0" anchor="t">
            <a:spAutoFit/>
          </a:bodyPr>
          <a:lstStyle/>
          <a:p>
            <a:pPr algn="l">
              <a:lnSpc>
                <a:spcPts val="4578"/>
              </a:lnSpc>
            </a:pPr>
            <a:r>
              <a:rPr lang="en-US" sz="3270" b="1" i="1">
                <a:solidFill>
                  <a:srgbClr val="FFFFFF"/>
                </a:solidFill>
                <a:latin typeface="Poppins Ultra-Bold Italics"/>
                <a:ea typeface="Poppins Ultra-Bold Italics"/>
                <a:cs typeface="Poppins Ultra-Bold Italics"/>
                <a:sym typeface="Poppins Ultra-Bold Italics"/>
              </a:rPr>
              <a:t>1. Thương nhân, tổ chức, cá nhân thu thập và sử dụng thông tin cá nhân của người tiêu dùng phải xây dựng và công bố chính sách bảo vệ thông tin cá nhân với các nội dung sau:</a:t>
            </a:r>
          </a:p>
          <a:p>
            <a:pPr algn="l">
              <a:lnSpc>
                <a:spcPts val="4578"/>
              </a:lnSpc>
              <a:spcBef>
                <a:spcPct val="0"/>
              </a:spcBef>
            </a:pPr>
            <a:r>
              <a:rPr lang="en-US" sz="3270" b="1" i="1">
                <a:solidFill>
                  <a:srgbClr val="FFFFFF"/>
                </a:solidFill>
                <a:latin typeface="Poppins Ultra-Bold Italics"/>
                <a:ea typeface="Poppins Ultra-Bold Italics"/>
                <a:cs typeface="Poppins Ultra-Bold Italics"/>
                <a:sym typeface="Poppins Ultra-Bold Italics"/>
              </a:rPr>
              <a:t>a) Mục đích thu thập thông tin cá nhân; </a:t>
            </a:r>
          </a:p>
          <a:p>
            <a:pPr algn="l">
              <a:lnSpc>
                <a:spcPts val="4578"/>
              </a:lnSpc>
              <a:spcBef>
                <a:spcPct val="0"/>
              </a:spcBef>
            </a:pPr>
            <a:r>
              <a:rPr lang="en-US" sz="3270" b="1" i="1">
                <a:solidFill>
                  <a:srgbClr val="FFFFFF"/>
                </a:solidFill>
                <a:latin typeface="Poppins Ultra-Bold Italics"/>
                <a:ea typeface="Poppins Ultra-Bold Italics"/>
                <a:cs typeface="Poppins Ultra-Bold Italics"/>
                <a:sym typeface="Poppins Ultra-Bold Italics"/>
              </a:rPr>
              <a:t>b) Phạm vi sử dụng thông tin; </a:t>
            </a:r>
          </a:p>
          <a:p>
            <a:pPr algn="l">
              <a:lnSpc>
                <a:spcPts val="4578"/>
              </a:lnSpc>
              <a:spcBef>
                <a:spcPct val="0"/>
              </a:spcBef>
            </a:pPr>
            <a:r>
              <a:rPr lang="en-US" sz="3270" b="1" i="1">
                <a:solidFill>
                  <a:srgbClr val="FFFFFF"/>
                </a:solidFill>
                <a:latin typeface="Poppins Ultra-Bold Italics"/>
                <a:ea typeface="Poppins Ultra-Bold Italics"/>
                <a:cs typeface="Poppins Ultra-Bold Italics"/>
                <a:sym typeface="Poppins Ultra-Bold Italics"/>
              </a:rPr>
              <a:t>c) Thời gian lưu trữ thông tin; </a:t>
            </a:r>
          </a:p>
          <a:p>
            <a:pPr algn="l">
              <a:lnSpc>
                <a:spcPts val="4578"/>
              </a:lnSpc>
              <a:spcBef>
                <a:spcPct val="0"/>
              </a:spcBef>
            </a:pPr>
            <a:r>
              <a:rPr lang="en-US" sz="3270" b="1" i="1">
                <a:solidFill>
                  <a:srgbClr val="FFFFFF"/>
                </a:solidFill>
                <a:latin typeface="Poppins Ultra-Bold Italics"/>
                <a:ea typeface="Poppins Ultra-Bold Italics"/>
                <a:cs typeface="Poppins Ultra-Bold Italics"/>
                <a:sym typeface="Poppins Ultra-Bold Italics"/>
              </a:rPr>
              <a:t>d) Những người hoặc tổ chức có thể được tiếp cận với thông tin đó; </a:t>
            </a:r>
          </a:p>
          <a:p>
            <a:pPr algn="l">
              <a:lnSpc>
                <a:spcPts val="4578"/>
              </a:lnSpc>
              <a:spcBef>
                <a:spcPct val="0"/>
              </a:spcBef>
            </a:pPr>
            <a:r>
              <a:rPr lang="en-US" sz="3270" b="1" i="1">
                <a:solidFill>
                  <a:srgbClr val="FFFFFF"/>
                </a:solidFill>
                <a:latin typeface="Poppins Ultra-Bold Italics"/>
                <a:ea typeface="Poppins Ultra-Bold Italics"/>
                <a:cs typeface="Poppins Ultra-Bold Italics"/>
                <a:sym typeface="Poppins Ultra-Bold Italics"/>
              </a:rPr>
              <a:t>đ) Địa chỉ của đơn vị thu thập và quản lý thông tin, bao gồm cách thức liên lạc để người tiêu dùng có thể hỏi về hoạt động thu thập, xử lý thông tin liên quan đến cá nhân mình; </a:t>
            </a:r>
          </a:p>
          <a:p>
            <a:pPr algn="l">
              <a:lnSpc>
                <a:spcPts val="4578"/>
              </a:lnSpc>
              <a:spcBef>
                <a:spcPct val="0"/>
              </a:spcBef>
            </a:pPr>
            <a:r>
              <a:rPr lang="en-US" sz="3270" b="1" i="1">
                <a:solidFill>
                  <a:srgbClr val="FFFFFF"/>
                </a:solidFill>
                <a:latin typeface="Poppins Ultra-Bold Italics"/>
                <a:ea typeface="Poppins Ultra-Bold Italics"/>
                <a:cs typeface="Poppins Ultra-Bold Italics"/>
                <a:sym typeface="Poppins Ultra-Bold Italics"/>
              </a:rPr>
              <a:t>e) Phương thức và công cụ để người tiêu dùng tiếp cận và chỉnh sửa dữ liệu cá nhân của mình trên hệ thống thương mại điện tử của đơn vị thu thập thông tin.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9259" b="-9259"/>
            </a:stretch>
          </a:blipFill>
        </p:spPr>
      </p:sp>
      <p:sp>
        <p:nvSpPr>
          <p:cNvPr id="3" name="Freeform 3"/>
          <p:cNvSpPr/>
          <p:nvPr/>
        </p:nvSpPr>
        <p:spPr>
          <a:xfrm rot="-9763576">
            <a:off x="12924381" y="-3123572"/>
            <a:ext cx="7137915" cy="6138607"/>
          </a:xfrm>
          <a:custGeom>
            <a:avLst/>
            <a:gdLst/>
            <a:ahLst/>
            <a:cxnLst/>
            <a:rect l="l" t="t" r="r" b="b"/>
            <a:pathLst>
              <a:path w="7137915" h="6138607">
                <a:moveTo>
                  <a:pt x="0" y="0"/>
                </a:moveTo>
                <a:lnTo>
                  <a:pt x="7137916" y="0"/>
                </a:lnTo>
                <a:lnTo>
                  <a:pt x="7137916" y="6138607"/>
                </a:lnTo>
                <a:lnTo>
                  <a:pt x="0" y="61386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600218" y="70333"/>
            <a:ext cx="15893121" cy="1457954"/>
          </a:xfrm>
          <a:prstGeom prst="rect">
            <a:avLst/>
          </a:prstGeom>
        </p:spPr>
        <p:txBody>
          <a:bodyPr lIns="0" tIns="0" rIns="0" bIns="0" rtlCol="0" anchor="t">
            <a:spAutoFit/>
          </a:bodyPr>
          <a:lstStyle/>
          <a:p>
            <a:pPr algn="l">
              <a:lnSpc>
                <a:spcPts val="5740"/>
              </a:lnSpc>
            </a:pPr>
            <a:r>
              <a:rPr lang="en-US" sz="4100" b="1">
                <a:solidFill>
                  <a:srgbClr val="FFDE00"/>
                </a:solidFill>
                <a:latin typeface="Poppins Ultra-Bold"/>
                <a:ea typeface="Poppins Ultra-Bold"/>
                <a:cs typeface="Poppins Ultra-Bold"/>
                <a:sym typeface="Poppins Ultra-Bold"/>
              </a:rPr>
              <a:t>1.1 Các chính sách, qui định pháp luật về an ninh trong lĩnh vực thương mại điện tử ở Việt Nam hiện nay?</a:t>
            </a:r>
          </a:p>
        </p:txBody>
      </p:sp>
      <p:sp>
        <p:nvSpPr>
          <p:cNvPr id="5" name="Freeform 5"/>
          <p:cNvSpPr/>
          <p:nvPr/>
        </p:nvSpPr>
        <p:spPr>
          <a:xfrm rot="-1746317" flipH="1">
            <a:off x="13191049" y="7161433"/>
            <a:ext cx="6965271" cy="5990133"/>
          </a:xfrm>
          <a:custGeom>
            <a:avLst/>
            <a:gdLst/>
            <a:ahLst/>
            <a:cxnLst/>
            <a:rect l="l" t="t" r="r" b="b"/>
            <a:pathLst>
              <a:path w="6965271" h="5990133">
                <a:moveTo>
                  <a:pt x="6965271" y="0"/>
                </a:moveTo>
                <a:lnTo>
                  <a:pt x="0" y="0"/>
                </a:lnTo>
                <a:lnTo>
                  <a:pt x="0" y="5990133"/>
                </a:lnTo>
                <a:lnTo>
                  <a:pt x="6965271" y="5990133"/>
                </a:lnTo>
                <a:lnTo>
                  <a:pt x="6965271"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426727" y="1646813"/>
            <a:ext cx="17434545" cy="1387620"/>
          </a:xfrm>
          <a:prstGeom prst="rect">
            <a:avLst/>
          </a:prstGeom>
        </p:spPr>
        <p:txBody>
          <a:bodyPr lIns="0" tIns="0" rIns="0" bIns="0" rtlCol="0" anchor="t">
            <a:spAutoFit/>
          </a:bodyPr>
          <a:lstStyle/>
          <a:p>
            <a:pPr algn="l">
              <a:lnSpc>
                <a:spcPts val="5417"/>
              </a:lnSpc>
              <a:spcBef>
                <a:spcPct val="0"/>
              </a:spcBef>
            </a:pPr>
            <a:r>
              <a:rPr lang="en-US" sz="3869" b="1">
                <a:solidFill>
                  <a:srgbClr val="FF2E00"/>
                </a:solidFill>
                <a:latin typeface="Poppins Bold"/>
                <a:ea typeface="Poppins Bold"/>
                <a:cs typeface="Poppins Bold"/>
                <a:sym typeface="Poppins Bold"/>
              </a:rPr>
              <a:t>Điều 69: Chính sách bảo vệ thông tin cá nhân của người tiêu dùng thuộc Nghị định số 52/2013/NĐ-CP bao gồm ba khoản</a:t>
            </a:r>
          </a:p>
        </p:txBody>
      </p:sp>
      <p:sp>
        <p:nvSpPr>
          <p:cNvPr id="7" name="TextBox 7"/>
          <p:cNvSpPr txBox="1"/>
          <p:nvPr/>
        </p:nvSpPr>
        <p:spPr>
          <a:xfrm>
            <a:off x="257175" y="3646741"/>
            <a:ext cx="18030825" cy="3488817"/>
          </a:xfrm>
          <a:prstGeom prst="rect">
            <a:avLst/>
          </a:prstGeom>
        </p:spPr>
        <p:txBody>
          <a:bodyPr lIns="0" tIns="0" rIns="0" bIns="0" rtlCol="0" anchor="t">
            <a:spAutoFit/>
          </a:bodyPr>
          <a:lstStyle/>
          <a:p>
            <a:pPr algn="l">
              <a:lnSpc>
                <a:spcPts val="4578"/>
              </a:lnSpc>
            </a:pPr>
            <a:r>
              <a:rPr lang="en-US" sz="3270" b="1" i="1">
                <a:solidFill>
                  <a:srgbClr val="FFFFFF"/>
                </a:solidFill>
                <a:latin typeface="Poppins Ultra-Bold Italics"/>
                <a:ea typeface="Poppins Ultra-Bold Italics"/>
                <a:cs typeface="Poppins Ultra-Bold Italics"/>
                <a:sym typeface="Poppins Ultra-Bold Italics"/>
              </a:rPr>
              <a:t>2. Những nội dung trên phải được hiển thị rõ ràng cho người tiêu dùng trước hoặc tại thời điểm thu thập thông tin. </a:t>
            </a:r>
          </a:p>
          <a:p>
            <a:pPr algn="l">
              <a:lnSpc>
                <a:spcPts val="4578"/>
              </a:lnSpc>
            </a:pPr>
            <a:endParaRPr lang="en-US" sz="3270" b="1" i="1">
              <a:solidFill>
                <a:srgbClr val="FFFFFF"/>
              </a:solidFill>
              <a:latin typeface="Poppins Ultra-Bold Italics"/>
              <a:ea typeface="Poppins Ultra-Bold Italics"/>
              <a:cs typeface="Poppins Ultra-Bold Italics"/>
              <a:sym typeface="Poppins Ultra-Bold Italics"/>
            </a:endParaRPr>
          </a:p>
          <a:p>
            <a:pPr algn="l">
              <a:lnSpc>
                <a:spcPts val="4578"/>
              </a:lnSpc>
              <a:spcBef>
                <a:spcPct val="0"/>
              </a:spcBef>
            </a:pPr>
            <a:r>
              <a:rPr lang="en-US" sz="3270" b="1" i="1">
                <a:solidFill>
                  <a:srgbClr val="FFFFFF"/>
                </a:solidFill>
                <a:latin typeface="Poppins Ultra-Bold Italics"/>
                <a:ea typeface="Poppins Ultra-Bold Italics"/>
                <a:cs typeface="Poppins Ultra-Bold Italics"/>
                <a:sym typeface="Poppins Ultra-Bold Italics"/>
              </a:rPr>
              <a:t>3. Nếu việc thu thập thông tin được thực hiện thông qua website thương mại điện tử của đơn vị thu thập thông tin, chính sách bảo vệ thông tin cá nhân phải được công bố công khai tại một vị trí dễ thấy trên website này.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4423</Words>
  <Application>Microsoft Office PowerPoint</Application>
  <PresentationFormat>Custom</PresentationFormat>
  <Paragraphs>277</Paragraphs>
  <Slides>52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Calibri</vt:lpstr>
      <vt:lpstr>Poppins Italics</vt:lpstr>
      <vt:lpstr>Poppins Ultra-Bold Italics</vt:lpstr>
      <vt:lpstr>Poppins</vt:lpstr>
      <vt:lpstr>Poppins Bold Italics</vt:lpstr>
      <vt:lpstr>Poppins Bold</vt:lpstr>
      <vt:lpstr>Arial</vt:lpstr>
      <vt:lpstr>Poppins Ultra-Bold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Yellow Gradient Business Plan Presentation</dc:title>
  <cp:lastModifiedBy>lý võ</cp:lastModifiedBy>
  <cp:revision>6</cp:revision>
  <dcterms:created xsi:type="dcterms:W3CDTF">2006-08-16T00:00:00Z</dcterms:created>
  <dcterms:modified xsi:type="dcterms:W3CDTF">2024-11-13T01:59:24Z</dcterms:modified>
  <dc:identifier>DAGWLAdGBA4</dc:identifier>
</cp:coreProperties>
</file>