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82" r:id="rId5"/>
    <p:sldId id="283" r:id="rId6"/>
    <p:sldId id="259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1" r:id="rId18"/>
    <p:sldId id="284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3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5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4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3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5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6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6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1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522C9-DE8D-3881-D614-6269E3BE7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ỨNG DỤNG NHẬN DẠNG REQUEST BẤT THƯỜNG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8577D-78C2-0723-1144-02F1D6F2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Võ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olorful splattered paint&#10;&#10;Description automatically generated">
            <a:extLst>
              <a:ext uri="{FF2B5EF4-FFF2-40B4-BE49-F238E27FC236}">
                <a16:creationId xmlns:a16="http://schemas.microsoft.com/office/drawing/2014/main" id="{79FCBEA2-BC37-9FCC-1CC9-F9474C986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89" r="37517" b="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3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196-6AC5-4A1D-94DD-613C97CA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0450-7C4A-C15A-9D8C-D6A8C230F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100.000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35E9CF4E-5210-DC97-5F75-F010C1EBD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082" y="2724727"/>
            <a:ext cx="5837828" cy="26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7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081E-EBFA-E052-5536-A9AEFBC0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Isolation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6CA9D-817E-ABAE-AB6F-887052FA17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5.000 request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Content Placeholder 7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3A948681-BDB7-5C7B-5C83-9803453EC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5582" y="2484582"/>
            <a:ext cx="5697970" cy="25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3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7C01-0523-A783-2E40-ABC1F296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Median Absolute Deviation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08E84-F6D8-A2B8-2EEC-B327B19E16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Với số lượng request trên 150.000 request một ngày thì đều tìm thấy được ngoại lệ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Ở mức nhận biết được số lượng request lớn hơn rất nhiều so với việc sử dụng Tứ phân vị</a:t>
            </a:r>
            <a:endParaRPr lang="vi-V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graph with red green and blue dots&#10;&#10;Description automatically generated">
            <a:extLst>
              <a:ext uri="{FF2B5EF4-FFF2-40B4-BE49-F238E27FC236}">
                <a16:creationId xmlns:a16="http://schemas.microsoft.com/office/drawing/2014/main" id="{159F33F0-AB2B-5B83-514F-01EB2A50E8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8392" y="2669310"/>
            <a:ext cx="5418833" cy="231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3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4D8A-9C1D-7510-1CA4-EB0E830F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noProof="1"/>
              <a:t>2.4. Sử dụng thuật toán KNN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A67AE-CBAF-7322-079F-57A5DBA546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Ở giải thuật này thì ta thấy số điểm nhận biết outlier của KNN ít hơn so với giải thuật Median Absolute Deviation và sử dụng tứ phân vị</a:t>
            </a:r>
          </a:p>
        </p:txBody>
      </p:sp>
      <p:pic>
        <p:nvPicPr>
          <p:cNvPr id="7" name="Content Placeholder 6" descr="A graph with green and red dots&#10;&#10;Description automatically generated">
            <a:extLst>
              <a:ext uri="{FF2B5EF4-FFF2-40B4-BE49-F238E27FC236}">
                <a16:creationId xmlns:a16="http://schemas.microsoft.com/office/drawing/2014/main" id="{AC95B714-D473-DEDA-7ED2-2E12975E2E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7791" y="2604655"/>
            <a:ext cx="5429434" cy="242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6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0B5C-F03A-A7A7-F8FA-EB7410A1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HBOS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B23C0-3B78-1ACA-C314-25C058F9AA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</a:p>
        </p:txBody>
      </p:sp>
      <p:pic>
        <p:nvPicPr>
          <p:cNvPr id="5" name="Content Placeholder 4" descr="A graph with green dots&#10;&#10;Description automatically generated">
            <a:extLst>
              <a:ext uri="{FF2B5EF4-FFF2-40B4-BE49-F238E27FC236}">
                <a16:creationId xmlns:a16="http://schemas.microsoft.com/office/drawing/2014/main" id="{AFD82319-760E-E6E1-823E-3C668E0C1D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5820" y="2576945"/>
            <a:ext cx="5491405" cy="245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9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E192-DAB2-9260-A8FA-06489AF4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2.6. LOF (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 Outlier Factor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C6992-D302-EE2B-9FCD-C3D10E6BD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ở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KNN</a:t>
            </a:r>
          </a:p>
          <a:p>
            <a:endParaRPr lang="en-US" dirty="0"/>
          </a:p>
        </p:txBody>
      </p:sp>
      <p:pic>
        <p:nvPicPr>
          <p:cNvPr id="5" name="Content Placeholder 4" descr="A graph with green and red dots&#10;&#10;Description automatically generated">
            <a:extLst>
              <a:ext uri="{FF2B5EF4-FFF2-40B4-BE49-F238E27FC236}">
                <a16:creationId xmlns:a16="http://schemas.microsoft.com/office/drawing/2014/main" id="{FCFB9A24-B201-94CD-389E-478709999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9103" y="2623127"/>
            <a:ext cx="5388122" cy="24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6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F2FB-E15B-A8CA-6065-8EB7F006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23" y="286603"/>
            <a:ext cx="10560457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2.7. OCSVM (</a:t>
            </a:r>
            <a:r>
              <a:rPr lang="vi-VN" sz="4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One-Class Support Vector Machine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47F3-333A-7B49-A718-66CDCECC4F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Với thuật toán giống với thuật toán HBOS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Đều không tìm thấy được các điểm bất thường</a:t>
            </a:r>
            <a:endParaRPr lang="vi-V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graph with green dots&#10;&#10;Description automatically generated">
            <a:extLst>
              <a:ext uri="{FF2B5EF4-FFF2-40B4-BE49-F238E27FC236}">
                <a16:creationId xmlns:a16="http://schemas.microsoft.com/office/drawing/2014/main" id="{5E878061-170E-03BC-824F-6D1918CAA4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4200" y="2579298"/>
            <a:ext cx="5493025" cy="24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3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ACD3-EBFB-149A-95B9-8D371D12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962F-5DB0-2234-CD71-D663AE6F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Với thuật toán OCSVM và thuật toán HBOS đều có điểm chung là không thể tìm được các điểm ngoại lệ</a:t>
            </a:r>
          </a:p>
          <a:p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Với thuật toán LOF và thuật toán KNN thì đều có só lượng điểm bị phát hiện là ngoại lệ giống nhau 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Với thuật toán Isolation Forest không thấy được mức giới hạn số lượng request trong một ngày một cách rõ ràng</a:t>
            </a:r>
          </a:p>
          <a:p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- Với thuật toán Median Absolute Deviation nhận biết được những điểm ngoại lệ ở mức quá cao, đó là 150.000 request trong một ngày </a:t>
            </a:r>
          </a:p>
          <a:p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=&gt; Chính vì những lý do trên em lựa chọn phương pháp tứ phân vị với mức nhân biết số lượng request ở tập mẫu là dưới 100.000 request / ngày </a:t>
            </a:r>
          </a:p>
          <a:p>
            <a:endParaRPr lang="vi-VN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0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7248-9CF0-9F1D-A686-16625692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7" y="286603"/>
            <a:ext cx="10474193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8C62-FD05-5B28-5E6A-913AE311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>
                <a:latin typeface="+mj-lt"/>
              </a:rPr>
              <a:t>3.1. </a:t>
            </a:r>
            <a:r>
              <a:rPr lang="en-US" noProof="1">
                <a:latin typeface="+mj-lt"/>
              </a:rPr>
              <a:t>Kết quả thực hiện được</a:t>
            </a:r>
            <a:endParaRPr lang="vi-VN" noProof="1">
              <a:latin typeface="+mj-lt"/>
            </a:endParaRPr>
          </a:p>
          <a:p>
            <a:r>
              <a:rPr lang="vi-VN" noProof="1">
                <a:latin typeface="+mj-lt"/>
              </a:rPr>
              <a:t>3.2. Nhận thấy một số hạn chế</a:t>
            </a:r>
          </a:p>
        </p:txBody>
      </p:sp>
    </p:spTree>
    <p:extLst>
      <p:ext uri="{BB962C8B-B14F-4D97-AF65-F5344CB8AC3E}">
        <p14:creationId xmlns:p14="http://schemas.microsoft.com/office/powerpoint/2010/main" val="68307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D7FB-11C5-04D2-AC61-0DFCDC59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EB6308-C071-5056-AC23-296FC30BA6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6551" y="2447637"/>
            <a:ext cx="5050674" cy="286204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9C8A8-2F44-88CD-2F7A-9B0227C1F6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b="1" noProof="1">
                <a:latin typeface="+mj-lt"/>
              </a:rPr>
              <a:t>- Có thể log lại được những thuộc tính cần thiết</a:t>
            </a:r>
            <a:r>
              <a:rPr lang="en-US" b="1" noProof="1">
                <a:latin typeface="+mj-lt"/>
              </a:rPr>
              <a:t> như: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Time_local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Remote-address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vi-VN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3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D29-8CA9-57E8-5091-0F9DF162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NÔI DUNG TRÌNH BÀY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D7B-7A1B-9985-8B3F-3CE18640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VỀ ĐỀ TÀI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Ý TƯỞNG TRIỂN KHAI VỚI ĐỀ TÀI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KẾT QUẢ SAU KHI THỰC HIỆN VÀ MỘT SỐ HẠN CHẾ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8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86E9-1127-F279-E0DC-93F42FFE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AF53E3-8BF1-4055-885E-31B070E2A5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7584" y="2937164"/>
            <a:ext cx="5119984" cy="188081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2D1FC-54B3-EB98-10DD-0C5314C1F4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log,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</a:p>
        </p:txBody>
      </p:sp>
    </p:spTree>
    <p:extLst>
      <p:ext uri="{BB962C8B-B14F-4D97-AF65-F5344CB8AC3E}">
        <p14:creationId xmlns:p14="http://schemas.microsoft.com/office/powerpoint/2010/main" val="343726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2C16-DF28-B730-ED53-14F4495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6C97-C84B-3E49-1CBD-2AB65A89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00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F6FD-12D6-E802-057D-658302F8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F688-3475-3C1E-74B4-E7F2472A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1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8C67-40EE-E4DF-3AFE-6CA4ED38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1.1. Một số khái niệm về đề tài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CB50-919C-E7A2-DFAC-2602D047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Request bất thường là gì ? </a:t>
            </a:r>
          </a:p>
          <a:p>
            <a:r>
              <a:rPr lang="vi-V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Request bất thường là những số lượng request cao hơn nhiều so với bình thường trong một khoảng thời gian </a:t>
            </a:r>
          </a:p>
        </p:txBody>
      </p:sp>
    </p:spTree>
    <p:extLst>
      <p:ext uri="{BB962C8B-B14F-4D97-AF65-F5344CB8AC3E}">
        <p14:creationId xmlns:p14="http://schemas.microsoft.com/office/powerpoint/2010/main" val="208857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17F6-2BBC-6E35-9C6E-1723630B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60524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11E7-F495-F22B-B8AA-A53ECF09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>
                <a:latin typeface="+mj-lt"/>
              </a:rPr>
              <a:t>Mục tiêu: </a:t>
            </a:r>
            <a:endParaRPr lang="en-US" noProof="1">
              <a:latin typeface="+mj-lt"/>
            </a:endParaRPr>
          </a:p>
          <a:p>
            <a:r>
              <a:rPr lang="en-US" noProof="1">
                <a:latin typeface="+mj-lt"/>
              </a:rPr>
              <a:t>- </a:t>
            </a:r>
            <a:r>
              <a:rPr lang="en-US" b="1" noProof="1">
                <a:latin typeface="+mj-lt"/>
              </a:rPr>
              <a:t>Dựng được mô hình webserver có thể log lại được một số thuộc tính</a:t>
            </a:r>
            <a:endParaRPr lang="vi-VN" b="1" noProof="1">
              <a:latin typeface="+mj-lt"/>
            </a:endParaRPr>
          </a:p>
          <a:p>
            <a:r>
              <a:rPr lang="vi-VN" noProof="1">
                <a:latin typeface="+mj-lt"/>
              </a:rPr>
              <a:t>- Chọn được một phương pháp phù hợp để nhận biệt được số lượng request bất thường</a:t>
            </a:r>
          </a:p>
          <a:p>
            <a:r>
              <a:rPr lang="vi-VN" noProof="1">
                <a:latin typeface="+mj-lt"/>
              </a:rPr>
              <a:t>- Có thể thông báo những ngày có số lượng request bất thường</a:t>
            </a:r>
            <a:endParaRPr lang="en-US" noProof="1">
              <a:latin typeface="+mj-lt"/>
            </a:endParaRPr>
          </a:p>
          <a:p>
            <a:r>
              <a:rPr lang="en-US" noProof="1">
                <a:latin typeface="+mj-lt"/>
              </a:rPr>
              <a:t>Kết quả: </a:t>
            </a:r>
          </a:p>
          <a:p>
            <a:r>
              <a:rPr lang="en-US" noProof="1">
                <a:latin typeface="+mj-lt"/>
              </a:rPr>
              <a:t>- Đưa vào một file log và thông báo được những ngày bất thường</a:t>
            </a:r>
          </a:p>
        </p:txBody>
      </p:sp>
    </p:spTree>
    <p:extLst>
      <p:ext uri="{BB962C8B-B14F-4D97-AF65-F5344CB8AC3E}">
        <p14:creationId xmlns:p14="http://schemas.microsoft.com/office/powerpoint/2010/main" val="238312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E0BA-2F19-8DCE-3631-3DCCBE4C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D478-0221-BEB3-714B-DE118075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04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MÔ HÌNH VỀ HỆ THỐNG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DỮ LIỆU CỦA LOG MẪU CÙNG VỚI MỘT SỐ THUẬT TOÁN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Isolation Forest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 Absolute Deviation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KNN (K- Nearest Neighbor algorithm)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2.5.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HBOS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Histogram Based Outlier Detection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2.6.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LOF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 Outlier Factor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2.7.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OCSVM (</a:t>
            </a:r>
            <a:r>
              <a:rPr lang="vi-V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One-Class Support Vector Machine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2.8.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6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DF23-8284-3206-122E-4CB99203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CD12DE8-EFC4-DB5A-AEBC-0126D3993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262" y="1931898"/>
            <a:ext cx="6394837" cy="42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9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07D8-BB8B-0404-372E-7D1F336A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0755-C17E-947D-76BD-6177BAAD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webserver nginx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Webserver Nginx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4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6578-6825-CEAC-85C3-85B7C71B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CÔNG NGHỆ ĐỂ TRIỂN KHAI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90E2-0F3F-1324-6E55-0463D4E6B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Webserver nginx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Database MYSQL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FC84BC-159A-C117-E59C-10D8DFC17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1938" y="2120900"/>
            <a:ext cx="3528174" cy="3748088"/>
          </a:xfrm>
        </p:spPr>
      </p:pic>
    </p:spTree>
    <p:extLst>
      <p:ext uri="{BB962C8B-B14F-4D97-AF65-F5344CB8AC3E}">
        <p14:creationId xmlns:p14="http://schemas.microsoft.com/office/powerpoint/2010/main" val="1868259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C2431"/>
      </a:dk2>
      <a:lt2>
        <a:srgbClr val="F3F2F0"/>
      </a:lt2>
      <a:accent1>
        <a:srgbClr val="2971E7"/>
      </a:accent1>
      <a:accent2>
        <a:srgbClr val="3B34DA"/>
      </a:accent2>
      <a:accent3>
        <a:srgbClr val="8029E7"/>
      </a:accent3>
      <a:accent4>
        <a:srgbClr val="BD17D5"/>
      </a:accent4>
      <a:accent5>
        <a:srgbClr val="E729B0"/>
      </a:accent5>
      <a:accent6>
        <a:srgbClr val="D5174F"/>
      </a:accent6>
      <a:hlink>
        <a:srgbClr val="AF833A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874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Georgia Pro Cond Light</vt:lpstr>
      <vt:lpstr>Speak Pro</vt:lpstr>
      <vt:lpstr>Times New Roman</vt:lpstr>
      <vt:lpstr>Wingdings</vt:lpstr>
      <vt:lpstr>RetrospectVTI</vt:lpstr>
      <vt:lpstr>ĐỀ TÀI: ỨNG DỤNG NHẬN DẠNG REQUEST BẤT THƯỜNG</vt:lpstr>
      <vt:lpstr>NÔI DUNG TRÌNH BÀY</vt:lpstr>
      <vt:lpstr>1. GIỚI THIỆU ĐỀ TÀI</vt:lpstr>
      <vt:lpstr>1.1. Một số khái niệm về đề tài </vt:lpstr>
      <vt:lpstr>1.2. Mục tiêu và kết quả khi thực hiện đề tài</vt:lpstr>
      <vt:lpstr>2. Ý tưởng triển khai đề tài</vt:lpstr>
      <vt:lpstr>1.1. Giới thiệu mô hình</vt:lpstr>
      <vt:lpstr>1.2. Mô tả cách hoạt động </vt:lpstr>
      <vt:lpstr>1.3. CÔNG NGHỆ ĐỂ TRIỂN KHAI</vt:lpstr>
      <vt:lpstr>2.1. Áp dụng tứ phân vị</vt:lpstr>
      <vt:lpstr>2.2. Isolation Forest</vt:lpstr>
      <vt:lpstr>2.3. Median Absolute Deviation</vt:lpstr>
      <vt:lpstr>2.4. Sử dụng thuật toán KNN</vt:lpstr>
      <vt:lpstr>2.5. Thuật toán HBOS</vt:lpstr>
      <vt:lpstr>2.6. LOF ((Local Outlier Factor)</vt:lpstr>
      <vt:lpstr>2.7. OCSVM (One-Class Support Vector Machine)</vt:lpstr>
      <vt:lpstr>2.8. Lựa chọn thuật toán </vt:lpstr>
      <vt:lpstr>3. Kết quả thực hiện được và một số hạn chế</vt:lpstr>
      <vt:lpstr>3.1. Kết quả thực hiện được</vt:lpstr>
      <vt:lpstr>3.1. Kết quả thực hiện được</vt:lpstr>
      <vt:lpstr>3.2. Những điểm hạn chế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NHẬN DẠNG REQUEST BẤT THƯỜNG</dc:title>
  <dc:creator>N19DCAT016</dc:creator>
  <cp:lastModifiedBy>N19DCAT016</cp:lastModifiedBy>
  <cp:revision>119</cp:revision>
  <dcterms:created xsi:type="dcterms:W3CDTF">2023-07-30T03:34:33Z</dcterms:created>
  <dcterms:modified xsi:type="dcterms:W3CDTF">2023-08-03T14:02:26Z</dcterms:modified>
</cp:coreProperties>
</file>