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4"/>
  </p:notesMasterIdLst>
  <p:sldIdLst>
    <p:sldId id="25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F927EC-531E-4748-9B89-80EE7A09FCA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02C993-CC2B-4E2F-8DD4-D614C1B65707}">
      <dgm:prSet/>
      <dgm:spPr/>
      <dgm:t>
        <a:bodyPr/>
        <a:lstStyle/>
        <a:p>
          <a:r>
            <a:rPr lang="en-US" dirty="0"/>
            <a:t>Data set graph &amp; main points</a:t>
          </a:r>
        </a:p>
      </dgm:t>
    </dgm:pt>
    <dgm:pt modelId="{68CCBB19-4AE5-4DBD-9F82-FF79A123B9E9}" type="parTrans" cxnId="{53B1E9BD-079F-4587-B226-8B75A55F7E64}">
      <dgm:prSet/>
      <dgm:spPr/>
      <dgm:t>
        <a:bodyPr/>
        <a:lstStyle/>
        <a:p>
          <a:endParaRPr lang="en-US"/>
        </a:p>
      </dgm:t>
    </dgm:pt>
    <dgm:pt modelId="{F7D422A6-32E2-4335-945C-FC9318494D38}" type="sibTrans" cxnId="{53B1E9BD-079F-4587-B226-8B75A55F7E64}">
      <dgm:prSet/>
      <dgm:spPr/>
      <dgm:t>
        <a:bodyPr/>
        <a:lstStyle/>
        <a:p>
          <a:endParaRPr lang="en-US"/>
        </a:p>
      </dgm:t>
    </dgm:pt>
    <dgm:pt modelId="{6E33C059-6504-42AE-B228-600D387D3381}">
      <dgm:prSet/>
      <dgm:spPr/>
      <dgm:t>
        <a:bodyPr/>
        <a:lstStyle/>
        <a:p>
          <a:r>
            <a:rPr lang="en-US"/>
            <a:t>Graph explainnation </a:t>
          </a:r>
        </a:p>
      </dgm:t>
    </dgm:pt>
    <dgm:pt modelId="{BD9626DC-437B-4C48-B78F-F08E3180496C}" type="parTrans" cxnId="{BED64BF4-4659-4160-B38A-4089027F4B91}">
      <dgm:prSet/>
      <dgm:spPr/>
      <dgm:t>
        <a:bodyPr/>
        <a:lstStyle/>
        <a:p>
          <a:endParaRPr lang="en-US"/>
        </a:p>
      </dgm:t>
    </dgm:pt>
    <dgm:pt modelId="{87488FFB-DCB8-44EA-A28E-2B414089FEDB}" type="sibTrans" cxnId="{BED64BF4-4659-4160-B38A-4089027F4B91}">
      <dgm:prSet/>
      <dgm:spPr/>
      <dgm:t>
        <a:bodyPr/>
        <a:lstStyle/>
        <a:p>
          <a:endParaRPr lang="en-US"/>
        </a:p>
      </dgm:t>
    </dgm:pt>
    <dgm:pt modelId="{0B67BF3C-442D-43B1-A7FF-F76F09947E7C}">
      <dgm:prSet/>
      <dgm:spPr/>
      <dgm:t>
        <a:bodyPr/>
        <a:lstStyle/>
        <a:p>
          <a:r>
            <a:rPr lang="en-US"/>
            <a:t>Ground anaylises </a:t>
          </a:r>
        </a:p>
      </dgm:t>
    </dgm:pt>
    <dgm:pt modelId="{0D31917E-B0B3-4D95-B468-AF985235312A}" type="parTrans" cxnId="{5C0C791B-1C68-4EDC-A11F-3CA163CD4306}">
      <dgm:prSet/>
      <dgm:spPr/>
      <dgm:t>
        <a:bodyPr/>
        <a:lstStyle/>
        <a:p>
          <a:endParaRPr lang="en-US"/>
        </a:p>
      </dgm:t>
    </dgm:pt>
    <dgm:pt modelId="{6E21D219-4255-43A0-AE0B-5FFA84F9249C}" type="sibTrans" cxnId="{5C0C791B-1C68-4EDC-A11F-3CA163CD4306}">
      <dgm:prSet/>
      <dgm:spPr/>
      <dgm:t>
        <a:bodyPr/>
        <a:lstStyle/>
        <a:p>
          <a:endParaRPr lang="en-US"/>
        </a:p>
      </dgm:t>
    </dgm:pt>
    <dgm:pt modelId="{965550D5-88D6-4591-BEED-50FD14751EB9}" type="pres">
      <dgm:prSet presAssocID="{D6F927EC-531E-4748-9B89-80EE7A09FCA2}" presName="linear" presStyleCnt="0">
        <dgm:presLayoutVars>
          <dgm:dir/>
          <dgm:animLvl val="lvl"/>
          <dgm:resizeHandles val="exact"/>
        </dgm:presLayoutVars>
      </dgm:prSet>
      <dgm:spPr/>
    </dgm:pt>
    <dgm:pt modelId="{D8FAE240-9A27-476A-B210-AA032E9F1C7D}" type="pres">
      <dgm:prSet presAssocID="{8302C993-CC2B-4E2F-8DD4-D614C1B65707}" presName="parentLin" presStyleCnt="0"/>
      <dgm:spPr/>
    </dgm:pt>
    <dgm:pt modelId="{A26A4CA8-AD09-4618-A766-5CCFB2E9B42D}" type="pres">
      <dgm:prSet presAssocID="{8302C993-CC2B-4E2F-8DD4-D614C1B65707}" presName="parentLeftMargin" presStyleLbl="node1" presStyleIdx="0" presStyleCnt="3"/>
      <dgm:spPr/>
    </dgm:pt>
    <dgm:pt modelId="{5193BC5D-5E52-4478-AE99-4326590ED7B2}" type="pres">
      <dgm:prSet presAssocID="{8302C993-CC2B-4E2F-8DD4-D614C1B6570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DD93775-5BD3-4EE3-AAD5-F283A7C401ED}" type="pres">
      <dgm:prSet presAssocID="{8302C993-CC2B-4E2F-8DD4-D614C1B65707}" presName="negativeSpace" presStyleCnt="0"/>
      <dgm:spPr/>
    </dgm:pt>
    <dgm:pt modelId="{471E1AC7-25E4-48EB-A0AA-F4D4A38AF3DE}" type="pres">
      <dgm:prSet presAssocID="{8302C993-CC2B-4E2F-8DD4-D614C1B65707}" presName="childText" presStyleLbl="conFgAcc1" presStyleIdx="0" presStyleCnt="3">
        <dgm:presLayoutVars>
          <dgm:bulletEnabled val="1"/>
        </dgm:presLayoutVars>
      </dgm:prSet>
      <dgm:spPr/>
    </dgm:pt>
    <dgm:pt modelId="{1739F660-45D0-4DD2-B3EE-9780A4C2A542}" type="pres">
      <dgm:prSet presAssocID="{F7D422A6-32E2-4335-945C-FC9318494D38}" presName="spaceBetweenRectangles" presStyleCnt="0"/>
      <dgm:spPr/>
    </dgm:pt>
    <dgm:pt modelId="{BBA24CCD-C8B2-40CB-B409-CB161CDA2836}" type="pres">
      <dgm:prSet presAssocID="{6E33C059-6504-42AE-B228-600D387D3381}" presName="parentLin" presStyleCnt="0"/>
      <dgm:spPr/>
    </dgm:pt>
    <dgm:pt modelId="{4596B267-CEA9-49E4-88C8-1A55CA4457CD}" type="pres">
      <dgm:prSet presAssocID="{6E33C059-6504-42AE-B228-600D387D3381}" presName="parentLeftMargin" presStyleLbl="node1" presStyleIdx="0" presStyleCnt="3"/>
      <dgm:spPr/>
    </dgm:pt>
    <dgm:pt modelId="{BEE6993B-DAF1-4419-A9FC-9FD117CFDC76}" type="pres">
      <dgm:prSet presAssocID="{6E33C059-6504-42AE-B228-600D387D338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F171240-56D8-4344-AF28-6998C39344F0}" type="pres">
      <dgm:prSet presAssocID="{6E33C059-6504-42AE-B228-600D387D3381}" presName="negativeSpace" presStyleCnt="0"/>
      <dgm:spPr/>
    </dgm:pt>
    <dgm:pt modelId="{1FC1B3AE-CB6E-4B60-8B9E-96106067C1DC}" type="pres">
      <dgm:prSet presAssocID="{6E33C059-6504-42AE-B228-600D387D3381}" presName="childText" presStyleLbl="conFgAcc1" presStyleIdx="1" presStyleCnt="3">
        <dgm:presLayoutVars>
          <dgm:bulletEnabled val="1"/>
        </dgm:presLayoutVars>
      </dgm:prSet>
      <dgm:spPr/>
    </dgm:pt>
    <dgm:pt modelId="{C7483B32-3CB9-4AEA-B657-6B98E7566394}" type="pres">
      <dgm:prSet presAssocID="{87488FFB-DCB8-44EA-A28E-2B414089FEDB}" presName="spaceBetweenRectangles" presStyleCnt="0"/>
      <dgm:spPr/>
    </dgm:pt>
    <dgm:pt modelId="{C62B6997-6AF6-4B9C-AA01-A6707226E16D}" type="pres">
      <dgm:prSet presAssocID="{0B67BF3C-442D-43B1-A7FF-F76F09947E7C}" presName="parentLin" presStyleCnt="0"/>
      <dgm:spPr/>
    </dgm:pt>
    <dgm:pt modelId="{67B583F5-460C-43EC-B956-563ECA343960}" type="pres">
      <dgm:prSet presAssocID="{0B67BF3C-442D-43B1-A7FF-F76F09947E7C}" presName="parentLeftMargin" presStyleLbl="node1" presStyleIdx="1" presStyleCnt="3"/>
      <dgm:spPr/>
    </dgm:pt>
    <dgm:pt modelId="{4E7E1D64-2C24-4E5F-AF4F-52AB914D99BD}" type="pres">
      <dgm:prSet presAssocID="{0B67BF3C-442D-43B1-A7FF-F76F09947E7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0D0C70B-2080-4FE1-835F-3DDD302F92EA}" type="pres">
      <dgm:prSet presAssocID="{0B67BF3C-442D-43B1-A7FF-F76F09947E7C}" presName="negativeSpace" presStyleCnt="0"/>
      <dgm:spPr/>
    </dgm:pt>
    <dgm:pt modelId="{7655CC32-4D46-4610-A8C8-D23254A34FAE}" type="pres">
      <dgm:prSet presAssocID="{0B67BF3C-442D-43B1-A7FF-F76F09947E7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C0C791B-1C68-4EDC-A11F-3CA163CD4306}" srcId="{D6F927EC-531E-4748-9B89-80EE7A09FCA2}" destId="{0B67BF3C-442D-43B1-A7FF-F76F09947E7C}" srcOrd="2" destOrd="0" parTransId="{0D31917E-B0B3-4D95-B468-AF985235312A}" sibTransId="{6E21D219-4255-43A0-AE0B-5FFA84F9249C}"/>
    <dgm:cxn modelId="{7C0AE644-73E1-40E7-9A95-4DFD9B03547B}" type="presOf" srcId="{0B67BF3C-442D-43B1-A7FF-F76F09947E7C}" destId="{4E7E1D64-2C24-4E5F-AF4F-52AB914D99BD}" srcOrd="1" destOrd="0" presId="urn:microsoft.com/office/officeart/2005/8/layout/list1"/>
    <dgm:cxn modelId="{F4673647-AE7C-401E-AA58-D4723764FE67}" type="presOf" srcId="{D6F927EC-531E-4748-9B89-80EE7A09FCA2}" destId="{965550D5-88D6-4591-BEED-50FD14751EB9}" srcOrd="0" destOrd="0" presId="urn:microsoft.com/office/officeart/2005/8/layout/list1"/>
    <dgm:cxn modelId="{480F3F53-957D-4B7A-95F5-497C4D1CC7BE}" type="presOf" srcId="{6E33C059-6504-42AE-B228-600D387D3381}" destId="{4596B267-CEA9-49E4-88C8-1A55CA4457CD}" srcOrd="0" destOrd="0" presId="urn:microsoft.com/office/officeart/2005/8/layout/list1"/>
    <dgm:cxn modelId="{3397F67E-669B-4F22-B24A-B20353F42114}" type="presOf" srcId="{8302C993-CC2B-4E2F-8DD4-D614C1B65707}" destId="{A26A4CA8-AD09-4618-A766-5CCFB2E9B42D}" srcOrd="0" destOrd="0" presId="urn:microsoft.com/office/officeart/2005/8/layout/list1"/>
    <dgm:cxn modelId="{8BF12E88-0C3A-4F34-BA3C-2D2D0C6AE8D0}" type="presOf" srcId="{0B67BF3C-442D-43B1-A7FF-F76F09947E7C}" destId="{67B583F5-460C-43EC-B956-563ECA343960}" srcOrd="0" destOrd="0" presId="urn:microsoft.com/office/officeart/2005/8/layout/list1"/>
    <dgm:cxn modelId="{BB9A94A2-FD4A-4827-A187-9B45234D0A77}" type="presOf" srcId="{8302C993-CC2B-4E2F-8DD4-D614C1B65707}" destId="{5193BC5D-5E52-4478-AE99-4326590ED7B2}" srcOrd="1" destOrd="0" presId="urn:microsoft.com/office/officeart/2005/8/layout/list1"/>
    <dgm:cxn modelId="{53B1E9BD-079F-4587-B226-8B75A55F7E64}" srcId="{D6F927EC-531E-4748-9B89-80EE7A09FCA2}" destId="{8302C993-CC2B-4E2F-8DD4-D614C1B65707}" srcOrd="0" destOrd="0" parTransId="{68CCBB19-4AE5-4DBD-9F82-FF79A123B9E9}" sibTransId="{F7D422A6-32E2-4335-945C-FC9318494D38}"/>
    <dgm:cxn modelId="{B33618C6-A7C3-4381-B0D6-99EA9E7F8940}" type="presOf" srcId="{6E33C059-6504-42AE-B228-600D387D3381}" destId="{BEE6993B-DAF1-4419-A9FC-9FD117CFDC76}" srcOrd="1" destOrd="0" presId="urn:microsoft.com/office/officeart/2005/8/layout/list1"/>
    <dgm:cxn modelId="{BED64BF4-4659-4160-B38A-4089027F4B91}" srcId="{D6F927EC-531E-4748-9B89-80EE7A09FCA2}" destId="{6E33C059-6504-42AE-B228-600D387D3381}" srcOrd="1" destOrd="0" parTransId="{BD9626DC-437B-4C48-B78F-F08E3180496C}" sibTransId="{87488FFB-DCB8-44EA-A28E-2B414089FEDB}"/>
    <dgm:cxn modelId="{868D083B-6501-4456-94DF-4B819D81B076}" type="presParOf" srcId="{965550D5-88D6-4591-BEED-50FD14751EB9}" destId="{D8FAE240-9A27-476A-B210-AA032E9F1C7D}" srcOrd="0" destOrd="0" presId="urn:microsoft.com/office/officeart/2005/8/layout/list1"/>
    <dgm:cxn modelId="{CB22E566-D670-46AE-B179-618AEF23C8B3}" type="presParOf" srcId="{D8FAE240-9A27-476A-B210-AA032E9F1C7D}" destId="{A26A4CA8-AD09-4618-A766-5CCFB2E9B42D}" srcOrd="0" destOrd="0" presId="urn:microsoft.com/office/officeart/2005/8/layout/list1"/>
    <dgm:cxn modelId="{8308AED8-45B1-4C3B-8786-27939FCC0682}" type="presParOf" srcId="{D8FAE240-9A27-476A-B210-AA032E9F1C7D}" destId="{5193BC5D-5E52-4478-AE99-4326590ED7B2}" srcOrd="1" destOrd="0" presId="urn:microsoft.com/office/officeart/2005/8/layout/list1"/>
    <dgm:cxn modelId="{C9CE47D4-0AF9-41FB-87FD-AB79F7238448}" type="presParOf" srcId="{965550D5-88D6-4591-BEED-50FD14751EB9}" destId="{4DD93775-5BD3-4EE3-AAD5-F283A7C401ED}" srcOrd="1" destOrd="0" presId="urn:microsoft.com/office/officeart/2005/8/layout/list1"/>
    <dgm:cxn modelId="{300C6D44-5846-4CBA-9B9B-FC62AAC89FBF}" type="presParOf" srcId="{965550D5-88D6-4591-BEED-50FD14751EB9}" destId="{471E1AC7-25E4-48EB-A0AA-F4D4A38AF3DE}" srcOrd="2" destOrd="0" presId="urn:microsoft.com/office/officeart/2005/8/layout/list1"/>
    <dgm:cxn modelId="{BD8AE988-77C2-4C8D-9BCE-13A6B8BF3765}" type="presParOf" srcId="{965550D5-88D6-4591-BEED-50FD14751EB9}" destId="{1739F660-45D0-4DD2-B3EE-9780A4C2A542}" srcOrd="3" destOrd="0" presId="urn:microsoft.com/office/officeart/2005/8/layout/list1"/>
    <dgm:cxn modelId="{59950B69-3D86-4A00-86A1-3076EECA5D4F}" type="presParOf" srcId="{965550D5-88D6-4591-BEED-50FD14751EB9}" destId="{BBA24CCD-C8B2-40CB-B409-CB161CDA2836}" srcOrd="4" destOrd="0" presId="urn:microsoft.com/office/officeart/2005/8/layout/list1"/>
    <dgm:cxn modelId="{5DD10B91-D521-44B3-94FD-845F82C3CFC9}" type="presParOf" srcId="{BBA24CCD-C8B2-40CB-B409-CB161CDA2836}" destId="{4596B267-CEA9-49E4-88C8-1A55CA4457CD}" srcOrd="0" destOrd="0" presId="urn:microsoft.com/office/officeart/2005/8/layout/list1"/>
    <dgm:cxn modelId="{06CACCB6-098E-4BDE-9D14-523BEE9684D0}" type="presParOf" srcId="{BBA24CCD-C8B2-40CB-B409-CB161CDA2836}" destId="{BEE6993B-DAF1-4419-A9FC-9FD117CFDC76}" srcOrd="1" destOrd="0" presId="urn:microsoft.com/office/officeart/2005/8/layout/list1"/>
    <dgm:cxn modelId="{73EB138C-2426-4098-AE6A-37CAE33CCD33}" type="presParOf" srcId="{965550D5-88D6-4591-BEED-50FD14751EB9}" destId="{EF171240-56D8-4344-AF28-6998C39344F0}" srcOrd="5" destOrd="0" presId="urn:microsoft.com/office/officeart/2005/8/layout/list1"/>
    <dgm:cxn modelId="{FBE94560-3346-4291-B1C9-615ED88C3EE7}" type="presParOf" srcId="{965550D5-88D6-4591-BEED-50FD14751EB9}" destId="{1FC1B3AE-CB6E-4B60-8B9E-96106067C1DC}" srcOrd="6" destOrd="0" presId="urn:microsoft.com/office/officeart/2005/8/layout/list1"/>
    <dgm:cxn modelId="{BCCB7B14-27DD-499E-8BF8-D39A42F6E440}" type="presParOf" srcId="{965550D5-88D6-4591-BEED-50FD14751EB9}" destId="{C7483B32-3CB9-4AEA-B657-6B98E7566394}" srcOrd="7" destOrd="0" presId="urn:microsoft.com/office/officeart/2005/8/layout/list1"/>
    <dgm:cxn modelId="{8B31D23C-6D78-4E04-BDA9-C329BE669EBA}" type="presParOf" srcId="{965550D5-88D6-4591-BEED-50FD14751EB9}" destId="{C62B6997-6AF6-4B9C-AA01-A6707226E16D}" srcOrd="8" destOrd="0" presId="urn:microsoft.com/office/officeart/2005/8/layout/list1"/>
    <dgm:cxn modelId="{907F2C91-FD5B-4DE3-86C9-EAFA2F056466}" type="presParOf" srcId="{C62B6997-6AF6-4B9C-AA01-A6707226E16D}" destId="{67B583F5-460C-43EC-B956-563ECA343960}" srcOrd="0" destOrd="0" presId="urn:microsoft.com/office/officeart/2005/8/layout/list1"/>
    <dgm:cxn modelId="{2CA5CA96-3345-43BE-8D09-4B7449BA81EC}" type="presParOf" srcId="{C62B6997-6AF6-4B9C-AA01-A6707226E16D}" destId="{4E7E1D64-2C24-4E5F-AF4F-52AB914D99BD}" srcOrd="1" destOrd="0" presId="urn:microsoft.com/office/officeart/2005/8/layout/list1"/>
    <dgm:cxn modelId="{31E0B9E8-3E9E-461B-BDAA-7AF16A36C861}" type="presParOf" srcId="{965550D5-88D6-4591-BEED-50FD14751EB9}" destId="{C0D0C70B-2080-4FE1-835F-3DDD302F92EA}" srcOrd="9" destOrd="0" presId="urn:microsoft.com/office/officeart/2005/8/layout/list1"/>
    <dgm:cxn modelId="{E0263513-E35C-4021-956C-63137D4D44B4}" type="presParOf" srcId="{965550D5-88D6-4591-BEED-50FD14751EB9}" destId="{7655CC32-4D46-4610-A8C8-D23254A34FA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E1AC7-25E4-48EB-A0AA-F4D4A38AF3DE}">
      <dsp:nvSpPr>
        <dsp:cNvPr id="0" name=""/>
        <dsp:cNvSpPr/>
      </dsp:nvSpPr>
      <dsp:spPr>
        <a:xfrm>
          <a:off x="0" y="448559"/>
          <a:ext cx="4429615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3BC5D-5E52-4478-AE99-4326590ED7B2}">
      <dsp:nvSpPr>
        <dsp:cNvPr id="0" name=""/>
        <dsp:cNvSpPr/>
      </dsp:nvSpPr>
      <dsp:spPr>
        <a:xfrm>
          <a:off x="221480" y="5759"/>
          <a:ext cx="310073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200" tIns="0" rIns="11720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set graph &amp; main points</a:t>
          </a:r>
        </a:p>
      </dsp:txBody>
      <dsp:txXfrm>
        <a:off x="264711" y="48990"/>
        <a:ext cx="3014268" cy="799138"/>
      </dsp:txXfrm>
    </dsp:sp>
    <dsp:sp modelId="{1FC1B3AE-CB6E-4B60-8B9E-96106067C1DC}">
      <dsp:nvSpPr>
        <dsp:cNvPr id="0" name=""/>
        <dsp:cNvSpPr/>
      </dsp:nvSpPr>
      <dsp:spPr>
        <a:xfrm>
          <a:off x="0" y="1809360"/>
          <a:ext cx="4429615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6993B-DAF1-4419-A9FC-9FD117CFDC76}">
      <dsp:nvSpPr>
        <dsp:cNvPr id="0" name=""/>
        <dsp:cNvSpPr/>
      </dsp:nvSpPr>
      <dsp:spPr>
        <a:xfrm>
          <a:off x="221480" y="1366559"/>
          <a:ext cx="310073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200" tIns="0" rIns="11720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Graph explainnation </a:t>
          </a:r>
        </a:p>
      </dsp:txBody>
      <dsp:txXfrm>
        <a:off x="264711" y="1409790"/>
        <a:ext cx="3014268" cy="799138"/>
      </dsp:txXfrm>
    </dsp:sp>
    <dsp:sp modelId="{7655CC32-4D46-4610-A8C8-D23254A34FAE}">
      <dsp:nvSpPr>
        <dsp:cNvPr id="0" name=""/>
        <dsp:cNvSpPr/>
      </dsp:nvSpPr>
      <dsp:spPr>
        <a:xfrm>
          <a:off x="0" y="3170160"/>
          <a:ext cx="4429615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E1D64-2C24-4E5F-AF4F-52AB914D99BD}">
      <dsp:nvSpPr>
        <dsp:cNvPr id="0" name=""/>
        <dsp:cNvSpPr/>
      </dsp:nvSpPr>
      <dsp:spPr>
        <a:xfrm>
          <a:off x="221480" y="2727359"/>
          <a:ext cx="310073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200" tIns="0" rIns="11720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Ground anaylises </a:t>
          </a:r>
        </a:p>
      </dsp:txBody>
      <dsp:txXfrm>
        <a:off x="264711" y="2770590"/>
        <a:ext cx="3014268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6/30/2024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66288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Financial </a:t>
            </a:r>
            <a:r>
              <a:rPr lang="en-US" dirty="0" err="1">
                <a:solidFill>
                  <a:srgbClr val="FFFFFF"/>
                </a:solidFill>
              </a:rPr>
              <a:t>anaLYSIS</a:t>
            </a:r>
            <a:r>
              <a:rPr lang="en-US" dirty="0">
                <a:solidFill>
                  <a:srgbClr val="FFFFFF"/>
                </a:solidFill>
              </a:rPr>
              <a:t> 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Name = Vardhan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email = vardhankatrik@gmail.com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0C82-DB3B-B875-4FEF-3D6F8E46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  <a:endParaRPr lang="en-IN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D524FBEB-D14C-5490-262B-62F5697762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773145"/>
              </p:ext>
            </p:extLst>
          </p:nvPr>
        </p:nvGraphicFramePr>
        <p:xfrm>
          <a:off x="1024128" y="2286000"/>
          <a:ext cx="4429615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1CCC52A8-154B-2DDF-5AAA-3352C947B8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11950" y="120014"/>
            <a:ext cx="5455921" cy="545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5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5455-1B03-36EE-CFD3-A7A88832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47" y="1107169"/>
            <a:ext cx="9720072" cy="861029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set graph &amp; main points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6DD8B-768F-98B1-84F9-523622C5C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846" y="2108718"/>
            <a:ext cx="9720073" cy="402336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Mar Cap – Crore – is Market capitalisation , Market capitalisation helps investors assess a company’s size , stability, and risk level</a:t>
            </a:r>
          </a:p>
          <a:p>
            <a:r>
              <a:rPr lang="en-IN" dirty="0"/>
              <a:t>Sale-</a:t>
            </a:r>
            <a:r>
              <a:rPr lang="en-IN" dirty="0" err="1"/>
              <a:t>Qtr</a:t>
            </a:r>
            <a:r>
              <a:rPr lang="en-IN" dirty="0"/>
              <a:t> (Quarter)  - companies typically report their sale and other financial metrics in their quarterly earning reports which are released to shareholders and the public.</a:t>
            </a:r>
          </a:p>
          <a:p>
            <a:endParaRPr lang="en-IN" dirty="0"/>
          </a:p>
          <a:p>
            <a:r>
              <a:rPr lang="en-IN" dirty="0"/>
              <a:t>Market capitalisation to sale </a:t>
            </a:r>
            <a:r>
              <a:rPr lang="en-IN" dirty="0" err="1"/>
              <a:t>qtr</a:t>
            </a:r>
            <a:r>
              <a:rPr lang="en-IN" dirty="0"/>
              <a:t> ratio - </a:t>
            </a:r>
            <a:r>
              <a:rPr lang="en-US" dirty="0"/>
              <a:t>The Market Capitalization to Sales (MC/Sales) ratio is a financial metric used to evaluate a company's valuation relative to its revenue or sales. It is calculated by dividing the company's market capitalization (total market value of its outstanding shares) by its total sales or revenue over a specified period. </a:t>
            </a:r>
          </a:p>
          <a:p>
            <a:r>
              <a:rPr lang="en-US" dirty="0"/>
              <a:t>              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846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61FA-6C25-149F-9FC4-C4F0A9B8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093" y="212405"/>
            <a:ext cx="5151385" cy="1139318"/>
          </a:xfrm>
        </p:spPr>
        <p:txBody>
          <a:bodyPr>
            <a:normAutofit fontScale="90000"/>
          </a:bodyPr>
          <a:lstStyle/>
          <a:p>
            <a:r>
              <a:rPr lang="en-US" dirty="0"/>
              <a:t>Bra graph ,summary quartiles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041D53-BA9A-36F1-E866-BE405CE57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7540" y="0"/>
            <a:ext cx="6193540" cy="64544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5C5C2E-E2C5-33BF-C01B-CCA0069D7CA1}"/>
              </a:ext>
            </a:extLst>
          </p:cNvPr>
          <p:cNvSpPr txBox="1"/>
          <p:nvPr/>
        </p:nvSpPr>
        <p:spPr>
          <a:xfrm>
            <a:off x="6576789" y="1563757"/>
            <a:ext cx="521764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following graph shows the market </a:t>
            </a:r>
            <a:r>
              <a:rPr lang="en-IN" dirty="0"/>
              <a:t>capitalisation</a:t>
            </a:r>
            <a:r>
              <a:rPr lang="en-US" dirty="0"/>
              <a:t>to sale ratio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25% of 500 company’s fall under 5.130256</a:t>
            </a:r>
          </a:p>
          <a:p>
            <a:r>
              <a:rPr lang="en-US" dirty="0"/>
              <a:t>This means that investors are valuing the company at approximately 5.13 times its quarterly sales revenue.</a:t>
            </a:r>
          </a:p>
          <a:p>
            <a:r>
              <a:rPr lang="en-US" dirty="0"/>
              <a:t>Means  has </a:t>
            </a:r>
            <a:r>
              <a:rPr lang="en-IN" dirty="0"/>
              <a:t>moderate return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50% of company’s fall under 9.361662</a:t>
            </a:r>
          </a:p>
          <a:p>
            <a:r>
              <a:rPr lang="en-US" dirty="0"/>
              <a:t>This means that investors are valuing the company at approximately 9.36 times its quarterly sales revenue.</a:t>
            </a:r>
          </a:p>
          <a:p>
            <a:r>
              <a:rPr lang="en-US" dirty="0"/>
              <a:t>Means has high returns with risk </a:t>
            </a:r>
          </a:p>
          <a:p>
            <a:endParaRPr lang="en-US" dirty="0"/>
          </a:p>
          <a:p>
            <a:r>
              <a:rPr lang="en-US" dirty="0"/>
              <a:t>75% company’s fall under 16.980167 </a:t>
            </a:r>
          </a:p>
          <a:p>
            <a:r>
              <a:rPr lang="en-US" dirty="0"/>
              <a:t>This means that investors are valuing the company at approximately 16.98 times its quarterly sales revenue.</a:t>
            </a:r>
          </a:p>
          <a:p>
            <a:r>
              <a:rPr lang="en-US" dirty="0"/>
              <a:t>Means has high returns with high risk ,if company expiation is not meet </a:t>
            </a: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420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2B85-7E83-B1DC-F760-3E2B9BE3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6632" y="245535"/>
            <a:ext cx="3985194" cy="686993"/>
          </a:xfrm>
        </p:spPr>
        <p:txBody>
          <a:bodyPr>
            <a:normAutofit fontScale="90000"/>
          </a:bodyPr>
          <a:lstStyle/>
          <a:p>
            <a:r>
              <a:rPr lang="en-US" dirty="0"/>
              <a:t>Company’s market cap to sale ratio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C874F1-6967-944C-CD7D-3D51F2FA0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91" y="0"/>
            <a:ext cx="6506817" cy="65870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B704F4-BE38-9DCB-7359-46E03180872C}"/>
              </a:ext>
            </a:extLst>
          </p:cNvPr>
          <p:cNvSpPr txBox="1"/>
          <p:nvPr/>
        </p:nvSpPr>
        <p:spPr>
          <a:xfrm>
            <a:off x="7368208" y="2266122"/>
            <a:ext cx="3985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following graph shows another </a:t>
            </a:r>
            <a:r>
              <a:rPr lang="en-IN" dirty="0"/>
              <a:t>visualization of market  cap to sale ratio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EA3B4-E353-29B2-F7E4-141627F246AD}"/>
              </a:ext>
            </a:extLst>
          </p:cNvPr>
          <p:cNvCxnSpPr/>
          <p:nvPr/>
        </p:nvCxnSpPr>
        <p:spPr>
          <a:xfrm>
            <a:off x="5473147" y="1025293"/>
            <a:ext cx="1590261" cy="2910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002944-9536-B64B-D2DD-8CFE111C6C3F}"/>
              </a:ext>
            </a:extLst>
          </p:cNvPr>
          <p:cNvCxnSpPr/>
          <p:nvPr/>
        </p:nvCxnSpPr>
        <p:spPr>
          <a:xfrm>
            <a:off x="7063408" y="3909390"/>
            <a:ext cx="1683027" cy="185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BF06D-77E3-FE5A-0D16-E94E864B6CB3}"/>
              </a:ext>
            </a:extLst>
          </p:cNvPr>
          <p:cNvSpPr txBox="1"/>
          <p:nvPr/>
        </p:nvSpPr>
        <p:spPr>
          <a:xfrm>
            <a:off x="8746435" y="3892990"/>
            <a:ext cx="942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Reliance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3556F5-31F3-752F-C999-2894B81ECE7E}"/>
              </a:ext>
            </a:extLst>
          </p:cNvPr>
          <p:cNvCxnSpPr/>
          <p:nvPr/>
        </p:nvCxnSpPr>
        <p:spPr>
          <a:xfrm>
            <a:off x="1364974" y="5764696"/>
            <a:ext cx="7222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D94F4E4-B4E8-6477-982E-1059B0F9186C}"/>
              </a:ext>
            </a:extLst>
          </p:cNvPr>
          <p:cNvSpPr txBox="1"/>
          <p:nvPr/>
        </p:nvSpPr>
        <p:spPr>
          <a:xfrm>
            <a:off x="8587409" y="5580030"/>
            <a:ext cx="156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Natl.Fertilizer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330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512BF-9AA7-FADC-C358-1146683B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051" y="297484"/>
            <a:ext cx="5628861" cy="789194"/>
          </a:xfrm>
        </p:spPr>
        <p:txBody>
          <a:bodyPr/>
          <a:lstStyle/>
          <a:p>
            <a:r>
              <a:rPr lang="en-US" dirty="0"/>
              <a:t>SALES BY MARKET CAP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B4D25C-C687-BE83-E3EA-B2B0ACA14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017" y="92765"/>
            <a:ext cx="5756218" cy="67652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F165C5-3205-1F8C-BEA6-7393D16AB129}"/>
              </a:ext>
            </a:extLst>
          </p:cNvPr>
          <p:cNvSpPr txBox="1"/>
          <p:nvPr/>
        </p:nvSpPr>
        <p:spPr>
          <a:xfrm>
            <a:off x="6414051" y="2027582"/>
            <a:ext cx="50755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bar graph shows the sale </a:t>
            </a:r>
            <a:r>
              <a:rPr lang="en-IN" dirty="0"/>
              <a:t>visualization of company corresponding to Market cap</a:t>
            </a:r>
          </a:p>
          <a:p>
            <a:endParaRPr lang="en-IN" dirty="0"/>
          </a:p>
          <a:p>
            <a:r>
              <a:rPr lang="en-IN" dirty="0"/>
              <a:t>The y-axis represents the total sale in crore </a:t>
            </a:r>
            <a:br>
              <a:rPr lang="en-IN" dirty="0"/>
            </a:br>
            <a:br>
              <a:rPr lang="en-IN" dirty="0"/>
            </a:br>
            <a:r>
              <a:rPr lang="en-IN" dirty="0"/>
              <a:t>also shows that almost company’s have done over 1.0 crore sale </a:t>
            </a:r>
            <a:br>
              <a:rPr lang="en-IN" dirty="0"/>
            </a:br>
            <a:br>
              <a:rPr lang="en-IN" dirty="0"/>
            </a:br>
            <a:r>
              <a:rPr lang="en-IN" dirty="0"/>
              <a:t>the sales are represents as low , medium and high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5826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37A4-F9FF-947C-7FA6-D93921B70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405887"/>
            <a:ext cx="9720072" cy="448454"/>
          </a:xfrm>
        </p:spPr>
        <p:txBody>
          <a:bodyPr>
            <a:normAutofit fontScale="90000"/>
          </a:bodyPr>
          <a:lstStyle/>
          <a:p>
            <a:r>
              <a:rPr lang="en-US" dirty="0"/>
              <a:t>MARKET CAP RATIO AND MARKET CAP CATEGORY ANALYSIS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9D99B2-219F-436A-F302-156A04C66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23" y="1073426"/>
            <a:ext cx="6172869" cy="53654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3AE799-DE5C-91CA-40F5-FE75D7C2B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088" y="1633984"/>
            <a:ext cx="5852172" cy="43891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E65DA8-9C85-B09F-DED6-ADBC4FFAA00D}"/>
              </a:ext>
            </a:extLst>
          </p:cNvPr>
          <p:cNvSpPr txBox="1"/>
          <p:nvPr/>
        </p:nvSpPr>
        <p:spPr>
          <a:xfrm>
            <a:off x="6347792" y="5375086"/>
            <a:ext cx="5141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Shows how many company has high , med, low market cap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397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AE145-F207-B91C-3065-DAB9FC2B4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60488"/>
          </a:xfrm>
        </p:spPr>
        <p:txBody>
          <a:bodyPr>
            <a:noAutofit/>
          </a:bodyPr>
          <a:lstStyle/>
          <a:p>
            <a:r>
              <a:rPr lang="en-US" sz="3200" dirty="0"/>
              <a:t>Ground analysis</a:t>
            </a:r>
            <a:br>
              <a:rPr lang="en-US" sz="3200" dirty="0"/>
            </a:br>
            <a:r>
              <a:rPr lang="en-US" sz="3200" dirty="0"/>
              <a:t> MARKET CAP RATIO AND MARKET CAP CATEGORY ANALYSIS 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63BF4-C3E5-F5B4-4DFB-98095CC37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analysis shows  how many company promise high returns and risk with their sales and market cap ratio  </a:t>
            </a:r>
          </a:p>
          <a:p>
            <a:r>
              <a:rPr lang="en-US" dirty="0"/>
              <a:t>It is important to analysis market before invest or buying company like [“</a:t>
            </a:r>
            <a:r>
              <a:rPr lang="en-IN" dirty="0"/>
              <a:t>Reliance”]</a:t>
            </a:r>
          </a:p>
          <a:p>
            <a:r>
              <a:rPr lang="en-IN" dirty="0"/>
              <a:t>Offer high return  with moderate risk while other company with less market cap can offer high return but has high risk if company expectation not meet </a:t>
            </a:r>
          </a:p>
        </p:txBody>
      </p:sp>
    </p:spTree>
    <p:extLst>
      <p:ext uri="{BB962C8B-B14F-4D97-AF65-F5344CB8AC3E}">
        <p14:creationId xmlns:p14="http://schemas.microsoft.com/office/powerpoint/2010/main" val="41428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925E-4481-C628-A7D8-84B6DBF3F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5281" y="2361008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Thank you </a:t>
            </a:r>
            <a:endParaRPr lang="en-IN" dirty="0"/>
          </a:p>
        </p:txBody>
      </p:sp>
      <p:pic>
        <p:nvPicPr>
          <p:cNvPr id="4" name="Content Placeholder 3" descr="Bar chart">
            <a:extLst>
              <a:ext uri="{FF2B5EF4-FFF2-40B4-BE49-F238E27FC236}">
                <a16:creationId xmlns:a16="http://schemas.microsoft.com/office/drawing/2014/main" id="{04BDB350-D8F4-4D2F-A2B3-C1221703F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4164" y="1651592"/>
            <a:ext cx="3690627" cy="291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67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754d229f0057affa62b555f2ac55d4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c067517bd06b16cb9c9e315ad40fb255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444707-9632-47A0-9AF9-0B6588002B7B}">
  <ds:schemaRefs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purl.org/dc/terms/"/>
    <ds:schemaRef ds:uri="http://schemas.microsoft.com/office/2006/metadata/properties"/>
    <ds:schemaRef ds:uri="16c05727-aa75-4e4a-9b5f-8a80a1165891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5B44E49-C0E3-42CF-8025-6AA2314C5C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5DAC27-C918-4076-A47A-20F1BB7E8D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432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Tw Cen MT</vt:lpstr>
      <vt:lpstr>Tw Cen MT Condensed</vt:lpstr>
      <vt:lpstr>Wingdings 3</vt:lpstr>
      <vt:lpstr>Integral</vt:lpstr>
      <vt:lpstr>Financial anaLYSIS :-</vt:lpstr>
      <vt:lpstr>introduction</vt:lpstr>
      <vt:lpstr>Data set graph &amp; main points </vt:lpstr>
      <vt:lpstr>Bra graph ,summary quartiles</vt:lpstr>
      <vt:lpstr>Company’s market cap to sale ratio</vt:lpstr>
      <vt:lpstr>SALES BY MARKET CAP</vt:lpstr>
      <vt:lpstr>MARKET CAP RATIO AND MARKET CAP CATEGORY ANALYSIS </vt:lpstr>
      <vt:lpstr>Ground analysis  MARKET CAP RATIO AND MARKET CAP CATEGORY ANALYSIS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2024-06-30T18:03:49Z</dcterms:created>
  <dcterms:modified xsi:type="dcterms:W3CDTF">2024-07-03T02:49:23Z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