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11418" r:id="rId2"/>
    <p:sldId id="267" r:id="rId3"/>
    <p:sldId id="311" r:id="rId4"/>
    <p:sldId id="7216" r:id="rId5"/>
    <p:sldId id="312" r:id="rId6"/>
    <p:sldId id="364" r:id="rId7"/>
    <p:sldId id="11436" r:id="rId8"/>
    <p:sldId id="11437" r:id="rId9"/>
    <p:sldId id="11438" r:id="rId10"/>
    <p:sldId id="11439" r:id="rId11"/>
    <p:sldId id="11440" r:id="rId12"/>
    <p:sldId id="11441" r:id="rId13"/>
    <p:sldId id="313" r:id="rId14"/>
    <p:sldId id="11422" r:id="rId15"/>
    <p:sldId id="11442" r:id="rId16"/>
    <p:sldId id="11443" r:id="rId17"/>
    <p:sldId id="11444" r:id="rId18"/>
    <p:sldId id="11427" r:id="rId19"/>
    <p:sldId id="11445" r:id="rId20"/>
    <p:sldId id="11446" r:id="rId21"/>
    <p:sldId id="314" r:id="rId22"/>
    <p:sldId id="11425" r:id="rId23"/>
    <p:sldId id="11426" r:id="rId24"/>
    <p:sldId id="11447" r:id="rId25"/>
    <p:sldId id="11448" r:id="rId26"/>
    <p:sldId id="295" r:id="rId27"/>
  </p:sldIdLst>
  <p:sldSz cx="12192000" cy="6858000"/>
  <p:notesSz cx="6858000" cy="9144000"/>
  <p:custDataLst>
    <p:tags r:id="rId2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3F91"/>
    <a:srgbClr val="7B85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891" autoAdjust="0"/>
  </p:normalViewPr>
  <p:slideViewPr>
    <p:cSldViewPr snapToGrid="0" showGuides="1">
      <p:cViewPr varScale="1">
        <p:scale>
          <a:sx n="77" d="100"/>
          <a:sy n="77" d="100"/>
        </p:scale>
        <p:origin x="864" y="77"/>
      </p:cViewPr>
      <p:guideLst>
        <p:guide orient="horz" pos="211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51C06-04A6-4C70-A15B-DCE19618A50E}" type="datetimeFigureOut">
              <a:rPr lang="zh-CN" altLang="en-US" smtClean="0"/>
              <a:t>2024/1/17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20A286-2E34-49FA-8925-14303AA22C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0A286-2E34-49FA-8925-14303AA22CC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7825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7555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0A286-2E34-49FA-8925-14303AA22CCF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5441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3094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1236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0A286-2E34-49FA-8925-14303AA22CCF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0A286-2E34-49FA-8925-14303AA22CC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0A286-2E34-49FA-8925-14303AA22CC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9119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786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0A286-2E34-49FA-8925-14303AA22CCF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7B928-6B21-40D8-A3B8-CF4B894803FB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0A286-2E34-49FA-8925-14303AA22CCF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731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210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766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115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D336-B3AD-4B55-BB12-4155432CD41F}" type="datetimeFigureOut">
              <a:rPr lang="zh-CN" altLang="en-US" smtClean="0"/>
              <a:t>2024/1/17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EF57CD9-2DE6-4A40-8BF4-DC9B3C3B98C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D336-B3AD-4B55-BB12-4155432CD41F}" type="datetimeFigureOut">
              <a:rPr lang="zh-CN" altLang="en-US" smtClean="0"/>
              <a:t>2024/1/17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7CD9-2DE6-4A40-8BF4-DC9B3C3B98C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D336-B3AD-4B55-BB12-4155432CD41F}" type="datetimeFigureOut">
              <a:rPr lang="zh-CN" altLang="en-US" smtClean="0"/>
              <a:t>2024/1/17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7CD9-2DE6-4A40-8BF4-DC9B3C3B98C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attFill prst="solidDmnd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1534982" y="2674893"/>
            <a:ext cx="3812293" cy="2410619"/>
          </a:xfrm>
          <a:custGeom>
            <a:avLst/>
            <a:gdLst>
              <a:gd name="connsiteX0" fmla="*/ 0 w 3812293"/>
              <a:gd name="connsiteY0" fmla="*/ 0 h 2410619"/>
              <a:gd name="connsiteX1" fmla="*/ 3812293 w 3812293"/>
              <a:gd name="connsiteY1" fmla="*/ 0 h 2410619"/>
              <a:gd name="connsiteX2" fmla="*/ 3812293 w 3812293"/>
              <a:gd name="connsiteY2" fmla="*/ 2410619 h 2410619"/>
              <a:gd name="connsiteX3" fmla="*/ 0 w 3812293"/>
              <a:gd name="connsiteY3" fmla="*/ 2410619 h 241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2293" h="2410619">
                <a:moveTo>
                  <a:pt x="0" y="0"/>
                </a:moveTo>
                <a:lnTo>
                  <a:pt x="3812293" y="0"/>
                </a:lnTo>
                <a:lnTo>
                  <a:pt x="3812293" y="2410619"/>
                </a:lnTo>
                <a:lnTo>
                  <a:pt x="0" y="241061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D336-B3AD-4B55-BB12-4155432CD41F}" type="datetimeFigureOut">
              <a:rPr lang="zh-CN" altLang="en-US" smtClean="0"/>
              <a:t>2024/1/17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7CD9-2DE6-4A40-8BF4-DC9B3C3B98C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D336-B3AD-4B55-BB12-4155432CD41F}" type="datetimeFigureOut">
              <a:rPr lang="zh-CN" altLang="en-US" smtClean="0"/>
              <a:t>2024/1/17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7CD9-2DE6-4A40-8BF4-DC9B3C3B98C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D336-B3AD-4B55-BB12-4155432CD41F}" type="datetimeFigureOut">
              <a:rPr lang="zh-CN" altLang="en-US" smtClean="0"/>
              <a:t>2024/1/17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7CD9-2DE6-4A40-8BF4-DC9B3C3B98C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D336-B3AD-4B55-BB12-4155432CD41F}" type="datetimeFigureOut">
              <a:rPr lang="zh-CN" altLang="en-US" smtClean="0"/>
              <a:t>2024/1/17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7CD9-2DE6-4A40-8BF4-DC9B3C3B98C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D336-B3AD-4B55-BB12-4155432CD41F}" type="datetimeFigureOut">
              <a:rPr lang="zh-CN" altLang="en-US" smtClean="0"/>
              <a:t>2024/1/17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7CD9-2DE6-4A40-8BF4-DC9B3C3B98C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D336-B3AD-4B55-BB12-4155432CD41F}" type="datetimeFigureOut">
              <a:rPr lang="zh-CN" altLang="en-US" smtClean="0"/>
              <a:t>2024/1/17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7CD9-2DE6-4A40-8BF4-DC9B3C3B98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D336-B3AD-4B55-BB12-4155432CD41F}" type="datetimeFigureOut">
              <a:rPr lang="zh-CN" altLang="en-US" smtClean="0"/>
              <a:t>2024/1/17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7CD9-2DE6-4A40-8BF4-DC9B3C3B98C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8A6D336-B3AD-4B55-BB12-4155432CD41F}" type="datetimeFigureOut">
              <a:rPr lang="zh-CN" altLang="en-US" smtClean="0"/>
              <a:t>2024/1/17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7CD9-2DE6-4A40-8BF4-DC9B3C3B98C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6D336-B3AD-4B55-BB12-4155432CD41F}" type="datetimeFigureOut">
              <a:rPr lang="zh-CN" altLang="en-US" smtClean="0"/>
              <a:t>2024/1/17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EF57CD9-2DE6-4A40-8BF4-DC9B3C3B98C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-67060"/>
            <a:ext cx="9144000" cy="1067696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TRÀ VINH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31441"/>
            <a:ext cx="9144000" cy="1290916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ĐỒ ÁN CHUYÊN NGÀNH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PHÂN LOẠI ẢNH DỰA TRÊN KỸ THUẬT HỌC SÂU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760" y="1064895"/>
            <a:ext cx="2689860" cy="1466850"/>
          </a:xfrm>
          <a:prstGeom prst="rect">
            <a:avLst/>
          </a:prstGeom>
        </p:spPr>
      </p:pic>
      <p:sp>
        <p:nvSpPr>
          <p:cNvPr id="5" name="Subtitle 2"/>
          <p:cNvSpPr txBox="1"/>
          <p:nvPr/>
        </p:nvSpPr>
        <p:spPr>
          <a:xfrm>
            <a:off x="99300" y="3822356"/>
            <a:ext cx="3926047" cy="1067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Mộng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Hiền</a:t>
            </a: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2"/>
          <p:cNvSpPr txBox="1"/>
          <p:nvPr/>
        </p:nvSpPr>
        <p:spPr>
          <a:xfrm>
            <a:off x="6738552" y="3822357"/>
            <a:ext cx="5391665" cy="8567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Sinh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Võ Anh Duy-DA20TTA-110120167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流程图: 过程 49"/>
          <p:cNvSpPr/>
          <p:nvPr/>
        </p:nvSpPr>
        <p:spPr>
          <a:xfrm>
            <a:off x="0" y="0"/>
            <a:ext cx="12192000" cy="2532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78797" y="289782"/>
            <a:ext cx="10694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2.4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Tổng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quan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python:</a:t>
            </a:r>
            <a:endParaRPr lang="zh-CN" altLang="en-US" sz="3200" b="1" dirty="0">
              <a:solidFill>
                <a:srgbClr val="353F91"/>
              </a:solidFill>
              <a:latin typeface="Arial" panose="020B0604020202020204" pitchFamily="34" charset="0"/>
              <a:ea typeface="字魂70号-灵悦黑体" panose="00000500000000000000" pitchFamily="2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1F2CE9-86A0-784E-1AA5-11A8C0DE6EBE}"/>
              </a:ext>
            </a:extLst>
          </p:cNvPr>
          <p:cNvSpPr txBox="1"/>
          <p:nvPr/>
        </p:nvSpPr>
        <p:spPr>
          <a:xfrm>
            <a:off x="0" y="1023644"/>
            <a:ext cx="11966713" cy="5769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98996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Python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ngôn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ngữ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dịch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bậc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cao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do Guido van Rossum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triển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năm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1980.</a:t>
            </a:r>
          </a:p>
          <a:p>
            <a:pPr indent="98996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Ưu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nhược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python: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98996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*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Ưu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+ 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Dễ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dễ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đọc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98996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+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Tránh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hại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lõi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mềm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98996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+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Khả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rộng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rãi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98996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*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Nhược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98996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+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Tiêu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thụ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nhớ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lớn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98996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+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thích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triển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trò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chơi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bị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98996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+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Khó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98996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43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流程图: 过程 49"/>
          <p:cNvSpPr/>
          <p:nvPr/>
        </p:nvSpPr>
        <p:spPr>
          <a:xfrm>
            <a:off x="0" y="0"/>
            <a:ext cx="12192000" cy="2532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78797" y="289782"/>
            <a:ext cx="10694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2.4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Công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cụ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phân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loại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ảnh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:</a:t>
            </a:r>
            <a:endParaRPr lang="zh-CN" altLang="en-US" sz="3200" b="1" dirty="0">
              <a:solidFill>
                <a:srgbClr val="353F91"/>
              </a:solidFill>
              <a:latin typeface="Arial" panose="020B0604020202020204" pitchFamily="34" charset="0"/>
              <a:ea typeface="字魂70号-灵悦黑体" panose="00000500000000000000" pitchFamily="2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1F2CE9-86A0-784E-1AA5-11A8C0DE6EBE}"/>
              </a:ext>
            </a:extLst>
          </p:cNvPr>
          <p:cNvSpPr txBox="1"/>
          <p:nvPr/>
        </p:nvSpPr>
        <p:spPr>
          <a:xfrm>
            <a:off x="0" y="1023644"/>
            <a:ext cx="11966713" cy="4045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98996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Tensorflow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0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</a:t>
            </a: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viện</a:t>
            </a: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nguồn</a:t>
            </a: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mở</a:t>
            </a: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machine learning </a:t>
            </a:r>
            <a:r>
              <a:rPr lang="en-US" sz="20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nổi</a:t>
            </a: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tiếng</a:t>
            </a: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thế</a:t>
            </a: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giới</a:t>
            </a: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triển</a:t>
            </a: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bởi</a:t>
            </a: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nhà</a:t>
            </a: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nghiên</a:t>
            </a: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cứu</a:t>
            </a: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Google. </a:t>
            </a:r>
            <a:r>
              <a:rPr lang="en-US" sz="20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mạnh</a:t>
            </a: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mẽ</a:t>
            </a: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deep learning </a:t>
            </a:r>
            <a:r>
              <a:rPr lang="en-US" sz="20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giúp</a:t>
            </a: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cận</a:t>
            </a: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bài</a:t>
            </a: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trở</a:t>
            </a: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nên</a:t>
            </a: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giản</a:t>
            </a: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nhanh</a:t>
            </a: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chóng</a:t>
            </a: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tiện</a:t>
            </a: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lợi</a:t>
            </a: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98996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Pillow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fork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PIL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Python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So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PIL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Pillow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xuyên</a:t>
            </a:r>
            <a:r>
              <a:rPr lang="en-US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(PIL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2009).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98996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thư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viện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phổ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mạnh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mẽ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Python. Cho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hiệu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trận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mảng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đặc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biệt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trận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mảng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lớn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tốc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nhanh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lần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“core Python”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thuần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63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流程图: 过程 49"/>
          <p:cNvSpPr/>
          <p:nvPr/>
        </p:nvSpPr>
        <p:spPr>
          <a:xfrm>
            <a:off x="0" y="0"/>
            <a:ext cx="12192000" cy="2532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78797" y="289782"/>
            <a:ext cx="10694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2.4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Công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cụ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phân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loại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ảnh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:</a:t>
            </a:r>
            <a:endParaRPr lang="zh-CN" altLang="en-US" sz="3200" b="1" dirty="0">
              <a:solidFill>
                <a:srgbClr val="353F91"/>
              </a:solidFill>
              <a:latin typeface="Arial" panose="020B0604020202020204" pitchFamily="34" charset="0"/>
              <a:ea typeface="字魂70号-灵悦黑体" panose="00000500000000000000" pitchFamily="2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1F2CE9-86A0-784E-1AA5-11A8C0DE6EBE}"/>
              </a:ext>
            </a:extLst>
          </p:cNvPr>
          <p:cNvSpPr txBox="1"/>
          <p:nvPr/>
        </p:nvSpPr>
        <p:spPr>
          <a:xfrm>
            <a:off x="0" y="1023644"/>
            <a:ext cx="11966713" cy="4599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98996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Mathplotlib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thư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viện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trực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biểu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python 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0A0A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3200" kern="100" dirty="0">
                <a:solidFill>
                  <a:srgbClr val="0A0A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0A0A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3200" kern="100" dirty="0">
                <a:solidFill>
                  <a:srgbClr val="0A0A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0A0A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3200" kern="100" dirty="0">
                <a:solidFill>
                  <a:srgbClr val="0A0A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0A0A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mang</a:t>
            </a:r>
            <a:r>
              <a:rPr lang="en-US" sz="3200" kern="100" dirty="0">
                <a:solidFill>
                  <a:srgbClr val="0A0A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0A0A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3200" kern="100" dirty="0">
                <a:solidFill>
                  <a:srgbClr val="0A0A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0A0A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3200" kern="100" dirty="0">
                <a:solidFill>
                  <a:srgbClr val="0A0A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0A0A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3200" kern="100" dirty="0">
                <a:solidFill>
                  <a:srgbClr val="0A0A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0A0A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cụ</a:t>
            </a:r>
            <a:r>
              <a:rPr lang="en-US" sz="3200" kern="100" dirty="0">
                <a:solidFill>
                  <a:srgbClr val="0A0A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0A0A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phục</a:t>
            </a:r>
            <a:r>
              <a:rPr lang="en-US" sz="3200" kern="100" dirty="0">
                <a:solidFill>
                  <a:srgbClr val="0A0A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0A0A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3200" kern="100" dirty="0">
                <a:solidFill>
                  <a:srgbClr val="0A0A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0A0A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3200" kern="100" dirty="0">
                <a:solidFill>
                  <a:srgbClr val="0A0A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0A0A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vẽ</a:t>
            </a:r>
            <a:r>
              <a:rPr lang="en-US" sz="3200" kern="100" dirty="0">
                <a:solidFill>
                  <a:srgbClr val="0A0A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0A0A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3200" kern="100" dirty="0">
                <a:solidFill>
                  <a:srgbClr val="0A0A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0A0A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biểu</a:t>
            </a:r>
            <a:r>
              <a:rPr lang="en-US" sz="3200" kern="100" dirty="0">
                <a:solidFill>
                  <a:srgbClr val="0A0A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0A0A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3200" kern="100" dirty="0">
                <a:solidFill>
                  <a:srgbClr val="0A0A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0A0A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sz="3200" kern="100" dirty="0">
                <a:solidFill>
                  <a:srgbClr val="0A0A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kern="100" dirty="0" err="1">
                <a:solidFill>
                  <a:srgbClr val="0A0A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đường</a:t>
            </a:r>
            <a:r>
              <a:rPr lang="en-US" sz="3200" kern="100" dirty="0">
                <a:solidFill>
                  <a:srgbClr val="0A0A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kern="100" dirty="0" err="1">
                <a:solidFill>
                  <a:srgbClr val="0A0A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cột</a:t>
            </a:r>
            <a:r>
              <a:rPr lang="en-US" sz="3200" kern="100" dirty="0">
                <a:solidFill>
                  <a:srgbClr val="0A0A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hay </a:t>
            </a:r>
            <a:r>
              <a:rPr lang="en-US" sz="3200" kern="100" dirty="0" err="1">
                <a:solidFill>
                  <a:srgbClr val="0A0A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biểu</a:t>
            </a:r>
            <a:r>
              <a:rPr lang="en-US" sz="3200" kern="100" dirty="0">
                <a:solidFill>
                  <a:srgbClr val="0A0A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0A0A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đổ</a:t>
            </a:r>
            <a:r>
              <a:rPr lang="en-US" sz="3200" kern="100" dirty="0">
                <a:solidFill>
                  <a:srgbClr val="0A0A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0A0A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tròn</a:t>
            </a:r>
            <a:r>
              <a:rPr lang="en-US" sz="3200" kern="100" dirty="0">
                <a:solidFill>
                  <a:srgbClr val="0A0A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  <a:endParaRPr lang="en-US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98996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kern="100" dirty="0">
                <a:solidFill>
                  <a:srgbClr val="0A0A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 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Python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3200" kern="1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cung</a:t>
            </a:r>
            <a:r>
              <a:rPr lang="en-US" sz="32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en-US" sz="32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32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32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32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32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32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32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32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32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</a:t>
            </a:r>
            <a:r>
              <a:rPr lang="en-US" sz="32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32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32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32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en-US" sz="32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32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cũng</a:t>
            </a:r>
            <a:r>
              <a:rPr lang="en-US" sz="32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32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32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32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3200" kern="1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32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32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32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32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01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703264" y="491548"/>
            <a:ext cx="9391650" cy="5791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ontserrat SemiBold" panose="00000700000000000000" charset="0"/>
              <a:ea typeface="字魂36号-正文宋楷" panose="02000000000000000000" pitchFamily="2" charset="-122"/>
              <a:cs typeface="Montserrat SemiBold" panose="00000700000000000000" charset="0"/>
              <a:sym typeface="字魂36号-正文宋楷" panose="02000000000000000000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1739900"/>
            <a:ext cx="12192000" cy="33401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3200">
              <a:latin typeface="Montserrat SemiBold" panose="00000700000000000000" charset="0"/>
              <a:ea typeface="字魂36号-正文宋楷" panose="02000000000000000000" pitchFamily="2" charset="-122"/>
              <a:cs typeface="Montserrat SemiBold" panose="00000700000000000000" charset="0"/>
              <a:sym typeface="字魂36号-正文宋楷" panose="02000000000000000000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944091" y="3161016"/>
            <a:ext cx="32479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HIỆN THỰC HÓA NGHIÊN CỨU</a:t>
            </a:r>
          </a:p>
        </p:txBody>
      </p:sp>
      <p:sp>
        <p:nvSpPr>
          <p:cNvPr id="16" name="矩形 15"/>
          <p:cNvSpPr/>
          <p:nvPr/>
        </p:nvSpPr>
        <p:spPr>
          <a:xfrm>
            <a:off x="6705615" y="3057810"/>
            <a:ext cx="1918335" cy="4603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400" spc="600" dirty="0">
                <a:solidFill>
                  <a:schemeClr val="accent1"/>
                </a:solidFill>
                <a:latin typeface="Arial" panose="020B0604020202020204" pitchFamily="34" charset="0"/>
                <a:ea typeface="字魂36号-正文宋楷" panose="02000000000000000000" pitchFamily="2" charset="-122"/>
                <a:cs typeface="Arial" panose="020B0604020202020204" pitchFamily="34" charset="0"/>
                <a:sym typeface="字魂36号-正文宋楷" panose="02000000000000000000" pitchFamily="2" charset="-122"/>
              </a:rPr>
              <a:t>PART 03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3" cstate="email"/>
          <a:srcRect l="12796" t="5159" r="2141" b="3807"/>
          <a:stretch>
            <a:fillRect/>
          </a:stretch>
        </p:blipFill>
        <p:spPr>
          <a:xfrm>
            <a:off x="0" y="1202748"/>
            <a:ext cx="6350158" cy="4368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6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流程图: 过程 49"/>
          <p:cNvSpPr/>
          <p:nvPr/>
        </p:nvSpPr>
        <p:spPr>
          <a:xfrm>
            <a:off x="0" y="0"/>
            <a:ext cx="12192000" cy="2532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78798" y="289782"/>
            <a:ext cx="7038431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3.1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Mô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tả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bài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toán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:</a:t>
            </a:r>
            <a:endParaRPr lang="zh-CN" altLang="en-US" sz="3200" b="1" dirty="0">
              <a:solidFill>
                <a:srgbClr val="353F91"/>
              </a:solidFill>
              <a:latin typeface="Arial" panose="020B0604020202020204" pitchFamily="34" charset="0"/>
              <a:ea typeface="字魂70号-灵悦黑体" panose="00000500000000000000" pitchFamily="2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29209" y="911114"/>
            <a:ext cx="12321209" cy="5234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-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dựa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kỹ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sâu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sâu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nhãn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dựa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-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sâu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thường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bao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4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thập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Chuẩn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bị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thập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gán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nhãn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muốn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. Xây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Sâu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trúc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sâu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Convolutional Neural Networks (CNNs)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thường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2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流程图: 过程 49"/>
          <p:cNvSpPr/>
          <p:nvPr/>
        </p:nvSpPr>
        <p:spPr>
          <a:xfrm>
            <a:off x="0" y="0"/>
            <a:ext cx="12192000" cy="2532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78798" y="289782"/>
            <a:ext cx="7038431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3.1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Mô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tả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bài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toán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:</a:t>
            </a:r>
            <a:endParaRPr lang="zh-CN" altLang="en-US" sz="3200" b="1" dirty="0">
              <a:solidFill>
                <a:srgbClr val="353F91"/>
              </a:solidFill>
              <a:latin typeface="Arial" panose="020B0604020202020204" pitchFamily="34" charset="0"/>
              <a:ea typeface="字魂70号-灵悦黑体" panose="00000500000000000000" pitchFamily="2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29209" y="911114"/>
            <a:ext cx="12321209" cy="5080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huấn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luyện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chuẩn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bị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trọng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(weights)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Tinh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suất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mới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chưa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huấn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luyện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đoán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mới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Sau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huấn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luyện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đoán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mới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nghĩa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trước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36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流程图: 过程 49"/>
          <p:cNvSpPr/>
          <p:nvPr/>
        </p:nvSpPr>
        <p:spPr>
          <a:xfrm>
            <a:off x="0" y="0"/>
            <a:ext cx="12192000" cy="2532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78798" y="289782"/>
            <a:ext cx="7038431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3.2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Sơ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đồ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khối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:</a:t>
            </a:r>
            <a:endParaRPr lang="zh-CN" altLang="en-US" sz="3200" b="1" dirty="0">
              <a:solidFill>
                <a:srgbClr val="353F91"/>
              </a:solidFill>
              <a:latin typeface="Arial" panose="020B0604020202020204" pitchFamily="34" charset="0"/>
              <a:ea typeface="字魂70号-灵悦黑体" panose="00000500000000000000" pitchFamily="2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DA462E-DA44-636C-B1EB-E396815EA629}"/>
              </a:ext>
            </a:extLst>
          </p:cNvPr>
          <p:cNvSpPr txBox="1"/>
          <p:nvPr/>
        </p:nvSpPr>
        <p:spPr>
          <a:xfrm>
            <a:off x="1" y="1176433"/>
            <a:ext cx="7931426" cy="4969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7051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Input(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nơ-ron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pixel,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pixel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cường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Feature maps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chập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chập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trích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Trong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CNN,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chập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trích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Subsampling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feature maps. Subsampling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DE3FC3-5571-087D-12B9-E383DC958C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17835" y="873347"/>
            <a:ext cx="3495367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84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流程图: 过程 49"/>
          <p:cNvSpPr/>
          <p:nvPr/>
        </p:nvSpPr>
        <p:spPr>
          <a:xfrm>
            <a:off x="0" y="0"/>
            <a:ext cx="12192000" cy="2532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78798" y="289782"/>
            <a:ext cx="7038431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3.2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Sơ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đồ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khối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:</a:t>
            </a:r>
            <a:endParaRPr lang="zh-CN" altLang="en-US" sz="3200" b="1" dirty="0">
              <a:solidFill>
                <a:srgbClr val="353F91"/>
              </a:solidFill>
              <a:latin typeface="Arial" panose="020B0604020202020204" pitchFamily="34" charset="0"/>
              <a:ea typeface="字魂70号-灵悦黑体" panose="00000500000000000000" pitchFamily="2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DA462E-DA44-636C-B1EB-E396815EA629}"/>
              </a:ext>
            </a:extLst>
          </p:cNvPr>
          <p:cNvSpPr txBox="1"/>
          <p:nvPr/>
        </p:nvSpPr>
        <p:spPr>
          <a:xfrm>
            <a:off x="1" y="1176433"/>
            <a:ext cx="7931426" cy="4620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7051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Fully connected layers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nơ-ron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nơ-ron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Convolution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trích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Trong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CNN,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chập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trích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4D2F27-B6CF-DB65-40A6-CC84D35345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84974" y="951058"/>
            <a:ext cx="3040711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79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流程图: 过程 49"/>
          <p:cNvSpPr/>
          <p:nvPr/>
        </p:nvSpPr>
        <p:spPr>
          <a:xfrm>
            <a:off x="0" y="0"/>
            <a:ext cx="12192000" cy="2532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78798" y="289782"/>
            <a:ext cx="7038431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3.3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Chương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trình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phân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loại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ảnh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:</a:t>
            </a:r>
            <a:endParaRPr lang="zh-CN" altLang="en-US" sz="3200" b="1" dirty="0">
              <a:solidFill>
                <a:srgbClr val="353F91"/>
              </a:solidFill>
              <a:latin typeface="Arial" panose="020B0604020202020204" pitchFamily="34" charset="0"/>
              <a:ea typeface="字魂70号-灵悦黑体" panose="00000500000000000000" pitchFamily="2" charset="-122"/>
              <a:cs typeface="Arial" panose="020B0604020202020204" pitchFamily="34" charset="0"/>
              <a:sym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C31501-4539-B9AB-4921-451FD5BF5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22" y="1016979"/>
            <a:ext cx="3543607" cy="28958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417805-ECE4-E1FC-6F8E-98F28E05D0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6186" y="1016979"/>
            <a:ext cx="5677392" cy="24690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D97C05-45BC-35C1-6C13-A14F6C4B3EF4}"/>
              </a:ext>
            </a:extLst>
          </p:cNvPr>
          <p:cNvSpPr txBox="1"/>
          <p:nvPr/>
        </p:nvSpPr>
        <p:spPr>
          <a:xfrm>
            <a:off x="795130" y="4263887"/>
            <a:ext cx="2852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9CF687-8D3A-009C-C470-1DAA1437C04E}"/>
              </a:ext>
            </a:extLst>
          </p:cNvPr>
          <p:cNvSpPr txBox="1"/>
          <p:nvPr/>
        </p:nvSpPr>
        <p:spPr>
          <a:xfrm>
            <a:off x="7845286" y="3629705"/>
            <a:ext cx="2852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2D6295-4651-07F6-C76E-A81889826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052" y="1017061"/>
            <a:ext cx="6718852" cy="4823878"/>
          </a:xfrm>
          <a:prstGeom prst="rect">
            <a:avLst/>
          </a:prstGeom>
        </p:spPr>
      </p:pic>
      <p:sp>
        <p:nvSpPr>
          <p:cNvPr id="4" name="矩形 50">
            <a:extLst>
              <a:ext uri="{FF2B5EF4-FFF2-40B4-BE49-F238E27FC236}">
                <a16:creationId xmlns:a16="http://schemas.microsoft.com/office/drawing/2014/main" id="{B24E1463-C29E-0E73-BF3F-6F3B3213E7DC}"/>
              </a:ext>
            </a:extLst>
          </p:cNvPr>
          <p:cNvSpPr/>
          <p:nvPr/>
        </p:nvSpPr>
        <p:spPr>
          <a:xfrm>
            <a:off x="178798" y="130756"/>
            <a:ext cx="7038431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3.3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Hiển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thị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ảnh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của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đối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tượng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:</a:t>
            </a:r>
            <a:endParaRPr lang="zh-CN" altLang="en-US" sz="3200" b="1" dirty="0">
              <a:solidFill>
                <a:srgbClr val="353F91"/>
              </a:solidFill>
              <a:latin typeface="Arial" panose="020B0604020202020204" pitchFamily="34" charset="0"/>
              <a:ea typeface="字魂70号-灵悦黑体" panose="00000500000000000000" pitchFamily="2" charset="-122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6152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3" cstate="email"/>
          <a:srcRect t="14373" r="49953"/>
          <a:stretch>
            <a:fillRect/>
          </a:stretch>
        </p:blipFill>
        <p:spPr>
          <a:xfrm>
            <a:off x="0" y="0"/>
            <a:ext cx="6235149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109823" y="355600"/>
            <a:ext cx="6540500" cy="617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ontserrat SemiBold" panose="00000700000000000000" charset="0"/>
              <a:cs typeface="Montserrat SemiBold" panose="00000700000000000000" charset="0"/>
            </a:endParaRPr>
          </a:p>
        </p:txBody>
      </p:sp>
      <p:sp>
        <p:nvSpPr>
          <p:cNvPr id="2" name="流程图: 过程 1"/>
          <p:cNvSpPr/>
          <p:nvPr/>
        </p:nvSpPr>
        <p:spPr>
          <a:xfrm flipH="1">
            <a:off x="2159000" y="628650"/>
            <a:ext cx="9165590" cy="5565775"/>
          </a:xfrm>
          <a:prstGeom prst="flowChartProcess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ontserrat SemiBold" panose="00000700000000000000" charset="0"/>
              <a:ea typeface="字魂36号-正文宋楷" panose="02000000000000000000" pitchFamily="2" charset="-122"/>
              <a:cs typeface="Montserrat SemiBold" panose="00000700000000000000" charset="0"/>
              <a:sym typeface="字魂36号-正文宋楷" panose="02000000000000000000" pitchFamily="2" charset="-122"/>
            </a:endParaRPr>
          </a:p>
        </p:txBody>
      </p:sp>
      <p:sp>
        <p:nvSpPr>
          <p:cNvPr id="121" name="文本框 10"/>
          <p:cNvSpPr txBox="1"/>
          <p:nvPr/>
        </p:nvSpPr>
        <p:spPr>
          <a:xfrm>
            <a:off x="4434543" y="717928"/>
            <a:ext cx="102997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6000" dirty="0">
                <a:solidFill>
                  <a:schemeClr val="accent1"/>
                </a:solidFill>
                <a:latin typeface="Arial" panose="020B0604020202020204" pitchFamily="34" charset="0"/>
                <a:ea typeface="字魂36号-正文宋楷" panose="02000000000000000000" pitchFamily="2" charset="-122"/>
                <a:cs typeface="Arial" panose="020B0604020202020204" pitchFamily="34" charset="0"/>
                <a:sym typeface="字魂36号-正文宋楷" panose="02000000000000000000" pitchFamily="2" charset="-122"/>
              </a:rPr>
              <a:t>01</a:t>
            </a:r>
          </a:p>
        </p:txBody>
      </p:sp>
      <p:sp>
        <p:nvSpPr>
          <p:cNvPr id="19" name="文本框 11"/>
          <p:cNvSpPr txBox="1"/>
          <p:nvPr/>
        </p:nvSpPr>
        <p:spPr>
          <a:xfrm>
            <a:off x="5606415" y="965200"/>
            <a:ext cx="42132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chemeClr val="accent1"/>
                </a:solidFill>
                <a:latin typeface="Arial" panose="020B0604020202020204" pitchFamily="34" charset="0"/>
                <a:ea typeface="字魂36号-正文宋楷" panose="02000000000000000000" pitchFamily="2" charset="-122"/>
                <a:cs typeface="Arial" panose="020B0604020202020204" pitchFamily="34" charset="0"/>
                <a:sym typeface="字魂36号-正文宋楷" panose="02000000000000000000" pitchFamily="2" charset="-122"/>
              </a:rPr>
              <a:t>GIỚI THIỆU</a:t>
            </a:r>
          </a:p>
        </p:txBody>
      </p:sp>
      <p:sp>
        <p:nvSpPr>
          <p:cNvPr id="26" name="文本框 10"/>
          <p:cNvSpPr txBox="1"/>
          <p:nvPr/>
        </p:nvSpPr>
        <p:spPr>
          <a:xfrm>
            <a:off x="4434543" y="2212677"/>
            <a:ext cx="102997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6000" dirty="0">
                <a:solidFill>
                  <a:schemeClr val="accent1"/>
                </a:solidFill>
                <a:latin typeface="Arial" panose="020B0604020202020204" pitchFamily="34" charset="0"/>
                <a:ea typeface="字魂36号-正文宋楷" panose="02000000000000000000" pitchFamily="2" charset="-122"/>
                <a:cs typeface="Arial" panose="020B0604020202020204" pitchFamily="34" charset="0"/>
                <a:sym typeface="字魂36号-正文宋楷" panose="02000000000000000000" pitchFamily="2" charset="-122"/>
              </a:rPr>
              <a:t>02</a:t>
            </a:r>
          </a:p>
        </p:txBody>
      </p:sp>
      <p:sp>
        <p:nvSpPr>
          <p:cNvPr id="29" name="文本框 10"/>
          <p:cNvSpPr txBox="1"/>
          <p:nvPr/>
        </p:nvSpPr>
        <p:spPr>
          <a:xfrm>
            <a:off x="4513032" y="3549271"/>
            <a:ext cx="102997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6000" dirty="0">
                <a:solidFill>
                  <a:schemeClr val="accent1"/>
                </a:solidFill>
                <a:latin typeface="Arial" panose="020B0604020202020204" pitchFamily="34" charset="0"/>
                <a:ea typeface="字魂36号-正文宋楷" panose="02000000000000000000" pitchFamily="2" charset="-122"/>
                <a:cs typeface="Arial" panose="020B0604020202020204" pitchFamily="34" charset="0"/>
                <a:sym typeface="字魂36号-正文宋楷" panose="02000000000000000000" pitchFamily="2" charset="-122"/>
              </a:rPr>
              <a:t>03</a:t>
            </a:r>
          </a:p>
        </p:txBody>
      </p:sp>
      <p:sp>
        <p:nvSpPr>
          <p:cNvPr id="32" name="文本框 10"/>
          <p:cNvSpPr txBox="1"/>
          <p:nvPr/>
        </p:nvSpPr>
        <p:spPr>
          <a:xfrm>
            <a:off x="4513032" y="5044020"/>
            <a:ext cx="102997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6000" dirty="0">
                <a:solidFill>
                  <a:schemeClr val="accent1"/>
                </a:solidFill>
                <a:latin typeface="Arial" panose="020B0604020202020204" pitchFamily="34" charset="0"/>
                <a:ea typeface="字魂36号-正文宋楷" panose="02000000000000000000" pitchFamily="2" charset="-122"/>
                <a:cs typeface="Arial" panose="020B0604020202020204" pitchFamily="34" charset="0"/>
                <a:sym typeface="字魂36号-正文宋楷" panose="02000000000000000000" pitchFamily="2" charset="-122"/>
              </a:rPr>
              <a:t>04</a:t>
            </a:r>
          </a:p>
        </p:txBody>
      </p:sp>
      <p:sp>
        <p:nvSpPr>
          <p:cNvPr id="22" name="文本框 11"/>
          <p:cNvSpPr txBox="1"/>
          <p:nvPr/>
        </p:nvSpPr>
        <p:spPr>
          <a:xfrm>
            <a:off x="5669915" y="2334260"/>
            <a:ext cx="44145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accent1"/>
                </a:solidFill>
                <a:latin typeface="Arial" panose="020B0604020202020204" pitchFamily="34" charset="0"/>
                <a:ea typeface="字魂36号-正文宋楷" panose="02000000000000000000" pitchFamily="2" charset="-122"/>
                <a:cs typeface="Arial" panose="020B0604020202020204" pitchFamily="34" charset="0"/>
                <a:sym typeface="字魂36号-正文宋楷" panose="02000000000000000000" pitchFamily="2" charset="-122"/>
              </a:rPr>
              <a:t>NGHIÊN CỨU LÍ THUYẾT</a:t>
            </a:r>
          </a:p>
        </p:txBody>
      </p:sp>
      <p:sp>
        <p:nvSpPr>
          <p:cNvPr id="24" name="文本框 11"/>
          <p:cNvSpPr txBox="1"/>
          <p:nvPr/>
        </p:nvSpPr>
        <p:spPr>
          <a:xfrm>
            <a:off x="5685155" y="3699510"/>
            <a:ext cx="50628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accent1"/>
                </a:solidFill>
                <a:latin typeface="Arial" panose="020B0604020202020204" pitchFamily="34" charset="0"/>
                <a:ea typeface="字魂36号-正文宋楷" panose="02000000000000000000" pitchFamily="2" charset="-122"/>
                <a:cs typeface="Arial" panose="020B0604020202020204" pitchFamily="34" charset="0"/>
                <a:sym typeface="字魂36号-正文宋楷" panose="02000000000000000000" pitchFamily="2" charset="-122"/>
              </a:rPr>
              <a:t>THỰC NGHIỆM</a:t>
            </a:r>
          </a:p>
        </p:txBody>
      </p:sp>
      <p:sp>
        <p:nvSpPr>
          <p:cNvPr id="25" name="文本框 11"/>
          <p:cNvSpPr txBox="1"/>
          <p:nvPr/>
        </p:nvSpPr>
        <p:spPr>
          <a:xfrm>
            <a:off x="5701030" y="5240655"/>
            <a:ext cx="498602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accent1"/>
                </a:solidFill>
                <a:latin typeface="Arial" panose="020B0604020202020204" pitchFamily="34" charset="0"/>
                <a:ea typeface="字魂36号-正文宋楷" panose="02000000000000000000" pitchFamily="2" charset="-122"/>
                <a:cs typeface="Arial" panose="020B0604020202020204" pitchFamily="34" charset="0"/>
                <a:sym typeface="字魂36号-正文宋楷" panose="02000000000000000000" pitchFamily="2" charset="-122"/>
              </a:rPr>
              <a:t>KẾT LUẬN VÀ HƯỚNG PHÁT TRIỂN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50">
            <a:extLst>
              <a:ext uri="{FF2B5EF4-FFF2-40B4-BE49-F238E27FC236}">
                <a16:creationId xmlns:a16="http://schemas.microsoft.com/office/drawing/2014/main" id="{B24E1463-C29E-0E73-BF3F-6F3B3213E7DC}"/>
              </a:ext>
            </a:extLst>
          </p:cNvPr>
          <p:cNvSpPr/>
          <p:nvPr/>
        </p:nvSpPr>
        <p:spPr>
          <a:xfrm>
            <a:off x="178798" y="130756"/>
            <a:ext cx="7038431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3.3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Hiển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thị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ảnh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của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đối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tượng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:</a:t>
            </a:r>
            <a:endParaRPr lang="zh-CN" altLang="en-US" sz="3200" b="1" dirty="0">
              <a:solidFill>
                <a:srgbClr val="353F91"/>
              </a:solidFill>
              <a:latin typeface="Arial" panose="020B0604020202020204" pitchFamily="34" charset="0"/>
              <a:ea typeface="字魂70号-灵悦黑体" panose="00000500000000000000" pitchFamily="2" charset="-122"/>
              <a:cs typeface="Arial" panose="020B0604020202020204" pitchFamily="34" charset="0"/>
              <a:sym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CD6122-2859-F473-D865-389B3B022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17" y="844203"/>
            <a:ext cx="3505504" cy="29034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6BB417-224A-5FC1-2AF3-91D69E076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174" y="714321"/>
            <a:ext cx="5924107" cy="38378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2DBD36-D159-D003-C559-D2EA43119E0D}"/>
              </a:ext>
            </a:extLst>
          </p:cNvPr>
          <p:cNvSpPr txBox="1"/>
          <p:nvPr/>
        </p:nvSpPr>
        <p:spPr>
          <a:xfrm>
            <a:off x="902803" y="3877557"/>
            <a:ext cx="2852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in </a:t>
            </a:r>
            <a:r>
              <a:rPr lang="en-US" dirty="0" err="1"/>
              <a:t>ra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3x3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A47FD6-C39E-522B-05D9-DD46DFBE48AC}"/>
              </a:ext>
            </a:extLst>
          </p:cNvPr>
          <p:cNvSpPr txBox="1"/>
          <p:nvPr/>
        </p:nvSpPr>
        <p:spPr>
          <a:xfrm>
            <a:off x="8082169" y="4812521"/>
            <a:ext cx="2852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nhãn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34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703264" y="491548"/>
            <a:ext cx="9391650" cy="5791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ontserrat SemiBold" panose="00000700000000000000" charset="0"/>
              <a:ea typeface="字魂36号-正文宋楷" panose="02000000000000000000" pitchFamily="2" charset="-122"/>
              <a:cs typeface="Montserrat SemiBold" panose="00000700000000000000" charset="0"/>
              <a:sym typeface="字魂36号-正文宋楷" panose="02000000000000000000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1739900"/>
            <a:ext cx="12192000" cy="33401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3200">
              <a:latin typeface="Montserrat SemiBold" panose="00000700000000000000" charset="0"/>
              <a:ea typeface="字魂36号-正文宋楷" panose="02000000000000000000" pitchFamily="2" charset="-122"/>
              <a:cs typeface="Montserrat SemiBold" panose="00000700000000000000" charset="0"/>
              <a:sym typeface="字魂36号-正文宋楷" panose="02000000000000000000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907463" y="3134129"/>
            <a:ext cx="3556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KẾT QUẢ NGHIÊN CỨU</a:t>
            </a:r>
          </a:p>
        </p:txBody>
      </p:sp>
      <p:sp>
        <p:nvSpPr>
          <p:cNvPr id="16" name="矩形 15"/>
          <p:cNvSpPr/>
          <p:nvPr/>
        </p:nvSpPr>
        <p:spPr>
          <a:xfrm>
            <a:off x="6705615" y="3057810"/>
            <a:ext cx="2118360" cy="52197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800" spc="600" dirty="0">
                <a:solidFill>
                  <a:schemeClr val="accent1"/>
                </a:solidFill>
                <a:latin typeface="Arial" panose="020B0604020202020204" pitchFamily="34" charset="0"/>
                <a:ea typeface="字魂36号-正文宋楷" panose="02000000000000000000" pitchFamily="2" charset="-122"/>
                <a:cs typeface="Arial" panose="020B0604020202020204" pitchFamily="34" charset="0"/>
                <a:sym typeface="字魂36号-正文宋楷" panose="02000000000000000000" pitchFamily="2" charset="-122"/>
              </a:rPr>
              <a:t>PART 04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3" cstate="email"/>
          <a:srcRect l="12796" t="5159" r="2141" b="3807"/>
          <a:stretch>
            <a:fillRect/>
          </a:stretch>
        </p:blipFill>
        <p:spPr>
          <a:xfrm>
            <a:off x="0" y="1202748"/>
            <a:ext cx="6350158" cy="4368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6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 bwMode="auto">
          <a:xfrm>
            <a:off x="245110" y="989965"/>
            <a:ext cx="11511915" cy="5370830"/>
          </a:xfrm>
          <a:custGeom>
            <a:avLst/>
            <a:gdLst>
              <a:gd name="T0" fmla="*/ 0 w 7656"/>
              <a:gd name="T1" fmla="*/ 0 h 630"/>
              <a:gd name="T2" fmla="*/ 7656 w 7656"/>
              <a:gd name="T3" fmla="*/ 0 h 630"/>
              <a:gd name="T4" fmla="*/ 7656 w 7656"/>
              <a:gd name="T5" fmla="*/ 630 h 630"/>
              <a:gd name="T6" fmla="*/ 0 w 7656"/>
              <a:gd name="T7" fmla="*/ 630 h 630"/>
              <a:gd name="T8" fmla="*/ 0 w 7656"/>
              <a:gd name="T9" fmla="*/ 0 h 630"/>
              <a:gd name="T10" fmla="*/ 0 w 7656"/>
              <a:gd name="T11" fmla="*/ 0 h 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56" h="630">
                <a:moveTo>
                  <a:pt x="0" y="0"/>
                </a:moveTo>
                <a:lnTo>
                  <a:pt x="7656" y="0"/>
                </a:lnTo>
                <a:lnTo>
                  <a:pt x="7656" y="630"/>
                </a:lnTo>
                <a:lnTo>
                  <a:pt x="0" y="63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indent="26987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5565" marR="334645" indent="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Sau khi nghiên cứu và thực hiện đề tài, đã hoàn thành được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chương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vi-V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về đề tài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loại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kỹ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thuật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sâu</a:t>
            </a:r>
            <a:r>
              <a:rPr lang="vi-V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". Nó có thể giúp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dung</a:t>
            </a:r>
            <a:r>
              <a:rPr lang="vi-V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các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mạng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neural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loại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đối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tượng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đặc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trung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vi-V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5565" marR="340995" indent="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Chương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vi-V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này sẽ là nền tảng cho tôi có thể áp dụng và phát triển dự án phần mềm với giao diện trực quan trong tương lai.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6987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流程图: 过程 49"/>
          <p:cNvSpPr/>
          <p:nvPr/>
        </p:nvSpPr>
        <p:spPr>
          <a:xfrm>
            <a:off x="0" y="0"/>
            <a:ext cx="12192000" cy="2532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 bwMode="auto">
          <a:xfrm>
            <a:off x="315595" y="1111885"/>
            <a:ext cx="11560810" cy="4350385"/>
          </a:xfrm>
          <a:custGeom>
            <a:avLst/>
            <a:gdLst>
              <a:gd name="T0" fmla="*/ 0 w 7656"/>
              <a:gd name="T1" fmla="*/ 0 h 630"/>
              <a:gd name="T2" fmla="*/ 7656 w 7656"/>
              <a:gd name="T3" fmla="*/ 0 h 630"/>
              <a:gd name="T4" fmla="*/ 7656 w 7656"/>
              <a:gd name="T5" fmla="*/ 630 h 630"/>
              <a:gd name="T6" fmla="*/ 0 w 7656"/>
              <a:gd name="T7" fmla="*/ 630 h 630"/>
              <a:gd name="T8" fmla="*/ 0 w 7656"/>
              <a:gd name="T9" fmla="*/ 0 h 630"/>
              <a:gd name="T10" fmla="*/ 0 w 7656"/>
              <a:gd name="T11" fmla="*/ 0 h 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56" h="630">
                <a:moveTo>
                  <a:pt x="0" y="0"/>
                </a:moveTo>
                <a:lnTo>
                  <a:pt x="7656" y="0"/>
                </a:lnTo>
                <a:lnTo>
                  <a:pt x="7656" y="630"/>
                </a:lnTo>
                <a:lnTo>
                  <a:pt x="0" y="63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algn="just">
              <a:lnSpc>
                <a:spcPct val="150000"/>
              </a:lnSpc>
            </a:pP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36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vi-VN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này chỉ phục vụ chính cho việc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loại</a:t>
            </a:r>
            <a:r>
              <a:rPr lang="en-US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những</a:t>
            </a:r>
            <a:r>
              <a:rPr lang="en-US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đặc</a:t>
            </a:r>
            <a:r>
              <a:rPr lang="en-US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trưng</a:t>
            </a:r>
            <a:r>
              <a:rPr lang="en-US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đối</a:t>
            </a:r>
            <a:r>
              <a:rPr lang="en-US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tượng</a:t>
            </a:r>
            <a:r>
              <a:rPr lang="en-US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vi-VN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nên khó khăn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xử</a:t>
            </a:r>
            <a:r>
              <a:rPr lang="en-US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</a:t>
            </a:r>
            <a:r>
              <a:rPr lang="en-US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loại</a:t>
            </a:r>
            <a:r>
              <a:rPr lang="en-US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đặc</a:t>
            </a:r>
            <a:r>
              <a:rPr lang="en-US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trưng</a:t>
            </a:r>
            <a:r>
              <a:rPr lang="en-US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đối</a:t>
            </a:r>
            <a:r>
              <a:rPr lang="en-US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tượng</a:t>
            </a:r>
            <a:r>
              <a:rPr lang="en-US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vi-VN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4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流程图: 过程 49"/>
          <p:cNvSpPr/>
          <p:nvPr/>
        </p:nvSpPr>
        <p:spPr>
          <a:xfrm>
            <a:off x="0" y="0"/>
            <a:ext cx="12192000" cy="2532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703264" y="491548"/>
            <a:ext cx="9391650" cy="5791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ontserrat SemiBold" panose="00000700000000000000" charset="0"/>
              <a:ea typeface="字魂36号-正文宋楷" panose="02000000000000000000" pitchFamily="2" charset="-122"/>
              <a:cs typeface="Montserrat SemiBold" panose="00000700000000000000" charset="0"/>
              <a:sym typeface="字魂36号-正文宋楷" panose="02000000000000000000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1758950"/>
            <a:ext cx="12192000" cy="33401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3200">
              <a:latin typeface="Montserrat SemiBold" panose="00000700000000000000" charset="0"/>
              <a:ea typeface="字魂36号-正文宋楷" panose="02000000000000000000" pitchFamily="2" charset="-122"/>
              <a:cs typeface="Montserrat SemiBold" panose="00000700000000000000" charset="0"/>
              <a:sym typeface="字魂36号-正文宋楷" panose="02000000000000000000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907463" y="3134129"/>
            <a:ext cx="3357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KẾT LUẬN VÀ HƯỚNG PHÁT TRIỂN</a:t>
            </a:r>
          </a:p>
        </p:txBody>
      </p:sp>
      <p:sp>
        <p:nvSpPr>
          <p:cNvPr id="16" name="矩形 15"/>
          <p:cNvSpPr/>
          <p:nvPr/>
        </p:nvSpPr>
        <p:spPr>
          <a:xfrm>
            <a:off x="6705615" y="3057810"/>
            <a:ext cx="2140779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800" spc="600" dirty="0">
                <a:solidFill>
                  <a:schemeClr val="accent1"/>
                </a:solidFill>
                <a:latin typeface="Arial" panose="020B0604020202020204" pitchFamily="34" charset="0"/>
                <a:ea typeface="字魂36号-正文宋楷" panose="02000000000000000000" pitchFamily="2" charset="-122"/>
                <a:cs typeface="Arial" panose="020B0604020202020204" pitchFamily="34" charset="0"/>
                <a:sym typeface="字魂36号-正文宋楷" panose="02000000000000000000" pitchFamily="2" charset="-122"/>
              </a:rPr>
              <a:t>PART 05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3" cstate="email"/>
          <a:srcRect l="12796" t="5159" r="2141" b="3807"/>
          <a:stretch>
            <a:fillRect/>
          </a:stretch>
        </p:blipFill>
        <p:spPr>
          <a:xfrm>
            <a:off x="0" y="1202748"/>
            <a:ext cx="6350158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7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6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 bwMode="auto">
          <a:xfrm>
            <a:off x="315595" y="1111885"/>
            <a:ext cx="11560810" cy="5000680"/>
          </a:xfrm>
          <a:custGeom>
            <a:avLst/>
            <a:gdLst>
              <a:gd name="T0" fmla="*/ 0 w 7656"/>
              <a:gd name="T1" fmla="*/ 0 h 630"/>
              <a:gd name="T2" fmla="*/ 7656 w 7656"/>
              <a:gd name="T3" fmla="*/ 0 h 630"/>
              <a:gd name="T4" fmla="*/ 7656 w 7656"/>
              <a:gd name="T5" fmla="*/ 630 h 630"/>
              <a:gd name="T6" fmla="*/ 0 w 7656"/>
              <a:gd name="T7" fmla="*/ 630 h 630"/>
              <a:gd name="T8" fmla="*/ 0 w 7656"/>
              <a:gd name="T9" fmla="*/ 0 h 630"/>
              <a:gd name="T10" fmla="*/ 0 w 7656"/>
              <a:gd name="T11" fmla="*/ 0 h 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56" h="630">
                <a:moveTo>
                  <a:pt x="0" y="0"/>
                </a:moveTo>
                <a:lnTo>
                  <a:pt x="7656" y="0"/>
                </a:lnTo>
                <a:lnTo>
                  <a:pt x="7656" y="630"/>
                </a:lnTo>
                <a:lnTo>
                  <a:pt x="0" y="63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R="334645" indent="53276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 tương lai, tôi định hướng sẽ phát triển đề tài Xây dựng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chương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vi-VN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"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loại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dựa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kỹ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thuật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sâu</a:t>
            </a:r>
            <a:r>
              <a:rPr lang="vi-VN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" từ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chương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vi-VN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đã hoàn thành trước đó, trở thành hệ thống chạy trên hệ điều hành Window. Mục đích cuối cùng của tôi, hoàn thành cơ sở dữ liệu để giúp cho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loại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đối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tượng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vi-VN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có thể dễ dàng hơn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  <p:sp>
        <p:nvSpPr>
          <p:cNvPr id="50" name="流程图: 过程 49"/>
          <p:cNvSpPr/>
          <p:nvPr/>
        </p:nvSpPr>
        <p:spPr>
          <a:xfrm>
            <a:off x="0" y="0"/>
            <a:ext cx="12192000" cy="2532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178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email"/>
          <a:srcRect l="2549" t="17862" r="2141" b="3806"/>
          <a:stretch>
            <a:fillRect/>
          </a:stretch>
        </p:blipFill>
        <p:spPr>
          <a:xfrm>
            <a:off x="317500" y="279400"/>
            <a:ext cx="11874500" cy="62738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696621" y="2120900"/>
            <a:ext cx="9483936" cy="2806700"/>
          </a:xfrm>
          <a:prstGeom prst="rect">
            <a:avLst/>
          </a:prstGeom>
          <a:solidFill>
            <a:srgbClr val="35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48000" y="2482209"/>
            <a:ext cx="9144000" cy="2092969"/>
          </a:xfrm>
          <a:prstGeom prst="rect">
            <a:avLst/>
          </a:prstGeom>
          <a:solidFill>
            <a:srgbClr val="7B85C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>
                <a:solidFill>
                  <a:schemeClr val="bg1"/>
                </a:solidFill>
                <a:latin typeface="Montserrat SemiBold" panose="00000700000000000000" charset="0"/>
                <a:ea typeface="方正黑体简体" panose="02000000000000000000" pitchFamily="2" charset="-122"/>
                <a:cs typeface="Montserrat SemiBold" panose="00000700000000000000" charset="0"/>
                <a:sym typeface="方正黑体简体" panose="02000000000000000000" pitchFamily="2" charset="-122"/>
              </a:rPr>
              <a:t>THANKS</a:t>
            </a:r>
            <a:endParaRPr kumimoji="1" lang="zh-CN" altLang="en-US" sz="3200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03264" y="491548"/>
            <a:ext cx="9391650" cy="5791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ontserrat SemiBold" panose="00000700000000000000" charset="0"/>
              <a:ea typeface="字魂36号-正文宋楷" panose="02000000000000000000" pitchFamily="2" charset="-122"/>
              <a:cs typeface="Montserrat SemiBold" panose="00000700000000000000" charset="0"/>
              <a:sym typeface="字魂36号-正文宋楷" panose="02000000000000000000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1752600"/>
            <a:ext cx="12192000" cy="33401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3200">
              <a:latin typeface="Montserrat SemiBold" panose="00000700000000000000" charset="0"/>
              <a:ea typeface="字魂36号-正文宋楷" panose="02000000000000000000" pitchFamily="2" charset="-122"/>
              <a:cs typeface="Montserrat SemiBold" panose="00000700000000000000" charset="0"/>
              <a:sym typeface="字魂36号-正文宋楷" panose="02000000000000000000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944091" y="3161016"/>
            <a:ext cx="280733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spc="540" dirty="0">
                <a:solidFill>
                  <a:schemeClr val="bg1"/>
                </a:solidFill>
                <a:latin typeface="Arial" panose="020B0604020202020204" pitchFamily="34" charset="0"/>
                <a:ea typeface="字魂36号-正文宋楷" panose="02000000000000000000" pitchFamily="2" charset="-122"/>
                <a:cs typeface="Arial" panose="020B0604020202020204" pitchFamily="34" charset="0"/>
                <a:sym typeface="字魂36号-正文宋楷" panose="02000000000000000000" pitchFamily="2" charset="-122"/>
              </a:rPr>
              <a:t>GIỚI THIỆU</a:t>
            </a:r>
          </a:p>
        </p:txBody>
      </p:sp>
      <p:sp>
        <p:nvSpPr>
          <p:cNvPr id="9" name="矩形 8"/>
          <p:cNvSpPr/>
          <p:nvPr/>
        </p:nvSpPr>
        <p:spPr>
          <a:xfrm>
            <a:off x="6494145" y="3100070"/>
            <a:ext cx="2305685" cy="52197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800" spc="600" dirty="0">
                <a:solidFill>
                  <a:schemeClr val="accent1"/>
                </a:solidFill>
                <a:latin typeface="Arial" panose="020B0604020202020204" pitchFamily="34" charset="0"/>
                <a:ea typeface="字魂36号-正文宋楷" panose="02000000000000000000" pitchFamily="2" charset="-122"/>
                <a:cs typeface="Arial" panose="020B0604020202020204" pitchFamily="34" charset="0"/>
                <a:sym typeface="字魂36号-正文宋楷" panose="02000000000000000000" pitchFamily="2" charset="-122"/>
              </a:rPr>
              <a:t>PART 01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email"/>
          <a:srcRect l="12796" t="5159" r="2141" b="3807"/>
          <a:stretch>
            <a:fillRect/>
          </a:stretch>
        </p:blipFill>
        <p:spPr>
          <a:xfrm>
            <a:off x="0" y="1202748"/>
            <a:ext cx="6350158" cy="4368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8" grpId="0"/>
      <p:bldP spid="9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流程图: 过程 27"/>
          <p:cNvSpPr/>
          <p:nvPr/>
        </p:nvSpPr>
        <p:spPr>
          <a:xfrm>
            <a:off x="0" y="0"/>
            <a:ext cx="12192000" cy="2532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7565" y="407504"/>
            <a:ext cx="42837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Lý do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7565" y="1145288"/>
            <a:ext cx="11015953" cy="4211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81280" indent="18034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Ngày nay,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nghệ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4.0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đang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triển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mạnh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mẽ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nên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nơi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hầu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hết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đều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loại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máy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bằng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kỹ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thuật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sâu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marR="81280" indent="18034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 hình thức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loại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bằng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kỹ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thuật</a:t>
            </a:r>
            <a:r>
              <a:rPr lang="vi-V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này, ở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nơi</a:t>
            </a:r>
            <a:r>
              <a:rPr lang="vi-V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đã trải qua nhiều năm cùng việc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cải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tiến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cũng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kỹ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thuật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loại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vi-V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83185" indent="18034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 có thể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loại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dễ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dàng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phải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mềm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cụ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máy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vi-V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Việc xây dựng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loại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này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giúp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nơi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loại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biệt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đối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tượng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dễ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dàng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hơn</a:t>
            </a:r>
            <a:r>
              <a:rPr lang="vi-V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703264" y="491548"/>
            <a:ext cx="9391650" cy="5791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ontserrat SemiBold" panose="00000700000000000000" charset="0"/>
              <a:ea typeface="字魂36号-正文宋楷" panose="02000000000000000000" pitchFamily="2" charset="-122"/>
              <a:cs typeface="Montserrat SemiBold" panose="00000700000000000000" charset="0"/>
              <a:sym typeface="字魂36号-正文宋楷" panose="02000000000000000000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1739900"/>
            <a:ext cx="12192000" cy="33401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3200">
              <a:latin typeface="Montserrat SemiBold" panose="00000700000000000000" charset="0"/>
              <a:ea typeface="字魂36号-正文宋楷" panose="02000000000000000000" pitchFamily="2" charset="-122"/>
              <a:cs typeface="Montserrat SemiBold" panose="00000700000000000000" charset="0"/>
              <a:sym typeface="字魂36号-正文宋楷" panose="02000000000000000000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944091" y="3161016"/>
            <a:ext cx="3179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NGHIÊN CỨU LÝ THUYẾT</a:t>
            </a:r>
            <a:endParaRPr lang="en-US" altLang="zh-CN" sz="2800" spc="540" dirty="0">
              <a:solidFill>
                <a:schemeClr val="bg1"/>
              </a:solidFill>
              <a:latin typeface="Montserrat SemiBold" panose="00000700000000000000" charset="0"/>
              <a:ea typeface="字魂36号-正文宋楷" panose="02000000000000000000" pitchFamily="2" charset="-122"/>
              <a:cs typeface="Montserrat SemiBold" panose="00000700000000000000" charset="0"/>
              <a:sym typeface="字魂36号-正文宋楷" panose="02000000000000000000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705615" y="3057810"/>
            <a:ext cx="1950085" cy="52197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800" spc="600" dirty="0">
                <a:solidFill>
                  <a:schemeClr val="accent1"/>
                </a:solidFill>
                <a:latin typeface="Arial" panose="020B0604020202020204" pitchFamily="34" charset="0"/>
                <a:ea typeface="字魂36号-正文宋楷" panose="02000000000000000000" pitchFamily="2" charset="-122"/>
                <a:cs typeface="Arial" panose="020B0604020202020204" pitchFamily="34" charset="0"/>
                <a:sym typeface="字魂36号-正文宋楷" panose="02000000000000000000" pitchFamily="2" charset="-122"/>
              </a:rPr>
              <a:t>PART02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3" cstate="email"/>
          <a:srcRect l="12796" t="5159" r="2141" b="3807"/>
          <a:stretch>
            <a:fillRect/>
          </a:stretch>
        </p:blipFill>
        <p:spPr>
          <a:xfrm>
            <a:off x="0" y="1202748"/>
            <a:ext cx="6350158" cy="4368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6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流程图: 过程 49"/>
          <p:cNvSpPr/>
          <p:nvPr/>
        </p:nvSpPr>
        <p:spPr>
          <a:xfrm>
            <a:off x="0" y="0"/>
            <a:ext cx="12192000" cy="2532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78797" y="289782"/>
            <a:ext cx="10694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2.1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Tổng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quan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Phân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loại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ảnh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dựa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trên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kỹ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thuật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học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sâu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:</a:t>
            </a:r>
            <a:endParaRPr lang="zh-CN" altLang="en-US" sz="3200" b="1" dirty="0">
              <a:solidFill>
                <a:srgbClr val="353F91"/>
              </a:solidFill>
              <a:latin typeface="Arial" panose="020B0604020202020204" pitchFamily="34" charset="0"/>
              <a:ea typeface="字魂70号-灵悦黑体" panose="00000500000000000000" pitchFamily="2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574" y="874557"/>
            <a:ext cx="12046225" cy="4599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dựa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kỹ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sâu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lĩnh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vực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nghiên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cứu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lĩnh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vực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giác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mục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tiêu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kỹ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đặc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biệt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neural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netwwork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biết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đặc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trưng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Môi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trường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phổ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nay: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Jupyter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Notebooks, Google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Colab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Visual Studio Code,…</a:t>
            </a:r>
            <a:endParaRPr lang="en-US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流程图: 过程 49"/>
          <p:cNvSpPr/>
          <p:nvPr/>
        </p:nvSpPr>
        <p:spPr>
          <a:xfrm>
            <a:off x="0" y="0"/>
            <a:ext cx="12192000" cy="2532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78797" y="289782"/>
            <a:ext cx="10694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2.3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Tổng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quan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neural network:</a:t>
            </a:r>
            <a:endParaRPr lang="zh-CN" altLang="en-US" sz="3200" b="1" dirty="0">
              <a:solidFill>
                <a:srgbClr val="353F91"/>
              </a:solidFill>
              <a:latin typeface="Arial" panose="020B0604020202020204" pitchFamily="34" charset="0"/>
              <a:ea typeface="字魂70号-灵悦黑体" panose="00000500000000000000" pitchFamily="2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574" y="874557"/>
            <a:ext cx="12046225" cy="4989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Neural network(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Mạng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nơ-ron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phương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lĩnh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vực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trí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tuệ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nhân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tạo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sử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dạy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máy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xử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theo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cách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lấy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cảm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hứng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bộ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não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con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Đây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loại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quy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trình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máy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gọi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deep learning,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sử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nút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hoặc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nơ-ron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liên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nhau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cấu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trúc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phân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lớp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tương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tự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bộ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não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con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4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76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流程图: 过程 49"/>
          <p:cNvSpPr/>
          <p:nvPr/>
        </p:nvSpPr>
        <p:spPr>
          <a:xfrm>
            <a:off x="0" y="0"/>
            <a:ext cx="12192000" cy="2532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78797" y="289782"/>
            <a:ext cx="10694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2.3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Kiến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trúc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mạng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nơron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:</a:t>
            </a:r>
            <a:endParaRPr lang="zh-CN" altLang="en-US" sz="3200" b="1" dirty="0">
              <a:solidFill>
                <a:srgbClr val="353F91"/>
              </a:solidFill>
              <a:latin typeface="Arial" panose="020B0604020202020204" pitchFamily="34" charset="0"/>
              <a:ea typeface="字魂70号-灵悦黑体" panose="00000500000000000000" pitchFamily="2" charset="-122"/>
              <a:cs typeface="Arial" panose="020B0604020202020204" pitchFamily="34" charset="0"/>
              <a:sym typeface="+mn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A05928-E95B-F6FD-2939-B6A984A71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695" y="874557"/>
            <a:ext cx="9120807" cy="39689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4268C0-7F37-16BF-6F0D-02B0C469E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3696" y="5087971"/>
            <a:ext cx="9120807" cy="3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12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流程图: 过程 49"/>
          <p:cNvSpPr/>
          <p:nvPr/>
        </p:nvSpPr>
        <p:spPr>
          <a:xfrm>
            <a:off x="0" y="0"/>
            <a:ext cx="12192000" cy="2532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78797" y="289782"/>
            <a:ext cx="10694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2.3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Kiến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trúc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mạng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nơron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:</a:t>
            </a:r>
            <a:endParaRPr lang="zh-CN" altLang="en-US" sz="3200" b="1" dirty="0">
              <a:solidFill>
                <a:srgbClr val="353F91"/>
              </a:solidFill>
              <a:latin typeface="Arial" panose="020B0604020202020204" pitchFamily="34" charset="0"/>
              <a:ea typeface="字魂70号-灵悦黑体" panose="00000500000000000000" pitchFamily="2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1F2CE9-86A0-784E-1AA5-11A8C0DE6EBE}"/>
              </a:ext>
            </a:extLst>
          </p:cNvPr>
          <p:cNvSpPr txBox="1"/>
          <p:nvPr/>
        </p:nvSpPr>
        <p:spPr>
          <a:xfrm>
            <a:off x="178797" y="1130997"/>
            <a:ext cx="11787916" cy="4208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6695" indent="76327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input layer (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6695" indent="76327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hidden layer (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suy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logic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6695" indent="76327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output layer (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74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7-0619-14下半年工作计划PPT模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878e55f-e7f3-4ca7-9b7b-2259499b5fce"/>
</p:tagLst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40</TotalTime>
  <Words>1621</Words>
  <Application>Microsoft Office PowerPoint</Application>
  <PresentationFormat>Widescreen</PresentationFormat>
  <Paragraphs>114</Paragraphs>
  <Slides>26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等线</vt:lpstr>
      <vt:lpstr>Arial</vt:lpstr>
      <vt:lpstr>Calibri</vt:lpstr>
      <vt:lpstr>Gill Sans MT</vt:lpstr>
      <vt:lpstr>Montserrat SemiBold</vt:lpstr>
      <vt:lpstr>Times New Roman</vt:lpstr>
      <vt:lpstr>字魂36号-正文宋楷</vt:lpstr>
      <vt:lpstr>Gallery</vt:lpstr>
      <vt:lpstr>TRƯỜNG ĐẠI HỌC TRÀ VINH Khoa Kỹ thuật và Công nghệ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7-0619-14下半年工作计划PPT模板</dc:title>
  <dc:creator>Administrator</dc:creator>
  <cp:lastModifiedBy>anh duy</cp:lastModifiedBy>
  <cp:revision>91</cp:revision>
  <dcterms:created xsi:type="dcterms:W3CDTF">2019-06-19T08:16:00Z</dcterms:created>
  <dcterms:modified xsi:type="dcterms:W3CDTF">2024-01-17T12:47:28Z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1033-12.2.0.13359</vt:lpwstr>
  </property>
  <property fmtid="{D5CDD505-2E9C-101B-9397-08002B2CF9AE}" pid="3" name="ICV">
    <vt:lpwstr>79ED908A95EC4AF28D00D9A6B5D2078B_13</vt:lpwstr>
  </property>
</Properties>
</file>