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notesMasterIdLst>
    <p:notesMasterId r:id="rId42"/>
  </p:notesMasterIdLst>
  <p:sldIdLst>
    <p:sldId id="256" r:id="rId2"/>
    <p:sldId id="257" r:id="rId3"/>
    <p:sldId id="259" r:id="rId4"/>
    <p:sldId id="258" r:id="rId5"/>
    <p:sldId id="261" r:id="rId6"/>
    <p:sldId id="262" r:id="rId7"/>
    <p:sldId id="263" r:id="rId8"/>
    <p:sldId id="264" r:id="rId9"/>
    <p:sldId id="265" r:id="rId10"/>
    <p:sldId id="266" r:id="rId11"/>
    <p:sldId id="274" r:id="rId12"/>
    <p:sldId id="267" r:id="rId13"/>
    <p:sldId id="275" r:id="rId14"/>
    <p:sldId id="276" r:id="rId15"/>
    <p:sldId id="268" r:id="rId16"/>
    <p:sldId id="269" r:id="rId17"/>
    <p:sldId id="277" r:id="rId18"/>
    <p:sldId id="278" r:id="rId19"/>
    <p:sldId id="270" r:id="rId20"/>
    <p:sldId id="271" r:id="rId21"/>
    <p:sldId id="272" r:id="rId22"/>
    <p:sldId id="281" r:id="rId23"/>
    <p:sldId id="283" r:id="rId24"/>
    <p:sldId id="284" r:id="rId25"/>
    <p:sldId id="285" r:id="rId26"/>
    <p:sldId id="287" r:id="rId27"/>
    <p:sldId id="282" r:id="rId28"/>
    <p:sldId id="286" r:id="rId29"/>
    <p:sldId id="288" r:id="rId30"/>
    <p:sldId id="289" r:id="rId31"/>
    <p:sldId id="290" r:id="rId32"/>
    <p:sldId id="291" r:id="rId33"/>
    <p:sldId id="292" r:id="rId34"/>
    <p:sldId id="294" r:id="rId35"/>
    <p:sldId id="295" r:id="rId36"/>
    <p:sldId id="296" r:id="rId37"/>
    <p:sldId id="293" r:id="rId38"/>
    <p:sldId id="297" r:id="rId39"/>
    <p:sldId id="298" r:id="rId40"/>
    <p:sldId id="29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364" autoAdjust="0"/>
  </p:normalViewPr>
  <p:slideViewPr>
    <p:cSldViewPr snapToGrid="0">
      <p:cViewPr varScale="1">
        <p:scale>
          <a:sx n="66" d="100"/>
          <a:sy n="66" d="100"/>
        </p:scale>
        <p:origin x="7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D3C4A-8205-478D-9878-6E527039FBEF}" type="datetimeFigureOut">
              <a:rPr lang="en-US" smtClean="0"/>
              <a:t>6/3/2021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69ED6-9360-42EC-82F1-56A94F461F8D}" type="slidenum">
              <a:rPr lang="en-US" smtClean="0"/>
              <a:t>‹#›</a:t>
            </a:fld>
            <a:endParaRPr lang="en-US"/>
          </a:p>
        </p:txBody>
      </p:sp>
    </p:spTree>
    <p:extLst>
      <p:ext uri="{BB962C8B-B14F-4D97-AF65-F5344CB8AC3E}">
        <p14:creationId xmlns:p14="http://schemas.microsoft.com/office/powerpoint/2010/main" val="3880520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C69ED6-9360-42EC-82F1-56A94F461F8D}" type="slidenum">
              <a:rPr lang="en-US" smtClean="0"/>
              <a:t>37</a:t>
            </a:fld>
            <a:endParaRPr lang="en-US"/>
          </a:p>
        </p:txBody>
      </p:sp>
    </p:spTree>
    <p:extLst>
      <p:ext uri="{BB962C8B-B14F-4D97-AF65-F5344CB8AC3E}">
        <p14:creationId xmlns:p14="http://schemas.microsoft.com/office/powerpoint/2010/main" val="1038684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8B59BE-50EF-409C-AFDE-6AB0664DFF4B}"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2018-5B5B-4613-9D3F-8FCD37CE6E1F}" type="slidenum">
              <a:rPr lang="en-US" smtClean="0"/>
              <a:t>‹#›</a:t>
            </a:fld>
            <a:endParaRPr lang="en-US"/>
          </a:p>
        </p:txBody>
      </p:sp>
    </p:spTree>
    <p:extLst>
      <p:ext uri="{BB962C8B-B14F-4D97-AF65-F5344CB8AC3E}">
        <p14:creationId xmlns:p14="http://schemas.microsoft.com/office/powerpoint/2010/main" val="85199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B59BE-50EF-409C-AFDE-6AB0664DFF4B}"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2018-5B5B-4613-9D3F-8FCD37CE6E1F}" type="slidenum">
              <a:rPr lang="en-US" smtClean="0"/>
              <a:t>‹#›</a:t>
            </a:fld>
            <a:endParaRPr lang="en-US"/>
          </a:p>
        </p:txBody>
      </p:sp>
    </p:spTree>
    <p:extLst>
      <p:ext uri="{BB962C8B-B14F-4D97-AF65-F5344CB8AC3E}">
        <p14:creationId xmlns:p14="http://schemas.microsoft.com/office/powerpoint/2010/main" val="1955477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B59BE-50EF-409C-AFDE-6AB0664DFF4B}"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2018-5B5B-4613-9D3F-8FCD37CE6E1F}" type="slidenum">
              <a:rPr lang="en-US" smtClean="0"/>
              <a:t>‹#›</a:t>
            </a:fld>
            <a:endParaRPr lang="en-US"/>
          </a:p>
        </p:txBody>
      </p:sp>
    </p:spTree>
    <p:extLst>
      <p:ext uri="{BB962C8B-B14F-4D97-AF65-F5344CB8AC3E}">
        <p14:creationId xmlns:p14="http://schemas.microsoft.com/office/powerpoint/2010/main" val="1093911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B59BE-50EF-409C-AFDE-6AB0664DFF4B}"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2018-5B5B-4613-9D3F-8FCD37CE6E1F}" type="slidenum">
              <a:rPr lang="en-US" smtClean="0"/>
              <a:t>‹#›</a:t>
            </a:fld>
            <a:endParaRPr lang="en-US"/>
          </a:p>
        </p:txBody>
      </p:sp>
    </p:spTree>
    <p:extLst>
      <p:ext uri="{BB962C8B-B14F-4D97-AF65-F5344CB8AC3E}">
        <p14:creationId xmlns:p14="http://schemas.microsoft.com/office/powerpoint/2010/main" val="1216786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8B59BE-50EF-409C-AFDE-6AB0664DFF4B}"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2018-5B5B-4613-9D3F-8FCD37CE6E1F}" type="slidenum">
              <a:rPr lang="en-US" smtClean="0"/>
              <a:t>‹#›</a:t>
            </a:fld>
            <a:endParaRPr lang="en-US"/>
          </a:p>
        </p:txBody>
      </p:sp>
    </p:spTree>
    <p:extLst>
      <p:ext uri="{BB962C8B-B14F-4D97-AF65-F5344CB8AC3E}">
        <p14:creationId xmlns:p14="http://schemas.microsoft.com/office/powerpoint/2010/main" val="3351184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8B59BE-50EF-409C-AFDE-6AB0664DFF4B}"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2018-5B5B-4613-9D3F-8FCD37CE6E1F}" type="slidenum">
              <a:rPr lang="en-US" smtClean="0"/>
              <a:t>‹#›</a:t>
            </a:fld>
            <a:endParaRPr lang="en-US"/>
          </a:p>
        </p:txBody>
      </p:sp>
    </p:spTree>
    <p:extLst>
      <p:ext uri="{BB962C8B-B14F-4D97-AF65-F5344CB8AC3E}">
        <p14:creationId xmlns:p14="http://schemas.microsoft.com/office/powerpoint/2010/main" val="424638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8B59BE-50EF-409C-AFDE-6AB0664DFF4B}" type="datetimeFigureOut">
              <a:rPr lang="en-US" smtClean="0"/>
              <a:t>6/2/2021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02018-5B5B-4613-9D3F-8FCD37CE6E1F}" type="slidenum">
              <a:rPr lang="en-US" smtClean="0"/>
              <a:t>‹#›</a:t>
            </a:fld>
            <a:endParaRPr lang="en-US"/>
          </a:p>
        </p:txBody>
      </p:sp>
    </p:spTree>
    <p:extLst>
      <p:ext uri="{BB962C8B-B14F-4D97-AF65-F5344CB8AC3E}">
        <p14:creationId xmlns:p14="http://schemas.microsoft.com/office/powerpoint/2010/main" val="1635556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8B59BE-50EF-409C-AFDE-6AB0664DFF4B}" type="datetimeFigureOut">
              <a:rPr lang="en-US" smtClean="0"/>
              <a:t>6/2/2021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02018-5B5B-4613-9D3F-8FCD37CE6E1F}" type="slidenum">
              <a:rPr lang="en-US" smtClean="0"/>
              <a:t>‹#›</a:t>
            </a:fld>
            <a:endParaRPr lang="en-US"/>
          </a:p>
        </p:txBody>
      </p:sp>
    </p:spTree>
    <p:extLst>
      <p:ext uri="{BB962C8B-B14F-4D97-AF65-F5344CB8AC3E}">
        <p14:creationId xmlns:p14="http://schemas.microsoft.com/office/powerpoint/2010/main" val="422617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B59BE-50EF-409C-AFDE-6AB0664DFF4B}" type="datetimeFigureOut">
              <a:rPr lang="en-US" smtClean="0"/>
              <a:t>6/2/2021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02018-5B5B-4613-9D3F-8FCD37CE6E1F}" type="slidenum">
              <a:rPr lang="en-US" smtClean="0"/>
              <a:t>‹#›</a:t>
            </a:fld>
            <a:endParaRPr lang="en-US"/>
          </a:p>
        </p:txBody>
      </p:sp>
    </p:spTree>
    <p:extLst>
      <p:ext uri="{BB962C8B-B14F-4D97-AF65-F5344CB8AC3E}">
        <p14:creationId xmlns:p14="http://schemas.microsoft.com/office/powerpoint/2010/main" val="210103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B59BE-50EF-409C-AFDE-6AB0664DFF4B}"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2018-5B5B-4613-9D3F-8FCD37CE6E1F}" type="slidenum">
              <a:rPr lang="en-US" smtClean="0"/>
              <a:t>‹#›</a:t>
            </a:fld>
            <a:endParaRPr lang="en-US"/>
          </a:p>
        </p:txBody>
      </p:sp>
    </p:spTree>
    <p:extLst>
      <p:ext uri="{BB962C8B-B14F-4D97-AF65-F5344CB8AC3E}">
        <p14:creationId xmlns:p14="http://schemas.microsoft.com/office/powerpoint/2010/main" val="276486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B59BE-50EF-409C-AFDE-6AB0664DFF4B}"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2018-5B5B-4613-9D3F-8FCD37CE6E1F}" type="slidenum">
              <a:rPr lang="en-US" smtClean="0"/>
              <a:t>‹#›</a:t>
            </a:fld>
            <a:endParaRPr lang="en-US"/>
          </a:p>
        </p:txBody>
      </p:sp>
    </p:spTree>
    <p:extLst>
      <p:ext uri="{BB962C8B-B14F-4D97-AF65-F5344CB8AC3E}">
        <p14:creationId xmlns:p14="http://schemas.microsoft.com/office/powerpoint/2010/main" val="1881180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B59BE-50EF-409C-AFDE-6AB0664DFF4B}" type="datetimeFigureOut">
              <a:rPr lang="en-US" smtClean="0"/>
              <a:t>6/2/2021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02018-5B5B-4613-9D3F-8FCD37CE6E1F}" type="slidenum">
              <a:rPr lang="en-US" smtClean="0"/>
              <a:t>‹#›</a:t>
            </a:fld>
            <a:endParaRPr lang="en-US"/>
          </a:p>
        </p:txBody>
      </p:sp>
    </p:spTree>
    <p:extLst>
      <p:ext uri="{BB962C8B-B14F-4D97-AF65-F5344CB8AC3E}">
        <p14:creationId xmlns:p14="http://schemas.microsoft.com/office/powerpoint/2010/main" val="631978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0290" y="1447672"/>
            <a:ext cx="3837910" cy="861774"/>
          </a:xfrm>
          <a:prstGeom prst="rect">
            <a:avLst/>
          </a:prstGeom>
          <a:noFill/>
        </p:spPr>
        <p:txBody>
          <a:bodyPr wrap="none" rtlCol="0">
            <a:spAutoFit/>
          </a:bodyPr>
          <a:lstStyle/>
          <a:p>
            <a:r>
              <a:rPr lang="en-US" sz="5000" b="1" smtClean="0">
                <a:latin typeface="Times New Roman" panose="02020603050405020304" pitchFamily="18" charset="0"/>
                <a:cs typeface="Times New Roman" panose="02020603050405020304" pitchFamily="18" charset="0"/>
              </a:rPr>
              <a:t>MAKE FILE</a:t>
            </a:r>
            <a:endParaRPr lang="en-US" sz="5000" b="1">
              <a:latin typeface="Times New Roman" panose="02020603050405020304" pitchFamily="18" charset="0"/>
              <a:cs typeface="Times New Roman" panose="02020603050405020304" pitchFamily="18" charset="0"/>
            </a:endParaRPr>
          </a:p>
        </p:txBody>
      </p:sp>
      <p:sp>
        <p:nvSpPr>
          <p:cNvPr id="5" name="Rectangle 4"/>
          <p:cNvSpPr/>
          <p:nvPr/>
        </p:nvSpPr>
        <p:spPr>
          <a:xfrm>
            <a:off x="607779" y="4773712"/>
            <a:ext cx="1701107" cy="477054"/>
          </a:xfrm>
          <a:prstGeom prst="rect">
            <a:avLst/>
          </a:prstGeom>
        </p:spPr>
        <p:txBody>
          <a:bodyPr wrap="none">
            <a:spAutoFit/>
          </a:bodyPr>
          <a:lstStyle/>
          <a:p>
            <a:r>
              <a:rPr lang="en-US" sz="2500" smtClean="0">
                <a:latin typeface="Times New Roman" panose="02020603050405020304" pitchFamily="18" charset="0"/>
                <a:cs typeface="Times New Roman" panose="02020603050405020304" pitchFamily="18" charset="0"/>
              </a:rPr>
              <a:t>References:</a:t>
            </a:r>
            <a:endParaRPr lang="en-US" sz="2500">
              <a:latin typeface="Times New Roman" panose="02020603050405020304" pitchFamily="18" charset="0"/>
              <a:cs typeface="Times New Roman" panose="02020603050405020304" pitchFamily="18" charset="0"/>
            </a:endParaRPr>
          </a:p>
        </p:txBody>
      </p:sp>
      <p:sp>
        <p:nvSpPr>
          <p:cNvPr id="7" name="Rectangle 6"/>
          <p:cNvSpPr/>
          <p:nvPr/>
        </p:nvSpPr>
        <p:spPr>
          <a:xfrm>
            <a:off x="2325018" y="5250766"/>
            <a:ext cx="7679140" cy="400110"/>
          </a:xfrm>
          <a:prstGeom prst="rect">
            <a:avLst/>
          </a:prstGeom>
        </p:spPr>
        <p:txBody>
          <a:bodyPr wrap="square">
            <a:spAutoFit/>
          </a:bodyPr>
          <a:lstStyle/>
          <a:p>
            <a:r>
              <a:rPr lang="en-US" sz="2000" smtClean="0">
                <a:latin typeface="Times New Roman" panose="02020603050405020304" pitchFamily="18" charset="0"/>
                <a:cs typeface="Times New Roman" panose="02020603050405020304" pitchFamily="18" charset="0"/>
              </a:rPr>
              <a:t>http://www.gnu.org/software/make/manual/make.html#Using-Variables</a:t>
            </a:r>
            <a:endParaRPr lang="en-US" sz="2000">
              <a:latin typeface="Times New Roman" panose="02020603050405020304" pitchFamily="18" charset="0"/>
              <a:cs typeface="Times New Roman" panose="02020603050405020304" pitchFamily="18" charset="0"/>
            </a:endParaRPr>
          </a:p>
        </p:txBody>
      </p:sp>
      <p:sp>
        <p:nvSpPr>
          <p:cNvPr id="8" name="Rectangle 7"/>
          <p:cNvSpPr/>
          <p:nvPr/>
        </p:nvSpPr>
        <p:spPr>
          <a:xfrm>
            <a:off x="2325018" y="5699238"/>
            <a:ext cx="8416119" cy="707886"/>
          </a:xfrm>
          <a:prstGeom prst="rect">
            <a:avLst/>
          </a:prstGeom>
        </p:spPr>
        <p:txBody>
          <a:bodyPr wrap="square">
            <a:spAutoFit/>
          </a:bodyPr>
          <a:lstStyle/>
          <a:p>
            <a:r>
              <a:rPr lang="en-US" sz="2000" smtClean="0">
                <a:latin typeface="Times New Roman" panose="02020603050405020304" pitchFamily="18" charset="0"/>
                <a:cs typeface="Times New Roman" panose="02020603050405020304" pitchFamily="18" charset="0"/>
              </a:rPr>
              <a:t>https://gcc.gnu.org/onlinedocs/gcc-10.2.0/gcc/ARM-Options.html#ARM-Options</a:t>
            </a:r>
            <a:endParaRPr lang="en-US" sz="2000">
              <a:latin typeface="Times New Roman" panose="02020603050405020304" pitchFamily="18" charset="0"/>
              <a:cs typeface="Times New Roman" panose="02020603050405020304" pitchFamily="18" charset="0"/>
            </a:endParaRPr>
          </a:p>
        </p:txBody>
      </p:sp>
      <p:sp>
        <p:nvSpPr>
          <p:cNvPr id="9" name="TextBox 8"/>
          <p:cNvSpPr txBox="1"/>
          <p:nvPr/>
        </p:nvSpPr>
        <p:spPr>
          <a:xfrm>
            <a:off x="607779" y="3100090"/>
            <a:ext cx="2938625"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R</a:t>
            </a:r>
            <a:r>
              <a:rPr lang="en-US" sz="2500" smtClean="0">
                <a:latin typeface="Times New Roman" panose="02020603050405020304" pitchFamily="18" charset="0"/>
                <a:cs typeface="Times New Roman" panose="02020603050405020304" pitchFamily="18" charset="0"/>
              </a:rPr>
              <a:t>equired knowledge:</a:t>
            </a:r>
            <a:endParaRPr lang="en-US" sz="2500">
              <a:latin typeface="Times New Roman" panose="02020603050405020304" pitchFamily="18" charset="0"/>
              <a:cs typeface="Times New Roman" panose="02020603050405020304" pitchFamily="18" charset="0"/>
            </a:endParaRPr>
          </a:p>
        </p:txBody>
      </p:sp>
      <p:sp>
        <p:nvSpPr>
          <p:cNvPr id="10" name="Rectangle 9"/>
          <p:cNvSpPr/>
          <p:nvPr/>
        </p:nvSpPr>
        <p:spPr>
          <a:xfrm>
            <a:off x="3546404" y="3577144"/>
            <a:ext cx="3896442" cy="1015663"/>
          </a:xfrm>
          <a:prstGeom prst="rect">
            <a:avLst/>
          </a:prstGeom>
        </p:spPr>
        <p:txBody>
          <a:bodyPr wrap="square">
            <a:spAutoFit/>
          </a:bodyPr>
          <a:lstStyle/>
          <a:p>
            <a:pPr marL="342900" indent="-342900">
              <a:buFont typeface="Wingdings" panose="05000000000000000000" pitchFamily="2" charset="2"/>
              <a:buChar char="ü"/>
            </a:pPr>
            <a:r>
              <a:rPr lang="en-US" sz="2000" smtClean="0">
                <a:latin typeface="Times New Roman" panose="02020603050405020304" pitchFamily="18" charset="0"/>
                <a:cs typeface="Times New Roman" panose="02020603050405020304" pitchFamily="18" charset="0"/>
              </a:rPr>
              <a:t>basic shell script commands</a:t>
            </a:r>
          </a:p>
          <a:p>
            <a:pPr marL="342900" indent="-342900">
              <a:buFont typeface="Wingdings" panose="05000000000000000000" pitchFamily="2" charset="2"/>
              <a:buChar char="ü"/>
            </a:pPr>
            <a:r>
              <a:rPr lang="en-US" sz="2000" smtClean="0">
                <a:solidFill>
                  <a:srgbClr val="000000"/>
                </a:solidFill>
                <a:effectLst/>
                <a:latin typeface="Times New Roman" panose="02020603050405020304" pitchFamily="18" charset="0"/>
                <a:cs typeface="Times New Roman" panose="02020603050405020304" pitchFamily="18" charset="0"/>
              </a:rPr>
              <a:t>write basic makefilefile </a:t>
            </a:r>
          </a:p>
          <a:p>
            <a:pPr marL="342900" indent="-342900">
              <a:buFont typeface="Wingdings" panose="05000000000000000000" pitchFamily="2" charset="2"/>
              <a:buChar char="ü"/>
            </a:pPr>
            <a:r>
              <a:rPr lang="en-US" sz="2000" smtClean="0">
                <a:latin typeface="Times New Roman" panose="02020603050405020304" pitchFamily="18" charset="0"/>
                <a:cs typeface="Times New Roman" panose="02020603050405020304" pitchFamily="18" charset="0"/>
              </a:rPr>
              <a:t>organize data in memory</a:t>
            </a:r>
          </a:p>
        </p:txBody>
      </p:sp>
    </p:spTree>
    <p:extLst>
      <p:ext uri="{BB962C8B-B14F-4D97-AF65-F5344CB8AC3E}">
        <p14:creationId xmlns:p14="http://schemas.microsoft.com/office/powerpoint/2010/main" val="688474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2387" y="1117539"/>
            <a:ext cx="6946711" cy="3397698"/>
          </a:xfrm>
          <a:prstGeom prst="rect">
            <a:avLst/>
          </a:prstGeom>
        </p:spPr>
      </p:pic>
      <p:sp>
        <p:nvSpPr>
          <p:cNvPr id="5" name="Rectangle 4"/>
          <p:cNvSpPr/>
          <p:nvPr/>
        </p:nvSpPr>
        <p:spPr>
          <a:xfrm>
            <a:off x="682387" y="640485"/>
            <a:ext cx="4333879" cy="477054"/>
          </a:xfrm>
          <a:prstGeom prst="rect">
            <a:avLst/>
          </a:prstGeom>
        </p:spPr>
        <p:txBody>
          <a:bodyPr wrap="none">
            <a:spAutoFit/>
          </a:bodyPr>
          <a:lstStyle/>
          <a:p>
            <a:pPr marL="342900" indent="-342900">
              <a:buFont typeface="Arial" panose="020B0604020202020204" pitchFamily="34" charset="0"/>
              <a:buChar char="•"/>
            </a:pPr>
            <a:r>
              <a:rPr lang="en-US" sz="2500" b="1">
                <a:latin typeface="Times New Roman" panose="02020603050405020304" pitchFamily="18" charset="0"/>
                <a:cs typeface="Times New Roman" panose="02020603050405020304" pitchFamily="18" charset="0"/>
              </a:rPr>
              <a:t>declare variable in makefile</a:t>
            </a:r>
          </a:p>
        </p:txBody>
      </p:sp>
    </p:spTree>
    <p:extLst>
      <p:ext uri="{BB962C8B-B14F-4D97-AF65-F5344CB8AC3E}">
        <p14:creationId xmlns:p14="http://schemas.microsoft.com/office/powerpoint/2010/main" val="2109678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4951" y="2643831"/>
            <a:ext cx="8729297" cy="3508698"/>
          </a:xfrm>
          <a:prstGeom prst="rect">
            <a:avLst/>
          </a:prstGeom>
        </p:spPr>
      </p:pic>
      <p:pic>
        <p:nvPicPr>
          <p:cNvPr id="5" name="Picture 4"/>
          <p:cNvPicPr>
            <a:picLocks noChangeAspect="1"/>
          </p:cNvPicPr>
          <p:nvPr/>
        </p:nvPicPr>
        <p:blipFill>
          <a:blip r:embed="rId3"/>
          <a:stretch>
            <a:fillRect/>
          </a:stretch>
        </p:blipFill>
        <p:spPr>
          <a:xfrm>
            <a:off x="679737" y="588142"/>
            <a:ext cx="8799727" cy="1873143"/>
          </a:xfrm>
          <a:prstGeom prst="rect">
            <a:avLst/>
          </a:prstGeom>
        </p:spPr>
      </p:pic>
    </p:spTree>
    <p:extLst>
      <p:ext uri="{BB962C8B-B14F-4D97-AF65-F5344CB8AC3E}">
        <p14:creationId xmlns:p14="http://schemas.microsoft.com/office/powerpoint/2010/main" val="1056292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19421" y="1513324"/>
            <a:ext cx="6487098" cy="3892259"/>
          </a:xfrm>
          <a:prstGeom prst="rect">
            <a:avLst/>
          </a:prstGeom>
        </p:spPr>
      </p:pic>
      <p:sp>
        <p:nvSpPr>
          <p:cNvPr id="6" name="Rectangle 5"/>
          <p:cNvSpPr/>
          <p:nvPr/>
        </p:nvSpPr>
        <p:spPr>
          <a:xfrm>
            <a:off x="777921" y="1036270"/>
            <a:ext cx="4333879" cy="477054"/>
          </a:xfrm>
          <a:prstGeom prst="rect">
            <a:avLst/>
          </a:prstGeom>
        </p:spPr>
        <p:txBody>
          <a:bodyPr wrap="none">
            <a:spAutoFit/>
          </a:bodyPr>
          <a:lstStyle/>
          <a:p>
            <a:pPr marL="342900" indent="-342900">
              <a:buFont typeface="Arial" panose="020B0604020202020204" pitchFamily="34" charset="0"/>
              <a:buChar char="•"/>
            </a:pPr>
            <a:r>
              <a:rPr lang="en-US" sz="2500" b="1">
                <a:latin typeface="Times New Roman" panose="02020603050405020304" pitchFamily="18" charset="0"/>
                <a:cs typeface="Times New Roman" panose="02020603050405020304" pitchFamily="18" charset="0"/>
              </a:rPr>
              <a:t>declare variable in makefile</a:t>
            </a:r>
          </a:p>
        </p:txBody>
      </p:sp>
    </p:spTree>
    <p:extLst>
      <p:ext uri="{BB962C8B-B14F-4D97-AF65-F5344CB8AC3E}">
        <p14:creationId xmlns:p14="http://schemas.microsoft.com/office/powerpoint/2010/main" val="2957916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7922" y="764275"/>
            <a:ext cx="10727141" cy="3170099"/>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-mcpu=name[+extension...] </a:t>
            </a:r>
            <a:endParaRPr lang="en-US" sz="2000" smtClean="0">
              <a:latin typeface="Times New Roman" panose="02020603050405020304" pitchFamily="18" charset="0"/>
              <a:cs typeface="Times New Roman" panose="02020603050405020304" pitchFamily="18" charset="0"/>
            </a:endParaRPr>
          </a:p>
          <a:p>
            <a:pPr lvl="1" algn="just"/>
            <a:r>
              <a:rPr lang="en-US" sz="2000" smtClean="0">
                <a:latin typeface="Times New Roman" panose="02020603050405020304" pitchFamily="18" charset="0"/>
                <a:cs typeface="Times New Roman" panose="02020603050405020304" pitchFamily="18" charset="0"/>
              </a:rPr>
              <a:t>This </a:t>
            </a:r>
            <a:r>
              <a:rPr lang="en-US" sz="2000">
                <a:latin typeface="Times New Roman" panose="02020603050405020304" pitchFamily="18" charset="0"/>
                <a:cs typeface="Times New Roman" panose="02020603050405020304" pitchFamily="18" charset="0"/>
              </a:rPr>
              <a:t>specifies the name of the target ARM processor. GCC uses this name to derive the name of the target ARM architecture (as if specified by ‘-march’) and the ARM processor type for which to tune for performance (as if specified by ‘-mtune’). Where this option is used in conjunction with ‘-march’ or ‘-mtune’, those options take precedence over the appropriate part of this </a:t>
            </a:r>
            <a:r>
              <a:rPr lang="en-US" sz="2000" smtClean="0">
                <a:latin typeface="Times New Roman" panose="02020603050405020304" pitchFamily="18" charset="0"/>
                <a:cs typeface="Times New Roman" panose="02020603050405020304" pitchFamily="18" charset="0"/>
              </a:rPr>
              <a:t>option.</a:t>
            </a:r>
          </a:p>
          <a:p>
            <a:pPr algn="just"/>
            <a:r>
              <a:rPr lang="en-US" sz="2000">
                <a:latin typeface="Times New Roman" panose="02020603050405020304" pitchFamily="18" charset="0"/>
                <a:cs typeface="Times New Roman" panose="02020603050405020304" pitchFamily="18" charset="0"/>
              </a:rPr>
              <a:t>Permissible names are:</a:t>
            </a:r>
          </a:p>
          <a:p>
            <a:pPr lvl="1" algn="just"/>
            <a:r>
              <a:rPr lang="en-US" sz="2000">
                <a:latin typeface="Times New Roman" panose="02020603050405020304" pitchFamily="18" charset="0"/>
                <a:cs typeface="Times New Roman" panose="02020603050405020304" pitchFamily="18" charset="0"/>
              </a:rPr>
              <a:t>‘arm9e’, ‘arm946e-s’, ‘arm966e-s’, ‘arm968e-s’, ‘arm10e’, ‘arm1020e’, ‘arm1022e’, ‘arm926ej-s’, ‘arm1026ej-s’, ‘cortex-r5’, ‘cortex-r7’, ‘cortex-r8’, </a:t>
            </a:r>
            <a:r>
              <a:rPr lang="en-US" sz="2000" b="1">
                <a:latin typeface="Times New Roman" panose="02020603050405020304" pitchFamily="18" charset="0"/>
                <a:cs typeface="Times New Roman" panose="02020603050405020304" pitchFamily="18" charset="0"/>
              </a:rPr>
              <a:t>‘cortex-m4’, </a:t>
            </a:r>
            <a:r>
              <a:rPr lang="en-US" sz="2000">
                <a:latin typeface="Times New Roman" panose="02020603050405020304" pitchFamily="18" charset="0"/>
                <a:cs typeface="Times New Roman" panose="02020603050405020304" pitchFamily="18" charset="0"/>
              </a:rPr>
              <a:t>‘cortex-m7’, ‘cortex-m33</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cortex-m35p’, ‘generic-armv7-a’, ‘cortex-a5’, ‘cortex-a7’, ‘cortex-a8’, ‘cortex-a9’, ‘cortex-a12’, ‘cortex-a15’, ‘cortex-a17’, ‘cortex-a15.cortex-a7’, ‘cortex-a17.cortex</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7" name="Rectangle 6"/>
          <p:cNvSpPr/>
          <p:nvPr/>
        </p:nvSpPr>
        <p:spPr>
          <a:xfrm>
            <a:off x="777921" y="4152738"/>
            <a:ext cx="10590663" cy="2246769"/>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-mfpu=name </a:t>
            </a:r>
            <a:endParaRPr lang="en-US" sz="2000" smtClean="0">
              <a:latin typeface="Times New Roman" panose="02020603050405020304" pitchFamily="18" charset="0"/>
              <a:cs typeface="Times New Roman" panose="02020603050405020304" pitchFamily="18" charset="0"/>
            </a:endParaRPr>
          </a:p>
          <a:p>
            <a:pPr lvl="1" algn="just"/>
            <a:r>
              <a:rPr lang="en-US" sz="2000" smtClean="0">
                <a:latin typeface="Times New Roman" panose="02020603050405020304" pitchFamily="18" charset="0"/>
                <a:cs typeface="Times New Roman" panose="02020603050405020304" pitchFamily="18" charset="0"/>
              </a:rPr>
              <a:t>This </a:t>
            </a:r>
            <a:r>
              <a:rPr lang="en-US" sz="2000">
                <a:latin typeface="Times New Roman" panose="02020603050405020304" pitchFamily="18" charset="0"/>
                <a:cs typeface="Times New Roman" panose="02020603050405020304" pitchFamily="18" charset="0"/>
              </a:rPr>
              <a:t>specifies what floating-point hardware (or hardware emulation) is available on the </a:t>
            </a:r>
            <a:r>
              <a:rPr lang="en-US" sz="2000" smtClean="0">
                <a:latin typeface="Times New Roman" panose="02020603050405020304" pitchFamily="18" charset="0"/>
                <a:cs typeface="Times New Roman" panose="02020603050405020304" pitchFamily="18" charset="0"/>
              </a:rPr>
              <a:t>target.</a:t>
            </a:r>
          </a:p>
          <a:p>
            <a:pPr marL="0" lvl="1" algn="just"/>
            <a:r>
              <a:rPr lang="en-US" sz="2000" smtClean="0">
                <a:latin typeface="Times New Roman" panose="02020603050405020304" pitchFamily="18" charset="0"/>
                <a:cs typeface="Times New Roman" panose="02020603050405020304" pitchFamily="18" charset="0"/>
              </a:rPr>
              <a:t>Permissible </a:t>
            </a:r>
            <a:r>
              <a:rPr lang="en-US" sz="2000">
                <a:latin typeface="Times New Roman" panose="02020603050405020304" pitchFamily="18" charset="0"/>
                <a:cs typeface="Times New Roman" panose="02020603050405020304" pitchFamily="18" charset="0"/>
              </a:rPr>
              <a:t>names are: </a:t>
            </a:r>
            <a:endParaRPr lang="en-US" sz="2000" smtClean="0">
              <a:latin typeface="Times New Roman" panose="02020603050405020304" pitchFamily="18" charset="0"/>
              <a:cs typeface="Times New Roman" panose="02020603050405020304" pitchFamily="18" charset="0"/>
            </a:endParaRPr>
          </a:p>
          <a:p>
            <a:pPr lvl="1" algn="just"/>
            <a:r>
              <a:rPr lang="en-US" sz="2000" smtClean="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auto’, ‘vfpv2’, ‘vfpv3’, ‘vfpv3-fp16’, ‘vfpv3-d16’, ‘vfpv3-d16-fp16’, ‘vfpv3xd’, ‘vfpv3xd-fp16’, ‘neon-vfpv3’, ‘neon-fp16’, ‘vfpv4’, ‘vfpv4-d16’, ‘fpv4-sp-d16’, ‘neon-vfpv4’, ‘fpv5-d16’, ‘fpv5-sp-d16’, ‘fp-armv8’, ‘neon-fp-armv8’ and ‘crypto-neon-fp-armv8’. Note that ‘neon’ is an alias for ‘neon-vfpv3’ and ‘vfp’ is an alias for ‘vfpv2’</a:t>
            </a:r>
          </a:p>
        </p:txBody>
      </p:sp>
    </p:spTree>
    <p:extLst>
      <p:ext uri="{BB962C8B-B14F-4D97-AF65-F5344CB8AC3E}">
        <p14:creationId xmlns:p14="http://schemas.microsoft.com/office/powerpoint/2010/main" val="2363413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7230" y="1809298"/>
            <a:ext cx="11041039" cy="1323439"/>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-mfloat-abi=name </a:t>
            </a:r>
            <a:endParaRPr lang="en-US" sz="2000" smtClean="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Specifies </a:t>
            </a:r>
            <a:r>
              <a:rPr lang="en-US" sz="2000">
                <a:latin typeface="Times New Roman" panose="02020603050405020304" pitchFamily="18" charset="0"/>
                <a:cs typeface="Times New Roman" panose="02020603050405020304" pitchFamily="18" charset="0"/>
              </a:rPr>
              <a:t>which floating-point ABI to use. </a:t>
            </a:r>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Permissible </a:t>
            </a:r>
            <a:r>
              <a:rPr lang="en-US" sz="2000">
                <a:latin typeface="Times New Roman" panose="02020603050405020304" pitchFamily="18" charset="0"/>
                <a:cs typeface="Times New Roman" panose="02020603050405020304" pitchFamily="18" charset="0"/>
              </a:rPr>
              <a:t>values are</a:t>
            </a:r>
            <a:r>
              <a:rPr lang="en-US" sz="2000" smtClean="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‘soft’, ‘softfp’ and ‘hard’.</a:t>
            </a:r>
          </a:p>
        </p:txBody>
      </p:sp>
      <p:sp>
        <p:nvSpPr>
          <p:cNvPr id="5" name="Rectangle 4"/>
          <p:cNvSpPr/>
          <p:nvPr/>
        </p:nvSpPr>
        <p:spPr>
          <a:xfrm>
            <a:off x="1037230" y="3449049"/>
            <a:ext cx="7972311" cy="707886"/>
          </a:xfrm>
          <a:prstGeom prst="rect">
            <a:avLst/>
          </a:prstGeom>
        </p:spPr>
        <p:txBody>
          <a:bodyPr wrap="none">
            <a:spAutoFit/>
          </a:bodyPr>
          <a:lstStyle/>
          <a:p>
            <a:r>
              <a:rPr lang="en-US" sz="200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mthumb:</a:t>
            </a:r>
          </a:p>
          <a:p>
            <a:r>
              <a:rPr lang="en-US" sz="2000">
                <a:latin typeface="Times New Roman" panose="02020603050405020304" pitchFamily="18" charset="0"/>
                <a:cs typeface="Times New Roman" panose="02020603050405020304" pitchFamily="18" charset="0"/>
              </a:rPr>
              <a:t>	this is the </a:t>
            </a:r>
            <a:r>
              <a:rPr lang="en-US" sz="2000" smtClean="0">
                <a:latin typeface="Times New Roman" panose="02020603050405020304" pitchFamily="18" charset="0"/>
                <a:cs typeface="Times New Roman" panose="02020603050405020304" pitchFamily="18" charset="0"/>
              </a:rPr>
              <a:t>instruction </a:t>
            </a:r>
            <a:r>
              <a:rPr lang="en-US" sz="2000">
                <a:latin typeface="Times New Roman" panose="02020603050405020304" pitchFamily="18" charset="0"/>
                <a:cs typeface="Times New Roman" panose="02020603050405020304" pitchFamily="18" charset="0"/>
              </a:rPr>
              <a:t>that gcc </a:t>
            </a:r>
            <a:r>
              <a:rPr lang="en-US" sz="2000" smtClean="0">
                <a:latin typeface="Times New Roman" panose="02020603050405020304" pitchFamily="18" charset="0"/>
                <a:cs typeface="Times New Roman" panose="02020603050405020304" pitchFamily="18" charset="0"/>
              </a:rPr>
              <a:t>supports for </a:t>
            </a:r>
            <a:r>
              <a:rPr lang="en-US" sz="2000">
                <a:latin typeface="Times New Roman" panose="02020603050405020304" pitchFamily="18" charset="0"/>
                <a:cs typeface="Times New Roman" panose="02020603050405020304" pitchFamily="18" charset="0"/>
              </a:rPr>
              <a:t>32-bit ARM instructions</a:t>
            </a:r>
          </a:p>
        </p:txBody>
      </p:sp>
    </p:spTree>
    <p:extLst>
      <p:ext uri="{BB962C8B-B14F-4D97-AF65-F5344CB8AC3E}">
        <p14:creationId xmlns:p14="http://schemas.microsoft.com/office/powerpoint/2010/main" val="1274627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3204" y="1133571"/>
            <a:ext cx="10167367" cy="4035440"/>
          </a:xfrm>
          <a:prstGeom prst="rect">
            <a:avLst/>
          </a:prstGeom>
        </p:spPr>
      </p:pic>
      <p:sp>
        <p:nvSpPr>
          <p:cNvPr id="5" name="Rectangle 4"/>
          <p:cNvSpPr/>
          <p:nvPr/>
        </p:nvSpPr>
        <p:spPr>
          <a:xfrm>
            <a:off x="573204" y="656517"/>
            <a:ext cx="4333879" cy="477054"/>
          </a:xfrm>
          <a:prstGeom prst="rect">
            <a:avLst/>
          </a:prstGeom>
        </p:spPr>
        <p:txBody>
          <a:bodyPr wrap="none">
            <a:spAutoFit/>
          </a:bodyPr>
          <a:lstStyle/>
          <a:p>
            <a:pPr marL="342900" indent="-342900">
              <a:buFont typeface="Arial" panose="020B0604020202020204" pitchFamily="34" charset="0"/>
              <a:buChar char="•"/>
            </a:pPr>
            <a:r>
              <a:rPr lang="en-US" sz="2500" b="1">
                <a:latin typeface="Times New Roman" panose="02020603050405020304" pitchFamily="18" charset="0"/>
                <a:cs typeface="Times New Roman" panose="02020603050405020304" pitchFamily="18" charset="0"/>
              </a:rPr>
              <a:t>declare variable in makefile</a:t>
            </a:r>
          </a:p>
        </p:txBody>
      </p:sp>
      <p:sp>
        <p:nvSpPr>
          <p:cNvPr id="3" name="Rectangle 2"/>
          <p:cNvSpPr/>
          <p:nvPr/>
        </p:nvSpPr>
        <p:spPr>
          <a:xfrm>
            <a:off x="936061" y="5276733"/>
            <a:ext cx="11009196" cy="400110"/>
          </a:xfrm>
          <a:prstGeom prst="rect">
            <a:avLst/>
          </a:prstGeom>
        </p:spPr>
        <p:txBody>
          <a:bodyPr wrap="square">
            <a:spAutoFit/>
          </a:bodyPr>
          <a:lstStyle/>
          <a:p>
            <a:pPr lvl="0" eaLnBrk="0" fontAlgn="base" hangingPunct="0">
              <a:spcBef>
                <a:spcPct val="0"/>
              </a:spcBef>
              <a:spcAft>
                <a:spcPct val="0"/>
              </a:spcAft>
            </a:pP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t>
            </a:r>
            <a:r>
              <a:rPr lang="en-US" altLang="en-US" sz="2000" b="1" smtClean="0">
                <a:latin typeface="Times New Roman" panose="02020603050405020304" pitchFamily="18" charset="0"/>
                <a:cs typeface="Times New Roman" panose="02020603050405020304" pitchFamily="18" charset="0"/>
              </a:rPr>
              <a:t>Dname</a:t>
            </a:r>
            <a:r>
              <a:rPr lang="en-US" altLang="en-US" sz="2000">
                <a:latin typeface="Times New Roman" panose="02020603050405020304" pitchFamily="18" charset="0"/>
                <a:cs typeface="Times New Roman" panose="02020603050405020304" pitchFamily="18" charset="0"/>
              </a:rPr>
              <a:t> has the same effect as placing the text</a:t>
            </a:r>
            <a:r>
              <a:rPr lang="en-US" altLang="en-US" sz="2000" b="1">
                <a:latin typeface="Times New Roman" panose="02020603050405020304" pitchFamily="18" charset="0"/>
                <a:cs typeface="Times New Roman" panose="02020603050405020304" pitchFamily="18" charset="0"/>
              </a:rPr>
              <a:t> #define</a:t>
            </a:r>
            <a:r>
              <a:rPr lang="en-US" altLang="en-US" sz="2000">
                <a:latin typeface="Times New Roman" panose="02020603050405020304" pitchFamily="18" charset="0"/>
                <a:cs typeface="Times New Roman" panose="02020603050405020304" pitchFamily="18" charset="0"/>
              </a:rPr>
              <a:t> name at the head of each source file.</a:t>
            </a:r>
          </a:p>
        </p:txBody>
      </p:sp>
      <p:sp>
        <p:nvSpPr>
          <p:cNvPr id="6" name="Rectangle 2"/>
          <p:cNvSpPr>
            <a:spLocks noChangeArrowheads="1"/>
          </p:cNvSpPr>
          <p:nvPr/>
        </p:nvSpPr>
        <p:spPr bwMode="auto">
          <a:xfrm>
            <a:off x="-1683657" y="-162321"/>
            <a:ext cx="219932" cy="246221"/>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33333"/>
                </a:solidFill>
                <a:effectLst/>
                <a:latin typeface="Helvetica Neue"/>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p:nvPr/>
        </p:nvSpPr>
        <p:spPr>
          <a:xfrm>
            <a:off x="1044575" y="5784565"/>
            <a:ext cx="6096000" cy="400110"/>
          </a:xfrm>
          <a:prstGeom prst="rect">
            <a:avLst/>
          </a:prstGeom>
        </p:spPr>
        <p:txBody>
          <a:bodyPr>
            <a:spAutoFit/>
          </a:bodyPr>
          <a:lstStyle/>
          <a:p>
            <a:pPr lvl="0" eaLnBrk="0" fontAlgn="base" hangingPunct="0">
              <a:spcBef>
                <a:spcPct val="0"/>
              </a:spcBef>
              <a:spcAft>
                <a:spcPct val="0"/>
              </a:spcAft>
            </a:pPr>
            <a:r>
              <a:rPr lang="en-US" altLang="en-US" sz="2000" b="1" smtClean="0">
                <a:latin typeface="Times New Roman" panose="02020603050405020304" pitchFamily="18" charset="0"/>
                <a:cs typeface="Times New Roman" panose="02020603050405020304" pitchFamily="18" charset="0"/>
              </a:rPr>
              <a:t>-lname </a:t>
            </a:r>
            <a:r>
              <a:rPr lang="en-US" altLang="en-US" sz="2000" smtClean="0">
                <a:latin typeface="Times New Roman" panose="02020603050405020304" pitchFamily="18" charset="0"/>
                <a:cs typeface="Times New Roman" panose="02020603050405020304" pitchFamily="18" charset="0"/>
              </a:rPr>
              <a:t>Where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name</a:t>
            </a:r>
            <a:r>
              <a:rPr lang="en-US" altLang="en-US" sz="2000">
                <a:latin typeface="Times New Roman" panose="02020603050405020304" pitchFamily="18" charset="0"/>
                <a:cs typeface="Times New Roman" panose="02020603050405020304" pitchFamily="18" charset="0"/>
              </a:rPr>
              <a:t> is the name of the library</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507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07034" y="1361682"/>
            <a:ext cx="10876187" cy="3208935"/>
          </a:xfrm>
          <a:prstGeom prst="rect">
            <a:avLst/>
          </a:prstGeom>
        </p:spPr>
      </p:pic>
      <p:sp>
        <p:nvSpPr>
          <p:cNvPr id="6" name="Rectangle 5"/>
          <p:cNvSpPr/>
          <p:nvPr/>
        </p:nvSpPr>
        <p:spPr>
          <a:xfrm>
            <a:off x="507034" y="681428"/>
            <a:ext cx="4333879" cy="477054"/>
          </a:xfrm>
          <a:prstGeom prst="rect">
            <a:avLst/>
          </a:prstGeom>
        </p:spPr>
        <p:txBody>
          <a:bodyPr wrap="none">
            <a:spAutoFit/>
          </a:bodyPr>
          <a:lstStyle/>
          <a:p>
            <a:pPr marL="342900" indent="-342900">
              <a:buFont typeface="Arial" panose="020B0604020202020204" pitchFamily="34" charset="0"/>
              <a:buChar char="•"/>
            </a:pPr>
            <a:r>
              <a:rPr lang="en-US" sz="2500" b="1">
                <a:latin typeface="Times New Roman" panose="02020603050405020304" pitchFamily="18" charset="0"/>
                <a:cs typeface="Times New Roman" panose="02020603050405020304" pitchFamily="18" charset="0"/>
              </a:rPr>
              <a:t>declare variable in makefile</a:t>
            </a:r>
          </a:p>
        </p:txBody>
      </p:sp>
    </p:spTree>
    <p:extLst>
      <p:ext uri="{BB962C8B-B14F-4D97-AF65-F5344CB8AC3E}">
        <p14:creationId xmlns:p14="http://schemas.microsoft.com/office/powerpoint/2010/main" val="3573790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4023" y="573206"/>
            <a:ext cx="11245755" cy="2554545"/>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-ffunction-sections </a:t>
            </a:r>
            <a:endParaRPr lang="en-US" sz="2000" smtClean="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G</a:t>
            </a:r>
            <a:r>
              <a:rPr lang="en-US" sz="2000" smtClean="0">
                <a:latin typeface="Times New Roman" panose="02020603050405020304" pitchFamily="18" charset="0"/>
                <a:cs typeface="Times New Roman" panose="02020603050405020304" pitchFamily="18" charset="0"/>
              </a:rPr>
              <a:t>enerates </a:t>
            </a:r>
            <a:r>
              <a:rPr lang="en-US" sz="2000">
                <a:latin typeface="Times New Roman" panose="02020603050405020304" pitchFamily="18" charset="0"/>
                <a:cs typeface="Times New Roman" panose="02020603050405020304" pitchFamily="18" charset="0"/>
              </a:rPr>
              <a:t>a separate ELF section for each function in the source file. The unused section elimination feature of the linker can then remove unused functions at link time</a:t>
            </a:r>
            <a:r>
              <a:rPr lang="en-US" sz="2000" smtClean="0">
                <a:latin typeface="Times New Roman" panose="02020603050405020304" pitchFamily="18" charset="0"/>
                <a:cs typeface="Times New Roman" panose="02020603050405020304" pitchFamily="18" charset="0"/>
              </a:rPr>
              <a:t>.</a:t>
            </a:r>
          </a:p>
          <a:p>
            <a:pPr lvl="1" algn="just"/>
            <a:r>
              <a:rPr lang="en-US" sz="2000">
                <a:latin typeface="Times New Roman" panose="02020603050405020304" pitchFamily="18" charset="0"/>
                <a:cs typeface="Times New Roman" panose="02020603050405020304" pitchFamily="18" charset="0"/>
              </a:rPr>
              <a:t>Separate the association between functions so that it's ready to be discarded when it's not used</a:t>
            </a:r>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fdata-sections </a:t>
            </a:r>
            <a:endParaRPr lang="en-US" sz="2000" smtClean="0">
              <a:latin typeface="Times New Roman" panose="02020603050405020304" pitchFamily="18" charset="0"/>
              <a:cs typeface="Times New Roman" panose="02020603050405020304" pitchFamily="18" charset="0"/>
            </a:endParaRPr>
          </a:p>
          <a:p>
            <a:pPr lvl="1" algn="just"/>
            <a:r>
              <a:rPr lang="en-US" altLang="en-US" sz="2000">
                <a:latin typeface="Times New Roman" panose="02020603050405020304" pitchFamily="18" charset="0"/>
                <a:cs typeface="Times New Roman" panose="02020603050405020304" pitchFamily="18" charset="0"/>
              </a:rPr>
              <a:t>Enables or disables the generation of one ELF section for each variable in the source file. The default is -fdata-sections. </a:t>
            </a:r>
            <a:endParaRPr lang="en-US" altLang="en-US" sz="2000" smtClean="0">
              <a:latin typeface="Times New Roman" panose="02020603050405020304" pitchFamily="18" charset="0"/>
              <a:cs typeface="Times New Roman" panose="02020603050405020304" pitchFamily="18" charset="0"/>
            </a:endParaRPr>
          </a:p>
          <a:p>
            <a:pPr lvl="1" algn="just"/>
            <a:r>
              <a:rPr lang="en-US" altLang="en-US" sz="2000" smtClean="0">
                <a:latin typeface="Times New Roman" panose="02020603050405020304" pitchFamily="18" charset="0"/>
                <a:cs typeface="Times New Roman" panose="02020603050405020304" pitchFamily="18" charset="0"/>
              </a:rPr>
              <a:t>Don’t </a:t>
            </a:r>
            <a:r>
              <a:rPr lang="en-US" altLang="en-US" sz="2000">
                <a:latin typeface="Times New Roman" panose="02020603050405020304" pitchFamily="18" charset="0"/>
                <a:cs typeface="Times New Roman" panose="02020603050405020304" pitchFamily="18" charset="0"/>
              </a:rPr>
              <a:t>assign value if it is not used</a:t>
            </a:r>
          </a:p>
        </p:txBody>
      </p:sp>
      <p:pic>
        <p:nvPicPr>
          <p:cNvPr id="5" name="Picture 4"/>
          <p:cNvPicPr>
            <a:picLocks noChangeAspect="1"/>
          </p:cNvPicPr>
          <p:nvPr/>
        </p:nvPicPr>
        <p:blipFill>
          <a:blip r:embed="rId2"/>
          <a:stretch>
            <a:fillRect/>
          </a:stretch>
        </p:blipFill>
        <p:spPr>
          <a:xfrm>
            <a:off x="859338" y="3127751"/>
            <a:ext cx="4995921" cy="2975100"/>
          </a:xfrm>
          <a:prstGeom prst="rect">
            <a:avLst/>
          </a:prstGeom>
        </p:spPr>
      </p:pic>
      <p:pic>
        <p:nvPicPr>
          <p:cNvPr id="6" name="Picture 5"/>
          <p:cNvPicPr>
            <a:picLocks noChangeAspect="1"/>
          </p:cNvPicPr>
          <p:nvPr/>
        </p:nvPicPr>
        <p:blipFill>
          <a:blip r:embed="rId3"/>
          <a:stretch>
            <a:fillRect/>
          </a:stretch>
        </p:blipFill>
        <p:spPr>
          <a:xfrm>
            <a:off x="6086900" y="3744493"/>
            <a:ext cx="5854519" cy="2358358"/>
          </a:xfrm>
          <a:prstGeom prst="rect">
            <a:avLst/>
          </a:prstGeom>
        </p:spPr>
      </p:pic>
    </p:spTree>
    <p:extLst>
      <p:ext uri="{BB962C8B-B14F-4D97-AF65-F5344CB8AC3E}">
        <p14:creationId xmlns:p14="http://schemas.microsoft.com/office/powerpoint/2010/main" val="4083701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784" y="629019"/>
            <a:ext cx="11177516" cy="4093428"/>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MD</a:t>
            </a:r>
          </a:p>
          <a:p>
            <a:pPr lvl="1" eaLnBrk="0" fontAlgn="base" hangingPunct="0">
              <a:spcBef>
                <a:spcPct val="0"/>
              </a:spcBef>
              <a:spcAft>
                <a:spcPct val="0"/>
              </a:spcAft>
            </a:pPr>
            <a:r>
              <a:rPr lang="en-US" altLang="en-US" sz="2000">
                <a:latin typeface="Times New Roman" panose="02020603050405020304" pitchFamily="18" charset="0"/>
                <a:cs typeface="Times New Roman" panose="02020603050405020304" pitchFamily="18" charset="0"/>
              </a:rPr>
              <a:t>L</a:t>
            </a:r>
            <a:r>
              <a:rPr lang="en-US" altLang="en-US" sz="2000" smtClean="0">
                <a:latin typeface="Times New Roman" panose="02020603050405020304" pitchFamily="18" charset="0"/>
                <a:cs typeface="Times New Roman" panose="02020603050405020304" pitchFamily="18" charset="0"/>
              </a:rPr>
              <a:t>ists both system header files and user header files.</a:t>
            </a:r>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-MMD</a:t>
            </a:r>
          </a:p>
          <a:p>
            <a:pPr lvl="1" algn="just"/>
            <a:r>
              <a:rPr lang="en-US" sz="2000" smtClean="0">
                <a:latin typeface="Times New Roman" panose="02020603050405020304" pitchFamily="18" charset="0"/>
                <a:cs typeface="Times New Roman" panose="02020603050405020304" pitchFamily="18" charset="0"/>
              </a:rPr>
              <a:t>List </a:t>
            </a:r>
            <a:r>
              <a:rPr lang="en-US" sz="2000">
                <a:latin typeface="Times New Roman" panose="02020603050405020304" pitchFamily="18" charset="0"/>
                <a:cs typeface="Times New Roman" panose="02020603050405020304" pitchFamily="18" charset="0"/>
              </a:rPr>
              <a:t>only user header files, not system header files</a:t>
            </a:r>
            <a:r>
              <a:rPr lang="en-US" sz="2000" smtClean="0">
                <a:latin typeface="Times New Roman" panose="02020603050405020304" pitchFamily="18" charset="0"/>
                <a:cs typeface="Times New Roman" panose="02020603050405020304" pitchFamily="18" charset="0"/>
              </a:rPr>
              <a:t>.</a:t>
            </a:r>
          </a:p>
          <a:p>
            <a:r>
              <a:rPr lang="en-US" sz="2000" smtClean="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MP</a:t>
            </a:r>
          </a:p>
          <a:p>
            <a:pPr lvl="1"/>
            <a:r>
              <a:rPr lang="en-US" sz="2000">
                <a:latin typeface="Times New Roman" panose="02020603050405020304" pitchFamily="18" charset="0"/>
                <a:cs typeface="Times New Roman" panose="02020603050405020304" pitchFamily="18" charset="0"/>
              </a:rPr>
              <a:t>This option instructs CPP to add a phony target for each dependency other than the main file, causing each to depend on nothing. These dummy rules work around errors make gives if you remove header files without updating the ‘Makefile’ to match.</a:t>
            </a:r>
          </a:p>
          <a:p>
            <a:r>
              <a:rPr lang="en-US" sz="2000">
                <a:latin typeface="Times New Roman" panose="02020603050405020304" pitchFamily="18" charset="0"/>
                <a:cs typeface="Times New Roman" panose="02020603050405020304" pitchFamily="18" charset="0"/>
              </a:rPr>
              <a:t>-MF file</a:t>
            </a:r>
          </a:p>
          <a:p>
            <a:pPr lvl="1"/>
            <a:r>
              <a:rPr lang="en-US" sz="2000">
                <a:latin typeface="Times New Roman" panose="02020603050405020304" pitchFamily="18" charset="0"/>
                <a:cs typeface="Times New Roman" panose="02020603050405020304" pitchFamily="18" charset="0"/>
              </a:rPr>
              <a:t>When used with ‘-M’ or ‘-MM’, specifies a file to write the dependencies to. If no ‘-MF’ switch is given the preprocessor sends the rules to the same place it would send preprocessed output. When used with the driver options ‘-MD’ or ‘-MMD’, ‘-MF’ overrides the default dependency output file. If file is ‘-’, then the dependencies are written to ‘stdout’. </a:t>
            </a:r>
          </a:p>
        </p:txBody>
      </p:sp>
    </p:spTree>
    <p:extLst>
      <p:ext uri="{BB962C8B-B14F-4D97-AF65-F5344CB8AC3E}">
        <p14:creationId xmlns:p14="http://schemas.microsoft.com/office/powerpoint/2010/main" val="2556033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7034" y="681428"/>
            <a:ext cx="4333879" cy="477054"/>
          </a:xfrm>
          <a:prstGeom prst="rect">
            <a:avLst/>
          </a:prstGeom>
        </p:spPr>
        <p:txBody>
          <a:bodyPr wrap="none">
            <a:spAutoFit/>
          </a:bodyPr>
          <a:lstStyle/>
          <a:p>
            <a:pPr marL="342900" indent="-342900">
              <a:buFont typeface="Arial" panose="020B0604020202020204" pitchFamily="34" charset="0"/>
              <a:buChar char="•"/>
            </a:pPr>
            <a:r>
              <a:rPr lang="en-US" sz="2500" b="1">
                <a:latin typeface="Times New Roman" panose="02020603050405020304" pitchFamily="18" charset="0"/>
                <a:cs typeface="Times New Roman" panose="02020603050405020304" pitchFamily="18" charset="0"/>
              </a:rPr>
              <a:t>declare variable in makefile</a:t>
            </a:r>
          </a:p>
        </p:txBody>
      </p:sp>
      <p:pic>
        <p:nvPicPr>
          <p:cNvPr id="7" name="Picture 6"/>
          <p:cNvPicPr>
            <a:picLocks noChangeAspect="1"/>
          </p:cNvPicPr>
          <p:nvPr/>
        </p:nvPicPr>
        <p:blipFill>
          <a:blip r:embed="rId2"/>
          <a:stretch>
            <a:fillRect/>
          </a:stretch>
        </p:blipFill>
        <p:spPr>
          <a:xfrm>
            <a:off x="507034" y="1158482"/>
            <a:ext cx="9593942" cy="3751310"/>
          </a:xfrm>
          <a:prstGeom prst="rect">
            <a:avLst/>
          </a:prstGeom>
        </p:spPr>
      </p:pic>
      <p:sp>
        <p:nvSpPr>
          <p:cNvPr id="8" name="Rectangle 7"/>
          <p:cNvSpPr/>
          <p:nvPr/>
        </p:nvSpPr>
        <p:spPr>
          <a:xfrm>
            <a:off x="920509" y="5386846"/>
            <a:ext cx="9805547" cy="400110"/>
          </a:xfrm>
          <a:prstGeom prst="rect">
            <a:avLst/>
          </a:prstGeom>
        </p:spPr>
        <p:txBody>
          <a:bodyPr wrap="square">
            <a:spAutoFit/>
          </a:bodyPr>
          <a:lstStyle/>
          <a:p>
            <a:r>
              <a:rPr lang="en-US" sz="2000" smtClean="0">
                <a:latin typeface="Times New Roman" panose="02020603050405020304" pitchFamily="18" charset="0"/>
                <a:cs typeface="Times New Roman" panose="02020603050405020304" pitchFamily="18" charset="0"/>
              </a:rPr>
              <a:t>Link: https</a:t>
            </a:r>
            <a:r>
              <a:rPr lang="en-US" sz="2000">
                <a:latin typeface="Times New Roman" panose="02020603050405020304" pitchFamily="18" charset="0"/>
                <a:cs typeface="Times New Roman" panose="02020603050405020304" pitchFamily="18" charset="0"/>
              </a:rPr>
              <a:t>://gcc.gnu.org/onlinedocs/gcc-9.2.0/gcc.pdf</a:t>
            </a:r>
          </a:p>
        </p:txBody>
      </p:sp>
    </p:spTree>
    <p:extLst>
      <p:ext uri="{BB962C8B-B14F-4D97-AF65-F5344CB8AC3E}">
        <p14:creationId xmlns:p14="http://schemas.microsoft.com/office/powerpoint/2010/main" val="1594731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64" y="978015"/>
            <a:ext cx="10686197" cy="35415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9463" y="424017"/>
            <a:ext cx="2844625" cy="553998"/>
          </a:xfrm>
          <a:prstGeom prst="rect">
            <a:avLst/>
          </a:prstGeom>
          <a:noFill/>
        </p:spPr>
        <p:txBody>
          <a:bodyPr wrap="none" rtlCol="0">
            <a:spAutoFit/>
          </a:bodyPr>
          <a:lstStyle/>
          <a:p>
            <a:pPr lvl="0" eaLnBrk="0" fontAlgn="base" hangingPunct="0">
              <a:spcBef>
                <a:spcPct val="0"/>
              </a:spcBef>
              <a:spcAft>
                <a:spcPct val="0"/>
              </a:spcAft>
            </a:pPr>
            <a:r>
              <a:rPr lang="en-US" altLang="en-US" sz="3000" b="1">
                <a:latin typeface="Times New Roman" panose="02020603050405020304" pitchFamily="18" charset="0"/>
                <a:cs typeface="Times New Roman" panose="02020603050405020304" pitchFamily="18" charset="0"/>
              </a:rPr>
              <a:t>1. The </a:t>
            </a:r>
            <a:r>
              <a:rPr lang="en-US" altLang="en-US" sz="3000" b="1" smtClean="0">
                <a:latin typeface="Times New Roman" panose="02020603050405020304" pitchFamily="18" charset="0"/>
                <a:cs typeface="Times New Roman" panose="02020603050405020304" pitchFamily="18" charset="0"/>
              </a:rPr>
              <a:t>c</a:t>
            </a:r>
            <a:r>
              <a:rPr lang="en-US" sz="3000" b="1" smtClean="0">
                <a:latin typeface="Times New Roman" panose="02020603050405020304" pitchFamily="18" charset="0"/>
                <a:cs typeface="Times New Roman" panose="02020603050405020304" pitchFamily="18" charset="0"/>
              </a:rPr>
              <a:t>ompiler</a:t>
            </a:r>
            <a:r>
              <a:rPr lang="en-US" sz="3000" b="1">
                <a:latin typeface="Times New Roman" panose="02020603050405020304" pitchFamily="18" charset="0"/>
                <a:cs typeface="Times New Roman" panose="02020603050405020304" pitchFamily="18" charset="0"/>
              </a:rPr>
              <a:t> </a:t>
            </a:r>
            <a:endParaRPr lang="en-US" altLang="en-US" sz="3000" b="1">
              <a:latin typeface="Times New Roman" panose="02020603050405020304" pitchFamily="18" charset="0"/>
              <a:cs typeface="Times New Roman" panose="02020603050405020304" pitchFamily="18" charset="0"/>
            </a:endParaRPr>
          </a:p>
        </p:txBody>
      </p:sp>
      <p:sp>
        <p:nvSpPr>
          <p:cNvPr id="6" name="Rectangle 5"/>
          <p:cNvSpPr/>
          <p:nvPr/>
        </p:nvSpPr>
        <p:spPr>
          <a:xfrm>
            <a:off x="846161" y="4697027"/>
            <a:ext cx="10536072" cy="1537409"/>
          </a:xfrm>
          <a:prstGeom prst="rect">
            <a:avLst/>
          </a:prstGeom>
        </p:spPr>
        <p:txBody>
          <a:bodyPr wrap="square">
            <a:spAutoFit/>
          </a:bodyPr>
          <a:lstStyle/>
          <a:p>
            <a:pPr algn="just">
              <a:lnSpc>
                <a:spcPct val="120000"/>
              </a:lnSpc>
            </a:pPr>
            <a:r>
              <a:rPr lang="en-US" sz="2000" b="1">
                <a:latin typeface="Times New Roman" panose="02020603050405020304" pitchFamily="18" charset="0"/>
                <a:cs typeface="Times New Roman" panose="02020603050405020304" pitchFamily="18" charset="0"/>
              </a:rPr>
              <a:t>Compiler</a:t>
            </a:r>
            <a:r>
              <a:rPr lang="en-US" sz="2000">
                <a:latin typeface="Times New Roman" panose="02020603050405020304" pitchFamily="18" charset="0"/>
                <a:cs typeface="Times New Roman" panose="02020603050405020304" pitchFamily="18" charset="0"/>
              </a:rPr>
              <a:t> can be understood as </a:t>
            </a:r>
            <a:r>
              <a:rPr lang="en-US" sz="2000" smtClean="0">
                <a:latin typeface="Times New Roman" panose="02020603050405020304" pitchFamily="18" charset="0"/>
                <a:cs typeface="Times New Roman" panose="02020603050405020304" pitchFamily="18" charset="0"/>
              </a:rPr>
              <a:t>translating </a:t>
            </a:r>
            <a:r>
              <a:rPr lang="en-US" sz="2000">
                <a:latin typeface="Times New Roman" panose="02020603050405020304" pitchFamily="18" charset="0"/>
                <a:cs typeface="Times New Roman" panose="02020603050405020304" pitchFamily="18" charset="0"/>
              </a:rPr>
              <a:t>a sequence of statements written from a programming language into an equivalent program in the form of a </a:t>
            </a:r>
            <a:r>
              <a:rPr lang="en-US" sz="2000" smtClean="0">
                <a:latin typeface="Times New Roman" panose="02020603050405020304" pitchFamily="18" charset="0"/>
                <a:cs typeface="Times New Roman" panose="02020603050405020304" pitchFamily="18" charset="0"/>
              </a:rPr>
              <a:t>machine </a:t>
            </a:r>
            <a:r>
              <a:rPr lang="en-US" sz="2000">
                <a:latin typeface="Times New Roman" panose="02020603050405020304" pitchFamily="18" charset="0"/>
                <a:cs typeface="Times New Roman" panose="02020603050405020304" pitchFamily="18" charset="0"/>
              </a:rPr>
              <a:t>language. Simple to understand, we can temporarily say that thanks to this Compiler, the .c file we write is translated into a .hex .bin file to be loaded into any MCU.</a:t>
            </a:r>
          </a:p>
        </p:txBody>
      </p:sp>
      <p:sp>
        <p:nvSpPr>
          <p:cNvPr id="7" name="TextBox 6"/>
          <p:cNvSpPr txBox="1"/>
          <p:nvPr/>
        </p:nvSpPr>
        <p:spPr>
          <a:xfrm>
            <a:off x="1278469" y="3732865"/>
            <a:ext cx="4122835" cy="707886"/>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T</a:t>
            </a:r>
            <a:r>
              <a:rPr lang="en-US" sz="2000" b="1" smtClean="0">
                <a:latin typeface="Times New Roman" panose="02020603050405020304" pitchFamily="18" charset="0"/>
                <a:cs typeface="Times New Roman" panose="02020603050405020304" pitchFamily="18" charset="0"/>
              </a:rPr>
              <a:t>he process of compiling c program</a:t>
            </a:r>
          </a:p>
          <a:p>
            <a:r>
              <a:rPr lang="en-US" sz="2000" b="1" smtClean="0">
                <a:latin typeface="Times New Roman" panose="02020603050405020304" pitchFamily="18" charset="0"/>
                <a:cs typeface="Times New Roman" panose="02020603050405020304" pitchFamily="18" charset="0"/>
              </a:rPr>
              <a:t>in embedded</a:t>
            </a: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6864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6509" y="806478"/>
            <a:ext cx="8885631" cy="6051522"/>
          </a:xfrm>
          <a:prstGeom prst="rect">
            <a:avLst/>
          </a:prstGeom>
        </p:spPr>
      </p:pic>
      <p:sp>
        <p:nvSpPr>
          <p:cNvPr id="5" name="Rectangle 4"/>
          <p:cNvSpPr/>
          <p:nvPr/>
        </p:nvSpPr>
        <p:spPr>
          <a:xfrm>
            <a:off x="751767" y="329424"/>
            <a:ext cx="3040256" cy="477054"/>
          </a:xfrm>
          <a:prstGeom prst="rect">
            <a:avLst/>
          </a:prstGeom>
        </p:spPr>
        <p:txBody>
          <a:bodyPr wrap="none">
            <a:spAutoFit/>
          </a:bodyPr>
          <a:lstStyle/>
          <a:p>
            <a:r>
              <a:rPr lang="en-US" sz="2500" b="1" smtClean="0">
                <a:latin typeface="Times New Roman" panose="02020603050405020304" pitchFamily="18" charset="0"/>
                <a:cs typeface="Times New Roman" panose="02020603050405020304" pitchFamily="18" charset="0"/>
              </a:rPr>
              <a:t>3. Compiling </a:t>
            </a:r>
            <a:r>
              <a:rPr lang="en-US" sz="2500" b="1">
                <a:latin typeface="Times New Roman" panose="02020603050405020304" pitchFamily="18" charset="0"/>
                <a:cs typeface="Times New Roman" panose="02020603050405020304" pitchFamily="18" charset="0"/>
              </a:rPr>
              <a:t>process</a:t>
            </a:r>
          </a:p>
        </p:txBody>
      </p:sp>
    </p:spTree>
    <p:extLst>
      <p:ext uri="{BB962C8B-B14F-4D97-AF65-F5344CB8AC3E}">
        <p14:creationId xmlns:p14="http://schemas.microsoft.com/office/powerpoint/2010/main" val="3921676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23299" y="885677"/>
            <a:ext cx="7449728" cy="3088911"/>
          </a:xfrm>
          <a:prstGeom prst="rect">
            <a:avLst/>
          </a:prstGeom>
        </p:spPr>
      </p:pic>
    </p:spTree>
    <p:extLst>
      <p:ext uri="{BB962C8B-B14F-4D97-AF65-F5344CB8AC3E}">
        <p14:creationId xmlns:p14="http://schemas.microsoft.com/office/powerpoint/2010/main" val="2150666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194" y="483039"/>
            <a:ext cx="2440092" cy="553998"/>
          </a:xfrm>
          <a:prstGeom prst="rect">
            <a:avLst/>
          </a:prstGeom>
          <a:noFill/>
        </p:spPr>
        <p:txBody>
          <a:bodyPr wrap="none" rtlCol="0">
            <a:spAutoFit/>
          </a:bodyPr>
          <a:lstStyle/>
          <a:p>
            <a:r>
              <a:rPr lang="en-US" sz="3000" b="1" smtClean="0">
                <a:latin typeface="Times New Roman" panose="02020603050405020304" pitchFamily="18" charset="0"/>
                <a:cs typeface="Times New Roman" panose="02020603050405020304" pitchFamily="18" charset="0"/>
              </a:rPr>
              <a:t>4. Startup file</a:t>
            </a:r>
            <a:endParaRPr lang="en-US" sz="3000" b="1">
              <a:latin typeface="Times New Roman" panose="02020603050405020304" pitchFamily="18" charset="0"/>
              <a:cs typeface="Times New Roman" panose="02020603050405020304" pitchFamily="18" charset="0"/>
            </a:endParaRPr>
          </a:p>
        </p:txBody>
      </p:sp>
      <p:sp>
        <p:nvSpPr>
          <p:cNvPr id="5" name="Rectangle 4"/>
          <p:cNvSpPr/>
          <p:nvPr/>
        </p:nvSpPr>
        <p:spPr>
          <a:xfrm>
            <a:off x="606051" y="1140069"/>
            <a:ext cx="6538527" cy="2246769"/>
          </a:xfrm>
          <a:prstGeom prst="rect">
            <a:avLst/>
          </a:prstGeom>
        </p:spPr>
        <p:txBody>
          <a:bodyPr wrap="square">
            <a:spAutoFit/>
          </a:bodyPr>
          <a:lstStyle/>
          <a:p>
            <a:r>
              <a:rPr lang="en-US" sz="2000" smtClean="0">
                <a:latin typeface="Times New Roman" panose="02020603050405020304" pitchFamily="18" charset="0"/>
                <a:cs typeface="Times New Roman" panose="02020603050405020304" pitchFamily="18" charset="0"/>
              </a:rPr>
              <a:t>The </a:t>
            </a:r>
            <a:r>
              <a:rPr lang="en-US" sz="2000">
                <a:latin typeface="Times New Roman" panose="02020603050405020304" pitchFamily="18" charset="0"/>
                <a:cs typeface="Times New Roman" panose="02020603050405020304" pitchFamily="18" charset="0"/>
              </a:rPr>
              <a:t>startup code consist of few parts below.</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Architecture and syntax</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Declaration of the Stack area</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Declaration of the Heap area</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Vector table</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Assembler code of Reset handler</a:t>
            </a:r>
          </a:p>
          <a:p>
            <a:pPr marL="342900" indent="-342900">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Definition </a:t>
            </a:r>
            <a:r>
              <a:rPr lang="en-US" sz="2000">
                <a:latin typeface="Times New Roman" panose="02020603050405020304" pitchFamily="18" charset="0"/>
                <a:cs typeface="Times New Roman" panose="02020603050405020304" pitchFamily="18" charset="0"/>
              </a:rPr>
              <a:t>of interrupt handler</a:t>
            </a:r>
            <a:endParaRPr lang="en-US" sz="2000" b="0" i="0">
              <a:effectLst/>
              <a:latin typeface="Times New Roman" panose="02020603050405020304" pitchFamily="18" charset="0"/>
              <a:cs typeface="Times New Roman" panose="02020603050405020304" pitchFamily="18" charset="0"/>
            </a:endParaRPr>
          </a:p>
        </p:txBody>
      </p:sp>
      <p:sp>
        <p:nvSpPr>
          <p:cNvPr id="7" name="Rectangle 6"/>
          <p:cNvSpPr/>
          <p:nvPr/>
        </p:nvSpPr>
        <p:spPr>
          <a:xfrm>
            <a:off x="606051" y="3489870"/>
            <a:ext cx="11585949" cy="2554545"/>
          </a:xfrm>
          <a:prstGeom prst="rect">
            <a:avLst/>
          </a:prstGeom>
        </p:spPr>
        <p:txBody>
          <a:bodyPr wrap="square">
            <a:spAutoFit/>
          </a:bodyPr>
          <a:lstStyle/>
          <a:p>
            <a:r>
              <a:rPr lang="en-US" sz="2000" smtClean="0">
                <a:latin typeface="Times New Roman" panose="02020603050405020304" pitchFamily="18" charset="0"/>
                <a:cs typeface="Times New Roman" panose="02020603050405020304" pitchFamily="18" charset="0"/>
              </a:rPr>
              <a:t>This </a:t>
            </a:r>
            <a:r>
              <a:rPr lang="en-US" sz="2000">
                <a:latin typeface="Times New Roman" panose="02020603050405020304" pitchFamily="18" charset="0"/>
                <a:cs typeface="Times New Roman" panose="02020603050405020304" pitchFamily="18" charset="0"/>
              </a:rPr>
              <a:t>module performs: </a:t>
            </a:r>
            <a:endParaRPr lang="en-US" sz="200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Set </a:t>
            </a:r>
            <a:r>
              <a:rPr lang="en-US" sz="2000">
                <a:latin typeface="Times New Roman" panose="02020603050405020304" pitchFamily="18" charset="0"/>
                <a:cs typeface="Times New Roman" panose="02020603050405020304" pitchFamily="18" charset="0"/>
              </a:rPr>
              <a:t>the initial SP </a:t>
            </a:r>
          </a:p>
          <a:p>
            <a:pPr marL="285750" indent="-285750">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Set </a:t>
            </a:r>
            <a:r>
              <a:rPr lang="en-US" sz="2000">
                <a:latin typeface="Times New Roman" panose="02020603050405020304" pitchFamily="18" charset="0"/>
                <a:cs typeface="Times New Roman" panose="02020603050405020304" pitchFamily="18" charset="0"/>
              </a:rPr>
              <a:t>the initial PC == Reset_Handler,  </a:t>
            </a:r>
          </a:p>
          <a:p>
            <a:pPr marL="285750" indent="-285750">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Set the vector table entries with the exceptions ISR address  </a:t>
            </a:r>
          </a:p>
          <a:p>
            <a:pPr marL="285750" indent="-285750">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Configure the clock system and the external SRAM mounted on   </a:t>
            </a:r>
          </a:p>
          <a:p>
            <a:pPr marL="285750" indent="-285750">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STM324xG-EVAL </a:t>
            </a:r>
            <a:r>
              <a:rPr lang="en-US" sz="2000">
                <a:latin typeface="Times New Roman" panose="02020603050405020304" pitchFamily="18" charset="0"/>
                <a:cs typeface="Times New Roman" panose="02020603050405020304" pitchFamily="18" charset="0"/>
              </a:rPr>
              <a:t>board to be used as data memory (optional, </a:t>
            </a:r>
            <a:r>
              <a:rPr lang="en-US" sz="2000" smtClean="0">
                <a:latin typeface="Times New Roman" panose="02020603050405020304" pitchFamily="18" charset="0"/>
                <a:cs typeface="Times New Roman" panose="02020603050405020304" pitchFamily="18" charset="0"/>
              </a:rPr>
              <a:t>to </a:t>
            </a:r>
            <a:r>
              <a:rPr lang="en-US" sz="2000">
                <a:latin typeface="Times New Roman" panose="02020603050405020304" pitchFamily="18" charset="0"/>
                <a:cs typeface="Times New Roman" panose="02020603050405020304" pitchFamily="18" charset="0"/>
              </a:rPr>
              <a:t>be enabled by user)  </a:t>
            </a:r>
          </a:p>
          <a:p>
            <a:pPr marL="285750" indent="-285750">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Branches </a:t>
            </a:r>
            <a:r>
              <a:rPr lang="en-US" sz="2000">
                <a:latin typeface="Times New Roman" panose="02020603050405020304" pitchFamily="18" charset="0"/>
                <a:cs typeface="Times New Roman" panose="02020603050405020304" pitchFamily="18" charset="0"/>
              </a:rPr>
              <a:t>to main in the C library (which eventually  </a:t>
            </a:r>
            <a:r>
              <a:rPr lang="en-US" sz="2000" smtClean="0">
                <a:latin typeface="Times New Roman" panose="02020603050405020304" pitchFamily="18" charset="0"/>
                <a:cs typeface="Times New Roman" panose="02020603050405020304" pitchFamily="18" charset="0"/>
              </a:rPr>
              <a:t>calls </a:t>
            </a:r>
            <a:r>
              <a:rPr lang="en-US" sz="2000">
                <a:latin typeface="Times New Roman" panose="02020603050405020304" pitchFamily="18" charset="0"/>
                <a:cs typeface="Times New Roman" panose="02020603050405020304" pitchFamily="18" charset="0"/>
              </a:rPr>
              <a:t>main()).  </a:t>
            </a:r>
          </a:p>
          <a:p>
            <a:pPr marL="285750" indent="-285750">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After </a:t>
            </a:r>
            <a:r>
              <a:rPr lang="en-US" sz="2000">
                <a:latin typeface="Times New Roman" panose="02020603050405020304" pitchFamily="18" charset="0"/>
                <a:cs typeface="Times New Roman" panose="02020603050405020304" pitchFamily="18" charset="0"/>
              </a:rPr>
              <a:t>Reset the Cortex-M4 processor is in Thread mode</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priority is Privileged, and the Stack is set to Main.</a:t>
            </a:r>
          </a:p>
        </p:txBody>
      </p:sp>
    </p:spTree>
    <p:extLst>
      <p:ext uri="{BB962C8B-B14F-4D97-AF65-F5344CB8AC3E}">
        <p14:creationId xmlns:p14="http://schemas.microsoft.com/office/powerpoint/2010/main" val="370093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396" y="595088"/>
            <a:ext cx="11563662" cy="3947884"/>
          </a:xfrm>
          <a:prstGeom prst="rect">
            <a:avLst/>
          </a:prstGeom>
        </p:spPr>
      </p:pic>
      <p:sp>
        <p:nvSpPr>
          <p:cNvPr id="5" name="Rectangle 4"/>
          <p:cNvSpPr/>
          <p:nvPr/>
        </p:nvSpPr>
        <p:spPr>
          <a:xfrm>
            <a:off x="377373" y="4542972"/>
            <a:ext cx="11596913" cy="1938992"/>
          </a:xfrm>
          <a:prstGeom prst="rect">
            <a:avLst/>
          </a:prstGeom>
        </p:spPr>
        <p:txBody>
          <a:bodyPr wrap="square">
            <a:spAutoFit/>
          </a:bodyPr>
          <a:lstStyle/>
          <a:p>
            <a:r>
              <a:rPr lang="en-US" sz="2000" smtClean="0">
                <a:latin typeface="Times New Roman" panose="02020603050405020304" pitchFamily="18" charset="0"/>
                <a:cs typeface="Times New Roman" panose="02020603050405020304" pitchFamily="18" charset="0"/>
              </a:rPr>
              <a:t> .syntax unifie    use modern assembler syntax + auto-generate IT instructions. Put in top of your source file </a:t>
            </a:r>
          </a:p>
          <a:p>
            <a:r>
              <a:rPr lang="en-US" sz="2000" smtClean="0">
                <a:latin typeface="Times New Roman" panose="02020603050405020304" pitchFamily="18" charset="0"/>
                <a:cs typeface="Times New Roman" panose="02020603050405020304" pitchFamily="18" charset="0"/>
              </a:rPr>
              <a:t> .cpu cpuType    cpuType may for instance be cortex-m0, cortex-m3 or cortex-m4. </a:t>
            </a:r>
          </a:p>
          <a:p>
            <a:r>
              <a:rPr lang="en-US" sz="2000" smtClean="0">
                <a:latin typeface="Times New Roman" panose="02020603050405020304" pitchFamily="18" charset="0"/>
                <a:cs typeface="Times New Roman" panose="02020603050405020304" pitchFamily="18" charset="0"/>
              </a:rPr>
              <a:t> .fpu                   </a:t>
            </a:r>
            <a:r>
              <a:rPr lang="en-US" sz="2000">
                <a:latin typeface="Times New Roman" panose="02020603050405020304" pitchFamily="18" charset="0"/>
                <a:cs typeface="Times New Roman" panose="02020603050405020304" pitchFamily="18" charset="0"/>
              </a:rPr>
              <a:t>s</a:t>
            </a:r>
            <a:r>
              <a:rPr lang="en-US" sz="2000" smtClean="0">
                <a:latin typeface="Times New Roman" panose="02020603050405020304" pitchFamily="18" charset="0"/>
                <a:cs typeface="Times New Roman" panose="02020603050405020304" pitchFamily="18" charset="0"/>
              </a:rPr>
              <a:t>pecifies </a:t>
            </a:r>
            <a:r>
              <a:rPr lang="en-US" sz="2000">
                <a:latin typeface="Times New Roman" panose="02020603050405020304" pitchFamily="18" charset="0"/>
                <a:cs typeface="Times New Roman" panose="02020603050405020304" pitchFamily="18" charset="0"/>
              </a:rPr>
              <a:t>the target FPU architecture, that is the floating-point hardware available on the target.</a:t>
            </a:r>
          </a:p>
          <a:p>
            <a:r>
              <a:rPr lang="en-US" sz="2000" smtClean="0">
                <a:latin typeface="Times New Roman" panose="02020603050405020304" pitchFamily="18" charset="0"/>
                <a:cs typeface="Times New Roman" panose="02020603050405020304" pitchFamily="18" charset="0"/>
              </a:rPr>
              <a:t>.thumb               type instruction </a:t>
            </a:r>
            <a:r>
              <a:rPr lang="en-US" sz="2000">
                <a:latin typeface="Times New Roman" panose="02020603050405020304" pitchFamily="18" charset="0"/>
                <a:cs typeface="Times New Roman" panose="02020603050405020304" pitchFamily="18" charset="0"/>
              </a:rPr>
              <a:t/>
            </a:r>
            <a:br>
              <a:rPr lang="en-US" sz="2000">
                <a:latin typeface="Times New Roman" panose="02020603050405020304" pitchFamily="18" charset="0"/>
                <a:cs typeface="Times New Roman" panose="02020603050405020304" pitchFamily="18" charset="0"/>
              </a:rPr>
            </a:br>
            <a:r>
              <a:rPr lang="en-US" sz="2000" smtClean="0">
                <a:latin typeface="Times New Roman" panose="02020603050405020304" pitchFamily="18" charset="0"/>
                <a:cs typeface="Times New Roman" panose="02020603050405020304" pitchFamily="18" charset="0"/>
              </a:rPr>
              <a:t>.global               </a:t>
            </a:r>
            <a:r>
              <a:rPr lang="en-US" sz="2000">
                <a:latin typeface="Times New Roman" panose="02020603050405020304" pitchFamily="18" charset="0"/>
                <a:cs typeface="Times New Roman" panose="02020603050405020304" pitchFamily="18" charset="0"/>
              </a:rPr>
              <a:t>would mark a label in the current file as having global scope (available to other modules)</a:t>
            </a:r>
            <a:r>
              <a:rPr lang="en-US" sz="2000" smtClean="0">
                <a:latin typeface="Times New Roman" panose="02020603050405020304" pitchFamily="18" charset="0"/>
                <a:cs typeface="Times New Roman" panose="02020603050405020304" pitchFamily="18" charset="0"/>
              </a:rPr>
              <a:t>               </a:t>
            </a:r>
          </a:p>
          <a:p>
            <a:r>
              <a:rPr lang="en-US" sz="2000">
                <a:latin typeface="Times New Roman" panose="02020603050405020304" pitchFamily="18" charset="0"/>
                <a:cs typeface="Times New Roman" panose="02020603050405020304" pitchFamily="18" charset="0"/>
              </a:rPr>
              <a:t>.world             </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declare a 32bit </a:t>
            </a:r>
            <a:r>
              <a:rPr lang="en-US" sz="2000" smtClean="0">
                <a:latin typeface="Times New Roman" panose="02020603050405020304" pitchFamily="18" charset="0"/>
                <a:cs typeface="Times New Roman" panose="02020603050405020304" pitchFamily="18" charset="0"/>
              </a:rPr>
              <a:t>variable in the .data section</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27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10857" y="782448"/>
            <a:ext cx="8542858" cy="5813343"/>
          </a:xfrm>
          <a:prstGeom prst="rect">
            <a:avLst/>
          </a:prstGeom>
        </p:spPr>
      </p:pic>
    </p:spTree>
    <p:extLst>
      <p:ext uri="{BB962C8B-B14F-4D97-AF65-F5344CB8AC3E}">
        <p14:creationId xmlns:p14="http://schemas.microsoft.com/office/powerpoint/2010/main" val="1805368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05637" y="421650"/>
            <a:ext cx="7214362" cy="5425200"/>
          </a:xfrm>
          <a:prstGeom prst="rect">
            <a:avLst/>
          </a:prstGeom>
        </p:spPr>
      </p:pic>
      <p:sp>
        <p:nvSpPr>
          <p:cNvPr id="7" name="TextBox 6"/>
          <p:cNvSpPr txBox="1"/>
          <p:nvPr/>
        </p:nvSpPr>
        <p:spPr>
          <a:xfrm>
            <a:off x="595085" y="5846850"/>
            <a:ext cx="11263085" cy="707886"/>
          </a:xfrm>
          <a:prstGeom prst="rect">
            <a:avLst/>
          </a:prstGeom>
          <a:noFill/>
        </p:spPr>
        <p:txBody>
          <a:bodyPr wrap="square" rtlCol="0">
            <a:spAutoFit/>
          </a:bodyPr>
          <a:lstStyle/>
          <a:p>
            <a:r>
              <a:rPr lang="en-US" sz="2000" smtClean="0">
                <a:latin typeface="Times New Roman" panose="02020603050405020304" pitchFamily="18" charset="0"/>
                <a:cs typeface="Times New Roman" panose="02020603050405020304" pitchFamily="18" charset="0"/>
              </a:rPr>
              <a:t>Set the size of Reset_Handler are, and calculate the size by subtracting the address of Reset_Handler from </a:t>
            </a:r>
            <a:r>
              <a:rPr lang="en-US" sz="2000">
                <a:latin typeface="Times New Roman" panose="02020603050405020304" pitchFamily="18" charset="0"/>
                <a:cs typeface="Times New Roman" panose="02020603050405020304" pitchFamily="18" charset="0"/>
              </a:rPr>
              <a:t>the current address</a:t>
            </a:r>
          </a:p>
        </p:txBody>
      </p:sp>
    </p:spTree>
    <p:extLst>
      <p:ext uri="{BB962C8B-B14F-4D97-AF65-F5344CB8AC3E}">
        <p14:creationId xmlns:p14="http://schemas.microsoft.com/office/powerpoint/2010/main" val="3129845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53143" y="1106584"/>
            <a:ext cx="9750387" cy="3328390"/>
          </a:xfrm>
          <a:prstGeom prst="rect">
            <a:avLst/>
          </a:prstGeom>
        </p:spPr>
      </p:pic>
      <p:sp>
        <p:nvSpPr>
          <p:cNvPr id="7" name="Rectangle 6"/>
          <p:cNvSpPr/>
          <p:nvPr/>
        </p:nvSpPr>
        <p:spPr>
          <a:xfrm>
            <a:off x="798285" y="4594631"/>
            <a:ext cx="10624457" cy="707886"/>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During the code execution, there might be exception or interrupt occurs, </a:t>
            </a:r>
            <a:r>
              <a:rPr lang="en-US" sz="2000" smtClean="0">
                <a:latin typeface="Times New Roman" panose="02020603050405020304" pitchFamily="18" charset="0"/>
                <a:cs typeface="Times New Roman" panose="02020603050405020304" pitchFamily="18" charset="0"/>
              </a:rPr>
              <a:t>and </a:t>
            </a:r>
            <a:r>
              <a:rPr lang="en-US" sz="2000">
                <a:latin typeface="Times New Roman" panose="02020603050405020304" pitchFamily="18" charset="0"/>
                <a:cs typeface="Times New Roman" panose="02020603050405020304" pitchFamily="18" charset="0"/>
              </a:rPr>
              <a:t>the processor will start executing the exception or interrupt handler.</a:t>
            </a:r>
          </a:p>
        </p:txBody>
      </p:sp>
      <p:sp>
        <p:nvSpPr>
          <p:cNvPr id="8" name="Rectangle 7"/>
          <p:cNvSpPr/>
          <p:nvPr/>
        </p:nvSpPr>
        <p:spPr>
          <a:xfrm>
            <a:off x="798284" y="5462174"/>
            <a:ext cx="10392229" cy="707886"/>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if the exception handler function is not redefined. it will jump into the </a:t>
            </a:r>
            <a:r>
              <a:rPr lang="en-US" sz="2000" smtClean="0">
                <a:latin typeface="Times New Roman" panose="02020603050405020304" pitchFamily="18" charset="0"/>
                <a:cs typeface="Times New Roman" panose="02020603050405020304" pitchFamily="18" charset="0"/>
              </a:rPr>
              <a:t>Default_Handler function and by </a:t>
            </a:r>
            <a:r>
              <a:rPr lang="en-US" sz="2000">
                <a:latin typeface="Times New Roman" panose="02020603050405020304" pitchFamily="18" charset="0"/>
                <a:cs typeface="Times New Roman" panose="02020603050405020304" pitchFamily="18" charset="0"/>
              </a:rPr>
              <a:t>default, the handler is just an endless loop by the directive </a:t>
            </a:r>
            <a:r>
              <a:rPr lang="en-US" sz="2000" i="1">
                <a:latin typeface="Times New Roman" panose="02020603050405020304" pitchFamily="18" charset="0"/>
                <a:cs typeface="Times New Roman" panose="02020603050405020304" pitchFamily="18" charset="0"/>
              </a:rPr>
              <a:t>“b .”</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366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5715" y="1048614"/>
            <a:ext cx="8478438" cy="4611967"/>
          </a:xfrm>
          <a:prstGeom prst="rect">
            <a:avLst/>
          </a:prstGeom>
        </p:spPr>
      </p:pic>
    </p:spTree>
    <p:extLst>
      <p:ext uri="{BB962C8B-B14F-4D97-AF65-F5344CB8AC3E}">
        <p14:creationId xmlns:p14="http://schemas.microsoft.com/office/powerpoint/2010/main" val="2676411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96687" y="5755606"/>
            <a:ext cx="9869714" cy="707886"/>
          </a:xfrm>
          <a:prstGeom prst="rect">
            <a:avLst/>
          </a:prstGeom>
        </p:spPr>
        <p:txBody>
          <a:bodyPr wrap="square">
            <a:spAutoFit/>
          </a:bodyPr>
          <a:lstStyle/>
          <a:p>
            <a:r>
              <a:rPr lang="en-US" sz="2000" smtClean="0">
                <a:solidFill>
                  <a:srgbClr val="333333"/>
                </a:solidFill>
                <a:latin typeface="Times New Roman" panose="02020603050405020304" pitchFamily="18" charset="0"/>
                <a:cs typeface="Times New Roman" panose="02020603050405020304" pitchFamily="18" charset="0"/>
              </a:rPr>
              <a:t>The </a:t>
            </a:r>
            <a:r>
              <a:rPr lang="en-US" sz="2000">
                <a:solidFill>
                  <a:srgbClr val="333333"/>
                </a:solidFill>
                <a:latin typeface="Times New Roman" panose="02020603050405020304" pitchFamily="18" charset="0"/>
                <a:cs typeface="Times New Roman" panose="02020603050405020304" pitchFamily="18" charset="0"/>
              </a:rPr>
              <a:t>default handlers of all of the exception and interrupt handlers except Reset will be set as “Default_Handler” which is an endless loop.</a:t>
            </a:r>
            <a:endParaRPr lang="en-US" sz="200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96687" y="478779"/>
            <a:ext cx="7688327" cy="4014364"/>
          </a:xfrm>
          <a:prstGeom prst="rect">
            <a:avLst/>
          </a:prstGeom>
        </p:spPr>
      </p:pic>
      <p:sp>
        <p:nvSpPr>
          <p:cNvPr id="7" name="Rectangle 6"/>
          <p:cNvSpPr/>
          <p:nvPr/>
        </p:nvSpPr>
        <p:spPr>
          <a:xfrm>
            <a:off x="696687" y="4616543"/>
            <a:ext cx="10697028" cy="1015663"/>
          </a:xfrm>
          <a:prstGeom prst="rect">
            <a:avLst/>
          </a:prstGeom>
        </p:spPr>
        <p:txBody>
          <a:bodyPr wrap="square">
            <a:spAutoFit/>
          </a:bodyPr>
          <a:lstStyle/>
          <a:p>
            <a:r>
              <a:rPr lang="en-US" sz="2000">
                <a:solidFill>
                  <a:srgbClr val="333333"/>
                </a:solidFill>
                <a:latin typeface="Times New Roman" panose="02020603050405020304" pitchFamily="18" charset="0"/>
                <a:cs typeface="Times New Roman" panose="02020603050405020304" pitchFamily="18" charset="0"/>
              </a:rPr>
              <a:t>This </a:t>
            </a:r>
            <a:r>
              <a:rPr lang="en-US" sz="2000" i="1">
                <a:solidFill>
                  <a:srgbClr val="333333"/>
                </a:solidFill>
                <a:latin typeface="Times New Roman" panose="02020603050405020304" pitchFamily="18" charset="0"/>
                <a:cs typeface="Times New Roman" panose="02020603050405020304" pitchFamily="18" charset="0"/>
              </a:rPr>
              <a:t>“.weak”</a:t>
            </a:r>
            <a:r>
              <a:rPr lang="en-US" sz="2000">
                <a:solidFill>
                  <a:srgbClr val="333333"/>
                </a:solidFill>
                <a:latin typeface="Times New Roman" panose="02020603050405020304" pitchFamily="18" charset="0"/>
                <a:cs typeface="Times New Roman" panose="02020603050405020304" pitchFamily="18" charset="0"/>
              </a:rPr>
              <a:t> directive sets the weak attribute on the symbol </a:t>
            </a:r>
            <a:r>
              <a:rPr lang="en-US" sz="2000" i="1">
                <a:solidFill>
                  <a:srgbClr val="333333"/>
                </a:solidFill>
                <a:latin typeface="Times New Roman" panose="02020603050405020304" pitchFamily="18" charset="0"/>
                <a:cs typeface="Times New Roman" panose="02020603050405020304" pitchFamily="18" charset="0"/>
              </a:rPr>
              <a:t>“Default_Handler”</a:t>
            </a:r>
            <a:r>
              <a:rPr lang="en-US" sz="2000">
                <a:solidFill>
                  <a:srgbClr val="333333"/>
                </a:solidFill>
                <a:latin typeface="Times New Roman" panose="02020603050405020304" pitchFamily="18" charset="0"/>
                <a:cs typeface="Times New Roman" panose="02020603050405020304" pitchFamily="18" charset="0"/>
              </a:rPr>
              <a:t>, if the symbol does not already exist in the source code, it will be created. And by default, the handler is just an endless loop by the directive </a:t>
            </a:r>
            <a:r>
              <a:rPr lang="en-US" sz="2000" i="1">
                <a:solidFill>
                  <a:srgbClr val="333333"/>
                </a:solidFill>
                <a:latin typeface="Times New Roman" panose="02020603050405020304" pitchFamily="18" charset="0"/>
                <a:cs typeface="Times New Roman" panose="02020603050405020304" pitchFamily="18" charset="0"/>
              </a:rPr>
              <a:t>“b .”</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354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478971"/>
            <a:ext cx="2732928" cy="553998"/>
          </a:xfrm>
          <a:prstGeom prst="rect">
            <a:avLst/>
          </a:prstGeom>
          <a:noFill/>
        </p:spPr>
        <p:txBody>
          <a:bodyPr wrap="none" rtlCol="0">
            <a:spAutoFit/>
          </a:bodyPr>
          <a:lstStyle/>
          <a:p>
            <a:r>
              <a:rPr lang="en-US" sz="3000" b="1" smtClean="0">
                <a:latin typeface="Times New Roman" panose="02020603050405020304" pitchFamily="18" charset="0"/>
                <a:cs typeface="Times New Roman" panose="02020603050405020304" pitchFamily="18" charset="0"/>
              </a:rPr>
              <a:t>5. Linker script</a:t>
            </a:r>
            <a:endParaRPr lang="en-US" sz="3000" b="1">
              <a:latin typeface="Times New Roman" panose="02020603050405020304" pitchFamily="18" charset="0"/>
              <a:cs typeface="Times New Roman" panose="02020603050405020304" pitchFamily="18" charset="0"/>
            </a:endParaRPr>
          </a:p>
        </p:txBody>
      </p:sp>
      <p:sp>
        <p:nvSpPr>
          <p:cNvPr id="5" name="Rectangle 4"/>
          <p:cNvSpPr/>
          <p:nvPr/>
        </p:nvSpPr>
        <p:spPr>
          <a:xfrm>
            <a:off x="1016000" y="1069486"/>
            <a:ext cx="10508342" cy="798745"/>
          </a:xfrm>
          <a:prstGeom prst="rect">
            <a:avLst/>
          </a:prstGeom>
        </p:spPr>
        <p:txBody>
          <a:bodyPr wrap="square">
            <a:spAutoFit/>
          </a:bodyPr>
          <a:lstStyle/>
          <a:p>
            <a:pPr>
              <a:lnSpc>
                <a:spcPct val="120000"/>
              </a:lnSpc>
            </a:pPr>
            <a:r>
              <a:rPr lang="en-US" sz="2000">
                <a:latin typeface="Times New Roman" panose="02020603050405020304" pitchFamily="18" charset="0"/>
                <a:cs typeface="Times New Roman" panose="02020603050405020304" pitchFamily="18" charset="0"/>
              </a:rPr>
              <a:t>Set heap size, stack size and stack location </a:t>
            </a:r>
            <a:r>
              <a:rPr lang="en-US" sz="2000" smtClean="0">
                <a:latin typeface="Times New Roman" panose="02020603050405020304" pitchFamily="18" charset="0"/>
                <a:cs typeface="Times New Roman" panose="02020603050405020304" pitchFamily="18" charset="0"/>
              </a:rPr>
              <a:t>accordingto </a:t>
            </a:r>
            <a:r>
              <a:rPr lang="en-US" sz="2000">
                <a:latin typeface="Times New Roman" panose="02020603050405020304" pitchFamily="18" charset="0"/>
                <a:cs typeface="Times New Roman" panose="02020603050405020304" pitchFamily="18" charset="0"/>
              </a:rPr>
              <a:t>application requirements.</a:t>
            </a:r>
          </a:p>
          <a:p>
            <a:pPr>
              <a:lnSpc>
                <a:spcPct val="120000"/>
              </a:lnSpc>
            </a:pPr>
            <a:r>
              <a:rPr lang="en-US" sz="2000" smtClean="0">
                <a:latin typeface="Times New Roman" panose="02020603050405020304" pitchFamily="18" charset="0"/>
                <a:cs typeface="Times New Roman" panose="02020603050405020304" pitchFamily="18" charset="0"/>
              </a:rPr>
              <a:t>Set </a:t>
            </a:r>
            <a:r>
              <a:rPr lang="en-US" sz="2000">
                <a:latin typeface="Times New Roman" panose="02020603050405020304" pitchFamily="18" charset="0"/>
                <a:cs typeface="Times New Roman" panose="02020603050405020304" pitchFamily="18" charset="0"/>
              </a:rPr>
              <a:t>memory bank area and size if external memory is used.</a:t>
            </a:r>
          </a:p>
        </p:txBody>
      </p:sp>
      <p:sp>
        <p:nvSpPr>
          <p:cNvPr id="6" name="Rectangle 5"/>
          <p:cNvSpPr/>
          <p:nvPr/>
        </p:nvSpPr>
        <p:spPr>
          <a:xfrm>
            <a:off x="1168399" y="1868231"/>
            <a:ext cx="10203543" cy="5016758"/>
          </a:xfrm>
          <a:prstGeom prst="rect">
            <a:avLst/>
          </a:prstGeom>
        </p:spPr>
        <p:txBody>
          <a:bodyPr wrap="square">
            <a:spAutoFit/>
          </a:bodyPr>
          <a:lstStyle/>
          <a:p>
            <a:pPr marL="342900" lvl="0" indent="-342900" algn="just" eaLnBrk="0" fontAlgn="base" hangingPunct="0">
              <a:spcBef>
                <a:spcPct val="0"/>
              </a:spcBef>
              <a:spcAft>
                <a:spcPct val="0"/>
              </a:spcAft>
              <a:buFont typeface="Arial" panose="020B0604020202020204" pitchFamily="34" charset="0"/>
              <a:buChar char="•"/>
            </a:pPr>
            <a:r>
              <a:rPr lang="en-US" altLang="en-US" sz="2000" smtClean="0">
                <a:solidFill>
                  <a:srgbClr val="000000"/>
                </a:solidFill>
                <a:latin typeface="Times New Roman" panose="02020603050405020304" pitchFamily="18" charset="0"/>
                <a:cs typeface="Times New Roman" panose="02020603050405020304" pitchFamily="18" charset="0"/>
              </a:rPr>
              <a:t>The </a:t>
            </a:r>
            <a:r>
              <a:rPr lang="en-US" altLang="en-US" sz="2000">
                <a:solidFill>
                  <a:srgbClr val="000000"/>
                </a:solidFill>
                <a:latin typeface="Times New Roman" panose="02020603050405020304" pitchFamily="18" charset="0"/>
                <a:cs typeface="Times New Roman" panose="02020603050405020304" pitchFamily="18" charset="0"/>
              </a:rPr>
              <a:t>first instruction to execute in a program is called the entry point </a:t>
            </a:r>
            <a:r>
              <a:rPr lang="en-US" altLang="en-US" sz="2000" smtClean="0">
                <a:solidFill>
                  <a:srgbClr val="000000"/>
                </a:solidFill>
                <a:latin typeface="Times New Roman" panose="02020603050405020304" pitchFamily="18" charset="0"/>
                <a:cs typeface="Times New Roman" panose="02020603050405020304" pitchFamily="18" charset="0"/>
              </a:rPr>
              <a:t>. </a:t>
            </a:r>
            <a:r>
              <a:rPr lang="en-US" altLang="en-US" sz="2000">
                <a:solidFill>
                  <a:srgbClr val="000000"/>
                </a:solidFill>
                <a:latin typeface="Times New Roman" panose="02020603050405020304" pitchFamily="18" charset="0"/>
                <a:cs typeface="Times New Roman" panose="02020603050405020304" pitchFamily="18" charset="0"/>
              </a:rPr>
              <a:t>The argument is a symbol </a:t>
            </a:r>
            <a:r>
              <a:rPr lang="en-US" altLang="en-US" sz="2000" smtClean="0">
                <a:solidFill>
                  <a:srgbClr val="000000"/>
                </a:solidFill>
                <a:latin typeface="Times New Roman" panose="02020603050405020304" pitchFamily="18" charset="0"/>
                <a:cs typeface="Times New Roman" panose="02020603050405020304" pitchFamily="18" charset="0"/>
              </a:rPr>
              <a:t>name:</a:t>
            </a:r>
            <a:r>
              <a:rPr lang="en-US" altLang="en-US" sz="2000" smtClean="0">
                <a:latin typeface="Times New Roman" panose="02020603050405020304" pitchFamily="18" charset="0"/>
                <a:cs typeface="Times New Roman" panose="02020603050405020304" pitchFamily="18" charset="0"/>
              </a:rPr>
              <a:t> </a:t>
            </a:r>
          </a:p>
          <a:p>
            <a:pPr lvl="1" algn="just" eaLnBrk="0" fontAlgn="base" hangingPunct="0">
              <a:spcBef>
                <a:spcPct val="0"/>
              </a:spcBef>
              <a:spcAft>
                <a:spcPct val="0"/>
              </a:spcAft>
            </a:pPr>
            <a:r>
              <a:rPr lang="en-US" altLang="en-US" sz="2000" smtClean="0">
                <a:solidFill>
                  <a:srgbClr val="000000"/>
                </a:solidFill>
                <a:latin typeface="Times New Roman" panose="02020603050405020304" pitchFamily="18" charset="0"/>
                <a:cs typeface="Times New Roman" panose="02020603050405020304" pitchFamily="18" charset="0"/>
              </a:rPr>
              <a:t>ENTRY </a:t>
            </a:r>
            <a:r>
              <a:rPr lang="en-US" altLang="en-US" sz="2000">
                <a:solidFill>
                  <a:srgbClr val="000000"/>
                </a:solidFill>
                <a:latin typeface="Times New Roman" panose="02020603050405020304" pitchFamily="18" charset="0"/>
                <a:cs typeface="Times New Roman" panose="02020603050405020304" pitchFamily="18" charset="0"/>
              </a:rPr>
              <a:t>( </a:t>
            </a:r>
            <a:r>
              <a:rPr lang="en-US" altLang="en-US" sz="2000" i="1">
                <a:solidFill>
                  <a:srgbClr val="000000"/>
                </a:solidFill>
                <a:latin typeface="Times New Roman" panose="02020603050405020304" pitchFamily="18" charset="0"/>
                <a:cs typeface="Times New Roman" panose="02020603050405020304" pitchFamily="18" charset="0"/>
              </a:rPr>
              <a:t>symbol</a:t>
            </a:r>
            <a:r>
              <a:rPr lang="en-US" altLang="en-US" sz="2000">
                <a:solidFill>
                  <a:srgbClr val="000000"/>
                </a:solidFill>
                <a:latin typeface="Times New Roman" panose="02020603050405020304" pitchFamily="18" charset="0"/>
                <a:cs typeface="Times New Roman" panose="02020603050405020304" pitchFamily="18" charset="0"/>
              </a:rPr>
              <a:t> </a:t>
            </a:r>
            <a:r>
              <a:rPr lang="en-US" altLang="en-US" sz="2000" smtClean="0">
                <a:solidFill>
                  <a:srgbClr val="000000"/>
                </a:solidFill>
                <a:latin typeface="Times New Roman" panose="02020603050405020304" pitchFamily="18" charset="0"/>
                <a:cs typeface="Times New Roman" panose="02020603050405020304" pitchFamily="18" charset="0"/>
              </a:rPr>
              <a:t>)</a:t>
            </a:r>
          </a:p>
          <a:p>
            <a:pPr lvl="1" algn="just" eaLnBrk="0" fontAlgn="base" hangingPunct="0">
              <a:spcBef>
                <a:spcPct val="0"/>
              </a:spcBef>
              <a:spcAft>
                <a:spcPct val="0"/>
              </a:spcAft>
            </a:pPr>
            <a:endParaRPr lang="en-US" altLang="en-US" sz="2000">
              <a:solidFill>
                <a:srgbClr val="000000"/>
              </a:solidFill>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Arial" panose="020B0604020202020204" pitchFamily="34" charset="0"/>
              <a:buChar char="•"/>
            </a:pPr>
            <a:r>
              <a:rPr lang="en-US" altLang="en-US" sz="2000">
                <a:solidFill>
                  <a:srgbClr val="000000"/>
                </a:solidFill>
                <a:latin typeface="Times New Roman" panose="02020603050405020304" pitchFamily="18" charset="0"/>
                <a:cs typeface="Times New Roman" panose="02020603050405020304" pitchFamily="18" charset="0"/>
              </a:rPr>
              <a:t>The </a:t>
            </a:r>
            <a:r>
              <a:rPr lang="en-US" altLang="en-US" sz="2000" smtClean="0">
                <a:solidFill>
                  <a:srgbClr val="000000"/>
                </a:solidFill>
                <a:latin typeface="Times New Roman" panose="02020603050405020304" pitchFamily="18" charset="0"/>
                <a:cs typeface="Times New Roman" panose="02020603050405020304" pitchFamily="18" charset="0"/>
              </a:rPr>
              <a:t>“MEMORY</a:t>
            </a:r>
            <a:r>
              <a:rPr lang="en-US" altLang="en-US" sz="2000">
                <a:solidFill>
                  <a:srgbClr val="000000"/>
                </a:solidFill>
                <a:latin typeface="Times New Roman" panose="02020603050405020304" pitchFamily="18" charset="0"/>
                <a:cs typeface="Times New Roman" panose="02020603050405020304" pitchFamily="18" charset="0"/>
              </a:rPr>
              <a:t> </a:t>
            </a:r>
            <a:r>
              <a:rPr lang="en-US" altLang="en-US" sz="2000" smtClean="0">
                <a:solidFill>
                  <a:srgbClr val="000000"/>
                </a:solidFill>
                <a:latin typeface="Times New Roman" panose="02020603050405020304" pitchFamily="18" charset="0"/>
                <a:cs typeface="Times New Roman" panose="02020603050405020304" pitchFamily="18" charset="0"/>
              </a:rPr>
              <a:t>’’ </a:t>
            </a:r>
            <a:r>
              <a:rPr lang="en-US" altLang="en-US" sz="2000">
                <a:solidFill>
                  <a:srgbClr val="000000"/>
                </a:solidFill>
                <a:latin typeface="Times New Roman" panose="02020603050405020304" pitchFamily="18" charset="0"/>
                <a:cs typeface="Times New Roman" panose="02020603050405020304" pitchFamily="18" charset="0"/>
              </a:rPr>
              <a:t>command describes the location and size of blocks of memory in the </a:t>
            </a:r>
            <a:r>
              <a:rPr lang="en-US" altLang="en-US" sz="2000" smtClean="0">
                <a:solidFill>
                  <a:srgbClr val="000000"/>
                </a:solidFill>
                <a:latin typeface="Times New Roman" panose="02020603050405020304" pitchFamily="18" charset="0"/>
                <a:cs typeface="Times New Roman" panose="02020603050405020304" pitchFamily="18" charset="0"/>
              </a:rPr>
              <a:t>target</a:t>
            </a:r>
            <a:r>
              <a:rPr lang="en-US" altLang="en-US" sz="2000">
                <a:solidFill>
                  <a:srgbClr val="000000"/>
                </a:solidFill>
                <a:latin typeface="Times New Roman" panose="02020603050405020304" pitchFamily="18" charset="0"/>
                <a:cs typeface="Times New Roman" panose="02020603050405020304" pitchFamily="18" charset="0"/>
              </a:rPr>
              <a:t>,</a:t>
            </a:r>
            <a:r>
              <a:rPr lang="en-US" altLang="en-US" sz="2000" smtClean="0">
                <a:solidFill>
                  <a:srgbClr val="000000"/>
                </a:solidFill>
                <a:latin typeface="Times New Roman" panose="02020603050405020304" pitchFamily="18" charset="0"/>
                <a:cs typeface="Times New Roman" panose="02020603050405020304" pitchFamily="18" charset="0"/>
              </a:rPr>
              <a:t> can </a:t>
            </a:r>
            <a:r>
              <a:rPr lang="en-US" altLang="en-US" sz="2000">
                <a:solidFill>
                  <a:srgbClr val="000000"/>
                </a:solidFill>
                <a:latin typeface="Times New Roman" panose="02020603050405020304" pitchFamily="18" charset="0"/>
                <a:cs typeface="Times New Roman" panose="02020603050405020304" pitchFamily="18" charset="0"/>
              </a:rPr>
              <a:t>use it to describe which memory regions may be used by the linker, and which memory regions it must </a:t>
            </a:r>
            <a:r>
              <a:rPr lang="en-US" altLang="en-US" sz="2000" smtClean="0">
                <a:solidFill>
                  <a:srgbClr val="000000"/>
                </a:solidFill>
                <a:latin typeface="Times New Roman" panose="02020603050405020304" pitchFamily="18" charset="0"/>
                <a:cs typeface="Times New Roman" panose="02020603050405020304" pitchFamily="18" charset="0"/>
              </a:rPr>
              <a:t>avoid</a:t>
            </a:r>
            <a:r>
              <a:rPr lang="en-US" altLang="en-US" sz="2000" smtClean="0">
                <a:latin typeface="Times New Roman" panose="02020603050405020304" pitchFamily="18" charset="0"/>
                <a:cs typeface="Times New Roman" panose="02020603050405020304" pitchFamily="18" charset="0"/>
              </a:rPr>
              <a:t>.</a:t>
            </a:r>
          </a:p>
          <a:p>
            <a:pPr marL="342900" indent="-342900" algn="just" eaLnBrk="0" fontAlgn="base" hangingPunct="0">
              <a:spcBef>
                <a:spcPct val="0"/>
              </a:spcBef>
              <a:spcAft>
                <a:spcPct val="0"/>
              </a:spcAft>
              <a:buFont typeface="Arial" panose="020B0604020202020204" pitchFamily="34" charset="0"/>
              <a:buChar char="•"/>
            </a:pPr>
            <a:endParaRPr lang="en-US" altLang="en-US" sz="2000" smtClean="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000" smtClean="0">
                <a:solidFill>
                  <a:srgbClr val="000000"/>
                </a:solidFill>
                <a:latin typeface="Times New Roman" panose="02020603050405020304" pitchFamily="18" charset="0"/>
                <a:cs typeface="Times New Roman" panose="02020603050405020304" pitchFamily="18" charset="0"/>
              </a:rPr>
              <a:t>The </a:t>
            </a:r>
            <a:r>
              <a:rPr lang="en-US" altLang="en-US" sz="2000">
                <a:solidFill>
                  <a:srgbClr val="000000"/>
                </a:solidFill>
                <a:latin typeface="Times New Roman" panose="02020603050405020304" pitchFamily="18" charset="0"/>
                <a:cs typeface="Times New Roman" panose="02020603050405020304" pitchFamily="18" charset="0"/>
              </a:rPr>
              <a:t>` SECTIONS ' command tells the linker how to map input sections into output sections, and how to place the output sections in memory. The format of the ` SECTIONS ' command </a:t>
            </a:r>
            <a:r>
              <a:rPr lang="en-US" altLang="en-US" sz="2000" smtClean="0">
                <a:solidFill>
                  <a:srgbClr val="000000"/>
                </a:solidFill>
                <a:latin typeface="Times New Roman" panose="02020603050405020304" pitchFamily="18" charset="0"/>
                <a:cs typeface="Times New Roman" panose="02020603050405020304" pitchFamily="18" charset="0"/>
              </a:rPr>
              <a:t>is:</a:t>
            </a:r>
            <a:endParaRPr lang="en-US" altLang="en-US" sz="2000">
              <a:latin typeface="Times New Roman" panose="02020603050405020304" pitchFamily="18" charset="0"/>
              <a:cs typeface="Times New Roman" panose="02020603050405020304" pitchFamily="18" charset="0"/>
            </a:endParaRPr>
          </a:p>
          <a:p>
            <a:pPr lvl="1" algn="just" eaLnBrk="0" fontAlgn="base" hangingPunct="0">
              <a:spcBef>
                <a:spcPct val="0"/>
              </a:spcBef>
              <a:spcAft>
                <a:spcPct val="0"/>
              </a:spcAft>
            </a:pPr>
            <a:r>
              <a:rPr lang="en-US" altLang="en-US" sz="2000">
                <a:latin typeface="Times New Roman" panose="02020603050405020304" pitchFamily="18" charset="0"/>
                <a:cs typeface="Times New Roman" panose="02020603050405020304" pitchFamily="18" charset="0"/>
              </a:rPr>
              <a:t>SECTIONS </a:t>
            </a:r>
          </a:p>
          <a:p>
            <a:pPr lvl="1" algn="just" eaLnBrk="0" fontAlgn="base" hangingPunct="0">
              <a:spcBef>
                <a:spcPct val="0"/>
              </a:spcBef>
              <a:spcAft>
                <a:spcPct val="0"/>
              </a:spcAft>
            </a:pPr>
            <a:r>
              <a:rPr lang="en-US" altLang="en-US" sz="2000">
                <a:latin typeface="Times New Roman" panose="02020603050405020304" pitchFamily="18" charset="0"/>
                <a:cs typeface="Times New Roman" panose="02020603050405020304" pitchFamily="18" charset="0"/>
              </a:rPr>
              <a:t> {     </a:t>
            </a:r>
          </a:p>
          <a:p>
            <a:pPr lvl="1" algn="just" eaLnBrk="0" fontAlgn="base" hangingPunct="0">
              <a:spcBef>
                <a:spcPct val="0"/>
              </a:spcBef>
              <a:spcAft>
                <a:spcPct val="0"/>
              </a:spcAft>
            </a:pPr>
            <a:r>
              <a:rPr lang="en-US" altLang="en-US" sz="2000">
                <a:latin typeface="Times New Roman" panose="02020603050405020304" pitchFamily="18" charset="0"/>
                <a:cs typeface="Times New Roman" panose="02020603050405020304" pitchFamily="18" charset="0"/>
              </a:rPr>
              <a:t>	sections - command     </a:t>
            </a:r>
          </a:p>
          <a:p>
            <a:pPr lvl="1" algn="just" eaLnBrk="0" fontAlgn="base" hangingPunct="0">
              <a:spcBef>
                <a:spcPct val="0"/>
              </a:spcBef>
              <a:spcAft>
                <a:spcPct val="0"/>
              </a:spcAft>
            </a:pPr>
            <a:r>
              <a:rPr lang="en-US" altLang="en-US" sz="2000">
                <a:latin typeface="Times New Roman" panose="02020603050405020304" pitchFamily="18" charset="0"/>
                <a:cs typeface="Times New Roman" panose="02020603050405020304" pitchFamily="18" charset="0"/>
              </a:rPr>
              <a:t>	sections - command... </a:t>
            </a:r>
          </a:p>
          <a:p>
            <a:pPr lvl="1" algn="just" eaLnBrk="0" fontAlgn="base" hangingPunct="0">
              <a:spcBef>
                <a:spcPct val="0"/>
              </a:spcBef>
              <a:spcAft>
                <a:spcPct val="0"/>
              </a:spcAft>
            </a:pPr>
            <a:r>
              <a:rPr lang="en-US" altLang="en-US" sz="2000">
                <a:latin typeface="Times New Roman" panose="02020603050405020304" pitchFamily="18" charset="0"/>
                <a:cs typeface="Times New Roman" panose="02020603050405020304" pitchFamily="18" charset="0"/>
              </a:rPr>
              <a:t>}</a:t>
            </a:r>
          </a:p>
          <a:p>
            <a:pPr marL="342900" indent="-342900" algn="just" eaLnBrk="0" fontAlgn="base" hangingPunct="0">
              <a:spcBef>
                <a:spcPct val="0"/>
              </a:spcBef>
              <a:spcAft>
                <a:spcPct val="0"/>
              </a:spcAft>
              <a:buFont typeface="Arial" panose="020B0604020202020204" pitchFamily="34" charset="0"/>
              <a:buChar char="•"/>
            </a:pPr>
            <a:endParaRPr lang="en-US" alt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56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8489" y="401199"/>
            <a:ext cx="2712089" cy="553998"/>
          </a:xfrm>
          <a:prstGeom prst="rect">
            <a:avLst/>
          </a:prstGeom>
          <a:noFill/>
        </p:spPr>
        <p:txBody>
          <a:bodyPr wrap="none" rtlCol="0">
            <a:spAutoFit/>
          </a:bodyPr>
          <a:lstStyle/>
          <a:p>
            <a:r>
              <a:rPr lang="en-US" sz="3000" b="1" smtClean="0">
                <a:latin typeface="Times New Roman" panose="02020603050405020304" pitchFamily="18" charset="0"/>
                <a:cs typeface="Times New Roman" panose="02020603050405020304" pitchFamily="18" charset="0"/>
              </a:rPr>
              <a:t>2. The makefile</a:t>
            </a:r>
            <a:endParaRPr lang="en-US" sz="3000" b="1">
              <a:latin typeface="Times New Roman" panose="02020603050405020304" pitchFamily="18" charset="0"/>
              <a:cs typeface="Times New Roman" panose="02020603050405020304" pitchFamily="18" charset="0"/>
            </a:endParaRPr>
          </a:p>
        </p:txBody>
      </p:sp>
      <p:sp>
        <p:nvSpPr>
          <p:cNvPr id="5" name="Rectangle 4"/>
          <p:cNvSpPr/>
          <p:nvPr/>
        </p:nvSpPr>
        <p:spPr>
          <a:xfrm>
            <a:off x="795273" y="1266842"/>
            <a:ext cx="10750734" cy="3046988"/>
          </a:xfrm>
          <a:prstGeom prst="rect">
            <a:avLst/>
          </a:prstGeom>
        </p:spPr>
        <p:txBody>
          <a:bodyPr wrap="square">
            <a:spAutoFit/>
          </a:bodyPr>
          <a:lstStyle/>
          <a:p>
            <a:pPr algn="just">
              <a:lnSpc>
                <a:spcPct val="120000"/>
              </a:lnSpc>
            </a:pPr>
            <a:r>
              <a:rPr lang="en-US" sz="2000" b="1">
                <a:latin typeface="Times New Roman" panose="02020603050405020304" pitchFamily="18" charset="0"/>
                <a:cs typeface="Times New Roman" panose="02020603050405020304" pitchFamily="18" charset="0"/>
              </a:rPr>
              <a:t>Makefile</a:t>
            </a:r>
            <a:r>
              <a:rPr lang="en-US" sz="2000">
                <a:latin typeface="Times New Roman" panose="02020603050405020304" pitchFamily="18" charset="0"/>
                <a:cs typeface="Times New Roman" panose="02020603050405020304" pitchFamily="18" charset="0"/>
              </a:rPr>
              <a:t> is a script that contains the following information</a:t>
            </a:r>
            <a:r>
              <a:rPr lang="en-US" sz="2000" smtClean="0">
                <a:latin typeface="Times New Roman" panose="02020603050405020304" pitchFamily="18" charset="0"/>
                <a:cs typeface="Times New Roman" panose="02020603050405020304" pitchFamily="18" charset="0"/>
              </a:rPr>
              <a:t>: </a:t>
            </a:r>
          </a:p>
          <a:p>
            <a:pPr marL="342900" indent="-342900" algn="just">
              <a:lnSpc>
                <a:spcPct val="120000"/>
              </a:lnSpc>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Target: usually the name of a file that is generated by the command below. It can also be the name of an action to carry out (a phony target). </a:t>
            </a:r>
          </a:p>
          <a:p>
            <a:pPr marL="342900" indent="-342900" algn="just">
              <a:lnSpc>
                <a:spcPct val="120000"/>
              </a:lnSpc>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Prerequisites: file(s) that that are used as input to create the target. A target usually depends on several files. </a:t>
            </a:r>
          </a:p>
          <a:p>
            <a:pPr marL="342900" indent="-342900" algn="just">
              <a:lnSpc>
                <a:spcPct val="120000"/>
              </a:lnSpc>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Recipe: usually shell command(s) used to create the target. Can also specify commands for a target that does not depend on any prerequisites. (e.g.; clean)</a:t>
            </a:r>
            <a:endParaRPr lang="en-US" sz="2000">
              <a:latin typeface="Times New Roman" panose="02020603050405020304" pitchFamily="18" charset="0"/>
              <a:cs typeface="Times New Roman" panose="02020603050405020304" pitchFamily="18" charset="0"/>
            </a:endParaRPr>
          </a:p>
          <a:p>
            <a:pPr algn="just">
              <a:lnSpc>
                <a:spcPct val="120000"/>
              </a:lnSpc>
            </a:pPr>
            <a:r>
              <a:rPr lang="en-US" sz="2000" smtClean="0">
                <a:latin typeface="Times New Roman" panose="02020603050405020304" pitchFamily="18" charset="0"/>
                <a:cs typeface="Times New Roman" panose="02020603050405020304" pitchFamily="18" charset="0"/>
              </a:rPr>
              <a:t>A syntax consisting of Target, Prerequisites , Recipe is called a Rule.</a:t>
            </a:r>
            <a:endParaRPr lang="en-US" sz="20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499165" y="4848412"/>
            <a:ext cx="7076329" cy="1497797"/>
          </a:xfrm>
          <a:prstGeom prst="rect">
            <a:avLst/>
          </a:prstGeom>
        </p:spPr>
      </p:pic>
      <p:sp>
        <p:nvSpPr>
          <p:cNvPr id="9" name="TextBox 8"/>
          <p:cNvSpPr txBox="1"/>
          <p:nvPr/>
        </p:nvSpPr>
        <p:spPr>
          <a:xfrm>
            <a:off x="7929349" y="5320311"/>
            <a:ext cx="1136850" cy="553998"/>
          </a:xfrm>
          <a:prstGeom prst="rect">
            <a:avLst/>
          </a:prstGeom>
          <a:noFill/>
        </p:spPr>
        <p:txBody>
          <a:bodyPr wrap="none" rtlCol="0">
            <a:spAutoFit/>
          </a:bodyPr>
          <a:lstStyle/>
          <a:p>
            <a:r>
              <a:rPr lang="en-US" sz="3000">
                <a:latin typeface="Times New Roman" panose="02020603050405020304" pitchFamily="18" charset="0"/>
                <a:cs typeface="Times New Roman" panose="02020603050405020304" pitchFamily="18" charset="0"/>
              </a:rPr>
              <a:t>a</a:t>
            </a:r>
            <a:r>
              <a:rPr lang="en-US" sz="3000" smtClean="0">
                <a:latin typeface="Times New Roman" panose="02020603050405020304" pitchFamily="18" charset="0"/>
                <a:cs typeface="Times New Roman" panose="02020603050405020304" pitchFamily="18" charset="0"/>
              </a:rPr>
              <a:t> rude</a:t>
            </a:r>
            <a:endParaRPr lang="en-US" sz="3000">
              <a:latin typeface="Times New Roman" panose="02020603050405020304" pitchFamily="18" charset="0"/>
              <a:cs typeface="Times New Roman" panose="02020603050405020304" pitchFamily="18" charset="0"/>
            </a:endParaRPr>
          </a:p>
        </p:txBody>
      </p:sp>
      <p:sp>
        <p:nvSpPr>
          <p:cNvPr id="10" name="Right Arrow 9"/>
          <p:cNvSpPr/>
          <p:nvPr/>
        </p:nvSpPr>
        <p:spPr>
          <a:xfrm rot="10800000">
            <a:off x="6810233" y="5447184"/>
            <a:ext cx="996287" cy="3002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232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98285" y="1168650"/>
            <a:ext cx="8157030" cy="4355144"/>
          </a:xfrm>
          <a:prstGeom prst="rect">
            <a:avLst/>
          </a:prstGeom>
        </p:spPr>
      </p:pic>
    </p:spTree>
    <p:extLst>
      <p:ext uri="{BB962C8B-B14F-4D97-AF65-F5344CB8AC3E}">
        <p14:creationId xmlns:p14="http://schemas.microsoft.com/office/powerpoint/2010/main" val="3010871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4113" y="867037"/>
            <a:ext cx="7628655" cy="3443705"/>
          </a:xfrm>
          <a:prstGeom prst="rect">
            <a:avLst/>
          </a:prstGeom>
        </p:spPr>
      </p:pic>
      <p:sp>
        <p:nvSpPr>
          <p:cNvPr id="7" name="Rectangle 6"/>
          <p:cNvSpPr/>
          <p:nvPr/>
        </p:nvSpPr>
        <p:spPr>
          <a:xfrm>
            <a:off x="869186" y="4542971"/>
            <a:ext cx="10582449" cy="1323439"/>
          </a:xfrm>
          <a:prstGeom prst="rect">
            <a:avLst/>
          </a:prstGeom>
        </p:spPr>
        <p:txBody>
          <a:bodyPr wrap="none">
            <a:spAutoFit/>
          </a:bodyPr>
          <a:lstStyle/>
          <a:p>
            <a:pPr eaLnBrk="0" fontAlgn="base" hangingPunct="0">
              <a:spcBef>
                <a:spcPct val="0"/>
              </a:spcBef>
              <a:spcAft>
                <a:spcPct val="0"/>
              </a:spcAft>
            </a:pPr>
            <a:r>
              <a:rPr lang="en-US" altLang="en-US" sz="2000" smtClean="0">
                <a:solidFill>
                  <a:srgbClr val="000000"/>
                </a:solidFill>
                <a:latin typeface="Times New Roman" panose="02020603050405020304" pitchFamily="18" charset="0"/>
                <a:cs typeface="Times New Roman" panose="02020603050405020304" pitchFamily="18" charset="0"/>
              </a:rPr>
              <a:t>The </a:t>
            </a:r>
            <a:r>
              <a:rPr lang="en-US" altLang="en-US" sz="2000">
                <a:solidFill>
                  <a:srgbClr val="000000"/>
                </a:solidFill>
                <a:latin typeface="Times New Roman" panose="02020603050405020304" pitchFamily="18" charset="0"/>
                <a:cs typeface="Times New Roman" panose="02020603050405020304" pitchFamily="18" charset="0"/>
              </a:rPr>
              <a:t>special symbol ` . </a:t>
            </a:r>
            <a:r>
              <a:rPr lang="en-US" altLang="en-US" sz="2000" smtClean="0">
                <a:solidFill>
                  <a:srgbClr val="000000"/>
                </a:solidFill>
                <a:latin typeface="Times New Roman" panose="02020603050405020304" pitchFamily="18" charset="0"/>
                <a:cs typeface="Times New Roman" panose="02020603050405020304" pitchFamily="18" charset="0"/>
              </a:rPr>
              <a:t>' is </a:t>
            </a:r>
            <a:r>
              <a:rPr lang="en-US" altLang="en-US" sz="2000">
                <a:solidFill>
                  <a:srgbClr val="000000"/>
                </a:solidFill>
                <a:latin typeface="Times New Roman" panose="02020603050405020304" pitchFamily="18" charset="0"/>
                <a:cs typeface="Times New Roman" panose="02020603050405020304" pitchFamily="18" charset="0"/>
              </a:rPr>
              <a:t>the location </a:t>
            </a:r>
            <a:r>
              <a:rPr lang="en-US" altLang="en-US" sz="2000" smtClean="0">
                <a:solidFill>
                  <a:srgbClr val="000000"/>
                </a:solidFill>
                <a:latin typeface="Times New Roman" panose="02020603050405020304" pitchFamily="18" charset="0"/>
                <a:cs typeface="Times New Roman" panose="02020603050405020304" pitchFamily="18" charset="0"/>
              </a:rPr>
              <a:t>counter</a:t>
            </a:r>
            <a:r>
              <a:rPr lang="en-US" altLang="en-US" sz="2000" smtClean="0">
                <a:latin typeface="Times New Roman" panose="02020603050405020304" pitchFamily="18" charset="0"/>
                <a:cs typeface="Times New Roman" panose="02020603050405020304" pitchFamily="18" charset="0"/>
              </a:rPr>
              <a:t>. </a:t>
            </a:r>
            <a:r>
              <a:rPr lang="en-US" altLang="en-US" sz="2000" smtClean="0">
                <a:solidFill>
                  <a:srgbClr val="000000"/>
                </a:solidFill>
                <a:latin typeface="Times New Roman" panose="02020603050405020304" pitchFamily="18" charset="0"/>
                <a:cs typeface="Times New Roman" panose="02020603050405020304" pitchFamily="18" charset="0"/>
              </a:rPr>
              <a:t>The </a:t>
            </a:r>
            <a:r>
              <a:rPr lang="en-US" altLang="en-US" sz="2000">
                <a:solidFill>
                  <a:srgbClr val="000000"/>
                </a:solidFill>
                <a:latin typeface="Times New Roman" panose="02020603050405020304" pitchFamily="18" charset="0"/>
                <a:cs typeface="Times New Roman" panose="02020603050405020304" pitchFamily="18" charset="0"/>
              </a:rPr>
              <a:t>special symbol ` . ', which is the location </a:t>
            </a:r>
            <a:r>
              <a:rPr lang="en-US" altLang="en-US" sz="2000" smtClean="0">
                <a:solidFill>
                  <a:srgbClr val="000000"/>
                </a:solidFill>
                <a:latin typeface="Times New Roman" panose="02020603050405020304" pitchFamily="18" charset="0"/>
                <a:cs typeface="Times New Roman" panose="02020603050405020304" pitchFamily="18" charset="0"/>
              </a:rPr>
              <a:t>counter.</a:t>
            </a:r>
            <a:r>
              <a:rPr lang="en-US" altLang="en-US" sz="2000" smtClean="0">
                <a:latin typeface="Times New Roman" panose="02020603050405020304" pitchFamily="18" charset="0"/>
                <a:cs typeface="Times New Roman" panose="02020603050405020304" pitchFamily="18" charset="0"/>
              </a:rPr>
              <a:t> </a:t>
            </a:r>
            <a:endParaRPr lang="en-US" altLang="en-US" sz="200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000">
                <a:solidFill>
                  <a:srgbClr val="000000"/>
                </a:solidFill>
                <a:latin typeface="Times New Roman" panose="02020603050405020304" pitchFamily="18" charset="0"/>
                <a:cs typeface="Times New Roman" panose="02020603050405020304" pitchFamily="18" charset="0"/>
              </a:rPr>
              <a:t>The expression ` </a:t>
            </a:r>
            <a:r>
              <a:rPr lang="en-US" altLang="en-US" sz="2000" smtClean="0">
                <a:solidFill>
                  <a:srgbClr val="000000"/>
                </a:solidFill>
                <a:latin typeface="Times New Roman" panose="02020603050405020304" pitchFamily="18" charset="0"/>
                <a:cs typeface="Times New Roman" panose="02020603050405020304" pitchFamily="18" charset="0"/>
              </a:rPr>
              <a:t>*(.isr_vertor)</a:t>
            </a:r>
            <a:r>
              <a:rPr lang="en-US" altLang="en-US" sz="2000">
                <a:solidFill>
                  <a:srgbClr val="000000"/>
                </a:solidFill>
                <a:latin typeface="Times New Roman" panose="02020603050405020304" pitchFamily="18" charset="0"/>
                <a:cs typeface="Times New Roman" panose="02020603050405020304" pitchFamily="18" charset="0"/>
              </a:rPr>
              <a:t> ' means all ` .isr_vertor</a:t>
            </a:r>
            <a:r>
              <a:rPr lang="en-US" altLang="en-US" sz="2000" smtClean="0">
                <a:solidFill>
                  <a:srgbClr val="000000"/>
                </a:solidFill>
                <a:latin typeface="Times New Roman" panose="02020603050405020304" pitchFamily="18" charset="0"/>
                <a:cs typeface="Times New Roman" panose="02020603050405020304" pitchFamily="18" charset="0"/>
              </a:rPr>
              <a:t> </a:t>
            </a:r>
            <a:r>
              <a:rPr lang="en-US" altLang="en-US" sz="2000">
                <a:solidFill>
                  <a:srgbClr val="000000"/>
                </a:solidFill>
                <a:latin typeface="Times New Roman" panose="02020603050405020304" pitchFamily="18" charset="0"/>
                <a:cs typeface="Times New Roman" panose="02020603050405020304" pitchFamily="18" charset="0"/>
              </a:rPr>
              <a:t> ' input sections in all input files.</a:t>
            </a:r>
            <a:r>
              <a:rPr lang="en-US" altLang="en-US" sz="2000">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pPr>
            <a:r>
              <a:rPr lang="en-US" altLang="en-US" sz="2000">
                <a:solidFill>
                  <a:srgbClr val="000000"/>
                </a:solidFill>
                <a:latin typeface="Times New Roman" panose="02020603050405020304" pitchFamily="18" charset="0"/>
                <a:cs typeface="Times New Roman" panose="02020603050405020304" pitchFamily="18" charset="0"/>
              </a:rPr>
              <a:t>The </a:t>
            </a:r>
            <a:r>
              <a:rPr lang="en-US" altLang="en-US" sz="2000" smtClean="0">
                <a:solidFill>
                  <a:srgbClr val="000000"/>
                </a:solidFill>
                <a:latin typeface="Times New Roman" panose="02020603050405020304" pitchFamily="18" charset="0"/>
                <a:cs typeface="Times New Roman" panose="02020603050405020304" pitchFamily="18" charset="0"/>
              </a:rPr>
              <a:t>KEEP</a:t>
            </a:r>
            <a:r>
              <a:rPr lang="en-US" altLang="en-US" sz="2000">
                <a:solidFill>
                  <a:srgbClr val="000000"/>
                </a:solidFill>
                <a:latin typeface="Times New Roman" panose="02020603050405020304" pitchFamily="18" charset="0"/>
                <a:cs typeface="Times New Roman" panose="02020603050405020304" pitchFamily="18" charset="0"/>
              </a:rPr>
              <a:t> statement </a:t>
            </a:r>
            <a:r>
              <a:rPr lang="en-US" altLang="en-US" sz="2000" smtClean="0">
                <a:solidFill>
                  <a:srgbClr val="000000"/>
                </a:solidFill>
                <a:latin typeface="Times New Roman" panose="02020603050405020304" pitchFamily="18" charset="0"/>
                <a:cs typeface="Times New Roman" panose="02020603050405020304" pitchFamily="18" charset="0"/>
              </a:rPr>
              <a:t>specify </a:t>
            </a:r>
            <a:r>
              <a:rPr lang="en-US" altLang="en-US" sz="2000">
                <a:solidFill>
                  <a:srgbClr val="000000"/>
                </a:solidFill>
                <a:latin typeface="Times New Roman" panose="02020603050405020304" pitchFamily="18" charset="0"/>
                <a:cs typeface="Times New Roman" panose="02020603050405020304" pitchFamily="18" charset="0"/>
              </a:rPr>
              <a:t>the area that does not need to be </a:t>
            </a:r>
            <a:r>
              <a:rPr lang="en-US" altLang="en-US" sz="2000" smtClean="0">
                <a:solidFill>
                  <a:srgbClr val="000000"/>
                </a:solidFill>
                <a:latin typeface="Times New Roman" panose="02020603050405020304" pitchFamily="18" charset="0"/>
                <a:cs typeface="Times New Roman" panose="02020603050405020304" pitchFamily="18" charset="0"/>
              </a:rPr>
              <a:t>optimized.</a:t>
            </a:r>
          </a:p>
          <a:p>
            <a:pPr lvl="0" eaLnBrk="0" fontAlgn="base" hangingPunct="0">
              <a:spcBef>
                <a:spcPct val="0"/>
              </a:spcBef>
              <a:spcAft>
                <a:spcPct val="0"/>
              </a:spcAft>
            </a:pPr>
            <a:r>
              <a:rPr lang="en-US" altLang="en-US" sz="2000" smtClean="0">
                <a:solidFill>
                  <a:srgbClr val="000000"/>
                </a:solidFill>
                <a:latin typeface="Times New Roman" panose="02020603050405020304" pitchFamily="18" charset="0"/>
                <a:cs typeface="Times New Roman" panose="02020603050405020304" pitchFamily="18" charset="0"/>
              </a:rPr>
              <a:t>The “ &gt;FLASH “ mean </a:t>
            </a:r>
            <a:r>
              <a:rPr lang="en-US" altLang="en-US" sz="2000">
                <a:solidFill>
                  <a:srgbClr val="000000"/>
                </a:solidFill>
                <a:latin typeface="Times New Roman" panose="02020603050405020304" pitchFamily="18" charset="0"/>
                <a:cs typeface="Times New Roman" panose="02020603050405020304" pitchFamily="18" charset="0"/>
              </a:rPr>
              <a:t>this text_code </a:t>
            </a:r>
            <a:r>
              <a:rPr lang="en-US" altLang="en-US" sz="2000" smtClean="0">
                <a:solidFill>
                  <a:srgbClr val="000000"/>
                </a:solidFill>
                <a:latin typeface="Times New Roman" panose="02020603050405020304" pitchFamily="18" charset="0"/>
                <a:cs typeface="Times New Roman" panose="02020603050405020304" pitchFamily="18" charset="0"/>
              </a:rPr>
              <a:t>will </a:t>
            </a:r>
            <a:r>
              <a:rPr lang="en-US" altLang="en-US" sz="2000">
                <a:solidFill>
                  <a:srgbClr val="000000"/>
                </a:solidFill>
                <a:latin typeface="Times New Roman" panose="02020603050405020304" pitchFamily="18" charset="0"/>
                <a:cs typeface="Times New Roman" panose="02020603050405020304" pitchFamily="18" charset="0"/>
              </a:rPr>
              <a:t>be written to flash</a:t>
            </a:r>
            <a:endParaRPr lang="en-US" altLang="en-US" sz="4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985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9486" y="870858"/>
            <a:ext cx="8075200" cy="3554133"/>
          </a:xfrm>
          <a:prstGeom prst="rect">
            <a:avLst/>
          </a:prstGeom>
        </p:spPr>
      </p:pic>
      <p:sp>
        <p:nvSpPr>
          <p:cNvPr id="5" name="Rectangle 1"/>
          <p:cNvSpPr>
            <a:spLocks noChangeArrowheads="1"/>
          </p:cNvSpPr>
          <p:nvPr/>
        </p:nvSpPr>
        <p:spPr bwMode="auto">
          <a:xfrm>
            <a:off x="909144" y="4452153"/>
            <a:ext cx="10905485"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LOADADDR( </a:t>
            </a:r>
            <a:r>
              <a:rPr kumimoji="0" lang="en-US" altLang="en-US" sz="2000" b="0"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section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Return the absolute ` LMA ' of the named ` SECTION '. This is normally the same as ` ADDR ', but it may be different if the ` AT ' attribute is used in the output section definition.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63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5803" y="1045028"/>
            <a:ext cx="8990083" cy="2917218"/>
          </a:xfrm>
          <a:prstGeom prst="rect">
            <a:avLst/>
          </a:prstGeom>
        </p:spPr>
      </p:pic>
      <p:sp>
        <p:nvSpPr>
          <p:cNvPr id="5" name="Rectangle 1"/>
          <p:cNvSpPr>
            <a:spLocks noChangeArrowheads="1"/>
          </p:cNvSpPr>
          <p:nvPr/>
        </p:nvSpPr>
        <p:spPr bwMode="auto">
          <a:xfrm>
            <a:off x="769258" y="3962246"/>
            <a:ext cx="10827657"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The ` PROVIDE ' keyword may be used to define a symbol, such as ` etext ', only if it is referenced but not defined. The syntax is ` PROVIDE( symbol = expression ) '.</a:t>
            </a: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86150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001" y="391886"/>
            <a:ext cx="2193229" cy="553998"/>
          </a:xfrm>
          <a:prstGeom prst="rect">
            <a:avLst/>
          </a:prstGeom>
          <a:noFill/>
        </p:spPr>
        <p:txBody>
          <a:bodyPr wrap="none" rtlCol="0">
            <a:spAutoFit/>
          </a:bodyPr>
          <a:lstStyle/>
          <a:p>
            <a:r>
              <a:rPr lang="en-US" sz="3000" b="1" smtClean="0">
                <a:latin typeface="Times New Roman" panose="02020603050405020304" pitchFamily="18" charset="0"/>
                <a:cs typeface="Times New Roman" panose="02020603050405020304" pitchFamily="18" charset="0"/>
              </a:rPr>
              <a:t>6. Summary</a:t>
            </a:r>
            <a:endParaRPr lang="en-US" sz="3000" b="1">
              <a:latin typeface="Times New Roman" panose="02020603050405020304" pitchFamily="18" charset="0"/>
              <a:cs typeface="Times New Roman" panose="02020603050405020304" pitchFamily="18" charset="0"/>
            </a:endParaRPr>
          </a:p>
        </p:txBody>
      </p:sp>
      <p:sp>
        <p:nvSpPr>
          <p:cNvPr id="5" name="TextBox 4"/>
          <p:cNvSpPr txBox="1"/>
          <p:nvPr/>
        </p:nvSpPr>
        <p:spPr>
          <a:xfrm>
            <a:off x="783771" y="1105541"/>
            <a:ext cx="10726058" cy="5016758"/>
          </a:xfrm>
          <a:prstGeom prst="rect">
            <a:avLst/>
          </a:prstGeom>
          <a:noFill/>
        </p:spPr>
        <p:txBody>
          <a:bodyPr wrap="square" rtlCol="0">
            <a:spAutoFit/>
          </a:bodyPr>
          <a:lstStyle/>
          <a:p>
            <a:pPr algn="just"/>
            <a:r>
              <a:rPr lang="en-US" sz="2000" smtClean="0">
                <a:latin typeface="Times New Roman" panose="02020603050405020304" pitchFamily="18" charset="0"/>
                <a:cs typeface="Times New Roman" panose="02020603050405020304" pitchFamily="18" charset="0"/>
              </a:rPr>
              <a:t>The compiling process is:</a:t>
            </a:r>
          </a:p>
          <a:p>
            <a:pPr marL="457200" indent="-457200" algn="just">
              <a:buAutoNum type="arabicPeriod"/>
            </a:pPr>
            <a:r>
              <a:rPr lang="en-US" sz="2000" smtClean="0">
                <a:latin typeface="Times New Roman" panose="02020603050405020304" pitchFamily="18" charset="0"/>
                <a:cs typeface="Times New Roman" panose="02020603050405020304" pitchFamily="18" charset="0"/>
              </a:rPr>
              <a:t>Create directory </a:t>
            </a:r>
            <a:r>
              <a:rPr lang="en-US" sz="2000">
                <a:latin typeface="Times New Roman" panose="02020603050405020304" pitchFamily="18" charset="0"/>
                <a:cs typeface="Times New Roman" panose="02020603050405020304" pitchFamily="18" charset="0"/>
              </a:rPr>
              <a:t>where files are </a:t>
            </a:r>
            <a:r>
              <a:rPr lang="en-US" sz="2000" smtClean="0">
                <a:latin typeface="Times New Roman" panose="02020603050405020304" pitchFamily="18" charset="0"/>
                <a:cs typeface="Times New Roman" panose="02020603050405020304" pitchFamily="18" charset="0"/>
              </a:rPr>
              <a:t>created</a:t>
            </a:r>
          </a:p>
          <a:p>
            <a:pPr marL="800100" lvl="1" indent="-342900" algn="just">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 mkdir </a:t>
            </a:r>
            <a:r>
              <a:rPr lang="en-US" sz="2000" b="1" smtClean="0">
                <a:latin typeface="Times New Roman" panose="02020603050405020304" pitchFamily="18" charset="0"/>
                <a:cs typeface="Times New Roman" panose="02020603050405020304" pitchFamily="18" charset="0"/>
              </a:rPr>
              <a:t>build</a:t>
            </a:r>
          </a:p>
          <a:p>
            <a:pPr lvl="1" algn="just"/>
            <a:endParaRPr lang="en-US" sz="2000" b="1" smtClean="0">
              <a:latin typeface="Times New Roman" panose="02020603050405020304" pitchFamily="18" charset="0"/>
              <a:cs typeface="Times New Roman" panose="02020603050405020304" pitchFamily="18" charset="0"/>
            </a:endParaRPr>
          </a:p>
          <a:p>
            <a:pPr marL="0" lvl="1" algn="just"/>
            <a:r>
              <a:rPr lang="en-US" sz="2000">
                <a:latin typeface="Times New Roman" panose="02020603050405020304" pitchFamily="18" charset="0"/>
                <a:cs typeface="Times New Roman" panose="02020603050405020304" pitchFamily="18" charset="0"/>
              </a:rPr>
              <a:t>2. </a:t>
            </a:r>
            <a:r>
              <a:rPr lang="en-US" sz="2000" smtClean="0">
                <a:latin typeface="Times New Roman" panose="02020603050405020304" pitchFamily="18" charset="0"/>
                <a:cs typeface="Times New Roman" panose="02020603050405020304" pitchFamily="18" charset="0"/>
              </a:rPr>
              <a:t>Compile </a:t>
            </a:r>
            <a:r>
              <a:rPr lang="en-US" sz="2000">
                <a:latin typeface="Times New Roman" panose="02020603050405020304" pitchFamily="18" charset="0"/>
                <a:cs typeface="Times New Roman" panose="02020603050405020304" pitchFamily="18" charset="0"/>
              </a:rPr>
              <a:t>file </a:t>
            </a:r>
            <a:r>
              <a:rPr lang="en-US" sz="2000" smtClean="0">
                <a:latin typeface="Times New Roman" panose="02020603050405020304" pitchFamily="18" charset="0"/>
                <a:cs typeface="Times New Roman" panose="02020603050405020304" pitchFamily="18" charset="0"/>
              </a:rPr>
              <a:t>main, delay</a:t>
            </a:r>
          </a:p>
          <a:p>
            <a:pPr marL="0" lvl="1" algn="just"/>
            <a:endParaRPr lang="en-US" sz="2000">
              <a:latin typeface="Times New Roman" panose="02020603050405020304" pitchFamily="18" charset="0"/>
              <a:cs typeface="Times New Roman" panose="02020603050405020304" pitchFamily="18" charset="0"/>
            </a:endParaRPr>
          </a:p>
          <a:p>
            <a:pPr marL="798513" lvl="1" indent="-342900" algn="just">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arm-none-eabi-gcc </a:t>
            </a:r>
            <a:r>
              <a:rPr lang="en-US" sz="2000">
                <a:latin typeface="Times New Roman" panose="02020603050405020304" pitchFamily="18" charset="0"/>
                <a:cs typeface="Times New Roman" panose="02020603050405020304" pitchFamily="18" charset="0"/>
              </a:rPr>
              <a:t>-c -mcpu=cortex-m4 -mthumb -mfpu=fpv4-sp-d16 -mfloat-abi=hard -DSTM32F40xx -IUser -ILibraries -ILibraries/CMSIS/Device/ST/STM32F4xx/Include -ILibraries/CMSIS/Core/Include -Og -Wall -fdata-sections -ffunction-sections -g -gdwarf-2 -MMD -MP -MF"build/main.d" -Wa,-a,-ad,-alms=build/main.lst User/main.c -o </a:t>
            </a:r>
            <a:r>
              <a:rPr lang="en-US" sz="2000" b="1" smtClean="0">
                <a:latin typeface="Times New Roman" panose="02020603050405020304" pitchFamily="18" charset="0"/>
                <a:cs typeface="Times New Roman" panose="02020603050405020304" pitchFamily="18" charset="0"/>
              </a:rPr>
              <a:t>build/main.o</a:t>
            </a:r>
          </a:p>
          <a:p>
            <a:pPr marL="457200" lvl="2" algn="just"/>
            <a:endParaRPr lang="en-US" sz="2000" b="1" smtClean="0">
              <a:latin typeface="Times New Roman" panose="02020603050405020304" pitchFamily="18" charset="0"/>
              <a:cs typeface="Times New Roman" panose="02020603050405020304" pitchFamily="18" charset="0"/>
            </a:endParaRPr>
          </a:p>
          <a:p>
            <a:pPr marL="798513"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arm-none-eabi-gcc -c -mcpu=cortex-m4 -mthumb -mfpu=fpv4-sp-d16 -mfloat-abi=hard -DSTM32F40xx -IUser -ILibraries -ILibraries/CMSIS/Device/ST/STM32F4xx/Include -ILibraries/CMSIS/Core/Include -Og -Wall -fdata-sections -ffunction-sections -g -gdwarf-2 -MMD -MP -MF"build/delay.d" -Wa,-a,-ad,-alms=build/delay.lst Libraries/delay.c -o </a:t>
            </a:r>
            <a:r>
              <a:rPr lang="en-US" sz="2000" b="1" smtClean="0">
                <a:latin typeface="Times New Roman" panose="02020603050405020304" pitchFamily="18" charset="0"/>
                <a:cs typeface="Times New Roman" panose="02020603050405020304" pitchFamily="18" charset="0"/>
              </a:rPr>
              <a:t>build/delay.o</a:t>
            </a:r>
          </a:p>
        </p:txBody>
      </p:sp>
    </p:spTree>
    <p:extLst>
      <p:ext uri="{BB962C8B-B14F-4D97-AF65-F5344CB8AC3E}">
        <p14:creationId xmlns:p14="http://schemas.microsoft.com/office/powerpoint/2010/main" val="2305444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5429" y="715672"/>
            <a:ext cx="10885713" cy="4401205"/>
          </a:xfrm>
          <a:prstGeom prst="rect">
            <a:avLst/>
          </a:prstGeom>
        </p:spPr>
        <p:txBody>
          <a:bodyPr wrap="square">
            <a:spAutoFit/>
          </a:bodyPr>
          <a:lstStyle/>
          <a:p>
            <a:pPr marL="0" lvl="1" algn="just"/>
            <a:r>
              <a:rPr lang="en-US" sz="2000" smtClean="0">
                <a:latin typeface="Times New Roman" panose="02020603050405020304" pitchFamily="18" charset="0"/>
                <a:cs typeface="Times New Roman" panose="02020603050405020304" pitchFamily="18" charset="0"/>
              </a:rPr>
              <a:t>3. </a:t>
            </a:r>
            <a:r>
              <a:rPr lang="en-US" sz="2000">
                <a:latin typeface="Times New Roman" panose="02020603050405020304" pitchFamily="18" charset="0"/>
                <a:cs typeface="Times New Roman" panose="02020603050405020304" pitchFamily="18" charset="0"/>
              </a:rPr>
              <a:t>Compile file system_stm32f4xx</a:t>
            </a:r>
            <a:r>
              <a:rPr lang="en-US" sz="2000" smtClean="0">
                <a:latin typeface="Times New Roman" panose="02020603050405020304" pitchFamily="18" charset="0"/>
                <a:cs typeface="Times New Roman" panose="02020603050405020304" pitchFamily="18" charset="0"/>
              </a:rPr>
              <a:t>, startup_stm32f407xx</a:t>
            </a:r>
          </a:p>
          <a:p>
            <a:pPr marL="0" lvl="1" algn="just"/>
            <a:endParaRPr lang="en-US" sz="2000" smtClean="0">
              <a:latin typeface="Times New Roman" panose="02020603050405020304" pitchFamily="18" charset="0"/>
              <a:cs typeface="Times New Roman" panose="02020603050405020304" pitchFamily="18" charset="0"/>
            </a:endParaRPr>
          </a:p>
          <a:p>
            <a:pPr marL="855663" indent="-285750" algn="just">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arm-none-eabi-gcc </a:t>
            </a:r>
            <a:r>
              <a:rPr lang="en-US" sz="2000">
                <a:latin typeface="Times New Roman" panose="02020603050405020304" pitchFamily="18" charset="0"/>
                <a:cs typeface="Times New Roman" panose="02020603050405020304" pitchFamily="18" charset="0"/>
              </a:rPr>
              <a:t>-c -mcpu=cortex-m4 -mthumb -mfpu=fpv4-sp-d16 -mfloat-abi=hard -DSTM32F40xx -IUser -ILibraries -ILibraries/CMSIS/Device/ST/STM32F4xx/Include -ILibraries/CMSIS/Core/Include -Og -Wall -fdata-sections -ffunction-sections -g -gdwarf-2 -MMD -MP -MF"build/system_stm32f4xx.d" -Wa,-a,-ad,-</a:t>
            </a:r>
            <a:r>
              <a:rPr lang="en-US" sz="2000" smtClean="0">
                <a:latin typeface="Times New Roman" panose="02020603050405020304" pitchFamily="18" charset="0"/>
                <a:cs typeface="Times New Roman" panose="02020603050405020304" pitchFamily="18" charset="0"/>
              </a:rPr>
              <a:t>alms=build/system_stm32f4xx.lst Libraries/CMSIS/Device/ST/STM32F4xx/Source/Templates/system_stm32f4xx.c -o </a:t>
            </a:r>
            <a:r>
              <a:rPr lang="en-US" sz="2000" b="1" smtClean="0">
                <a:latin typeface="Times New Roman" panose="02020603050405020304" pitchFamily="18" charset="0"/>
                <a:cs typeface="Times New Roman" panose="02020603050405020304" pitchFamily="18" charset="0"/>
              </a:rPr>
              <a:t>build/system_stm32f4xx.o</a:t>
            </a:r>
          </a:p>
          <a:p>
            <a:pPr marL="855663" indent="-285750" algn="just">
              <a:buFont typeface="Arial" panose="020B0604020202020204" pitchFamily="34" charset="0"/>
              <a:buChar char="•"/>
            </a:pPr>
            <a:endParaRPr lang="en-US" sz="2000" b="1">
              <a:latin typeface="Times New Roman" panose="02020603050405020304" pitchFamily="18" charset="0"/>
              <a:cs typeface="Times New Roman" panose="02020603050405020304" pitchFamily="18" charset="0"/>
            </a:endParaRPr>
          </a:p>
          <a:p>
            <a:pPr marL="855663" indent="-2857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arm-none-eabi-gcc -x assembler-with-cpp -c -mcpu=cortex-m4 -mthumb -mfpu=fpv4-sp-d16 -mfloat-abi=hard -DSTM32F40xx -IUser -ILibraries -ILibraries/CMSIS/Device/ST/STM32F4xx/Include -ILibraries/CMSIS/Core/Include -Og -Wall -fdata-sections -ffunction-sections -g -gdwarf-2 -MMD -MP -MF"build/startup_stm32f407xx.d" startup_stm32f407xx.s -o </a:t>
            </a:r>
            <a:r>
              <a:rPr lang="en-US" sz="2000" b="1">
                <a:latin typeface="Times New Roman" panose="02020603050405020304" pitchFamily="18" charset="0"/>
                <a:cs typeface="Times New Roman" panose="02020603050405020304" pitchFamily="18" charset="0"/>
              </a:rPr>
              <a:t>build/startup_stm32f407xx.o</a:t>
            </a:r>
          </a:p>
        </p:txBody>
      </p:sp>
    </p:spTree>
    <p:extLst>
      <p:ext uri="{BB962C8B-B14F-4D97-AF65-F5344CB8AC3E}">
        <p14:creationId xmlns:p14="http://schemas.microsoft.com/office/powerpoint/2010/main" val="640569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8629" y="868179"/>
            <a:ext cx="10798629" cy="4708981"/>
          </a:xfrm>
          <a:prstGeom prst="rect">
            <a:avLst/>
          </a:prstGeom>
        </p:spPr>
        <p:txBody>
          <a:bodyPr wrap="square">
            <a:spAutoFit/>
          </a:bodyPr>
          <a:lstStyle/>
          <a:p>
            <a:r>
              <a:rPr lang="en-US" sz="2000" smtClean="0">
                <a:latin typeface="Times New Roman" panose="02020603050405020304" pitchFamily="18" charset="0"/>
                <a:cs typeface="Times New Roman" panose="02020603050405020304" pitchFamily="18" charset="0"/>
              </a:rPr>
              <a:t>4. Linker script to creat </a:t>
            </a:r>
            <a:r>
              <a:rPr lang="en-US" sz="2000" b="1" smtClean="0">
                <a:latin typeface="Times New Roman" panose="02020603050405020304" pitchFamily="18" charset="0"/>
                <a:cs typeface="Times New Roman" panose="02020603050405020304" pitchFamily="18" charset="0"/>
              </a:rPr>
              <a:t>build/Blink_led.elf </a:t>
            </a:r>
            <a:r>
              <a:rPr lang="en-US" sz="2000" smtClean="0">
                <a:latin typeface="Times New Roman" panose="02020603050405020304" pitchFamily="18" charset="0"/>
                <a:cs typeface="Times New Roman" panose="02020603050405020304" pitchFamily="18" charset="0"/>
              </a:rPr>
              <a:t>file</a:t>
            </a:r>
          </a:p>
          <a:p>
            <a:endParaRPr lang="en-US" sz="2000" smtClean="0">
              <a:latin typeface="Times New Roman" panose="02020603050405020304" pitchFamily="18" charset="0"/>
              <a:cs typeface="Times New Roman" panose="02020603050405020304" pitchFamily="18" charset="0"/>
            </a:endParaRPr>
          </a:p>
          <a:p>
            <a:pPr marL="855663" indent="-285750">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arm-none-eabi-gcc </a:t>
            </a:r>
            <a:r>
              <a:rPr lang="en-US" sz="2000">
                <a:latin typeface="Times New Roman" panose="02020603050405020304" pitchFamily="18" charset="0"/>
                <a:cs typeface="Times New Roman" panose="02020603050405020304" pitchFamily="18" charset="0"/>
              </a:rPr>
              <a:t>build/main.o build/delay.o build/system_stm32f4xx.o build/startup_stm32f407xx.o -mcpu=cortex-m4 -mthumb -mfpu=fpv4-sp-d16 -mfloat-abi=hard -specs=nano.specs -TSTM32F407VETx_FLASH.ld  -lc -lm -lnosys  -Wl,-Map=build/Blink_led.map,--cref -Wl,--gc-sections -o </a:t>
            </a:r>
            <a:r>
              <a:rPr lang="en-US" sz="2000" b="1" smtClean="0">
                <a:latin typeface="Times New Roman" panose="02020603050405020304" pitchFamily="18" charset="0"/>
                <a:cs typeface="Times New Roman" panose="02020603050405020304" pitchFamily="18" charset="0"/>
              </a:rPr>
              <a:t>build/Blink_led.elf</a:t>
            </a:r>
          </a:p>
          <a:p>
            <a:pPr marL="285750" indent="-285750">
              <a:buFont typeface="Arial" panose="020B0604020202020204" pitchFamily="34" charset="0"/>
              <a:buChar char="•"/>
            </a:pPr>
            <a:endParaRPr lang="en-US" sz="2000" b="1"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5. See the size of Blink_led.elf file</a:t>
            </a:r>
          </a:p>
          <a:p>
            <a:endParaRPr lang="en-US" sz="2000" smtClean="0">
              <a:latin typeface="Times New Roman" panose="02020603050405020304" pitchFamily="18" charset="0"/>
              <a:cs typeface="Times New Roman" panose="02020603050405020304" pitchFamily="18" charset="0"/>
            </a:endParaRPr>
          </a:p>
          <a:p>
            <a:pPr marL="914400" indent="-285750">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arm-none-eabi-size build/Blink_led.elf</a:t>
            </a:r>
          </a:p>
          <a:p>
            <a:endParaRPr lang="en-US" sz="2000" smtClean="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7. Create </a:t>
            </a:r>
            <a:r>
              <a:rPr lang="en-US" sz="2000" smtClean="0">
                <a:latin typeface="Times New Roman" panose="02020603050405020304" pitchFamily="18" charset="0"/>
                <a:cs typeface="Times New Roman" panose="02020603050405020304" pitchFamily="18" charset="0"/>
              </a:rPr>
              <a:t>executable file</a:t>
            </a:r>
          </a:p>
          <a:p>
            <a:endParaRPr lang="en-US" sz="2000">
              <a:latin typeface="Times New Roman" panose="02020603050405020304" pitchFamily="18" charset="0"/>
              <a:cs typeface="Times New Roman" panose="02020603050405020304" pitchFamily="18" charset="0"/>
            </a:endParaRPr>
          </a:p>
          <a:p>
            <a:pPr marL="914400" indent="-285750">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arm-none-eabi-objcopy -O ihex build/Blink_led.elf build/Blink_led.hex</a:t>
            </a:r>
          </a:p>
          <a:p>
            <a:pPr marL="914400" indent="-285750">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arm-none-eabi-objcopy </a:t>
            </a:r>
            <a:r>
              <a:rPr lang="en-US" sz="2000">
                <a:latin typeface="Times New Roman" panose="02020603050405020304" pitchFamily="18" charset="0"/>
                <a:cs typeface="Times New Roman" panose="02020603050405020304" pitchFamily="18" charset="0"/>
              </a:rPr>
              <a:t>-O binary -S build/Blink_led.elf build/Blink_led.bin</a:t>
            </a:r>
          </a:p>
        </p:txBody>
      </p:sp>
    </p:spTree>
    <p:extLst>
      <p:ext uri="{BB962C8B-B14F-4D97-AF65-F5344CB8AC3E}">
        <p14:creationId xmlns:p14="http://schemas.microsoft.com/office/powerpoint/2010/main" val="2326530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001" y="406400"/>
            <a:ext cx="5027979" cy="477054"/>
          </a:xfrm>
          <a:prstGeom prst="rect">
            <a:avLst/>
          </a:prstGeom>
          <a:noFill/>
        </p:spPr>
        <p:txBody>
          <a:bodyPr wrap="none" rtlCol="0">
            <a:spAutoFit/>
          </a:bodyPr>
          <a:lstStyle/>
          <a:p>
            <a:r>
              <a:rPr lang="en-US" sz="2500" b="1" smtClean="0">
                <a:latin typeface="Times New Roman" panose="02020603050405020304" pitchFamily="18" charset="0"/>
                <a:cs typeface="Times New Roman" panose="02020603050405020304" pitchFamily="18" charset="0"/>
              </a:rPr>
              <a:t>The </a:t>
            </a:r>
            <a:r>
              <a:rPr lang="en-US" sz="2500" b="1">
                <a:latin typeface="Times New Roman" panose="02020603050405020304" pitchFamily="18" charset="0"/>
                <a:cs typeface="Times New Roman" panose="02020603050405020304" pitchFamily="18" charset="0"/>
              </a:rPr>
              <a:t>process of writing code to flash</a:t>
            </a:r>
            <a:endParaRPr lang="en-US" sz="2500" b="1">
              <a:latin typeface="Times New Roman" panose="02020603050405020304" pitchFamily="18" charset="0"/>
              <a:cs typeface="Times New Roman" panose="02020603050405020304" pitchFamily="18" charset="0"/>
            </a:endParaRPr>
          </a:p>
        </p:txBody>
      </p:sp>
      <p:sp>
        <p:nvSpPr>
          <p:cNvPr id="2" name="TextBox 1"/>
          <p:cNvSpPr txBox="1"/>
          <p:nvPr/>
        </p:nvSpPr>
        <p:spPr>
          <a:xfrm>
            <a:off x="653143" y="883454"/>
            <a:ext cx="5027338" cy="707886"/>
          </a:xfrm>
          <a:prstGeom prst="rect">
            <a:avLst/>
          </a:prstGeom>
          <a:noFill/>
        </p:spPr>
        <p:txBody>
          <a:bodyPr wrap="none" rtlCol="0">
            <a:spAutoFit/>
          </a:bodyPr>
          <a:lstStyle/>
          <a:p>
            <a:pPr marL="342900" indent="-342900">
              <a:buAutoNum type="arabicPeriod"/>
            </a:pPr>
            <a:r>
              <a:rPr lang="en-US" sz="2000">
                <a:latin typeface="Times New Roman" panose="02020603050405020304" pitchFamily="18" charset="0"/>
                <a:ea typeface="Tahoma" panose="020B0604030504040204" pitchFamily="34" charset="0"/>
                <a:cs typeface="Times New Roman" panose="02020603050405020304" pitchFamily="18" charset="0"/>
              </a:rPr>
              <a:t>C</a:t>
            </a:r>
            <a:r>
              <a:rPr lang="en-US" sz="2000" smtClean="0">
                <a:latin typeface="Times New Roman" panose="02020603050405020304" pitchFamily="18" charset="0"/>
                <a:ea typeface="Tahoma" panose="020B0604030504040204" pitchFamily="34" charset="0"/>
                <a:cs typeface="Times New Roman" panose="02020603050405020304" pitchFamily="18" charset="0"/>
              </a:rPr>
              <a:t>ompile </a:t>
            </a:r>
            <a:r>
              <a:rPr lang="en-US" sz="2000">
                <a:latin typeface="Times New Roman" panose="02020603050405020304" pitchFamily="18" charset="0"/>
                <a:ea typeface="Tahoma" panose="020B0604030504040204" pitchFamily="34" charset="0"/>
                <a:cs typeface="Times New Roman" panose="02020603050405020304" pitchFamily="18" charset="0"/>
              </a:rPr>
              <a:t>file.c, file.s and file core </a:t>
            </a:r>
            <a:r>
              <a:rPr lang="en-US" sz="2000">
                <a:latin typeface="Times New Roman" panose="02020603050405020304" pitchFamily="18" charset="0"/>
                <a:ea typeface="Tahoma" panose="020B0604030504040204" pitchFamily="34" charset="0"/>
                <a:cs typeface="Times New Roman" panose="02020603050405020304" pitchFamily="18" charset="0"/>
              </a:rPr>
              <a:t>into </a:t>
            </a:r>
            <a:r>
              <a:rPr lang="en-US" sz="2000" smtClean="0">
                <a:latin typeface="Times New Roman" panose="02020603050405020304" pitchFamily="18" charset="0"/>
                <a:ea typeface="Tahoma" panose="020B0604030504040204" pitchFamily="34" charset="0"/>
                <a:cs typeface="Times New Roman" panose="02020603050405020304" pitchFamily="18" charset="0"/>
              </a:rPr>
              <a:t>file.o</a:t>
            </a:r>
          </a:p>
          <a:p>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smtClean="0">
                <a:latin typeface="Times New Roman" panose="02020603050405020304" pitchFamily="18" charset="0"/>
                <a:ea typeface="Tahoma" panose="020B0604030504040204" pitchFamily="34" charset="0"/>
                <a:cs typeface="Times New Roman" panose="02020603050405020304" pitchFamily="18" charset="0"/>
              </a:rPr>
              <a:t> Set </a:t>
            </a:r>
            <a:r>
              <a:rPr lang="en-US" sz="2000">
                <a:latin typeface="Times New Roman" panose="02020603050405020304" pitchFamily="18" charset="0"/>
                <a:ea typeface="Tahoma" panose="020B0604030504040204" pitchFamily="34" charset="0"/>
                <a:cs typeface="Times New Roman" panose="02020603050405020304" pitchFamily="18" charset="0"/>
              </a:rPr>
              <a:t>memory areas </a:t>
            </a:r>
          </a:p>
        </p:txBody>
      </p:sp>
      <p:sp>
        <p:nvSpPr>
          <p:cNvPr id="3" name="TextBox 2"/>
          <p:cNvSpPr txBox="1"/>
          <p:nvPr/>
        </p:nvSpPr>
        <p:spPr>
          <a:xfrm>
            <a:off x="653143" y="1598705"/>
            <a:ext cx="8379217" cy="707886"/>
          </a:xfrm>
          <a:prstGeom prst="rect">
            <a:avLst/>
          </a:prstGeom>
          <a:noFill/>
        </p:spPr>
        <p:txBody>
          <a:bodyPr wrap="none" rtlCol="0">
            <a:spAutoFit/>
          </a:bodyPr>
          <a:lstStyle/>
          <a:p>
            <a:pPr marL="457200" indent="-457200">
              <a:buAutoNum type="arabicPeriod" startAt="2"/>
            </a:pPr>
            <a:r>
              <a:rPr lang="en-US" sz="2000" smtClean="0">
                <a:latin typeface="Times New Roman" panose="02020603050405020304" pitchFamily="18" charset="0"/>
                <a:cs typeface="Times New Roman" panose="02020603050405020304" pitchFamily="18" charset="0"/>
              </a:rPr>
              <a:t>Addresses </a:t>
            </a:r>
            <a:r>
              <a:rPr lang="en-US" sz="2000">
                <a:latin typeface="Times New Roman" panose="02020603050405020304" pitchFamily="18" charset="0"/>
                <a:cs typeface="Times New Roman" panose="02020603050405020304" pitchFamily="18" charset="0"/>
              </a:rPr>
              <a:t>of exception functions are logged if they </a:t>
            </a:r>
            <a:r>
              <a:rPr lang="en-US" sz="2000">
                <a:latin typeface="Times New Roman" panose="02020603050405020304" pitchFamily="18" charset="0"/>
                <a:cs typeface="Times New Roman" panose="02020603050405020304" pitchFamily="18" charset="0"/>
              </a:rPr>
              <a:t>are function-initialized</a:t>
            </a:r>
            <a:r>
              <a:rPr lang="en-US" sz="2000" smtClean="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       If </a:t>
            </a:r>
            <a:r>
              <a:rPr lang="en-US" sz="2000">
                <a:latin typeface="Times New Roman" panose="02020603050405020304" pitchFamily="18" charset="0"/>
                <a:cs typeface="Times New Roman" panose="02020603050405020304" pitchFamily="18" charset="0"/>
              </a:rPr>
              <a:t>not initialized, it will </a:t>
            </a:r>
            <a:r>
              <a:rPr lang="en-US" sz="2000">
                <a:latin typeface="Times New Roman" panose="02020603050405020304" pitchFamily="18" charset="0"/>
                <a:cs typeface="Times New Roman" panose="02020603050405020304" pitchFamily="18" charset="0"/>
              </a:rPr>
              <a:t>return </a:t>
            </a:r>
            <a:r>
              <a:rPr lang="en-US" sz="2000" smtClean="0">
                <a:latin typeface="Times New Roman" panose="02020603050405020304" pitchFamily="18" charset="0"/>
                <a:cs typeface="Times New Roman" panose="02020603050405020304" pitchFamily="18" charset="0"/>
              </a:rPr>
              <a:t>to address of  Default_Handler function.</a:t>
            </a:r>
            <a:endParaRPr lang="en-US" sz="200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52466" y="2313956"/>
            <a:ext cx="3126241" cy="3761520"/>
          </a:xfrm>
          <a:prstGeom prst="rect">
            <a:avLst/>
          </a:prstGeom>
        </p:spPr>
      </p:pic>
      <p:pic>
        <p:nvPicPr>
          <p:cNvPr id="8" name="Picture 7"/>
          <p:cNvPicPr>
            <a:picLocks noChangeAspect="1"/>
          </p:cNvPicPr>
          <p:nvPr/>
        </p:nvPicPr>
        <p:blipFill>
          <a:blip r:embed="rId4"/>
          <a:stretch>
            <a:fillRect/>
          </a:stretch>
        </p:blipFill>
        <p:spPr>
          <a:xfrm>
            <a:off x="3278706" y="2557529"/>
            <a:ext cx="4442893" cy="3699425"/>
          </a:xfrm>
          <a:prstGeom prst="rect">
            <a:avLst/>
          </a:prstGeom>
        </p:spPr>
      </p:pic>
      <p:pic>
        <p:nvPicPr>
          <p:cNvPr id="10" name="Picture 9"/>
          <p:cNvPicPr>
            <a:picLocks noChangeAspect="1"/>
          </p:cNvPicPr>
          <p:nvPr/>
        </p:nvPicPr>
        <p:blipFill>
          <a:blip r:embed="rId5"/>
          <a:stretch>
            <a:fillRect/>
          </a:stretch>
        </p:blipFill>
        <p:spPr>
          <a:xfrm>
            <a:off x="7533767" y="2557529"/>
            <a:ext cx="4658233" cy="3074014"/>
          </a:xfrm>
          <a:prstGeom prst="rect">
            <a:avLst/>
          </a:prstGeom>
        </p:spPr>
      </p:pic>
    </p:spTree>
    <p:extLst>
      <p:ext uri="{BB962C8B-B14F-4D97-AF65-F5344CB8AC3E}">
        <p14:creationId xmlns:p14="http://schemas.microsoft.com/office/powerpoint/2010/main" val="4105857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03086" y="464457"/>
            <a:ext cx="6929654" cy="400110"/>
          </a:xfrm>
          <a:prstGeom prst="rect">
            <a:avLst/>
          </a:prstGeom>
          <a:noFill/>
        </p:spPr>
        <p:txBody>
          <a:bodyPr wrap="none" rtlCol="0">
            <a:spAutoFit/>
          </a:bodyPr>
          <a:lstStyle/>
          <a:p>
            <a:r>
              <a:rPr lang="en-US" sz="2000" smtClean="0">
                <a:latin typeface="Times New Roman" panose="02020603050405020304" pitchFamily="18" charset="0"/>
                <a:cs typeface="Times New Roman" panose="02020603050405020304" pitchFamily="18" charset="0"/>
              </a:rPr>
              <a:t>3. Write text code – code of functions in files will be written here </a:t>
            </a:r>
            <a:endParaRPr lang="en-US" sz="200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74173" y="864567"/>
            <a:ext cx="5803132" cy="5245947"/>
          </a:xfrm>
          <a:prstGeom prst="rect">
            <a:avLst/>
          </a:prstGeom>
        </p:spPr>
      </p:pic>
      <p:pic>
        <p:nvPicPr>
          <p:cNvPr id="7" name="Picture 6"/>
          <p:cNvPicPr>
            <a:picLocks noChangeAspect="1"/>
          </p:cNvPicPr>
          <p:nvPr/>
        </p:nvPicPr>
        <p:blipFill>
          <a:blip r:embed="rId3"/>
          <a:stretch>
            <a:fillRect/>
          </a:stretch>
        </p:blipFill>
        <p:spPr>
          <a:xfrm>
            <a:off x="5977305" y="1003421"/>
            <a:ext cx="5993163" cy="3786294"/>
          </a:xfrm>
          <a:prstGeom prst="rect">
            <a:avLst/>
          </a:prstGeom>
          <a:solidFill>
            <a:schemeClr val="accent2"/>
          </a:solidFill>
        </p:spPr>
      </p:pic>
      <p:sp>
        <p:nvSpPr>
          <p:cNvPr id="20" name="Rectangle 19"/>
          <p:cNvSpPr/>
          <p:nvPr/>
        </p:nvSpPr>
        <p:spPr>
          <a:xfrm>
            <a:off x="5977305" y="864567"/>
            <a:ext cx="2774809" cy="717490"/>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92158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8339" y="154205"/>
            <a:ext cx="11567888" cy="2862322"/>
          </a:xfrm>
          <a:prstGeom prst="rect">
            <a:avLst/>
          </a:prstGeom>
          <a:noFill/>
        </p:spPr>
        <p:txBody>
          <a:bodyPr wrap="square" rtlCol="0">
            <a:spAutoFit/>
          </a:bodyPr>
          <a:lstStyle/>
          <a:p>
            <a:r>
              <a:rPr lang="en-US" sz="2000" smtClean="0">
                <a:latin typeface="Times New Roman" panose="02020603050405020304" pitchFamily="18" charset="0"/>
                <a:cs typeface="Times New Roman" panose="02020603050405020304" pitchFamily="18" charset="0"/>
              </a:rPr>
              <a:t>4. Write data into flash</a:t>
            </a:r>
          </a:p>
          <a:p>
            <a:r>
              <a:rPr lang="en-US" sz="200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rodata </a:t>
            </a:r>
            <a:r>
              <a:rPr lang="en-US" sz="2000" smtClean="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Constant data goes into </a:t>
            </a:r>
            <a:r>
              <a:rPr lang="en-US" sz="2000">
                <a:latin typeface="Times New Roman" panose="02020603050405020304" pitchFamily="18" charset="0"/>
                <a:cs typeface="Times New Roman" panose="02020603050405020304" pitchFamily="18" charset="0"/>
              </a:rPr>
              <a:t>FLASH </a:t>
            </a:r>
            <a:r>
              <a:rPr lang="en-US" sz="2000" smtClean="0">
                <a:latin typeface="Times New Roman" panose="02020603050405020304" pitchFamily="18" charset="0"/>
                <a:cs typeface="Times New Roman" panose="02020603050405020304" pitchFamily="18" charset="0"/>
              </a:rPr>
              <a:t>*/</a:t>
            </a:r>
          </a:p>
          <a:p>
            <a:r>
              <a:rPr lang="en-US" sz="2000" smtClean="0">
                <a:latin typeface="Times New Roman" panose="02020603050405020304" pitchFamily="18" charset="0"/>
                <a:cs typeface="Times New Roman" panose="02020603050405020304" pitchFamily="18" charset="0"/>
              </a:rPr>
              <a:t>.preinit_array (not use)             /* </a:t>
            </a:r>
            <a:r>
              <a:rPr lang="en-US" sz="2000">
                <a:latin typeface="Times New Roman" panose="02020603050405020304" pitchFamily="18" charset="0"/>
                <a:cs typeface="Times New Roman" panose="02020603050405020304" pitchFamily="18" charset="0"/>
              </a:rPr>
              <a:t>contain arrays of pointers to functions that will be called </a:t>
            </a:r>
            <a:r>
              <a:rPr lang="en-US" sz="2000">
                <a:latin typeface="Times New Roman" panose="02020603050405020304" pitchFamily="18" charset="0"/>
                <a:cs typeface="Times New Roman" panose="02020603050405020304" pitchFamily="18" charset="0"/>
              </a:rPr>
              <a:t>on </a:t>
            </a:r>
            <a:r>
              <a:rPr lang="en-US" sz="2000" smtClean="0">
                <a:latin typeface="Times New Roman" panose="02020603050405020304" pitchFamily="18" charset="0"/>
                <a:cs typeface="Times New Roman" panose="02020603050405020304" pitchFamily="18" charset="0"/>
              </a:rPr>
              <a:t>initialization </a:t>
            </a:r>
          </a:p>
          <a:p>
            <a:r>
              <a:rPr lang="en-US" sz="2000" smtClean="0">
                <a:latin typeface="Times New Roman" panose="02020603050405020304" pitchFamily="18" charset="0"/>
                <a:cs typeface="Times New Roman" panose="02020603050405020304" pitchFamily="18" charset="0"/>
              </a:rPr>
              <a:t>.init_array       (not use)                   								            */</a:t>
            </a:r>
          </a:p>
          <a:p>
            <a:r>
              <a:rPr lang="en-US" sz="200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fini_array    (not use)               /* </a:t>
            </a:r>
            <a:r>
              <a:rPr lang="en-US" sz="2000">
                <a:latin typeface="Times New Roman" panose="02020603050405020304" pitchFamily="18" charset="0"/>
                <a:cs typeface="Times New Roman" panose="02020603050405020304" pitchFamily="18" charset="0"/>
              </a:rPr>
              <a:t>is an array of functions that will be called </a:t>
            </a:r>
            <a:r>
              <a:rPr lang="en-US" sz="2000">
                <a:latin typeface="Times New Roman" panose="02020603050405020304" pitchFamily="18" charset="0"/>
                <a:cs typeface="Times New Roman" panose="02020603050405020304" pitchFamily="18" charset="0"/>
              </a:rPr>
              <a:t>on </a:t>
            </a:r>
            <a:r>
              <a:rPr lang="en-US" sz="2000" smtClean="0">
                <a:latin typeface="Times New Roman" panose="02020603050405020304" pitchFamily="18" charset="0"/>
                <a:cs typeface="Times New Roman" panose="02020603050405020304" pitchFamily="18" charset="0"/>
              </a:rPr>
              <a:t>destruction</a:t>
            </a:r>
            <a:r>
              <a:rPr lang="en-US" sz="200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.data                                          /*  Initialized data sections goes into RAM, load LMA copy after code */</a:t>
            </a:r>
          </a:p>
          <a:p>
            <a:r>
              <a:rPr lang="en-US" sz="200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ccmram       (not use)               </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Create </a:t>
            </a:r>
            <a:r>
              <a:rPr lang="en-US" sz="2000">
                <a:latin typeface="Times New Roman" panose="02020603050405020304" pitchFamily="18" charset="0"/>
                <a:cs typeface="Times New Roman" panose="02020603050405020304" pitchFamily="18" charset="0"/>
              </a:rPr>
              <a:t>a </a:t>
            </a:r>
            <a:r>
              <a:rPr lang="en-US" sz="2000">
                <a:latin typeface="Times New Roman" panose="02020603050405020304" pitchFamily="18" charset="0"/>
                <a:cs typeface="Times New Roman" panose="02020603050405020304" pitchFamily="18" charset="0"/>
              </a:rPr>
              <a:t>global </a:t>
            </a:r>
            <a:r>
              <a:rPr lang="en-US" sz="2000" smtClean="0">
                <a:latin typeface="Times New Roman" panose="02020603050405020304" pitchFamily="18" charset="0"/>
                <a:cs typeface="Times New Roman" panose="02020603050405020304" pitchFamily="18" charset="0"/>
              </a:rPr>
              <a:t>variable in ccmram area */</a:t>
            </a:r>
            <a:endParaRPr lang="en-US" sz="200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.bss                                           /* Uninitialized data section */</a:t>
            </a:r>
          </a:p>
          <a:p>
            <a:r>
              <a:rPr lang="en-US" sz="2000" smtClean="0">
                <a:latin typeface="Times New Roman" panose="02020603050405020304" pitchFamily="18" charset="0"/>
                <a:cs typeface="Times New Roman" panose="02020603050405020304" pitchFamily="18" charset="0"/>
              </a:rPr>
              <a:t>._user_heap_stack    (not use)  /* </a:t>
            </a:r>
            <a:r>
              <a:rPr lang="en-US" sz="2000">
                <a:latin typeface="Times New Roman" panose="02020603050405020304" pitchFamily="18" charset="0"/>
                <a:cs typeface="Times New Roman" panose="02020603050405020304" pitchFamily="18" charset="0"/>
              </a:rPr>
              <a:t>User_heap_stack section, used to check that there is enough RAM </a:t>
            </a:r>
            <a:r>
              <a:rPr lang="en-US" sz="2000">
                <a:latin typeface="Times New Roman" panose="02020603050405020304" pitchFamily="18" charset="0"/>
                <a:cs typeface="Times New Roman" panose="02020603050405020304" pitchFamily="18" charset="0"/>
              </a:rPr>
              <a:t>left </a:t>
            </a:r>
            <a:r>
              <a:rPr lang="en-US" sz="2000" smtClean="0">
                <a:latin typeface="Times New Roman" panose="02020603050405020304" pitchFamily="18" charset="0"/>
                <a:cs typeface="Times New Roman" panose="02020603050405020304" pitchFamily="18" charset="0"/>
              </a:rPr>
              <a:t>*/</a:t>
            </a:r>
          </a:p>
        </p:txBody>
      </p:sp>
      <p:pic>
        <p:nvPicPr>
          <p:cNvPr id="7" name="Picture 6"/>
          <p:cNvPicPr>
            <a:picLocks noChangeAspect="1"/>
          </p:cNvPicPr>
          <p:nvPr/>
        </p:nvPicPr>
        <p:blipFill>
          <a:blip r:embed="rId2"/>
          <a:stretch>
            <a:fillRect/>
          </a:stretch>
        </p:blipFill>
        <p:spPr>
          <a:xfrm>
            <a:off x="261521" y="3018011"/>
            <a:ext cx="5478877" cy="3694846"/>
          </a:xfrm>
          <a:prstGeom prst="rect">
            <a:avLst/>
          </a:prstGeom>
        </p:spPr>
      </p:pic>
      <p:pic>
        <p:nvPicPr>
          <p:cNvPr id="8" name="Picture 7"/>
          <p:cNvPicPr>
            <a:picLocks noChangeAspect="1"/>
          </p:cNvPicPr>
          <p:nvPr/>
        </p:nvPicPr>
        <p:blipFill>
          <a:blip r:embed="rId3"/>
          <a:stretch>
            <a:fillRect/>
          </a:stretch>
        </p:blipFill>
        <p:spPr>
          <a:xfrm>
            <a:off x="5740398" y="3015043"/>
            <a:ext cx="6175829" cy="3697814"/>
          </a:xfrm>
          <a:prstGeom prst="rect">
            <a:avLst/>
          </a:prstGeom>
        </p:spPr>
      </p:pic>
    </p:spTree>
    <p:extLst>
      <p:ext uri="{BB962C8B-B14F-4D97-AF65-F5344CB8AC3E}">
        <p14:creationId xmlns:p14="http://schemas.microsoft.com/office/powerpoint/2010/main" val="307191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0761" y="818866"/>
            <a:ext cx="6480415" cy="477054"/>
          </a:xfrm>
          <a:prstGeom prst="rect">
            <a:avLst/>
          </a:prstGeom>
          <a:noFill/>
        </p:spPr>
        <p:txBody>
          <a:bodyPr wrap="square" rtlCol="0">
            <a:spAutoFit/>
          </a:bodyPr>
          <a:lstStyle/>
          <a:p>
            <a:r>
              <a:rPr lang="en-US" sz="2500" b="1" smtClean="0">
                <a:latin typeface="Times New Roman" panose="02020603050405020304" pitchFamily="18" charset="0"/>
                <a:cs typeface="Times New Roman" panose="02020603050405020304" pitchFamily="18" charset="0"/>
              </a:rPr>
              <a:t>Example a fragment of a Makefile program</a:t>
            </a:r>
            <a:endParaRPr lang="en-US" sz="2500" b="1">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0" y="1295920"/>
            <a:ext cx="12069170" cy="5105773"/>
          </a:xfrm>
          <a:prstGeom prst="rect">
            <a:avLst/>
          </a:prstGeom>
        </p:spPr>
      </p:pic>
    </p:spTree>
    <p:extLst>
      <p:ext uri="{BB962C8B-B14F-4D97-AF65-F5344CB8AC3E}">
        <p14:creationId xmlns:p14="http://schemas.microsoft.com/office/powerpoint/2010/main" val="2543322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0858" y="986972"/>
            <a:ext cx="3961021" cy="477054"/>
          </a:xfrm>
          <a:prstGeom prst="rect">
            <a:avLst/>
          </a:prstGeom>
          <a:noFill/>
        </p:spPr>
        <p:txBody>
          <a:bodyPr wrap="none" rtlCol="0">
            <a:spAutoFit/>
          </a:bodyPr>
          <a:lstStyle/>
          <a:p>
            <a:r>
              <a:rPr lang="en-US" sz="2500" b="1" smtClean="0">
                <a:latin typeface="Times New Roman" panose="02020603050405020304" pitchFamily="18" charset="0"/>
                <a:cs typeface="Times New Roman" panose="02020603050405020304" pitchFamily="18" charset="0"/>
              </a:rPr>
              <a:t>The </a:t>
            </a:r>
            <a:r>
              <a:rPr lang="en-US" sz="2500" b="1">
                <a:latin typeface="Times New Roman" panose="02020603050405020304" pitchFamily="18" charset="0"/>
                <a:cs typeface="Times New Roman" panose="02020603050405020304" pitchFamily="18" charset="0"/>
              </a:rPr>
              <a:t>process </a:t>
            </a:r>
            <a:r>
              <a:rPr lang="en-US" sz="2500" b="1" smtClean="0">
                <a:latin typeface="Times New Roman" panose="02020603050405020304" pitchFamily="18" charset="0"/>
                <a:cs typeface="Times New Roman" panose="02020603050405020304" pitchFamily="18" charset="0"/>
              </a:rPr>
              <a:t>start program</a:t>
            </a:r>
            <a:endParaRPr lang="en-US" sz="2500" b="1">
              <a:latin typeface="Times New Roman" panose="02020603050405020304" pitchFamily="18" charset="0"/>
              <a:cs typeface="Times New Roman" panose="02020603050405020304" pitchFamily="18" charset="0"/>
            </a:endParaRPr>
          </a:p>
        </p:txBody>
      </p:sp>
      <p:sp>
        <p:nvSpPr>
          <p:cNvPr id="6" name="TextBox 5"/>
          <p:cNvSpPr txBox="1"/>
          <p:nvPr/>
        </p:nvSpPr>
        <p:spPr>
          <a:xfrm>
            <a:off x="1146628" y="1669143"/>
            <a:ext cx="10450286" cy="1631216"/>
          </a:xfrm>
          <a:prstGeom prst="rect">
            <a:avLst/>
          </a:prstGeom>
          <a:noFill/>
        </p:spPr>
        <p:txBody>
          <a:bodyPr wrap="square" rtlCol="0">
            <a:spAutoFit/>
          </a:bodyPr>
          <a:lstStyle/>
          <a:p>
            <a:pPr marL="342900" indent="-342900">
              <a:buAutoNum type="arabicPeriod"/>
            </a:pPr>
            <a:r>
              <a:rPr lang="en-US" sz="2000" smtClean="0">
                <a:latin typeface="Times New Roman" panose="02020603050405020304" pitchFamily="18" charset="0"/>
                <a:cs typeface="Times New Roman" panose="02020603050405020304" pitchFamily="18" charset="0"/>
              </a:rPr>
              <a:t>Call Reset_Handler</a:t>
            </a:r>
          </a:p>
          <a:p>
            <a:r>
              <a:rPr lang="en-US" sz="2000" smtClean="0">
                <a:latin typeface="Times New Roman" panose="02020603050405020304" pitchFamily="18" charset="0"/>
                <a:cs typeface="Times New Roman" panose="02020603050405020304" pitchFamily="18" charset="0"/>
              </a:rPr>
              <a:t>2.   Load data to flash to sram</a:t>
            </a:r>
          </a:p>
          <a:p>
            <a:pPr marL="342900" indent="-342900">
              <a:buAutoNum type="arabicPeriod" startAt="3"/>
            </a:pPr>
            <a:r>
              <a:rPr lang="en-US" sz="2000" smtClean="0">
                <a:latin typeface="Times New Roman" panose="02020603050405020304" pitchFamily="18" charset="0"/>
                <a:cs typeface="Times New Roman" panose="02020603050405020304" pitchFamily="18" charset="0"/>
              </a:rPr>
              <a:t>Call </a:t>
            </a:r>
            <a:r>
              <a:rPr lang="en-US" sz="2000">
                <a:latin typeface="Times New Roman" panose="02020603050405020304" pitchFamily="18" charset="0"/>
                <a:cs typeface="Times New Roman" panose="02020603050405020304" pitchFamily="18" charset="0"/>
              </a:rPr>
              <a:t>SystemInit </a:t>
            </a:r>
            <a:endParaRPr lang="en-US" sz="2000" smtClean="0">
              <a:latin typeface="Times New Roman" panose="02020603050405020304" pitchFamily="18" charset="0"/>
              <a:cs typeface="Times New Roman" panose="02020603050405020304" pitchFamily="18" charset="0"/>
            </a:endParaRPr>
          </a:p>
          <a:p>
            <a:pPr marL="342900" indent="-342900">
              <a:buAutoNum type="arabicPeriod" startAt="3"/>
            </a:pPr>
            <a:r>
              <a:rPr lang="en-US" sz="2000">
                <a:latin typeface="Times New Roman" panose="02020603050405020304" pitchFamily="18" charset="0"/>
                <a:cs typeface="Times New Roman" panose="02020603050405020304" pitchFamily="18" charset="0"/>
              </a:rPr>
              <a:t>Call </a:t>
            </a:r>
            <a:r>
              <a:rPr lang="en-US" sz="2000">
                <a:latin typeface="Times New Roman" panose="02020603050405020304" pitchFamily="18" charset="0"/>
                <a:cs typeface="Times New Roman" panose="02020603050405020304" pitchFamily="18" charset="0"/>
              </a:rPr>
              <a:t>__libc_init_array </a:t>
            </a:r>
            <a:r>
              <a:rPr lang="en-US" sz="2000" smtClean="0">
                <a:latin typeface="Times New Roman" panose="02020603050405020304" pitchFamily="18" charset="0"/>
                <a:cs typeface="Times New Roman" panose="02020603050405020304" pitchFamily="18" charset="0"/>
              </a:rPr>
              <a:t>/*static constructors – created by gcc*/</a:t>
            </a:r>
          </a:p>
          <a:p>
            <a:pPr marL="342900" indent="-342900">
              <a:buAutoNum type="arabicPeriod" startAt="3"/>
            </a:pPr>
            <a:r>
              <a:rPr lang="en-US" sz="2000" smtClean="0">
                <a:latin typeface="Times New Roman" panose="02020603050405020304" pitchFamily="18" charset="0"/>
                <a:cs typeface="Times New Roman" panose="02020603050405020304" pitchFamily="18" charset="0"/>
              </a:rPr>
              <a:t>Call main</a:t>
            </a:r>
            <a:endParaRPr lang="en-US" sz="2000">
              <a:latin typeface="Times New Roman" panose="02020603050405020304" pitchFamily="18" charset="0"/>
              <a:cs typeface="Times New Roman" panose="02020603050405020304" pitchFamily="18" charset="0"/>
            </a:endParaRPr>
          </a:p>
        </p:txBody>
      </p:sp>
      <p:sp>
        <p:nvSpPr>
          <p:cNvPr id="8" name="Rectangle 7"/>
          <p:cNvSpPr/>
          <p:nvPr/>
        </p:nvSpPr>
        <p:spPr>
          <a:xfrm>
            <a:off x="4516399" y="4590534"/>
            <a:ext cx="1438214" cy="707886"/>
          </a:xfrm>
          <a:prstGeom prst="rect">
            <a:avLst/>
          </a:prstGeom>
        </p:spPr>
        <p:txBody>
          <a:bodyPr wrap="none">
            <a:spAutoFit/>
          </a:bodyPr>
          <a:lstStyle/>
          <a:p>
            <a:r>
              <a:rPr lang="en-US" sz="4000" b="1">
                <a:latin typeface="Times New Roman" panose="02020603050405020304" pitchFamily="18" charset="0"/>
                <a:cs typeface="Times New Roman" panose="02020603050405020304" pitchFamily="18" charset="0"/>
              </a:rPr>
              <a:t>END!</a:t>
            </a:r>
            <a:endParaRPr lang="en-US" sz="4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368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2961" y="801384"/>
            <a:ext cx="2895344" cy="400110"/>
          </a:xfrm>
          <a:prstGeom prst="rect">
            <a:avLst/>
          </a:prstGeom>
        </p:spPr>
        <p:txBody>
          <a:bodyPr wrap="none">
            <a:spAutoFit/>
          </a:bodyPr>
          <a:lstStyle/>
          <a:p>
            <a:r>
              <a:rPr lang="en-US" sz="2000" smtClean="0">
                <a:latin typeface="Times New Roman" panose="02020603050405020304" pitchFamily="18" charset="0"/>
                <a:ea typeface="Tahoma" panose="020B0604030504040204" pitchFamily="34" charset="0"/>
                <a:cs typeface="Times New Roman" panose="02020603050405020304" pitchFamily="18" charset="0"/>
              </a:rPr>
              <a:t>Distinguish  </a:t>
            </a:r>
            <a:r>
              <a:rPr lang="en-US" sz="2000" b="1" smtClean="0">
                <a:latin typeface="Times New Roman" panose="02020603050405020304" pitchFamily="18" charset="0"/>
                <a:ea typeface="Tahoma" panose="020B0604030504040204" pitchFamily="34" charset="0"/>
                <a:cs typeface="Times New Roman" panose="02020603050405020304" pitchFamily="18" charset="0"/>
              </a:rPr>
              <a:t>=</a:t>
            </a:r>
            <a:r>
              <a:rPr lang="en-US" sz="2000" smtClean="0">
                <a:latin typeface="Times New Roman" panose="02020603050405020304" pitchFamily="18" charset="0"/>
                <a:ea typeface="Tahoma" panose="020B0604030504040204" pitchFamily="34" charset="0"/>
                <a:cs typeface="Times New Roman" panose="02020603050405020304" pitchFamily="18" charset="0"/>
              </a:rPr>
              <a:t> , </a:t>
            </a:r>
            <a:r>
              <a:rPr lang="en-US" sz="2000" b="1" smtClean="0">
                <a:latin typeface="Times New Roman" panose="02020603050405020304" pitchFamily="18" charset="0"/>
                <a:ea typeface="Tahoma" panose="020B0604030504040204" pitchFamily="34" charset="0"/>
                <a:cs typeface="Times New Roman" panose="02020603050405020304" pitchFamily="18" charset="0"/>
              </a:rPr>
              <a:t>:=</a:t>
            </a:r>
            <a:r>
              <a:rPr lang="en-US" sz="2000" smtClean="0">
                <a:latin typeface="Times New Roman" panose="02020603050405020304" pitchFamily="18" charset="0"/>
                <a:ea typeface="Tahoma" panose="020B0604030504040204" pitchFamily="34" charset="0"/>
                <a:cs typeface="Times New Roman" panose="02020603050405020304" pitchFamily="18" charset="0"/>
              </a:rPr>
              <a:t>  and </a:t>
            </a:r>
            <a:r>
              <a:rPr lang="en-US" sz="2000" b="1" smtClean="0">
                <a:latin typeface="Times New Roman" panose="02020603050405020304" pitchFamily="18" charset="0"/>
                <a:ea typeface="Tahoma" panose="020B0604030504040204" pitchFamily="34" charset="0"/>
                <a:cs typeface="Times New Roman" panose="02020603050405020304" pitchFamily="18" charset="0"/>
              </a:rPr>
              <a:t>+=</a:t>
            </a:r>
            <a:endParaRPr lang="en-US" sz="2000" b="1">
              <a:latin typeface="Times New Roman" panose="02020603050405020304" pitchFamily="18" charset="0"/>
              <a:ea typeface="Tahoma" panose="020B060403050404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961" y="1334490"/>
            <a:ext cx="8311415" cy="4966730"/>
          </a:xfrm>
          <a:prstGeom prst="rect">
            <a:avLst/>
          </a:prstGeom>
        </p:spPr>
      </p:pic>
    </p:spTree>
    <p:extLst>
      <p:ext uri="{BB962C8B-B14F-4D97-AF65-F5344CB8AC3E}">
        <p14:creationId xmlns:p14="http://schemas.microsoft.com/office/powerpoint/2010/main" val="293866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6193" y="756805"/>
            <a:ext cx="3486852" cy="400110"/>
          </a:xfrm>
          <a:prstGeom prst="rect">
            <a:avLst/>
          </a:prstGeom>
        </p:spPr>
        <p:txBody>
          <a:bodyPr wrap="none">
            <a:spAutoFit/>
          </a:bodyPr>
          <a:lstStyle/>
          <a:p>
            <a:r>
              <a:rPr lang="en-US" sz="2000">
                <a:latin typeface="Times New Roman" panose="02020603050405020304" pitchFamily="18" charset="0"/>
                <a:ea typeface="Tahoma" panose="020B0604030504040204" pitchFamily="34" charset="0"/>
                <a:cs typeface="Times New Roman" panose="02020603050405020304" pitchFamily="18" charset="0"/>
              </a:rPr>
              <a:t>Distinguish  </a:t>
            </a:r>
            <a:r>
              <a:rPr lang="en-US" sz="2000" b="1" smtClean="0">
                <a:latin typeface="Times New Roman" panose="02020603050405020304" pitchFamily="18" charset="0"/>
                <a:ea typeface="Tahoma" panose="020B0604030504040204" pitchFamily="34" charset="0"/>
                <a:cs typeface="Times New Roman" panose="02020603050405020304" pitchFamily="18" charset="0"/>
              </a:rPr>
              <a:t>$@</a:t>
            </a:r>
            <a:r>
              <a:rPr lang="en-US" sz="2000" smtClean="0">
                <a:latin typeface="Times New Roman" panose="02020603050405020304" pitchFamily="18" charset="0"/>
                <a:ea typeface="Tahoma" panose="020B0604030504040204" pitchFamily="34" charset="0"/>
                <a:cs typeface="Times New Roman" panose="02020603050405020304" pitchFamily="18" charset="0"/>
              </a:rPr>
              <a:t> </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b="1" smtClean="0">
                <a:latin typeface="Times New Roman" panose="02020603050405020304" pitchFamily="18" charset="0"/>
                <a:ea typeface="Tahoma" panose="020B0604030504040204" pitchFamily="34" charset="0"/>
                <a:cs typeface="Times New Roman" panose="02020603050405020304" pitchFamily="18" charset="0"/>
              </a:rPr>
              <a:t>$&lt;</a:t>
            </a:r>
            <a:r>
              <a:rPr lang="en-US" sz="2000" smtClean="0">
                <a:latin typeface="Times New Roman" panose="02020603050405020304" pitchFamily="18" charset="0"/>
                <a:ea typeface="Tahoma" panose="020B0604030504040204" pitchFamily="34" charset="0"/>
                <a:cs typeface="Times New Roman" panose="02020603050405020304" pitchFamily="18" charset="0"/>
              </a:rPr>
              <a:t> ,</a:t>
            </a:r>
            <a:r>
              <a:rPr lang="en-US" sz="2000" b="1" smtClean="0">
                <a:latin typeface="Times New Roman" panose="02020603050405020304" pitchFamily="18" charset="0"/>
                <a:ea typeface="Tahoma" panose="020B0604030504040204" pitchFamily="34" charset="0"/>
                <a:cs typeface="Times New Roman" panose="02020603050405020304" pitchFamily="18" charset="0"/>
              </a:rPr>
              <a:t>$^ </a:t>
            </a:r>
            <a:r>
              <a:rPr lang="en-US" sz="2000" smtClean="0">
                <a:latin typeface="Times New Roman" panose="02020603050405020304" pitchFamily="18" charset="0"/>
                <a:ea typeface="Tahoma" panose="020B0604030504040204" pitchFamily="34" charset="0"/>
                <a:cs typeface="Times New Roman" panose="02020603050405020304" pitchFamily="18" charset="0"/>
              </a:rPr>
              <a:t>and</a:t>
            </a:r>
            <a:r>
              <a:rPr lang="en-US" sz="2000" b="1" smtClean="0">
                <a:latin typeface="Times New Roman" panose="02020603050405020304" pitchFamily="18" charset="0"/>
                <a:ea typeface="Tahoma" panose="020B0604030504040204" pitchFamily="34" charset="0"/>
                <a:cs typeface="Times New Roman" panose="02020603050405020304" pitchFamily="18" charset="0"/>
              </a:rPr>
              <a:t> $?</a:t>
            </a:r>
            <a:endParaRPr lang="en-US" sz="2000" b="1">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021" y="1374629"/>
            <a:ext cx="8038532" cy="5277079"/>
          </a:xfrm>
          <a:prstGeom prst="rect">
            <a:avLst/>
          </a:prstGeom>
        </p:spPr>
      </p:pic>
    </p:spTree>
    <p:extLst>
      <p:ext uri="{BB962C8B-B14F-4D97-AF65-F5344CB8AC3E}">
        <p14:creationId xmlns:p14="http://schemas.microsoft.com/office/powerpoint/2010/main" val="2087407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386" y="1357134"/>
            <a:ext cx="10594818" cy="4154984"/>
          </a:xfrm>
          <a:prstGeom prst="rect">
            <a:avLst/>
          </a:prstGeom>
        </p:spPr>
        <p:txBody>
          <a:bodyPr wrap="square">
            <a:spAutoFit/>
          </a:bodyPr>
          <a:lstStyle/>
          <a:p>
            <a:pPr algn="just">
              <a:lnSpc>
                <a:spcPct val="120000"/>
              </a:lnSpc>
            </a:pPr>
            <a:r>
              <a:rPr lang="en-US" sz="2000" b="1">
                <a:latin typeface="Times New Roman" panose="02020603050405020304" pitchFamily="18" charset="0"/>
                <a:cs typeface="Times New Roman" panose="02020603050405020304" pitchFamily="18" charset="0"/>
              </a:rPr>
              <a:t>Implicit rules </a:t>
            </a:r>
            <a:r>
              <a:rPr lang="en-US" sz="2000">
                <a:latin typeface="Times New Roman" panose="02020603050405020304" pitchFamily="18" charset="0"/>
                <a:cs typeface="Times New Roman" panose="02020603050405020304" pitchFamily="18" charset="0"/>
              </a:rPr>
              <a:t>-make knows how to figure out how to make some files. Its has implicit rules for updating *.o files from a correspondingly named *.c file using the compiler. We can therefore omit the commands for making *.o files from the object file rules. </a:t>
            </a:r>
            <a:endParaRPr lang="en-US" sz="2000" smtClean="0">
              <a:latin typeface="Times New Roman" panose="02020603050405020304" pitchFamily="18" charset="0"/>
              <a:cs typeface="Times New Roman" panose="02020603050405020304" pitchFamily="18" charset="0"/>
            </a:endParaRPr>
          </a:p>
          <a:p>
            <a:pPr algn="just">
              <a:lnSpc>
                <a:spcPct val="120000"/>
              </a:lnSpc>
            </a:pPr>
            <a:endParaRPr lang="en-US" sz="2000">
              <a:latin typeface="Times New Roman" panose="02020603050405020304" pitchFamily="18" charset="0"/>
              <a:cs typeface="Times New Roman" panose="02020603050405020304" pitchFamily="18" charset="0"/>
            </a:endParaRPr>
          </a:p>
          <a:p>
            <a:pPr algn="just">
              <a:lnSpc>
                <a:spcPct val="120000"/>
              </a:lnSpc>
            </a:pPr>
            <a:r>
              <a:rPr lang="en-US" sz="2000" b="1">
                <a:latin typeface="Times New Roman" panose="02020603050405020304" pitchFamily="18" charset="0"/>
                <a:cs typeface="Times New Roman" panose="02020603050405020304" pitchFamily="18" charset="0"/>
              </a:rPr>
              <a:t>Pattern Rules </a:t>
            </a:r>
            <a:r>
              <a:rPr lang="en-US" sz="2000">
                <a:latin typeface="Times New Roman" panose="02020603050405020304" pitchFamily="18" charset="0"/>
                <a:cs typeface="Times New Roman" panose="02020603050405020304" pitchFamily="18" charset="0"/>
              </a:rPr>
              <a:t>You can define an implicit rule by writing a pattern rule . Pattern rules contain the character “%”. The target is considered a pattern for matching file names. A pattern rule: %.o : %.c </a:t>
            </a:r>
            <a:endParaRPr lang="en-US" sz="2000" smtClean="0">
              <a:latin typeface="Times New Roman" panose="02020603050405020304" pitchFamily="18" charset="0"/>
              <a:cs typeface="Times New Roman" panose="02020603050405020304" pitchFamily="18" charset="0"/>
            </a:endParaRPr>
          </a:p>
          <a:p>
            <a:pPr algn="just">
              <a:lnSpc>
                <a:spcPct val="120000"/>
              </a:lnSpc>
            </a:pPr>
            <a:endParaRPr lang="en-US" sz="2000">
              <a:latin typeface="Times New Roman" panose="02020603050405020304" pitchFamily="18" charset="0"/>
              <a:cs typeface="Times New Roman" panose="02020603050405020304" pitchFamily="18" charset="0"/>
            </a:endParaRPr>
          </a:p>
          <a:p>
            <a:pPr lvl="0" algn="just">
              <a:lnSpc>
                <a:spcPct val="120000"/>
              </a:lnSpc>
            </a:pPr>
            <a:r>
              <a:rPr lang="en-US" sz="2000" b="1">
                <a:latin typeface="Times New Roman" panose="02020603050405020304" pitchFamily="18" charset="0"/>
                <a:cs typeface="Times New Roman" panose="02020603050405020304" pitchFamily="18" charset="0"/>
              </a:rPr>
              <a:t>v</a:t>
            </a:r>
            <a:r>
              <a:rPr lang="en-US" sz="2000" b="1" smtClean="0">
                <a:latin typeface="Times New Roman" panose="02020603050405020304" pitchFamily="18" charset="0"/>
                <a:cs typeface="Times New Roman" panose="02020603050405020304" pitchFamily="18" charset="0"/>
              </a:rPr>
              <a:t>path</a:t>
            </a:r>
            <a:r>
              <a:rPr lang="en-US" sz="2000" smtClean="0">
                <a:latin typeface="Times New Roman" panose="02020603050405020304" pitchFamily="18" charset="0"/>
                <a:cs typeface="Times New Roman" panose="02020603050405020304" pitchFamily="18" charset="0"/>
              </a:rPr>
              <a:t> </a:t>
            </a:r>
            <a:r>
              <a:rPr lang="en-US" altLang="en-US" sz="2000">
                <a:solidFill>
                  <a:srgbClr val="000000"/>
                </a:solidFill>
                <a:latin typeface="Times New Roman" panose="02020603050405020304" pitchFamily="18" charset="0"/>
                <a:cs typeface="Times New Roman" panose="02020603050405020304" pitchFamily="18" charset="0"/>
              </a:rPr>
              <a:t> specifies a list of directories that </a:t>
            </a:r>
            <a:r>
              <a:rPr lang="en-US" altLang="en-US" sz="1400">
                <a:solidFill>
                  <a:srgbClr val="000000"/>
                </a:solidFill>
                <a:latin typeface="Arial Unicode MS"/>
              </a:rPr>
              <a:t>make</a:t>
            </a:r>
            <a:r>
              <a:rPr lang="en-US" altLang="en-US" sz="2000">
                <a:solidFill>
                  <a:srgbClr val="000000"/>
                </a:solidFill>
                <a:latin typeface="Times New Roman" panose="02020603050405020304" pitchFamily="18" charset="0"/>
                <a:cs typeface="Times New Roman" panose="02020603050405020304" pitchFamily="18" charset="0"/>
              </a:rPr>
              <a:t> should search. Most often, the directories are expected to contain prerequisite files that are not in the current directory; however, </a:t>
            </a:r>
            <a:r>
              <a:rPr lang="en-US" altLang="en-US" sz="1400">
                <a:solidFill>
                  <a:srgbClr val="000000"/>
                </a:solidFill>
                <a:latin typeface="Arial Unicode MS"/>
              </a:rPr>
              <a:t>make</a:t>
            </a:r>
            <a:r>
              <a:rPr lang="en-US" altLang="en-US" sz="2000">
                <a:solidFill>
                  <a:srgbClr val="000000"/>
                </a:solidFill>
                <a:latin typeface="Times New Roman" panose="02020603050405020304" pitchFamily="18" charset="0"/>
                <a:cs typeface="Times New Roman" panose="02020603050405020304" pitchFamily="18" charset="0"/>
              </a:rPr>
              <a:t> uses </a:t>
            </a:r>
            <a:r>
              <a:rPr lang="en-US" altLang="en-US" sz="1400">
                <a:solidFill>
                  <a:srgbClr val="000000"/>
                </a:solidFill>
                <a:latin typeface="Arial Unicode MS"/>
              </a:rPr>
              <a:t>VPATH</a:t>
            </a:r>
            <a:r>
              <a:rPr lang="en-US" altLang="en-US" sz="2000">
                <a:solidFill>
                  <a:srgbClr val="000000"/>
                </a:solidFill>
                <a:latin typeface="Times New Roman" panose="02020603050405020304" pitchFamily="18" charset="0"/>
                <a:cs typeface="Times New Roman" panose="02020603050405020304" pitchFamily="18" charset="0"/>
              </a:rPr>
              <a:t> as a search list for both prerequisites and targets of rules.</a:t>
            </a:r>
            <a:r>
              <a:rPr lang="en-US" altLang="en-US"/>
              <a:t> </a:t>
            </a:r>
            <a:endParaRPr lang="en-US" altLang="en-US" sz="3200">
              <a:latin typeface="Arial" panose="020B0604020202020204" pitchFamily="34" charset="0"/>
            </a:endParaRPr>
          </a:p>
          <a:p>
            <a:pPr algn="just">
              <a:lnSpc>
                <a:spcPct val="120000"/>
              </a:lnSpc>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562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8334" y="1636153"/>
            <a:ext cx="8407021" cy="4571795"/>
          </a:xfrm>
          <a:prstGeom prst="rect">
            <a:avLst/>
          </a:prstGeom>
        </p:spPr>
      </p:pic>
      <p:sp>
        <p:nvSpPr>
          <p:cNvPr id="5" name="Rectangle 4"/>
          <p:cNvSpPr/>
          <p:nvPr/>
        </p:nvSpPr>
        <p:spPr>
          <a:xfrm>
            <a:off x="1158334" y="1159099"/>
            <a:ext cx="4333879" cy="477054"/>
          </a:xfrm>
          <a:prstGeom prst="rect">
            <a:avLst/>
          </a:prstGeom>
        </p:spPr>
        <p:txBody>
          <a:bodyPr wrap="none">
            <a:spAutoFit/>
          </a:bodyPr>
          <a:lstStyle/>
          <a:p>
            <a:pPr marL="342900" indent="-342900">
              <a:buFont typeface="Arial" panose="020B0604020202020204" pitchFamily="34" charset="0"/>
              <a:buChar char="•"/>
            </a:pPr>
            <a:r>
              <a:rPr lang="en-US" sz="2500" b="1">
                <a:latin typeface="Times New Roman" panose="02020603050405020304" pitchFamily="18" charset="0"/>
                <a:cs typeface="Times New Roman" panose="02020603050405020304" pitchFamily="18" charset="0"/>
              </a:rPr>
              <a:t>declare variable in makefile</a:t>
            </a:r>
          </a:p>
        </p:txBody>
      </p:sp>
      <p:sp>
        <p:nvSpPr>
          <p:cNvPr id="6" name="TextBox 5"/>
          <p:cNvSpPr txBox="1"/>
          <p:nvPr/>
        </p:nvSpPr>
        <p:spPr>
          <a:xfrm>
            <a:off x="789844" y="566629"/>
            <a:ext cx="5137945" cy="553998"/>
          </a:xfrm>
          <a:prstGeom prst="rect">
            <a:avLst/>
          </a:prstGeom>
          <a:noFill/>
        </p:spPr>
        <p:txBody>
          <a:bodyPr wrap="none" rtlCol="0">
            <a:spAutoFit/>
          </a:bodyPr>
          <a:lstStyle/>
          <a:p>
            <a:r>
              <a:rPr lang="en-US" sz="3000" b="1" smtClean="0">
                <a:latin typeface="Times New Roman" panose="02020603050405020304" pitchFamily="18" charset="0"/>
                <a:cs typeface="Times New Roman" panose="02020603050405020304" pitchFamily="18" charset="0"/>
              </a:rPr>
              <a:t>2. Parse template makefile file</a:t>
            </a:r>
            <a:endParaRPr lang="en-US" sz="3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34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8293" y="1282730"/>
            <a:ext cx="9660041" cy="3835181"/>
          </a:xfrm>
          <a:prstGeom prst="rect">
            <a:avLst/>
          </a:prstGeom>
        </p:spPr>
      </p:pic>
      <p:sp>
        <p:nvSpPr>
          <p:cNvPr id="5" name="Rectangle 4"/>
          <p:cNvSpPr/>
          <p:nvPr/>
        </p:nvSpPr>
        <p:spPr>
          <a:xfrm>
            <a:off x="844435" y="682846"/>
            <a:ext cx="4333879" cy="477054"/>
          </a:xfrm>
          <a:prstGeom prst="rect">
            <a:avLst/>
          </a:prstGeom>
        </p:spPr>
        <p:txBody>
          <a:bodyPr wrap="none">
            <a:spAutoFit/>
          </a:bodyPr>
          <a:lstStyle/>
          <a:p>
            <a:pPr marL="342900" indent="-342900">
              <a:buFont typeface="Arial" panose="020B0604020202020204" pitchFamily="34" charset="0"/>
              <a:buChar char="•"/>
            </a:pPr>
            <a:r>
              <a:rPr lang="en-US" sz="2500" b="1">
                <a:latin typeface="Times New Roman" panose="02020603050405020304" pitchFamily="18" charset="0"/>
                <a:cs typeface="Times New Roman" panose="02020603050405020304" pitchFamily="18" charset="0"/>
              </a:rPr>
              <a:t>declare variable in makefile</a:t>
            </a:r>
          </a:p>
        </p:txBody>
      </p:sp>
    </p:spTree>
    <p:extLst>
      <p:ext uri="{BB962C8B-B14F-4D97-AF65-F5344CB8AC3E}">
        <p14:creationId xmlns:p14="http://schemas.microsoft.com/office/powerpoint/2010/main" val="1489125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1870</TotalTime>
  <Words>1369</Words>
  <Application>Microsoft Office PowerPoint</Application>
  <PresentationFormat>Widescreen</PresentationFormat>
  <Paragraphs>165</Paragraphs>
  <Slides>40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Arial Unicode MS</vt:lpstr>
      <vt:lpstr>Calibri</vt:lpstr>
      <vt:lpstr>Calibri Light</vt:lpstr>
      <vt:lpstr>Helvetica Neue</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78</cp:revision>
  <dcterms:created xsi:type="dcterms:W3CDTF">2021-05-31T16:05:53Z</dcterms:created>
  <dcterms:modified xsi:type="dcterms:W3CDTF">2021-06-02T19:25:38Z</dcterms:modified>
</cp:coreProperties>
</file>