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Garet" charset="1" panose="00000000000000000000"/>
      <p:regular r:id="rId14"/>
    </p:embeddedFont>
    <p:embeddedFont>
      <p:font typeface="Garet Bold" charset="1" panose="00000000000000000000"/>
      <p:regular r:id="rId15"/>
    </p:embeddedFont>
    <p:embeddedFont>
      <p:font typeface="Garet Italics" charset="1" panose="00000000000000000000"/>
      <p:regular r:id="rId16"/>
    </p:embeddedFont>
    <p:embeddedFont>
      <p:font typeface="Garet Bold Italics" charset="1" panose="00000000000000000000"/>
      <p:regular r:id="rId17"/>
    </p:embeddedFont>
    <p:embeddedFont>
      <p:font typeface="Garet Light" charset="1" panose="00000000000000000000"/>
      <p:regular r:id="rId18"/>
    </p:embeddedFont>
    <p:embeddedFont>
      <p:font typeface="Garet Ultra-Bold" charset="1" panose="00000000000000000000"/>
      <p:regular r:id="rId19"/>
    </p:embeddedFont>
    <p:embeddedFont>
      <p:font typeface="Garet Ultra-Bold Italics" charset="1" panose="00000000000000000000"/>
      <p:regular r:id="rId20"/>
    </p:embeddedFont>
    <p:embeddedFont>
      <p:font typeface="Garet Heavy" charset="1" panose="00000000000000000000"/>
      <p:regular r:id="rId21"/>
    </p:embeddedFont>
    <p:embeddedFont>
      <p:font typeface="Garet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22070" y="186419"/>
            <a:ext cx="5131861" cy="10287000"/>
          </a:xfrm>
          <a:custGeom>
            <a:avLst/>
            <a:gdLst/>
            <a:ahLst/>
            <a:cxnLst/>
            <a:rect r="r" b="b" t="t" l="l"/>
            <a:pathLst>
              <a:path h="10287000" w="5131861">
                <a:moveTo>
                  <a:pt x="0" y="0"/>
                </a:moveTo>
                <a:lnTo>
                  <a:pt x="5131860" y="0"/>
                </a:lnTo>
                <a:lnTo>
                  <a:pt x="513186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100453" b="0"/>
            </a:stretch>
          </a:blipFill>
        </p:spPr>
      </p:sp>
      <p:sp>
        <p:nvSpPr>
          <p:cNvPr name="TextBox 3" id="3"/>
          <p:cNvSpPr txBox="true"/>
          <p:nvPr/>
        </p:nvSpPr>
        <p:spPr>
          <a:xfrm rot="0">
            <a:off x="1028700" y="3250421"/>
            <a:ext cx="12568220" cy="1945461"/>
          </a:xfrm>
          <a:prstGeom prst="rect">
            <a:avLst/>
          </a:prstGeom>
        </p:spPr>
        <p:txBody>
          <a:bodyPr anchor="t" rtlCol="false" tIns="0" lIns="0" bIns="0" rIns="0">
            <a:spAutoFit/>
          </a:bodyPr>
          <a:lstStyle/>
          <a:p>
            <a:pPr>
              <a:lnSpc>
                <a:spcPts val="9889"/>
              </a:lnSpc>
            </a:pPr>
            <a:r>
              <a:rPr lang="en-US" sz="7064">
                <a:solidFill>
                  <a:srgbClr val="AE2619"/>
                </a:solidFill>
                <a:latin typeface="Garet Bold"/>
              </a:rPr>
              <a:t>BÁO CÁO CUỐI KÌ </a:t>
            </a:r>
          </a:p>
          <a:p>
            <a:pPr>
              <a:lnSpc>
                <a:spcPts val="5599"/>
              </a:lnSpc>
            </a:pPr>
            <a:r>
              <a:rPr lang="en-US" sz="3999">
                <a:solidFill>
                  <a:srgbClr val="A86464"/>
                </a:solidFill>
                <a:latin typeface="Garet Bold"/>
              </a:rPr>
              <a:t>KINH DOANH THÔNG MINH (BI)</a:t>
            </a:r>
          </a:p>
        </p:txBody>
      </p:sp>
      <p:grpSp>
        <p:nvGrpSpPr>
          <p:cNvPr name="Group 4" id="4"/>
          <p:cNvGrpSpPr/>
          <p:nvPr/>
        </p:nvGrpSpPr>
        <p:grpSpPr>
          <a:xfrm rot="0">
            <a:off x="1028700" y="8527456"/>
            <a:ext cx="11766965" cy="1461688"/>
            <a:chOff x="0" y="0"/>
            <a:chExt cx="15689287" cy="1948917"/>
          </a:xfrm>
        </p:grpSpPr>
        <p:sp>
          <p:nvSpPr>
            <p:cNvPr name="TextBox 5" id="5"/>
            <p:cNvSpPr txBox="true"/>
            <p:nvPr/>
          </p:nvSpPr>
          <p:spPr>
            <a:xfrm rot="0">
              <a:off x="0" y="-57150"/>
              <a:ext cx="15689287" cy="1471202"/>
            </a:xfrm>
            <a:prstGeom prst="rect">
              <a:avLst/>
            </a:prstGeom>
          </p:spPr>
          <p:txBody>
            <a:bodyPr anchor="t" rtlCol="false" tIns="0" lIns="0" bIns="0" rIns="0">
              <a:spAutoFit/>
            </a:bodyPr>
            <a:lstStyle/>
            <a:p>
              <a:pPr>
                <a:lnSpc>
                  <a:spcPts val="4536"/>
                </a:lnSpc>
              </a:pPr>
              <a:r>
                <a:rPr lang="en-US" sz="3240">
                  <a:solidFill>
                    <a:srgbClr val="582B39"/>
                  </a:solidFill>
                  <a:latin typeface="DM Sans"/>
                </a:rPr>
                <a:t>Giảng viên: ThS. Trần Thị Liên</a:t>
              </a:r>
            </a:p>
            <a:p>
              <a:pPr>
                <a:lnSpc>
                  <a:spcPts val="4536"/>
                </a:lnSpc>
                <a:spcBef>
                  <a:spcPct val="0"/>
                </a:spcBef>
              </a:pPr>
              <a:r>
                <a:rPr lang="en-US" sz="3240">
                  <a:solidFill>
                    <a:srgbClr val="582B39"/>
                  </a:solidFill>
                  <a:latin typeface="DM Sans"/>
                </a:rPr>
                <a:t>Sinh viên trình bày: Võ Duy Long</a:t>
              </a:r>
            </a:p>
          </p:txBody>
        </p:sp>
        <p:sp>
          <p:nvSpPr>
            <p:cNvPr name="AutoShape 6" id="6"/>
            <p:cNvSpPr/>
            <p:nvPr/>
          </p:nvSpPr>
          <p:spPr>
            <a:xfrm>
              <a:off x="2515" y="1917167"/>
              <a:ext cx="9361761" cy="0"/>
            </a:xfrm>
            <a:prstGeom prst="line">
              <a:avLst/>
            </a:prstGeom>
            <a:ln cap="flat" w="63500">
              <a:solidFill>
                <a:srgbClr val="AE2619"/>
              </a:solidFill>
              <a:prstDash val="solid"/>
              <a:headEnd type="none" len="sm" w="sm"/>
              <a:tailEnd type="none" len="sm" w="sm"/>
            </a:ln>
          </p:spPr>
        </p:sp>
      </p:grpSp>
      <p:sp>
        <p:nvSpPr>
          <p:cNvPr name="Freeform 7" id="7"/>
          <p:cNvSpPr/>
          <p:nvPr/>
        </p:nvSpPr>
        <p:spPr>
          <a:xfrm flipH="false" flipV="false" rot="0">
            <a:off x="1028700" y="759054"/>
            <a:ext cx="1375960" cy="1375960"/>
          </a:xfrm>
          <a:custGeom>
            <a:avLst/>
            <a:gdLst/>
            <a:ahLst/>
            <a:cxnLst/>
            <a:rect r="r" b="b" t="t" l="l"/>
            <a:pathLst>
              <a:path h="1375960" w="1375960">
                <a:moveTo>
                  <a:pt x="0" y="0"/>
                </a:moveTo>
                <a:lnTo>
                  <a:pt x="1375960" y="0"/>
                </a:lnTo>
                <a:lnTo>
                  <a:pt x="1375960" y="1375960"/>
                </a:lnTo>
                <a:lnTo>
                  <a:pt x="0" y="1375960"/>
                </a:lnTo>
                <a:lnTo>
                  <a:pt x="0" y="0"/>
                </a:lnTo>
                <a:close/>
              </a:path>
            </a:pathLst>
          </a:custGeom>
          <a:blipFill>
            <a:blip r:embed="rId4"/>
            <a:stretch>
              <a:fillRect l="0" t="0" r="0" b="0"/>
            </a:stretch>
          </a:blipFill>
        </p:spPr>
      </p:sp>
      <p:sp>
        <p:nvSpPr>
          <p:cNvPr name="TextBox 8" id="8"/>
          <p:cNvSpPr txBox="true"/>
          <p:nvPr/>
        </p:nvSpPr>
        <p:spPr>
          <a:xfrm rot="0">
            <a:off x="2586923" y="934628"/>
            <a:ext cx="11847654" cy="1200386"/>
          </a:xfrm>
          <a:prstGeom prst="rect">
            <a:avLst/>
          </a:prstGeom>
        </p:spPr>
        <p:txBody>
          <a:bodyPr anchor="t" rtlCol="false" tIns="0" lIns="0" bIns="0" rIns="0">
            <a:spAutoFit/>
          </a:bodyPr>
          <a:lstStyle/>
          <a:p>
            <a:pPr algn="ctr" marL="0" indent="0" lvl="0">
              <a:lnSpc>
                <a:spcPts val="9009"/>
              </a:lnSpc>
            </a:pPr>
            <a:r>
              <a:rPr lang="en-US" sz="9009">
                <a:solidFill>
                  <a:srgbClr val="AE2619"/>
                </a:solidFill>
                <a:latin typeface="Garet Bold"/>
              </a:rPr>
              <a:t>ĐẠI HỌC QUY NHƠN</a:t>
            </a:r>
          </a:p>
        </p:txBody>
      </p:sp>
      <p:sp>
        <p:nvSpPr>
          <p:cNvPr name="TextBox 9" id="9"/>
          <p:cNvSpPr txBox="true"/>
          <p:nvPr/>
        </p:nvSpPr>
        <p:spPr>
          <a:xfrm rot="0">
            <a:off x="1028700" y="6969056"/>
            <a:ext cx="12568220" cy="1063625"/>
          </a:xfrm>
          <a:prstGeom prst="rect">
            <a:avLst/>
          </a:prstGeom>
        </p:spPr>
        <p:txBody>
          <a:bodyPr anchor="t" rtlCol="false" tIns="0" lIns="0" bIns="0" rIns="0">
            <a:spAutoFit/>
          </a:bodyPr>
          <a:lstStyle/>
          <a:p>
            <a:pPr>
              <a:lnSpc>
                <a:spcPts val="9100"/>
              </a:lnSpc>
            </a:pPr>
            <a:r>
              <a:rPr lang="en-US" sz="5000">
                <a:solidFill>
                  <a:srgbClr val="AE2619"/>
                </a:solidFill>
                <a:latin typeface="Garet Bold"/>
              </a:rPr>
              <a:t>PHÂN TÍCH DOANH THU PHIM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3671"/>
            <a:ext cx="14055894" cy="1678152"/>
            <a:chOff x="0" y="0"/>
            <a:chExt cx="18741192" cy="2237536"/>
          </a:xfrm>
        </p:grpSpPr>
        <p:sp>
          <p:nvSpPr>
            <p:cNvPr name="TextBox 5" id="5"/>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2. GIỚI THIỆU DỮ LIỆU</a:t>
              </a:r>
            </a:p>
          </p:txBody>
        </p:sp>
        <p:grpSp>
          <p:nvGrpSpPr>
            <p:cNvPr name="Group 6" id="6"/>
            <p:cNvGrpSpPr/>
            <p:nvPr/>
          </p:nvGrpSpPr>
          <p:grpSpPr>
            <a:xfrm rot="0">
              <a:off x="1305308" y="0"/>
              <a:ext cx="498523" cy="498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9" id="9"/>
            <p:cNvGrpSpPr/>
            <p:nvPr/>
          </p:nvGrpSpPr>
          <p:grpSpPr>
            <a:xfrm rot="0">
              <a:off x="650923" y="0"/>
              <a:ext cx="498523" cy="4985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2" id="12"/>
            <p:cNvGrpSpPr/>
            <p:nvPr/>
          </p:nvGrpSpPr>
          <p:grpSpPr>
            <a:xfrm rot="0">
              <a:off x="0" y="0"/>
              <a:ext cx="498523" cy="4985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Freeform 15" id="15"/>
          <p:cNvSpPr/>
          <p:nvPr/>
        </p:nvSpPr>
        <p:spPr>
          <a:xfrm flipH="false" flipV="false" rot="0">
            <a:off x="1028700" y="5996540"/>
            <a:ext cx="14661822" cy="4184432"/>
          </a:xfrm>
          <a:custGeom>
            <a:avLst/>
            <a:gdLst/>
            <a:ahLst/>
            <a:cxnLst/>
            <a:rect r="r" b="b" t="t" l="l"/>
            <a:pathLst>
              <a:path h="4184432" w="14661822">
                <a:moveTo>
                  <a:pt x="0" y="0"/>
                </a:moveTo>
                <a:lnTo>
                  <a:pt x="14661822" y="0"/>
                </a:lnTo>
                <a:lnTo>
                  <a:pt x="14661822" y="4184432"/>
                </a:lnTo>
                <a:lnTo>
                  <a:pt x="0" y="4184432"/>
                </a:lnTo>
                <a:lnTo>
                  <a:pt x="0" y="0"/>
                </a:lnTo>
                <a:close/>
              </a:path>
            </a:pathLst>
          </a:custGeom>
          <a:blipFill>
            <a:blip r:embed="rId6"/>
            <a:stretch>
              <a:fillRect l="-42" t="0" r="-42" b="-3624"/>
            </a:stretch>
          </a:blipFill>
          <a:ln w="38100" cap="sq">
            <a:solidFill>
              <a:srgbClr val="AE2619"/>
            </a:solidFill>
            <a:prstDash val="solid"/>
            <a:miter/>
          </a:ln>
        </p:spPr>
      </p:sp>
      <p:sp>
        <p:nvSpPr>
          <p:cNvPr name="TextBox 16" id="16"/>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Thông tin dữ liệu:</a:t>
            </a:r>
          </a:p>
        </p:txBody>
      </p:sp>
      <p:sp>
        <p:nvSpPr>
          <p:cNvPr name="TextBox 17" id="17"/>
          <p:cNvSpPr txBox="true"/>
          <p:nvPr/>
        </p:nvSpPr>
        <p:spPr>
          <a:xfrm rot="0">
            <a:off x="1028700" y="3728481"/>
            <a:ext cx="14661822" cy="2032615"/>
          </a:xfrm>
          <a:prstGeom prst="rect">
            <a:avLst/>
          </a:prstGeom>
        </p:spPr>
        <p:txBody>
          <a:bodyPr anchor="t" rtlCol="false" tIns="0" lIns="0" bIns="0" rIns="0">
            <a:spAutoFit/>
          </a:bodyPr>
          <a:lstStyle/>
          <a:p>
            <a:pPr algn="just">
              <a:lnSpc>
                <a:spcPts val="5508"/>
              </a:lnSpc>
            </a:pPr>
            <a:r>
              <a:rPr lang="en-US" sz="3240">
                <a:solidFill>
                  <a:srgbClr val="582B39"/>
                </a:solidFill>
                <a:latin typeface="DM Sans"/>
              </a:rPr>
              <a:t>- Tên bộ dữ liệu: IMDB-Movie-Data.csv</a:t>
            </a:r>
          </a:p>
          <a:p>
            <a:pPr algn="just">
              <a:lnSpc>
                <a:spcPts val="5508"/>
              </a:lnSpc>
            </a:pPr>
            <a:r>
              <a:rPr lang="en-US" sz="3240">
                <a:solidFill>
                  <a:srgbClr val="582B39"/>
                </a:solidFill>
                <a:latin typeface="DM Sans"/>
              </a:rPr>
              <a:t>- Dữ liệu chứa các thông tin liên quan của khoảng 1000 bộ phim trong 10 năm từ 2006 đến 2016.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3671"/>
            <a:ext cx="14055894" cy="1678152"/>
            <a:chOff x="0" y="0"/>
            <a:chExt cx="18741192" cy="2237536"/>
          </a:xfrm>
        </p:grpSpPr>
        <p:sp>
          <p:nvSpPr>
            <p:cNvPr name="TextBox 5" id="5"/>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2. GIỚI THIỆU DỮ LIỆU</a:t>
              </a:r>
            </a:p>
          </p:txBody>
        </p:sp>
        <p:grpSp>
          <p:nvGrpSpPr>
            <p:cNvPr name="Group 6" id="6"/>
            <p:cNvGrpSpPr/>
            <p:nvPr/>
          </p:nvGrpSpPr>
          <p:grpSpPr>
            <a:xfrm rot="0">
              <a:off x="1305308" y="0"/>
              <a:ext cx="498523" cy="498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9" id="9"/>
            <p:cNvGrpSpPr/>
            <p:nvPr/>
          </p:nvGrpSpPr>
          <p:grpSpPr>
            <a:xfrm rot="0">
              <a:off x="650923" y="0"/>
              <a:ext cx="498523" cy="4985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2" id="12"/>
            <p:cNvGrpSpPr/>
            <p:nvPr/>
          </p:nvGrpSpPr>
          <p:grpSpPr>
            <a:xfrm rot="0">
              <a:off x="0" y="0"/>
              <a:ext cx="498523" cy="4985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5" id="15"/>
          <p:cNvSpPr txBox="true"/>
          <p:nvPr/>
        </p:nvSpPr>
        <p:spPr>
          <a:xfrm rot="0">
            <a:off x="1028700" y="2205718"/>
            <a:ext cx="14055894"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Các trường dữ liệu: 12 trường</a:t>
            </a:r>
          </a:p>
        </p:txBody>
      </p:sp>
      <p:sp>
        <p:nvSpPr>
          <p:cNvPr name="TextBox 16" id="16"/>
          <p:cNvSpPr txBox="true"/>
          <p:nvPr/>
        </p:nvSpPr>
        <p:spPr>
          <a:xfrm rot="0">
            <a:off x="725736" y="3583882"/>
            <a:ext cx="14661822" cy="4813915"/>
          </a:xfrm>
          <a:prstGeom prst="rect">
            <a:avLst/>
          </a:prstGeom>
        </p:spPr>
        <p:txBody>
          <a:bodyPr anchor="t" rtlCol="false" tIns="0" lIns="0" bIns="0" rIns="0">
            <a:spAutoFit/>
          </a:bodyPr>
          <a:lstStyle/>
          <a:p>
            <a:pPr algn="just" marL="699582" indent="-349791" lvl="1">
              <a:lnSpc>
                <a:spcPts val="5508"/>
              </a:lnSpc>
              <a:buFont typeface="Arial"/>
              <a:buChar char="•"/>
            </a:pPr>
            <a:r>
              <a:rPr lang="en-US" sz="3240">
                <a:solidFill>
                  <a:srgbClr val="582B39"/>
                </a:solidFill>
                <a:latin typeface="DM Sans Bold"/>
              </a:rPr>
              <a:t>Rank:</a:t>
            </a:r>
            <a:r>
              <a:rPr lang="en-US" sz="3240">
                <a:solidFill>
                  <a:srgbClr val="582B39"/>
                </a:solidFill>
                <a:latin typeface="DM Sans"/>
              </a:rPr>
              <a:t> ID của các bộ phim, là dãy số tự nhiên bắt đầu từ 1.</a:t>
            </a:r>
          </a:p>
          <a:p>
            <a:pPr algn="just" marL="699582" indent="-349791" lvl="1">
              <a:lnSpc>
                <a:spcPts val="5508"/>
              </a:lnSpc>
              <a:buFont typeface="Arial"/>
              <a:buChar char="•"/>
            </a:pPr>
            <a:r>
              <a:rPr lang="en-US" sz="3240">
                <a:solidFill>
                  <a:srgbClr val="582B39"/>
                </a:solidFill>
                <a:latin typeface="DM Sans Bold"/>
              </a:rPr>
              <a:t>Title:</a:t>
            </a:r>
            <a:r>
              <a:rPr lang="en-US" sz="3240">
                <a:solidFill>
                  <a:srgbClr val="582B39"/>
                </a:solidFill>
                <a:latin typeface="DM Sans"/>
              </a:rPr>
              <a:t> Tên phim.</a:t>
            </a:r>
          </a:p>
          <a:p>
            <a:pPr algn="just" marL="699582" indent="-349791" lvl="1">
              <a:lnSpc>
                <a:spcPts val="5508"/>
              </a:lnSpc>
              <a:buFont typeface="Arial"/>
              <a:buChar char="•"/>
            </a:pPr>
            <a:r>
              <a:rPr lang="en-US" sz="3240">
                <a:solidFill>
                  <a:srgbClr val="582B39"/>
                </a:solidFill>
                <a:latin typeface="DM Sans Bold"/>
              </a:rPr>
              <a:t>Genre:</a:t>
            </a:r>
            <a:r>
              <a:rPr lang="en-US" sz="3240">
                <a:solidFill>
                  <a:srgbClr val="582B39"/>
                </a:solidFill>
                <a:latin typeface="DM Sans"/>
              </a:rPr>
              <a:t> Thể loại phim, một bộ phim có thể nhiều hơn một thể loại, được lưu trữ dưới dạng “Adventure,Mystery,Sci-Fi”.</a:t>
            </a:r>
          </a:p>
          <a:p>
            <a:pPr algn="just" marL="699582" indent="-349791" lvl="1">
              <a:lnSpc>
                <a:spcPts val="5508"/>
              </a:lnSpc>
              <a:buFont typeface="Arial"/>
              <a:buChar char="•"/>
            </a:pPr>
            <a:r>
              <a:rPr lang="en-US" sz="3240">
                <a:solidFill>
                  <a:srgbClr val="582B39"/>
                </a:solidFill>
                <a:latin typeface="DM Sans Bold"/>
              </a:rPr>
              <a:t>Description:</a:t>
            </a:r>
            <a:r>
              <a:rPr lang="en-US" sz="3240">
                <a:solidFill>
                  <a:srgbClr val="582B39"/>
                </a:solidFill>
                <a:latin typeface="DM Sans"/>
              </a:rPr>
              <a:t> Mô tả ngắn gọn nội dung phim.</a:t>
            </a:r>
          </a:p>
          <a:p>
            <a:pPr algn="just" marL="699582" indent="-349791" lvl="1">
              <a:lnSpc>
                <a:spcPts val="5508"/>
              </a:lnSpc>
              <a:buFont typeface="Arial"/>
              <a:buChar char="•"/>
            </a:pPr>
            <a:r>
              <a:rPr lang="en-US" sz="3240">
                <a:solidFill>
                  <a:srgbClr val="582B39"/>
                </a:solidFill>
                <a:latin typeface="DM Sans Bold"/>
              </a:rPr>
              <a:t>Director:</a:t>
            </a:r>
            <a:r>
              <a:rPr lang="en-US" sz="3240">
                <a:solidFill>
                  <a:srgbClr val="582B39"/>
                </a:solidFill>
                <a:latin typeface="DM Sans"/>
              </a:rPr>
              <a:t> Đạo diễn phim, mội bộ phim chỉ có 1 đạo diễn.</a:t>
            </a:r>
          </a:p>
          <a:p>
            <a:pPr algn="just" marL="699582" indent="-349791" lvl="1">
              <a:lnSpc>
                <a:spcPts val="5508"/>
              </a:lnSpc>
              <a:buFont typeface="Arial"/>
              <a:buChar char="•"/>
            </a:pPr>
            <a:r>
              <a:rPr lang="en-US" sz="3240">
                <a:solidFill>
                  <a:srgbClr val="582B39"/>
                </a:solidFill>
                <a:latin typeface="DM Sans Bold"/>
              </a:rPr>
              <a:t>Actors:</a:t>
            </a:r>
            <a:r>
              <a:rPr lang="en-US" sz="3240">
                <a:solidFill>
                  <a:srgbClr val="582B39"/>
                </a:solidFill>
                <a:latin typeface="DM Sans"/>
              </a:rPr>
              <a:t> Diễn viên tham gia bộ phim, gồm 4 diễn viên nổi bật.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3671"/>
            <a:ext cx="14055894" cy="1678152"/>
            <a:chOff x="0" y="0"/>
            <a:chExt cx="18741192" cy="2237536"/>
          </a:xfrm>
        </p:grpSpPr>
        <p:sp>
          <p:nvSpPr>
            <p:cNvPr name="TextBox 5" id="5"/>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2. GIỚI THIỆU DỮ LIỆU</a:t>
              </a:r>
            </a:p>
          </p:txBody>
        </p:sp>
        <p:grpSp>
          <p:nvGrpSpPr>
            <p:cNvPr name="Group 6" id="6"/>
            <p:cNvGrpSpPr/>
            <p:nvPr/>
          </p:nvGrpSpPr>
          <p:grpSpPr>
            <a:xfrm rot="0">
              <a:off x="1305308" y="0"/>
              <a:ext cx="498523" cy="498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9" id="9"/>
            <p:cNvGrpSpPr/>
            <p:nvPr/>
          </p:nvGrpSpPr>
          <p:grpSpPr>
            <a:xfrm rot="0">
              <a:off x="650923" y="0"/>
              <a:ext cx="498523" cy="4985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2" id="12"/>
            <p:cNvGrpSpPr/>
            <p:nvPr/>
          </p:nvGrpSpPr>
          <p:grpSpPr>
            <a:xfrm rot="0">
              <a:off x="0" y="0"/>
              <a:ext cx="498523" cy="4985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5" id="15"/>
          <p:cNvSpPr txBox="true"/>
          <p:nvPr/>
        </p:nvSpPr>
        <p:spPr>
          <a:xfrm rot="0">
            <a:off x="1028700" y="2205718"/>
            <a:ext cx="14055894"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Các trường dữ liệu: 12 trường</a:t>
            </a:r>
          </a:p>
        </p:txBody>
      </p:sp>
      <p:sp>
        <p:nvSpPr>
          <p:cNvPr name="TextBox 16" id="16"/>
          <p:cNvSpPr txBox="true"/>
          <p:nvPr/>
        </p:nvSpPr>
        <p:spPr>
          <a:xfrm rot="0">
            <a:off x="725736" y="3572230"/>
            <a:ext cx="14661822" cy="5509240"/>
          </a:xfrm>
          <a:prstGeom prst="rect">
            <a:avLst/>
          </a:prstGeom>
        </p:spPr>
        <p:txBody>
          <a:bodyPr anchor="t" rtlCol="false" tIns="0" lIns="0" bIns="0" rIns="0">
            <a:spAutoFit/>
          </a:bodyPr>
          <a:lstStyle/>
          <a:p>
            <a:pPr algn="just" marL="699582" indent="-349791" lvl="1">
              <a:lnSpc>
                <a:spcPts val="5508"/>
              </a:lnSpc>
              <a:buFont typeface="Arial"/>
              <a:buChar char="•"/>
            </a:pPr>
            <a:r>
              <a:rPr lang="en-US" sz="3240">
                <a:solidFill>
                  <a:srgbClr val="582B39"/>
                </a:solidFill>
                <a:latin typeface="DM Sans Bold"/>
              </a:rPr>
              <a:t>Year:</a:t>
            </a:r>
            <a:r>
              <a:rPr lang="en-US" sz="3240">
                <a:solidFill>
                  <a:srgbClr val="582B39"/>
                </a:solidFill>
                <a:latin typeface="DM Sans"/>
              </a:rPr>
              <a:t> Năm phát hành phim.</a:t>
            </a:r>
          </a:p>
          <a:p>
            <a:pPr algn="just" marL="699582" indent="-349791" lvl="1">
              <a:lnSpc>
                <a:spcPts val="5508"/>
              </a:lnSpc>
              <a:buFont typeface="Arial"/>
              <a:buChar char="•"/>
            </a:pPr>
            <a:r>
              <a:rPr lang="en-US" sz="3240">
                <a:solidFill>
                  <a:srgbClr val="582B39"/>
                </a:solidFill>
                <a:latin typeface="DM Sans Bold"/>
              </a:rPr>
              <a:t>Runtime (Minutes):</a:t>
            </a:r>
            <a:r>
              <a:rPr lang="en-US" sz="3240">
                <a:solidFill>
                  <a:srgbClr val="582B39"/>
                </a:solidFill>
                <a:latin typeface="DM Sans"/>
              </a:rPr>
              <a:t> Thời lượng của phim, tính bằng phút.</a:t>
            </a:r>
          </a:p>
          <a:p>
            <a:pPr algn="just" marL="699582" indent="-349791" lvl="1">
              <a:lnSpc>
                <a:spcPts val="5508"/>
              </a:lnSpc>
              <a:buFont typeface="Arial"/>
              <a:buChar char="•"/>
            </a:pPr>
            <a:r>
              <a:rPr lang="en-US" sz="3240">
                <a:solidFill>
                  <a:srgbClr val="582B39"/>
                </a:solidFill>
                <a:latin typeface="DM Sans Bold"/>
              </a:rPr>
              <a:t>Rating:</a:t>
            </a:r>
            <a:r>
              <a:rPr lang="en-US" sz="3240">
                <a:solidFill>
                  <a:srgbClr val="582B39"/>
                </a:solidFill>
                <a:latin typeface="DM Sans"/>
              </a:rPr>
              <a:t> Đánh giá của bộ phim từ 0 - 10.</a:t>
            </a:r>
          </a:p>
          <a:p>
            <a:pPr algn="just" marL="699582" indent="-349791" lvl="1">
              <a:lnSpc>
                <a:spcPts val="5508"/>
              </a:lnSpc>
              <a:buFont typeface="Arial"/>
              <a:buChar char="•"/>
            </a:pPr>
            <a:r>
              <a:rPr lang="en-US" sz="3240">
                <a:solidFill>
                  <a:srgbClr val="582B39"/>
                </a:solidFill>
                <a:latin typeface="DM Sans Bold"/>
              </a:rPr>
              <a:t>Votes:</a:t>
            </a:r>
            <a:r>
              <a:rPr lang="en-US" sz="3240">
                <a:solidFill>
                  <a:srgbClr val="582B39"/>
                </a:solidFill>
                <a:latin typeface="DM Sans"/>
              </a:rPr>
              <a:t> Số lượt đánh giá cho bộ phim đó.</a:t>
            </a:r>
          </a:p>
          <a:p>
            <a:pPr algn="just" marL="699582" indent="-349791" lvl="1">
              <a:lnSpc>
                <a:spcPts val="5508"/>
              </a:lnSpc>
              <a:buFont typeface="Arial"/>
              <a:buChar char="•"/>
            </a:pPr>
            <a:r>
              <a:rPr lang="en-US" sz="3240">
                <a:solidFill>
                  <a:srgbClr val="582B39"/>
                </a:solidFill>
                <a:latin typeface="DM Sans Bold"/>
              </a:rPr>
              <a:t>Revenue (Millions):</a:t>
            </a:r>
            <a:r>
              <a:rPr lang="en-US" sz="3240">
                <a:solidFill>
                  <a:srgbClr val="582B39"/>
                </a:solidFill>
                <a:latin typeface="DM Sans"/>
              </a:rPr>
              <a:t> Doanh thu của phim, tính bằng triệu đô.</a:t>
            </a:r>
          </a:p>
          <a:p>
            <a:pPr algn="just" marL="699582" indent="-349791" lvl="1">
              <a:lnSpc>
                <a:spcPts val="5508"/>
              </a:lnSpc>
              <a:buFont typeface="Arial"/>
              <a:buChar char="•"/>
            </a:pPr>
            <a:r>
              <a:rPr lang="en-US" sz="3240">
                <a:solidFill>
                  <a:srgbClr val="582B39"/>
                </a:solidFill>
                <a:latin typeface="DM Sans Bold"/>
              </a:rPr>
              <a:t>Metascore:</a:t>
            </a:r>
            <a:r>
              <a:rPr lang="en-US" sz="3240">
                <a:solidFill>
                  <a:srgbClr val="582B39"/>
                </a:solidFill>
                <a:latin typeface="DM Sans"/>
              </a:rPr>
              <a:t> Điểm đánh giá của phim, bộ phim có Metascore khi được ít nhất 4 nhà phê bình đánh giá. điểm được tính trung bình cộng và trải dài từ 0 - 100.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61" y="-282748"/>
            <a:ext cx="3464265" cy="4320512"/>
          </a:xfrm>
          <a:custGeom>
            <a:avLst/>
            <a:gdLst/>
            <a:ahLst/>
            <a:cxnLst/>
            <a:rect r="r" b="b" t="t" l="l"/>
            <a:pathLst>
              <a:path h="4320512" w="3464265">
                <a:moveTo>
                  <a:pt x="0" y="0"/>
                </a:moveTo>
                <a:lnTo>
                  <a:pt x="3464265" y="0"/>
                </a:lnTo>
                <a:lnTo>
                  <a:pt x="3464265" y="4320512"/>
                </a:lnTo>
                <a:lnTo>
                  <a:pt x="0" y="432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956206" y="6261011"/>
            <a:ext cx="3464265" cy="4320512"/>
          </a:xfrm>
          <a:custGeom>
            <a:avLst/>
            <a:gdLst/>
            <a:ahLst/>
            <a:cxnLst/>
            <a:rect r="r" b="b" t="t" l="l"/>
            <a:pathLst>
              <a:path h="4320512" w="3464265">
                <a:moveTo>
                  <a:pt x="0" y="4320513"/>
                </a:moveTo>
                <a:lnTo>
                  <a:pt x="3464266" y="4320513"/>
                </a:lnTo>
                <a:lnTo>
                  <a:pt x="3464266" y="0"/>
                </a:lnTo>
                <a:lnTo>
                  <a:pt x="0" y="0"/>
                </a:lnTo>
                <a:lnTo>
                  <a:pt x="0" y="432051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85408" y="1028700"/>
            <a:ext cx="373892" cy="37389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7" id="7"/>
          <p:cNvGrpSpPr/>
          <p:nvPr/>
        </p:nvGrpSpPr>
        <p:grpSpPr>
          <a:xfrm rot="0">
            <a:off x="2007681" y="8884408"/>
            <a:ext cx="373892" cy="37389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16394619" y="1028700"/>
            <a:ext cx="373892" cy="3738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1516892" y="8884408"/>
            <a:ext cx="373892" cy="37389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6" id="16"/>
          <p:cNvGrpSpPr/>
          <p:nvPr/>
        </p:nvGrpSpPr>
        <p:grpSpPr>
          <a:xfrm rot="0">
            <a:off x="15906427" y="1028700"/>
            <a:ext cx="373892" cy="37389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9" id="19"/>
          <p:cNvGrpSpPr/>
          <p:nvPr/>
        </p:nvGrpSpPr>
        <p:grpSpPr>
          <a:xfrm rot="0">
            <a:off x="1028700" y="8884408"/>
            <a:ext cx="373892" cy="3738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sp>
        <p:nvSpPr>
          <p:cNvPr name="TextBox 22" id="22"/>
          <p:cNvSpPr txBox="true"/>
          <p:nvPr/>
        </p:nvSpPr>
        <p:spPr>
          <a:xfrm rot="0">
            <a:off x="4300076" y="3050730"/>
            <a:ext cx="9702358" cy="3967383"/>
          </a:xfrm>
          <a:prstGeom prst="rect">
            <a:avLst/>
          </a:prstGeom>
        </p:spPr>
        <p:txBody>
          <a:bodyPr anchor="t" rtlCol="false" tIns="0" lIns="0" bIns="0" rIns="0">
            <a:spAutoFit/>
          </a:bodyPr>
          <a:lstStyle/>
          <a:p>
            <a:pPr algn="ctr">
              <a:lnSpc>
                <a:spcPts val="16396"/>
              </a:lnSpc>
            </a:pPr>
            <a:r>
              <a:rPr lang="en-US" sz="9009">
                <a:solidFill>
                  <a:srgbClr val="AE2619"/>
                </a:solidFill>
                <a:latin typeface="Garet Bold"/>
              </a:rPr>
              <a:t>3. Ý TƯỞNG PHÂN TÍCH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458687"/>
            <a:ext cx="14055894" cy="2684813"/>
          </a:xfrm>
          <a:prstGeom prst="rect">
            <a:avLst/>
          </a:prstGeom>
        </p:spPr>
        <p:txBody>
          <a:bodyPr anchor="t" rtlCol="false" tIns="0" lIns="0" bIns="0" rIns="0">
            <a:spAutoFit/>
          </a:bodyPr>
          <a:lstStyle/>
          <a:p>
            <a:pPr algn="just" marL="1309238" indent="-654619" lvl="1">
              <a:lnSpc>
                <a:spcPts val="11036"/>
              </a:lnSpc>
              <a:buFont typeface="Arial"/>
              <a:buChar char="•"/>
            </a:pPr>
            <a:r>
              <a:rPr lang="en-US" sz="6064">
                <a:solidFill>
                  <a:srgbClr val="AE2619"/>
                </a:solidFill>
                <a:latin typeface="Garet"/>
              </a:rPr>
              <a:t>Xử lý dữ liệu</a:t>
            </a:r>
          </a:p>
          <a:p>
            <a:pPr algn="just" marL="1309238" indent="-654619" lvl="1">
              <a:lnSpc>
                <a:spcPts val="11036"/>
              </a:lnSpc>
              <a:buFont typeface="Arial"/>
              <a:buChar char="•"/>
            </a:pPr>
            <a:r>
              <a:rPr lang="en-US" sz="6064">
                <a:solidFill>
                  <a:srgbClr val="AE2619"/>
                </a:solidFill>
                <a:latin typeface="Garet"/>
              </a:rPr>
              <a:t>Phân tích Doanh thu</a:t>
            </a:r>
          </a:p>
        </p:txBody>
      </p:sp>
      <p:grpSp>
        <p:nvGrpSpPr>
          <p:cNvPr name="Group 5" id="5"/>
          <p:cNvGrpSpPr/>
          <p:nvPr/>
        </p:nvGrpSpPr>
        <p:grpSpPr>
          <a:xfrm rot="0">
            <a:off x="1028700" y="503671"/>
            <a:ext cx="14055894" cy="1678152"/>
            <a:chOff x="0" y="0"/>
            <a:chExt cx="18741192" cy="2237536"/>
          </a:xfrm>
        </p:grpSpPr>
        <p:sp>
          <p:nvSpPr>
            <p:cNvPr name="TextBox 6" id="6"/>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3. Ý TƯỞNG PHÂN TÍCH</a:t>
              </a:r>
            </a:p>
          </p:txBody>
        </p:sp>
        <p:grpSp>
          <p:nvGrpSpPr>
            <p:cNvPr name="Group 7" id="7"/>
            <p:cNvGrpSpPr/>
            <p:nvPr/>
          </p:nvGrpSpPr>
          <p:grpSpPr>
            <a:xfrm rot="0">
              <a:off x="1305308" y="0"/>
              <a:ext cx="498523" cy="49852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650923" y="0"/>
              <a:ext cx="498523" cy="498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0" y="0"/>
              <a:ext cx="498523" cy="4985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3671"/>
            <a:ext cx="14055894" cy="1678152"/>
            <a:chOff x="0" y="0"/>
            <a:chExt cx="18741192" cy="2237536"/>
          </a:xfrm>
        </p:grpSpPr>
        <p:sp>
          <p:nvSpPr>
            <p:cNvPr name="TextBox 5" id="5"/>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3. Ý TƯỞNG PHÂN TÍCH</a:t>
              </a:r>
            </a:p>
          </p:txBody>
        </p:sp>
        <p:grpSp>
          <p:nvGrpSpPr>
            <p:cNvPr name="Group 6" id="6"/>
            <p:cNvGrpSpPr/>
            <p:nvPr/>
          </p:nvGrpSpPr>
          <p:grpSpPr>
            <a:xfrm rot="0">
              <a:off x="1305308" y="0"/>
              <a:ext cx="498523" cy="498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9" id="9"/>
            <p:cNvGrpSpPr/>
            <p:nvPr/>
          </p:nvGrpSpPr>
          <p:grpSpPr>
            <a:xfrm rot="0">
              <a:off x="650923" y="0"/>
              <a:ext cx="498523" cy="4985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2" id="12"/>
            <p:cNvGrpSpPr/>
            <p:nvPr/>
          </p:nvGrpSpPr>
          <p:grpSpPr>
            <a:xfrm rot="0">
              <a:off x="0" y="0"/>
              <a:ext cx="498523" cy="4985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5" id="15"/>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Xử lý dữ liệu:</a:t>
            </a:r>
          </a:p>
        </p:txBody>
      </p:sp>
      <p:sp>
        <p:nvSpPr>
          <p:cNvPr name="TextBox 16" id="16"/>
          <p:cNvSpPr txBox="true"/>
          <p:nvPr/>
        </p:nvSpPr>
        <p:spPr>
          <a:xfrm rot="0">
            <a:off x="1028700" y="3583882"/>
            <a:ext cx="14661822" cy="4813915"/>
          </a:xfrm>
          <a:prstGeom prst="rect">
            <a:avLst/>
          </a:prstGeom>
        </p:spPr>
        <p:txBody>
          <a:bodyPr anchor="t" rtlCol="false" tIns="0" lIns="0" bIns="0" rIns="0">
            <a:spAutoFit/>
          </a:bodyPr>
          <a:lstStyle/>
          <a:p>
            <a:pPr algn="just">
              <a:lnSpc>
                <a:spcPts val="5508"/>
              </a:lnSpc>
            </a:pPr>
            <a:r>
              <a:rPr lang="en-US" sz="3240">
                <a:solidFill>
                  <a:srgbClr val="582B39"/>
                </a:solidFill>
                <a:latin typeface="DM Sans Bold"/>
              </a:rPr>
              <a:t>Vấn đề:</a:t>
            </a:r>
          </a:p>
          <a:p>
            <a:pPr algn="just">
              <a:lnSpc>
                <a:spcPts val="5508"/>
              </a:lnSpc>
            </a:pPr>
            <a:r>
              <a:rPr lang="en-US" sz="3240">
                <a:solidFill>
                  <a:srgbClr val="582B39"/>
                </a:solidFill>
                <a:latin typeface="DM Sans"/>
              </a:rPr>
              <a:t>- Hai trường dữ liệu Genre và Actor với giá trị là một chuỗi nhiều phần tử cách nhau dấu phảy trong ngoặc kép như "Action,Adventure,Sci-Fi" hoặc "Chris Pratt, Vin Diesel, Bradley Cooper, Zoe Saldana".</a:t>
            </a:r>
          </a:p>
          <a:p>
            <a:pPr algn="just">
              <a:lnSpc>
                <a:spcPts val="5508"/>
              </a:lnSpc>
            </a:pPr>
          </a:p>
          <a:p>
            <a:pPr algn="just">
              <a:lnSpc>
                <a:spcPts val="5508"/>
              </a:lnSpc>
            </a:pPr>
            <a:r>
              <a:rPr lang="en-US" sz="3240">
                <a:solidFill>
                  <a:srgbClr val="582B39"/>
                </a:solidFill>
                <a:latin typeface="DM Sans"/>
              </a:rPr>
              <a:t>- Cần tách các phần tử con này thành các phần tử riêng biệt dùng để phân  tích sau này.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3671"/>
            <a:ext cx="14055894" cy="1678152"/>
            <a:chOff x="0" y="0"/>
            <a:chExt cx="18741192" cy="2237536"/>
          </a:xfrm>
        </p:grpSpPr>
        <p:sp>
          <p:nvSpPr>
            <p:cNvPr name="TextBox 5" id="5"/>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3. Ý TƯỞNG PHÂN TÍCH</a:t>
              </a:r>
            </a:p>
          </p:txBody>
        </p:sp>
        <p:grpSp>
          <p:nvGrpSpPr>
            <p:cNvPr name="Group 6" id="6"/>
            <p:cNvGrpSpPr/>
            <p:nvPr/>
          </p:nvGrpSpPr>
          <p:grpSpPr>
            <a:xfrm rot="0">
              <a:off x="1305308" y="0"/>
              <a:ext cx="498523" cy="498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9" id="9"/>
            <p:cNvGrpSpPr/>
            <p:nvPr/>
          </p:nvGrpSpPr>
          <p:grpSpPr>
            <a:xfrm rot="0">
              <a:off x="650923" y="0"/>
              <a:ext cx="498523" cy="4985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2" id="12"/>
            <p:cNvGrpSpPr/>
            <p:nvPr/>
          </p:nvGrpSpPr>
          <p:grpSpPr>
            <a:xfrm rot="0">
              <a:off x="0" y="0"/>
              <a:ext cx="498523" cy="4985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5" id="15"/>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Xử lý dữ liệu:</a:t>
            </a:r>
          </a:p>
        </p:txBody>
      </p:sp>
      <p:sp>
        <p:nvSpPr>
          <p:cNvPr name="TextBox 16" id="16"/>
          <p:cNvSpPr txBox="true"/>
          <p:nvPr/>
        </p:nvSpPr>
        <p:spPr>
          <a:xfrm rot="0">
            <a:off x="1028700" y="3537981"/>
            <a:ext cx="14661822" cy="6204565"/>
          </a:xfrm>
          <a:prstGeom prst="rect">
            <a:avLst/>
          </a:prstGeom>
        </p:spPr>
        <p:txBody>
          <a:bodyPr anchor="t" rtlCol="false" tIns="0" lIns="0" bIns="0" rIns="0">
            <a:spAutoFit/>
          </a:bodyPr>
          <a:lstStyle/>
          <a:p>
            <a:pPr algn="just">
              <a:lnSpc>
                <a:spcPts val="5508"/>
              </a:lnSpc>
            </a:pPr>
            <a:r>
              <a:rPr lang="en-US" sz="3240">
                <a:solidFill>
                  <a:srgbClr val="582B39"/>
                </a:solidFill>
                <a:latin typeface="DM Sans Bold"/>
              </a:rPr>
              <a:t>Hướng giải quyết:</a:t>
            </a:r>
          </a:p>
          <a:p>
            <a:pPr algn="just">
              <a:lnSpc>
                <a:spcPts val="5508"/>
              </a:lnSpc>
            </a:pPr>
            <a:r>
              <a:rPr lang="en-US" sz="3240">
                <a:solidFill>
                  <a:srgbClr val="582B39"/>
                </a:solidFill>
                <a:latin typeface="DM Sans"/>
              </a:rPr>
              <a:t>- Từ dữ liệu gốc, Tạo 2 bảng con là Genres chứa thông tin của Thể loại, Actors chứa thông tin diễn viên. Dùng trường Rank để làm khóa ngoại.</a:t>
            </a:r>
          </a:p>
          <a:p>
            <a:pPr algn="just">
              <a:lnSpc>
                <a:spcPts val="5508"/>
              </a:lnSpc>
            </a:pPr>
          </a:p>
          <a:p>
            <a:pPr algn="just">
              <a:lnSpc>
                <a:spcPts val="5508"/>
              </a:lnSpc>
            </a:pPr>
            <a:r>
              <a:rPr lang="en-US" sz="3240">
                <a:solidFill>
                  <a:srgbClr val="582B39"/>
                </a:solidFill>
                <a:latin typeface="DM Sans"/>
              </a:rPr>
              <a:t>- Dùng Split Column với kí tự ngăn cách là dấu phảy để tách cột Genre và Actor thành nhiều cột con, mỗi cột chứa một giá trị duy nhất.</a:t>
            </a:r>
          </a:p>
          <a:p>
            <a:pPr algn="just">
              <a:lnSpc>
                <a:spcPts val="5508"/>
              </a:lnSpc>
            </a:pPr>
          </a:p>
          <a:p>
            <a:pPr algn="just">
              <a:lnSpc>
                <a:spcPts val="5508"/>
              </a:lnSpc>
            </a:pPr>
            <a:r>
              <a:rPr lang="en-US" sz="3240">
                <a:solidFill>
                  <a:srgbClr val="582B39"/>
                </a:solidFill>
                <a:latin typeface="DM Sans"/>
              </a:rPr>
              <a:t>- Cuối cùng dùng Unpivot Columns để chuyển các cột con thành một cột duy nhất.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3671"/>
            <a:ext cx="14055894" cy="1678152"/>
            <a:chOff x="0" y="0"/>
            <a:chExt cx="18741192" cy="2237536"/>
          </a:xfrm>
        </p:grpSpPr>
        <p:sp>
          <p:nvSpPr>
            <p:cNvPr name="TextBox 5" id="5"/>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3. Ý TƯỞNG PHÂN TÍCH</a:t>
              </a:r>
            </a:p>
          </p:txBody>
        </p:sp>
        <p:grpSp>
          <p:nvGrpSpPr>
            <p:cNvPr name="Group 6" id="6"/>
            <p:cNvGrpSpPr/>
            <p:nvPr/>
          </p:nvGrpSpPr>
          <p:grpSpPr>
            <a:xfrm rot="0">
              <a:off x="1305308" y="0"/>
              <a:ext cx="498523" cy="49852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9" id="9"/>
            <p:cNvGrpSpPr/>
            <p:nvPr/>
          </p:nvGrpSpPr>
          <p:grpSpPr>
            <a:xfrm rot="0">
              <a:off x="650923" y="0"/>
              <a:ext cx="498523" cy="4985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2" id="12"/>
            <p:cNvGrpSpPr/>
            <p:nvPr/>
          </p:nvGrpSpPr>
          <p:grpSpPr>
            <a:xfrm rot="0">
              <a:off x="0" y="0"/>
              <a:ext cx="498523" cy="49852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5" id="15"/>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Phân tích Doanh thu:</a:t>
            </a:r>
          </a:p>
        </p:txBody>
      </p:sp>
      <p:sp>
        <p:nvSpPr>
          <p:cNvPr name="TextBox 16" id="16"/>
          <p:cNvSpPr txBox="true"/>
          <p:nvPr/>
        </p:nvSpPr>
        <p:spPr>
          <a:xfrm rot="0">
            <a:off x="1028700" y="3728481"/>
            <a:ext cx="14661822" cy="3423265"/>
          </a:xfrm>
          <a:prstGeom prst="rect">
            <a:avLst/>
          </a:prstGeom>
        </p:spPr>
        <p:txBody>
          <a:bodyPr anchor="t" rtlCol="false" tIns="0" lIns="0" bIns="0" rIns="0">
            <a:spAutoFit/>
          </a:bodyPr>
          <a:lstStyle/>
          <a:p>
            <a:pPr algn="just">
              <a:lnSpc>
                <a:spcPts val="5508"/>
              </a:lnSpc>
            </a:pPr>
            <a:r>
              <a:rPr lang="en-US" sz="3240">
                <a:solidFill>
                  <a:srgbClr val="582B39"/>
                </a:solidFill>
                <a:latin typeface="DM Sans"/>
              </a:rPr>
              <a:t>- Phân tích Doanh thu hằng nằm, năm trước và năm hiện tại.</a:t>
            </a:r>
          </a:p>
          <a:p>
            <a:pPr algn="just">
              <a:lnSpc>
                <a:spcPts val="5508"/>
              </a:lnSpc>
            </a:pPr>
            <a:r>
              <a:rPr lang="en-US" sz="3240">
                <a:solidFill>
                  <a:srgbClr val="582B39"/>
                </a:solidFill>
                <a:latin typeface="DM Sans"/>
              </a:rPr>
              <a:t> </a:t>
            </a:r>
          </a:p>
          <a:p>
            <a:pPr algn="just">
              <a:lnSpc>
                <a:spcPts val="5508"/>
              </a:lnSpc>
            </a:pPr>
            <a:r>
              <a:rPr lang="en-US" sz="3240">
                <a:solidFill>
                  <a:srgbClr val="582B39"/>
                </a:solidFill>
                <a:latin typeface="DM Sans"/>
              </a:rPr>
              <a:t>- Phân tích mối tương quan giữa Doanh thu và Votes, Metascore, Rating.</a:t>
            </a:r>
          </a:p>
          <a:p>
            <a:pPr algn="just">
              <a:lnSpc>
                <a:spcPts val="5508"/>
              </a:lnSpc>
            </a:pPr>
          </a:p>
          <a:p>
            <a:pPr algn="just">
              <a:lnSpc>
                <a:spcPts val="5508"/>
              </a:lnSpc>
            </a:pPr>
            <a:r>
              <a:rPr lang="en-US" sz="3240">
                <a:solidFill>
                  <a:srgbClr val="582B39"/>
                </a:solidFill>
                <a:latin typeface="DM Sans"/>
              </a:rPr>
              <a:t>- Phân tích mối tương quan giữa Doanh thu và Director, Actor, Genre.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61" y="-282748"/>
            <a:ext cx="3464265" cy="4320512"/>
          </a:xfrm>
          <a:custGeom>
            <a:avLst/>
            <a:gdLst/>
            <a:ahLst/>
            <a:cxnLst/>
            <a:rect r="r" b="b" t="t" l="l"/>
            <a:pathLst>
              <a:path h="4320512" w="3464265">
                <a:moveTo>
                  <a:pt x="0" y="0"/>
                </a:moveTo>
                <a:lnTo>
                  <a:pt x="3464265" y="0"/>
                </a:lnTo>
                <a:lnTo>
                  <a:pt x="3464265" y="4320512"/>
                </a:lnTo>
                <a:lnTo>
                  <a:pt x="0" y="432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956206" y="6261011"/>
            <a:ext cx="3464265" cy="4320512"/>
          </a:xfrm>
          <a:custGeom>
            <a:avLst/>
            <a:gdLst/>
            <a:ahLst/>
            <a:cxnLst/>
            <a:rect r="r" b="b" t="t" l="l"/>
            <a:pathLst>
              <a:path h="4320512" w="3464265">
                <a:moveTo>
                  <a:pt x="0" y="4320513"/>
                </a:moveTo>
                <a:lnTo>
                  <a:pt x="3464266" y="4320513"/>
                </a:lnTo>
                <a:lnTo>
                  <a:pt x="3464266" y="0"/>
                </a:lnTo>
                <a:lnTo>
                  <a:pt x="0" y="0"/>
                </a:lnTo>
                <a:lnTo>
                  <a:pt x="0" y="432051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85408" y="1028700"/>
            <a:ext cx="373892" cy="37389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7" id="7"/>
          <p:cNvGrpSpPr/>
          <p:nvPr/>
        </p:nvGrpSpPr>
        <p:grpSpPr>
          <a:xfrm rot="0">
            <a:off x="2007681" y="8884408"/>
            <a:ext cx="373892" cy="37389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16394619" y="1028700"/>
            <a:ext cx="373892" cy="3738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1516892" y="8884408"/>
            <a:ext cx="373892" cy="37389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6" id="16"/>
          <p:cNvGrpSpPr/>
          <p:nvPr/>
        </p:nvGrpSpPr>
        <p:grpSpPr>
          <a:xfrm rot="0">
            <a:off x="15906427" y="1028700"/>
            <a:ext cx="373892" cy="37389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9" id="19"/>
          <p:cNvGrpSpPr/>
          <p:nvPr/>
        </p:nvGrpSpPr>
        <p:grpSpPr>
          <a:xfrm rot="0">
            <a:off x="1028700" y="8884408"/>
            <a:ext cx="373892" cy="3738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sp>
        <p:nvSpPr>
          <p:cNvPr name="TextBox 22" id="22"/>
          <p:cNvSpPr txBox="true"/>
          <p:nvPr/>
        </p:nvSpPr>
        <p:spPr>
          <a:xfrm rot="0">
            <a:off x="4300076" y="4088955"/>
            <a:ext cx="9702358" cy="1890933"/>
          </a:xfrm>
          <a:prstGeom prst="rect">
            <a:avLst/>
          </a:prstGeom>
        </p:spPr>
        <p:txBody>
          <a:bodyPr anchor="t" rtlCol="false" tIns="0" lIns="0" bIns="0" rIns="0">
            <a:spAutoFit/>
          </a:bodyPr>
          <a:lstStyle/>
          <a:p>
            <a:pPr algn="ctr">
              <a:lnSpc>
                <a:spcPts val="16396"/>
              </a:lnSpc>
            </a:pPr>
            <a:r>
              <a:rPr lang="en-US" sz="9009">
                <a:solidFill>
                  <a:srgbClr val="AE2619"/>
                </a:solidFill>
                <a:latin typeface="Garet Bold"/>
              </a:rPr>
              <a:t>4. DASHBOARDS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61" y="-282748"/>
            <a:ext cx="3464265" cy="4320512"/>
          </a:xfrm>
          <a:custGeom>
            <a:avLst/>
            <a:gdLst/>
            <a:ahLst/>
            <a:cxnLst/>
            <a:rect r="r" b="b" t="t" l="l"/>
            <a:pathLst>
              <a:path h="4320512" w="3464265">
                <a:moveTo>
                  <a:pt x="0" y="0"/>
                </a:moveTo>
                <a:lnTo>
                  <a:pt x="3464265" y="0"/>
                </a:lnTo>
                <a:lnTo>
                  <a:pt x="3464265" y="4320512"/>
                </a:lnTo>
                <a:lnTo>
                  <a:pt x="0" y="432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956206" y="6261011"/>
            <a:ext cx="3464265" cy="4320512"/>
          </a:xfrm>
          <a:custGeom>
            <a:avLst/>
            <a:gdLst/>
            <a:ahLst/>
            <a:cxnLst/>
            <a:rect r="r" b="b" t="t" l="l"/>
            <a:pathLst>
              <a:path h="4320512" w="3464265">
                <a:moveTo>
                  <a:pt x="0" y="4320513"/>
                </a:moveTo>
                <a:lnTo>
                  <a:pt x="3464266" y="4320513"/>
                </a:lnTo>
                <a:lnTo>
                  <a:pt x="3464266" y="0"/>
                </a:lnTo>
                <a:lnTo>
                  <a:pt x="0" y="0"/>
                </a:lnTo>
                <a:lnTo>
                  <a:pt x="0" y="432051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85408" y="1028700"/>
            <a:ext cx="373892" cy="37389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7" id="7"/>
          <p:cNvGrpSpPr/>
          <p:nvPr/>
        </p:nvGrpSpPr>
        <p:grpSpPr>
          <a:xfrm rot="0">
            <a:off x="2007681" y="8884408"/>
            <a:ext cx="373892" cy="37389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16394619" y="1028700"/>
            <a:ext cx="373892" cy="3738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1516892" y="8884408"/>
            <a:ext cx="373892" cy="37389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6" id="16"/>
          <p:cNvGrpSpPr/>
          <p:nvPr/>
        </p:nvGrpSpPr>
        <p:grpSpPr>
          <a:xfrm rot="0">
            <a:off x="15906427" y="1028700"/>
            <a:ext cx="373892" cy="37389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9" id="19"/>
          <p:cNvGrpSpPr/>
          <p:nvPr/>
        </p:nvGrpSpPr>
        <p:grpSpPr>
          <a:xfrm rot="0">
            <a:off x="1028700" y="8884408"/>
            <a:ext cx="373892" cy="3738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sp>
        <p:nvSpPr>
          <p:cNvPr name="TextBox 22" id="22"/>
          <p:cNvSpPr txBox="true"/>
          <p:nvPr/>
        </p:nvSpPr>
        <p:spPr>
          <a:xfrm rot="0">
            <a:off x="4300076" y="4088955"/>
            <a:ext cx="9702358" cy="1890933"/>
          </a:xfrm>
          <a:prstGeom prst="rect">
            <a:avLst/>
          </a:prstGeom>
        </p:spPr>
        <p:txBody>
          <a:bodyPr anchor="t" rtlCol="false" tIns="0" lIns="0" bIns="0" rIns="0">
            <a:spAutoFit/>
          </a:bodyPr>
          <a:lstStyle/>
          <a:p>
            <a:pPr algn="ctr">
              <a:lnSpc>
                <a:spcPts val="16396"/>
              </a:lnSpc>
            </a:pPr>
            <a:r>
              <a:rPr lang="en-US" sz="9009">
                <a:solidFill>
                  <a:srgbClr val="AE2619"/>
                </a:solidFill>
                <a:latin typeface="Garet Bold"/>
              </a:rPr>
              <a:t>ĐẶT CÂU HỎI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22070" y="186419"/>
            <a:ext cx="5131861" cy="10287000"/>
          </a:xfrm>
          <a:custGeom>
            <a:avLst/>
            <a:gdLst/>
            <a:ahLst/>
            <a:cxnLst/>
            <a:rect r="r" b="b" t="t" l="l"/>
            <a:pathLst>
              <a:path h="10287000" w="5131861">
                <a:moveTo>
                  <a:pt x="0" y="0"/>
                </a:moveTo>
                <a:lnTo>
                  <a:pt x="5131860" y="0"/>
                </a:lnTo>
                <a:lnTo>
                  <a:pt x="513186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100453" b="0"/>
            </a:stretch>
          </a:blipFill>
        </p:spPr>
      </p:sp>
      <p:sp>
        <p:nvSpPr>
          <p:cNvPr name="TextBox 3" id="3"/>
          <p:cNvSpPr txBox="true"/>
          <p:nvPr/>
        </p:nvSpPr>
        <p:spPr>
          <a:xfrm rot="0">
            <a:off x="1028700" y="1289801"/>
            <a:ext cx="12568220" cy="1491650"/>
          </a:xfrm>
          <a:prstGeom prst="rect">
            <a:avLst/>
          </a:prstGeom>
        </p:spPr>
        <p:txBody>
          <a:bodyPr anchor="t" rtlCol="false" tIns="0" lIns="0" bIns="0" rIns="0">
            <a:spAutoFit/>
          </a:bodyPr>
          <a:lstStyle/>
          <a:p>
            <a:pPr>
              <a:lnSpc>
                <a:spcPts val="12856"/>
              </a:lnSpc>
            </a:pPr>
            <a:r>
              <a:rPr lang="en-US" sz="7064">
                <a:solidFill>
                  <a:srgbClr val="AE2619"/>
                </a:solidFill>
                <a:latin typeface="Garet Bold"/>
              </a:rPr>
              <a:t>NỘI DUNG</a:t>
            </a:r>
          </a:p>
        </p:txBody>
      </p:sp>
      <p:sp>
        <p:nvSpPr>
          <p:cNvPr name="TextBox 4" id="4"/>
          <p:cNvSpPr txBox="true"/>
          <p:nvPr/>
        </p:nvSpPr>
        <p:spPr>
          <a:xfrm rot="0">
            <a:off x="731460" y="2936440"/>
            <a:ext cx="13162700" cy="5485163"/>
          </a:xfrm>
          <a:prstGeom prst="rect">
            <a:avLst/>
          </a:prstGeom>
        </p:spPr>
        <p:txBody>
          <a:bodyPr anchor="t" rtlCol="false" tIns="0" lIns="0" bIns="0" rIns="0">
            <a:spAutoFit/>
          </a:bodyPr>
          <a:lstStyle/>
          <a:p>
            <a:pPr marL="1309238" indent="-654619" lvl="1">
              <a:lnSpc>
                <a:spcPts val="11036"/>
              </a:lnSpc>
              <a:buFont typeface="Arial"/>
              <a:buChar char="•"/>
            </a:pPr>
            <a:r>
              <a:rPr lang="en-US" sz="6064">
                <a:solidFill>
                  <a:srgbClr val="AE2619"/>
                </a:solidFill>
                <a:latin typeface="Garet"/>
              </a:rPr>
              <a:t> Lý thuyết áp dụng đề tài</a:t>
            </a:r>
          </a:p>
          <a:p>
            <a:pPr marL="1309238" indent="-654619" lvl="1">
              <a:lnSpc>
                <a:spcPts val="11036"/>
              </a:lnSpc>
              <a:buFont typeface="Arial"/>
              <a:buChar char="•"/>
            </a:pPr>
            <a:r>
              <a:rPr lang="en-US" sz="6064">
                <a:solidFill>
                  <a:srgbClr val="AE2619"/>
                </a:solidFill>
                <a:latin typeface="Garet"/>
              </a:rPr>
              <a:t> Giới thiệu dữ liệu</a:t>
            </a:r>
          </a:p>
          <a:p>
            <a:pPr marL="1309238" indent="-654619" lvl="1">
              <a:lnSpc>
                <a:spcPts val="11036"/>
              </a:lnSpc>
              <a:buFont typeface="Arial"/>
              <a:buChar char="•"/>
            </a:pPr>
            <a:r>
              <a:rPr lang="en-US" sz="6064">
                <a:solidFill>
                  <a:srgbClr val="AE2619"/>
                </a:solidFill>
                <a:latin typeface="Garet"/>
              </a:rPr>
              <a:t> Ý tưởng phân tích</a:t>
            </a:r>
          </a:p>
          <a:p>
            <a:pPr marL="1309238" indent="-654619" lvl="1">
              <a:lnSpc>
                <a:spcPts val="11036"/>
              </a:lnSpc>
              <a:buFont typeface="Arial"/>
              <a:buChar char="•"/>
            </a:pPr>
            <a:r>
              <a:rPr lang="en-US" sz="6064">
                <a:solidFill>
                  <a:srgbClr val="AE2619"/>
                </a:solidFill>
                <a:latin typeface="Garet"/>
              </a:rPr>
              <a:t> Dashboards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61" y="-282748"/>
            <a:ext cx="3464265" cy="4320512"/>
          </a:xfrm>
          <a:custGeom>
            <a:avLst/>
            <a:gdLst/>
            <a:ahLst/>
            <a:cxnLst/>
            <a:rect r="r" b="b" t="t" l="l"/>
            <a:pathLst>
              <a:path h="4320512" w="3464265">
                <a:moveTo>
                  <a:pt x="0" y="0"/>
                </a:moveTo>
                <a:lnTo>
                  <a:pt x="3464265" y="0"/>
                </a:lnTo>
                <a:lnTo>
                  <a:pt x="3464265" y="4320512"/>
                </a:lnTo>
                <a:lnTo>
                  <a:pt x="0" y="432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956206" y="6261011"/>
            <a:ext cx="3464265" cy="4320512"/>
          </a:xfrm>
          <a:custGeom>
            <a:avLst/>
            <a:gdLst/>
            <a:ahLst/>
            <a:cxnLst/>
            <a:rect r="r" b="b" t="t" l="l"/>
            <a:pathLst>
              <a:path h="4320512" w="3464265">
                <a:moveTo>
                  <a:pt x="0" y="4320513"/>
                </a:moveTo>
                <a:lnTo>
                  <a:pt x="3464266" y="4320513"/>
                </a:lnTo>
                <a:lnTo>
                  <a:pt x="3464266" y="0"/>
                </a:lnTo>
                <a:lnTo>
                  <a:pt x="0" y="0"/>
                </a:lnTo>
                <a:lnTo>
                  <a:pt x="0" y="432051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85408" y="1028700"/>
            <a:ext cx="373892" cy="37389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7" id="7"/>
          <p:cNvGrpSpPr/>
          <p:nvPr/>
        </p:nvGrpSpPr>
        <p:grpSpPr>
          <a:xfrm rot="0">
            <a:off x="2007681" y="8884408"/>
            <a:ext cx="373892" cy="37389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16394619" y="1028700"/>
            <a:ext cx="373892" cy="3738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1516892" y="8884408"/>
            <a:ext cx="373892" cy="37389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6" id="16"/>
          <p:cNvGrpSpPr/>
          <p:nvPr/>
        </p:nvGrpSpPr>
        <p:grpSpPr>
          <a:xfrm rot="0">
            <a:off x="15906427" y="1028700"/>
            <a:ext cx="373892" cy="37389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9" id="19"/>
          <p:cNvGrpSpPr/>
          <p:nvPr/>
        </p:nvGrpSpPr>
        <p:grpSpPr>
          <a:xfrm rot="0">
            <a:off x="1028700" y="8884408"/>
            <a:ext cx="373892" cy="3738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sp>
        <p:nvSpPr>
          <p:cNvPr name="TextBox 22" id="22"/>
          <p:cNvSpPr txBox="true"/>
          <p:nvPr/>
        </p:nvSpPr>
        <p:spPr>
          <a:xfrm rot="0">
            <a:off x="4300076" y="2012505"/>
            <a:ext cx="9702358" cy="6043833"/>
          </a:xfrm>
          <a:prstGeom prst="rect">
            <a:avLst/>
          </a:prstGeom>
        </p:spPr>
        <p:txBody>
          <a:bodyPr anchor="t" rtlCol="false" tIns="0" lIns="0" bIns="0" rIns="0">
            <a:spAutoFit/>
          </a:bodyPr>
          <a:lstStyle/>
          <a:p>
            <a:pPr algn="ctr">
              <a:lnSpc>
                <a:spcPts val="16396"/>
              </a:lnSpc>
            </a:pPr>
            <a:r>
              <a:rPr lang="en-US" sz="9009">
                <a:solidFill>
                  <a:srgbClr val="AE2619"/>
                </a:solidFill>
                <a:latin typeface="Garet Bold"/>
              </a:rPr>
              <a:t>CẢM ƠN CÔ VÀ CÁC BẠN ĐÃ LẮNG NGHE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61" y="-282748"/>
            <a:ext cx="3464265" cy="4320512"/>
          </a:xfrm>
          <a:custGeom>
            <a:avLst/>
            <a:gdLst/>
            <a:ahLst/>
            <a:cxnLst/>
            <a:rect r="r" b="b" t="t" l="l"/>
            <a:pathLst>
              <a:path h="4320512" w="3464265">
                <a:moveTo>
                  <a:pt x="0" y="0"/>
                </a:moveTo>
                <a:lnTo>
                  <a:pt x="3464265" y="0"/>
                </a:lnTo>
                <a:lnTo>
                  <a:pt x="3464265" y="4320512"/>
                </a:lnTo>
                <a:lnTo>
                  <a:pt x="0" y="432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956206" y="6261011"/>
            <a:ext cx="3464265" cy="4320512"/>
          </a:xfrm>
          <a:custGeom>
            <a:avLst/>
            <a:gdLst/>
            <a:ahLst/>
            <a:cxnLst/>
            <a:rect r="r" b="b" t="t" l="l"/>
            <a:pathLst>
              <a:path h="4320512" w="3464265">
                <a:moveTo>
                  <a:pt x="0" y="4320513"/>
                </a:moveTo>
                <a:lnTo>
                  <a:pt x="3464266" y="4320513"/>
                </a:lnTo>
                <a:lnTo>
                  <a:pt x="3464266" y="0"/>
                </a:lnTo>
                <a:lnTo>
                  <a:pt x="0" y="0"/>
                </a:lnTo>
                <a:lnTo>
                  <a:pt x="0" y="432051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85408" y="1028700"/>
            <a:ext cx="373892" cy="37389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7" id="7"/>
          <p:cNvGrpSpPr/>
          <p:nvPr/>
        </p:nvGrpSpPr>
        <p:grpSpPr>
          <a:xfrm rot="0">
            <a:off x="2007681" y="8884408"/>
            <a:ext cx="373892" cy="37389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16394619" y="1028700"/>
            <a:ext cx="373892" cy="3738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1516892" y="8884408"/>
            <a:ext cx="373892" cy="37389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6" id="16"/>
          <p:cNvGrpSpPr/>
          <p:nvPr/>
        </p:nvGrpSpPr>
        <p:grpSpPr>
          <a:xfrm rot="0">
            <a:off x="15906427" y="1028700"/>
            <a:ext cx="373892" cy="37389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9" id="19"/>
          <p:cNvGrpSpPr/>
          <p:nvPr/>
        </p:nvGrpSpPr>
        <p:grpSpPr>
          <a:xfrm rot="0">
            <a:off x="1028700" y="8884408"/>
            <a:ext cx="373892" cy="3738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sp>
        <p:nvSpPr>
          <p:cNvPr name="TextBox 22" id="22"/>
          <p:cNvSpPr txBox="true"/>
          <p:nvPr/>
        </p:nvSpPr>
        <p:spPr>
          <a:xfrm rot="0">
            <a:off x="4300076" y="3050730"/>
            <a:ext cx="9702358" cy="3967383"/>
          </a:xfrm>
          <a:prstGeom prst="rect">
            <a:avLst/>
          </a:prstGeom>
        </p:spPr>
        <p:txBody>
          <a:bodyPr anchor="t" rtlCol="false" tIns="0" lIns="0" bIns="0" rIns="0">
            <a:spAutoFit/>
          </a:bodyPr>
          <a:lstStyle/>
          <a:p>
            <a:pPr algn="ctr">
              <a:lnSpc>
                <a:spcPts val="16396"/>
              </a:lnSpc>
            </a:pPr>
            <a:r>
              <a:rPr lang="en-US" sz="9009">
                <a:solidFill>
                  <a:srgbClr val="AE2619"/>
                </a:solidFill>
                <a:latin typeface="Garet Bold"/>
              </a:rPr>
              <a:t>1. LÝ THUYẾT ÁP DỤNG ĐỀ TÀI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219943"/>
            <a:ext cx="13162700" cy="5485163"/>
          </a:xfrm>
          <a:prstGeom prst="rect">
            <a:avLst/>
          </a:prstGeom>
        </p:spPr>
        <p:txBody>
          <a:bodyPr anchor="t" rtlCol="false" tIns="0" lIns="0" bIns="0" rIns="0">
            <a:spAutoFit/>
          </a:bodyPr>
          <a:lstStyle/>
          <a:p>
            <a:pPr marL="1309238" indent="-654619" lvl="1">
              <a:lnSpc>
                <a:spcPts val="11036"/>
              </a:lnSpc>
              <a:buFont typeface="Arial"/>
              <a:buChar char="•"/>
            </a:pPr>
            <a:r>
              <a:rPr lang="en-US" sz="6064">
                <a:solidFill>
                  <a:srgbClr val="AE2619"/>
                </a:solidFill>
                <a:latin typeface="Garet"/>
              </a:rPr>
              <a:t>Power BI</a:t>
            </a:r>
          </a:p>
          <a:p>
            <a:pPr marL="1309238" indent="-654619" lvl="1">
              <a:lnSpc>
                <a:spcPts val="11036"/>
              </a:lnSpc>
              <a:buFont typeface="Arial"/>
              <a:buChar char="•"/>
            </a:pPr>
            <a:r>
              <a:rPr lang="en-US" sz="6064">
                <a:solidFill>
                  <a:srgbClr val="AE2619"/>
                </a:solidFill>
                <a:latin typeface="Garet"/>
              </a:rPr>
              <a:t>DAX</a:t>
            </a:r>
          </a:p>
          <a:p>
            <a:pPr marL="1309238" indent="-654619" lvl="1">
              <a:lnSpc>
                <a:spcPts val="11036"/>
              </a:lnSpc>
              <a:buFont typeface="Arial"/>
              <a:buChar char="•"/>
            </a:pPr>
            <a:r>
              <a:rPr lang="en-US" sz="6064">
                <a:solidFill>
                  <a:srgbClr val="AE2619"/>
                </a:solidFill>
                <a:latin typeface="Garet"/>
              </a:rPr>
              <a:t>CSV Data</a:t>
            </a:r>
          </a:p>
          <a:p>
            <a:pPr marL="1309238" indent="-654619" lvl="1">
              <a:lnSpc>
                <a:spcPts val="11036"/>
              </a:lnSpc>
              <a:buFont typeface="Arial"/>
              <a:buChar char="•"/>
            </a:pPr>
            <a:r>
              <a:rPr lang="en-US" sz="6064">
                <a:solidFill>
                  <a:srgbClr val="AE2619"/>
                </a:solidFill>
                <a:latin typeface="Garet"/>
              </a:rPr>
              <a:t>Analyze data with Power BI</a:t>
            </a:r>
          </a:p>
        </p:txBody>
      </p:sp>
      <p:grpSp>
        <p:nvGrpSpPr>
          <p:cNvPr name="Group 5" id="5"/>
          <p:cNvGrpSpPr/>
          <p:nvPr/>
        </p:nvGrpSpPr>
        <p:grpSpPr>
          <a:xfrm rot="0">
            <a:off x="1028700" y="503671"/>
            <a:ext cx="14055894" cy="1678152"/>
            <a:chOff x="0" y="0"/>
            <a:chExt cx="18741192" cy="2237536"/>
          </a:xfrm>
        </p:grpSpPr>
        <p:sp>
          <p:nvSpPr>
            <p:cNvPr name="TextBox 6" id="6"/>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1. LÝ THUYẾT ÁP DỤNG ĐỀ TÀI</a:t>
              </a:r>
            </a:p>
          </p:txBody>
        </p:sp>
        <p:grpSp>
          <p:nvGrpSpPr>
            <p:cNvPr name="Group 7" id="7"/>
            <p:cNvGrpSpPr/>
            <p:nvPr/>
          </p:nvGrpSpPr>
          <p:grpSpPr>
            <a:xfrm rot="0">
              <a:off x="1305308" y="0"/>
              <a:ext cx="498523" cy="49852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650923" y="0"/>
              <a:ext cx="498523" cy="498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0" y="0"/>
              <a:ext cx="498523" cy="4985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Power BI:</a:t>
            </a:r>
          </a:p>
        </p:txBody>
      </p:sp>
      <p:grpSp>
        <p:nvGrpSpPr>
          <p:cNvPr name="Group 5" id="5"/>
          <p:cNvGrpSpPr/>
          <p:nvPr/>
        </p:nvGrpSpPr>
        <p:grpSpPr>
          <a:xfrm rot="0">
            <a:off x="1028700" y="503671"/>
            <a:ext cx="14055894" cy="1678152"/>
            <a:chOff x="0" y="0"/>
            <a:chExt cx="18741192" cy="2237536"/>
          </a:xfrm>
        </p:grpSpPr>
        <p:sp>
          <p:nvSpPr>
            <p:cNvPr name="TextBox 6" id="6"/>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1. LÝ THUYẾT ÁP DỤNG ĐỀ TÀI</a:t>
              </a:r>
            </a:p>
          </p:txBody>
        </p:sp>
        <p:grpSp>
          <p:nvGrpSpPr>
            <p:cNvPr name="Group 7" id="7"/>
            <p:cNvGrpSpPr/>
            <p:nvPr/>
          </p:nvGrpSpPr>
          <p:grpSpPr>
            <a:xfrm rot="0">
              <a:off x="1305308" y="0"/>
              <a:ext cx="498523" cy="49852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650923" y="0"/>
              <a:ext cx="498523" cy="498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0" y="0"/>
              <a:ext cx="498523" cy="4985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6" id="16"/>
          <p:cNvSpPr txBox="true"/>
          <p:nvPr/>
        </p:nvSpPr>
        <p:spPr>
          <a:xfrm rot="0">
            <a:off x="1028700" y="3614134"/>
            <a:ext cx="11766965" cy="4546846"/>
          </a:xfrm>
          <a:prstGeom prst="rect">
            <a:avLst/>
          </a:prstGeom>
        </p:spPr>
        <p:txBody>
          <a:bodyPr anchor="t" rtlCol="false" tIns="0" lIns="0" bIns="0" rIns="0">
            <a:spAutoFit/>
          </a:bodyPr>
          <a:lstStyle/>
          <a:p>
            <a:pPr algn="just">
              <a:lnSpc>
                <a:spcPts val="4536"/>
              </a:lnSpc>
            </a:pPr>
            <a:r>
              <a:rPr lang="en-US" sz="3240">
                <a:solidFill>
                  <a:srgbClr val="582B39"/>
                </a:solidFill>
                <a:latin typeface="DM Sans"/>
              </a:rPr>
              <a:t>- Power BI được Microsoft phát triển và phát hành lần đầu tiên vào năm 2011.</a:t>
            </a:r>
          </a:p>
          <a:p>
            <a:pPr algn="just">
              <a:lnSpc>
                <a:spcPts val="4536"/>
              </a:lnSpc>
            </a:pPr>
          </a:p>
          <a:p>
            <a:pPr algn="just">
              <a:lnSpc>
                <a:spcPts val="4536"/>
              </a:lnSpc>
            </a:pPr>
            <a:r>
              <a:rPr lang="en-US" sz="3240">
                <a:solidFill>
                  <a:srgbClr val="582B39"/>
                </a:solidFill>
                <a:latin typeface="DM Sans"/>
              </a:rPr>
              <a:t>- </a:t>
            </a:r>
            <a:r>
              <a:rPr lang="en-US" sz="3240">
                <a:solidFill>
                  <a:srgbClr val="582B39"/>
                </a:solidFill>
                <a:latin typeface="DM Sans"/>
              </a:rPr>
              <a:t>Là một phần mềm giúp phân tích dữ liệu bằng việc trực quan hóa với đa dạng các biểu đồ.</a:t>
            </a:r>
          </a:p>
          <a:p>
            <a:pPr algn="just">
              <a:lnSpc>
                <a:spcPts val="4536"/>
              </a:lnSpc>
            </a:pPr>
          </a:p>
          <a:p>
            <a:pPr algn="just">
              <a:lnSpc>
                <a:spcPts val="4536"/>
              </a:lnSpc>
              <a:spcBef>
                <a:spcPct val="0"/>
              </a:spcBef>
            </a:pPr>
            <a:r>
              <a:rPr lang="en-US" sz="3240">
                <a:solidFill>
                  <a:srgbClr val="582B39"/>
                </a:solidFill>
                <a:latin typeface="DM Sans"/>
              </a:rPr>
              <a:t>- Có thể truy cập được vào nhiều nguồn dữ liệu từ nhiều nơi khác nhau, tập hợp và xử lý dữ liệu trước khi phân tích.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DAX:</a:t>
            </a:r>
          </a:p>
        </p:txBody>
      </p:sp>
      <p:grpSp>
        <p:nvGrpSpPr>
          <p:cNvPr name="Group 5" id="5"/>
          <p:cNvGrpSpPr/>
          <p:nvPr/>
        </p:nvGrpSpPr>
        <p:grpSpPr>
          <a:xfrm rot="0">
            <a:off x="1028700" y="503671"/>
            <a:ext cx="14055894" cy="1678152"/>
            <a:chOff x="0" y="0"/>
            <a:chExt cx="18741192" cy="2237536"/>
          </a:xfrm>
        </p:grpSpPr>
        <p:sp>
          <p:nvSpPr>
            <p:cNvPr name="TextBox 6" id="6"/>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1. LÝ THUYẾT ÁP DỤNG ĐỀ TÀI</a:t>
              </a:r>
            </a:p>
          </p:txBody>
        </p:sp>
        <p:grpSp>
          <p:nvGrpSpPr>
            <p:cNvPr name="Group 7" id="7"/>
            <p:cNvGrpSpPr/>
            <p:nvPr/>
          </p:nvGrpSpPr>
          <p:grpSpPr>
            <a:xfrm rot="0">
              <a:off x="1305308" y="0"/>
              <a:ext cx="498523" cy="49852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650923" y="0"/>
              <a:ext cx="498523" cy="498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0" y="0"/>
              <a:ext cx="498523" cy="4985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6" id="16"/>
          <p:cNvSpPr txBox="true"/>
          <p:nvPr/>
        </p:nvSpPr>
        <p:spPr>
          <a:xfrm rot="0">
            <a:off x="1028700" y="3568454"/>
            <a:ext cx="14661822" cy="5689846"/>
          </a:xfrm>
          <a:prstGeom prst="rect">
            <a:avLst/>
          </a:prstGeom>
        </p:spPr>
        <p:txBody>
          <a:bodyPr anchor="t" rtlCol="false" tIns="0" lIns="0" bIns="0" rIns="0">
            <a:spAutoFit/>
          </a:bodyPr>
          <a:lstStyle/>
          <a:p>
            <a:pPr algn="just">
              <a:lnSpc>
                <a:spcPts val="4536"/>
              </a:lnSpc>
            </a:pPr>
            <a:r>
              <a:rPr lang="en-US" sz="3240">
                <a:solidFill>
                  <a:srgbClr val="582B39"/>
                </a:solidFill>
                <a:latin typeface="DM Sans"/>
              </a:rPr>
              <a:t>- DAX (Data Analysis Expressions) được một nhóm thuộc bộ phận SSAS của Mircosoft nghiên cứu và phát hành lần đầu vào năm 2009. Năm 2016 DAX mới được áp dụng vào Power BI.</a:t>
            </a:r>
          </a:p>
          <a:p>
            <a:pPr algn="just">
              <a:lnSpc>
                <a:spcPts val="4536"/>
              </a:lnSpc>
            </a:pPr>
          </a:p>
          <a:p>
            <a:pPr algn="just">
              <a:lnSpc>
                <a:spcPts val="4536"/>
              </a:lnSpc>
            </a:pPr>
            <a:r>
              <a:rPr lang="en-US" sz="3240">
                <a:solidFill>
                  <a:srgbClr val="582B39"/>
                </a:solidFill>
                <a:latin typeface="DM Sans"/>
              </a:rPr>
              <a:t>- DAX không phải là ngôn ngữ lập trình mà là ngôn ngữ công thức và cũng là ngôn ngữ truy vấn. </a:t>
            </a:r>
          </a:p>
          <a:p>
            <a:pPr algn="just">
              <a:lnSpc>
                <a:spcPts val="4536"/>
              </a:lnSpc>
            </a:pPr>
          </a:p>
          <a:p>
            <a:pPr algn="just">
              <a:lnSpc>
                <a:spcPts val="4536"/>
              </a:lnSpc>
              <a:spcBef>
                <a:spcPct val="0"/>
              </a:spcBef>
            </a:pPr>
            <a:r>
              <a:rPr lang="en-US" sz="3240">
                <a:solidFill>
                  <a:srgbClr val="582B39"/>
                </a:solidFill>
                <a:latin typeface="DM Sans"/>
              </a:rPr>
              <a:t>-  Công thức DAX bao gồm các hàm, toán tử và giá trị để thực hiện các phép tính và truy vấn nâng cao về dữ liệu trong các bảng và cột liên quan trong mô hình dữ liệu dạng bảng.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20571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CSV Data:</a:t>
            </a:r>
          </a:p>
        </p:txBody>
      </p:sp>
      <p:grpSp>
        <p:nvGrpSpPr>
          <p:cNvPr name="Group 5" id="5"/>
          <p:cNvGrpSpPr/>
          <p:nvPr/>
        </p:nvGrpSpPr>
        <p:grpSpPr>
          <a:xfrm rot="0">
            <a:off x="1028700" y="503671"/>
            <a:ext cx="14055894" cy="1678152"/>
            <a:chOff x="0" y="0"/>
            <a:chExt cx="18741192" cy="2237536"/>
          </a:xfrm>
        </p:grpSpPr>
        <p:sp>
          <p:nvSpPr>
            <p:cNvPr name="TextBox 6" id="6"/>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1. LÝ THUYẾT ÁP DỤNG ĐỀ TÀI</a:t>
              </a:r>
            </a:p>
          </p:txBody>
        </p:sp>
        <p:grpSp>
          <p:nvGrpSpPr>
            <p:cNvPr name="Group 7" id="7"/>
            <p:cNvGrpSpPr/>
            <p:nvPr/>
          </p:nvGrpSpPr>
          <p:grpSpPr>
            <a:xfrm rot="0">
              <a:off x="1305308" y="0"/>
              <a:ext cx="498523" cy="49852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650923" y="0"/>
              <a:ext cx="498523" cy="498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0" y="0"/>
              <a:ext cx="498523" cy="4985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6" id="16"/>
          <p:cNvSpPr txBox="true"/>
          <p:nvPr/>
        </p:nvSpPr>
        <p:spPr>
          <a:xfrm rot="0">
            <a:off x="1028700" y="3679432"/>
            <a:ext cx="14661822" cy="6261346"/>
          </a:xfrm>
          <a:prstGeom prst="rect">
            <a:avLst/>
          </a:prstGeom>
        </p:spPr>
        <p:txBody>
          <a:bodyPr anchor="t" rtlCol="false" tIns="0" lIns="0" bIns="0" rIns="0">
            <a:spAutoFit/>
          </a:bodyPr>
          <a:lstStyle/>
          <a:p>
            <a:pPr algn="just">
              <a:lnSpc>
                <a:spcPts val="4536"/>
              </a:lnSpc>
            </a:pPr>
            <a:r>
              <a:rPr lang="en-US" sz="3240">
                <a:solidFill>
                  <a:srgbClr val="582B39"/>
                </a:solidFill>
                <a:latin typeface="DM Sans"/>
              </a:rPr>
              <a:t>- CSV (Comma-separated values) là định dạng tệp văn bản sử dụng dấu phẩy để phân tách các giá trị. </a:t>
            </a:r>
          </a:p>
          <a:p>
            <a:pPr algn="just">
              <a:lnSpc>
                <a:spcPts val="4536"/>
              </a:lnSpc>
            </a:pPr>
          </a:p>
          <a:p>
            <a:pPr algn="just">
              <a:lnSpc>
                <a:spcPts val="4536"/>
              </a:lnSpc>
            </a:pPr>
            <a:r>
              <a:rPr lang="en-US" sz="3240">
                <a:solidFill>
                  <a:srgbClr val="582B39"/>
                </a:solidFill>
                <a:latin typeface="DM Sans"/>
              </a:rPr>
              <a:t>- Tệp CSV lưu trữ dữ liệu dạng bảng (số và văn bản) ở dạng văn bản thuần túy, trong đó mỗi dòng của tệp thường đại diện cho một bản ghi dữ liệu. Mỗi bản ghi bao gồm cùng một số trường và các trường này được phân tách bằng dấu phẩy trong tệp CSV.</a:t>
            </a:r>
          </a:p>
          <a:p>
            <a:pPr algn="just">
              <a:lnSpc>
                <a:spcPts val="4536"/>
              </a:lnSpc>
            </a:pPr>
          </a:p>
          <a:p>
            <a:pPr algn="just">
              <a:lnSpc>
                <a:spcPts val="4536"/>
              </a:lnSpc>
              <a:spcBef>
                <a:spcPct val="0"/>
              </a:spcBef>
            </a:pPr>
            <a:r>
              <a:rPr lang="en-US" sz="3240">
                <a:solidFill>
                  <a:srgbClr val="582B39"/>
                </a:solidFill>
                <a:latin typeface="DM Sans"/>
              </a:rPr>
              <a:t>-  Nếu trong một trường có nhiều giá trị và được phân cách nhau bằng dấu phảy, thi các giá trị đó nằm trong dấu ngoặc kép và được coi như là một giá trị duy nhất.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23665" y="8722640"/>
            <a:ext cx="2039812" cy="2039812"/>
          </a:xfrm>
          <a:custGeom>
            <a:avLst/>
            <a:gdLst/>
            <a:ahLst/>
            <a:cxnLst/>
            <a:rect r="r" b="b" t="t" l="l"/>
            <a:pathLst>
              <a:path h="2039812" w="2039812">
                <a:moveTo>
                  <a:pt x="0" y="0"/>
                </a:moveTo>
                <a:lnTo>
                  <a:pt x="2039811" y="0"/>
                </a:lnTo>
                <a:lnTo>
                  <a:pt x="2039811" y="2039812"/>
                </a:lnTo>
                <a:lnTo>
                  <a:pt x="0" y="2039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932934" y="6867255"/>
            <a:ext cx="1530542" cy="1530542"/>
          </a:xfrm>
          <a:custGeom>
            <a:avLst/>
            <a:gdLst/>
            <a:ahLst/>
            <a:cxnLst/>
            <a:rect r="r" b="b" t="t" l="l"/>
            <a:pathLst>
              <a:path h="1530542" w="1530542">
                <a:moveTo>
                  <a:pt x="0" y="0"/>
                </a:moveTo>
                <a:lnTo>
                  <a:pt x="1530542" y="0"/>
                </a:lnTo>
                <a:lnTo>
                  <a:pt x="1530542" y="1530543"/>
                </a:lnTo>
                <a:lnTo>
                  <a:pt x="0" y="1530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135908"/>
            <a:ext cx="13162700" cy="1284638"/>
          </a:xfrm>
          <a:prstGeom prst="rect">
            <a:avLst/>
          </a:prstGeom>
        </p:spPr>
        <p:txBody>
          <a:bodyPr anchor="t" rtlCol="false" tIns="0" lIns="0" bIns="0" rIns="0">
            <a:spAutoFit/>
          </a:bodyPr>
          <a:lstStyle/>
          <a:p>
            <a:pPr>
              <a:lnSpc>
                <a:spcPts val="11036"/>
              </a:lnSpc>
            </a:pPr>
            <a:r>
              <a:rPr lang="en-US" sz="6064">
                <a:solidFill>
                  <a:srgbClr val="AE2619"/>
                </a:solidFill>
                <a:latin typeface="Garet"/>
              </a:rPr>
              <a:t>Analyze data with Power BI:</a:t>
            </a:r>
          </a:p>
        </p:txBody>
      </p:sp>
      <p:grpSp>
        <p:nvGrpSpPr>
          <p:cNvPr name="Group 5" id="5"/>
          <p:cNvGrpSpPr/>
          <p:nvPr/>
        </p:nvGrpSpPr>
        <p:grpSpPr>
          <a:xfrm rot="0">
            <a:off x="1028700" y="503671"/>
            <a:ext cx="14055894" cy="1678152"/>
            <a:chOff x="0" y="0"/>
            <a:chExt cx="18741192" cy="2237536"/>
          </a:xfrm>
        </p:grpSpPr>
        <p:sp>
          <p:nvSpPr>
            <p:cNvPr name="TextBox 6" id="6"/>
            <p:cNvSpPr txBox="true"/>
            <p:nvPr/>
          </p:nvSpPr>
          <p:spPr>
            <a:xfrm rot="0">
              <a:off x="0" y="1000173"/>
              <a:ext cx="18741192" cy="1237364"/>
            </a:xfrm>
            <a:prstGeom prst="rect">
              <a:avLst/>
            </a:prstGeom>
          </p:spPr>
          <p:txBody>
            <a:bodyPr anchor="t" rtlCol="false" tIns="0" lIns="0" bIns="0" rIns="0">
              <a:spAutoFit/>
            </a:bodyPr>
            <a:lstStyle/>
            <a:p>
              <a:pPr marL="0" indent="0" lvl="0">
                <a:lnSpc>
                  <a:spcPts val="6757"/>
                </a:lnSpc>
              </a:pPr>
              <a:r>
                <a:rPr lang="en-US" sz="6757">
                  <a:solidFill>
                    <a:srgbClr val="AE2619"/>
                  </a:solidFill>
                  <a:latin typeface="Garet Bold"/>
                </a:rPr>
                <a:t>1. LÝ THUYẾT ÁP DỤNG ĐỀ TÀI</a:t>
              </a:r>
            </a:p>
          </p:txBody>
        </p:sp>
        <p:grpSp>
          <p:nvGrpSpPr>
            <p:cNvPr name="Group 7" id="7"/>
            <p:cNvGrpSpPr/>
            <p:nvPr/>
          </p:nvGrpSpPr>
          <p:grpSpPr>
            <a:xfrm rot="0">
              <a:off x="1305308" y="0"/>
              <a:ext cx="498523" cy="49852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650923" y="0"/>
              <a:ext cx="498523" cy="498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0" y="0"/>
              <a:ext cx="498523" cy="4985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sp>
        <p:nvSpPr>
          <p:cNvPr name="TextBox 16" id="16"/>
          <p:cNvSpPr txBox="true"/>
          <p:nvPr/>
        </p:nvSpPr>
        <p:spPr>
          <a:xfrm rot="0">
            <a:off x="1028700" y="3677722"/>
            <a:ext cx="14661822" cy="2832346"/>
          </a:xfrm>
          <a:prstGeom prst="rect">
            <a:avLst/>
          </a:prstGeom>
        </p:spPr>
        <p:txBody>
          <a:bodyPr anchor="t" rtlCol="false" tIns="0" lIns="0" bIns="0" rIns="0">
            <a:spAutoFit/>
          </a:bodyPr>
          <a:lstStyle/>
          <a:p>
            <a:pPr algn="just">
              <a:lnSpc>
                <a:spcPts val="4536"/>
              </a:lnSpc>
            </a:pPr>
            <a:r>
              <a:rPr lang="en-US" sz="3240">
                <a:solidFill>
                  <a:srgbClr val="582B39"/>
                </a:solidFill>
                <a:latin typeface="DM Sans"/>
              </a:rPr>
              <a:t>- Power BI cung cấp chức năng truy cập, tổng hợp và tiền xử lý dữ liệu trước khi phân tích.</a:t>
            </a:r>
          </a:p>
          <a:p>
            <a:pPr algn="just">
              <a:lnSpc>
                <a:spcPts val="4536"/>
              </a:lnSpc>
            </a:pPr>
          </a:p>
          <a:p>
            <a:pPr algn="just">
              <a:lnSpc>
                <a:spcPts val="4536"/>
              </a:lnSpc>
              <a:spcBef>
                <a:spcPct val="0"/>
              </a:spcBef>
            </a:pPr>
            <a:r>
              <a:rPr lang="en-US" sz="3240">
                <a:solidFill>
                  <a:srgbClr val="582B39"/>
                </a:solidFill>
                <a:latin typeface="DM Sans"/>
              </a:rPr>
              <a:t>- Power BI cung cấp các đa dạng các biểu biểu đồ để trực quan hóa dữ liệu thuận tiện cho việc phân tích dữ liệu.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961" y="-282748"/>
            <a:ext cx="3464265" cy="4320512"/>
          </a:xfrm>
          <a:custGeom>
            <a:avLst/>
            <a:gdLst/>
            <a:ahLst/>
            <a:cxnLst/>
            <a:rect r="r" b="b" t="t" l="l"/>
            <a:pathLst>
              <a:path h="4320512" w="3464265">
                <a:moveTo>
                  <a:pt x="0" y="0"/>
                </a:moveTo>
                <a:lnTo>
                  <a:pt x="3464265" y="0"/>
                </a:lnTo>
                <a:lnTo>
                  <a:pt x="3464265" y="4320512"/>
                </a:lnTo>
                <a:lnTo>
                  <a:pt x="0" y="432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956206" y="6261011"/>
            <a:ext cx="3464265" cy="4320512"/>
          </a:xfrm>
          <a:custGeom>
            <a:avLst/>
            <a:gdLst/>
            <a:ahLst/>
            <a:cxnLst/>
            <a:rect r="r" b="b" t="t" l="l"/>
            <a:pathLst>
              <a:path h="4320512" w="3464265">
                <a:moveTo>
                  <a:pt x="0" y="4320513"/>
                </a:moveTo>
                <a:lnTo>
                  <a:pt x="3464266" y="4320513"/>
                </a:lnTo>
                <a:lnTo>
                  <a:pt x="3464266" y="0"/>
                </a:lnTo>
                <a:lnTo>
                  <a:pt x="0" y="0"/>
                </a:lnTo>
                <a:lnTo>
                  <a:pt x="0" y="432051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85408" y="1028700"/>
            <a:ext cx="373892" cy="37389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7" id="7"/>
          <p:cNvGrpSpPr/>
          <p:nvPr/>
        </p:nvGrpSpPr>
        <p:grpSpPr>
          <a:xfrm rot="0">
            <a:off x="2007681" y="8884408"/>
            <a:ext cx="373892" cy="37389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0" id="10"/>
          <p:cNvGrpSpPr/>
          <p:nvPr/>
        </p:nvGrpSpPr>
        <p:grpSpPr>
          <a:xfrm rot="0">
            <a:off x="16394619" y="1028700"/>
            <a:ext cx="373892" cy="3738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3" id="13"/>
          <p:cNvGrpSpPr/>
          <p:nvPr/>
        </p:nvGrpSpPr>
        <p:grpSpPr>
          <a:xfrm rot="0">
            <a:off x="1516892" y="8884408"/>
            <a:ext cx="373892" cy="37389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6" id="16"/>
          <p:cNvGrpSpPr/>
          <p:nvPr/>
        </p:nvGrpSpPr>
        <p:grpSpPr>
          <a:xfrm rot="0">
            <a:off x="15906427" y="1028700"/>
            <a:ext cx="373892" cy="37389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grpSp>
        <p:nvGrpSpPr>
          <p:cNvPr name="Group 19" id="19"/>
          <p:cNvGrpSpPr/>
          <p:nvPr/>
        </p:nvGrpSpPr>
        <p:grpSpPr>
          <a:xfrm rot="0">
            <a:off x="1028700" y="8884408"/>
            <a:ext cx="373892" cy="3738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E2619"/>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412"/>
                </a:lnSpc>
              </a:pPr>
            </a:p>
          </p:txBody>
        </p:sp>
      </p:grpSp>
      <p:sp>
        <p:nvSpPr>
          <p:cNvPr name="TextBox 22" id="22"/>
          <p:cNvSpPr txBox="true"/>
          <p:nvPr/>
        </p:nvSpPr>
        <p:spPr>
          <a:xfrm rot="0">
            <a:off x="4300076" y="3050730"/>
            <a:ext cx="9702358" cy="3967383"/>
          </a:xfrm>
          <a:prstGeom prst="rect">
            <a:avLst/>
          </a:prstGeom>
        </p:spPr>
        <p:txBody>
          <a:bodyPr anchor="t" rtlCol="false" tIns="0" lIns="0" bIns="0" rIns="0">
            <a:spAutoFit/>
          </a:bodyPr>
          <a:lstStyle/>
          <a:p>
            <a:pPr algn="ctr">
              <a:lnSpc>
                <a:spcPts val="16396"/>
              </a:lnSpc>
            </a:pPr>
            <a:r>
              <a:rPr lang="en-US" sz="9009">
                <a:solidFill>
                  <a:srgbClr val="AE2619"/>
                </a:solidFill>
                <a:latin typeface="Garet Bold"/>
              </a:rPr>
              <a:t>2. GIỚI THIỆU DỮ LIỆU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DAF3yDKGee8</dc:identifier>
  <dcterms:modified xsi:type="dcterms:W3CDTF">2011-08-01T06:04:30Z</dcterms:modified>
  <cp:revision>1</cp:revision>
  <dc:title>BI</dc:title>
</cp:coreProperties>
</file>