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55"/>
  </p:notesMasterIdLst>
  <p:sldIdLst>
    <p:sldId id="256" r:id="rId2"/>
    <p:sldId id="258" r:id="rId3"/>
    <p:sldId id="396" r:id="rId4"/>
    <p:sldId id="257" r:id="rId5"/>
    <p:sldId id="348" r:id="rId6"/>
    <p:sldId id="397"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400" r:id="rId25"/>
    <p:sldId id="368" r:id="rId26"/>
    <p:sldId id="369" r:id="rId27"/>
    <p:sldId id="370" r:id="rId28"/>
    <p:sldId id="371" r:id="rId29"/>
    <p:sldId id="372" r:id="rId30"/>
    <p:sldId id="373" r:id="rId31"/>
    <p:sldId id="374" r:id="rId32"/>
    <p:sldId id="401" r:id="rId33"/>
    <p:sldId id="375" r:id="rId34"/>
    <p:sldId id="376" r:id="rId35"/>
    <p:sldId id="377" r:id="rId36"/>
    <p:sldId id="378" r:id="rId37"/>
    <p:sldId id="379" r:id="rId38"/>
    <p:sldId id="381" r:id="rId39"/>
    <p:sldId id="382" r:id="rId40"/>
    <p:sldId id="383" r:id="rId41"/>
    <p:sldId id="384" r:id="rId42"/>
    <p:sldId id="385" r:id="rId43"/>
    <p:sldId id="386" r:id="rId44"/>
    <p:sldId id="387" r:id="rId45"/>
    <p:sldId id="388" r:id="rId46"/>
    <p:sldId id="390" r:id="rId47"/>
    <p:sldId id="389" r:id="rId48"/>
    <p:sldId id="391" r:id="rId49"/>
    <p:sldId id="393" r:id="rId50"/>
    <p:sldId id="394" r:id="rId51"/>
    <p:sldId id="399" r:id="rId52"/>
    <p:sldId id="398" r:id="rId53"/>
    <p:sldId id="395" r:id="rId54"/>
  </p:sldIdLst>
  <p:sldSz cx="9144000" cy="5143500" type="screen16x9"/>
  <p:notesSz cx="6858000" cy="9144000"/>
  <p:embeddedFontLst>
    <p:embeddedFont>
      <p:font typeface="Cambria Math" panose="02040503050406030204" pitchFamily="18" charset="0"/>
      <p:regular r:id="rId56"/>
    </p:embeddedFont>
    <p:embeddedFont>
      <p:font typeface="Lato" panose="020B0604020202020204" charset="0"/>
      <p:regular r:id="rId57"/>
      <p:bold r:id="rId58"/>
      <p:italic r:id="rId59"/>
      <p:boldItalic r:id="rId60"/>
    </p:embeddedFont>
    <p:embeddedFont>
      <p:font typeface="Montserrat" panose="020B0604020202020204" charset="0"/>
      <p:regular r:id="rId61"/>
      <p:bold r:id="rId62"/>
      <p:italic r:id="rId63"/>
      <p:boldItalic r:id="rId64"/>
    </p:embeddedFont>
    <p:embeddedFont>
      <p:font typeface="Segoe UI" panose="020B0502040204020203" pitchFamily="34" charset="0"/>
      <p:regular r:id="rId65"/>
      <p:bold r:id="rId66"/>
      <p:italic r:id="rId67"/>
      <p:boldItalic r:id="rId68"/>
    </p:embeddedFont>
    <p:embeddedFont>
      <p:font typeface="Vidaloka" panose="020B0604020202020204" charset="0"/>
      <p:regular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6F7ECE-F43D-4FB7-8DEB-48FA7F41BC90}">
  <a:tblStyle styleId="{996F7ECE-F43D-4FB7-8DEB-48FA7F41BC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40" autoAdjust="0"/>
  </p:normalViewPr>
  <p:slideViewPr>
    <p:cSldViewPr snapToGrid="0">
      <p:cViewPr varScale="1">
        <p:scale>
          <a:sx n="150" d="100"/>
          <a:sy n="150"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9837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937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866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604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802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652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054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056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471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410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308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590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134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3138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393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3227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82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49321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696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28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775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5021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579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948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3477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3808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60468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8683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885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6952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622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1773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8942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58596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3705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3560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6066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9433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526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7108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137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82757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2125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292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4626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97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160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9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966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547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96" r:id="rId5"/>
    <p:sldLayoutId id="2147483697" r:id="rId6"/>
    <p:sldLayoutId id="2147483698" r:id="rId7"/>
    <p:sldLayoutId id="214748369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kaggle.com/code/voduylong76/baocao"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kaggle.com/datasets/voduylong76/car-data"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iCiel"/>
              </a:rPr>
              <a:t>Kĩ Thuật Hồi Quy</a:t>
            </a:r>
            <a:br>
              <a:rPr lang="en" dirty="0">
                <a:latin typeface="iCiel"/>
              </a:rPr>
            </a:br>
            <a:r>
              <a:rPr lang="en" dirty="0">
                <a:latin typeface="iCiel"/>
              </a:rPr>
              <a:t>Trong KPDL</a:t>
            </a:r>
            <a:endParaRPr dirty="0">
              <a:latin typeface="iCiel"/>
            </a:endParaRPr>
          </a:p>
        </p:txBody>
      </p:sp>
      <p:sp>
        <p:nvSpPr>
          <p:cNvPr id="4" name="Google Shape;482;p59">
            <a:extLst>
              <a:ext uri="{FF2B5EF4-FFF2-40B4-BE49-F238E27FC236}">
                <a16:creationId xmlns:a16="http://schemas.microsoft.com/office/drawing/2014/main" id="{9C1FAC8F-4B29-4DBB-8A1E-56E77B1F7571}"/>
              </a:ext>
            </a:extLst>
          </p:cNvPr>
          <p:cNvSpPr txBox="1">
            <a:spLocks/>
          </p:cNvSpPr>
          <p:nvPr/>
        </p:nvSpPr>
        <p:spPr>
          <a:xfrm>
            <a:off x="2325243" y="3585530"/>
            <a:ext cx="4493514" cy="30448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Vidaloka"/>
              <a:buNone/>
              <a:defRPr sz="65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9pPr>
          </a:lstStyle>
          <a:p>
            <a:r>
              <a:rPr lang="en-US" sz="1200" dirty="0" err="1">
                <a:latin typeface="iCiel"/>
              </a:rPr>
              <a:t>Võ</a:t>
            </a:r>
            <a:r>
              <a:rPr lang="en-US" sz="1200" dirty="0">
                <a:latin typeface="iCiel"/>
              </a:rPr>
              <a:t> Duy Long, </a:t>
            </a:r>
            <a:r>
              <a:rPr lang="en-US" sz="1200" dirty="0" err="1">
                <a:latin typeface="iCiel"/>
              </a:rPr>
              <a:t>Nguyễn</a:t>
            </a:r>
            <a:r>
              <a:rPr lang="en-US" sz="1200" dirty="0">
                <a:latin typeface="iCiel"/>
              </a:rPr>
              <a:t> </a:t>
            </a:r>
            <a:r>
              <a:rPr lang="en-US" sz="1200" dirty="0" err="1">
                <a:latin typeface="iCiel"/>
              </a:rPr>
              <a:t>Văn</a:t>
            </a:r>
            <a:r>
              <a:rPr lang="en-US" sz="1200" dirty="0">
                <a:latin typeface="iCiel"/>
              </a:rPr>
              <a:t> </a:t>
            </a:r>
            <a:r>
              <a:rPr lang="en-US" sz="1200" dirty="0" err="1">
                <a:latin typeface="iCiel"/>
              </a:rPr>
              <a:t>Hòa</a:t>
            </a:r>
            <a:endParaRPr lang="en-US" sz="1200" dirty="0">
              <a:latin typeface="iCiel"/>
            </a:endParaRPr>
          </a:p>
          <a:p>
            <a:r>
              <a:rPr lang="en-US" sz="1200" dirty="0">
                <a:latin typeface="iCiel"/>
              </a:rPr>
              <a:t>CNTT K43D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8;p60">
            <a:extLst>
              <a:ext uri="{FF2B5EF4-FFF2-40B4-BE49-F238E27FC236}">
                <a16:creationId xmlns:a16="http://schemas.microsoft.com/office/drawing/2014/main" id="{30A2A352-FAC4-4217-9922-71347A56D2E1}"/>
              </a:ext>
            </a:extLst>
          </p:cNvPr>
          <p:cNvSpPr txBox="1">
            <a:spLocks/>
          </p:cNvSpPr>
          <p:nvPr/>
        </p:nvSpPr>
        <p:spPr>
          <a:xfrm>
            <a:off x="713225" y="1103811"/>
            <a:ext cx="8217863" cy="3594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lvl="0">
              <a:lnSpc>
                <a:spcPct val="150000"/>
              </a:lnSpc>
              <a:buSzPts val="1100"/>
            </a:pPr>
            <a:r>
              <a:rPr lang="en-US" sz="1400" dirty="0" err="1">
                <a:solidFill>
                  <a:schemeClr val="tx1"/>
                </a:solidFill>
                <a:latin typeface="Montserrat" panose="020B0604020202020204" charset="0"/>
              </a:rPr>
              <a:t>Có</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thể</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thấy</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đây</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là</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hàm</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số</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bật</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nhất</a:t>
            </a:r>
            <a:r>
              <a:rPr lang="en-US" sz="1400" dirty="0">
                <a:solidFill>
                  <a:schemeClr val="tx1"/>
                </a:solidFill>
                <a:latin typeface="Montserrat" panose="020B0604020202020204" charset="0"/>
              </a:rPr>
              <a:t> 1 </a:t>
            </a:r>
            <a:r>
              <a:rPr lang="en-US" sz="1400" dirty="0" err="1">
                <a:solidFill>
                  <a:schemeClr val="tx1"/>
                </a:solidFill>
                <a:latin typeface="Montserrat" panose="020B0604020202020204" charset="0"/>
              </a:rPr>
              <a:t>ẩn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mà</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nếu</a:t>
            </a:r>
            <a:r>
              <a:rPr lang="en-US" sz="1400" dirty="0">
                <a:solidFill>
                  <a:schemeClr val="tx1"/>
                </a:solidFill>
                <a:latin typeface="Montserrat" panose="020B0604020202020204" charset="0"/>
              </a:rPr>
              <a:t> ta </a:t>
            </a:r>
            <a:r>
              <a:rPr lang="en-US" sz="1400" dirty="0" err="1">
                <a:solidFill>
                  <a:schemeClr val="tx1"/>
                </a:solidFill>
                <a:latin typeface="Montserrat" panose="020B0604020202020204" charset="0"/>
              </a:rPr>
              <a:t>mô</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tả</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trên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không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gian</a:t>
            </a:r>
            <a:r>
              <a:rPr lang="en-US" sz="1400" dirty="0">
                <a:solidFill>
                  <a:schemeClr val="tx1"/>
                </a:solidFill>
                <a:latin typeface="Montserrat" panose="020B0604020202020204" charset="0"/>
              </a:rPr>
              <a:t> 2 </a:t>
            </a:r>
            <a:r>
              <a:rPr lang="en-US" sz="1400" dirty="0" err="1">
                <a:solidFill>
                  <a:schemeClr val="tx1"/>
                </a:solidFill>
                <a:latin typeface="Montserrat" panose="020B0604020202020204" charset="0"/>
              </a:rPr>
              <a:t>chiều</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sẽ</a:t>
            </a:r>
            <a:r>
              <a:rPr lang="en-US" sz="1400" dirty="0">
                <a:solidFill>
                  <a:schemeClr val="tx1"/>
                </a:solidFill>
                <a:latin typeface="Montserrat" panose="020B0604020202020204" charset="0"/>
              </a:rPr>
              <a:t> đ</a:t>
            </a:r>
            <a:r>
              <a:rPr lang="vi-VN" sz="1400" dirty="0">
                <a:solidFill>
                  <a:schemeClr val="tx1"/>
                </a:solidFill>
                <a:latin typeface="Montserrat" panose="020B0604020202020204" charset="0"/>
              </a:rPr>
              <a:t>ư</a:t>
            </a:r>
            <a:r>
              <a:rPr lang="en-US" sz="1400" dirty="0" err="1">
                <a:solidFill>
                  <a:schemeClr val="tx1"/>
                </a:solidFill>
                <a:latin typeface="Montserrat" panose="020B0604020202020204" charset="0"/>
              </a:rPr>
              <a:t>ợc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một</a:t>
            </a:r>
            <a:r>
              <a:rPr lang="en-US" sz="1400" dirty="0">
                <a:solidFill>
                  <a:schemeClr val="tx1"/>
                </a:solidFill>
                <a:latin typeface="Montserrat" panose="020B0604020202020204" charset="0"/>
              </a:rPr>
              <a:t> đ</a:t>
            </a:r>
            <a:r>
              <a:rPr lang="vi-VN" sz="1400" dirty="0">
                <a:solidFill>
                  <a:schemeClr val="tx1"/>
                </a:solidFill>
                <a:latin typeface="Montserrat" panose="020B0604020202020204" charset="0"/>
              </a:rPr>
              <a:t>ư</a:t>
            </a:r>
            <a:r>
              <a:rPr lang="en-US" sz="1400" dirty="0" err="1">
                <a:solidFill>
                  <a:schemeClr val="tx1"/>
                </a:solidFill>
                <a:latin typeface="Montserrat" panose="020B0604020202020204" charset="0"/>
              </a:rPr>
              <a:t>ờng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thẳng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Giả</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sử</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giờ</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có</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một</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giá</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trị</a:t>
            </a:r>
            <a:r>
              <a:rPr lang="en-US" sz="1400" dirty="0">
                <a:solidFill>
                  <a:schemeClr val="tx1"/>
                </a:solidFill>
                <a:latin typeface="Montserrat" panose="020B0604020202020204" charset="0"/>
              </a:rPr>
              <a:t> </a:t>
            </a:r>
            <a:r>
              <a:rPr lang="en-US" sz="1400" dirty="0">
                <a:latin typeface="Montserrat" panose="020B0604020202020204" charset="0"/>
              </a:rPr>
              <a:t>x</a:t>
            </a:r>
            <a:r>
              <a:rPr lang="en-US" sz="1400" baseline="-25000" dirty="0">
                <a:latin typeface="Montserrat" panose="020B0604020202020204" charset="0"/>
              </a:rPr>
              <a:t>i </a:t>
            </a:r>
            <a:r>
              <a:rPr lang="en-US" sz="1400" dirty="0" err="1">
                <a:latin typeface="Montserrat" panose="020B0604020202020204" charset="0"/>
              </a:rPr>
              <a:t>bất</a:t>
            </a:r>
            <a:r>
              <a:rPr lang="en-US" sz="1400" dirty="0">
                <a:latin typeface="Montserrat" panose="020B0604020202020204" charset="0"/>
              </a:rPr>
              <a:t> </a:t>
            </a:r>
            <a:r>
              <a:rPr lang="en-US" sz="1400" dirty="0" err="1">
                <a:latin typeface="Montserrat" panose="020B0604020202020204" charset="0"/>
              </a:rPr>
              <a:t>kì</a:t>
            </a:r>
            <a:r>
              <a:rPr lang="en-US" sz="1400" dirty="0">
                <a:latin typeface="Montserrat" panose="020B0604020202020204" charset="0"/>
              </a:rPr>
              <a:t>, ta </a:t>
            </a:r>
            <a:r>
              <a:rPr lang="en-US" sz="1400" dirty="0" err="1">
                <a:latin typeface="Montserrat" panose="020B0604020202020204" charset="0"/>
              </a:rPr>
              <a:t>sẽ</a:t>
            </a:r>
            <a:r>
              <a:rPr lang="en-US" sz="1400" dirty="0">
                <a:latin typeface="Montserrat" panose="020B0604020202020204" charset="0"/>
              </a:rPr>
              <a:t> </a:t>
            </a:r>
            <a:r>
              <a:rPr lang="en-US" sz="1400" dirty="0" err="1">
                <a:latin typeface="Montserrat" panose="020B0604020202020204" charset="0"/>
              </a:rPr>
              <a:t>tính</a:t>
            </a:r>
            <a:r>
              <a:rPr lang="en-US" sz="1400" dirty="0">
                <a:latin typeface="Montserrat" panose="020B0604020202020204" charset="0"/>
              </a:rPr>
              <a:t> </a:t>
            </a:r>
            <a:r>
              <a:rPr lang="en-US" sz="1400" dirty="0" err="1">
                <a:latin typeface="Montserrat" panose="020B0604020202020204" charset="0"/>
              </a:rPr>
              <a:t>được</a:t>
            </a:r>
            <a:r>
              <a:rPr lang="en-US" sz="1400" dirty="0">
                <a:latin typeface="Montserrat" panose="020B0604020202020204" charset="0"/>
              </a:rPr>
              <a:t> </a:t>
            </a:r>
            <a:r>
              <a:rPr lang="en-US" sz="1400" dirty="0" err="1">
                <a:latin typeface="Montserrat" panose="020B0604020202020204" charset="0"/>
              </a:rPr>
              <a:t>y</a:t>
            </a:r>
            <a:r>
              <a:rPr lang="en-US" sz="1400" baseline="-25000" dirty="0" err="1">
                <a:latin typeface="Montserrat" panose="020B0604020202020204" charset="0"/>
              </a:rPr>
              <a:t>i</a:t>
            </a:r>
            <a:r>
              <a:rPr lang="en-US" sz="1400" baseline="-25000" dirty="0">
                <a:latin typeface="Montserrat" panose="020B0604020202020204" charset="0"/>
              </a:rPr>
              <a:t> </a:t>
            </a:r>
            <a:r>
              <a:rPr lang="en-US" sz="1400" dirty="0" err="1">
                <a:latin typeface="Montserrat" panose="020B0604020202020204" charset="0"/>
              </a:rPr>
              <a:t>tương</a:t>
            </a:r>
            <a:r>
              <a:rPr lang="en-US" sz="1400" dirty="0">
                <a:latin typeface="Montserrat" panose="020B0604020202020204" charset="0"/>
              </a:rPr>
              <a:t> </a:t>
            </a:r>
            <a:r>
              <a:rPr lang="en-US" sz="1400" dirty="0" err="1">
                <a:latin typeface="Montserrat" panose="020B0604020202020204" charset="0"/>
              </a:rPr>
              <a:t>ứng</a:t>
            </a:r>
            <a:r>
              <a:rPr lang="en-US" sz="1400" dirty="0">
                <a:latin typeface="Montserrat" panose="020B0604020202020204" charset="0"/>
              </a:rPr>
              <a:t>, </a:t>
            </a:r>
            <a:r>
              <a:rPr lang="en-US" sz="1400" dirty="0" err="1">
                <a:latin typeface="Montserrat" panose="020B0604020202020204" charset="0"/>
              </a:rPr>
              <a:t>cặp</a:t>
            </a:r>
            <a:r>
              <a:rPr lang="en-US" sz="1400" dirty="0">
                <a:latin typeface="Montserrat" panose="020B0604020202020204" charset="0"/>
              </a:rPr>
              <a:t> (</a:t>
            </a:r>
            <a:r>
              <a:rPr lang="en-US" sz="1400" dirty="0" err="1">
                <a:latin typeface="Montserrat" panose="020B0604020202020204" charset="0"/>
              </a:rPr>
              <a:t>x</a:t>
            </a:r>
            <a:r>
              <a:rPr lang="en-US" sz="1400" baseline="-25000" dirty="0" err="1">
                <a:latin typeface="Montserrat" panose="020B0604020202020204" charset="0"/>
              </a:rPr>
              <a:t>i</a:t>
            </a:r>
            <a:r>
              <a:rPr lang="en-US" sz="1400" dirty="0" err="1">
                <a:latin typeface="Montserrat" panose="020B0604020202020204" charset="0"/>
              </a:rPr>
              <a:t>,y</a:t>
            </a:r>
            <a:r>
              <a:rPr lang="en-US" sz="1400" baseline="-25000" dirty="0" err="1">
                <a:latin typeface="Montserrat" panose="020B0604020202020204" charset="0"/>
              </a:rPr>
              <a:t>i</a:t>
            </a:r>
            <a:r>
              <a:rPr lang="en-US" sz="1400" dirty="0">
                <a:latin typeface="Montserrat" panose="020B0604020202020204" charset="0"/>
              </a:rPr>
              <a:t>) </a:t>
            </a:r>
            <a:r>
              <a:rPr lang="en-US" sz="1400" dirty="0" err="1">
                <a:latin typeface="Montserrat" panose="020B0604020202020204" charset="0"/>
              </a:rPr>
              <a:t>được</a:t>
            </a:r>
            <a:r>
              <a:rPr lang="en-US" sz="1400" dirty="0">
                <a:latin typeface="Montserrat" panose="020B0604020202020204" charset="0"/>
              </a:rPr>
              <a:t> </a:t>
            </a:r>
            <a:r>
              <a:rPr lang="en-US" sz="1400" dirty="0" err="1">
                <a:latin typeface="Montserrat" panose="020B0604020202020204" charset="0"/>
              </a:rPr>
              <a:t>biểu</a:t>
            </a:r>
            <a:r>
              <a:rPr lang="en-US" sz="1400" dirty="0">
                <a:latin typeface="Montserrat" panose="020B0604020202020204" charset="0"/>
              </a:rPr>
              <a:t> </a:t>
            </a:r>
            <a:r>
              <a:rPr lang="en-US" sz="1400" dirty="0" err="1">
                <a:latin typeface="Montserrat" panose="020B0604020202020204" charset="0"/>
              </a:rPr>
              <a:t>diễn</a:t>
            </a:r>
            <a:r>
              <a:rPr lang="en-US" sz="1400" dirty="0">
                <a:latin typeface="Montserrat" panose="020B0604020202020204" charset="0"/>
              </a:rPr>
              <a:t> </a:t>
            </a:r>
            <a:r>
              <a:rPr lang="en-US" sz="1400" dirty="0" err="1">
                <a:latin typeface="Montserrat" panose="020B0604020202020204" charset="0"/>
              </a:rPr>
              <a:t>bằng</a:t>
            </a:r>
            <a:r>
              <a:rPr lang="en-US" sz="1400" dirty="0">
                <a:latin typeface="Montserrat" panose="020B0604020202020204" charset="0"/>
              </a:rPr>
              <a:t> </a:t>
            </a:r>
            <a:r>
              <a:rPr lang="en-US" sz="1400" dirty="0" err="1">
                <a:latin typeface="Montserrat" panose="020B0604020202020204" charset="0"/>
              </a:rPr>
              <a:t>một</a:t>
            </a:r>
            <a:r>
              <a:rPr lang="en-US" sz="1400" dirty="0">
                <a:latin typeface="Montserrat" panose="020B0604020202020204" charset="0"/>
              </a:rPr>
              <a:t> </a:t>
            </a:r>
            <a:r>
              <a:rPr lang="en-US" sz="1400" dirty="0" err="1">
                <a:latin typeface="Montserrat" panose="020B0604020202020204" charset="0"/>
              </a:rPr>
              <a:t>điểm</a:t>
            </a:r>
            <a:r>
              <a:rPr lang="en-US" sz="1400" dirty="0">
                <a:latin typeface="Montserrat" panose="020B0604020202020204" charset="0"/>
              </a:rPr>
              <a:t> </a:t>
            </a:r>
            <a:r>
              <a:rPr lang="en-US" sz="1400" dirty="0" err="1">
                <a:latin typeface="Montserrat" panose="020B0604020202020204" charset="0"/>
              </a:rPr>
              <a:t>trên</a:t>
            </a:r>
            <a:r>
              <a:rPr lang="en-US" sz="1400" dirty="0">
                <a:latin typeface="Montserrat" panose="020B0604020202020204" charset="0"/>
              </a:rPr>
              <a:t> </a:t>
            </a:r>
            <a:r>
              <a:rPr lang="en-US" sz="1400" dirty="0" err="1">
                <a:latin typeface="Montserrat" panose="020B0604020202020204" charset="0"/>
              </a:rPr>
              <a:t>đường</a:t>
            </a:r>
            <a:r>
              <a:rPr lang="en-US" sz="1400" dirty="0">
                <a:latin typeface="Montserrat" panose="020B0604020202020204" charset="0"/>
              </a:rPr>
              <a:t> </a:t>
            </a:r>
            <a:r>
              <a:rPr lang="en-US" sz="1400" dirty="0" err="1">
                <a:latin typeface="Montserrat" panose="020B0604020202020204" charset="0"/>
              </a:rPr>
              <a:t>thẳng</a:t>
            </a:r>
            <a:r>
              <a:rPr lang="en-US" sz="1400" dirty="0">
                <a:latin typeface="Montserrat" panose="020B0604020202020204" charset="0"/>
              </a:rPr>
              <a:t> y = αx + β</a:t>
            </a:r>
            <a:endParaRPr lang="en-US" sz="1400" dirty="0">
              <a:solidFill>
                <a:schemeClr val="tx1"/>
              </a:solidFill>
              <a:latin typeface="Montserrat" panose="020B0604020202020204" charset="0"/>
            </a:endParaRPr>
          </a:p>
          <a:p>
            <a:pPr lvl="0" algn="ctr">
              <a:lnSpc>
                <a:spcPct val="150000"/>
              </a:lnSpc>
              <a:buSzPts val="1100"/>
            </a:pPr>
            <a:endParaRPr lang="en-US" sz="1400" dirty="0">
              <a:solidFill>
                <a:schemeClr val="tx1"/>
              </a:solidFill>
              <a:latin typeface="Montserrat" panose="020B0604020202020204" charset="0"/>
            </a:endParaRPr>
          </a:p>
          <a:p>
            <a:pPr lvl="0" algn="ctr">
              <a:lnSpc>
                <a:spcPct val="150000"/>
              </a:lnSpc>
              <a:buSzPts val="1100"/>
            </a:pPr>
            <a:endParaRPr lang="en-US" sz="1400" dirty="0">
              <a:solidFill>
                <a:schemeClr val="tx1"/>
              </a:solidFill>
              <a:latin typeface="Montserrat" panose="020B0604020202020204" charset="0"/>
            </a:endParaRPr>
          </a:p>
          <a:p>
            <a:pPr lvl="0" algn="ctr">
              <a:lnSpc>
                <a:spcPct val="150000"/>
              </a:lnSpc>
              <a:buSzPts val="1100"/>
            </a:pPr>
            <a:endParaRPr lang="en-US" sz="1400" dirty="0">
              <a:solidFill>
                <a:schemeClr val="tx1"/>
              </a:solidFill>
              <a:latin typeface="Montserrat" panose="020B0604020202020204" charset="0"/>
            </a:endParaRPr>
          </a:p>
          <a:p>
            <a:pPr lvl="0" algn="ctr">
              <a:lnSpc>
                <a:spcPct val="150000"/>
              </a:lnSpc>
              <a:buSzPts val="1100"/>
            </a:pPr>
            <a:endParaRPr lang="en-US" sz="1400" dirty="0">
              <a:solidFill>
                <a:schemeClr val="tx1"/>
              </a:solidFill>
              <a:latin typeface="Montserrat" panose="020B0604020202020204" charset="0"/>
            </a:endParaRPr>
          </a:p>
          <a:p>
            <a:pPr lvl="0" algn="ctr">
              <a:lnSpc>
                <a:spcPct val="150000"/>
              </a:lnSpc>
              <a:buSzPts val="1100"/>
            </a:pPr>
            <a:endParaRPr lang="en-US" sz="1400" dirty="0">
              <a:solidFill>
                <a:schemeClr val="tx1"/>
              </a:solidFill>
              <a:latin typeface="Montserrat" panose="020B0604020202020204" charset="0"/>
            </a:endParaRPr>
          </a:p>
          <a:p>
            <a:pPr lvl="0" algn="ctr">
              <a:lnSpc>
                <a:spcPct val="150000"/>
              </a:lnSpc>
              <a:buSzPts val="1100"/>
            </a:pPr>
            <a:endParaRPr lang="en-US" sz="1400" dirty="0">
              <a:solidFill>
                <a:schemeClr val="tx1"/>
              </a:solidFill>
              <a:latin typeface="Montserrat" panose="020B0604020202020204" charset="0"/>
            </a:endParaRPr>
          </a:p>
          <a:p>
            <a:pPr lvl="0">
              <a:lnSpc>
                <a:spcPct val="150000"/>
              </a:lnSpc>
              <a:buSzPts val="1100"/>
            </a:pPr>
            <a:r>
              <a:rPr lang="en-US" sz="1400" dirty="0">
                <a:solidFill>
                  <a:schemeClr val="tx1"/>
                </a:solidFill>
                <a:latin typeface="Montserrat" panose="020B0604020202020204" charset="0"/>
              </a:rPr>
              <a:t>Nh</a:t>
            </a:r>
            <a:r>
              <a:rPr lang="vi-VN" sz="1400" dirty="0">
                <a:solidFill>
                  <a:schemeClr val="tx1"/>
                </a:solidFill>
                <a:latin typeface="Montserrat" panose="020B0604020202020204" charset="0"/>
              </a:rPr>
              <a:t>ư</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vậy</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mục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tiêu</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của</a:t>
            </a:r>
            <a:r>
              <a:rPr lang="en-US" sz="1400" dirty="0">
                <a:solidFill>
                  <a:schemeClr val="tx1"/>
                </a:solidFill>
                <a:latin typeface="Montserrat" panose="020B0604020202020204" charset="0"/>
              </a:rPr>
              <a:t> ta </a:t>
            </a:r>
            <a:r>
              <a:rPr lang="en-US" sz="1400" dirty="0" err="1">
                <a:solidFill>
                  <a:schemeClr val="tx1"/>
                </a:solidFill>
                <a:latin typeface="Montserrat" panose="020B0604020202020204" charset="0"/>
              </a:rPr>
              <a:t>là</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vẽ</a:t>
            </a:r>
            <a:r>
              <a:rPr lang="en-US" sz="1400" dirty="0">
                <a:solidFill>
                  <a:schemeClr val="tx1"/>
                </a:solidFill>
                <a:latin typeface="Montserrat" panose="020B0604020202020204" charset="0"/>
              </a:rPr>
              <a:t> đ</a:t>
            </a:r>
            <a:r>
              <a:rPr lang="vi-VN" sz="1400" dirty="0">
                <a:solidFill>
                  <a:schemeClr val="tx1"/>
                </a:solidFill>
                <a:latin typeface="Montserrat" panose="020B0604020202020204" charset="0"/>
              </a:rPr>
              <a:t>ư</a:t>
            </a:r>
            <a:r>
              <a:rPr lang="en-US" sz="1400" dirty="0" err="1">
                <a:solidFill>
                  <a:schemeClr val="tx1"/>
                </a:solidFill>
                <a:latin typeface="Montserrat" panose="020B0604020202020204" charset="0"/>
              </a:rPr>
              <a:t>ợc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một</a:t>
            </a:r>
            <a:r>
              <a:rPr lang="en-US" sz="1400" dirty="0">
                <a:solidFill>
                  <a:schemeClr val="tx1"/>
                </a:solidFill>
                <a:latin typeface="Montserrat" panose="020B0604020202020204" charset="0"/>
              </a:rPr>
              <a:t> đ</a:t>
            </a:r>
            <a:r>
              <a:rPr lang="vi-VN" sz="1400" dirty="0">
                <a:solidFill>
                  <a:schemeClr val="tx1"/>
                </a:solidFill>
                <a:latin typeface="Montserrat" panose="020B0604020202020204" charset="0"/>
              </a:rPr>
              <a:t>ư</a:t>
            </a:r>
            <a:r>
              <a:rPr lang="en-US" sz="1400" dirty="0" err="1">
                <a:solidFill>
                  <a:schemeClr val="tx1"/>
                </a:solidFill>
                <a:latin typeface="Montserrat" panose="020B0604020202020204" charset="0"/>
              </a:rPr>
              <a:t>ờng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thẳng</a:t>
            </a:r>
            <a:r>
              <a:rPr lang="en-US" sz="1400" dirty="0">
                <a:solidFill>
                  <a:schemeClr val="tx1"/>
                </a:solidFill>
                <a:latin typeface="Montserrat" panose="020B0604020202020204" charset="0"/>
              </a:rPr>
              <a:t> </a:t>
            </a:r>
            <a:r>
              <a:rPr lang="en-US" sz="1400" dirty="0">
                <a:latin typeface="Montserrat" panose="020B0604020202020204" charset="0"/>
              </a:rPr>
              <a:t>y = αx + β, </a:t>
            </a:r>
            <a:r>
              <a:rPr lang="en-US" sz="1400" dirty="0" err="1">
                <a:latin typeface="Montserrat" panose="020B0604020202020204" charset="0"/>
              </a:rPr>
              <a:t>mà</a:t>
            </a:r>
            <a:r>
              <a:rPr lang="en-US" sz="1400" dirty="0">
                <a:latin typeface="Montserrat" panose="020B0604020202020204" charset="0"/>
              </a:rPr>
              <a:t> </a:t>
            </a:r>
            <a:r>
              <a:rPr lang="en-US" sz="1400" dirty="0" err="1">
                <a:latin typeface="Montserrat" panose="020B0604020202020204" charset="0"/>
              </a:rPr>
              <a:t>muốn</a:t>
            </a:r>
            <a:r>
              <a:rPr lang="en-US" sz="1400" dirty="0">
                <a:latin typeface="Montserrat" panose="020B0604020202020204" charset="0"/>
              </a:rPr>
              <a:t> </a:t>
            </a:r>
            <a:r>
              <a:rPr lang="en-US" sz="1400" dirty="0" err="1">
                <a:latin typeface="Montserrat" panose="020B0604020202020204" charset="0"/>
              </a:rPr>
              <a:t>thế</a:t>
            </a:r>
            <a:r>
              <a:rPr lang="en-US" sz="1400" dirty="0">
                <a:latin typeface="Montserrat" panose="020B0604020202020204" charset="0"/>
              </a:rPr>
              <a:t> </a:t>
            </a:r>
            <a:r>
              <a:rPr lang="en-US" sz="1400" dirty="0" err="1">
                <a:latin typeface="Montserrat" panose="020B0604020202020204" charset="0"/>
              </a:rPr>
              <a:t>thì</a:t>
            </a:r>
            <a:r>
              <a:rPr lang="en-US" sz="1400" dirty="0">
                <a:latin typeface="Montserrat" panose="020B0604020202020204" charset="0"/>
              </a:rPr>
              <a:t> </a:t>
            </a:r>
            <a:r>
              <a:rPr lang="en-US" sz="1400" dirty="0" err="1">
                <a:latin typeface="Montserrat" panose="020B0604020202020204" charset="0"/>
              </a:rPr>
              <a:t>cần</a:t>
            </a:r>
            <a:endParaRPr lang="en-US" sz="1400" dirty="0">
              <a:latin typeface="Montserrat" panose="020B0604020202020204" charset="0"/>
            </a:endParaRPr>
          </a:p>
          <a:p>
            <a:pPr lvl="0">
              <a:lnSpc>
                <a:spcPct val="150000"/>
              </a:lnSpc>
              <a:buSzPts val="1100"/>
            </a:pPr>
            <a:r>
              <a:rPr lang="en-US" sz="1400" dirty="0" err="1">
                <a:solidFill>
                  <a:schemeClr val="tx1"/>
                </a:solidFill>
                <a:latin typeface="Montserrat" panose="020B0604020202020204" charset="0"/>
              </a:rPr>
              <a:t>tìm</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giá</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trị</a:t>
            </a:r>
            <a:r>
              <a:rPr lang="en-US" sz="1400" dirty="0">
                <a:solidFill>
                  <a:schemeClr val="tx1"/>
                </a:solidFill>
                <a:latin typeface="Montserrat" panose="020B0604020202020204" charset="0"/>
              </a:rPr>
              <a:t> </a:t>
            </a:r>
            <a:r>
              <a:rPr lang="en-US" sz="1400" dirty="0">
                <a:latin typeface="Montserrat" panose="020B0604020202020204" charset="0"/>
              </a:rPr>
              <a:t>α </a:t>
            </a:r>
            <a:r>
              <a:rPr lang="en-US" sz="1400" dirty="0" err="1">
                <a:latin typeface="Montserrat" panose="020B0604020202020204" charset="0"/>
              </a:rPr>
              <a:t>và</a:t>
            </a:r>
            <a:r>
              <a:rPr lang="en-US" sz="1400" dirty="0">
                <a:latin typeface="Montserrat" panose="020B0604020202020204" charset="0"/>
              </a:rPr>
              <a:t> β </a:t>
            </a:r>
            <a:endParaRPr lang="en-US" sz="1400" dirty="0">
              <a:solidFill>
                <a:schemeClr val="tx1"/>
              </a:solidFill>
              <a:latin typeface="Montserrat" panose="020B0604020202020204" charset="0"/>
            </a:endParaRPr>
          </a:p>
        </p:txBody>
      </p:sp>
      <p:pic>
        <p:nvPicPr>
          <p:cNvPr id="6" name="Picture 5">
            <a:extLst>
              <a:ext uri="{FF2B5EF4-FFF2-40B4-BE49-F238E27FC236}">
                <a16:creationId xmlns:a16="http://schemas.microsoft.com/office/drawing/2014/main" id="{D82CB4FE-2FBD-4796-8664-9BC48A0E5AB9}"/>
              </a:ext>
            </a:extLst>
          </p:cNvPr>
          <p:cNvPicPr/>
          <p:nvPr/>
        </p:nvPicPr>
        <p:blipFill>
          <a:blip r:embed="rId3">
            <a:extLst>
              <a:ext uri="{28A0092B-C50C-407E-A947-70E740481C1C}">
                <a14:useLocalDpi xmlns:a14="http://schemas.microsoft.com/office/drawing/2010/main" val="0"/>
              </a:ext>
            </a:extLst>
          </a:blip>
          <a:stretch>
            <a:fillRect/>
          </a:stretch>
        </p:blipFill>
        <p:spPr>
          <a:xfrm>
            <a:off x="1099613" y="2155326"/>
            <a:ext cx="3472387" cy="1826654"/>
          </a:xfrm>
          <a:prstGeom prst="rect">
            <a:avLst/>
          </a:prstGeom>
        </p:spPr>
      </p:pic>
      <p:pic>
        <p:nvPicPr>
          <p:cNvPr id="7" name="Picture 6">
            <a:extLst>
              <a:ext uri="{FF2B5EF4-FFF2-40B4-BE49-F238E27FC236}">
                <a16:creationId xmlns:a16="http://schemas.microsoft.com/office/drawing/2014/main" id="{B670DD01-0344-485F-A8FE-F970A1850BCE}"/>
              </a:ext>
            </a:extLst>
          </p:cNvPr>
          <p:cNvPicPr/>
          <p:nvPr/>
        </p:nvPicPr>
        <p:blipFill>
          <a:blip r:embed="rId4">
            <a:extLst>
              <a:ext uri="{28A0092B-C50C-407E-A947-70E740481C1C}">
                <a14:useLocalDpi xmlns:a14="http://schemas.microsoft.com/office/drawing/2010/main" val="0"/>
              </a:ext>
            </a:extLst>
          </a:blip>
          <a:stretch>
            <a:fillRect/>
          </a:stretch>
        </p:blipFill>
        <p:spPr>
          <a:xfrm>
            <a:off x="4673320" y="2155326"/>
            <a:ext cx="3675024" cy="1826654"/>
          </a:xfrm>
          <a:prstGeom prst="rect">
            <a:avLst/>
          </a:prstGeom>
        </p:spPr>
      </p:pic>
    </p:spTree>
    <p:extLst>
      <p:ext uri="{BB962C8B-B14F-4D97-AF65-F5344CB8AC3E}">
        <p14:creationId xmlns:p14="http://schemas.microsoft.com/office/powerpoint/2010/main" val="24470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wipe(down)">
                                      <p:cBhvr>
                                        <p:cTn id="17" dur="500"/>
                                        <p:tgtEl>
                                          <p:spTgt spid="5">
                                            <p:txEl>
                                              <p:pRg st="7" end="7"/>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
                                            <p:txEl>
                                              <p:pRg st="8" end="8"/>
                                            </p:txEl>
                                          </p:spTgt>
                                        </p:tgtEl>
                                        <p:attrNameLst>
                                          <p:attrName>style.visibility</p:attrName>
                                        </p:attrNameLst>
                                      </p:cBhvr>
                                      <p:to>
                                        <p:strVal val="visible"/>
                                      </p:to>
                                    </p:set>
                                    <p:animEffect transition="in" filter="wipe(down)">
                                      <p:cBhvr>
                                        <p:cTn id="20"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sz="1400" dirty="0">
              <a:solidFill>
                <a:schemeClr val="tx1"/>
              </a:solidFill>
            </a:endParaRPr>
          </a:p>
          <a:p>
            <a:pPr marL="0" lvl="0" indent="0" algn="l" rtl="0">
              <a:spcBef>
                <a:spcPts val="0"/>
              </a:spcBef>
              <a:spcAft>
                <a:spcPts val="0"/>
              </a:spcAft>
              <a:buClr>
                <a:schemeClr val="dk1"/>
              </a:buClr>
              <a:buSzPts val="1100"/>
              <a:buFont typeface="Arial"/>
              <a:buNone/>
            </a:pPr>
            <a:endParaRPr lang="en-US" sz="1400" dirty="0">
              <a:solidFill>
                <a:schemeClr val="tx1"/>
              </a:solidFill>
            </a:endParaRPr>
          </a:p>
        </p:txBody>
      </p:sp>
      <mc:AlternateContent xmlns:mc="http://schemas.openxmlformats.org/markup-compatibility/2006" xmlns:a14="http://schemas.microsoft.com/office/drawing/2010/main">
        <mc:Choice Requires="a14">
          <p:sp>
            <p:nvSpPr>
              <p:cNvPr id="5" name="Google Shape;488;p60">
                <a:extLst>
                  <a:ext uri="{FF2B5EF4-FFF2-40B4-BE49-F238E27FC236}">
                    <a16:creationId xmlns:a16="http://schemas.microsoft.com/office/drawing/2014/main" id="{30A2A352-FAC4-4217-9922-71347A56D2E1}"/>
                  </a:ext>
                </a:extLst>
              </p:cNvPr>
              <p:cNvSpPr txBox="1">
                <a:spLocks/>
              </p:cNvSpPr>
              <p:nvPr/>
            </p:nvSpPr>
            <p:spPr>
              <a:xfrm>
                <a:off x="713224" y="1017726"/>
                <a:ext cx="8235794" cy="7558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marL="285750" indent="-285750" algn="just">
                  <a:lnSpc>
                    <a:spcPct val="150000"/>
                  </a:lnSpc>
                  <a:buSzPts val="1100"/>
                  <a:buFont typeface="Arial" panose="020B0604020202020204" pitchFamily="34" charset="0"/>
                  <a:buChar char="•"/>
                </a:pPr>
                <a:r>
                  <a:rPr lang="en-US" sz="1400" dirty="0" err="1">
                    <a:solidFill>
                      <a:schemeClr val="tx1"/>
                    </a:solidFill>
                    <a:latin typeface="Montserrat" panose="020B0604020202020204" charset="0"/>
                  </a:rPr>
                  <a:t>Vấn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đề</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là</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làm</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sao</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để</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tìm</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được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giá</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trị</a:t>
                </a:r>
                <a:r>
                  <a:rPr lang="en-US" sz="1400" dirty="0">
                    <a:solidFill>
                      <a:schemeClr val="tx1"/>
                    </a:solidFill>
                    <a:latin typeface="Montserrat" panose="020B0604020202020204" charset="0"/>
                  </a:rPr>
                  <a:t> </a:t>
                </a:r>
                <a:r>
                  <a:rPr lang="en-US" sz="1400" dirty="0">
                    <a:latin typeface="Montserrat" panose="020B0604020202020204" charset="0"/>
                  </a:rPr>
                  <a:t>α </a:t>
                </a:r>
                <a:r>
                  <a:rPr lang="en-US" sz="1400" dirty="0" err="1">
                    <a:latin typeface="Montserrat" panose="020B0604020202020204" charset="0"/>
                  </a:rPr>
                  <a:t>và</a:t>
                </a:r>
                <a:r>
                  <a:rPr lang="en-US" sz="1400" dirty="0">
                    <a:latin typeface="Montserrat" panose="020B0604020202020204" charset="0"/>
                  </a:rPr>
                  <a:t> β </a:t>
                </a:r>
                <a:r>
                  <a:rPr lang="en-US" sz="1400" dirty="0" err="1">
                    <a:latin typeface="Montserrat" panose="020B0604020202020204" charset="0"/>
                  </a:rPr>
                  <a:t>chính</a:t>
                </a:r>
                <a:r>
                  <a:rPr lang="en-US" sz="1400" dirty="0">
                    <a:latin typeface="Montserrat" panose="020B0604020202020204" charset="0"/>
                  </a:rPr>
                  <a:t> </a:t>
                </a:r>
                <a:r>
                  <a:rPr lang="en-US" sz="1400" dirty="0" err="1">
                    <a:latin typeface="Montserrat" panose="020B0604020202020204" charset="0"/>
                  </a:rPr>
                  <a:t>xác</a:t>
                </a:r>
                <a:r>
                  <a:rPr lang="en-US" sz="1400" dirty="0">
                    <a:latin typeface="Montserrat" panose="020B0604020202020204" charset="0"/>
                  </a:rPr>
                  <a:t> </a:t>
                </a:r>
                <a:r>
                  <a:rPr lang="en-US" sz="1400" dirty="0" err="1">
                    <a:latin typeface="Montserrat" panose="020B0604020202020204" charset="0"/>
                  </a:rPr>
                  <a:t>nhất</a:t>
                </a:r>
                <a:r>
                  <a:rPr lang="en-US" sz="1400" dirty="0">
                    <a:latin typeface="Montserrat" panose="020B0604020202020204" charset="0"/>
                  </a:rPr>
                  <a:t>.</a:t>
                </a:r>
                <a:r>
                  <a:rPr lang="en-US" sz="1400" dirty="0">
                    <a:solidFill>
                      <a:schemeClr val="tx1"/>
                    </a:solidFill>
                    <a:latin typeface="Montserrat" panose="020B0604020202020204" charset="0"/>
                  </a:rPr>
                  <a:t> Quay </a:t>
                </a:r>
                <a:r>
                  <a:rPr lang="en-US" sz="1400" dirty="0" err="1">
                    <a:solidFill>
                      <a:schemeClr val="tx1"/>
                    </a:solidFill>
                    <a:latin typeface="Montserrat" panose="020B0604020202020204" charset="0"/>
                  </a:rPr>
                  <a:t>lại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với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ví</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dụ</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về</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giá</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nhà</a:t>
                </a:r>
                <a:r>
                  <a:rPr lang="en-US" sz="1400" dirty="0">
                    <a:solidFill>
                      <a:schemeClr val="tx1"/>
                    </a:solidFill>
                    <a:latin typeface="Montserrat" panose="020B0604020202020204" charset="0"/>
                  </a:rPr>
                  <a:t>,</a:t>
                </a:r>
                <a:r>
                  <a:rPr lang="en-US" sz="1400" dirty="0">
                    <a:latin typeface="Montserrat" panose="020B0604020202020204" charset="0"/>
                  </a:rPr>
                  <a:t> ta </a:t>
                </a:r>
                <a:r>
                  <a:rPr lang="en-US" sz="1400" dirty="0" err="1">
                    <a:latin typeface="Montserrat" panose="020B0604020202020204" charset="0"/>
                  </a:rPr>
                  <a:t>thử</a:t>
                </a:r>
                <a:r>
                  <a:rPr lang="en-US" sz="1400" dirty="0">
                    <a:latin typeface="Montserrat" panose="020B0604020202020204" charset="0"/>
                  </a:rPr>
                  <a:t> </a:t>
                </a:r>
                <a:r>
                  <a:rPr lang="en-US" sz="1400" dirty="0" err="1">
                    <a:latin typeface="Montserrat" panose="020B0604020202020204" charset="0"/>
                  </a:rPr>
                  <a:t>cho</a:t>
                </a:r>
                <a:r>
                  <a:rPr lang="en-US" sz="1400" dirty="0">
                    <a:latin typeface="Montserrat" panose="020B0604020202020204" charset="0"/>
                  </a:rPr>
                  <a:t> </a:t>
                </a:r>
                <a:r>
                  <a:rPr lang="en-US" sz="1400" dirty="0" err="1">
                    <a:latin typeface="Montserrat" panose="020B0604020202020204" charset="0"/>
                  </a:rPr>
                  <a:t>giá</a:t>
                </a:r>
                <a:r>
                  <a:rPr lang="en-US" sz="1400" dirty="0">
                    <a:latin typeface="Montserrat" panose="020B0604020202020204" charset="0"/>
                  </a:rPr>
                  <a:t> </a:t>
                </a:r>
                <a:r>
                  <a:rPr lang="en-US" sz="1400" dirty="0" err="1">
                    <a:latin typeface="Montserrat" panose="020B0604020202020204" charset="0"/>
                  </a:rPr>
                  <a:t>trị</a:t>
                </a:r>
                <a:r>
                  <a:rPr lang="en-US" sz="1400" dirty="0">
                    <a:latin typeface="Montserrat" panose="020B0604020202020204" charset="0"/>
                  </a:rPr>
                  <a:t> </a:t>
                </a:r>
                <a:r>
                  <a:rPr lang="en-US" sz="1400" dirty="0" err="1">
                    <a:latin typeface="Montserrat" panose="020B0604020202020204" charset="0"/>
                  </a:rPr>
                  <a:t>bất</a:t>
                </a:r>
                <a:r>
                  <a:rPr lang="en-US" sz="1400" dirty="0">
                    <a:latin typeface="Montserrat" panose="020B0604020202020204" charset="0"/>
                  </a:rPr>
                  <a:t> </a:t>
                </a:r>
                <a:r>
                  <a:rPr lang="en-US" sz="1400" dirty="0" err="1">
                    <a:latin typeface="Montserrat" panose="020B0604020202020204" charset="0"/>
                  </a:rPr>
                  <a:t>kì</a:t>
                </a:r>
                <a:r>
                  <a:rPr lang="en-US" sz="1400" dirty="0">
                    <a:latin typeface="Montserrat" panose="020B0604020202020204" charset="0"/>
                  </a:rPr>
                  <a:t> </a:t>
                </a:r>
                <a:r>
                  <a:rPr lang="en-US" sz="1400" dirty="0" err="1">
                    <a:latin typeface="Montserrat" panose="020B0604020202020204" charset="0"/>
                  </a:rPr>
                  <a:t>và</a:t>
                </a:r>
                <a:r>
                  <a:rPr lang="en-US" sz="1400" dirty="0">
                    <a:latin typeface="Montserrat" panose="020B0604020202020204" charset="0"/>
                  </a:rPr>
                  <a:t> </a:t>
                </a:r>
                <a:r>
                  <a:rPr lang="en-US" sz="1400" dirty="0" err="1">
                    <a:latin typeface="Montserrat" panose="020B0604020202020204" charset="0"/>
                  </a:rPr>
                  <a:t>vẽ</a:t>
                </a:r>
                <a:r>
                  <a:rPr lang="en-US" sz="1400" dirty="0">
                    <a:latin typeface="Montserrat" panose="020B0604020202020204" charset="0"/>
                  </a:rPr>
                  <a:t> </a:t>
                </a:r>
                <a:r>
                  <a:rPr lang="en-US" sz="1400" dirty="0" err="1">
                    <a:latin typeface="Montserrat" panose="020B0604020202020204" charset="0"/>
                  </a:rPr>
                  <a:t>đường</a:t>
                </a:r>
                <a:r>
                  <a:rPr lang="en-US" sz="1400" dirty="0">
                    <a:latin typeface="Montserrat" panose="020B0604020202020204" charset="0"/>
                  </a:rPr>
                  <a:t> </a:t>
                </a:r>
                <a:r>
                  <a:rPr lang="en-US" sz="1400" dirty="0" err="1">
                    <a:latin typeface="Montserrat" panose="020B0604020202020204" charset="0"/>
                  </a:rPr>
                  <a:t>thẳng</a:t>
                </a:r>
                <a:r>
                  <a:rPr lang="en-US" sz="1400" dirty="0">
                    <a:latin typeface="Montserrat" panose="020B0604020202020204" charset="0"/>
                  </a:rPr>
                  <a:t> </a:t>
                </a:r>
                <a14:m>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oMath>
                </a14:m>
                <a:r>
                  <a:rPr lang="en-US" sz="1400" dirty="0">
                    <a:latin typeface="Montserrat" panose="020B0604020202020204" charset="0"/>
                  </a:rPr>
                  <a:t> = αx + β</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trên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biểu</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đồ</a:t>
                </a:r>
                <a:r>
                  <a:rPr lang="en-US" sz="1400" dirty="0">
                    <a:solidFill>
                      <a:schemeClr val="tx1"/>
                    </a:solidFill>
                    <a:latin typeface="Montserrat" panose="020B0604020202020204" charset="0"/>
                  </a:rPr>
                  <a:t> scatter</a:t>
                </a:r>
              </a:p>
              <a:p>
                <a:pPr algn="ctr">
                  <a:lnSpc>
                    <a:spcPct val="150000"/>
                  </a:lnSpc>
                  <a:buSzPts val="1100"/>
                </a:pPr>
                <a:endParaRPr lang="en-US" sz="1400" dirty="0">
                  <a:solidFill>
                    <a:schemeClr val="tx1"/>
                  </a:solidFill>
                  <a:latin typeface="Montserrat" panose="020B0604020202020204" charset="0"/>
                </a:endParaRPr>
              </a:p>
              <a:p>
                <a:pPr lvl="0" algn="ctr">
                  <a:lnSpc>
                    <a:spcPct val="150000"/>
                  </a:lnSpc>
                  <a:buSzPts val="1100"/>
                </a:pPr>
                <a:endParaRPr lang="en-US" sz="1400" dirty="0">
                  <a:solidFill>
                    <a:schemeClr val="tx1"/>
                  </a:solidFill>
                  <a:latin typeface="Montserrat" panose="020B0604020202020204" charset="0"/>
                </a:endParaRPr>
              </a:p>
            </p:txBody>
          </p:sp>
        </mc:Choice>
        <mc:Fallback xmlns="">
          <p:sp>
            <p:nvSpPr>
              <p:cNvPr id="5" name="Google Shape;488;p60">
                <a:extLst>
                  <a:ext uri="{FF2B5EF4-FFF2-40B4-BE49-F238E27FC236}">
                    <a16:creationId xmlns:a16="http://schemas.microsoft.com/office/drawing/2014/main" id="{30A2A352-FAC4-4217-9922-71347A56D2E1}"/>
                  </a:ext>
                </a:extLst>
              </p:cNvPr>
              <p:cNvSpPr txBox="1">
                <a:spLocks noRot="1" noChangeAspect="1" noMove="1" noResize="1" noEditPoints="1" noAdjustHandles="1" noChangeArrowheads="1" noChangeShapeType="1" noTextEdit="1"/>
              </p:cNvSpPr>
              <p:nvPr/>
            </p:nvSpPr>
            <p:spPr>
              <a:xfrm>
                <a:off x="713224" y="1017726"/>
                <a:ext cx="8235794" cy="755884"/>
              </a:xfrm>
              <a:prstGeom prst="rect">
                <a:avLst/>
              </a:prstGeom>
              <a:blipFill>
                <a:blip r:embed="rId3"/>
                <a:stretch>
                  <a:fillRect r="-222" b="-6452"/>
                </a:stretch>
              </a:blipFill>
              <a:ln>
                <a:noFill/>
              </a:ln>
            </p:spPr>
            <p:txBody>
              <a:bodyPr/>
              <a:lstStyle/>
              <a:p>
                <a:r>
                  <a:rPr lang="en-US">
                    <a:noFill/>
                  </a:rPr>
                  <a:t> </a:t>
                </a:r>
              </a:p>
            </p:txBody>
          </p:sp>
        </mc:Fallback>
      </mc:AlternateContent>
      <p:pic>
        <p:nvPicPr>
          <p:cNvPr id="3" name="Picture 2">
            <a:extLst>
              <a:ext uri="{FF2B5EF4-FFF2-40B4-BE49-F238E27FC236}">
                <a16:creationId xmlns:a16="http://schemas.microsoft.com/office/drawing/2014/main" id="{55CE4939-9148-42C6-BBF2-30C066B6D7C2}"/>
              </a:ext>
            </a:extLst>
          </p:cNvPr>
          <p:cNvPicPr>
            <a:picLocks noChangeAspect="1"/>
          </p:cNvPicPr>
          <p:nvPr/>
        </p:nvPicPr>
        <p:blipFill>
          <a:blip r:embed="rId4"/>
          <a:stretch>
            <a:fillRect/>
          </a:stretch>
        </p:blipFill>
        <p:spPr>
          <a:xfrm>
            <a:off x="2564495" y="1773609"/>
            <a:ext cx="4533250" cy="2138990"/>
          </a:xfrm>
          <a:prstGeom prst="rect">
            <a:avLst/>
          </a:prstGeom>
        </p:spPr>
      </p:pic>
      <mc:AlternateContent xmlns:mc="http://schemas.openxmlformats.org/markup-compatibility/2006" xmlns:a14="http://schemas.microsoft.com/office/drawing/2010/main">
        <mc:Choice Requires="a14">
          <p:sp>
            <p:nvSpPr>
              <p:cNvPr id="9" name="Google Shape;488;p60">
                <a:extLst>
                  <a:ext uri="{FF2B5EF4-FFF2-40B4-BE49-F238E27FC236}">
                    <a16:creationId xmlns:a16="http://schemas.microsoft.com/office/drawing/2014/main" id="{81123C28-9A8E-4068-84BB-11A3740BC98E}"/>
                  </a:ext>
                </a:extLst>
              </p:cNvPr>
              <p:cNvSpPr txBox="1">
                <a:spLocks/>
              </p:cNvSpPr>
              <p:nvPr/>
            </p:nvSpPr>
            <p:spPr>
              <a:xfrm>
                <a:off x="713224" y="3870575"/>
                <a:ext cx="8235793" cy="8415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marL="285750" indent="-285750" algn="just">
                  <a:lnSpc>
                    <a:spcPct val="150000"/>
                  </a:lnSpc>
                  <a:buSzPts val="1100"/>
                  <a:buFont typeface="Arial" panose="020B0604020202020204" pitchFamily="34" charset="0"/>
                  <a:buChar char="•"/>
                </a:pPr>
                <a:r>
                  <a:rPr lang="en-US" sz="1400" dirty="0" err="1">
                    <a:solidFill>
                      <a:schemeClr val="tx1"/>
                    </a:solidFill>
                    <a:latin typeface="Montserrat" panose="020B0604020202020204" charset="0"/>
                  </a:rPr>
                  <a:t>Trong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đó</a:t>
                </a:r>
                <a:r>
                  <a:rPr lang="en-US" sz="1400" dirty="0">
                    <a:solidFill>
                      <a:schemeClr val="tx1"/>
                    </a:solidFill>
                    <a:latin typeface="Montserrat" panose="020B0604020202020204" charset="0"/>
                  </a:rPr>
                  <a:t> đ</a:t>
                </a:r>
                <a:r>
                  <a:rPr lang="vi-VN" sz="1400" dirty="0">
                    <a:solidFill>
                      <a:schemeClr val="tx1"/>
                    </a:solidFill>
                    <a:latin typeface="Montserrat" panose="020B0604020202020204" charset="0"/>
                  </a:rPr>
                  <a:t>ư</a:t>
                </a:r>
                <a:r>
                  <a:rPr lang="en-US" sz="1400" dirty="0" err="1">
                    <a:solidFill>
                      <a:schemeClr val="tx1"/>
                    </a:solidFill>
                    <a:latin typeface="Montserrat" panose="020B0604020202020204" charset="0"/>
                  </a:rPr>
                  <a:t>ờng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màu</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xanh</a:t>
                </a:r>
                <a:r>
                  <a:rPr lang="en-US" sz="1400" dirty="0">
                    <a:solidFill>
                      <a:schemeClr val="tx1"/>
                    </a:solidFill>
                    <a:latin typeface="Montserrat" panose="020B0604020202020204" charset="0"/>
                  </a:rPr>
                  <a:t> (</a:t>
                </a:r>
                <a:r>
                  <a:rPr lang="en-US" sz="1400" dirty="0">
                    <a:latin typeface="Montserrat" panose="020B0604020202020204" charset="0"/>
                  </a:rPr>
                  <a:t>y = αx + β</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là</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đường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thẳng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chính</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xác</a:t>
                </a:r>
                <a:r>
                  <a:rPr lang="en-US" sz="1400" dirty="0">
                    <a:solidFill>
                      <a:schemeClr val="tx1"/>
                    </a:solidFill>
                    <a:latin typeface="Montserrat" panose="020B0604020202020204" charset="0"/>
                  </a:rPr>
                  <a:t> do </a:t>
                </a:r>
                <a:r>
                  <a:rPr lang="en-US" sz="1400" dirty="0" err="1">
                    <a:solidFill>
                      <a:schemeClr val="tx1"/>
                    </a:solidFill>
                    <a:latin typeface="Montserrat" panose="020B0604020202020204" charset="0"/>
                  </a:rPr>
                  <a:t>thư</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viện</a:t>
                </a:r>
                <a:r>
                  <a:rPr lang="en-US" sz="1400" dirty="0">
                    <a:solidFill>
                      <a:schemeClr val="tx1"/>
                    </a:solidFill>
                    <a:latin typeface="Montserrat" panose="020B0604020202020204" charset="0"/>
                  </a:rPr>
                  <a:t> scatter </a:t>
                </a:r>
                <a:r>
                  <a:rPr lang="en-US" sz="1400" dirty="0" err="1">
                    <a:solidFill>
                      <a:schemeClr val="tx1"/>
                    </a:solidFill>
                    <a:latin typeface="Montserrat" panose="020B0604020202020204" charset="0"/>
                  </a:rPr>
                  <a:t>vẽ</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đường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màu</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đỏ</a:t>
                </a:r>
                <a:r>
                  <a:rPr lang="en-US" sz="1400" dirty="0">
                    <a:solidFill>
                      <a:schemeClr val="tx1"/>
                    </a:solidFill>
                    <a:latin typeface="Montserrat" panose="020B0604020202020204" charset="0"/>
                  </a:rPr>
                  <a:t> (</a:t>
                </a:r>
                <a14:m>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oMath>
                </a14:m>
                <a:r>
                  <a:rPr lang="en-US" sz="1400" dirty="0">
                    <a:latin typeface="Montserrat" panose="020B0604020202020204" charset="0"/>
                  </a:rPr>
                  <a:t> = αx + β) </a:t>
                </a:r>
                <a:r>
                  <a:rPr lang="en-US" sz="1400" dirty="0" err="1">
                    <a:latin typeface="Montserrat" panose="020B0604020202020204" charset="0"/>
                  </a:rPr>
                  <a:t>là</a:t>
                </a:r>
                <a:r>
                  <a:rPr lang="en-US" sz="1400" dirty="0">
                    <a:latin typeface="Montserrat" panose="020B0604020202020204" charset="0"/>
                  </a:rPr>
                  <a:t> </a:t>
                </a:r>
                <a:r>
                  <a:rPr lang="en-US" sz="1400" dirty="0" err="1">
                    <a:latin typeface="Montserrat" panose="020B0604020202020204" charset="0"/>
                  </a:rPr>
                  <a:t>đưởng</a:t>
                </a:r>
                <a:r>
                  <a:rPr lang="en-US" sz="1400" dirty="0">
                    <a:latin typeface="Montserrat" panose="020B0604020202020204" charset="0"/>
                  </a:rPr>
                  <a:t> </a:t>
                </a:r>
                <a:r>
                  <a:rPr lang="en-US" sz="1400" dirty="0" err="1">
                    <a:latin typeface="Montserrat" panose="020B0604020202020204" charset="0"/>
                  </a:rPr>
                  <a:t>thẳng</a:t>
                </a:r>
                <a:r>
                  <a:rPr lang="en-US" sz="1400" dirty="0">
                    <a:latin typeface="Montserrat" panose="020B0604020202020204" charset="0"/>
                  </a:rPr>
                  <a:t> </a:t>
                </a:r>
                <a:r>
                  <a:rPr lang="en-US" sz="1400" dirty="0" err="1">
                    <a:latin typeface="Montserrat" panose="020B0604020202020204" charset="0"/>
                  </a:rPr>
                  <a:t>mà</a:t>
                </a:r>
                <a:r>
                  <a:rPr lang="en-US" sz="1400" dirty="0">
                    <a:latin typeface="Montserrat" panose="020B0604020202020204" charset="0"/>
                  </a:rPr>
                  <a:t> ta </a:t>
                </a:r>
                <a:r>
                  <a:rPr lang="en-US" sz="1400" dirty="0" err="1">
                    <a:latin typeface="Montserrat" panose="020B0604020202020204" charset="0"/>
                  </a:rPr>
                  <a:t>dự</a:t>
                </a:r>
                <a:r>
                  <a:rPr lang="en-US" sz="1400" dirty="0">
                    <a:latin typeface="Montserrat" panose="020B0604020202020204" charset="0"/>
                  </a:rPr>
                  <a:t> </a:t>
                </a:r>
                <a:r>
                  <a:rPr lang="en-US" sz="1400" dirty="0" err="1">
                    <a:latin typeface="Montserrat" panose="020B0604020202020204" charset="0"/>
                  </a:rPr>
                  <a:t>đoán</a:t>
                </a:r>
                <a:endParaRPr lang="en-US" sz="1400" dirty="0">
                  <a:solidFill>
                    <a:schemeClr val="tx1"/>
                  </a:solidFill>
                  <a:latin typeface="Montserrat" panose="020B0604020202020204" charset="0"/>
                </a:endParaRPr>
              </a:p>
              <a:p>
                <a:pPr algn="ctr">
                  <a:lnSpc>
                    <a:spcPct val="150000"/>
                  </a:lnSpc>
                  <a:buSzPts val="1100"/>
                </a:pPr>
                <a:endParaRPr lang="en-US" sz="1400" dirty="0">
                  <a:solidFill>
                    <a:schemeClr val="tx1"/>
                  </a:solidFill>
                  <a:latin typeface="Montserrat" panose="020B0604020202020204" charset="0"/>
                </a:endParaRPr>
              </a:p>
              <a:p>
                <a:pPr lvl="0" algn="ctr">
                  <a:lnSpc>
                    <a:spcPct val="150000"/>
                  </a:lnSpc>
                  <a:buSzPts val="1100"/>
                </a:pPr>
                <a:endParaRPr lang="en-US" sz="1400" dirty="0">
                  <a:solidFill>
                    <a:schemeClr val="tx1"/>
                  </a:solidFill>
                  <a:latin typeface="Montserrat" panose="020B0604020202020204" charset="0"/>
                </a:endParaRPr>
              </a:p>
            </p:txBody>
          </p:sp>
        </mc:Choice>
        <mc:Fallback xmlns="">
          <p:sp>
            <p:nvSpPr>
              <p:cNvPr id="9" name="Google Shape;488;p60">
                <a:extLst>
                  <a:ext uri="{FF2B5EF4-FFF2-40B4-BE49-F238E27FC236}">
                    <a16:creationId xmlns:a16="http://schemas.microsoft.com/office/drawing/2014/main" id="{81123C28-9A8E-4068-84BB-11A3740BC98E}"/>
                  </a:ext>
                </a:extLst>
              </p:cNvPr>
              <p:cNvSpPr txBox="1">
                <a:spLocks noRot="1" noChangeAspect="1" noMove="1" noResize="1" noEditPoints="1" noAdjustHandles="1" noChangeArrowheads="1" noChangeShapeType="1" noTextEdit="1"/>
              </p:cNvSpPr>
              <p:nvPr/>
            </p:nvSpPr>
            <p:spPr>
              <a:xfrm>
                <a:off x="713224" y="3870575"/>
                <a:ext cx="8235793" cy="841530"/>
              </a:xfrm>
              <a:prstGeom prst="rect">
                <a:avLst/>
              </a:prstGeom>
              <a:blipFill>
                <a:blip r:embed="rId5"/>
                <a:stretch>
                  <a:fillRect r="-22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8038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down)">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489" name="Google Shape;489;p60"/>
          <p:cNvSpPr txBox="1">
            <a:spLocks noGrp="1"/>
          </p:cNvSpPr>
          <p:nvPr>
            <p:ph type="body" idx="1"/>
          </p:nvPr>
        </p:nvSpPr>
        <p:spPr>
          <a:xfrm>
            <a:off x="713249" y="1272925"/>
            <a:ext cx="8101297"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sz="1400" dirty="0">
              <a:solidFill>
                <a:schemeClr val="tx1"/>
              </a:solidFill>
            </a:endParaRPr>
          </a:p>
          <a:p>
            <a:pPr marL="0" lvl="0" indent="0" algn="l" rtl="0">
              <a:spcBef>
                <a:spcPts val="0"/>
              </a:spcBef>
              <a:spcAft>
                <a:spcPts val="0"/>
              </a:spcAft>
              <a:buClr>
                <a:schemeClr val="dk1"/>
              </a:buClr>
              <a:buSzPts val="1100"/>
              <a:buFont typeface="Arial"/>
              <a:buNone/>
            </a:pPr>
            <a:endParaRPr lang="en-US" sz="1400" dirty="0">
              <a:solidFill>
                <a:schemeClr val="tx1"/>
              </a:solidFill>
            </a:endParaRPr>
          </a:p>
        </p:txBody>
      </p:sp>
      <mc:AlternateContent xmlns:mc="http://schemas.openxmlformats.org/markup-compatibility/2006" xmlns:a14="http://schemas.microsoft.com/office/drawing/2010/main">
        <mc:Choice Requires="a14">
          <p:sp>
            <p:nvSpPr>
              <p:cNvPr id="5" name="Google Shape;488;p60">
                <a:extLst>
                  <a:ext uri="{FF2B5EF4-FFF2-40B4-BE49-F238E27FC236}">
                    <a16:creationId xmlns:a16="http://schemas.microsoft.com/office/drawing/2014/main" id="{30A2A352-FAC4-4217-9922-71347A56D2E1}"/>
                  </a:ext>
                </a:extLst>
              </p:cNvPr>
              <p:cNvSpPr txBox="1">
                <a:spLocks/>
              </p:cNvSpPr>
              <p:nvPr/>
            </p:nvSpPr>
            <p:spPr>
              <a:xfrm>
                <a:off x="713224" y="1017725"/>
                <a:ext cx="8235794" cy="7841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nSpc>
                    <a:spcPct val="150000"/>
                  </a:lnSpc>
                  <a:buSzPts val="1100"/>
                </a:pPr>
                <a:r>
                  <a:rPr lang="en-US" sz="1400" dirty="0">
                    <a:solidFill>
                      <a:schemeClr val="tx1"/>
                    </a:solidFill>
                    <a:latin typeface="Montserrat" panose="020B0604020202020204" charset="0"/>
                  </a:rPr>
                  <a:t>Giữa </a:t>
                </a:r>
                <a14:m>
                  <m:oMath xmlns:m="http://schemas.openxmlformats.org/officeDocument/2006/math">
                    <m:r>
                      <m:rPr>
                        <m:sty m:val="p"/>
                      </m:rPr>
                      <a:rPr lang="en-US" sz="1400">
                        <a:latin typeface="Cambria Math" panose="02040503050406030204" pitchFamily="18" charset="0"/>
                      </a:rPr>
                      <m:t>y</m:t>
                    </m:r>
                    <m:r>
                      <a:rPr lang="en-US" sz="1400">
                        <a:latin typeface="Cambria Math" panose="02040503050406030204" pitchFamily="18" charset="0"/>
                      </a:rPr>
                      <m:t> </m:t>
                    </m:r>
                    <m:r>
                      <m:rPr>
                        <m:sty m:val="p"/>
                      </m:rPr>
                      <a:rPr lang="en-US" sz="1400" b="0" i="0" smtClean="0">
                        <a:latin typeface="Cambria Math" panose="02040503050406030204" pitchFamily="18" charset="0"/>
                      </a:rPr>
                      <m:t>v</m:t>
                    </m:r>
                    <m:r>
                      <a:rPr lang="en-US" sz="1400" b="0" i="0" smtClean="0">
                        <a:latin typeface="Cambria Math" panose="02040503050406030204" pitchFamily="18" charset="0"/>
                      </a:rPr>
                      <m:t>à </m:t>
                    </m:r>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oMath>
                </a14:m>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có</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một</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độ</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lệch</a:t>
                </a:r>
                <a:r>
                  <a:rPr lang="en-US" sz="1400" dirty="0">
                    <a:solidFill>
                      <a:schemeClr val="tx1"/>
                    </a:solidFill>
                    <a:latin typeface="Montserrat" panose="020B0604020202020204" charset="0"/>
                  </a:rPr>
                  <a:t> </a:t>
                </a:r>
                <a:r>
                  <a:rPr lang="en-US" sz="1400" dirty="0">
                    <a:latin typeface="Montserrat" panose="020B0604020202020204" charset="0"/>
                  </a:rPr>
                  <a:t>ɛ</a:t>
                </a:r>
                <a:r>
                  <a:rPr lang="en-US" sz="1400" b="1" dirty="0">
                    <a:latin typeface="Montserrat" panose="020B0604020202020204" charset="0"/>
                  </a:rPr>
                  <a:t> </a:t>
                </a:r>
                <a:r>
                  <a:rPr lang="en-US" sz="1400" dirty="0">
                    <a:latin typeface="Montserrat" panose="020B0604020202020204" charset="0"/>
                  </a:rPr>
                  <a:t>= </a:t>
                </a:r>
                <a14:m>
                  <m:oMath xmlns:m="http://schemas.openxmlformats.org/officeDocument/2006/math">
                    <m:d>
                      <m:dPr>
                        <m:begChr m:val="|"/>
                        <m:endChr m:val="|"/>
                        <m:ctrlPr>
                          <a:rPr lang="en-US" sz="1400" i="1">
                            <a:latin typeface="Cambria Math" panose="02040503050406030204" pitchFamily="18" charset="0"/>
                          </a:rPr>
                        </m:ctrlPr>
                      </m:dPr>
                      <m:e>
                        <m:r>
                          <m:rPr>
                            <m:sty m:val="p"/>
                          </m:rPr>
                          <a:rPr lang="en-US" sz="1400">
                            <a:latin typeface="Cambria Math" panose="02040503050406030204" pitchFamily="18" charset="0"/>
                          </a:rPr>
                          <m:t>y</m:t>
                        </m:r>
                        <m:r>
                          <a:rPr lang="en-US" sz="1400">
                            <a:latin typeface="Cambria Math" panose="02040503050406030204" pitchFamily="18" charset="0"/>
                          </a:rPr>
                          <m:t> </m:t>
                        </m:r>
                        <m:r>
                          <a:rPr lang="en-US" sz="1400" i="1">
                            <a:latin typeface="Cambria Math" panose="02040503050406030204" pitchFamily="18" charset="0"/>
                          </a:rPr>
                          <m:t>−</m:t>
                        </m:r>
                        <m:r>
                          <a:rPr lang="en-US" sz="1400">
                            <a:latin typeface="Cambria Math" panose="02040503050406030204" pitchFamily="18" charset="0"/>
                          </a:rPr>
                          <m:t> </m:t>
                        </m:r>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e>
                    </m:d>
                  </m:oMath>
                </a14:m>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nếu</a:t>
                </a:r>
                <a:r>
                  <a:rPr lang="en-US" sz="1400" dirty="0">
                    <a:solidFill>
                      <a:schemeClr val="tx1"/>
                    </a:solidFill>
                    <a:latin typeface="Montserrat" panose="020B0604020202020204" charset="0"/>
                  </a:rPr>
                  <a:t> ta </a:t>
                </a:r>
                <a:r>
                  <a:rPr lang="en-US" sz="1400" dirty="0" err="1">
                    <a:solidFill>
                      <a:schemeClr val="tx1"/>
                    </a:solidFill>
                    <a:latin typeface="Montserrat" panose="020B0604020202020204" charset="0"/>
                  </a:rPr>
                  <a:t>giảm</a:t>
                </a:r>
                <a:r>
                  <a:rPr lang="en-US" sz="1400" dirty="0">
                    <a:solidFill>
                      <a:schemeClr val="tx1"/>
                    </a:solidFill>
                    <a:latin typeface="Montserrat" panose="020B0604020202020204" charset="0"/>
                  </a:rPr>
                  <a:t> </a:t>
                </a:r>
                <a:r>
                  <a:rPr lang="en-US" sz="1400" dirty="0">
                    <a:latin typeface="Montserrat" panose="020B0604020202020204" charset="0"/>
                  </a:rPr>
                  <a:t>ɛ </a:t>
                </a:r>
                <a:r>
                  <a:rPr lang="en-US" sz="1400" dirty="0" err="1">
                    <a:latin typeface="Montserrat" panose="020B0604020202020204" charset="0"/>
                  </a:rPr>
                  <a:t>càng</a:t>
                </a:r>
                <a:r>
                  <a:rPr lang="en-US" sz="1400" dirty="0">
                    <a:latin typeface="Montserrat" panose="020B0604020202020204" charset="0"/>
                  </a:rPr>
                  <a:t> </a:t>
                </a:r>
                <a:r>
                  <a:rPr lang="en-US" sz="1400" dirty="0" err="1">
                    <a:latin typeface="Montserrat" panose="020B0604020202020204" charset="0"/>
                  </a:rPr>
                  <a:t>gần</a:t>
                </a:r>
                <a:r>
                  <a:rPr lang="en-US" sz="1400" dirty="0">
                    <a:latin typeface="Montserrat" panose="020B0604020202020204" charset="0"/>
                  </a:rPr>
                  <a:t> </a:t>
                </a:r>
                <a:r>
                  <a:rPr lang="en-US" sz="1400" dirty="0" err="1">
                    <a:latin typeface="Montserrat" panose="020B0604020202020204" charset="0"/>
                  </a:rPr>
                  <a:t>bằng</a:t>
                </a:r>
                <a:r>
                  <a:rPr lang="en-US" sz="1400" dirty="0">
                    <a:latin typeface="Montserrat" panose="020B0604020202020204" charset="0"/>
                  </a:rPr>
                  <a:t> 0 </a:t>
                </a:r>
                <a:r>
                  <a:rPr lang="en-US" sz="1400" dirty="0" err="1">
                    <a:latin typeface="Montserrat" panose="020B0604020202020204" charset="0"/>
                  </a:rPr>
                  <a:t>tương</a:t>
                </a:r>
                <a:r>
                  <a:rPr lang="en-US" sz="1400" dirty="0">
                    <a:latin typeface="Montserrat" panose="020B0604020202020204" charset="0"/>
                  </a:rPr>
                  <a:t> </a:t>
                </a:r>
                <a:r>
                  <a:rPr lang="en-US" sz="1400" dirty="0" err="1">
                    <a:latin typeface="Montserrat" panose="020B0604020202020204" charset="0"/>
                  </a:rPr>
                  <a:t>đương</a:t>
                </a:r>
                <a:r>
                  <a:rPr lang="en-US" sz="1400" dirty="0">
                    <a:latin typeface="Montserrat" panose="020B0604020202020204" charset="0"/>
                  </a:rPr>
                  <a:t> </a:t>
                </a:r>
                <a:r>
                  <a:rPr lang="en-US" sz="1400" dirty="0" err="1">
                    <a:latin typeface="Montserrat" panose="020B0604020202020204" charset="0"/>
                  </a:rPr>
                  <a:t>độ</a:t>
                </a:r>
                <a:r>
                  <a:rPr lang="en-US" sz="1400" dirty="0">
                    <a:latin typeface="Montserrat" panose="020B0604020202020204" charset="0"/>
                  </a:rPr>
                  <a:t> </a:t>
                </a:r>
                <a:r>
                  <a:rPr lang="en-US" sz="1400" dirty="0" err="1">
                    <a:latin typeface="Montserrat" panose="020B0604020202020204" charset="0"/>
                  </a:rPr>
                  <a:t>lệch</a:t>
                </a:r>
                <a:r>
                  <a:rPr lang="en-US" sz="1400" dirty="0">
                    <a:latin typeface="Montserrat" panose="020B0604020202020204" charset="0"/>
                  </a:rPr>
                  <a:t> </a:t>
                </a:r>
                <a:r>
                  <a:rPr lang="en-US" sz="1400" dirty="0" err="1">
                    <a:latin typeface="Montserrat" panose="020B0604020202020204" charset="0"/>
                  </a:rPr>
                  <a:t>càng</a:t>
                </a:r>
                <a:r>
                  <a:rPr lang="en-US" sz="1400" dirty="0">
                    <a:latin typeface="Montserrat" panose="020B0604020202020204" charset="0"/>
                  </a:rPr>
                  <a:t> </a:t>
                </a:r>
                <a:r>
                  <a:rPr lang="en-US" sz="1400" dirty="0" err="1">
                    <a:latin typeface="Montserrat" panose="020B0604020202020204" charset="0"/>
                  </a:rPr>
                  <a:t>thấp</a:t>
                </a:r>
                <a:r>
                  <a:rPr lang="en-US" sz="1400" dirty="0">
                    <a:latin typeface="Montserrat" panose="020B0604020202020204" charset="0"/>
                  </a:rPr>
                  <a:t> </a:t>
                </a:r>
                <a:r>
                  <a:rPr lang="en-US" sz="1400" dirty="0" err="1">
                    <a:latin typeface="Montserrat" panose="020B0604020202020204" charset="0"/>
                  </a:rPr>
                  <a:t>và</a:t>
                </a:r>
                <a:r>
                  <a:rPr lang="en-US" sz="1400" dirty="0">
                    <a:latin typeface="Montserrat" panose="020B0604020202020204" charset="0"/>
                  </a:rPr>
                  <a:t> </a:t>
                </a:r>
                <a:r>
                  <a:rPr lang="en-US" sz="1400" dirty="0" err="1">
                    <a:latin typeface="Montserrat" panose="020B0604020202020204" charset="0"/>
                  </a:rPr>
                  <a:t>đường</a:t>
                </a:r>
                <a:r>
                  <a:rPr lang="en-US" sz="1400" dirty="0">
                    <a:latin typeface="Montserrat" panose="020B0604020202020204" charset="0"/>
                  </a:rPr>
                  <a:t> </a:t>
                </a:r>
                <a:r>
                  <a:rPr lang="en-US" sz="1400" dirty="0" err="1">
                    <a:latin typeface="Montserrat" panose="020B0604020202020204" charset="0"/>
                  </a:rPr>
                  <a:t>thẳng</a:t>
                </a:r>
                <a:r>
                  <a:rPr lang="en-US" sz="1400" dirty="0">
                    <a:latin typeface="Montserrat" panose="020B0604020202020204" charset="0"/>
                  </a:rPr>
                  <a:t> ta </a:t>
                </a:r>
                <a:r>
                  <a:rPr lang="en-US" sz="1400" dirty="0" err="1">
                    <a:latin typeface="Montserrat" panose="020B0604020202020204" charset="0"/>
                  </a:rPr>
                  <a:t>vẽ</a:t>
                </a:r>
                <a:r>
                  <a:rPr lang="en-US" sz="1400" dirty="0">
                    <a:latin typeface="Montserrat" panose="020B0604020202020204" charset="0"/>
                  </a:rPr>
                  <a:t> </a:t>
                </a:r>
                <a:r>
                  <a:rPr lang="en-US" sz="1400" dirty="0" err="1">
                    <a:latin typeface="Montserrat" panose="020B0604020202020204" charset="0"/>
                  </a:rPr>
                  <a:t>càng</a:t>
                </a:r>
                <a:r>
                  <a:rPr lang="en-US" sz="1400" dirty="0">
                    <a:latin typeface="Montserrat" panose="020B0604020202020204" charset="0"/>
                  </a:rPr>
                  <a:t> </a:t>
                </a:r>
                <a:r>
                  <a:rPr lang="en-US" sz="1400" dirty="0" err="1">
                    <a:latin typeface="Montserrat" panose="020B0604020202020204" charset="0"/>
                  </a:rPr>
                  <a:t>chính</a:t>
                </a:r>
                <a:r>
                  <a:rPr lang="en-US" sz="1400" dirty="0">
                    <a:latin typeface="Montserrat" panose="020B0604020202020204" charset="0"/>
                  </a:rPr>
                  <a:t> </a:t>
                </a:r>
                <a:r>
                  <a:rPr lang="en-US" sz="1400" dirty="0" err="1">
                    <a:latin typeface="Montserrat" panose="020B0604020202020204" charset="0"/>
                  </a:rPr>
                  <a:t>xác</a:t>
                </a:r>
                <a:r>
                  <a:rPr lang="en-US" sz="1400" dirty="0">
                    <a:latin typeface="Montserrat" panose="020B0604020202020204" charset="0"/>
                  </a:rPr>
                  <a:t> </a:t>
                </a:r>
                <a:endParaRPr lang="en-US" sz="1400" dirty="0">
                  <a:solidFill>
                    <a:schemeClr val="tx1"/>
                  </a:solidFill>
                  <a:latin typeface="Montserrat" panose="020B0604020202020204" charset="0"/>
                </a:endParaRPr>
              </a:p>
              <a:p>
                <a:pPr lvl="0" algn="ctr">
                  <a:lnSpc>
                    <a:spcPct val="150000"/>
                  </a:lnSpc>
                  <a:buSzPts val="1100"/>
                </a:pPr>
                <a:endParaRPr lang="en-US" sz="1400" dirty="0">
                  <a:solidFill>
                    <a:schemeClr val="tx1"/>
                  </a:solidFill>
                  <a:latin typeface="Montserrat" panose="020B0604020202020204" charset="0"/>
                </a:endParaRPr>
              </a:p>
            </p:txBody>
          </p:sp>
        </mc:Choice>
        <mc:Fallback xmlns="">
          <p:sp>
            <p:nvSpPr>
              <p:cNvPr id="5" name="Google Shape;488;p60">
                <a:extLst>
                  <a:ext uri="{FF2B5EF4-FFF2-40B4-BE49-F238E27FC236}">
                    <a16:creationId xmlns:a16="http://schemas.microsoft.com/office/drawing/2014/main" id="{30A2A352-FAC4-4217-9922-71347A56D2E1}"/>
                  </a:ext>
                </a:extLst>
              </p:cNvPr>
              <p:cNvSpPr txBox="1">
                <a:spLocks noRot="1" noChangeAspect="1" noMove="1" noResize="1" noEditPoints="1" noAdjustHandles="1" noChangeArrowheads="1" noChangeShapeType="1" noTextEdit="1"/>
              </p:cNvSpPr>
              <p:nvPr/>
            </p:nvSpPr>
            <p:spPr>
              <a:xfrm>
                <a:off x="713224" y="1017725"/>
                <a:ext cx="8235794" cy="784181"/>
              </a:xfrm>
              <a:prstGeom prst="rect">
                <a:avLst/>
              </a:prstGeom>
              <a:blipFill>
                <a:blip r:embed="rId3"/>
                <a:stretch>
                  <a:fillRect l="-222" b="-232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Google Shape;488;p60">
                <a:extLst>
                  <a:ext uri="{FF2B5EF4-FFF2-40B4-BE49-F238E27FC236}">
                    <a16:creationId xmlns:a16="http://schemas.microsoft.com/office/drawing/2014/main" id="{DCFD1885-F050-4AD6-9864-330DC23EDC02}"/>
                  </a:ext>
                </a:extLst>
              </p:cNvPr>
              <p:cNvSpPr txBox="1">
                <a:spLocks/>
              </p:cNvSpPr>
              <p:nvPr/>
            </p:nvSpPr>
            <p:spPr>
              <a:xfrm>
                <a:off x="713224" y="2104466"/>
                <a:ext cx="8235794" cy="194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nSpc>
                    <a:spcPct val="150000"/>
                  </a:lnSpc>
                  <a:buSzPts val="1100"/>
                </a:pPr>
                <a:r>
                  <a:rPr lang="en-US" sz="1400" dirty="0" err="1">
                    <a:solidFill>
                      <a:schemeClr val="tx1"/>
                    </a:solidFill>
                    <a:latin typeface="Montserrat" panose="020B0604020202020204" charset="0"/>
                  </a:rPr>
                  <a:t>Với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mỗi</a:t>
                </a:r>
                <a:r>
                  <a:rPr lang="en-US" sz="1400" dirty="0">
                    <a:solidFill>
                      <a:schemeClr val="tx1"/>
                    </a:solidFill>
                    <a:latin typeface="Montserrat" panose="020B0604020202020204" charset="0"/>
                  </a:rPr>
                  <a:t> </a:t>
                </a:r>
                <a:r>
                  <a:rPr lang="en-US" sz="1400" dirty="0">
                    <a:latin typeface="Montserrat" panose="020B0604020202020204" charset="0"/>
                  </a:rPr>
                  <a:t>x</a:t>
                </a:r>
                <a:r>
                  <a:rPr lang="en-US" sz="1400" baseline="-25000" dirty="0">
                    <a:latin typeface="Montserrat" panose="020B0604020202020204" charset="0"/>
                  </a:rPr>
                  <a:t>i</a:t>
                </a:r>
                <a:r>
                  <a:rPr lang="en-US" sz="1400" dirty="0">
                    <a:solidFill>
                      <a:schemeClr val="tx1"/>
                    </a:solidFill>
                    <a:latin typeface="Montserrat" panose="020B0604020202020204" charset="0"/>
                  </a:rPr>
                  <a:t> ta đ</a:t>
                </a:r>
                <a:r>
                  <a:rPr lang="vi-VN" sz="1400" dirty="0">
                    <a:solidFill>
                      <a:schemeClr val="tx1"/>
                    </a:solidFill>
                    <a:latin typeface="Montserrat" panose="020B0604020202020204" charset="0"/>
                  </a:rPr>
                  <a:t>ư</a:t>
                </a:r>
                <a:r>
                  <a:rPr lang="en-US" sz="1400" dirty="0" err="1">
                    <a:solidFill>
                      <a:schemeClr val="tx1"/>
                    </a:solidFill>
                    <a:latin typeface="Montserrat" panose="020B0604020202020204" charset="0"/>
                  </a:rPr>
                  <a:t>ợc</a:t>
                </a:r>
                <a:r>
                  <a:rPr lang="en-US" sz="1400" dirty="0">
                    <a:solidFill>
                      <a:schemeClr val="tx1"/>
                    </a:solidFill>
                    <a:latin typeface="Montserrat" panose="020B0604020202020204" charset="0"/>
                  </a:rPr>
                  <a:t> </a:t>
                </a:r>
                <a14:m>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𝑦</m:t>
                        </m:r>
                      </m:e>
                    </m:acc>
                  </m:oMath>
                </a14:m>
                <a:r>
                  <a:rPr lang="en-US" sz="1400" baseline="-25000" dirty="0" err="1">
                    <a:latin typeface="Montserrat" panose="020B0604020202020204" charset="0"/>
                  </a:rPr>
                  <a:t>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và</a:t>
                </a:r>
                <a:r>
                  <a:rPr lang="en-US" sz="1400" dirty="0">
                    <a:solidFill>
                      <a:schemeClr val="tx1"/>
                    </a:solidFill>
                    <a:latin typeface="Montserrat" panose="020B0604020202020204" charset="0"/>
                  </a:rPr>
                  <a:t> so </a:t>
                </a:r>
                <a:r>
                  <a:rPr lang="en-US" sz="1400" dirty="0" err="1">
                    <a:solidFill>
                      <a:schemeClr val="tx1"/>
                    </a:solidFill>
                    <a:latin typeface="Montserrat" panose="020B0604020202020204" charset="0"/>
                  </a:rPr>
                  <a:t>với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y</a:t>
                </a:r>
                <a:r>
                  <a:rPr lang="en-US" sz="1400" baseline="-25000" dirty="0" err="1">
                    <a:latin typeface="Montserrat" panose="020B0604020202020204" charset="0"/>
                  </a:rPr>
                  <a:t>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thực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tế</a:t>
                </a:r>
                <a:r>
                  <a:rPr lang="en-US" sz="1400" dirty="0">
                    <a:solidFill>
                      <a:schemeClr val="tx1"/>
                    </a:solidFill>
                    <a:latin typeface="Montserrat" panose="020B0604020202020204" charset="0"/>
                  </a:rPr>
                  <a:t> ta </a:t>
                </a:r>
                <a:r>
                  <a:rPr lang="en-US" sz="1400" dirty="0" err="1">
                    <a:solidFill>
                      <a:schemeClr val="tx1"/>
                    </a:solidFill>
                    <a:latin typeface="Montserrat" panose="020B0604020202020204" charset="0"/>
                  </a:rPr>
                  <a:t>nhận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về</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một</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lỗi</a:t>
                </a:r>
                <a:r>
                  <a:rPr lang="en-US" sz="1400" dirty="0">
                    <a:solidFill>
                      <a:schemeClr val="tx1"/>
                    </a:solidFill>
                    <a:latin typeface="Montserrat" panose="020B0604020202020204" charset="0"/>
                  </a:rPr>
                  <a:t> </a:t>
                </a:r>
                <a:r>
                  <a:rPr lang="en-US" sz="1400" dirty="0" err="1">
                    <a:latin typeface="Montserrat" panose="020B0604020202020204" charset="0"/>
                  </a:rPr>
                  <a:t>ɛ</a:t>
                </a:r>
                <a:r>
                  <a:rPr lang="en-US" sz="1400" baseline="-25000" dirty="0" err="1">
                    <a:latin typeface="Montserrat" panose="020B0604020202020204" charset="0"/>
                  </a:rPr>
                  <a:t>i</a:t>
                </a:r>
                <a:r>
                  <a:rPr lang="en-US" sz="1400" dirty="0">
                    <a:solidFill>
                      <a:schemeClr val="tx1"/>
                    </a:solidFill>
                    <a:latin typeface="Montserrat" panose="020B0604020202020204" charset="0"/>
                  </a:rPr>
                  <a:t>.</a:t>
                </a:r>
                <a:endParaRPr lang="en-US" sz="1400" baseline="-25000" dirty="0">
                  <a:latin typeface="Montserrat" panose="020B0604020202020204" charset="0"/>
                </a:endParaRPr>
              </a:p>
              <a:p>
                <a:pPr>
                  <a:lnSpc>
                    <a:spcPct val="150000"/>
                  </a:lnSpc>
                  <a:buSzPts val="1100"/>
                </a:pPr>
                <a:r>
                  <a:rPr lang="en-US" sz="1400" dirty="0" err="1">
                    <a:solidFill>
                      <a:schemeClr val="tx1"/>
                    </a:solidFill>
                    <a:latin typeface="Montserrat" panose="020B0604020202020204" charset="0"/>
                  </a:rPr>
                  <a:t>Với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tập</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dữ</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liệu</a:t>
                </a:r>
                <a:r>
                  <a:rPr lang="en-US" sz="1400" dirty="0">
                    <a:solidFill>
                      <a:schemeClr val="tx1"/>
                    </a:solidFill>
                    <a:latin typeface="Montserrat" panose="020B0604020202020204" charset="0"/>
                  </a:rPr>
                  <a:t> x = 1, 2,…,n ta </a:t>
                </a:r>
                <a:r>
                  <a:rPr lang="en-US" sz="1400" dirty="0" err="1">
                    <a:solidFill>
                      <a:schemeClr val="tx1"/>
                    </a:solidFill>
                    <a:latin typeface="Montserrat" panose="020B0604020202020204" charset="0"/>
                  </a:rPr>
                  <a:t>có</a:t>
                </a:r>
                <a:r>
                  <a:rPr lang="en-US" sz="1400" dirty="0">
                    <a:solidFill>
                      <a:schemeClr val="tx1"/>
                    </a:solidFill>
                    <a:latin typeface="Montserrat" panose="020B0604020202020204" charset="0"/>
                  </a:rPr>
                  <a:t> </a:t>
                </a:r>
                <a:r>
                  <a:rPr lang="en-US" sz="1400" dirty="0">
                    <a:latin typeface="Montserrat" panose="020B0604020202020204" charset="0"/>
                  </a:rPr>
                  <a:t>ɛ = 1,2…,n t</a:t>
                </a:r>
                <a:r>
                  <a:rPr lang="vi-VN" sz="1400" dirty="0">
                    <a:latin typeface="Montserrat" panose="020B0604020202020204" charset="0"/>
                  </a:rPr>
                  <a:t>ư</a:t>
                </a:r>
                <a:r>
                  <a:rPr lang="en-US" sz="1400" dirty="0" err="1">
                    <a:latin typeface="Montserrat" panose="020B0604020202020204" charset="0"/>
                  </a:rPr>
                  <a:t>ơng</a:t>
                </a:r>
                <a:r>
                  <a:rPr lang="en-US" sz="1400" dirty="0">
                    <a:latin typeface="Montserrat" panose="020B0604020202020204" charset="0"/>
                  </a:rPr>
                  <a:t> </a:t>
                </a:r>
                <a:r>
                  <a:rPr lang="en-US" sz="1400" dirty="0" err="1">
                    <a:latin typeface="Montserrat" panose="020B0604020202020204" charset="0"/>
                  </a:rPr>
                  <a:t>ứng</a:t>
                </a:r>
                <a:r>
                  <a:rPr lang="en-US" sz="1400" dirty="0">
                    <a:latin typeface="Montserrat" panose="020B0604020202020204" charset="0"/>
                  </a:rPr>
                  <a:t>, </a:t>
                </a:r>
                <a:r>
                  <a:rPr lang="en-US" sz="1400" dirty="0" err="1">
                    <a:latin typeface="Montserrat" panose="020B0604020202020204" charset="0"/>
                  </a:rPr>
                  <a:t>tập</a:t>
                </a:r>
                <a:r>
                  <a:rPr lang="en-US" sz="1400" dirty="0">
                    <a:latin typeface="Montserrat" panose="020B0604020202020204" charset="0"/>
                  </a:rPr>
                  <a:t> ɛ </a:t>
                </a:r>
                <a:r>
                  <a:rPr lang="en-US" sz="1400" dirty="0" err="1">
                    <a:latin typeface="Montserrat" panose="020B0604020202020204" charset="0"/>
                  </a:rPr>
                  <a:t>gọi</a:t>
                </a:r>
                <a:r>
                  <a:rPr lang="en-US" sz="1400" dirty="0">
                    <a:latin typeface="Montserrat" panose="020B0604020202020204" charset="0"/>
                  </a:rPr>
                  <a:t> </a:t>
                </a:r>
                <a:r>
                  <a:rPr lang="en-US" sz="1400" dirty="0" err="1">
                    <a:latin typeface="Montserrat" panose="020B0604020202020204" charset="0"/>
                  </a:rPr>
                  <a:t>là</a:t>
                </a:r>
                <a:r>
                  <a:rPr lang="en-US" sz="1400" dirty="0">
                    <a:latin typeface="Montserrat" panose="020B0604020202020204" charset="0"/>
                  </a:rPr>
                  <a:t> </a:t>
                </a:r>
                <a:r>
                  <a:rPr lang="en-US" sz="1400" b="1" dirty="0">
                    <a:latin typeface="Montserrat" panose="020B0604020202020204" charset="0"/>
                  </a:rPr>
                  <a:t>chi </a:t>
                </a:r>
                <a:r>
                  <a:rPr lang="en-US" sz="1400" b="1" dirty="0" err="1">
                    <a:latin typeface="Montserrat" panose="020B0604020202020204" charset="0"/>
                  </a:rPr>
                  <a:t>phí</a:t>
                </a:r>
                <a:r>
                  <a:rPr lang="en-US" sz="1400" b="1" dirty="0">
                    <a:latin typeface="Montserrat" panose="020B0604020202020204" charset="0"/>
                  </a:rPr>
                  <a:t> </a:t>
                </a:r>
                <a:r>
                  <a:rPr lang="en-US" sz="1400" b="1" dirty="0" err="1">
                    <a:latin typeface="Montserrat" panose="020B0604020202020204" charset="0"/>
                  </a:rPr>
                  <a:t>lỗi</a:t>
                </a:r>
                <a:r>
                  <a:rPr lang="en-US" sz="1400" dirty="0">
                    <a:latin typeface="Montserrat" panose="020B0604020202020204" charset="0"/>
                  </a:rPr>
                  <a:t>, ta </a:t>
                </a:r>
                <a:r>
                  <a:rPr lang="en-US" sz="1400" dirty="0" err="1">
                    <a:latin typeface="Montserrat" panose="020B0604020202020204" charset="0"/>
                  </a:rPr>
                  <a:t>sẽ</a:t>
                </a:r>
                <a:r>
                  <a:rPr lang="en-US" sz="1400" dirty="0">
                    <a:latin typeface="Montserrat" panose="020B0604020202020204" charset="0"/>
                  </a:rPr>
                  <a:t> </a:t>
                </a:r>
                <a:r>
                  <a:rPr lang="en-US" sz="1400" dirty="0" err="1">
                    <a:latin typeface="Montserrat" panose="020B0604020202020204" charset="0"/>
                  </a:rPr>
                  <a:t>dùng</a:t>
                </a:r>
                <a:r>
                  <a:rPr lang="en-US" sz="1400" dirty="0">
                    <a:latin typeface="Montserrat" panose="020B0604020202020204" charset="0"/>
                  </a:rPr>
                  <a:t> </a:t>
                </a:r>
                <a:r>
                  <a:rPr lang="en-US" sz="1400" dirty="0" err="1">
                    <a:latin typeface="Montserrat" panose="020B0604020202020204" charset="0"/>
                  </a:rPr>
                  <a:t>ph</a:t>
                </a:r>
                <a:r>
                  <a:rPr lang="vi-VN" sz="1400" dirty="0">
                    <a:latin typeface="Montserrat" panose="020B0604020202020204" charset="0"/>
                  </a:rPr>
                  <a:t>ư</a:t>
                </a:r>
                <a:r>
                  <a:rPr lang="en-US" sz="1400" dirty="0" err="1">
                    <a:latin typeface="Montserrat" panose="020B0604020202020204" charset="0"/>
                  </a:rPr>
                  <a:t>ơng</a:t>
                </a:r>
                <a:r>
                  <a:rPr lang="en-US" sz="1400" dirty="0">
                    <a:latin typeface="Montserrat" panose="020B0604020202020204" charset="0"/>
                  </a:rPr>
                  <a:t> </a:t>
                </a:r>
                <a:r>
                  <a:rPr lang="en-US" sz="1400" dirty="0" err="1">
                    <a:latin typeface="Montserrat" panose="020B0604020202020204" charset="0"/>
                  </a:rPr>
                  <a:t>pháp</a:t>
                </a:r>
                <a:r>
                  <a:rPr lang="en-US" sz="1400" dirty="0">
                    <a:latin typeface="Montserrat" panose="020B0604020202020204" charset="0"/>
                  </a:rPr>
                  <a:t> </a:t>
                </a:r>
                <a:r>
                  <a:rPr lang="en-US" sz="1400" b="1" dirty="0" err="1">
                    <a:latin typeface="Montserrat" panose="020B0604020202020204" charset="0"/>
                  </a:rPr>
                  <a:t>Trung</a:t>
                </a:r>
                <a:r>
                  <a:rPr lang="en-US" sz="1400" b="1" dirty="0">
                    <a:latin typeface="Montserrat" panose="020B0604020202020204" charset="0"/>
                  </a:rPr>
                  <a:t> </a:t>
                </a:r>
                <a:r>
                  <a:rPr lang="en-US" sz="1400" b="1" dirty="0" err="1">
                    <a:latin typeface="Montserrat" panose="020B0604020202020204" charset="0"/>
                  </a:rPr>
                  <a:t>bình</a:t>
                </a:r>
                <a:r>
                  <a:rPr lang="en-US" sz="1400" b="1" dirty="0">
                    <a:latin typeface="Montserrat" panose="020B0604020202020204" charset="0"/>
                  </a:rPr>
                  <a:t> </a:t>
                </a:r>
                <a:r>
                  <a:rPr lang="en-US" sz="1400" b="1" dirty="0" err="1">
                    <a:latin typeface="Montserrat" panose="020B0604020202020204" charset="0"/>
                  </a:rPr>
                  <a:t>Bình</a:t>
                </a:r>
                <a:r>
                  <a:rPr lang="en-US" sz="1400" b="1" dirty="0">
                    <a:latin typeface="Montserrat" panose="020B0604020202020204" charset="0"/>
                  </a:rPr>
                  <a:t> </a:t>
                </a:r>
                <a:r>
                  <a:rPr lang="en-US" sz="1400" b="1" dirty="0" err="1">
                    <a:latin typeface="Montserrat" panose="020B0604020202020204" charset="0"/>
                  </a:rPr>
                  <a:t>ph</a:t>
                </a:r>
                <a:r>
                  <a:rPr lang="vi-VN" sz="1400" b="1" dirty="0">
                    <a:latin typeface="Montserrat" panose="020B0604020202020204" charset="0"/>
                  </a:rPr>
                  <a:t>ư</a:t>
                </a:r>
                <a:r>
                  <a:rPr lang="en-US" sz="1400" b="1" dirty="0" err="1">
                    <a:latin typeface="Montserrat" panose="020B0604020202020204" charset="0"/>
                  </a:rPr>
                  <a:t>ơng</a:t>
                </a:r>
                <a:r>
                  <a:rPr lang="en-US" sz="1400" b="1" dirty="0">
                    <a:latin typeface="Montserrat" panose="020B0604020202020204" charset="0"/>
                  </a:rPr>
                  <a:t> </a:t>
                </a:r>
                <a:r>
                  <a:rPr lang="en-US" sz="1400" b="1" dirty="0" err="1">
                    <a:latin typeface="Montserrat" panose="020B0604020202020204" charset="0"/>
                  </a:rPr>
                  <a:t>Lỗi</a:t>
                </a:r>
                <a:r>
                  <a:rPr lang="en-US" sz="1400" b="1" dirty="0">
                    <a:latin typeface="Montserrat" panose="020B0604020202020204" charset="0"/>
                  </a:rPr>
                  <a:t> – Mean Square Error (MSE) </a:t>
                </a:r>
                <a:r>
                  <a:rPr lang="en-US" sz="1400" dirty="0" err="1">
                    <a:latin typeface="Montserrat" panose="020B0604020202020204" charset="0"/>
                  </a:rPr>
                  <a:t>để</a:t>
                </a:r>
                <a:r>
                  <a:rPr lang="en-US" sz="1400" dirty="0">
                    <a:latin typeface="Montserrat" panose="020B0604020202020204" charset="0"/>
                  </a:rPr>
                  <a:t> </a:t>
                </a:r>
                <a:r>
                  <a:rPr lang="en-US" sz="1400" dirty="0" err="1">
                    <a:latin typeface="Montserrat" panose="020B0604020202020204" charset="0"/>
                  </a:rPr>
                  <a:t>tính</a:t>
                </a:r>
                <a:r>
                  <a:rPr lang="en-US" sz="1400" dirty="0">
                    <a:latin typeface="Montserrat" panose="020B0604020202020204" charset="0"/>
                  </a:rPr>
                  <a:t> </a:t>
                </a:r>
                <a:r>
                  <a:rPr lang="en-US" sz="1400" dirty="0" err="1">
                    <a:latin typeface="Montserrat" panose="020B0604020202020204" charset="0"/>
                  </a:rPr>
                  <a:t>toán</a:t>
                </a:r>
                <a:r>
                  <a:rPr lang="en-US" sz="1400" dirty="0">
                    <a:latin typeface="Montserrat" panose="020B0604020202020204" charset="0"/>
                  </a:rPr>
                  <a:t> </a:t>
                </a:r>
                <a:r>
                  <a:rPr lang="en-US" sz="1400" dirty="0" err="1">
                    <a:latin typeface="Montserrat" panose="020B0604020202020204" charset="0"/>
                  </a:rPr>
                  <a:t>hàm</a:t>
                </a:r>
                <a:r>
                  <a:rPr lang="en-US" sz="1400" dirty="0">
                    <a:latin typeface="Montserrat" panose="020B0604020202020204" charset="0"/>
                  </a:rPr>
                  <a:t> chi </a:t>
                </a:r>
                <a:r>
                  <a:rPr lang="en-US" sz="1400" dirty="0" err="1">
                    <a:latin typeface="Montserrat" panose="020B0604020202020204" charset="0"/>
                  </a:rPr>
                  <a:t>phí</a:t>
                </a:r>
                <a:r>
                  <a:rPr lang="en-US" sz="1400" dirty="0">
                    <a:latin typeface="Montserrat" panose="020B0604020202020204" charset="0"/>
                  </a:rPr>
                  <a:t> </a:t>
                </a:r>
                <a:r>
                  <a:rPr lang="en-US" sz="1400" dirty="0" err="1">
                    <a:latin typeface="Montserrat" panose="020B0604020202020204" charset="0"/>
                  </a:rPr>
                  <a:t>bằng</a:t>
                </a:r>
                <a:r>
                  <a:rPr lang="en-US" sz="1400" dirty="0">
                    <a:latin typeface="Montserrat" panose="020B0604020202020204" charset="0"/>
                  </a:rPr>
                  <a:t> </a:t>
                </a:r>
                <a:r>
                  <a:rPr lang="en-US" sz="1400" dirty="0" err="1">
                    <a:latin typeface="Montserrat" panose="020B0604020202020204" charset="0"/>
                  </a:rPr>
                  <a:t>công</a:t>
                </a:r>
                <a:r>
                  <a:rPr lang="en-US" sz="1400" dirty="0">
                    <a:latin typeface="Montserrat" panose="020B0604020202020204" charset="0"/>
                  </a:rPr>
                  <a:t> </a:t>
                </a:r>
                <a:r>
                  <a:rPr lang="en-US" sz="1400" dirty="0" err="1">
                    <a:latin typeface="Montserrat" panose="020B0604020202020204" charset="0"/>
                  </a:rPr>
                  <a:t>thức</a:t>
                </a:r>
                <a:endParaRPr lang="en-US" sz="1400" dirty="0">
                  <a:latin typeface="Montserrat" panose="020B0604020202020204" charset="0"/>
                </a:endParaRPr>
              </a:p>
              <a:p>
                <a:pPr algn="ctr">
                  <a:lnSpc>
                    <a:spcPct val="150000"/>
                  </a:lnSpc>
                  <a:buSzPts val="1100"/>
                </a:pPr>
                <a14:m>
                  <m:oMath xmlns:m="http://schemas.openxmlformats.org/officeDocument/2006/math">
                    <m:r>
                      <a:rPr lang="en-US" sz="1400" i="1">
                        <a:latin typeface="Cambria Math" panose="02040503050406030204" pitchFamily="18" charset="0"/>
                      </a:rPr>
                      <m:t>𝑀𝑆𝐸</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𝑁</m:t>
                        </m:r>
                      </m:den>
                    </m:f>
                    <m:nary>
                      <m:naryPr>
                        <m:chr m:val="∑"/>
                        <m:grow m:val="on"/>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=0</m:t>
                        </m:r>
                      </m:sub>
                      <m:sup>
                        <m:r>
                          <a:rPr lang="en-US" sz="1400" i="1">
                            <a:latin typeface="Cambria Math" panose="02040503050406030204" pitchFamily="18" charset="0"/>
                          </a:rPr>
                          <m:t>𝑛</m:t>
                        </m:r>
                      </m:sup>
                      <m:e>
                        <m:r>
                          <a:rPr lang="en-US" sz="1400">
                            <a:latin typeface="Cambria Math" panose="02040503050406030204" pitchFamily="18" charset="0"/>
                          </a:rPr>
                          <m:t>(</m:t>
                        </m:r>
                        <m:r>
                          <m:rPr>
                            <m:sty m:val="p"/>
                          </m:rPr>
                          <a:rPr lang="en-US" sz="1400">
                            <a:latin typeface="Cambria Math" panose="02040503050406030204" pitchFamily="18" charset="0"/>
                          </a:rPr>
                          <m:t>y</m:t>
                        </m:r>
                      </m:e>
                    </m:nary>
                  </m:oMath>
                </a14:m>
                <a:r>
                  <a:rPr lang="en-US" sz="1400" baseline="-25000" dirty="0" err="1">
                    <a:latin typeface="Montserrat" panose="020B0604020202020204" charset="0"/>
                  </a:rPr>
                  <a:t>i</a:t>
                </a:r>
                <a:r>
                  <a:rPr lang="en-US" sz="1400" baseline="-25000" dirty="0">
                    <a:latin typeface="Montserrat" panose="020B0604020202020204" charset="0"/>
                  </a:rPr>
                  <a:t> </a:t>
                </a:r>
                <a:r>
                  <a:rPr lang="en-US" sz="1400" dirty="0">
                    <a:latin typeface="Montserrat" panose="020B0604020202020204" charset="0"/>
                  </a:rPr>
                  <a:t>– (αx</a:t>
                </a:r>
                <a:r>
                  <a:rPr lang="en-US" sz="1400" baseline="-25000" dirty="0">
                    <a:latin typeface="Montserrat" panose="020B0604020202020204" charset="0"/>
                  </a:rPr>
                  <a:t>i</a:t>
                </a:r>
                <a:r>
                  <a:rPr lang="en-US" sz="1400" dirty="0">
                    <a:latin typeface="Montserrat" panose="020B0604020202020204" charset="0"/>
                  </a:rPr>
                  <a:t> + β))</a:t>
                </a:r>
                <a:r>
                  <a:rPr lang="en-US" sz="1400" baseline="30000" dirty="0">
                    <a:latin typeface="Montserrat" panose="020B0604020202020204" charset="0"/>
                  </a:rPr>
                  <a:t>2</a:t>
                </a:r>
                <a:endParaRPr lang="en-US" sz="1400" dirty="0">
                  <a:latin typeface="Montserrat" panose="020B0604020202020204" charset="0"/>
                </a:endParaRPr>
              </a:p>
              <a:p>
                <a:pPr algn="ctr">
                  <a:lnSpc>
                    <a:spcPct val="150000"/>
                  </a:lnSpc>
                  <a:buSzPts val="1100"/>
                </a:pPr>
                <a:endParaRPr lang="en-US" sz="1400" dirty="0">
                  <a:solidFill>
                    <a:schemeClr val="tx1"/>
                  </a:solidFill>
                  <a:latin typeface="Montserrat" panose="020B0604020202020204" charset="0"/>
                </a:endParaRPr>
              </a:p>
            </p:txBody>
          </p:sp>
        </mc:Choice>
        <mc:Fallback xmlns="">
          <p:sp>
            <p:nvSpPr>
              <p:cNvPr id="7" name="Google Shape;488;p60">
                <a:extLst>
                  <a:ext uri="{FF2B5EF4-FFF2-40B4-BE49-F238E27FC236}">
                    <a16:creationId xmlns:a16="http://schemas.microsoft.com/office/drawing/2014/main" id="{DCFD1885-F050-4AD6-9864-330DC23EDC02}"/>
                  </a:ext>
                </a:extLst>
              </p:cNvPr>
              <p:cNvSpPr txBox="1">
                <a:spLocks noRot="1" noChangeAspect="1" noMove="1" noResize="1" noEditPoints="1" noAdjustHandles="1" noChangeArrowheads="1" noChangeShapeType="1" noTextEdit="1"/>
              </p:cNvSpPr>
              <p:nvPr/>
            </p:nvSpPr>
            <p:spPr>
              <a:xfrm>
                <a:off x="713224" y="2104466"/>
                <a:ext cx="8235794" cy="1943100"/>
              </a:xfrm>
              <a:prstGeom prst="rect">
                <a:avLst/>
              </a:prstGeom>
              <a:blipFill>
                <a:blip r:embed="rId4"/>
                <a:stretch>
                  <a:fillRect l="-222" b="-26646"/>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2164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down)">
                                      <p:cBhvr>
                                        <p:cTn id="10" dur="500"/>
                                        <p:tgtEl>
                                          <p:spTgt spid="7">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down)">
                                      <p:cBhvr>
                                        <p:cTn id="1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489" name="Google Shape;489;p60"/>
          <p:cNvSpPr txBox="1">
            <a:spLocks noGrp="1"/>
          </p:cNvSpPr>
          <p:nvPr>
            <p:ph type="body" idx="1"/>
          </p:nvPr>
        </p:nvSpPr>
        <p:spPr>
          <a:xfrm>
            <a:off x="713225" y="1017725"/>
            <a:ext cx="8101297"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1400" dirty="0">
                <a:solidFill>
                  <a:schemeClr val="tx1"/>
                </a:solidFill>
              </a:rPr>
              <a:t>MSE </a:t>
            </a:r>
            <a:r>
              <a:rPr lang="en-US" sz="1400" dirty="0" err="1">
                <a:solidFill>
                  <a:schemeClr val="tx1"/>
                </a:solidFill>
              </a:rPr>
              <a:t>là</a:t>
            </a:r>
            <a:r>
              <a:rPr lang="en-US" sz="1400" dirty="0">
                <a:solidFill>
                  <a:schemeClr val="tx1"/>
                </a:solidFill>
              </a:rPr>
              <a:t> </a:t>
            </a:r>
            <a:r>
              <a:rPr lang="en-US" sz="1400" dirty="0" err="1">
                <a:solidFill>
                  <a:schemeClr val="tx1"/>
                </a:solidFill>
              </a:rPr>
              <a:t>ph</a:t>
            </a:r>
            <a:r>
              <a:rPr lang="vi-VN" sz="1400" dirty="0">
                <a:solidFill>
                  <a:schemeClr val="tx1"/>
                </a:solidFill>
              </a:rPr>
              <a:t>ư</a:t>
            </a:r>
            <a:r>
              <a:rPr lang="en-US" sz="1400" dirty="0" err="1">
                <a:solidFill>
                  <a:schemeClr val="tx1"/>
                </a:solidFill>
              </a:rPr>
              <a:t>ơng</a:t>
            </a:r>
            <a:r>
              <a:rPr lang="en-US" sz="1400" dirty="0">
                <a:solidFill>
                  <a:schemeClr val="tx1"/>
                </a:solidFill>
              </a:rPr>
              <a:t> </a:t>
            </a:r>
            <a:r>
              <a:rPr lang="en-US" sz="1400" dirty="0" err="1">
                <a:solidFill>
                  <a:schemeClr val="tx1"/>
                </a:solidFill>
              </a:rPr>
              <a:t>trình</a:t>
            </a:r>
            <a:r>
              <a:rPr lang="en-US" sz="1400" dirty="0">
                <a:solidFill>
                  <a:schemeClr val="tx1"/>
                </a:solidFill>
              </a:rPr>
              <a:t> </a:t>
            </a:r>
            <a:r>
              <a:rPr lang="en-US" sz="1400" dirty="0" err="1">
                <a:solidFill>
                  <a:schemeClr val="tx1"/>
                </a:solidFill>
              </a:rPr>
              <a:t>bậc</a:t>
            </a:r>
            <a:r>
              <a:rPr lang="en-US" sz="1400" dirty="0">
                <a:solidFill>
                  <a:schemeClr val="tx1"/>
                </a:solidFill>
              </a:rPr>
              <a:t> 2, </a:t>
            </a:r>
            <a:r>
              <a:rPr lang="en-US" sz="1400" dirty="0" err="1">
                <a:solidFill>
                  <a:schemeClr val="tx1"/>
                </a:solidFill>
              </a:rPr>
              <a:t>nếu</a:t>
            </a:r>
            <a:r>
              <a:rPr lang="en-US" sz="1400" dirty="0">
                <a:solidFill>
                  <a:schemeClr val="tx1"/>
                </a:solidFill>
              </a:rPr>
              <a:t> </a:t>
            </a:r>
            <a:r>
              <a:rPr lang="en-US" sz="1400" dirty="0" err="1">
                <a:solidFill>
                  <a:schemeClr val="tx1"/>
                </a:solidFill>
              </a:rPr>
              <a:t>biểu</a:t>
            </a:r>
            <a:r>
              <a:rPr lang="en-US" sz="1400" dirty="0">
                <a:solidFill>
                  <a:schemeClr val="tx1"/>
                </a:solidFill>
              </a:rPr>
              <a:t> </a:t>
            </a:r>
            <a:r>
              <a:rPr lang="en-US" sz="1400" dirty="0" err="1">
                <a:solidFill>
                  <a:schemeClr val="tx1"/>
                </a:solidFill>
              </a:rPr>
              <a:t>diễn</a:t>
            </a:r>
            <a:r>
              <a:rPr lang="en-US" sz="1400" dirty="0">
                <a:solidFill>
                  <a:schemeClr val="tx1"/>
                </a:solidFill>
              </a:rPr>
              <a:t> </a:t>
            </a:r>
            <a:r>
              <a:rPr lang="en-US" sz="1400" dirty="0" err="1">
                <a:solidFill>
                  <a:schemeClr val="tx1"/>
                </a:solidFill>
              </a:rPr>
              <a:t>trong</a:t>
            </a:r>
            <a:r>
              <a:rPr lang="en-US" sz="1400" dirty="0">
                <a:solidFill>
                  <a:schemeClr val="tx1"/>
                </a:solidFill>
              </a:rPr>
              <a:t> </a:t>
            </a:r>
            <a:r>
              <a:rPr lang="en-US" sz="1400" dirty="0" err="1">
                <a:solidFill>
                  <a:schemeClr val="tx1"/>
                </a:solidFill>
              </a:rPr>
              <a:t>không</a:t>
            </a:r>
            <a:r>
              <a:rPr lang="en-US" sz="1400" dirty="0">
                <a:solidFill>
                  <a:schemeClr val="tx1"/>
                </a:solidFill>
              </a:rPr>
              <a:t> </a:t>
            </a:r>
            <a:r>
              <a:rPr lang="en-US" sz="1400" dirty="0" err="1">
                <a:solidFill>
                  <a:schemeClr val="tx1"/>
                </a:solidFill>
              </a:rPr>
              <a:t>gian</a:t>
            </a:r>
            <a:r>
              <a:rPr lang="en-US" sz="1400" dirty="0">
                <a:solidFill>
                  <a:schemeClr val="tx1"/>
                </a:solidFill>
              </a:rPr>
              <a:t> 2 </a:t>
            </a:r>
            <a:r>
              <a:rPr lang="en-US" sz="1400" dirty="0" err="1">
                <a:solidFill>
                  <a:schemeClr val="tx1"/>
                </a:solidFill>
              </a:rPr>
              <a:t>chiều</a:t>
            </a:r>
            <a:r>
              <a:rPr lang="en-US" sz="1400" dirty="0">
                <a:solidFill>
                  <a:schemeClr val="tx1"/>
                </a:solidFill>
              </a:rPr>
              <a:t>, ta đ</a:t>
            </a:r>
            <a:r>
              <a:rPr lang="vi-VN" sz="1400" dirty="0">
                <a:solidFill>
                  <a:schemeClr val="tx1"/>
                </a:solidFill>
              </a:rPr>
              <a:t>ư</a:t>
            </a:r>
            <a:r>
              <a:rPr lang="en-US" sz="1400" dirty="0" err="1">
                <a:solidFill>
                  <a:schemeClr val="tx1"/>
                </a:solidFill>
              </a:rPr>
              <a:t>ợc</a:t>
            </a:r>
            <a:r>
              <a:rPr lang="en-US" sz="1400" dirty="0">
                <a:solidFill>
                  <a:schemeClr val="tx1"/>
                </a:solidFill>
              </a:rPr>
              <a:t> </a:t>
            </a:r>
            <a:r>
              <a:rPr lang="en-US" sz="1400" dirty="0" err="1">
                <a:solidFill>
                  <a:schemeClr val="tx1"/>
                </a:solidFill>
              </a:rPr>
              <a:t>một</a:t>
            </a:r>
            <a:r>
              <a:rPr lang="en-US" sz="1400" dirty="0">
                <a:solidFill>
                  <a:schemeClr val="tx1"/>
                </a:solidFill>
              </a:rPr>
              <a:t> đ</a:t>
            </a:r>
            <a:r>
              <a:rPr lang="vi-VN" sz="1400" dirty="0">
                <a:solidFill>
                  <a:schemeClr val="tx1"/>
                </a:solidFill>
              </a:rPr>
              <a:t>ư</a:t>
            </a:r>
            <a:r>
              <a:rPr lang="en-US" sz="1400" dirty="0" err="1">
                <a:solidFill>
                  <a:schemeClr val="tx1"/>
                </a:solidFill>
              </a:rPr>
              <a:t>ờng</a:t>
            </a:r>
            <a:r>
              <a:rPr lang="en-US" sz="1400" dirty="0">
                <a:solidFill>
                  <a:schemeClr val="tx1"/>
                </a:solidFill>
              </a:rPr>
              <a:t> </a:t>
            </a:r>
            <a:r>
              <a:rPr lang="en-US" sz="1400" dirty="0" err="1">
                <a:solidFill>
                  <a:schemeClr val="tx1"/>
                </a:solidFill>
              </a:rPr>
              <a:t>thẳng</a:t>
            </a:r>
            <a:r>
              <a:rPr lang="en-US" sz="1400" dirty="0">
                <a:solidFill>
                  <a:schemeClr val="tx1"/>
                </a:solidFill>
              </a:rPr>
              <a:t> </a:t>
            </a:r>
            <a:r>
              <a:rPr lang="en-US" sz="1400" dirty="0" err="1">
                <a:solidFill>
                  <a:schemeClr val="tx1"/>
                </a:solidFill>
              </a:rPr>
              <a:t>prabol</a:t>
            </a:r>
            <a:r>
              <a:rPr lang="en-US" sz="1400" dirty="0">
                <a:solidFill>
                  <a:schemeClr val="tx1"/>
                </a:solidFill>
              </a:rPr>
              <a:t> </a:t>
            </a:r>
            <a:r>
              <a:rPr lang="en-US" sz="1400" dirty="0" err="1">
                <a:solidFill>
                  <a:schemeClr val="tx1"/>
                </a:solidFill>
              </a:rPr>
              <a:t>có</a:t>
            </a:r>
            <a:r>
              <a:rPr lang="en-US" sz="1400" dirty="0">
                <a:solidFill>
                  <a:schemeClr val="tx1"/>
                </a:solidFill>
              </a:rPr>
              <a:t> </a:t>
            </a:r>
            <a:r>
              <a:rPr lang="en-US" sz="1400" dirty="0" err="1">
                <a:solidFill>
                  <a:schemeClr val="tx1"/>
                </a:solidFill>
              </a:rPr>
              <a:t>dạng</a:t>
            </a:r>
            <a:r>
              <a:rPr lang="en-US" sz="1400" dirty="0">
                <a:solidFill>
                  <a:schemeClr val="tx1"/>
                </a:solidFill>
              </a:rPr>
              <a:t>:</a:t>
            </a:r>
          </a:p>
          <a:p>
            <a:pPr marL="0" lvl="0" indent="0" algn="l" rtl="0">
              <a:spcBef>
                <a:spcPts val="0"/>
              </a:spcBef>
              <a:spcAft>
                <a:spcPts val="0"/>
              </a:spcAft>
              <a:buClr>
                <a:schemeClr val="dk1"/>
              </a:buClr>
              <a:buSzPts val="1100"/>
              <a:buFont typeface="Arial"/>
              <a:buNone/>
            </a:pPr>
            <a:r>
              <a:rPr lang="en-US" sz="1400" dirty="0">
                <a:solidFill>
                  <a:schemeClr val="tx1"/>
                </a:solidFill>
              </a:rPr>
              <a:t> </a:t>
            </a:r>
          </a:p>
          <a:p>
            <a:pPr marL="0" lvl="0" indent="0" algn="l" rtl="0">
              <a:spcBef>
                <a:spcPts val="0"/>
              </a:spcBef>
              <a:spcAft>
                <a:spcPts val="0"/>
              </a:spcAft>
              <a:buClr>
                <a:schemeClr val="dk1"/>
              </a:buClr>
              <a:buSzPts val="1100"/>
              <a:buFont typeface="Arial"/>
              <a:buNone/>
            </a:pPr>
            <a:endParaRPr lang="en-US" sz="1400" dirty="0">
              <a:solidFill>
                <a:schemeClr val="tx1"/>
              </a:solidFill>
            </a:endParaRPr>
          </a:p>
        </p:txBody>
      </p:sp>
      <p:pic>
        <p:nvPicPr>
          <p:cNvPr id="6" name="Picture 5">
            <a:extLst>
              <a:ext uri="{FF2B5EF4-FFF2-40B4-BE49-F238E27FC236}">
                <a16:creationId xmlns:a16="http://schemas.microsoft.com/office/drawing/2014/main" id="{7CB9C015-89EA-4297-84E9-98AB2A6554DB}"/>
              </a:ext>
            </a:extLst>
          </p:cNvPr>
          <p:cNvPicPr/>
          <p:nvPr/>
        </p:nvPicPr>
        <p:blipFill>
          <a:blip r:embed="rId3">
            <a:extLst>
              <a:ext uri="{28A0092B-C50C-407E-A947-70E740481C1C}">
                <a14:useLocalDpi xmlns:a14="http://schemas.microsoft.com/office/drawing/2010/main" val="0"/>
              </a:ext>
            </a:extLst>
          </a:blip>
          <a:stretch>
            <a:fillRect/>
          </a:stretch>
        </p:blipFill>
        <p:spPr>
          <a:xfrm>
            <a:off x="3138487" y="1662112"/>
            <a:ext cx="2867025" cy="1590675"/>
          </a:xfrm>
          <a:prstGeom prst="rect">
            <a:avLst/>
          </a:prstGeom>
        </p:spPr>
      </p:pic>
      <p:sp>
        <p:nvSpPr>
          <p:cNvPr id="8" name="Google Shape;489;p60">
            <a:extLst>
              <a:ext uri="{FF2B5EF4-FFF2-40B4-BE49-F238E27FC236}">
                <a16:creationId xmlns:a16="http://schemas.microsoft.com/office/drawing/2014/main" id="{BF9DBF31-D24A-480E-8FCD-CBCA513B5B57}"/>
              </a:ext>
            </a:extLst>
          </p:cNvPr>
          <p:cNvSpPr txBox="1">
            <a:spLocks/>
          </p:cNvSpPr>
          <p:nvPr/>
        </p:nvSpPr>
        <p:spPr>
          <a:xfrm>
            <a:off x="713225" y="3266726"/>
            <a:ext cx="8101297" cy="7606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Font typeface="Arial"/>
              <a:buNone/>
            </a:pPr>
            <a:r>
              <a:rPr lang="en-US" sz="1400" dirty="0">
                <a:solidFill>
                  <a:schemeClr val="tx1"/>
                </a:solidFill>
              </a:rPr>
              <a:t>MSE </a:t>
            </a:r>
            <a:r>
              <a:rPr lang="en-US" sz="1400" dirty="0" err="1">
                <a:solidFill>
                  <a:schemeClr val="tx1"/>
                </a:solidFill>
              </a:rPr>
              <a:t>đạt</a:t>
            </a:r>
            <a:r>
              <a:rPr lang="en-US" sz="1400" dirty="0">
                <a:solidFill>
                  <a:schemeClr val="tx1"/>
                </a:solidFill>
              </a:rPr>
              <a:t> </a:t>
            </a:r>
            <a:r>
              <a:rPr lang="en-US" sz="1400" dirty="0" err="1">
                <a:solidFill>
                  <a:schemeClr val="tx1"/>
                </a:solidFill>
              </a:rPr>
              <a:t>giá</a:t>
            </a:r>
            <a:r>
              <a:rPr lang="en-US" sz="1400" dirty="0">
                <a:solidFill>
                  <a:schemeClr val="tx1"/>
                </a:solidFill>
              </a:rPr>
              <a:t> </a:t>
            </a:r>
            <a:r>
              <a:rPr lang="en-US" sz="1400" dirty="0" err="1">
                <a:solidFill>
                  <a:schemeClr val="tx1"/>
                </a:solidFill>
              </a:rPr>
              <a:t>trị</a:t>
            </a:r>
            <a:r>
              <a:rPr lang="en-US" sz="1400" dirty="0">
                <a:solidFill>
                  <a:schemeClr val="tx1"/>
                </a:solidFill>
              </a:rPr>
              <a:t> </a:t>
            </a:r>
            <a:r>
              <a:rPr lang="en-US" sz="1400" dirty="0" err="1">
                <a:solidFill>
                  <a:schemeClr val="tx1"/>
                </a:solidFill>
              </a:rPr>
              <a:t>càng</a:t>
            </a:r>
            <a:r>
              <a:rPr lang="en-US" sz="1400" dirty="0">
                <a:solidFill>
                  <a:schemeClr val="tx1"/>
                </a:solidFill>
              </a:rPr>
              <a:t> </a:t>
            </a:r>
            <a:r>
              <a:rPr lang="en-US" sz="1400" dirty="0" err="1">
                <a:solidFill>
                  <a:schemeClr val="tx1"/>
                </a:solidFill>
              </a:rPr>
              <a:t>nhỏ</a:t>
            </a:r>
            <a:r>
              <a:rPr lang="en-US" sz="1400" dirty="0">
                <a:solidFill>
                  <a:schemeClr val="tx1"/>
                </a:solidFill>
              </a:rPr>
              <a:t> </a:t>
            </a:r>
            <a:r>
              <a:rPr lang="en-US" sz="1400" dirty="0" err="1">
                <a:solidFill>
                  <a:schemeClr val="tx1"/>
                </a:solidFill>
              </a:rPr>
              <a:t>khi</a:t>
            </a:r>
            <a:r>
              <a:rPr lang="en-US" sz="1400" dirty="0">
                <a:solidFill>
                  <a:schemeClr val="tx1"/>
                </a:solidFill>
              </a:rPr>
              <a:t> </a:t>
            </a:r>
            <a:r>
              <a:rPr lang="en-US" sz="1400" dirty="0" err="1">
                <a:solidFill>
                  <a:schemeClr val="tx1"/>
                </a:solidFill>
              </a:rPr>
              <a:t>đạo</a:t>
            </a:r>
            <a:r>
              <a:rPr lang="en-US" sz="1400" dirty="0">
                <a:solidFill>
                  <a:schemeClr val="tx1"/>
                </a:solidFill>
              </a:rPr>
              <a:t> </a:t>
            </a:r>
            <a:r>
              <a:rPr lang="en-US" sz="1400" dirty="0" err="1">
                <a:solidFill>
                  <a:schemeClr val="tx1"/>
                </a:solidFill>
              </a:rPr>
              <a:t>hàm</a:t>
            </a:r>
            <a:r>
              <a:rPr lang="en-US" sz="1400" dirty="0">
                <a:solidFill>
                  <a:schemeClr val="tx1"/>
                </a:solidFill>
              </a:rPr>
              <a:t> </a:t>
            </a:r>
            <a:r>
              <a:rPr lang="en-US" sz="1400" dirty="0" err="1">
                <a:solidFill>
                  <a:schemeClr val="tx1"/>
                </a:solidFill>
              </a:rPr>
              <a:t>của</a:t>
            </a:r>
            <a:r>
              <a:rPr lang="en-US" sz="1400" dirty="0">
                <a:solidFill>
                  <a:schemeClr val="tx1"/>
                </a:solidFill>
              </a:rPr>
              <a:t> </a:t>
            </a:r>
            <a:r>
              <a:rPr lang="en-US" sz="1400" dirty="0" err="1">
                <a:solidFill>
                  <a:schemeClr val="tx1"/>
                </a:solidFill>
              </a:rPr>
              <a:t>nó</a:t>
            </a:r>
            <a:r>
              <a:rPr lang="en-US" sz="1400" dirty="0">
                <a:solidFill>
                  <a:schemeClr val="tx1"/>
                </a:solidFill>
              </a:rPr>
              <a:t> </a:t>
            </a:r>
            <a:r>
              <a:rPr lang="en-US" sz="1400" dirty="0" err="1">
                <a:solidFill>
                  <a:schemeClr val="tx1"/>
                </a:solidFill>
              </a:rPr>
              <a:t>càng</a:t>
            </a:r>
            <a:r>
              <a:rPr lang="en-US" sz="1400" dirty="0">
                <a:solidFill>
                  <a:schemeClr val="tx1"/>
                </a:solidFill>
              </a:rPr>
              <a:t> </a:t>
            </a:r>
            <a:r>
              <a:rPr lang="en-US" sz="1400" dirty="0" err="1">
                <a:solidFill>
                  <a:schemeClr val="tx1"/>
                </a:solidFill>
              </a:rPr>
              <a:t>gần</a:t>
            </a:r>
            <a:r>
              <a:rPr lang="en-US" sz="1400" dirty="0">
                <a:solidFill>
                  <a:schemeClr val="tx1"/>
                </a:solidFill>
              </a:rPr>
              <a:t> </a:t>
            </a:r>
            <a:r>
              <a:rPr lang="en-US" sz="1400" dirty="0" err="1">
                <a:solidFill>
                  <a:schemeClr val="tx1"/>
                </a:solidFill>
              </a:rPr>
              <a:t>bằng</a:t>
            </a:r>
            <a:r>
              <a:rPr lang="en-US" sz="1400" dirty="0">
                <a:solidFill>
                  <a:schemeClr val="tx1"/>
                </a:solidFill>
              </a:rPr>
              <a:t> 0, ta </a:t>
            </a:r>
            <a:r>
              <a:rPr lang="en-US" sz="1400" dirty="0" err="1">
                <a:solidFill>
                  <a:schemeClr val="tx1"/>
                </a:solidFill>
              </a:rPr>
              <a:t>cần</a:t>
            </a:r>
            <a:r>
              <a:rPr lang="en-US" sz="1400" dirty="0">
                <a:solidFill>
                  <a:schemeClr val="tx1"/>
                </a:solidFill>
              </a:rPr>
              <a:t> </a:t>
            </a:r>
            <a:r>
              <a:rPr lang="en-US" sz="1400" dirty="0" err="1">
                <a:solidFill>
                  <a:schemeClr val="tx1"/>
                </a:solidFill>
              </a:rPr>
              <a:t>tính</a:t>
            </a:r>
            <a:r>
              <a:rPr lang="en-US" sz="1400" dirty="0">
                <a:solidFill>
                  <a:schemeClr val="tx1"/>
                </a:solidFill>
              </a:rPr>
              <a:t> </a:t>
            </a:r>
            <a:r>
              <a:rPr lang="en-US" sz="1400" dirty="0" err="1">
                <a:solidFill>
                  <a:schemeClr val="tx1"/>
                </a:solidFill>
              </a:rPr>
              <a:t>toán</a:t>
            </a:r>
            <a:r>
              <a:rPr lang="en-US" sz="1400" dirty="0">
                <a:solidFill>
                  <a:schemeClr val="tx1"/>
                </a:solidFill>
              </a:rPr>
              <a:t> </a:t>
            </a:r>
            <a:r>
              <a:rPr lang="en-US" sz="1400" dirty="0" err="1">
                <a:solidFill>
                  <a:schemeClr val="tx1"/>
                </a:solidFill>
              </a:rPr>
              <a:t>lại</a:t>
            </a:r>
            <a:r>
              <a:rPr lang="en-US" sz="1400" dirty="0">
                <a:solidFill>
                  <a:schemeClr val="tx1"/>
                </a:solidFill>
              </a:rPr>
              <a:t> 2 </a:t>
            </a:r>
            <a:r>
              <a:rPr lang="en-US" sz="1400" dirty="0" err="1">
                <a:solidFill>
                  <a:schemeClr val="tx1"/>
                </a:solidFill>
              </a:rPr>
              <a:t>tham</a:t>
            </a:r>
            <a:r>
              <a:rPr lang="en-US" sz="1400" dirty="0">
                <a:solidFill>
                  <a:schemeClr val="tx1"/>
                </a:solidFill>
              </a:rPr>
              <a:t> </a:t>
            </a:r>
            <a:r>
              <a:rPr lang="en-US" sz="1400" dirty="0" err="1">
                <a:solidFill>
                  <a:schemeClr val="tx1"/>
                </a:solidFill>
              </a:rPr>
              <a:t>số</a:t>
            </a:r>
            <a:r>
              <a:rPr lang="en-US" sz="1400" dirty="0">
                <a:solidFill>
                  <a:schemeClr val="tx1"/>
                </a:solidFill>
              </a:rPr>
              <a:t> </a:t>
            </a:r>
            <a:r>
              <a:rPr lang="en-US" sz="1400" dirty="0">
                <a:latin typeface="Montserrat" panose="020B0604020202020204" charset="0"/>
              </a:rPr>
              <a:t>α </a:t>
            </a:r>
            <a:r>
              <a:rPr lang="en-US" sz="1400" dirty="0" err="1">
                <a:latin typeface="Montserrat" panose="020B0604020202020204" charset="0"/>
              </a:rPr>
              <a:t>và</a:t>
            </a:r>
            <a:r>
              <a:rPr lang="en-US" sz="1400" dirty="0">
                <a:latin typeface="Montserrat" panose="020B0604020202020204" charset="0"/>
              </a:rPr>
              <a:t> β </a:t>
            </a:r>
            <a:r>
              <a:rPr lang="en-US" sz="1400" dirty="0" err="1">
                <a:latin typeface="Montserrat" panose="020B0604020202020204" charset="0"/>
              </a:rPr>
              <a:t>dựa</a:t>
            </a:r>
            <a:r>
              <a:rPr lang="en-US" sz="1400" dirty="0">
                <a:latin typeface="Montserrat" panose="020B0604020202020204" charset="0"/>
              </a:rPr>
              <a:t> </a:t>
            </a:r>
            <a:r>
              <a:rPr lang="en-US" sz="1400" dirty="0" err="1">
                <a:latin typeface="Montserrat" panose="020B0604020202020204" charset="0"/>
              </a:rPr>
              <a:t>vào</a:t>
            </a:r>
            <a:r>
              <a:rPr lang="en-US" sz="1400" dirty="0">
                <a:latin typeface="Montserrat" panose="020B0604020202020204" charset="0"/>
              </a:rPr>
              <a:t> </a:t>
            </a:r>
            <a:r>
              <a:rPr lang="en-US" sz="1400" dirty="0" err="1">
                <a:latin typeface="Montserrat" panose="020B0604020202020204" charset="0"/>
              </a:rPr>
              <a:t>từng</a:t>
            </a:r>
            <a:r>
              <a:rPr lang="en-US" sz="1400" dirty="0">
                <a:latin typeface="Montserrat" panose="020B0604020202020204" charset="0"/>
              </a:rPr>
              <a:t> </a:t>
            </a:r>
            <a:r>
              <a:rPr lang="en-US" sz="1400" dirty="0" err="1">
                <a:latin typeface="Montserrat" panose="020B0604020202020204" charset="0"/>
              </a:rPr>
              <a:t>điểm</a:t>
            </a:r>
            <a:r>
              <a:rPr lang="en-US" sz="1400" dirty="0">
                <a:latin typeface="Montserrat" panose="020B0604020202020204" charset="0"/>
              </a:rPr>
              <a:t> </a:t>
            </a:r>
            <a:r>
              <a:rPr lang="en-US" sz="1400" dirty="0" err="1">
                <a:latin typeface="Montserrat" panose="020B0604020202020204" charset="0"/>
              </a:rPr>
              <a:t>trên</a:t>
            </a:r>
            <a:r>
              <a:rPr lang="en-US" sz="1400" dirty="0">
                <a:latin typeface="Montserrat" panose="020B0604020202020204" charset="0"/>
              </a:rPr>
              <a:t> đ</a:t>
            </a:r>
            <a:r>
              <a:rPr lang="vi-VN" sz="1400" dirty="0">
                <a:latin typeface="Montserrat" panose="020B0604020202020204" charset="0"/>
              </a:rPr>
              <a:t>ư</a:t>
            </a:r>
            <a:r>
              <a:rPr lang="en-US" sz="1400" dirty="0" err="1">
                <a:latin typeface="Montserrat" panose="020B0604020202020204" charset="0"/>
              </a:rPr>
              <a:t>ờng</a:t>
            </a:r>
            <a:r>
              <a:rPr lang="en-US" sz="1400" dirty="0">
                <a:latin typeface="Montserrat" panose="020B0604020202020204" charset="0"/>
              </a:rPr>
              <a:t> </a:t>
            </a:r>
            <a:r>
              <a:rPr lang="en-US" sz="1400" dirty="0" err="1">
                <a:latin typeface="Montserrat" panose="020B0604020202020204" charset="0"/>
              </a:rPr>
              <a:t>cong</a:t>
            </a:r>
            <a:r>
              <a:rPr lang="en-US" sz="1400" dirty="0">
                <a:latin typeface="Montserrat" panose="020B0604020202020204" charset="0"/>
              </a:rPr>
              <a:t> </a:t>
            </a:r>
            <a:r>
              <a:rPr lang="en-US" sz="1400" dirty="0" err="1">
                <a:latin typeface="Montserrat" panose="020B0604020202020204" charset="0"/>
              </a:rPr>
              <a:t>parabol</a:t>
            </a:r>
            <a:r>
              <a:rPr lang="en-US" sz="1400" dirty="0">
                <a:latin typeface="Montserrat" panose="020B0604020202020204" charset="0"/>
              </a:rPr>
              <a:t>, </a:t>
            </a:r>
            <a:r>
              <a:rPr lang="en-US" sz="1400" dirty="0" err="1">
                <a:latin typeface="Montserrat" panose="020B0604020202020204" charset="0"/>
              </a:rPr>
              <a:t>mỗi</a:t>
            </a:r>
            <a:r>
              <a:rPr lang="en-US" sz="1400" dirty="0">
                <a:latin typeface="Montserrat" panose="020B0604020202020204" charset="0"/>
              </a:rPr>
              <a:t> </a:t>
            </a:r>
            <a:r>
              <a:rPr lang="en-US" sz="1400" dirty="0" err="1">
                <a:latin typeface="Montserrat" panose="020B0604020202020204" charset="0"/>
              </a:rPr>
              <a:t>điểm</a:t>
            </a:r>
            <a:r>
              <a:rPr lang="en-US" sz="1400" dirty="0">
                <a:latin typeface="Montserrat" panose="020B0604020202020204" charset="0"/>
              </a:rPr>
              <a:t> </a:t>
            </a:r>
            <a:r>
              <a:rPr lang="en-US" sz="1400" dirty="0" err="1">
                <a:latin typeface="Montserrat" panose="020B0604020202020204" charset="0"/>
              </a:rPr>
              <a:t>này</a:t>
            </a:r>
            <a:r>
              <a:rPr lang="en-US" sz="1400" dirty="0">
                <a:latin typeface="Montserrat" panose="020B0604020202020204" charset="0"/>
              </a:rPr>
              <a:t> </a:t>
            </a:r>
            <a:r>
              <a:rPr lang="en-US" sz="1400" dirty="0" err="1">
                <a:latin typeface="Montserrat" panose="020B0604020202020204" charset="0"/>
              </a:rPr>
              <a:t>gọi</a:t>
            </a:r>
            <a:r>
              <a:rPr lang="en-US" sz="1400" dirty="0">
                <a:latin typeface="Montserrat" panose="020B0604020202020204" charset="0"/>
              </a:rPr>
              <a:t> </a:t>
            </a:r>
            <a:r>
              <a:rPr lang="en-US" sz="1400" dirty="0" err="1">
                <a:latin typeface="Montserrat" panose="020B0604020202020204" charset="0"/>
              </a:rPr>
              <a:t>là</a:t>
            </a:r>
            <a:r>
              <a:rPr lang="en-US" sz="1400" dirty="0">
                <a:latin typeface="Montserrat" panose="020B0604020202020204" charset="0"/>
              </a:rPr>
              <a:t> </a:t>
            </a:r>
            <a:r>
              <a:rPr lang="en-US" sz="1400" dirty="0" err="1">
                <a:latin typeface="Montserrat" panose="020B0604020202020204" charset="0"/>
              </a:rPr>
              <a:t>tốc</a:t>
            </a:r>
            <a:r>
              <a:rPr lang="en-US" sz="1400" dirty="0">
                <a:latin typeface="Montserrat" panose="020B0604020202020204" charset="0"/>
              </a:rPr>
              <a:t> </a:t>
            </a:r>
            <a:r>
              <a:rPr lang="en-US" sz="1400" dirty="0" err="1">
                <a:latin typeface="Montserrat" panose="020B0604020202020204" charset="0"/>
              </a:rPr>
              <a:t>độ</a:t>
            </a:r>
            <a:r>
              <a:rPr lang="en-US" sz="1400" dirty="0">
                <a:latin typeface="Montserrat" panose="020B0604020202020204" charset="0"/>
              </a:rPr>
              <a:t> </a:t>
            </a:r>
            <a:r>
              <a:rPr lang="en-US" sz="1400" dirty="0" err="1">
                <a:latin typeface="Montserrat" panose="020B0604020202020204" charset="0"/>
              </a:rPr>
              <a:t>học</a:t>
            </a:r>
            <a:r>
              <a:rPr lang="en-US" sz="1400" dirty="0">
                <a:latin typeface="Montserrat" panose="020B0604020202020204" charset="0"/>
              </a:rPr>
              <a:t> </a:t>
            </a:r>
            <a:r>
              <a:rPr lang="en-US" sz="1400" b="1" dirty="0">
                <a:latin typeface="Montserrat" panose="020B0604020202020204" charset="0"/>
              </a:rPr>
              <a:t>learning rate</a:t>
            </a:r>
            <a:endParaRPr lang="en-US" sz="1400" b="1" dirty="0">
              <a:solidFill>
                <a:schemeClr val="tx1"/>
              </a:solidFill>
            </a:endParaRP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248712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mc:AlternateContent xmlns:mc="http://schemas.openxmlformats.org/markup-compatibility/2006" xmlns:a14="http://schemas.microsoft.com/office/drawing/2010/main">
        <mc:Choice Requires="a14">
          <p:sp>
            <p:nvSpPr>
              <p:cNvPr id="489" name="Google Shape;489;p60"/>
              <p:cNvSpPr txBox="1">
                <a:spLocks noGrp="1"/>
              </p:cNvSpPr>
              <p:nvPr>
                <p:ph type="body" idx="1"/>
              </p:nvPr>
            </p:nvSpPr>
            <p:spPr>
              <a:xfrm>
                <a:off x="713225" y="1017724"/>
                <a:ext cx="8101297" cy="1554026"/>
              </a:xfrm>
              <a:prstGeom prst="rect">
                <a:avLst/>
              </a:prstGeom>
            </p:spPr>
            <p:txBody>
              <a:bodyPr spcFirstLastPara="1" wrap="square" lIns="91425" tIns="91425" rIns="91425" bIns="91425" anchor="t" anchorCtr="0">
                <a:noAutofit/>
              </a:bodyPr>
              <a:lstStyle/>
              <a:p>
                <a:pPr marL="0" lvl="0" indent="0">
                  <a:buSzPts val="1100"/>
                  <a:buNone/>
                </a:pPr>
                <a:r>
                  <a:rPr lang="en-US" sz="1400" dirty="0" err="1">
                    <a:solidFill>
                      <a:schemeClr val="tx1"/>
                    </a:solidFill>
                  </a:rPr>
                  <a:t>Nếu</a:t>
                </a:r>
                <a:r>
                  <a:rPr lang="en-US" sz="1400" dirty="0">
                    <a:solidFill>
                      <a:schemeClr val="tx1"/>
                    </a:solidFill>
                  </a:rPr>
                  <a:t> </a:t>
                </a:r>
                <a:r>
                  <a:rPr lang="en-US" sz="1400" dirty="0" err="1">
                    <a:solidFill>
                      <a:schemeClr val="tx1"/>
                    </a:solidFill>
                  </a:rPr>
                  <a:t>giải</a:t>
                </a:r>
                <a:r>
                  <a:rPr lang="en-US" sz="1400" dirty="0">
                    <a:solidFill>
                      <a:schemeClr val="tx1"/>
                    </a:solidFill>
                  </a:rPr>
                  <a:t> </a:t>
                </a:r>
                <a:r>
                  <a:rPr lang="en-US" sz="1400" dirty="0" err="1">
                    <a:solidFill>
                      <a:schemeClr val="tx1"/>
                    </a:solidFill>
                  </a:rPr>
                  <a:t>đạo</a:t>
                </a:r>
                <a:r>
                  <a:rPr lang="en-US" sz="1400" dirty="0">
                    <a:solidFill>
                      <a:schemeClr val="tx1"/>
                    </a:solidFill>
                  </a:rPr>
                  <a:t> </a:t>
                </a:r>
                <a:r>
                  <a:rPr lang="en-US" sz="1400" dirty="0" err="1">
                    <a:solidFill>
                      <a:schemeClr val="tx1"/>
                    </a:solidFill>
                  </a:rPr>
                  <a:t>hàm</a:t>
                </a:r>
                <a:r>
                  <a:rPr lang="en-US" sz="1400" dirty="0">
                    <a:solidFill>
                      <a:schemeClr val="tx1"/>
                    </a:solidFill>
                  </a:rPr>
                  <a:t> MSE </a:t>
                </a:r>
                <a:r>
                  <a:rPr lang="en-US" sz="1400" dirty="0" err="1">
                    <a:solidFill>
                      <a:schemeClr val="tx1"/>
                    </a:solidFill>
                  </a:rPr>
                  <a:t>theo</a:t>
                </a:r>
                <a:r>
                  <a:rPr lang="en-US" sz="1400" dirty="0">
                    <a:solidFill>
                      <a:schemeClr val="tx1"/>
                    </a:solidFill>
                  </a:rPr>
                  <a:t> </a:t>
                </a:r>
                <a:r>
                  <a:rPr lang="en-US" sz="1400" dirty="0">
                    <a:latin typeface="Montserrat" panose="020B0604020202020204" charset="0"/>
                  </a:rPr>
                  <a:t>α </a:t>
                </a:r>
                <a:r>
                  <a:rPr lang="en-US" sz="1400" dirty="0" err="1">
                    <a:latin typeface="Montserrat" panose="020B0604020202020204" charset="0"/>
                  </a:rPr>
                  <a:t>và</a:t>
                </a:r>
                <a:r>
                  <a:rPr lang="en-US" sz="1400" dirty="0">
                    <a:latin typeface="Montserrat" panose="020B0604020202020204" charset="0"/>
                  </a:rPr>
                  <a:t> β, </a:t>
                </a:r>
                <a:r>
                  <a:rPr lang="en-US" sz="1400" dirty="0" err="1">
                    <a:latin typeface="Montserrat" panose="020B0604020202020204" charset="0"/>
                  </a:rPr>
                  <a:t>kết</a:t>
                </a:r>
                <a:r>
                  <a:rPr lang="en-US" sz="1400" dirty="0">
                    <a:latin typeface="Montserrat" panose="020B0604020202020204" charset="0"/>
                  </a:rPr>
                  <a:t> </a:t>
                </a:r>
                <a:r>
                  <a:rPr lang="en-US" sz="1400" dirty="0" err="1">
                    <a:latin typeface="Montserrat" panose="020B0604020202020204" charset="0"/>
                  </a:rPr>
                  <a:t>quả</a:t>
                </a:r>
                <a:r>
                  <a:rPr lang="en-US" sz="1400" dirty="0">
                    <a:latin typeface="Montserrat" panose="020B0604020202020204" charset="0"/>
                  </a:rPr>
                  <a:t> đ</a:t>
                </a:r>
                <a:r>
                  <a:rPr lang="vi-VN" sz="1400" dirty="0">
                    <a:latin typeface="Montserrat" panose="020B0604020202020204" charset="0"/>
                  </a:rPr>
                  <a:t>ư</a:t>
                </a:r>
                <a:r>
                  <a:rPr lang="en-US" sz="1400" dirty="0" err="1">
                    <a:latin typeface="Montserrat" panose="020B0604020202020204" charset="0"/>
                  </a:rPr>
                  <a:t>ợc</a:t>
                </a:r>
                <a:r>
                  <a:rPr lang="en-US" sz="1400" dirty="0">
                    <a:latin typeface="Montserrat" panose="020B0604020202020204" charset="0"/>
                  </a:rPr>
                  <a:t> 2 </a:t>
                </a:r>
                <a:r>
                  <a:rPr lang="en-US" sz="1400" dirty="0" err="1">
                    <a:latin typeface="Montserrat" panose="020B0604020202020204" charset="0"/>
                  </a:rPr>
                  <a:t>ph</a:t>
                </a:r>
                <a:r>
                  <a:rPr lang="vi-VN" sz="1400" dirty="0">
                    <a:latin typeface="Montserrat" panose="020B0604020202020204" charset="0"/>
                  </a:rPr>
                  <a:t>ư</a:t>
                </a:r>
                <a:r>
                  <a:rPr lang="en-US" sz="1400" dirty="0" err="1">
                    <a:latin typeface="Montserrat" panose="020B0604020202020204" charset="0"/>
                  </a:rPr>
                  <a:t>ơng</a:t>
                </a:r>
                <a:r>
                  <a:rPr lang="en-US" sz="1400" dirty="0">
                    <a:latin typeface="Montserrat" panose="020B0604020202020204" charset="0"/>
                  </a:rPr>
                  <a:t> </a:t>
                </a:r>
                <a:r>
                  <a:rPr lang="en-US" sz="1400" dirty="0" err="1">
                    <a:latin typeface="Montserrat" panose="020B0604020202020204" charset="0"/>
                  </a:rPr>
                  <a:t>trình</a:t>
                </a:r>
                <a:r>
                  <a:rPr lang="en-US" sz="1400" dirty="0">
                    <a:latin typeface="Montserrat" panose="020B0604020202020204" charset="0"/>
                  </a:rPr>
                  <a:t>:</a:t>
                </a:r>
              </a:p>
              <a:p>
                <a:pPr marL="0" indent="0" algn="ctr">
                  <a:buSzPts val="1100"/>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𝑀𝑆𝐸</m:t>
                      </m:r>
                      <m:r>
                        <a:rPr lang="en-US" sz="1400" i="1" baseline="30000">
                          <a:latin typeface="Cambria Math" panose="02040503050406030204" pitchFamily="18" charset="0"/>
                        </a:rPr>
                        <m:t>’</m:t>
                      </m:r>
                      <m:d>
                        <m:dPr>
                          <m:ctrlPr>
                            <a:rPr lang="en-US" sz="1400" i="1">
                              <a:latin typeface="Cambria Math" panose="02040503050406030204" pitchFamily="18" charset="0"/>
                            </a:rPr>
                          </m:ctrlPr>
                        </m:dPr>
                        <m:e>
                          <m:r>
                            <a:rPr lang="en-US" sz="1400" i="1">
                              <a:latin typeface="Cambria Math" panose="02040503050406030204" pitchFamily="18" charset="0"/>
                            </a:rPr>
                            <m:t>𝛼</m:t>
                          </m:r>
                          <m:r>
                            <a:rPr lang="en-US" sz="1400" i="1">
                              <a:latin typeface="Cambria Math" panose="02040503050406030204" pitchFamily="18" charset="0"/>
                            </a:rPr>
                            <m:t> </m:t>
                          </m:r>
                        </m:e>
                      </m:d>
                      <m:r>
                        <a:rPr lang="en-US" sz="1400" i="1">
                          <a:latin typeface="Cambria Math" panose="02040503050406030204" pitchFamily="18" charset="0"/>
                        </a:rPr>
                        <m:t>=</m:t>
                      </m:r>
                      <m:sSup>
                        <m:sSupPr>
                          <m:ctrlPr>
                            <a:rPr lang="en-US" sz="1400" i="1">
                              <a:latin typeface="Cambria Math" panose="02040503050406030204" pitchFamily="18" charset="0"/>
                            </a:rPr>
                          </m:ctrlPr>
                        </m:sSupPr>
                        <m:e>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𝑑𝑀𝑆𝐸</m:t>
                                  </m:r>
                                </m:num>
                                <m:den>
                                  <m:r>
                                    <a:rPr lang="en-US" sz="1400" i="1">
                                      <a:latin typeface="Cambria Math" panose="02040503050406030204" pitchFamily="18" charset="0"/>
                                    </a:rPr>
                                    <m:t>𝑑</m:t>
                                  </m:r>
                                  <m:r>
                                    <a:rPr lang="en-US" sz="1400" i="1">
                                      <a:latin typeface="Cambria Math" panose="02040503050406030204" pitchFamily="18" charset="0"/>
                                    </a:rPr>
                                    <m:t>𝛼</m:t>
                                  </m:r>
                                  <m:r>
                                    <a:rPr lang="en-US" sz="1400" i="1">
                                      <a:latin typeface="Cambria Math" panose="02040503050406030204" pitchFamily="18" charset="0"/>
                                    </a:rPr>
                                    <m:t> </m:t>
                                  </m:r>
                                </m:den>
                              </m:f>
                            </m:e>
                          </m:d>
                          <m:r>
                            <a:rPr lang="en-US" sz="1400" i="1">
                              <a:latin typeface="Cambria Math" panose="02040503050406030204" pitchFamily="18" charset="0"/>
                            </a:rPr>
                            <m:t>= </m:t>
                          </m:r>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𝑁</m:t>
                                  </m:r>
                                </m:den>
                              </m:f>
                              <m:r>
                                <a:rPr lang="en-US" sz="1400" i="1">
                                  <a:latin typeface="Cambria Math" panose="02040503050406030204" pitchFamily="18" charset="0"/>
                                </a:rPr>
                                <m:t>  </m:t>
                              </m:r>
                              <m:nary>
                                <m:naryPr>
                                  <m:chr m:val="∑"/>
                                  <m:grow m:val="on"/>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=0</m:t>
                                  </m:r>
                                </m:sub>
                                <m:sup>
                                  <m:r>
                                    <a:rPr lang="en-US" sz="1400" i="1">
                                      <a:latin typeface="Cambria Math" panose="02040503050406030204" pitchFamily="18" charset="0"/>
                                    </a:rPr>
                                    <m:t>𝑛</m:t>
                                  </m:r>
                                </m:sup>
                                <m:e>
                                  <m:r>
                                    <a:rPr lang="en-US" sz="1400" i="1">
                                      <a:latin typeface="Cambria Math" panose="02040503050406030204" pitchFamily="18" charset="0"/>
                                    </a:rPr>
                                    <m:t>− 2</m:t>
                                  </m:r>
                                  <m:r>
                                    <a:rPr lang="en-US" sz="1400" i="1">
                                      <a:latin typeface="Cambria Math" panose="02040503050406030204" pitchFamily="18" charset="0"/>
                                    </a:rPr>
                                    <m:t>𝑥𝑖</m:t>
                                  </m:r>
                                  <m:r>
                                    <a:rPr lang="en-US" sz="1400" i="1">
                                      <a:latin typeface="Cambria Math" panose="02040503050406030204" pitchFamily="18" charset="0"/>
                                    </a:rPr>
                                    <m:t>(</m:t>
                                  </m:r>
                                  <m:r>
                                    <a:rPr lang="en-US" sz="1400" i="1">
                                      <a:latin typeface="Cambria Math" panose="02040503050406030204" pitchFamily="18" charset="0"/>
                                    </a:rPr>
                                    <m:t>𝑦𝑖</m:t>
                                  </m:r>
                                  <m:r>
                                    <a:rPr lang="en-US" sz="1400" i="1">
                                      <a:latin typeface="Cambria Math" panose="02040503050406030204" pitchFamily="18" charset="0"/>
                                    </a:rPr>
                                    <m:t>−(</m:t>
                                  </m:r>
                                  <m:r>
                                    <a:rPr lang="en-US" sz="1400" i="1">
                                      <a:latin typeface="Cambria Math" panose="02040503050406030204" pitchFamily="18" charset="0"/>
                                    </a:rPr>
                                    <m:t>𝛼</m:t>
                                  </m:r>
                                  <m:r>
                                    <a:rPr lang="en-US" sz="1400" i="1">
                                      <a:latin typeface="Cambria Math" panose="02040503050406030204" pitchFamily="18" charset="0"/>
                                    </a:rPr>
                                    <m:t> </m:t>
                                  </m:r>
                                  <m:r>
                                    <a:rPr lang="en-US" sz="1400" i="1">
                                      <a:latin typeface="Cambria Math" panose="02040503050406030204" pitchFamily="18" charset="0"/>
                                    </a:rPr>
                                    <m:t>𝑥𝑖</m:t>
                                  </m:r>
                                </m:e>
                              </m:nary>
                              <m:r>
                                <a:rPr lang="en-US" sz="1400" i="1">
                                  <a:latin typeface="Cambria Math" panose="02040503050406030204" pitchFamily="18" charset="0"/>
                                </a:rPr>
                                <m:t>+ </m:t>
                              </m:r>
                              <m:r>
                                <a:rPr lang="en-US" sz="1400" i="1">
                                  <a:latin typeface="Cambria Math" panose="02040503050406030204" pitchFamily="18" charset="0"/>
                                </a:rPr>
                                <m:t>𝛽</m:t>
                              </m:r>
                              <m:r>
                                <a:rPr lang="en-US" sz="1400" i="1">
                                  <a:latin typeface="Cambria Math" panose="02040503050406030204" pitchFamily="18" charset="0"/>
                                </a:rPr>
                                <m:t> ))</m:t>
                              </m:r>
                            </m:e>
                          </m:d>
                        </m:e>
                        <m:sup/>
                      </m:sSup>
                    </m:oMath>
                  </m:oMathPara>
                </a14:m>
                <a:endParaRPr lang="en-US" sz="1400" dirty="0"/>
              </a:p>
              <a:p>
                <a:pPr marL="0" indent="0" algn="ctr">
                  <a:buSzPts val="1100"/>
                  <a:buNone/>
                </a:pPr>
                <a:endParaRPr lang="en-US" sz="1400" dirty="0"/>
              </a:p>
              <a:p>
                <a:pPr marL="0" indent="0" algn="ctr">
                  <a:buSzPts val="1100"/>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𝑀𝑆𝐸</m:t>
                      </m:r>
                      <m:r>
                        <a:rPr lang="en-US" sz="1400" i="1" baseline="30000">
                          <a:latin typeface="Cambria Math" panose="02040503050406030204" pitchFamily="18" charset="0"/>
                        </a:rPr>
                        <m:t>’</m:t>
                      </m:r>
                      <m:d>
                        <m:dPr>
                          <m:ctrlPr>
                            <a:rPr lang="en-US" sz="1400" i="1">
                              <a:latin typeface="Cambria Math" panose="02040503050406030204" pitchFamily="18" charset="0"/>
                            </a:rPr>
                          </m:ctrlPr>
                        </m:dPr>
                        <m:e>
                          <m:r>
                            <a:rPr lang="en-US" sz="1400" i="1">
                              <a:latin typeface="Cambria Math" panose="02040503050406030204" pitchFamily="18" charset="0"/>
                            </a:rPr>
                            <m:t> </m:t>
                          </m:r>
                          <m:r>
                            <a:rPr lang="en-US" sz="1400" i="1">
                              <a:latin typeface="Cambria Math" panose="02040503050406030204" pitchFamily="18" charset="0"/>
                            </a:rPr>
                            <m:t>𝛽</m:t>
                          </m:r>
                          <m:r>
                            <a:rPr lang="en-US" sz="1400" i="1">
                              <a:latin typeface="Cambria Math" panose="02040503050406030204" pitchFamily="18" charset="0"/>
                            </a:rPr>
                            <m:t> </m:t>
                          </m:r>
                        </m:e>
                      </m:d>
                      <m:r>
                        <a:rPr lang="en-US" sz="1400" i="1">
                          <a:latin typeface="Cambria Math" panose="02040503050406030204" pitchFamily="18" charset="0"/>
                        </a:rPr>
                        <m:t>=</m:t>
                      </m:r>
                      <m:sSup>
                        <m:sSupPr>
                          <m:ctrlPr>
                            <a:rPr lang="en-US" sz="1400" i="1">
                              <a:latin typeface="Cambria Math" panose="02040503050406030204" pitchFamily="18" charset="0"/>
                            </a:rPr>
                          </m:ctrlPr>
                        </m:sSupPr>
                        <m:e>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𝑑𝑀𝑆𝐸</m:t>
                                  </m:r>
                                </m:num>
                                <m:den>
                                  <m:r>
                                    <a:rPr lang="en-US" sz="1400" i="1">
                                      <a:latin typeface="Cambria Math" panose="02040503050406030204" pitchFamily="18" charset="0"/>
                                    </a:rPr>
                                    <m:t>𝑑</m:t>
                                  </m:r>
                                  <m:r>
                                    <a:rPr lang="en-US" sz="1400" i="1">
                                      <a:latin typeface="Cambria Math" panose="02040503050406030204" pitchFamily="18" charset="0"/>
                                    </a:rPr>
                                    <m:t>𝛽</m:t>
                                  </m:r>
                                  <m:r>
                                    <a:rPr lang="en-US" sz="1400" i="1">
                                      <a:latin typeface="Cambria Math" panose="02040503050406030204" pitchFamily="18" charset="0"/>
                                    </a:rPr>
                                    <m:t>  </m:t>
                                  </m:r>
                                </m:den>
                              </m:f>
                            </m:e>
                          </m:d>
                          <m:r>
                            <a:rPr lang="en-US" sz="1400" i="1">
                              <a:latin typeface="Cambria Math" panose="02040503050406030204" pitchFamily="18" charset="0"/>
                            </a:rPr>
                            <m:t>= </m:t>
                          </m:r>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𝑁</m:t>
                                  </m:r>
                                </m:den>
                              </m:f>
                              <m:r>
                                <a:rPr lang="en-US" sz="1400" i="1">
                                  <a:latin typeface="Cambria Math" panose="02040503050406030204" pitchFamily="18" charset="0"/>
                                </a:rPr>
                                <m:t>  </m:t>
                              </m:r>
                              <m:nary>
                                <m:naryPr>
                                  <m:chr m:val="∑"/>
                                  <m:grow m:val="on"/>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1">
                                      <a:latin typeface="Cambria Math" panose="02040503050406030204" pitchFamily="18" charset="0"/>
                                    </a:rPr>
                                    <m:t>=0</m:t>
                                  </m:r>
                                </m:sub>
                                <m:sup>
                                  <m:r>
                                    <a:rPr lang="en-US" sz="1400" i="1">
                                      <a:latin typeface="Cambria Math" panose="02040503050406030204" pitchFamily="18" charset="0"/>
                                    </a:rPr>
                                    <m:t>𝑛</m:t>
                                  </m:r>
                                </m:sup>
                                <m:e>
                                  <m:r>
                                    <a:rPr lang="en-US" sz="1400" i="1">
                                      <a:latin typeface="Cambria Math" panose="02040503050406030204" pitchFamily="18" charset="0"/>
                                    </a:rPr>
                                    <m:t>− 2(</m:t>
                                  </m:r>
                                  <m:r>
                                    <a:rPr lang="en-US" sz="1400" i="1">
                                      <a:latin typeface="Cambria Math" panose="02040503050406030204" pitchFamily="18" charset="0"/>
                                    </a:rPr>
                                    <m:t>𝑦𝑖</m:t>
                                  </m:r>
                                  <m:r>
                                    <a:rPr lang="en-US" sz="1400" i="1">
                                      <a:latin typeface="Cambria Math" panose="02040503050406030204" pitchFamily="18" charset="0"/>
                                    </a:rPr>
                                    <m:t>−(</m:t>
                                  </m:r>
                                  <m:r>
                                    <a:rPr lang="en-US" sz="1400" i="1">
                                      <a:latin typeface="Cambria Math" panose="02040503050406030204" pitchFamily="18" charset="0"/>
                                    </a:rPr>
                                    <m:t>𝛼</m:t>
                                  </m:r>
                                  <m:r>
                                    <a:rPr lang="en-US" sz="1400" i="1">
                                      <a:latin typeface="Cambria Math" panose="02040503050406030204" pitchFamily="18" charset="0"/>
                                    </a:rPr>
                                    <m:t> </m:t>
                                  </m:r>
                                  <m:r>
                                    <a:rPr lang="en-US" sz="1400" i="1">
                                      <a:latin typeface="Cambria Math" panose="02040503050406030204" pitchFamily="18" charset="0"/>
                                    </a:rPr>
                                    <m:t>𝑥𝑖</m:t>
                                  </m:r>
                                </m:e>
                              </m:nary>
                              <m:r>
                                <a:rPr lang="en-US" sz="1400" i="1">
                                  <a:latin typeface="Cambria Math" panose="02040503050406030204" pitchFamily="18" charset="0"/>
                                </a:rPr>
                                <m:t>+ </m:t>
                              </m:r>
                              <m:r>
                                <a:rPr lang="en-US" sz="1400" i="1">
                                  <a:latin typeface="Cambria Math" panose="02040503050406030204" pitchFamily="18" charset="0"/>
                                </a:rPr>
                                <m:t>𝛽</m:t>
                              </m:r>
                              <m:r>
                                <a:rPr lang="en-US" sz="1400" i="1">
                                  <a:latin typeface="Cambria Math" panose="02040503050406030204" pitchFamily="18" charset="0"/>
                                </a:rPr>
                                <m:t> ))</m:t>
                              </m:r>
                            </m:e>
                          </m:d>
                        </m:e>
                        <m:sup/>
                      </m:sSup>
                    </m:oMath>
                  </m:oMathPara>
                </a14:m>
                <a:endParaRPr lang="en-US" sz="1400" dirty="0"/>
              </a:p>
              <a:p>
                <a:pPr marL="0" indent="0" algn="ctr">
                  <a:buSzPts val="1100"/>
                  <a:buNone/>
                </a:pPr>
                <a:endParaRPr lang="en-US" dirty="0"/>
              </a:p>
              <a:p>
                <a:pPr marL="0" lvl="0" indent="0" algn="ctr">
                  <a:buSzPts val="1100"/>
                  <a:buNone/>
                </a:pPr>
                <a:r>
                  <a:rPr lang="en-US" sz="1400" dirty="0">
                    <a:solidFill>
                      <a:schemeClr val="tx1"/>
                    </a:solidFill>
                  </a:rPr>
                  <a:t> </a:t>
                </a:r>
              </a:p>
              <a:p>
                <a:pPr marL="0" lvl="0" indent="0" algn="l" rtl="0">
                  <a:spcBef>
                    <a:spcPts val="0"/>
                  </a:spcBef>
                  <a:spcAft>
                    <a:spcPts val="0"/>
                  </a:spcAft>
                  <a:buClr>
                    <a:schemeClr val="dk1"/>
                  </a:buClr>
                  <a:buSzPts val="1100"/>
                  <a:buFont typeface="Arial"/>
                  <a:buNone/>
                </a:pPr>
                <a:r>
                  <a:rPr lang="en-US" sz="1400" dirty="0">
                    <a:solidFill>
                      <a:schemeClr val="tx1"/>
                    </a:solidFill>
                  </a:rPr>
                  <a:t> </a:t>
                </a:r>
              </a:p>
              <a:p>
                <a:pPr marL="0" lvl="0" indent="0" algn="l" rtl="0">
                  <a:spcBef>
                    <a:spcPts val="0"/>
                  </a:spcBef>
                  <a:spcAft>
                    <a:spcPts val="0"/>
                  </a:spcAft>
                  <a:buClr>
                    <a:schemeClr val="dk1"/>
                  </a:buClr>
                  <a:buSzPts val="1100"/>
                  <a:buFont typeface="Arial"/>
                  <a:buNone/>
                </a:pPr>
                <a:endParaRPr lang="en-US" sz="1400" dirty="0">
                  <a:solidFill>
                    <a:schemeClr val="tx1"/>
                  </a:solidFill>
                </a:endParaRPr>
              </a:p>
            </p:txBody>
          </p:sp>
        </mc:Choice>
        <mc:Fallback xmlns="">
          <p:sp>
            <p:nvSpPr>
              <p:cNvPr id="489" name="Google Shape;489;p60"/>
              <p:cNvSpPr txBox="1">
                <a:spLocks noGrp="1" noRot="1" noChangeAspect="1" noMove="1" noResize="1" noEditPoints="1" noAdjustHandles="1" noChangeArrowheads="1" noChangeShapeType="1" noTextEdit="1"/>
              </p:cNvSpPr>
              <p:nvPr>
                <p:ph type="body" idx="1"/>
              </p:nvPr>
            </p:nvSpPr>
            <p:spPr>
              <a:xfrm>
                <a:off x="713225" y="1017724"/>
                <a:ext cx="8101297" cy="1554026"/>
              </a:xfrm>
              <a:prstGeom prst="rect">
                <a:avLst/>
              </a:prstGeom>
              <a:blipFill>
                <a:blip r:embed="rId3"/>
                <a:stretch>
                  <a:fillRect l="-226" b="-16863"/>
                </a:stretch>
              </a:blipFill>
            </p:spPr>
            <p:txBody>
              <a:bodyPr/>
              <a:lstStyle/>
              <a:p>
                <a:r>
                  <a:rPr lang="en-US">
                    <a:noFill/>
                  </a:rPr>
                  <a:t> </a:t>
                </a:r>
              </a:p>
            </p:txBody>
          </p:sp>
        </mc:Fallback>
      </mc:AlternateContent>
      <p:sp>
        <p:nvSpPr>
          <p:cNvPr id="9" name="Google Shape;489;p60">
            <a:extLst>
              <a:ext uri="{FF2B5EF4-FFF2-40B4-BE49-F238E27FC236}">
                <a16:creationId xmlns:a16="http://schemas.microsoft.com/office/drawing/2014/main" id="{7C6EFA47-0C5F-4501-9A64-B7CD6990A3DA}"/>
              </a:ext>
            </a:extLst>
          </p:cNvPr>
          <p:cNvSpPr txBox="1">
            <a:spLocks/>
          </p:cNvSpPr>
          <p:nvPr/>
        </p:nvSpPr>
        <p:spPr>
          <a:xfrm>
            <a:off x="719376" y="2743430"/>
            <a:ext cx="8101297" cy="16806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lnSpc>
                <a:spcPct val="150000"/>
              </a:lnSpc>
              <a:buNone/>
            </a:pPr>
            <a:r>
              <a:rPr lang="en-US" sz="1400" dirty="0"/>
              <a:t>Sau </a:t>
            </a:r>
            <a:r>
              <a:rPr lang="en-US" sz="1400" dirty="0" err="1"/>
              <a:t>khi</a:t>
            </a:r>
            <a:r>
              <a:rPr lang="en-US" sz="1400" dirty="0"/>
              <a:t> </a:t>
            </a:r>
            <a:r>
              <a:rPr lang="en-US" sz="1400" dirty="0" err="1"/>
              <a:t>tính</a:t>
            </a:r>
            <a:r>
              <a:rPr lang="en-US" sz="1400" dirty="0"/>
              <a:t> α</a:t>
            </a:r>
            <a:r>
              <a:rPr lang="en-US" sz="1400" baseline="30000" dirty="0"/>
              <a:t>’</a:t>
            </a:r>
            <a:r>
              <a:rPr lang="en-US" sz="1400" dirty="0"/>
              <a:t> </a:t>
            </a:r>
            <a:r>
              <a:rPr lang="en-US" sz="1400" dirty="0" err="1"/>
              <a:t>và</a:t>
            </a:r>
            <a:r>
              <a:rPr lang="en-US" sz="1400" dirty="0"/>
              <a:t> β</a:t>
            </a:r>
            <a:r>
              <a:rPr lang="en-US" sz="1400" baseline="30000" dirty="0"/>
              <a:t>’</a:t>
            </a:r>
            <a:r>
              <a:rPr lang="en-US" sz="1400" dirty="0"/>
              <a:t> </a:t>
            </a:r>
            <a:r>
              <a:rPr lang="en-US" sz="1400" dirty="0" err="1"/>
              <a:t>mới</a:t>
            </a:r>
            <a:r>
              <a:rPr lang="en-US" sz="1400" dirty="0"/>
              <a:t>, ta </a:t>
            </a:r>
            <a:r>
              <a:rPr lang="en-US" sz="1400" dirty="0" err="1"/>
              <a:t>tiến</a:t>
            </a:r>
            <a:r>
              <a:rPr lang="en-US" sz="1400" dirty="0"/>
              <a:t> </a:t>
            </a:r>
            <a:r>
              <a:rPr lang="en-US" sz="1400" dirty="0" err="1"/>
              <a:t>hành</a:t>
            </a:r>
            <a:r>
              <a:rPr lang="en-US" sz="1400" dirty="0"/>
              <a:t> </a:t>
            </a:r>
            <a:r>
              <a:rPr lang="en-US" sz="1400" dirty="0" err="1"/>
              <a:t>cập</a:t>
            </a:r>
            <a:r>
              <a:rPr lang="en-US" sz="1400" dirty="0"/>
              <a:t> </a:t>
            </a:r>
            <a:r>
              <a:rPr lang="en-US" sz="1400" dirty="0" err="1"/>
              <a:t>nhập</a:t>
            </a:r>
            <a:r>
              <a:rPr lang="en-US" sz="1400" dirty="0"/>
              <a:t> </a:t>
            </a:r>
            <a:r>
              <a:rPr lang="en-US" sz="1400" dirty="0" err="1"/>
              <a:t>lại</a:t>
            </a:r>
            <a:r>
              <a:rPr lang="en-US" sz="1400" dirty="0"/>
              <a:t> </a:t>
            </a:r>
            <a:r>
              <a:rPr lang="en-US" sz="1400" dirty="0" err="1"/>
              <a:t>hai</a:t>
            </a:r>
            <a:r>
              <a:rPr lang="en-US" sz="1400" dirty="0"/>
              <a:t> </a:t>
            </a:r>
            <a:r>
              <a:rPr lang="en-US" sz="1400" dirty="0" err="1"/>
              <a:t>tham</a:t>
            </a:r>
            <a:r>
              <a:rPr lang="en-US" sz="1400" dirty="0"/>
              <a:t> </a:t>
            </a:r>
            <a:r>
              <a:rPr lang="en-US" sz="1400" dirty="0" err="1"/>
              <a:t>số</a:t>
            </a:r>
            <a:r>
              <a:rPr lang="en-US" sz="1400" dirty="0"/>
              <a:t> </a:t>
            </a:r>
            <a:r>
              <a:rPr lang="en-US" sz="1400" dirty="0" err="1"/>
              <a:t>này</a:t>
            </a:r>
            <a:r>
              <a:rPr lang="en-US" sz="1400" dirty="0"/>
              <a:t> </a:t>
            </a:r>
            <a:r>
              <a:rPr lang="en-US" sz="1400" dirty="0" err="1"/>
              <a:t>theo</a:t>
            </a:r>
            <a:r>
              <a:rPr lang="en-US" sz="1400" dirty="0"/>
              <a:t> </a:t>
            </a:r>
            <a:r>
              <a:rPr lang="en-US" sz="1400" dirty="0" err="1"/>
              <a:t>công</a:t>
            </a:r>
            <a:r>
              <a:rPr lang="en-US" sz="1400" dirty="0"/>
              <a:t> </a:t>
            </a:r>
            <a:r>
              <a:rPr lang="en-US" sz="1400" dirty="0" err="1"/>
              <a:t>thức</a:t>
            </a:r>
            <a:r>
              <a:rPr lang="en-US" sz="1400" dirty="0"/>
              <a:t> </a:t>
            </a:r>
            <a:r>
              <a:rPr lang="en-US" sz="1400" dirty="0" err="1"/>
              <a:t>với</a:t>
            </a:r>
            <a:r>
              <a:rPr lang="en-US" sz="1400" dirty="0"/>
              <a:t> learning rate </a:t>
            </a:r>
            <a:r>
              <a:rPr lang="en-US" sz="1400" dirty="0" err="1"/>
              <a:t>là</a:t>
            </a:r>
            <a:r>
              <a:rPr lang="en-US" sz="1400" dirty="0"/>
              <a:t> </a:t>
            </a:r>
            <a:r>
              <a:rPr lang="en-US" sz="1400" dirty="0" err="1"/>
              <a:t>giá</a:t>
            </a:r>
            <a:r>
              <a:rPr lang="en-US" sz="1400" dirty="0"/>
              <a:t> </a:t>
            </a:r>
            <a:r>
              <a:rPr lang="en-US" sz="1400" dirty="0" err="1"/>
              <a:t>trị</a:t>
            </a:r>
            <a:r>
              <a:rPr lang="en-US" sz="1400" dirty="0"/>
              <a:t> </a:t>
            </a:r>
            <a:r>
              <a:rPr lang="en-US" sz="1400" dirty="0" err="1"/>
              <a:t>của</a:t>
            </a:r>
            <a:r>
              <a:rPr lang="en-US" sz="1400" dirty="0"/>
              <a:t> </a:t>
            </a:r>
            <a:r>
              <a:rPr lang="en-US" sz="1400" dirty="0" err="1"/>
              <a:t>tốc</a:t>
            </a:r>
            <a:r>
              <a:rPr lang="en-US" sz="1400" dirty="0"/>
              <a:t> </a:t>
            </a:r>
            <a:r>
              <a:rPr lang="en-US" sz="1400" dirty="0" err="1"/>
              <a:t>độ</a:t>
            </a:r>
            <a:r>
              <a:rPr lang="en-US" sz="1400" dirty="0"/>
              <a:t> </a:t>
            </a:r>
            <a:r>
              <a:rPr lang="en-US" sz="1400" dirty="0" err="1"/>
              <a:t>học</a:t>
            </a:r>
            <a:r>
              <a:rPr lang="en-US" sz="1400" dirty="0"/>
              <a:t> </a:t>
            </a:r>
            <a:r>
              <a:rPr lang="en-US" sz="1400" dirty="0" err="1"/>
              <a:t>tự</a:t>
            </a:r>
            <a:r>
              <a:rPr lang="en-US" sz="1400" dirty="0"/>
              <a:t> </a:t>
            </a:r>
            <a:r>
              <a:rPr lang="en-US" sz="1400" dirty="0" err="1"/>
              <a:t>cho</a:t>
            </a:r>
            <a:r>
              <a:rPr lang="en-US" sz="1400" dirty="0"/>
              <a:t> </a:t>
            </a:r>
            <a:r>
              <a:rPr lang="en-US" sz="1400" dirty="0" err="1"/>
              <a:t>trước</a:t>
            </a:r>
            <a:r>
              <a:rPr lang="en-US" sz="1400" dirty="0"/>
              <a:t>:</a:t>
            </a:r>
          </a:p>
          <a:p>
            <a:pPr marL="114300" indent="0" algn="ctr">
              <a:lnSpc>
                <a:spcPct val="150000"/>
              </a:lnSpc>
              <a:buNone/>
            </a:pPr>
            <a:r>
              <a:rPr lang="en-US" sz="1400" dirty="0"/>
              <a:t>α  = (α - α</a:t>
            </a:r>
            <a:r>
              <a:rPr lang="en-US" sz="1400" baseline="30000" dirty="0"/>
              <a:t>’</a:t>
            </a:r>
            <a:r>
              <a:rPr lang="en-US" sz="1400" dirty="0"/>
              <a:t>) * learning rate</a:t>
            </a:r>
          </a:p>
          <a:p>
            <a:pPr marL="114300" indent="0" algn="ctr">
              <a:lnSpc>
                <a:spcPct val="150000"/>
              </a:lnSpc>
              <a:buNone/>
            </a:pPr>
            <a:r>
              <a:rPr lang="en-US" sz="1400" dirty="0"/>
              <a:t>β = (β – β</a:t>
            </a:r>
            <a:r>
              <a:rPr lang="en-US" sz="1400" baseline="30000" dirty="0"/>
              <a:t>’</a:t>
            </a:r>
            <a:r>
              <a:rPr lang="en-US" sz="1400" dirty="0"/>
              <a:t>) * learning rate</a:t>
            </a:r>
          </a:p>
          <a:p>
            <a:pPr marL="114300" indent="0">
              <a:lnSpc>
                <a:spcPct val="150000"/>
              </a:lnSpc>
              <a:buNone/>
            </a:pPr>
            <a:r>
              <a:rPr lang="en-US" sz="1400" dirty="0" err="1"/>
              <a:t>Đến</a:t>
            </a:r>
            <a:r>
              <a:rPr lang="en-US" sz="1400" dirty="0"/>
              <a:t> </a:t>
            </a:r>
            <a:r>
              <a:rPr lang="en-US" sz="1400" dirty="0" err="1"/>
              <a:t>cuối</a:t>
            </a:r>
            <a:r>
              <a:rPr lang="en-US" sz="1400" dirty="0"/>
              <a:t> </a:t>
            </a:r>
            <a:r>
              <a:rPr lang="en-US" sz="1400" dirty="0" err="1"/>
              <a:t>cùng</a:t>
            </a:r>
            <a:r>
              <a:rPr lang="en-US" sz="1400" dirty="0"/>
              <a:t>, ta </a:t>
            </a:r>
            <a:r>
              <a:rPr lang="en-US" sz="1400" dirty="0" err="1"/>
              <a:t>nhận</a:t>
            </a:r>
            <a:r>
              <a:rPr lang="en-US" sz="1400" dirty="0"/>
              <a:t> đ</a:t>
            </a:r>
            <a:r>
              <a:rPr lang="vi-VN" sz="1400" dirty="0"/>
              <a:t>ư</a:t>
            </a:r>
            <a:r>
              <a:rPr lang="en-US" sz="1400" dirty="0" err="1"/>
              <a:t>ơc</a:t>
            </a:r>
            <a:r>
              <a:rPr lang="en-US" sz="1400" dirty="0"/>
              <a:t> α </a:t>
            </a:r>
            <a:r>
              <a:rPr lang="en-US" sz="1400" dirty="0" err="1"/>
              <a:t>và</a:t>
            </a:r>
            <a:r>
              <a:rPr lang="en-US" sz="1400" dirty="0"/>
              <a:t> β </a:t>
            </a:r>
            <a:r>
              <a:rPr lang="en-US" sz="1400" dirty="0" err="1"/>
              <a:t>tối</a:t>
            </a:r>
            <a:r>
              <a:rPr lang="en-US" sz="1400" dirty="0"/>
              <a:t> </a:t>
            </a:r>
            <a:r>
              <a:rPr lang="en-US" sz="1400" dirty="0" err="1"/>
              <a:t>ưu</a:t>
            </a:r>
            <a:r>
              <a:rPr lang="en-US" sz="1400" dirty="0"/>
              <a:t> </a:t>
            </a:r>
            <a:r>
              <a:rPr lang="en-US" sz="1400" dirty="0" err="1"/>
              <a:t>nhất</a:t>
            </a:r>
            <a:r>
              <a:rPr lang="en-US" sz="1400" dirty="0"/>
              <a:t>, </a:t>
            </a:r>
            <a:r>
              <a:rPr lang="en-US" sz="1400" dirty="0" err="1"/>
              <a:t>hàm</a:t>
            </a:r>
            <a:r>
              <a:rPr lang="en-US" sz="1400" dirty="0"/>
              <a:t> </a:t>
            </a:r>
            <a:r>
              <a:rPr lang="en-US" sz="1400" dirty="0" err="1"/>
              <a:t>số</a:t>
            </a:r>
            <a:r>
              <a:rPr lang="en-US" sz="1400" dirty="0"/>
              <a:t> </a:t>
            </a:r>
            <a:r>
              <a:rPr lang="en-US" sz="1400" dirty="0" err="1"/>
              <a:t>của</a:t>
            </a:r>
            <a:r>
              <a:rPr lang="en-US" sz="1400" dirty="0"/>
              <a:t> ta </a:t>
            </a:r>
            <a:r>
              <a:rPr lang="en-US" sz="1400" dirty="0" err="1"/>
              <a:t>cũng</a:t>
            </a:r>
            <a:r>
              <a:rPr lang="en-US" sz="1400" dirty="0"/>
              <a:t> </a:t>
            </a:r>
            <a:r>
              <a:rPr lang="en-US" sz="1400" dirty="0" err="1"/>
              <a:t>như</a:t>
            </a:r>
            <a:r>
              <a:rPr lang="en-US" sz="1400" dirty="0"/>
              <a:t> </a:t>
            </a:r>
            <a:r>
              <a:rPr lang="en-US" sz="1400" dirty="0" err="1"/>
              <a:t>thế</a:t>
            </a:r>
            <a:r>
              <a:rPr lang="en-US" sz="1400" dirty="0"/>
              <a:t> </a:t>
            </a:r>
            <a:r>
              <a:rPr lang="en-US" sz="1400" dirty="0" err="1"/>
              <a:t>mà</a:t>
            </a:r>
            <a:r>
              <a:rPr lang="en-US" sz="1400" dirty="0"/>
              <a:t> </a:t>
            </a:r>
            <a:r>
              <a:rPr lang="en-US" sz="1400" dirty="0" err="1"/>
              <a:t>hoàn</a:t>
            </a:r>
            <a:r>
              <a:rPr lang="en-US" sz="1400" dirty="0"/>
              <a:t> </a:t>
            </a:r>
            <a:r>
              <a:rPr lang="en-US" sz="1400" dirty="0" err="1"/>
              <a:t>thành</a:t>
            </a:r>
            <a:r>
              <a:rPr lang="en-US" sz="1400" dirty="0"/>
              <a:t>.</a:t>
            </a:r>
          </a:p>
          <a:p>
            <a:pPr marL="0" indent="0" algn="ctr">
              <a:buSzPts val="1100"/>
              <a:buFont typeface="Lato"/>
              <a:buNone/>
            </a:pPr>
            <a:endParaRPr lang="en-US" dirty="0"/>
          </a:p>
          <a:p>
            <a:pPr marL="0" indent="0" algn="ctr">
              <a:buSzPts val="1100"/>
              <a:buFont typeface="Lato"/>
              <a:buNone/>
            </a:pP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259468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489" name="Google Shape;489;p60"/>
          <p:cNvSpPr txBox="1">
            <a:spLocks noGrp="1"/>
          </p:cNvSpPr>
          <p:nvPr>
            <p:ph type="body" idx="1"/>
          </p:nvPr>
        </p:nvSpPr>
        <p:spPr>
          <a:xfrm>
            <a:off x="713225" y="1017724"/>
            <a:ext cx="8101297" cy="414388"/>
          </a:xfrm>
          <a:prstGeom prst="rect">
            <a:avLst/>
          </a:prstGeom>
        </p:spPr>
        <p:txBody>
          <a:bodyPr spcFirstLastPara="1" wrap="square" lIns="91425" tIns="91425" rIns="91425" bIns="91425" anchor="t" anchorCtr="0">
            <a:noAutofit/>
          </a:bodyPr>
          <a:lstStyle/>
          <a:p>
            <a:pPr marL="0" indent="0">
              <a:buSzPts val="1100"/>
              <a:buNone/>
            </a:pPr>
            <a:r>
              <a:rPr lang="en-US" sz="1400" b="1" dirty="0" err="1"/>
              <a:t>Giải</a:t>
            </a:r>
            <a:r>
              <a:rPr lang="en-US" sz="1400" b="1" dirty="0"/>
              <a:t> </a:t>
            </a:r>
            <a:r>
              <a:rPr lang="en-US" sz="1400" b="1" dirty="0" err="1"/>
              <a:t>thuật</a:t>
            </a:r>
            <a:r>
              <a:rPr lang="en-US" sz="1400" b="1" dirty="0"/>
              <a:t> </a:t>
            </a:r>
            <a:r>
              <a:rPr lang="en-US" sz="1400" b="1" dirty="0" err="1"/>
              <a:t>xây</a:t>
            </a:r>
            <a:r>
              <a:rPr lang="en-US" sz="1400" b="1" dirty="0"/>
              <a:t> </a:t>
            </a:r>
            <a:r>
              <a:rPr lang="en-US" sz="1400" b="1" dirty="0" err="1"/>
              <a:t>dựng</a:t>
            </a:r>
            <a:r>
              <a:rPr lang="en-US" sz="1400" b="1" dirty="0"/>
              <a:t> </a:t>
            </a:r>
            <a:r>
              <a:rPr lang="en-US" sz="1400" b="1" dirty="0" err="1"/>
              <a:t>mô</a:t>
            </a:r>
            <a:r>
              <a:rPr lang="en-US" sz="1400" b="1" dirty="0"/>
              <a:t> </a:t>
            </a:r>
            <a:r>
              <a:rPr lang="en-US" sz="1400" b="1" dirty="0" err="1"/>
              <a:t>hình</a:t>
            </a:r>
            <a:r>
              <a:rPr lang="en-US" sz="1400" b="1" dirty="0"/>
              <a:t> </a:t>
            </a:r>
            <a:r>
              <a:rPr lang="en-US" sz="1400" b="1" dirty="0" err="1"/>
              <a:t>hồi</a:t>
            </a:r>
            <a:r>
              <a:rPr lang="en-US" sz="1400" b="1" dirty="0"/>
              <a:t> </a:t>
            </a:r>
            <a:r>
              <a:rPr lang="en-US" sz="1400" b="1" dirty="0" err="1"/>
              <a:t>quy</a:t>
            </a:r>
            <a:r>
              <a:rPr lang="en-US" sz="1400" b="1" dirty="0"/>
              <a:t> </a:t>
            </a:r>
            <a:r>
              <a:rPr lang="en-US" sz="1400" b="1" dirty="0" err="1"/>
              <a:t>tuyến</a:t>
            </a:r>
            <a:r>
              <a:rPr lang="en-US" sz="1400" b="1" dirty="0"/>
              <a:t> </a:t>
            </a:r>
            <a:r>
              <a:rPr lang="en-US" sz="1400" b="1" dirty="0" err="1"/>
              <a:t>tính</a:t>
            </a:r>
            <a:r>
              <a:rPr lang="en-US" sz="1400" b="1" dirty="0"/>
              <a:t> Simple Linear Regression:</a:t>
            </a:r>
          </a:p>
          <a:p>
            <a:pPr marL="0" indent="0">
              <a:buSzPts val="1100"/>
              <a:buNone/>
            </a:pPr>
            <a:endParaRPr lang="en-US" sz="1400" dirty="0"/>
          </a:p>
          <a:p>
            <a:pPr marL="0" lvl="0" indent="0" algn="ctr">
              <a:buSzPts val="1100"/>
              <a:buNone/>
            </a:pPr>
            <a:r>
              <a:rPr lang="en-US" sz="1400" dirty="0">
                <a:solidFill>
                  <a:schemeClr val="tx1"/>
                </a:solidFill>
              </a:rPr>
              <a:t> </a:t>
            </a:r>
          </a:p>
          <a:p>
            <a:pPr marL="0" lvl="0" indent="0" algn="l" rtl="0">
              <a:spcBef>
                <a:spcPts val="0"/>
              </a:spcBef>
              <a:spcAft>
                <a:spcPts val="0"/>
              </a:spcAft>
              <a:buClr>
                <a:schemeClr val="dk1"/>
              </a:buClr>
              <a:buSzPts val="1100"/>
              <a:buFont typeface="Arial"/>
              <a:buNone/>
            </a:pPr>
            <a:r>
              <a:rPr lang="en-US" sz="1400" dirty="0">
                <a:solidFill>
                  <a:schemeClr val="tx1"/>
                </a:solidFill>
              </a:rPr>
              <a:t> </a:t>
            </a:r>
          </a:p>
          <a:p>
            <a:pPr marL="0" lvl="0" indent="0" algn="l" rtl="0">
              <a:spcBef>
                <a:spcPts val="0"/>
              </a:spcBef>
              <a:spcAft>
                <a:spcPts val="0"/>
              </a:spcAft>
              <a:buClr>
                <a:schemeClr val="dk1"/>
              </a:buClr>
              <a:buSzPts val="1100"/>
              <a:buFont typeface="Arial"/>
              <a:buNone/>
            </a:pPr>
            <a:endParaRPr lang="en-US" sz="1400" dirty="0">
              <a:solidFill>
                <a:schemeClr val="tx1"/>
              </a:solidFill>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60" y="1397259"/>
            <a:ext cx="8101297" cy="2728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lnSpc>
                <a:spcPct val="150000"/>
              </a:lnSpc>
              <a:buFont typeface="Lato"/>
              <a:buNone/>
            </a:pPr>
            <a:r>
              <a:rPr lang="en-US" sz="1400" b="1" dirty="0" err="1"/>
              <a:t>Đầu</a:t>
            </a:r>
            <a:r>
              <a:rPr lang="en-US" sz="1400" b="1" dirty="0"/>
              <a:t> </a:t>
            </a:r>
            <a:r>
              <a:rPr lang="en-US" sz="1400" b="1" dirty="0" err="1"/>
              <a:t>vào</a:t>
            </a:r>
            <a:r>
              <a:rPr lang="en-US" sz="1400" b="1" dirty="0"/>
              <a:t>: </a:t>
            </a:r>
            <a:endParaRPr lang="en-US" sz="1400" dirty="0"/>
          </a:p>
          <a:p>
            <a:pPr marL="114300" indent="0">
              <a:lnSpc>
                <a:spcPct val="150000"/>
              </a:lnSpc>
              <a:buFont typeface="Lato"/>
              <a:buNone/>
            </a:pPr>
            <a:r>
              <a:rPr lang="en-US" sz="1400" dirty="0"/>
              <a:t>- x: </a:t>
            </a:r>
            <a:r>
              <a:rPr lang="en-US" sz="1400" dirty="0" err="1"/>
              <a:t>tập</a:t>
            </a:r>
            <a:r>
              <a:rPr lang="en-US" sz="1400" dirty="0"/>
              <a:t> </a:t>
            </a:r>
            <a:r>
              <a:rPr lang="en-US" sz="1400" dirty="0" err="1"/>
              <a:t>biến</a:t>
            </a:r>
            <a:r>
              <a:rPr lang="en-US" sz="1400" dirty="0"/>
              <a:t> </a:t>
            </a:r>
            <a:r>
              <a:rPr lang="en-US" sz="1400" dirty="0" err="1"/>
              <a:t>độc</a:t>
            </a:r>
            <a:r>
              <a:rPr lang="en-US" sz="1400" dirty="0"/>
              <a:t> </a:t>
            </a:r>
            <a:r>
              <a:rPr lang="en-US" sz="1400" dirty="0" err="1"/>
              <a:t>lập</a:t>
            </a:r>
            <a:endParaRPr lang="en-US" sz="1400" dirty="0"/>
          </a:p>
          <a:p>
            <a:pPr marL="114300" indent="0">
              <a:lnSpc>
                <a:spcPct val="150000"/>
              </a:lnSpc>
              <a:buFont typeface="Lato"/>
              <a:buNone/>
            </a:pPr>
            <a:r>
              <a:rPr lang="en-US" sz="1400" dirty="0"/>
              <a:t>- y: </a:t>
            </a:r>
            <a:r>
              <a:rPr lang="en-US" sz="1400" dirty="0" err="1"/>
              <a:t>tập</a:t>
            </a:r>
            <a:r>
              <a:rPr lang="en-US" sz="1400" dirty="0"/>
              <a:t> </a:t>
            </a:r>
            <a:r>
              <a:rPr lang="en-US" sz="1400" dirty="0" err="1"/>
              <a:t>biến</a:t>
            </a:r>
            <a:r>
              <a:rPr lang="en-US" sz="1400" dirty="0"/>
              <a:t> </a:t>
            </a:r>
            <a:r>
              <a:rPr lang="en-US" sz="1400" dirty="0" err="1"/>
              <a:t>phụ</a:t>
            </a:r>
            <a:r>
              <a:rPr lang="en-US" sz="1400" dirty="0"/>
              <a:t> </a:t>
            </a:r>
            <a:r>
              <a:rPr lang="en-US" sz="1400" dirty="0" err="1"/>
              <a:t>thuộc</a:t>
            </a:r>
            <a:endParaRPr lang="en-US" sz="1400" dirty="0"/>
          </a:p>
          <a:p>
            <a:pPr marL="114300" indent="0">
              <a:lnSpc>
                <a:spcPct val="150000"/>
              </a:lnSpc>
              <a:buFont typeface="Lato"/>
              <a:buNone/>
            </a:pPr>
            <a:r>
              <a:rPr lang="en-US" sz="1400" dirty="0"/>
              <a:t>- α, β</a:t>
            </a:r>
          </a:p>
          <a:p>
            <a:pPr marL="114300" indent="0">
              <a:lnSpc>
                <a:spcPct val="150000"/>
              </a:lnSpc>
              <a:buFont typeface="Lato"/>
              <a:buNone/>
            </a:pPr>
            <a:r>
              <a:rPr lang="en-US" sz="1400" dirty="0"/>
              <a:t>- </a:t>
            </a:r>
            <a:r>
              <a:rPr lang="en-US" sz="1400" dirty="0" err="1"/>
              <a:t>learning_rate</a:t>
            </a:r>
            <a:r>
              <a:rPr lang="en-US" sz="1400" dirty="0"/>
              <a:t>: </a:t>
            </a:r>
            <a:r>
              <a:rPr lang="en-US" sz="1400" dirty="0" err="1"/>
              <a:t>tốc</a:t>
            </a:r>
            <a:r>
              <a:rPr lang="en-US" sz="1400" dirty="0"/>
              <a:t> </a:t>
            </a:r>
            <a:r>
              <a:rPr lang="en-US" sz="1400" dirty="0" err="1"/>
              <a:t>độ</a:t>
            </a:r>
            <a:r>
              <a:rPr lang="en-US" sz="1400" dirty="0"/>
              <a:t> </a:t>
            </a:r>
            <a:r>
              <a:rPr lang="en-US" sz="1400" dirty="0" err="1"/>
              <a:t>học</a:t>
            </a:r>
            <a:endParaRPr lang="en-US" sz="1400" dirty="0"/>
          </a:p>
          <a:p>
            <a:pPr marL="114300" indent="0">
              <a:lnSpc>
                <a:spcPct val="150000"/>
              </a:lnSpc>
              <a:buFont typeface="Lato"/>
              <a:buNone/>
            </a:pPr>
            <a:r>
              <a:rPr lang="en-US" sz="1400" dirty="0"/>
              <a:t>- loop: </a:t>
            </a:r>
            <a:r>
              <a:rPr lang="en-US" sz="1400" dirty="0" err="1"/>
              <a:t>số</a:t>
            </a:r>
            <a:r>
              <a:rPr lang="en-US" sz="1400" dirty="0"/>
              <a:t> </a:t>
            </a:r>
            <a:r>
              <a:rPr lang="en-US" sz="1400" dirty="0" err="1"/>
              <a:t>lần</a:t>
            </a:r>
            <a:r>
              <a:rPr lang="en-US" sz="1400" dirty="0"/>
              <a:t> </a:t>
            </a:r>
            <a:r>
              <a:rPr lang="en-US" sz="1400" dirty="0" err="1"/>
              <a:t>học</a:t>
            </a:r>
            <a:endParaRPr lang="en-US" sz="1400" dirty="0"/>
          </a:p>
          <a:p>
            <a:pPr marL="114300" indent="0">
              <a:lnSpc>
                <a:spcPct val="150000"/>
              </a:lnSpc>
              <a:buFont typeface="Lato"/>
              <a:buNone/>
            </a:pPr>
            <a:r>
              <a:rPr lang="en-US" sz="1400" dirty="0"/>
              <a:t>- </a:t>
            </a:r>
            <a:r>
              <a:rPr lang="en-US" sz="1400" dirty="0" err="1"/>
              <a:t>x_new</a:t>
            </a:r>
            <a:r>
              <a:rPr lang="en-US" sz="1400" dirty="0"/>
              <a:t>: </a:t>
            </a:r>
            <a:r>
              <a:rPr lang="en-US" sz="1400" dirty="0" err="1"/>
              <a:t>biến</a:t>
            </a:r>
            <a:r>
              <a:rPr lang="en-US" sz="1400" dirty="0"/>
              <a:t> </a:t>
            </a:r>
            <a:r>
              <a:rPr lang="en-US" sz="1400" dirty="0" err="1"/>
              <a:t>độc</a:t>
            </a:r>
            <a:r>
              <a:rPr lang="en-US" sz="1400" dirty="0"/>
              <a:t> </a:t>
            </a:r>
            <a:r>
              <a:rPr lang="en-US" sz="1400" dirty="0" err="1"/>
              <a:t>lập</a:t>
            </a:r>
            <a:r>
              <a:rPr lang="en-US" sz="1400" dirty="0"/>
              <a:t> </a:t>
            </a:r>
            <a:r>
              <a:rPr lang="en-US" sz="1400" dirty="0" err="1"/>
              <a:t>mới</a:t>
            </a:r>
            <a:r>
              <a:rPr lang="en-US" sz="1400" dirty="0"/>
              <a:t>, </a:t>
            </a:r>
            <a:r>
              <a:rPr lang="en-US" sz="1400" dirty="0" err="1"/>
              <a:t>dùng</a:t>
            </a:r>
            <a:r>
              <a:rPr lang="en-US" sz="1400" dirty="0"/>
              <a:t> </a:t>
            </a:r>
            <a:r>
              <a:rPr lang="en-US" sz="1400" dirty="0" err="1"/>
              <a:t>đề</a:t>
            </a:r>
            <a:r>
              <a:rPr lang="en-US" sz="1400" dirty="0"/>
              <a:t> </a:t>
            </a:r>
            <a:r>
              <a:rPr lang="en-US" sz="1400" dirty="0" err="1"/>
              <a:t>dự</a:t>
            </a:r>
            <a:r>
              <a:rPr lang="en-US" sz="1400" dirty="0"/>
              <a:t> </a:t>
            </a:r>
            <a:r>
              <a:rPr lang="en-US" sz="1400" dirty="0" err="1"/>
              <a:t>đoán</a:t>
            </a:r>
            <a:r>
              <a:rPr lang="en-US" sz="1400" dirty="0"/>
              <a:t> </a:t>
            </a:r>
            <a:r>
              <a:rPr lang="en-US" sz="1400" dirty="0" err="1"/>
              <a:t>biến</a:t>
            </a:r>
            <a:r>
              <a:rPr lang="en-US" sz="1400" dirty="0"/>
              <a:t> </a:t>
            </a:r>
            <a:r>
              <a:rPr lang="en-US" sz="1400" dirty="0" err="1"/>
              <a:t>phụ</a:t>
            </a:r>
            <a:r>
              <a:rPr lang="en-US" sz="1400" dirty="0"/>
              <a:t> </a:t>
            </a:r>
            <a:r>
              <a:rPr lang="en-US" sz="1400" dirty="0" err="1"/>
              <a:t>thuộc</a:t>
            </a:r>
            <a:r>
              <a:rPr lang="en-US" sz="1400" dirty="0"/>
              <a:t> </a:t>
            </a:r>
            <a:r>
              <a:rPr lang="en-US" sz="1400" dirty="0" err="1"/>
              <a:t>mới</a:t>
            </a:r>
            <a:endParaRPr lang="en-US" sz="1400" dirty="0"/>
          </a:p>
          <a:p>
            <a:pPr marL="114300" indent="0">
              <a:lnSpc>
                <a:spcPct val="150000"/>
              </a:lnSpc>
              <a:buFont typeface="Lato"/>
              <a:buNone/>
            </a:pPr>
            <a:r>
              <a:rPr lang="en-US" sz="1400" b="1" dirty="0" err="1"/>
              <a:t>Đầu</a:t>
            </a:r>
            <a:r>
              <a:rPr lang="en-US" sz="1400" b="1" dirty="0"/>
              <a:t> ra: </a:t>
            </a:r>
            <a:r>
              <a:rPr lang="en-US" sz="1400" dirty="0" err="1"/>
              <a:t>giá</a:t>
            </a:r>
            <a:r>
              <a:rPr lang="en-US" sz="1400" dirty="0"/>
              <a:t> </a:t>
            </a:r>
            <a:r>
              <a:rPr lang="en-US" sz="1400" dirty="0" err="1"/>
              <a:t>trị</a:t>
            </a:r>
            <a:r>
              <a:rPr lang="en-US" sz="1400" dirty="0"/>
              <a:t> </a:t>
            </a:r>
            <a:r>
              <a:rPr lang="en-US" sz="1400" dirty="0" err="1"/>
              <a:t>phụ</a:t>
            </a:r>
            <a:r>
              <a:rPr lang="en-US" sz="1400" dirty="0"/>
              <a:t> </a:t>
            </a:r>
            <a:r>
              <a:rPr lang="en-US" sz="1400" dirty="0" err="1"/>
              <a:t>thuộc</a:t>
            </a:r>
            <a:r>
              <a:rPr lang="en-US" sz="1400" dirty="0"/>
              <a:t> </a:t>
            </a:r>
            <a:r>
              <a:rPr lang="en-US" sz="1400" dirty="0" err="1"/>
              <a:t>mới</a:t>
            </a:r>
            <a:r>
              <a:rPr lang="en-US" sz="1400" dirty="0"/>
              <a:t> </a:t>
            </a:r>
            <a:r>
              <a:rPr lang="en-US" sz="1400" dirty="0" err="1"/>
              <a:t>y_new</a:t>
            </a:r>
            <a:endParaRPr lang="en-US" sz="1400" dirty="0"/>
          </a:p>
          <a:p>
            <a:pPr marL="0" indent="0">
              <a:buSzPts val="1100"/>
              <a:buFont typeface="Lato"/>
              <a:buNone/>
            </a:pPr>
            <a:endParaRPr lang="en-US" dirty="0"/>
          </a:p>
          <a:p>
            <a:pPr marL="0" indent="0" algn="ctr">
              <a:buSzPts val="1100"/>
              <a:buFont typeface="Lato"/>
              <a:buNone/>
            </a:pP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165462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489" name="Google Shape;489;p60"/>
          <p:cNvSpPr txBox="1">
            <a:spLocks noGrp="1"/>
          </p:cNvSpPr>
          <p:nvPr>
            <p:ph type="body" idx="1"/>
          </p:nvPr>
        </p:nvSpPr>
        <p:spPr>
          <a:xfrm>
            <a:off x="713225" y="1017724"/>
            <a:ext cx="8101297" cy="414388"/>
          </a:xfrm>
          <a:prstGeom prst="rect">
            <a:avLst/>
          </a:prstGeom>
        </p:spPr>
        <p:txBody>
          <a:bodyPr spcFirstLastPara="1" wrap="square" lIns="91425" tIns="91425" rIns="91425" bIns="91425" anchor="t" anchorCtr="0">
            <a:noAutofit/>
          </a:bodyPr>
          <a:lstStyle/>
          <a:p>
            <a:pPr marL="0" indent="0">
              <a:buSzPts val="1100"/>
              <a:buNone/>
            </a:pPr>
            <a:r>
              <a:rPr lang="en-US" sz="1400" b="1" dirty="0" err="1"/>
              <a:t>Giải</a:t>
            </a:r>
            <a:r>
              <a:rPr lang="en-US" sz="1400" b="1" dirty="0"/>
              <a:t> </a:t>
            </a:r>
            <a:r>
              <a:rPr lang="en-US" sz="1400" b="1" dirty="0" err="1"/>
              <a:t>thuật</a:t>
            </a:r>
            <a:r>
              <a:rPr lang="en-US" sz="1400" b="1" dirty="0"/>
              <a:t> </a:t>
            </a:r>
            <a:r>
              <a:rPr lang="en-US" sz="1400" b="1" dirty="0" err="1"/>
              <a:t>xây</a:t>
            </a:r>
            <a:r>
              <a:rPr lang="en-US" sz="1400" b="1" dirty="0"/>
              <a:t> </a:t>
            </a:r>
            <a:r>
              <a:rPr lang="en-US" sz="1400" b="1" dirty="0" err="1"/>
              <a:t>dựng</a:t>
            </a:r>
            <a:r>
              <a:rPr lang="en-US" sz="1400" b="1" dirty="0"/>
              <a:t> </a:t>
            </a:r>
            <a:r>
              <a:rPr lang="en-US" sz="1400" b="1" dirty="0" err="1"/>
              <a:t>mô</a:t>
            </a:r>
            <a:r>
              <a:rPr lang="en-US" sz="1400" b="1" dirty="0"/>
              <a:t> </a:t>
            </a:r>
            <a:r>
              <a:rPr lang="en-US" sz="1400" b="1" dirty="0" err="1"/>
              <a:t>hình</a:t>
            </a:r>
            <a:r>
              <a:rPr lang="en-US" sz="1400" b="1" dirty="0"/>
              <a:t> </a:t>
            </a:r>
            <a:r>
              <a:rPr lang="en-US" sz="1400" b="1" dirty="0" err="1"/>
              <a:t>hồi</a:t>
            </a:r>
            <a:r>
              <a:rPr lang="en-US" sz="1400" b="1" dirty="0"/>
              <a:t> </a:t>
            </a:r>
            <a:r>
              <a:rPr lang="en-US" sz="1400" b="1" dirty="0" err="1"/>
              <a:t>quy</a:t>
            </a:r>
            <a:r>
              <a:rPr lang="en-US" sz="1400" b="1" dirty="0"/>
              <a:t> </a:t>
            </a:r>
            <a:r>
              <a:rPr lang="en-US" sz="1400" b="1" dirty="0" err="1"/>
              <a:t>tuyến</a:t>
            </a:r>
            <a:r>
              <a:rPr lang="en-US" sz="1400" b="1" dirty="0"/>
              <a:t> </a:t>
            </a:r>
            <a:r>
              <a:rPr lang="en-US" sz="1400" b="1" dirty="0" err="1"/>
              <a:t>tính</a:t>
            </a:r>
            <a:r>
              <a:rPr lang="en-US" sz="1400" b="1" dirty="0"/>
              <a:t> Simple Linear Regression:</a:t>
            </a:r>
          </a:p>
          <a:p>
            <a:pPr marL="0" indent="0">
              <a:buSzPts val="1100"/>
              <a:buNone/>
            </a:pPr>
            <a:endParaRPr lang="en-US" sz="1400" dirty="0"/>
          </a:p>
          <a:p>
            <a:pPr marL="0" lvl="0" indent="0" algn="ctr">
              <a:buSzPts val="1100"/>
              <a:buNone/>
            </a:pPr>
            <a:r>
              <a:rPr lang="en-US" sz="1400" dirty="0">
                <a:solidFill>
                  <a:schemeClr val="tx1"/>
                </a:solidFill>
              </a:rPr>
              <a:t> </a:t>
            </a:r>
          </a:p>
          <a:p>
            <a:pPr marL="0" lvl="0" indent="0" algn="l" rtl="0">
              <a:spcBef>
                <a:spcPts val="0"/>
              </a:spcBef>
              <a:spcAft>
                <a:spcPts val="0"/>
              </a:spcAft>
              <a:buClr>
                <a:schemeClr val="dk1"/>
              </a:buClr>
              <a:buSzPts val="1100"/>
              <a:buFont typeface="Arial"/>
              <a:buNone/>
            </a:pPr>
            <a:r>
              <a:rPr lang="en-US" sz="1400" dirty="0">
                <a:solidFill>
                  <a:schemeClr val="tx1"/>
                </a:solidFill>
              </a:rPr>
              <a:t> </a:t>
            </a:r>
          </a:p>
          <a:p>
            <a:pPr marL="0" lvl="0" indent="0" algn="l" rtl="0">
              <a:spcBef>
                <a:spcPts val="0"/>
              </a:spcBef>
              <a:spcAft>
                <a:spcPts val="0"/>
              </a:spcAft>
              <a:buClr>
                <a:schemeClr val="dk1"/>
              </a:buClr>
              <a:buSzPts val="1100"/>
              <a:buFont typeface="Arial"/>
              <a:buNone/>
            </a:pPr>
            <a:endParaRPr lang="en-US" sz="1400" dirty="0">
              <a:solidFill>
                <a:schemeClr val="tx1"/>
              </a:solidFill>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60" y="1397259"/>
            <a:ext cx="8101297" cy="33012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buNone/>
            </a:pPr>
            <a:r>
              <a:rPr lang="en-US" b="1" dirty="0"/>
              <a:t>       BEGIN:</a:t>
            </a:r>
            <a:endParaRPr lang="en-US" dirty="0"/>
          </a:p>
          <a:p>
            <a:pPr marL="114300" indent="0">
              <a:buNone/>
            </a:pPr>
            <a:r>
              <a:rPr lang="en-US" b="1" dirty="0"/>
              <a:t>	for</a:t>
            </a:r>
            <a:r>
              <a:rPr lang="en-US" dirty="0"/>
              <a:t> </a:t>
            </a:r>
            <a:r>
              <a:rPr lang="en-US" dirty="0" err="1"/>
              <a:t>mỗi</a:t>
            </a:r>
            <a:r>
              <a:rPr lang="en-US" dirty="0"/>
              <a:t> </a:t>
            </a:r>
            <a:r>
              <a:rPr lang="en-US" dirty="0" err="1"/>
              <a:t>giá</a:t>
            </a:r>
            <a:r>
              <a:rPr lang="en-US" dirty="0"/>
              <a:t> </a:t>
            </a:r>
            <a:r>
              <a:rPr lang="en-US" dirty="0" err="1"/>
              <a:t>trị</a:t>
            </a:r>
            <a:r>
              <a:rPr lang="en-US" dirty="0"/>
              <a:t> </a:t>
            </a:r>
            <a:r>
              <a:rPr lang="en-US" b="1" dirty="0"/>
              <a:t>k</a:t>
            </a:r>
            <a:r>
              <a:rPr lang="en-US" dirty="0"/>
              <a:t> </a:t>
            </a:r>
            <a:r>
              <a:rPr lang="en-US" dirty="0" err="1"/>
              <a:t>trong</a:t>
            </a:r>
            <a:r>
              <a:rPr lang="en-US" dirty="0"/>
              <a:t> </a:t>
            </a:r>
            <a:r>
              <a:rPr lang="en-US" dirty="0" err="1"/>
              <a:t>số</a:t>
            </a:r>
            <a:r>
              <a:rPr lang="en-US" dirty="0"/>
              <a:t> </a:t>
            </a:r>
            <a:r>
              <a:rPr lang="en-US" dirty="0" err="1"/>
              <a:t>lần</a:t>
            </a:r>
            <a:r>
              <a:rPr lang="en-US" dirty="0"/>
              <a:t> </a:t>
            </a:r>
            <a:r>
              <a:rPr lang="en-US" dirty="0" err="1"/>
              <a:t>học</a:t>
            </a:r>
            <a:r>
              <a:rPr lang="en-US" dirty="0"/>
              <a:t> </a:t>
            </a:r>
            <a:r>
              <a:rPr lang="en-US" b="1" dirty="0"/>
              <a:t>loop</a:t>
            </a:r>
            <a:r>
              <a:rPr lang="en-US" dirty="0"/>
              <a:t>:</a:t>
            </a:r>
          </a:p>
          <a:p>
            <a:pPr marL="114300" indent="0">
              <a:buNone/>
            </a:pPr>
            <a:r>
              <a:rPr lang="en-US" dirty="0"/>
              <a:t>		//</a:t>
            </a:r>
            <a:r>
              <a:rPr lang="en-US" dirty="0" err="1"/>
              <a:t>tính</a:t>
            </a:r>
            <a:r>
              <a:rPr lang="en-US" dirty="0"/>
              <a:t> </a:t>
            </a:r>
            <a:r>
              <a:rPr lang="en-US" dirty="0" err="1"/>
              <a:t>toán</a:t>
            </a:r>
            <a:r>
              <a:rPr lang="en-US" dirty="0"/>
              <a:t> </a:t>
            </a:r>
            <a:r>
              <a:rPr lang="en-US" dirty="0" err="1"/>
              <a:t>hàm</a:t>
            </a:r>
            <a:r>
              <a:rPr lang="en-US" dirty="0"/>
              <a:t> chi phi</a:t>
            </a:r>
          </a:p>
          <a:p>
            <a:pPr marL="114300" indent="0">
              <a:buNone/>
            </a:pPr>
            <a:r>
              <a:rPr lang="en-US" dirty="0"/>
              <a:t>		</a:t>
            </a:r>
            <a:r>
              <a:rPr lang="en-US" b="1" dirty="0"/>
              <a:t>for</a:t>
            </a:r>
            <a:r>
              <a:rPr lang="en-US" dirty="0"/>
              <a:t> </a:t>
            </a:r>
            <a:r>
              <a:rPr lang="en-US" dirty="0" err="1"/>
              <a:t>mỗi</a:t>
            </a:r>
            <a:r>
              <a:rPr lang="en-US" dirty="0"/>
              <a:t> </a:t>
            </a:r>
            <a:r>
              <a:rPr lang="en-US" dirty="0" err="1"/>
              <a:t>giá</a:t>
            </a:r>
            <a:r>
              <a:rPr lang="en-US" dirty="0"/>
              <a:t> </a:t>
            </a:r>
            <a:r>
              <a:rPr lang="en-US" dirty="0" err="1"/>
              <a:t>trị</a:t>
            </a:r>
            <a:r>
              <a:rPr lang="en-US" dirty="0"/>
              <a:t> </a:t>
            </a:r>
            <a:r>
              <a:rPr lang="en-US" b="1" dirty="0" err="1"/>
              <a:t>i</a:t>
            </a:r>
            <a:r>
              <a:rPr lang="en-US" dirty="0"/>
              <a:t> </a:t>
            </a:r>
            <a:r>
              <a:rPr lang="en-US" dirty="0" err="1"/>
              <a:t>trong</a:t>
            </a:r>
            <a:r>
              <a:rPr lang="en-US" dirty="0"/>
              <a:t> </a:t>
            </a:r>
            <a:r>
              <a:rPr lang="en-US" dirty="0" err="1"/>
              <a:t>độ</a:t>
            </a:r>
            <a:r>
              <a:rPr lang="en-US" dirty="0"/>
              <a:t> </a:t>
            </a:r>
            <a:r>
              <a:rPr lang="en-US" dirty="0" err="1"/>
              <a:t>dài</a:t>
            </a:r>
            <a:r>
              <a:rPr lang="en-US" dirty="0"/>
              <a:t> </a:t>
            </a:r>
            <a:r>
              <a:rPr lang="en-US" dirty="0" err="1"/>
              <a:t>len</a:t>
            </a:r>
            <a:r>
              <a:rPr lang="en-US" dirty="0"/>
              <a:t>(x) </a:t>
            </a:r>
            <a:r>
              <a:rPr lang="en-US" dirty="0" err="1"/>
              <a:t>của</a:t>
            </a:r>
            <a:r>
              <a:rPr lang="en-US" dirty="0"/>
              <a:t> </a:t>
            </a:r>
            <a:r>
              <a:rPr lang="en-US" dirty="0" err="1"/>
              <a:t>tập</a:t>
            </a:r>
            <a:r>
              <a:rPr lang="en-US" dirty="0"/>
              <a:t> </a:t>
            </a:r>
            <a:r>
              <a:rPr lang="en-US" dirty="0" err="1"/>
              <a:t>biến</a:t>
            </a:r>
            <a:r>
              <a:rPr lang="en-US" dirty="0"/>
              <a:t> </a:t>
            </a:r>
            <a:r>
              <a:rPr lang="en-US" dirty="0" err="1"/>
              <a:t>độc</a:t>
            </a:r>
            <a:r>
              <a:rPr lang="en-US" dirty="0"/>
              <a:t> </a:t>
            </a:r>
            <a:r>
              <a:rPr lang="en-US" dirty="0" err="1"/>
              <a:t>lập</a:t>
            </a:r>
            <a:r>
              <a:rPr lang="en-US" dirty="0"/>
              <a:t> </a:t>
            </a:r>
            <a:r>
              <a:rPr lang="en-US" b="1" dirty="0"/>
              <a:t>x</a:t>
            </a:r>
            <a:r>
              <a:rPr lang="en-US" dirty="0"/>
              <a:t>:</a:t>
            </a:r>
          </a:p>
          <a:p>
            <a:pPr marL="114300" indent="0">
              <a:buNone/>
            </a:pPr>
            <a:r>
              <a:rPr lang="en-US" dirty="0"/>
              <a:t>			</a:t>
            </a:r>
            <a:r>
              <a:rPr lang="en-US" dirty="0" err="1"/>
              <a:t>tổng_lỗi</a:t>
            </a:r>
            <a:r>
              <a:rPr lang="en-US" dirty="0"/>
              <a:t> += (y[</a:t>
            </a:r>
            <a:r>
              <a:rPr lang="en-US" dirty="0" err="1"/>
              <a:t>i</a:t>
            </a:r>
            <a:r>
              <a:rPr lang="en-US" dirty="0"/>
              <a:t>] – (a * x[</a:t>
            </a:r>
            <a:r>
              <a:rPr lang="en-US" dirty="0" err="1"/>
              <a:t>i</a:t>
            </a:r>
            <a:r>
              <a:rPr lang="en-US" dirty="0"/>
              <a:t>] + b))</a:t>
            </a:r>
            <a:r>
              <a:rPr lang="en-US" baseline="30000" dirty="0"/>
              <a:t>2</a:t>
            </a:r>
            <a:endParaRPr lang="en-US" dirty="0"/>
          </a:p>
          <a:p>
            <a:pPr marL="114300" indent="0">
              <a:buNone/>
            </a:pPr>
            <a:r>
              <a:rPr lang="en-US" dirty="0"/>
              <a:t>		</a:t>
            </a:r>
            <a:r>
              <a:rPr lang="en-US" dirty="0" err="1"/>
              <a:t>trung_bình_lỗi</a:t>
            </a:r>
            <a:r>
              <a:rPr lang="en-US" dirty="0"/>
              <a:t> = </a:t>
            </a:r>
            <a:r>
              <a:rPr lang="en-US" dirty="0" err="1"/>
              <a:t>tổng_lỗi</a:t>
            </a:r>
            <a:r>
              <a:rPr lang="en-US" dirty="0"/>
              <a:t> / </a:t>
            </a:r>
            <a:r>
              <a:rPr lang="en-US" dirty="0" err="1"/>
              <a:t>len</a:t>
            </a:r>
            <a:r>
              <a:rPr lang="en-US" dirty="0"/>
              <a:t>(x) </a:t>
            </a:r>
          </a:p>
          <a:p>
            <a:pPr marL="114300" indent="0">
              <a:buNone/>
            </a:pPr>
            <a:r>
              <a:rPr lang="en-US" dirty="0"/>
              <a:t>		</a:t>
            </a:r>
            <a:r>
              <a:rPr lang="en-US" b="1" dirty="0"/>
              <a:t>end for</a:t>
            </a:r>
            <a:endParaRPr lang="en-US" dirty="0"/>
          </a:p>
          <a:p>
            <a:pPr marL="114300" indent="0">
              <a:buNone/>
            </a:pPr>
            <a:r>
              <a:rPr lang="en-US" dirty="0"/>
              <a:t>		//</a:t>
            </a:r>
            <a:r>
              <a:rPr lang="en-US" dirty="0" err="1"/>
              <a:t>cập</a:t>
            </a:r>
            <a:r>
              <a:rPr lang="en-US" dirty="0"/>
              <a:t> </a:t>
            </a:r>
            <a:r>
              <a:rPr lang="en-US" dirty="0" err="1"/>
              <a:t>nhập</a:t>
            </a:r>
            <a:r>
              <a:rPr lang="en-US" dirty="0"/>
              <a:t> </a:t>
            </a:r>
            <a:r>
              <a:rPr lang="en-US" dirty="0" err="1"/>
              <a:t>lại</a:t>
            </a:r>
            <a:r>
              <a:rPr lang="en-US" dirty="0"/>
              <a:t> α </a:t>
            </a:r>
            <a:r>
              <a:rPr lang="en-US" dirty="0" err="1"/>
              <a:t>và</a:t>
            </a:r>
            <a:r>
              <a:rPr lang="en-US" dirty="0"/>
              <a:t> β</a:t>
            </a:r>
          </a:p>
          <a:p>
            <a:pPr marL="114300" indent="0">
              <a:buNone/>
            </a:pPr>
            <a:r>
              <a:rPr lang="en-US" dirty="0"/>
              <a:t>		</a:t>
            </a:r>
            <a:r>
              <a:rPr lang="en-US" b="1" dirty="0"/>
              <a:t>for</a:t>
            </a:r>
            <a:r>
              <a:rPr lang="en-US" dirty="0"/>
              <a:t> </a:t>
            </a:r>
            <a:r>
              <a:rPr lang="en-US" dirty="0" err="1"/>
              <a:t>mỗi</a:t>
            </a:r>
            <a:r>
              <a:rPr lang="en-US" dirty="0"/>
              <a:t> </a:t>
            </a:r>
            <a:r>
              <a:rPr lang="en-US" dirty="0" err="1"/>
              <a:t>giá</a:t>
            </a:r>
            <a:r>
              <a:rPr lang="en-US" dirty="0"/>
              <a:t> </a:t>
            </a:r>
            <a:r>
              <a:rPr lang="en-US" dirty="0" err="1"/>
              <a:t>trị</a:t>
            </a:r>
            <a:r>
              <a:rPr lang="en-US" dirty="0"/>
              <a:t> </a:t>
            </a:r>
            <a:r>
              <a:rPr lang="en-US" b="1" dirty="0" err="1"/>
              <a:t>i</a:t>
            </a:r>
            <a:r>
              <a:rPr lang="en-US" dirty="0"/>
              <a:t> </a:t>
            </a:r>
            <a:r>
              <a:rPr lang="en-US" dirty="0" err="1"/>
              <a:t>trong</a:t>
            </a:r>
            <a:r>
              <a:rPr lang="en-US" dirty="0"/>
              <a:t> </a:t>
            </a:r>
            <a:r>
              <a:rPr lang="en-US" dirty="0" err="1"/>
              <a:t>độ</a:t>
            </a:r>
            <a:r>
              <a:rPr lang="en-US" dirty="0"/>
              <a:t> </a:t>
            </a:r>
            <a:r>
              <a:rPr lang="en-US" dirty="0" err="1"/>
              <a:t>dài</a:t>
            </a:r>
            <a:r>
              <a:rPr lang="en-US" dirty="0"/>
              <a:t> </a:t>
            </a:r>
            <a:r>
              <a:rPr lang="en-US" dirty="0" err="1"/>
              <a:t>len</a:t>
            </a:r>
            <a:r>
              <a:rPr lang="en-US" dirty="0"/>
              <a:t>(x) </a:t>
            </a:r>
            <a:r>
              <a:rPr lang="en-US" dirty="0" err="1"/>
              <a:t>của</a:t>
            </a:r>
            <a:r>
              <a:rPr lang="en-US" dirty="0"/>
              <a:t> </a:t>
            </a:r>
            <a:r>
              <a:rPr lang="en-US" dirty="0" err="1"/>
              <a:t>tập</a:t>
            </a:r>
            <a:r>
              <a:rPr lang="en-US" dirty="0"/>
              <a:t> </a:t>
            </a:r>
            <a:r>
              <a:rPr lang="en-US" dirty="0" err="1"/>
              <a:t>biến</a:t>
            </a:r>
            <a:r>
              <a:rPr lang="en-US" dirty="0"/>
              <a:t> </a:t>
            </a:r>
            <a:r>
              <a:rPr lang="en-US" dirty="0" err="1"/>
              <a:t>độc</a:t>
            </a:r>
            <a:r>
              <a:rPr lang="en-US" dirty="0"/>
              <a:t> </a:t>
            </a:r>
            <a:r>
              <a:rPr lang="en-US" dirty="0" err="1"/>
              <a:t>lập</a:t>
            </a:r>
            <a:r>
              <a:rPr lang="en-US" dirty="0"/>
              <a:t> </a:t>
            </a:r>
            <a:r>
              <a:rPr lang="en-US" b="1" dirty="0"/>
              <a:t>x</a:t>
            </a:r>
            <a:r>
              <a:rPr lang="en-US" dirty="0"/>
              <a:t>:</a:t>
            </a:r>
          </a:p>
          <a:p>
            <a:pPr marL="114300" indent="0">
              <a:buNone/>
            </a:pPr>
            <a:r>
              <a:rPr lang="en-US" dirty="0"/>
              <a:t>			</a:t>
            </a:r>
            <a:r>
              <a:rPr lang="en-US" dirty="0" err="1"/>
              <a:t>tổng</a:t>
            </a:r>
            <a:r>
              <a:rPr lang="en-US" dirty="0"/>
              <a:t>_α += -2 * x[</a:t>
            </a:r>
            <a:r>
              <a:rPr lang="en-US" dirty="0" err="1"/>
              <a:t>i</a:t>
            </a:r>
            <a:r>
              <a:rPr lang="en-US" dirty="0"/>
              <a:t>] * (y[</a:t>
            </a:r>
            <a:r>
              <a:rPr lang="en-US" dirty="0" err="1"/>
              <a:t>i</a:t>
            </a:r>
            <a:r>
              <a:rPr lang="en-US" dirty="0"/>
              <a:t>] – (a * x[</a:t>
            </a:r>
            <a:r>
              <a:rPr lang="en-US" dirty="0" err="1"/>
              <a:t>i</a:t>
            </a:r>
            <a:r>
              <a:rPr lang="en-US" dirty="0"/>
              <a:t>] + b))</a:t>
            </a:r>
          </a:p>
          <a:p>
            <a:pPr marL="114300" indent="0">
              <a:buNone/>
            </a:pPr>
            <a:r>
              <a:rPr lang="en-US" dirty="0"/>
              <a:t>			</a:t>
            </a:r>
            <a:r>
              <a:rPr lang="en-US" dirty="0" err="1"/>
              <a:t>tổng_b</a:t>
            </a:r>
            <a:r>
              <a:rPr lang="en-US" dirty="0"/>
              <a:t> += -2 * (y[</a:t>
            </a:r>
            <a:r>
              <a:rPr lang="en-US" dirty="0" err="1"/>
              <a:t>i</a:t>
            </a:r>
            <a:r>
              <a:rPr lang="en-US" dirty="0"/>
              <a:t>] – (a * x[</a:t>
            </a:r>
            <a:r>
              <a:rPr lang="en-US" dirty="0" err="1"/>
              <a:t>i</a:t>
            </a:r>
            <a:r>
              <a:rPr lang="en-US" dirty="0"/>
              <a:t>] + b))</a:t>
            </a:r>
          </a:p>
          <a:p>
            <a:pPr marL="114300" indent="0">
              <a:buNone/>
            </a:pPr>
            <a:r>
              <a:rPr lang="en-US" dirty="0"/>
              <a:t>		</a:t>
            </a:r>
            <a:r>
              <a:rPr lang="en-US" b="1" dirty="0"/>
              <a:t>end for</a:t>
            </a:r>
            <a:endParaRPr lang="en-US" dirty="0"/>
          </a:p>
          <a:p>
            <a:pPr marL="114300" indent="0">
              <a:buNone/>
            </a:pPr>
            <a:r>
              <a:rPr lang="en-US" dirty="0"/>
              <a:t>		α = (</a:t>
            </a:r>
            <a:r>
              <a:rPr lang="en-US" dirty="0" err="1"/>
              <a:t>tổng</a:t>
            </a:r>
            <a:r>
              <a:rPr lang="en-US" dirty="0"/>
              <a:t>_α / n) * </a:t>
            </a:r>
            <a:r>
              <a:rPr lang="en-US" dirty="0" err="1"/>
              <a:t>learning_rate</a:t>
            </a:r>
            <a:endParaRPr lang="en-US" dirty="0"/>
          </a:p>
          <a:p>
            <a:pPr marL="114300" indent="0">
              <a:buNone/>
            </a:pPr>
            <a:r>
              <a:rPr lang="en-US" dirty="0"/>
              <a:t>		β = (</a:t>
            </a:r>
            <a:r>
              <a:rPr lang="en-US" dirty="0" err="1"/>
              <a:t>tổng</a:t>
            </a:r>
            <a:r>
              <a:rPr lang="en-US" dirty="0"/>
              <a:t>_β / n) * </a:t>
            </a:r>
            <a:r>
              <a:rPr lang="en-US" dirty="0" err="1"/>
              <a:t>learning_rate</a:t>
            </a:r>
            <a:endParaRPr lang="en-US" dirty="0"/>
          </a:p>
          <a:p>
            <a:pPr marL="114300" indent="0">
              <a:buNone/>
            </a:pPr>
            <a:r>
              <a:rPr lang="en-US" dirty="0"/>
              <a:t>	</a:t>
            </a:r>
            <a:r>
              <a:rPr lang="en-US" b="1" dirty="0"/>
              <a:t>end for</a:t>
            </a:r>
            <a:endParaRPr lang="en-US" dirty="0"/>
          </a:p>
          <a:p>
            <a:pPr marL="114300" indent="0">
              <a:buNone/>
            </a:pPr>
            <a:r>
              <a:rPr lang="en-US" dirty="0"/>
              <a:t>	//</a:t>
            </a:r>
            <a:r>
              <a:rPr lang="en-US" dirty="0" err="1"/>
              <a:t>dự</a:t>
            </a:r>
            <a:r>
              <a:rPr lang="en-US" dirty="0"/>
              <a:t> </a:t>
            </a:r>
            <a:r>
              <a:rPr lang="en-US" dirty="0" err="1"/>
              <a:t>đoán</a:t>
            </a:r>
            <a:r>
              <a:rPr lang="en-US" dirty="0"/>
              <a:t> </a:t>
            </a:r>
            <a:r>
              <a:rPr lang="en-US" dirty="0" err="1"/>
              <a:t>giá</a:t>
            </a:r>
            <a:r>
              <a:rPr lang="en-US" dirty="0"/>
              <a:t> </a:t>
            </a:r>
            <a:r>
              <a:rPr lang="en-US" dirty="0" err="1"/>
              <a:t>trị</a:t>
            </a:r>
            <a:r>
              <a:rPr lang="en-US" dirty="0"/>
              <a:t> </a:t>
            </a:r>
            <a:r>
              <a:rPr lang="en-US" dirty="0" err="1"/>
              <a:t>phụ</a:t>
            </a:r>
            <a:r>
              <a:rPr lang="en-US" dirty="0"/>
              <a:t> </a:t>
            </a:r>
            <a:r>
              <a:rPr lang="en-US" dirty="0" err="1"/>
              <a:t>thuộc</a:t>
            </a:r>
            <a:r>
              <a:rPr lang="en-US" dirty="0"/>
              <a:t> </a:t>
            </a:r>
            <a:r>
              <a:rPr lang="en-US" dirty="0" err="1"/>
              <a:t>y_new</a:t>
            </a:r>
            <a:endParaRPr lang="en-US" dirty="0"/>
          </a:p>
          <a:p>
            <a:pPr marL="114300" indent="0">
              <a:buNone/>
            </a:pPr>
            <a:r>
              <a:rPr lang="en-US" dirty="0"/>
              <a:t>	</a:t>
            </a:r>
            <a:r>
              <a:rPr lang="en-US" b="1" dirty="0"/>
              <a:t>return</a:t>
            </a:r>
            <a:r>
              <a:rPr lang="en-US" dirty="0"/>
              <a:t> α * </a:t>
            </a:r>
            <a:r>
              <a:rPr lang="en-US" dirty="0" err="1"/>
              <a:t>x_new</a:t>
            </a:r>
            <a:r>
              <a:rPr lang="en-US" dirty="0"/>
              <a:t> + β</a:t>
            </a:r>
          </a:p>
          <a:p>
            <a:pPr marL="114300" indent="0">
              <a:buNone/>
            </a:pPr>
            <a:r>
              <a:rPr lang="en-US" b="1" dirty="0"/>
              <a:t>       END</a:t>
            </a:r>
            <a:endParaRPr lang="en-US" dirty="0"/>
          </a:p>
          <a:p>
            <a:pPr marL="0" indent="0" algn="ctr">
              <a:buSzPts val="1100"/>
              <a:buFont typeface="Lato"/>
              <a:buNone/>
            </a:pP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2899511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489" name="Google Shape;489;p60"/>
          <p:cNvSpPr txBox="1">
            <a:spLocks noGrp="1"/>
          </p:cNvSpPr>
          <p:nvPr>
            <p:ph type="body" idx="1"/>
          </p:nvPr>
        </p:nvSpPr>
        <p:spPr>
          <a:xfrm>
            <a:off x="713225" y="1017724"/>
            <a:ext cx="8101297" cy="730394"/>
          </a:xfrm>
          <a:prstGeom prst="rect">
            <a:avLst/>
          </a:prstGeom>
        </p:spPr>
        <p:txBody>
          <a:bodyPr spcFirstLastPara="1" wrap="square" lIns="91425" tIns="91425" rIns="91425" bIns="91425" anchor="t" anchorCtr="0">
            <a:noAutofit/>
          </a:bodyPr>
          <a:lstStyle/>
          <a:p>
            <a:pPr marL="0" indent="0">
              <a:buSzPts val="1100"/>
              <a:buNone/>
            </a:pPr>
            <a:r>
              <a:rPr lang="en-US" sz="1400" b="1" dirty="0" err="1"/>
              <a:t>Xây</a:t>
            </a:r>
            <a:r>
              <a:rPr lang="en-US" sz="1400" b="1" dirty="0"/>
              <a:t> </a:t>
            </a:r>
            <a:r>
              <a:rPr lang="en-US" sz="1400" b="1" dirty="0" err="1"/>
              <a:t>dựng</a:t>
            </a:r>
            <a:r>
              <a:rPr lang="en-US" sz="1400" b="1" dirty="0"/>
              <a:t> </a:t>
            </a:r>
            <a:r>
              <a:rPr lang="en-US" sz="1400" b="1" dirty="0" err="1"/>
              <a:t>mô</a:t>
            </a:r>
            <a:r>
              <a:rPr lang="en-US" sz="1400" b="1" dirty="0"/>
              <a:t> </a:t>
            </a:r>
            <a:r>
              <a:rPr lang="en-US" sz="1400" b="1" dirty="0" err="1"/>
              <a:t>hình</a:t>
            </a:r>
            <a:r>
              <a:rPr lang="en-US" sz="1400" b="1" dirty="0"/>
              <a:t> </a:t>
            </a:r>
            <a:r>
              <a:rPr lang="en-US" sz="1400" b="1" dirty="0" err="1"/>
              <a:t>hồi</a:t>
            </a:r>
            <a:r>
              <a:rPr lang="en-US" sz="1400" b="1" dirty="0"/>
              <a:t> </a:t>
            </a:r>
            <a:r>
              <a:rPr lang="en-US" sz="1400" b="1" dirty="0" err="1"/>
              <a:t>quy</a:t>
            </a:r>
            <a:r>
              <a:rPr lang="en-US" sz="1400" b="1" dirty="0"/>
              <a:t> </a:t>
            </a:r>
            <a:r>
              <a:rPr lang="en-US" sz="1400" b="1" dirty="0" err="1"/>
              <a:t>đa</a:t>
            </a:r>
            <a:r>
              <a:rPr lang="en-US" sz="1400" b="1" dirty="0"/>
              <a:t> </a:t>
            </a:r>
            <a:r>
              <a:rPr lang="en-US" sz="1400" b="1" dirty="0" err="1"/>
              <a:t>tuyến</a:t>
            </a:r>
            <a:r>
              <a:rPr lang="en-US" sz="1400" b="1" dirty="0"/>
              <a:t> </a:t>
            </a:r>
            <a:r>
              <a:rPr lang="en-US" sz="1400" b="1" dirty="0" err="1"/>
              <a:t>tính</a:t>
            </a:r>
            <a:r>
              <a:rPr lang="en-US" sz="1400" b="1" dirty="0"/>
              <a:t> (multiple linear regression) </a:t>
            </a:r>
            <a:r>
              <a:rPr lang="en-US" sz="1400" b="1" dirty="0" err="1"/>
              <a:t>với</a:t>
            </a:r>
            <a:r>
              <a:rPr lang="en-US" sz="1400" b="1" dirty="0"/>
              <a:t> </a:t>
            </a:r>
            <a:r>
              <a:rPr lang="en-US" sz="1400" b="1" dirty="0" err="1"/>
              <a:t>thư</a:t>
            </a:r>
            <a:r>
              <a:rPr lang="en-US" sz="1400" b="1" dirty="0"/>
              <a:t> </a:t>
            </a:r>
            <a:r>
              <a:rPr lang="en-US" sz="1400" b="1" dirty="0" err="1"/>
              <a:t>viện</a:t>
            </a:r>
            <a:r>
              <a:rPr lang="en-US" sz="1400" b="1" dirty="0"/>
              <a:t> </a:t>
            </a:r>
            <a:r>
              <a:rPr lang="en-US" sz="1400" b="1" i="1" dirty="0" err="1"/>
              <a:t>sklearn.linear_model</a:t>
            </a:r>
            <a:endParaRPr lang="en-US" sz="1400" b="1" i="1" dirty="0"/>
          </a:p>
          <a:p>
            <a:pPr marL="0" indent="0">
              <a:buSzPts val="1100"/>
              <a:buNone/>
            </a:pPr>
            <a:r>
              <a:rPr lang="en-US" sz="1400" dirty="0" err="1"/>
              <a:t>Chúng</a:t>
            </a:r>
            <a:r>
              <a:rPr lang="en-US" sz="1400" dirty="0"/>
              <a:t> ta </a:t>
            </a:r>
            <a:r>
              <a:rPr lang="en-US" sz="1400" dirty="0" err="1"/>
              <a:t>sẽ</a:t>
            </a:r>
            <a:r>
              <a:rPr lang="en-US" sz="1400" dirty="0"/>
              <a:t> </a:t>
            </a:r>
            <a:r>
              <a:rPr lang="en-US" sz="1400" dirty="0" err="1"/>
              <a:t>sử</a:t>
            </a:r>
            <a:r>
              <a:rPr lang="en-US" sz="1400" dirty="0"/>
              <a:t> </a:t>
            </a:r>
            <a:r>
              <a:rPr lang="en-US" sz="1400" dirty="0" err="1"/>
              <a:t>dụng</a:t>
            </a:r>
            <a:r>
              <a:rPr lang="en-US" sz="1400" dirty="0"/>
              <a:t> </a:t>
            </a:r>
            <a:r>
              <a:rPr lang="en-US" sz="1400" dirty="0" err="1"/>
              <a:t>bộ</a:t>
            </a:r>
            <a:r>
              <a:rPr lang="en-US" sz="1400" dirty="0"/>
              <a:t> </a:t>
            </a:r>
            <a:r>
              <a:rPr lang="en-US" sz="1400" dirty="0" err="1"/>
              <a:t>dữ</a:t>
            </a:r>
            <a:r>
              <a:rPr lang="en-US" sz="1400" dirty="0"/>
              <a:t> </a:t>
            </a:r>
            <a:r>
              <a:rPr lang="en-US" sz="1400" dirty="0" err="1"/>
              <a:t>liệu</a:t>
            </a:r>
            <a:r>
              <a:rPr lang="en-US" sz="1400" dirty="0"/>
              <a:t> </a:t>
            </a:r>
            <a:r>
              <a:rPr lang="en-US" sz="1400" dirty="0" err="1"/>
              <a:t>trong</a:t>
            </a:r>
            <a:r>
              <a:rPr lang="en-US" sz="1400" dirty="0"/>
              <a:t> </a:t>
            </a:r>
            <a:r>
              <a:rPr lang="en-US" sz="1400" b="1" dirty="0" err="1"/>
              <a:t>thị</a:t>
            </a:r>
            <a:r>
              <a:rPr lang="en-US" sz="1400" b="1" dirty="0"/>
              <a:t> tr</a:t>
            </a:r>
            <a:r>
              <a:rPr lang="vi-VN" sz="1400" b="1" dirty="0"/>
              <a:t>ư</a:t>
            </a:r>
            <a:r>
              <a:rPr lang="en-US" sz="1400" b="1" dirty="0" err="1"/>
              <a:t>ờng</a:t>
            </a:r>
            <a:r>
              <a:rPr lang="en-US" sz="1400" b="1" dirty="0"/>
              <a:t> </a:t>
            </a:r>
            <a:r>
              <a:rPr lang="en-US" sz="1400" b="1" dirty="0" err="1"/>
              <a:t>cá</a:t>
            </a:r>
            <a:r>
              <a:rPr lang="en-US" sz="1400" b="1" dirty="0"/>
              <a:t> </a:t>
            </a:r>
            <a:r>
              <a:rPr lang="en-US" sz="1400" dirty="0" err="1"/>
              <a:t>để</a:t>
            </a:r>
            <a:r>
              <a:rPr lang="en-US" sz="1400" dirty="0"/>
              <a:t> </a:t>
            </a:r>
            <a:r>
              <a:rPr lang="en-US" sz="1400" dirty="0" err="1"/>
              <a:t>mô</a:t>
            </a:r>
            <a:r>
              <a:rPr lang="en-US" sz="1400" dirty="0"/>
              <a:t> </a:t>
            </a:r>
            <a:r>
              <a:rPr lang="en-US" sz="1400" dirty="0" err="1"/>
              <a:t>tả</a:t>
            </a:r>
            <a:r>
              <a:rPr lang="en-US" sz="1400" dirty="0"/>
              <a:t> </a:t>
            </a:r>
            <a:r>
              <a:rPr lang="en-US" sz="1400" dirty="0" err="1"/>
              <a:t>việc</a:t>
            </a:r>
            <a:r>
              <a:rPr lang="en-US" sz="1400" dirty="0"/>
              <a:t> </a:t>
            </a:r>
            <a:r>
              <a:rPr lang="en-US" sz="1400" dirty="0" err="1"/>
              <a:t>xây</a:t>
            </a:r>
            <a:r>
              <a:rPr lang="en-US" sz="1400" dirty="0"/>
              <a:t> </a:t>
            </a:r>
            <a:r>
              <a:rPr lang="en-US" sz="1400" dirty="0" err="1"/>
              <a:t>dựng</a:t>
            </a:r>
            <a:r>
              <a:rPr lang="en-US" sz="1400" dirty="0"/>
              <a:t> </a:t>
            </a:r>
            <a:r>
              <a:rPr lang="en-US" sz="1400" dirty="0" err="1"/>
              <a:t>mô</a:t>
            </a:r>
            <a:r>
              <a:rPr lang="en-US" sz="1400" dirty="0"/>
              <a:t> </a:t>
            </a:r>
            <a:r>
              <a:rPr lang="en-US" sz="1400" dirty="0" err="1"/>
              <a:t>hình</a:t>
            </a:r>
            <a:r>
              <a:rPr lang="en-US" sz="1400" dirty="0"/>
              <a:t>.</a:t>
            </a:r>
          </a:p>
          <a:p>
            <a:pPr marL="0" indent="0">
              <a:buSzPts val="1100"/>
              <a:buNone/>
            </a:pPr>
            <a:endParaRPr lang="en-US" sz="1400" dirty="0"/>
          </a:p>
          <a:p>
            <a:pPr marL="0" lvl="0" indent="0" algn="ctr">
              <a:buSzPts val="1100"/>
              <a:buNone/>
            </a:pPr>
            <a:r>
              <a:rPr lang="en-US" sz="1400" dirty="0">
                <a:solidFill>
                  <a:schemeClr val="tx1"/>
                </a:solidFill>
              </a:rPr>
              <a:t> </a:t>
            </a:r>
          </a:p>
          <a:p>
            <a:pPr marL="0" lvl="0" indent="0" algn="l" rtl="0">
              <a:spcBef>
                <a:spcPts val="0"/>
              </a:spcBef>
              <a:spcAft>
                <a:spcPts val="0"/>
              </a:spcAft>
              <a:buClr>
                <a:schemeClr val="dk1"/>
              </a:buClr>
              <a:buSzPts val="1100"/>
              <a:buFont typeface="Arial"/>
              <a:buNone/>
            </a:pPr>
            <a:r>
              <a:rPr lang="en-US" sz="1400" dirty="0">
                <a:solidFill>
                  <a:schemeClr val="tx1"/>
                </a:solidFill>
              </a:rPr>
              <a:t> </a:t>
            </a:r>
          </a:p>
          <a:p>
            <a:pPr marL="0" lvl="0" indent="0" algn="l" rtl="0">
              <a:spcBef>
                <a:spcPts val="0"/>
              </a:spcBef>
              <a:spcAft>
                <a:spcPts val="0"/>
              </a:spcAft>
              <a:buClr>
                <a:schemeClr val="dk1"/>
              </a:buClr>
              <a:buSzPts val="1100"/>
              <a:buFont typeface="Arial"/>
              <a:buNone/>
            </a:pPr>
            <a:endParaRPr lang="en-US" sz="1400" dirty="0">
              <a:solidFill>
                <a:schemeClr val="tx1"/>
              </a:solidFill>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9" y="1733829"/>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a:solidFill>
                  <a:schemeClr val="tx1"/>
                </a:solidFill>
              </a:rPr>
              <a:t>Import </a:t>
            </a:r>
            <a:r>
              <a:rPr lang="en-US" sz="1400" b="1" dirty="0" err="1">
                <a:solidFill>
                  <a:schemeClr val="tx1"/>
                </a:solidFill>
              </a:rPr>
              <a:t>th</a:t>
            </a:r>
            <a:r>
              <a:rPr lang="vi-VN" sz="1400" b="1" dirty="0">
                <a:solidFill>
                  <a:schemeClr val="tx1"/>
                </a:solidFill>
              </a:rPr>
              <a:t>ư</a:t>
            </a:r>
            <a:r>
              <a:rPr lang="en-US" sz="1400" b="1" dirty="0">
                <a:solidFill>
                  <a:schemeClr val="tx1"/>
                </a:solidFill>
              </a:rPr>
              <a:t> </a:t>
            </a:r>
            <a:r>
              <a:rPr lang="en-US" sz="1400" b="1" dirty="0" err="1">
                <a:solidFill>
                  <a:schemeClr val="tx1"/>
                </a:solidFill>
              </a:rPr>
              <a:t>viện</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pic>
        <p:nvPicPr>
          <p:cNvPr id="6" name="Picture 5">
            <a:extLst>
              <a:ext uri="{FF2B5EF4-FFF2-40B4-BE49-F238E27FC236}">
                <a16:creationId xmlns:a16="http://schemas.microsoft.com/office/drawing/2014/main" id="{2E2FD2AA-09AC-408B-AD78-0B6E6F5A51F0}"/>
              </a:ext>
            </a:extLst>
          </p:cNvPr>
          <p:cNvPicPr/>
          <p:nvPr/>
        </p:nvPicPr>
        <p:blipFill>
          <a:blip r:embed="rId3"/>
          <a:stretch>
            <a:fillRect/>
          </a:stretch>
        </p:blipFill>
        <p:spPr>
          <a:xfrm>
            <a:off x="1159808" y="2057737"/>
            <a:ext cx="6824383" cy="1337646"/>
          </a:xfrm>
          <a:prstGeom prst="rect">
            <a:avLst/>
          </a:prstGeom>
        </p:spPr>
      </p:pic>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818558" y="3278442"/>
            <a:ext cx="8101297" cy="16005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r>
              <a:rPr lang="en-US" dirty="0"/>
              <a:t>- T</a:t>
            </a:r>
            <a:r>
              <a:rPr lang="vi-VN" dirty="0"/>
              <a:t>hư viện </a:t>
            </a:r>
            <a:r>
              <a:rPr lang="vi-VN" b="1" i="1" dirty="0"/>
              <a:t>sklearn.linear_model</a:t>
            </a:r>
            <a:r>
              <a:rPr lang="vi-VN" b="1" dirty="0"/>
              <a:t> import </a:t>
            </a:r>
            <a:r>
              <a:rPr lang="vi-VN" b="1" i="1" dirty="0"/>
              <a:t>LinearRegression</a:t>
            </a:r>
            <a:r>
              <a:rPr lang="vi-VN" dirty="0"/>
              <a:t>: đây là thư viện chính để xây dựng mô hình hồi quy tuyến tính</a:t>
            </a:r>
            <a:r>
              <a:rPr lang="en-US" dirty="0"/>
              <a:t>.</a:t>
            </a:r>
          </a:p>
          <a:p>
            <a:pPr marL="114300" lvl="0" indent="0">
              <a:lnSpc>
                <a:spcPct val="150000"/>
              </a:lnSpc>
              <a:buNone/>
            </a:pPr>
            <a:r>
              <a:rPr lang="en-US" dirty="0"/>
              <a:t>- </a:t>
            </a:r>
            <a:r>
              <a:rPr lang="vi-VN" dirty="0"/>
              <a:t>Thư viện </a:t>
            </a:r>
            <a:r>
              <a:rPr lang="vi-VN" b="1" i="1" dirty="0"/>
              <a:t>sklearn.model_selection </a:t>
            </a:r>
            <a:r>
              <a:rPr lang="vi-VN" b="1" dirty="0"/>
              <a:t>import </a:t>
            </a:r>
            <a:r>
              <a:rPr lang="vi-VN" b="1" i="1" dirty="0"/>
              <a:t>train_test_split</a:t>
            </a:r>
            <a:r>
              <a:rPr lang="vi-VN" dirty="0"/>
              <a:t>: dùng để chia một bộ dữ liệu thành 2 phần </a:t>
            </a:r>
            <a:r>
              <a:rPr lang="vi-VN" b="1" dirty="0"/>
              <a:t>train</a:t>
            </a:r>
            <a:r>
              <a:rPr lang="vi-VN" dirty="0"/>
              <a:t> và </a:t>
            </a:r>
            <a:r>
              <a:rPr lang="vi-VN" b="1" dirty="0"/>
              <a:t>test</a:t>
            </a:r>
            <a:r>
              <a:rPr lang="en-US" b="1" dirty="0"/>
              <a:t>.</a:t>
            </a:r>
            <a:endParaRPr lang="en-US" dirty="0"/>
          </a:p>
          <a:p>
            <a:pPr marL="114300" lvl="0" indent="0">
              <a:lnSpc>
                <a:spcPct val="150000"/>
              </a:lnSpc>
              <a:buNone/>
            </a:pPr>
            <a:r>
              <a:rPr lang="en-US" dirty="0"/>
              <a:t>- </a:t>
            </a:r>
            <a:r>
              <a:rPr lang="vi-VN" dirty="0"/>
              <a:t>Thư viện </a:t>
            </a:r>
            <a:r>
              <a:rPr lang="vi-VN" b="1" i="1" dirty="0"/>
              <a:t>sklearn.metric</a:t>
            </a:r>
            <a:r>
              <a:rPr lang="vi-VN" b="1" dirty="0"/>
              <a:t> import </a:t>
            </a:r>
            <a:r>
              <a:rPr lang="vi-VN" b="1" i="1" dirty="0"/>
              <a:t>mean_squared_error, r2_score</a:t>
            </a:r>
            <a:r>
              <a:rPr lang="vi-VN" dirty="0"/>
              <a:t>: dùng để đánh giá dữ liệu giữa dự đoán và thực tế</a:t>
            </a:r>
            <a:r>
              <a:rPr lang="en-US" dirty="0"/>
              <a:t>.</a:t>
            </a:r>
          </a:p>
          <a:p>
            <a:pPr marL="0" indent="0">
              <a:buSzPts val="1100"/>
              <a:buNone/>
            </a:pP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291790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a:solidFill>
                  <a:schemeClr val="tx1"/>
                </a:solidFill>
              </a:rPr>
              <a:t>Import data</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4656043" y="1426509"/>
            <a:ext cx="4179767" cy="33306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err="1">
                <a:solidFill>
                  <a:schemeClr val="tx1"/>
                </a:solidFill>
              </a:rPr>
              <a:t>Giải</a:t>
            </a:r>
            <a:r>
              <a:rPr lang="en-US" sz="1400" dirty="0">
                <a:solidFill>
                  <a:schemeClr val="tx1"/>
                </a:solidFill>
              </a:rPr>
              <a:t> </a:t>
            </a:r>
            <a:r>
              <a:rPr lang="en-US" sz="1400" dirty="0" err="1">
                <a:solidFill>
                  <a:schemeClr val="tx1"/>
                </a:solidFill>
              </a:rPr>
              <a:t>thích</a:t>
            </a:r>
            <a:r>
              <a:rPr lang="en-US" sz="1400" dirty="0">
                <a:solidFill>
                  <a:schemeClr val="tx1"/>
                </a:solidFill>
              </a:rPr>
              <a:t> </a:t>
            </a:r>
            <a:r>
              <a:rPr lang="en-US" sz="1400" dirty="0" err="1">
                <a:solidFill>
                  <a:schemeClr val="tx1"/>
                </a:solidFill>
              </a:rPr>
              <a:t>dữ</a:t>
            </a:r>
            <a:r>
              <a:rPr lang="en-US" sz="1400" dirty="0">
                <a:solidFill>
                  <a:schemeClr val="tx1"/>
                </a:solidFill>
              </a:rPr>
              <a:t> </a:t>
            </a:r>
            <a:r>
              <a:rPr lang="en-US" sz="1400" dirty="0" err="1">
                <a:solidFill>
                  <a:schemeClr val="tx1"/>
                </a:solidFill>
              </a:rPr>
              <a:t>liệu</a:t>
            </a:r>
            <a:r>
              <a:rPr lang="en-US" sz="1400" dirty="0">
                <a:solidFill>
                  <a:schemeClr val="tx1"/>
                </a:solidFill>
              </a:rPr>
              <a:t>: </a:t>
            </a:r>
            <a:r>
              <a:rPr lang="en-US" sz="1400" dirty="0" err="1">
                <a:solidFill>
                  <a:schemeClr val="tx1"/>
                </a:solidFill>
              </a:rPr>
              <a:t>bộ</a:t>
            </a:r>
            <a:r>
              <a:rPr lang="en-US" sz="1400" dirty="0">
                <a:solidFill>
                  <a:schemeClr val="tx1"/>
                </a:solidFill>
              </a:rPr>
              <a:t> </a:t>
            </a:r>
            <a:r>
              <a:rPr lang="en-US" sz="1400" dirty="0" err="1">
                <a:solidFill>
                  <a:schemeClr val="tx1"/>
                </a:solidFill>
              </a:rPr>
              <a:t>dữ</a:t>
            </a:r>
            <a:r>
              <a:rPr lang="en-US" sz="1400" dirty="0">
                <a:solidFill>
                  <a:schemeClr val="tx1"/>
                </a:solidFill>
              </a:rPr>
              <a:t> </a:t>
            </a:r>
            <a:r>
              <a:rPr lang="en-US" sz="1400" dirty="0" err="1">
                <a:solidFill>
                  <a:schemeClr val="tx1"/>
                </a:solidFill>
              </a:rPr>
              <a:t>liệu</a:t>
            </a:r>
            <a:r>
              <a:rPr lang="en-US" sz="1400" dirty="0">
                <a:solidFill>
                  <a:schemeClr val="tx1"/>
                </a:solidFill>
              </a:rPr>
              <a:t> </a:t>
            </a:r>
            <a:r>
              <a:rPr lang="en-US" sz="1400" dirty="0" err="1">
                <a:solidFill>
                  <a:schemeClr val="tx1"/>
                </a:solidFill>
              </a:rPr>
              <a:t>này</a:t>
            </a:r>
            <a:r>
              <a:rPr lang="en-US" sz="1400" dirty="0">
                <a:solidFill>
                  <a:schemeClr val="tx1"/>
                </a:solidFill>
              </a:rPr>
              <a:t> </a:t>
            </a:r>
            <a:r>
              <a:rPr lang="en-US" sz="1400" dirty="0" err="1">
                <a:solidFill>
                  <a:schemeClr val="tx1"/>
                </a:solidFill>
              </a:rPr>
              <a:t>mô</a:t>
            </a:r>
            <a:r>
              <a:rPr lang="en-US" sz="1400" dirty="0">
                <a:solidFill>
                  <a:schemeClr val="tx1"/>
                </a:solidFill>
              </a:rPr>
              <a:t> </a:t>
            </a:r>
            <a:r>
              <a:rPr lang="en-US" sz="1400" dirty="0" err="1">
                <a:solidFill>
                  <a:schemeClr val="tx1"/>
                </a:solidFill>
              </a:rPr>
              <a:t>tả</a:t>
            </a:r>
            <a:r>
              <a:rPr lang="en-US" sz="1400" dirty="0">
                <a:solidFill>
                  <a:schemeClr val="tx1"/>
                </a:solidFill>
              </a:rPr>
              <a:t> </a:t>
            </a:r>
            <a:r>
              <a:rPr lang="en-US" sz="1400" dirty="0" err="1">
                <a:solidFill>
                  <a:schemeClr val="tx1"/>
                </a:solidFill>
              </a:rPr>
              <a:t>các</a:t>
            </a:r>
            <a:r>
              <a:rPr lang="en-US" sz="1400" dirty="0">
                <a:solidFill>
                  <a:schemeClr val="tx1"/>
                </a:solidFill>
              </a:rPr>
              <a:t> </a:t>
            </a:r>
            <a:r>
              <a:rPr lang="en-US" sz="1400" dirty="0" err="1">
                <a:solidFill>
                  <a:schemeClr val="tx1"/>
                </a:solidFill>
              </a:rPr>
              <a:t>kích</a:t>
            </a:r>
            <a:r>
              <a:rPr lang="en-US" sz="1400" dirty="0">
                <a:solidFill>
                  <a:schemeClr val="tx1"/>
                </a:solidFill>
              </a:rPr>
              <a:t> </a:t>
            </a:r>
            <a:r>
              <a:rPr lang="en-US" sz="1400" dirty="0" err="1">
                <a:solidFill>
                  <a:schemeClr val="tx1"/>
                </a:solidFill>
              </a:rPr>
              <a:t>th</a:t>
            </a:r>
            <a:r>
              <a:rPr lang="vi-VN" sz="1400" dirty="0">
                <a:solidFill>
                  <a:schemeClr val="tx1"/>
                </a:solidFill>
              </a:rPr>
              <a:t>ư</a:t>
            </a:r>
            <a:r>
              <a:rPr lang="en-US" sz="1400" dirty="0" err="1">
                <a:solidFill>
                  <a:schemeClr val="tx1"/>
                </a:solidFill>
              </a:rPr>
              <a:t>ớc</a:t>
            </a:r>
            <a:r>
              <a:rPr lang="en-US" sz="1400" dirty="0">
                <a:solidFill>
                  <a:schemeClr val="tx1"/>
                </a:solidFill>
              </a:rPr>
              <a:t> </a:t>
            </a:r>
            <a:r>
              <a:rPr lang="en-US" sz="1400" dirty="0" err="1">
                <a:solidFill>
                  <a:schemeClr val="tx1"/>
                </a:solidFill>
              </a:rPr>
              <a:t>và</a:t>
            </a:r>
            <a:r>
              <a:rPr lang="en-US" sz="1400" dirty="0">
                <a:solidFill>
                  <a:schemeClr val="tx1"/>
                </a:solidFill>
              </a:rPr>
              <a:t> </a:t>
            </a:r>
            <a:r>
              <a:rPr lang="en-US" sz="1400" dirty="0" err="1">
                <a:solidFill>
                  <a:schemeClr val="tx1"/>
                </a:solidFill>
              </a:rPr>
              <a:t>cân</a:t>
            </a:r>
            <a:r>
              <a:rPr lang="en-US" sz="1400" dirty="0">
                <a:solidFill>
                  <a:schemeClr val="tx1"/>
                </a:solidFill>
              </a:rPr>
              <a:t> </a:t>
            </a:r>
            <a:r>
              <a:rPr lang="en-US" sz="1400" dirty="0" err="1">
                <a:solidFill>
                  <a:schemeClr val="tx1"/>
                </a:solidFill>
              </a:rPr>
              <a:t>nặng</a:t>
            </a:r>
            <a:r>
              <a:rPr lang="en-US" sz="1400" dirty="0">
                <a:solidFill>
                  <a:schemeClr val="tx1"/>
                </a:solidFill>
              </a:rPr>
              <a:t> </a:t>
            </a:r>
            <a:r>
              <a:rPr lang="en-US" sz="1400" dirty="0" err="1">
                <a:solidFill>
                  <a:schemeClr val="tx1"/>
                </a:solidFill>
              </a:rPr>
              <a:t>của</a:t>
            </a:r>
            <a:r>
              <a:rPr lang="en-US" sz="1400" dirty="0">
                <a:solidFill>
                  <a:schemeClr val="tx1"/>
                </a:solidFill>
              </a:rPr>
              <a:t> </a:t>
            </a:r>
            <a:r>
              <a:rPr lang="en-US" sz="1400" dirty="0" err="1">
                <a:solidFill>
                  <a:schemeClr val="tx1"/>
                </a:solidFill>
              </a:rPr>
              <a:t>từng</a:t>
            </a:r>
            <a:r>
              <a:rPr lang="en-US" sz="1400" dirty="0">
                <a:solidFill>
                  <a:schemeClr val="tx1"/>
                </a:solidFill>
              </a:rPr>
              <a:t> </a:t>
            </a:r>
            <a:r>
              <a:rPr lang="en-US" sz="1400" dirty="0" err="1">
                <a:solidFill>
                  <a:schemeClr val="tx1"/>
                </a:solidFill>
              </a:rPr>
              <a:t>loài</a:t>
            </a:r>
            <a:r>
              <a:rPr lang="en-US" sz="1400" dirty="0">
                <a:solidFill>
                  <a:schemeClr val="tx1"/>
                </a:solidFill>
              </a:rPr>
              <a:t> </a:t>
            </a:r>
            <a:r>
              <a:rPr lang="en-US" sz="1400" dirty="0" err="1">
                <a:solidFill>
                  <a:schemeClr val="tx1"/>
                </a:solidFill>
              </a:rPr>
              <a:t>cá</a:t>
            </a:r>
            <a:r>
              <a:rPr lang="en-US" sz="1400" dirty="0">
                <a:solidFill>
                  <a:schemeClr val="tx1"/>
                </a:solidFill>
              </a:rPr>
              <a:t>:</a:t>
            </a:r>
          </a:p>
          <a:p>
            <a:pPr marL="285750" indent="-285750">
              <a:lnSpc>
                <a:spcPct val="150000"/>
              </a:lnSpc>
              <a:buSzPts val="1100"/>
              <a:buFontTx/>
              <a:buChar char="-"/>
            </a:pPr>
            <a:r>
              <a:rPr lang="en-US" sz="1400" dirty="0">
                <a:solidFill>
                  <a:schemeClr val="tx1"/>
                </a:solidFill>
              </a:rPr>
              <a:t>Species: </a:t>
            </a:r>
            <a:r>
              <a:rPr lang="en-US" sz="1400" dirty="0" err="1">
                <a:solidFill>
                  <a:schemeClr val="tx1"/>
                </a:solidFill>
              </a:rPr>
              <a:t>tê</a:t>
            </a:r>
            <a:r>
              <a:rPr lang="en-US" sz="1400" dirty="0">
                <a:solidFill>
                  <a:schemeClr val="tx1"/>
                </a:solidFill>
              </a:rPr>
              <a:t> </a:t>
            </a:r>
            <a:r>
              <a:rPr lang="en-US" sz="1400" dirty="0" err="1">
                <a:solidFill>
                  <a:schemeClr val="tx1"/>
                </a:solidFill>
              </a:rPr>
              <a:t>của</a:t>
            </a:r>
            <a:r>
              <a:rPr lang="en-US" sz="1400" dirty="0">
                <a:solidFill>
                  <a:schemeClr val="tx1"/>
                </a:solidFill>
              </a:rPr>
              <a:t> </a:t>
            </a:r>
            <a:r>
              <a:rPr lang="en-US" sz="1400" dirty="0" err="1">
                <a:solidFill>
                  <a:schemeClr val="tx1"/>
                </a:solidFill>
              </a:rPr>
              <a:t>loài</a:t>
            </a:r>
            <a:r>
              <a:rPr lang="en-US" sz="1400" dirty="0">
                <a:solidFill>
                  <a:schemeClr val="tx1"/>
                </a:solidFill>
              </a:rPr>
              <a:t> </a:t>
            </a:r>
            <a:r>
              <a:rPr lang="en-US" sz="1400" dirty="0" err="1">
                <a:solidFill>
                  <a:schemeClr val="tx1"/>
                </a:solidFill>
              </a:rPr>
              <a:t>cá</a:t>
            </a:r>
            <a:r>
              <a:rPr lang="en-US" sz="1400" dirty="0">
                <a:solidFill>
                  <a:schemeClr val="tx1"/>
                </a:solidFill>
              </a:rPr>
              <a:t>.</a:t>
            </a:r>
          </a:p>
          <a:p>
            <a:pPr marL="285750" indent="-285750">
              <a:lnSpc>
                <a:spcPct val="150000"/>
              </a:lnSpc>
              <a:buSzPts val="1100"/>
              <a:buFontTx/>
              <a:buChar char="-"/>
            </a:pPr>
            <a:r>
              <a:rPr lang="en-US" sz="1400" dirty="0">
                <a:solidFill>
                  <a:schemeClr val="tx1"/>
                </a:solidFill>
              </a:rPr>
              <a:t>Weight: </a:t>
            </a:r>
            <a:r>
              <a:rPr lang="en-US" sz="1400" dirty="0" err="1">
                <a:solidFill>
                  <a:schemeClr val="tx1"/>
                </a:solidFill>
              </a:rPr>
              <a:t>cân</a:t>
            </a:r>
            <a:r>
              <a:rPr lang="en-US" sz="1400" dirty="0">
                <a:solidFill>
                  <a:schemeClr val="tx1"/>
                </a:solidFill>
              </a:rPr>
              <a:t> </a:t>
            </a:r>
            <a:r>
              <a:rPr lang="en-US" sz="1400" dirty="0" err="1">
                <a:solidFill>
                  <a:schemeClr val="tx1"/>
                </a:solidFill>
              </a:rPr>
              <a:t>nặng</a:t>
            </a:r>
            <a:r>
              <a:rPr lang="en-US" sz="1400" dirty="0">
                <a:solidFill>
                  <a:schemeClr val="tx1"/>
                </a:solidFill>
              </a:rPr>
              <a:t> </a:t>
            </a:r>
            <a:r>
              <a:rPr lang="en-US" sz="1400" dirty="0" err="1">
                <a:solidFill>
                  <a:schemeClr val="tx1"/>
                </a:solidFill>
              </a:rPr>
              <a:t>của</a:t>
            </a:r>
            <a:r>
              <a:rPr lang="en-US" sz="1400" dirty="0">
                <a:solidFill>
                  <a:schemeClr val="tx1"/>
                </a:solidFill>
              </a:rPr>
              <a:t> </a:t>
            </a:r>
            <a:r>
              <a:rPr lang="en-US" sz="1400" dirty="0" err="1">
                <a:solidFill>
                  <a:schemeClr val="tx1"/>
                </a:solidFill>
              </a:rPr>
              <a:t>cá</a:t>
            </a:r>
            <a:r>
              <a:rPr lang="en-US" sz="1400" dirty="0">
                <a:solidFill>
                  <a:schemeClr val="tx1"/>
                </a:solidFill>
              </a:rPr>
              <a:t>.</a:t>
            </a:r>
          </a:p>
          <a:p>
            <a:pPr marL="285750" indent="-285750">
              <a:lnSpc>
                <a:spcPct val="150000"/>
              </a:lnSpc>
              <a:buSzPts val="1100"/>
              <a:buFontTx/>
              <a:buChar char="-"/>
            </a:pPr>
            <a:r>
              <a:rPr lang="en-US" sz="1400" dirty="0">
                <a:solidFill>
                  <a:schemeClr val="tx1"/>
                </a:solidFill>
              </a:rPr>
              <a:t>Length1, Length2, Length3, Height, Width: </a:t>
            </a:r>
            <a:r>
              <a:rPr lang="en-US" sz="1400" dirty="0" err="1">
                <a:solidFill>
                  <a:schemeClr val="tx1"/>
                </a:solidFill>
              </a:rPr>
              <a:t>các</a:t>
            </a:r>
            <a:r>
              <a:rPr lang="en-US" sz="1400" dirty="0">
                <a:solidFill>
                  <a:schemeClr val="tx1"/>
                </a:solidFill>
              </a:rPr>
              <a:t> </a:t>
            </a:r>
            <a:r>
              <a:rPr lang="en-US" sz="1400" dirty="0" err="1">
                <a:solidFill>
                  <a:schemeClr val="tx1"/>
                </a:solidFill>
              </a:rPr>
              <a:t>kích</a:t>
            </a:r>
            <a:r>
              <a:rPr lang="en-US" sz="1400" dirty="0">
                <a:solidFill>
                  <a:schemeClr val="tx1"/>
                </a:solidFill>
              </a:rPr>
              <a:t> </a:t>
            </a:r>
            <a:r>
              <a:rPr lang="en-US" sz="1400" dirty="0" err="1">
                <a:solidFill>
                  <a:schemeClr val="tx1"/>
                </a:solidFill>
              </a:rPr>
              <a:t>th</a:t>
            </a:r>
            <a:r>
              <a:rPr lang="vi-VN" sz="1400" dirty="0">
                <a:solidFill>
                  <a:schemeClr val="tx1"/>
                </a:solidFill>
              </a:rPr>
              <a:t>ư</a:t>
            </a:r>
            <a:r>
              <a:rPr lang="en-US" sz="1400" dirty="0" err="1">
                <a:solidFill>
                  <a:schemeClr val="tx1"/>
                </a:solidFill>
              </a:rPr>
              <a:t>ớc</a:t>
            </a:r>
            <a:r>
              <a:rPr lang="en-US" sz="1400" dirty="0">
                <a:solidFill>
                  <a:schemeClr val="tx1"/>
                </a:solidFill>
              </a:rPr>
              <a:t> </a:t>
            </a:r>
            <a:r>
              <a:rPr lang="en-US" sz="1400" dirty="0" err="1">
                <a:solidFill>
                  <a:schemeClr val="tx1"/>
                </a:solidFill>
              </a:rPr>
              <a:t>của</a:t>
            </a:r>
            <a:r>
              <a:rPr lang="en-US" sz="1400" dirty="0">
                <a:solidFill>
                  <a:schemeClr val="tx1"/>
                </a:solidFill>
              </a:rPr>
              <a:t> </a:t>
            </a:r>
            <a:r>
              <a:rPr lang="en-US" sz="1400" dirty="0" err="1">
                <a:solidFill>
                  <a:schemeClr val="tx1"/>
                </a:solidFill>
              </a:rPr>
              <a:t>cá</a:t>
            </a:r>
            <a:r>
              <a:rPr lang="en-US" sz="1400" dirty="0">
                <a:solidFill>
                  <a:schemeClr val="tx1"/>
                </a:solidFill>
              </a:rPr>
              <a:t>.</a:t>
            </a:r>
          </a:p>
          <a:p>
            <a:pPr marL="0" indent="0">
              <a:lnSpc>
                <a:spcPct val="150000"/>
              </a:lnSpc>
              <a:buSzPts val="1100"/>
              <a:buNone/>
            </a:pPr>
            <a:r>
              <a:rPr lang="en-US" sz="1400" dirty="0">
                <a:solidFill>
                  <a:schemeClr val="tx1"/>
                </a:solidFill>
              </a:rPr>
              <a:t> </a:t>
            </a:r>
          </a:p>
          <a:p>
            <a:pPr marL="0" indent="0">
              <a:lnSpc>
                <a:spcPct val="150000"/>
              </a:lnSpc>
              <a:buSzPts val="1100"/>
              <a:buNone/>
            </a:pPr>
            <a:r>
              <a:rPr lang="en-US" sz="1400" dirty="0">
                <a:solidFill>
                  <a:schemeClr val="tx1"/>
                </a:solidFill>
                <a:sym typeface="Wingdings" panose="05000000000000000000" pitchFamily="2" charset="2"/>
              </a:rPr>
              <a:t> </a:t>
            </a:r>
            <a:r>
              <a:rPr lang="vi-VN" dirty="0"/>
              <a:t>Với bộ dữ liệu này ta sẽ xây dựng mô hình hồi quy tuyến tính để dự đoán Weight (câng nặng) của cá dựa trên các thông số về kích thước.</a:t>
            </a: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pic>
        <p:nvPicPr>
          <p:cNvPr id="9" name="Picture 8">
            <a:extLst>
              <a:ext uri="{FF2B5EF4-FFF2-40B4-BE49-F238E27FC236}">
                <a16:creationId xmlns:a16="http://schemas.microsoft.com/office/drawing/2014/main" id="{B7040604-9C00-41C4-9BA0-023F6841DCA1}"/>
              </a:ext>
            </a:extLst>
          </p:cNvPr>
          <p:cNvPicPr/>
          <p:nvPr/>
        </p:nvPicPr>
        <p:blipFill>
          <a:blip r:embed="rId3"/>
          <a:stretch>
            <a:fillRect/>
          </a:stretch>
        </p:blipFill>
        <p:spPr>
          <a:xfrm>
            <a:off x="1121410" y="1426509"/>
            <a:ext cx="3450590" cy="381000"/>
          </a:xfrm>
          <a:prstGeom prst="rect">
            <a:avLst/>
          </a:prstGeom>
        </p:spPr>
      </p:pic>
      <p:pic>
        <p:nvPicPr>
          <p:cNvPr id="10" name="Picture 9">
            <a:extLst>
              <a:ext uri="{FF2B5EF4-FFF2-40B4-BE49-F238E27FC236}">
                <a16:creationId xmlns:a16="http://schemas.microsoft.com/office/drawing/2014/main" id="{6456553D-1E3A-4953-BA40-242F377C2EFA}"/>
              </a:ext>
            </a:extLst>
          </p:cNvPr>
          <p:cNvPicPr/>
          <p:nvPr/>
        </p:nvPicPr>
        <p:blipFill>
          <a:blip r:embed="rId4"/>
          <a:stretch>
            <a:fillRect/>
          </a:stretch>
        </p:blipFill>
        <p:spPr>
          <a:xfrm>
            <a:off x="1121410" y="1850091"/>
            <a:ext cx="3450590" cy="2907030"/>
          </a:xfrm>
          <a:prstGeom prst="rect">
            <a:avLst/>
          </a:prstGeom>
        </p:spPr>
      </p:pic>
    </p:spTree>
    <p:extLst>
      <p:ext uri="{BB962C8B-B14F-4D97-AF65-F5344CB8AC3E}">
        <p14:creationId xmlns:p14="http://schemas.microsoft.com/office/powerpoint/2010/main" val="256668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7692810" cy="18747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err="1">
                <a:solidFill>
                  <a:schemeClr val="tx1"/>
                </a:solidFill>
              </a:rPr>
              <a:t>Đây</a:t>
            </a:r>
            <a:r>
              <a:rPr lang="en-US" sz="1400" dirty="0">
                <a:solidFill>
                  <a:schemeClr val="tx1"/>
                </a:solidFill>
              </a:rPr>
              <a:t> </a:t>
            </a:r>
            <a:r>
              <a:rPr lang="en-US" sz="1400" dirty="0" err="1">
                <a:solidFill>
                  <a:schemeClr val="tx1"/>
                </a:solidFill>
              </a:rPr>
              <a:t>là</a:t>
            </a:r>
            <a:r>
              <a:rPr lang="en-US" sz="1400" dirty="0">
                <a:solidFill>
                  <a:schemeClr val="tx1"/>
                </a:solidFill>
              </a:rPr>
              <a:t> b</a:t>
            </a:r>
            <a:r>
              <a:rPr lang="vi-VN" sz="1400" dirty="0">
                <a:solidFill>
                  <a:schemeClr val="tx1"/>
                </a:solidFill>
              </a:rPr>
              <a:t>ư</a:t>
            </a:r>
            <a:r>
              <a:rPr lang="en-US" sz="1400" dirty="0" err="1">
                <a:solidFill>
                  <a:schemeClr val="tx1"/>
                </a:solidFill>
              </a:rPr>
              <a:t>ớc</a:t>
            </a:r>
            <a:r>
              <a:rPr lang="en-US" sz="1400" dirty="0">
                <a:solidFill>
                  <a:schemeClr val="tx1"/>
                </a:solidFill>
              </a:rPr>
              <a:t> </a:t>
            </a:r>
            <a:r>
              <a:rPr lang="en-US" sz="1400" dirty="0" err="1">
                <a:solidFill>
                  <a:schemeClr val="tx1"/>
                </a:solidFill>
              </a:rPr>
              <a:t>quan</a:t>
            </a:r>
            <a:r>
              <a:rPr lang="en-US" sz="1400" dirty="0">
                <a:solidFill>
                  <a:schemeClr val="tx1"/>
                </a:solidFill>
              </a:rPr>
              <a:t> </a:t>
            </a:r>
            <a:r>
              <a:rPr lang="en-US" sz="1400" dirty="0" err="1">
                <a:solidFill>
                  <a:schemeClr val="tx1"/>
                </a:solidFill>
              </a:rPr>
              <a:t>trọng</a:t>
            </a:r>
            <a:r>
              <a:rPr lang="en-US" sz="1400" dirty="0">
                <a:solidFill>
                  <a:schemeClr val="tx1"/>
                </a:solidFill>
              </a:rPr>
              <a:t> </a:t>
            </a:r>
            <a:r>
              <a:rPr lang="en-US" sz="1400" dirty="0" err="1">
                <a:solidFill>
                  <a:schemeClr val="tx1"/>
                </a:solidFill>
              </a:rPr>
              <a:t>cần</a:t>
            </a:r>
            <a:r>
              <a:rPr lang="en-US" sz="1400" dirty="0">
                <a:solidFill>
                  <a:schemeClr val="tx1"/>
                </a:solidFill>
              </a:rPr>
              <a:t> </a:t>
            </a:r>
            <a:r>
              <a:rPr lang="en-US" sz="1400" dirty="0" err="1">
                <a:solidFill>
                  <a:schemeClr val="tx1"/>
                </a:solidFill>
              </a:rPr>
              <a:t>làm</a:t>
            </a:r>
            <a:r>
              <a:rPr lang="en-US" sz="1400" dirty="0">
                <a:solidFill>
                  <a:schemeClr val="tx1"/>
                </a:solidFill>
              </a:rPr>
              <a:t> tr</a:t>
            </a:r>
            <a:r>
              <a:rPr lang="vi-VN" sz="1400" dirty="0">
                <a:solidFill>
                  <a:schemeClr val="tx1"/>
                </a:solidFill>
              </a:rPr>
              <a:t>ư</a:t>
            </a:r>
            <a:r>
              <a:rPr lang="en-US" sz="1400" dirty="0" err="1">
                <a:solidFill>
                  <a:schemeClr val="tx1"/>
                </a:solidFill>
              </a:rPr>
              <a:t>ớc</a:t>
            </a:r>
            <a:r>
              <a:rPr lang="en-US" sz="1400" dirty="0">
                <a:solidFill>
                  <a:schemeClr val="tx1"/>
                </a:solidFill>
              </a:rPr>
              <a:t> </a:t>
            </a:r>
            <a:r>
              <a:rPr lang="en-US" sz="1400" dirty="0" err="1">
                <a:solidFill>
                  <a:schemeClr val="tx1"/>
                </a:solidFill>
              </a:rPr>
              <a:t>khi</a:t>
            </a:r>
            <a:r>
              <a:rPr lang="en-US" sz="1400" dirty="0">
                <a:solidFill>
                  <a:schemeClr val="tx1"/>
                </a:solidFill>
              </a:rPr>
              <a:t> </a:t>
            </a:r>
            <a:r>
              <a:rPr lang="en-US" sz="1400" dirty="0" err="1">
                <a:solidFill>
                  <a:schemeClr val="tx1"/>
                </a:solidFill>
              </a:rPr>
              <a:t>xây</a:t>
            </a:r>
            <a:r>
              <a:rPr lang="en-US" sz="1400" dirty="0">
                <a:solidFill>
                  <a:schemeClr val="tx1"/>
                </a:solidFill>
              </a:rPr>
              <a:t> </a:t>
            </a:r>
            <a:r>
              <a:rPr lang="en-US" sz="1400" dirty="0" err="1">
                <a:solidFill>
                  <a:schemeClr val="tx1"/>
                </a:solidFill>
              </a:rPr>
              <a:t>dựng</a:t>
            </a:r>
            <a:r>
              <a:rPr lang="en-US" sz="1400" dirty="0">
                <a:solidFill>
                  <a:schemeClr val="tx1"/>
                </a:solidFill>
              </a:rPr>
              <a:t> </a:t>
            </a:r>
            <a:r>
              <a:rPr lang="en-US" sz="1400" dirty="0" err="1">
                <a:solidFill>
                  <a:schemeClr val="tx1"/>
                </a:solidFill>
              </a:rPr>
              <a:t>mô</a:t>
            </a:r>
            <a:r>
              <a:rPr lang="en-US" sz="1400" dirty="0">
                <a:solidFill>
                  <a:schemeClr val="tx1"/>
                </a:solidFill>
              </a:rPr>
              <a:t> </a:t>
            </a:r>
            <a:r>
              <a:rPr lang="en-US" sz="1400" dirty="0" err="1">
                <a:solidFill>
                  <a:schemeClr val="tx1"/>
                </a:solidFill>
              </a:rPr>
              <a:t>hình</a:t>
            </a:r>
            <a:r>
              <a:rPr lang="en-US" sz="1400" dirty="0">
                <a:solidFill>
                  <a:schemeClr val="tx1"/>
                </a:solidFill>
              </a:rPr>
              <a:t>.</a:t>
            </a:r>
          </a:p>
          <a:p>
            <a:pPr marL="0" indent="0">
              <a:lnSpc>
                <a:spcPct val="150000"/>
              </a:lnSpc>
              <a:buSzPts val="1100"/>
              <a:buNone/>
            </a:pPr>
            <a:r>
              <a:rPr lang="en-US" sz="1400" dirty="0" err="1">
                <a:solidFill>
                  <a:schemeClr val="tx1"/>
                </a:solidFill>
              </a:rPr>
              <a:t>Cụ</a:t>
            </a:r>
            <a:r>
              <a:rPr lang="en-US" sz="1400" dirty="0">
                <a:solidFill>
                  <a:schemeClr val="tx1"/>
                </a:solidFill>
              </a:rPr>
              <a:t> </a:t>
            </a:r>
            <a:r>
              <a:rPr lang="en-US" sz="1400" dirty="0" err="1">
                <a:solidFill>
                  <a:schemeClr val="tx1"/>
                </a:solidFill>
              </a:rPr>
              <a:t>thể</a:t>
            </a:r>
            <a:r>
              <a:rPr lang="en-US" sz="1400" dirty="0">
                <a:solidFill>
                  <a:schemeClr val="tx1"/>
                </a:solidFill>
              </a:rPr>
              <a:t> </a:t>
            </a:r>
            <a:r>
              <a:rPr lang="en-US" sz="1400" dirty="0" err="1">
                <a:solidFill>
                  <a:schemeClr val="tx1"/>
                </a:solidFill>
              </a:rPr>
              <a:t>việc</a:t>
            </a:r>
            <a:r>
              <a:rPr lang="en-US" sz="1400" dirty="0">
                <a:solidFill>
                  <a:schemeClr val="tx1"/>
                </a:solidFill>
              </a:rPr>
              <a:t> </a:t>
            </a:r>
            <a:r>
              <a:rPr lang="en-US" sz="1400" dirty="0" err="1">
                <a:solidFill>
                  <a:schemeClr val="tx1"/>
                </a:solidFill>
              </a:rPr>
              <a:t>cần</a:t>
            </a:r>
            <a:r>
              <a:rPr lang="en-US" sz="1400" dirty="0">
                <a:solidFill>
                  <a:schemeClr val="tx1"/>
                </a:solidFill>
              </a:rPr>
              <a:t> </a:t>
            </a:r>
            <a:r>
              <a:rPr lang="en-US" sz="1400" dirty="0" err="1">
                <a:solidFill>
                  <a:schemeClr val="tx1"/>
                </a:solidFill>
              </a:rPr>
              <a:t>làm</a:t>
            </a:r>
            <a:r>
              <a:rPr lang="en-US" sz="1400" dirty="0">
                <a:solidFill>
                  <a:schemeClr val="tx1"/>
                </a:solidFill>
              </a:rPr>
              <a:t>:</a:t>
            </a:r>
          </a:p>
          <a:p>
            <a:pPr marL="114300" indent="0">
              <a:lnSpc>
                <a:spcPct val="150000"/>
              </a:lnSpc>
              <a:buNone/>
            </a:pPr>
            <a:r>
              <a:rPr lang="en-US" sz="1400" dirty="0"/>
              <a:t>- </a:t>
            </a:r>
            <a:r>
              <a:rPr lang="en-US" sz="1400" dirty="0" err="1"/>
              <a:t>Thay</a:t>
            </a:r>
            <a:r>
              <a:rPr lang="en-US" sz="1400" dirty="0"/>
              <a:t> </a:t>
            </a:r>
            <a:r>
              <a:rPr lang="en-US" sz="1400" dirty="0" err="1"/>
              <a:t>thế</a:t>
            </a:r>
            <a:r>
              <a:rPr lang="en-US" sz="1400" dirty="0"/>
              <a:t> </a:t>
            </a:r>
            <a:r>
              <a:rPr lang="en-US" sz="1400" dirty="0" err="1"/>
              <a:t>hoặc</a:t>
            </a:r>
            <a:r>
              <a:rPr lang="en-US" sz="1400" dirty="0"/>
              <a:t> </a:t>
            </a:r>
            <a:r>
              <a:rPr lang="en-US" sz="1400" dirty="0" err="1"/>
              <a:t>loại</a:t>
            </a:r>
            <a:r>
              <a:rPr lang="en-US" sz="1400" dirty="0"/>
              <a:t> </a:t>
            </a:r>
            <a:r>
              <a:rPr lang="en-US" sz="1400" dirty="0" err="1"/>
              <a:t>bỏ</a:t>
            </a:r>
            <a:r>
              <a:rPr lang="en-US" sz="1400" dirty="0"/>
              <a:t> </a:t>
            </a:r>
            <a:r>
              <a:rPr lang="en-US" sz="1400" dirty="0" err="1"/>
              <a:t>các</a:t>
            </a:r>
            <a:r>
              <a:rPr lang="en-US" sz="1400" dirty="0"/>
              <a:t> </a:t>
            </a:r>
            <a:r>
              <a:rPr lang="en-US" sz="1400" dirty="0" err="1"/>
              <a:t>giá</a:t>
            </a:r>
            <a:r>
              <a:rPr lang="en-US" sz="1400" dirty="0"/>
              <a:t> </a:t>
            </a:r>
            <a:r>
              <a:rPr lang="en-US" sz="1400" dirty="0" err="1"/>
              <a:t>trị</a:t>
            </a:r>
            <a:r>
              <a:rPr lang="en-US" sz="1400" dirty="0"/>
              <a:t> </a:t>
            </a:r>
            <a:r>
              <a:rPr lang="en-US" sz="1400" dirty="0" err="1"/>
              <a:t>rỗng</a:t>
            </a:r>
            <a:r>
              <a:rPr lang="en-US" sz="1400" dirty="0"/>
              <a:t>.</a:t>
            </a:r>
          </a:p>
          <a:p>
            <a:pPr marL="114300" indent="0">
              <a:lnSpc>
                <a:spcPct val="150000"/>
              </a:lnSpc>
              <a:buNone/>
            </a:pPr>
            <a:r>
              <a:rPr lang="en-US" sz="1400" dirty="0"/>
              <a:t>- </a:t>
            </a:r>
            <a:r>
              <a:rPr lang="en-US" sz="1400" dirty="0" err="1"/>
              <a:t>Mã</a:t>
            </a:r>
            <a:r>
              <a:rPr lang="en-US" sz="1400" dirty="0"/>
              <a:t> </a:t>
            </a:r>
            <a:r>
              <a:rPr lang="en-US" sz="1400" dirty="0" err="1"/>
              <a:t>hóa</a:t>
            </a:r>
            <a:r>
              <a:rPr lang="en-US" sz="1400" dirty="0"/>
              <a:t> </a:t>
            </a:r>
            <a:r>
              <a:rPr lang="en-US" sz="1400" dirty="0" err="1"/>
              <a:t>hoặc</a:t>
            </a:r>
            <a:r>
              <a:rPr lang="en-US" sz="1400" dirty="0"/>
              <a:t> </a:t>
            </a:r>
            <a:r>
              <a:rPr lang="en-US" sz="1400" dirty="0" err="1"/>
              <a:t>phân</a:t>
            </a:r>
            <a:r>
              <a:rPr lang="en-US" sz="1400" dirty="0"/>
              <a:t> bin </a:t>
            </a:r>
            <a:r>
              <a:rPr lang="en-US" sz="1400" dirty="0" err="1"/>
              <a:t>dữ</a:t>
            </a:r>
            <a:r>
              <a:rPr lang="en-US" sz="1400" dirty="0"/>
              <a:t> </a:t>
            </a:r>
            <a:r>
              <a:rPr lang="en-US" sz="1400" dirty="0" err="1"/>
              <a:t>liệu</a:t>
            </a:r>
            <a:r>
              <a:rPr lang="en-US" sz="1400" dirty="0"/>
              <a:t> </a:t>
            </a:r>
            <a:r>
              <a:rPr lang="en-US" sz="1400" dirty="0" err="1"/>
              <a:t>về</a:t>
            </a:r>
            <a:r>
              <a:rPr lang="en-US" sz="1400" dirty="0"/>
              <a:t> </a:t>
            </a:r>
            <a:r>
              <a:rPr lang="en-US" sz="1400" dirty="0" err="1"/>
              <a:t>dạng</a:t>
            </a:r>
            <a:r>
              <a:rPr lang="en-US" sz="1400" dirty="0"/>
              <a:t> </a:t>
            </a:r>
            <a:r>
              <a:rPr lang="en-US" sz="1400" dirty="0" err="1"/>
              <a:t>số</a:t>
            </a:r>
            <a:r>
              <a:rPr lang="en-US" sz="1400" dirty="0"/>
              <a:t> (</a:t>
            </a:r>
            <a:r>
              <a:rPr lang="en-US" sz="1400" dirty="0" err="1"/>
              <a:t>đối</a:t>
            </a:r>
            <a:r>
              <a:rPr lang="en-US" sz="1400" dirty="0"/>
              <a:t> </a:t>
            </a:r>
            <a:r>
              <a:rPr lang="en-US" sz="1400" dirty="0" err="1"/>
              <a:t>với</a:t>
            </a:r>
            <a:r>
              <a:rPr lang="en-US" sz="1400" dirty="0"/>
              <a:t> </a:t>
            </a:r>
            <a:r>
              <a:rPr lang="en-US" sz="1400" dirty="0" err="1"/>
              <a:t>dữ</a:t>
            </a:r>
            <a:r>
              <a:rPr lang="en-US" sz="1400" dirty="0"/>
              <a:t> </a:t>
            </a:r>
            <a:r>
              <a:rPr lang="en-US" sz="1400" dirty="0" err="1"/>
              <a:t>liệu</a:t>
            </a:r>
            <a:r>
              <a:rPr lang="en-US" sz="1400" dirty="0"/>
              <a:t> </a:t>
            </a:r>
            <a:r>
              <a:rPr lang="en-US" sz="1400" dirty="0" err="1"/>
              <a:t>phân</a:t>
            </a:r>
            <a:r>
              <a:rPr lang="en-US" sz="1400" dirty="0"/>
              <a:t> </a:t>
            </a:r>
            <a:r>
              <a:rPr lang="en-US" sz="1400" dirty="0" err="1"/>
              <a:t>lớp</a:t>
            </a:r>
            <a:r>
              <a:rPr lang="en-US" sz="1400" dirty="0"/>
              <a:t>).</a:t>
            </a:r>
          </a:p>
          <a:p>
            <a:pPr marL="114300" indent="0">
              <a:lnSpc>
                <a:spcPct val="150000"/>
              </a:lnSpc>
              <a:buNone/>
            </a:pPr>
            <a:r>
              <a:rPr lang="en-US" sz="1400" dirty="0"/>
              <a:t>- </a:t>
            </a:r>
            <a:r>
              <a:rPr lang="en-US" sz="1400" dirty="0" err="1"/>
              <a:t>Xử</a:t>
            </a:r>
            <a:r>
              <a:rPr lang="en-US" sz="1400" dirty="0"/>
              <a:t> </a:t>
            </a:r>
            <a:r>
              <a:rPr lang="en-US" sz="1400" dirty="0" err="1"/>
              <a:t>lý</a:t>
            </a:r>
            <a:r>
              <a:rPr lang="en-US" sz="1400" dirty="0"/>
              <a:t> outliers (</a:t>
            </a:r>
            <a:r>
              <a:rPr lang="en-US" sz="1400" dirty="0" err="1"/>
              <a:t>ngoại</a:t>
            </a:r>
            <a:r>
              <a:rPr lang="en-US" sz="1400" dirty="0"/>
              <a:t> </a:t>
            </a:r>
            <a:r>
              <a:rPr lang="en-US" sz="1400" dirty="0" err="1"/>
              <a:t>lai</a:t>
            </a:r>
            <a:r>
              <a:rPr lang="en-US" sz="1400" dirty="0"/>
              <a:t>).</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136675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j-lt"/>
              </a:rPr>
              <a:t>N</a:t>
            </a:r>
            <a:r>
              <a:rPr lang="en-US" b="1" dirty="0" err="1">
                <a:latin typeface="+mj-lt"/>
              </a:rPr>
              <a:t>ội</a:t>
            </a:r>
            <a:r>
              <a:rPr lang="en-US" b="1" dirty="0">
                <a:latin typeface="+mj-lt"/>
              </a:rPr>
              <a:t> dung:</a:t>
            </a:r>
            <a:endParaRPr b="1" dirty="0">
              <a:latin typeface="+mj-lt"/>
            </a:endParaRPr>
          </a:p>
        </p:txBody>
      </p:sp>
      <p:sp>
        <p:nvSpPr>
          <p:cNvPr id="495" name="Google Shape;495;p61"/>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accent1"/>
                </a:solidFill>
                <a:latin typeface="+mj-lt"/>
              </a:rPr>
              <a:t>Giới</a:t>
            </a:r>
            <a:r>
              <a:rPr lang="en-US" dirty="0">
                <a:solidFill>
                  <a:schemeClr val="accent1"/>
                </a:solidFill>
                <a:latin typeface="+mj-lt"/>
              </a:rPr>
              <a:t> </a:t>
            </a:r>
            <a:r>
              <a:rPr lang="en-US" dirty="0" err="1">
                <a:solidFill>
                  <a:schemeClr val="accent1"/>
                </a:solidFill>
                <a:latin typeface="+mj-lt"/>
              </a:rPr>
              <a:t>thiệu</a:t>
            </a:r>
            <a:endParaRPr dirty="0">
              <a:solidFill>
                <a:schemeClr val="accent1"/>
              </a:solidFill>
              <a:latin typeface="+mj-lt"/>
            </a:endParaRPr>
          </a:p>
        </p:txBody>
      </p:sp>
      <p:sp>
        <p:nvSpPr>
          <p:cNvPr id="496" name="Google Shape;496;p61"/>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latin typeface="+mj-lt"/>
              </a:rPr>
              <a:t>H</a:t>
            </a:r>
            <a:r>
              <a:rPr lang="en-US" dirty="0" err="1">
                <a:solidFill>
                  <a:schemeClr val="accent1"/>
                </a:solidFill>
                <a:latin typeface="+mj-lt"/>
              </a:rPr>
              <a:t>ồi</a:t>
            </a:r>
            <a:r>
              <a:rPr lang="en-US" dirty="0">
                <a:solidFill>
                  <a:schemeClr val="accent1"/>
                </a:solidFill>
                <a:latin typeface="+mj-lt"/>
              </a:rPr>
              <a:t> </a:t>
            </a:r>
            <a:r>
              <a:rPr lang="en-US" dirty="0" err="1">
                <a:solidFill>
                  <a:schemeClr val="accent1"/>
                </a:solidFill>
                <a:latin typeface="+mj-lt"/>
              </a:rPr>
              <a:t>quy</a:t>
            </a:r>
            <a:r>
              <a:rPr lang="en-US" dirty="0">
                <a:solidFill>
                  <a:schemeClr val="accent1"/>
                </a:solidFill>
                <a:latin typeface="+mj-lt"/>
              </a:rPr>
              <a:t> </a:t>
            </a:r>
            <a:r>
              <a:rPr lang="en-US" dirty="0" err="1">
                <a:solidFill>
                  <a:schemeClr val="accent1"/>
                </a:solidFill>
                <a:latin typeface="+mj-lt"/>
              </a:rPr>
              <a:t>tuyến</a:t>
            </a:r>
            <a:r>
              <a:rPr lang="en-US" dirty="0">
                <a:solidFill>
                  <a:schemeClr val="accent1"/>
                </a:solidFill>
                <a:latin typeface="+mj-lt"/>
              </a:rPr>
              <a:t> </a:t>
            </a:r>
            <a:r>
              <a:rPr lang="en-US" dirty="0" err="1">
                <a:solidFill>
                  <a:schemeClr val="accent1"/>
                </a:solidFill>
                <a:latin typeface="+mj-lt"/>
              </a:rPr>
              <a:t>tính</a:t>
            </a:r>
            <a:endParaRPr dirty="0">
              <a:solidFill>
                <a:schemeClr val="accent1"/>
              </a:solidFill>
              <a:latin typeface="+mj-lt"/>
            </a:endParaRPr>
          </a:p>
        </p:txBody>
      </p:sp>
      <p:sp>
        <p:nvSpPr>
          <p:cNvPr id="499" name="Google Shape;499;p61"/>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accent1"/>
                </a:solidFill>
                <a:latin typeface="iCiel (Headings)"/>
              </a:rPr>
              <a:t>Kết</a:t>
            </a:r>
            <a:r>
              <a:rPr lang="en-US" dirty="0">
                <a:solidFill>
                  <a:schemeClr val="accent1"/>
                </a:solidFill>
                <a:latin typeface="iCiel (Headings)"/>
              </a:rPr>
              <a:t> </a:t>
            </a:r>
            <a:r>
              <a:rPr lang="en-US" dirty="0" err="1">
                <a:solidFill>
                  <a:schemeClr val="accent1"/>
                </a:solidFill>
                <a:latin typeface="iCiel (Headings)"/>
              </a:rPr>
              <a:t>luận</a:t>
            </a:r>
            <a:endParaRPr dirty="0">
              <a:solidFill>
                <a:schemeClr val="accent1"/>
              </a:solidFill>
              <a:latin typeface="iCiel (Headings)"/>
            </a:endParaRPr>
          </a:p>
        </p:txBody>
      </p:sp>
      <p:sp>
        <p:nvSpPr>
          <p:cNvPr id="501" name="Google Shape;501;p61"/>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accent1"/>
                </a:solidFill>
                <a:latin typeface="iCiel (Headings)"/>
              </a:rPr>
              <a:t>Hồi</a:t>
            </a:r>
            <a:r>
              <a:rPr lang="en-US" dirty="0">
                <a:solidFill>
                  <a:schemeClr val="accent1"/>
                </a:solidFill>
                <a:latin typeface="iCiel (Headings)"/>
              </a:rPr>
              <a:t> </a:t>
            </a:r>
            <a:r>
              <a:rPr lang="en-US" dirty="0" err="1">
                <a:solidFill>
                  <a:schemeClr val="accent1"/>
                </a:solidFill>
                <a:latin typeface="iCiel (Headings)"/>
              </a:rPr>
              <a:t>quy</a:t>
            </a:r>
            <a:r>
              <a:rPr lang="en-US" dirty="0">
                <a:solidFill>
                  <a:schemeClr val="accent1"/>
                </a:solidFill>
                <a:latin typeface="iCiel (Headings)"/>
              </a:rPr>
              <a:t> Logistic</a:t>
            </a:r>
            <a:endParaRPr dirty="0">
              <a:solidFill>
                <a:schemeClr val="accent1"/>
              </a:solidFill>
              <a:latin typeface="iCiel (Headings)"/>
            </a:endParaRPr>
          </a:p>
        </p:txBody>
      </p:sp>
      <p:sp>
        <p:nvSpPr>
          <p:cNvPr id="503" name="Google Shape;503;p61"/>
          <p:cNvSpPr txBox="1">
            <a:spLocks noGrp="1"/>
          </p:cNvSpPr>
          <p:nvPr>
            <p:ph type="title" idx="9"/>
          </p:nvPr>
        </p:nvSpPr>
        <p:spPr>
          <a:xfrm>
            <a:off x="23786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iCiel (Headings)"/>
              </a:rPr>
              <a:t>01</a:t>
            </a:r>
            <a:endParaRPr dirty="0">
              <a:latin typeface="iCiel (Headings)"/>
            </a:endParaRPr>
          </a:p>
        </p:txBody>
      </p:sp>
      <p:sp>
        <p:nvSpPr>
          <p:cNvPr id="504" name="Google Shape;504;p61"/>
          <p:cNvSpPr txBox="1">
            <a:spLocks noGrp="1"/>
          </p:cNvSpPr>
          <p:nvPr>
            <p:ph type="title" idx="13"/>
          </p:nvPr>
        </p:nvSpPr>
        <p:spPr>
          <a:xfrm>
            <a:off x="57244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iCiel (Headings)"/>
              </a:rPr>
              <a:t>02</a:t>
            </a:r>
            <a:endParaRPr dirty="0">
              <a:latin typeface="iCiel (Headings)"/>
            </a:endParaRPr>
          </a:p>
        </p:txBody>
      </p:sp>
      <p:sp>
        <p:nvSpPr>
          <p:cNvPr id="505" name="Google Shape;505;p61"/>
          <p:cNvSpPr txBox="1">
            <a:spLocks noGrp="1"/>
          </p:cNvSpPr>
          <p:nvPr>
            <p:ph type="title" idx="14"/>
          </p:nvPr>
        </p:nvSpPr>
        <p:spPr>
          <a:xfrm>
            <a:off x="237870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iCiel (Headings)"/>
              </a:rPr>
              <a:t>03</a:t>
            </a:r>
            <a:endParaRPr dirty="0">
              <a:latin typeface="iCiel (Headings)"/>
            </a:endParaRPr>
          </a:p>
        </p:txBody>
      </p:sp>
      <p:sp>
        <p:nvSpPr>
          <p:cNvPr id="506" name="Google Shape;506;p61"/>
          <p:cNvSpPr txBox="1">
            <a:spLocks noGrp="1"/>
          </p:cNvSpPr>
          <p:nvPr>
            <p:ph type="title" idx="15"/>
          </p:nvPr>
        </p:nvSpPr>
        <p:spPr>
          <a:xfrm>
            <a:off x="572445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iCiel (Headings)"/>
              </a:rPr>
              <a:t>04</a:t>
            </a:r>
            <a:endParaRPr dirty="0">
              <a:latin typeface="iCiel (Heading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7692810"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Font typeface="Arial"/>
              <a:buNone/>
            </a:pPr>
            <a:r>
              <a:rPr lang="en-US" sz="1400" dirty="0">
                <a:solidFill>
                  <a:schemeClr val="tx1"/>
                </a:solidFill>
              </a:rPr>
              <a:t>- </a:t>
            </a:r>
            <a:r>
              <a:rPr lang="en-US" sz="1400" dirty="0" err="1">
                <a:solidFill>
                  <a:schemeClr val="tx1"/>
                </a:solidFill>
              </a:rPr>
              <a:t>Thống</a:t>
            </a:r>
            <a:r>
              <a:rPr lang="en-US" sz="1400" dirty="0">
                <a:solidFill>
                  <a:schemeClr val="tx1"/>
                </a:solidFill>
              </a:rPr>
              <a:t> </a:t>
            </a:r>
            <a:r>
              <a:rPr lang="en-US" sz="1400" dirty="0" err="1">
                <a:solidFill>
                  <a:schemeClr val="tx1"/>
                </a:solidFill>
              </a:rPr>
              <a:t>kê</a:t>
            </a:r>
            <a:r>
              <a:rPr lang="en-US" sz="1400" dirty="0">
                <a:solidFill>
                  <a:schemeClr val="tx1"/>
                </a:solidFill>
              </a:rPr>
              <a:t> </a:t>
            </a:r>
            <a:r>
              <a:rPr lang="en-US" sz="1400" dirty="0" err="1">
                <a:solidFill>
                  <a:schemeClr val="tx1"/>
                </a:solidFill>
              </a:rPr>
              <a:t>dữ</a:t>
            </a:r>
            <a:r>
              <a:rPr lang="en-US" sz="1400" dirty="0">
                <a:solidFill>
                  <a:schemeClr val="tx1"/>
                </a:solidFill>
              </a:rPr>
              <a:t> </a:t>
            </a:r>
            <a:r>
              <a:rPr lang="en-US" sz="1400" dirty="0" err="1">
                <a:solidFill>
                  <a:schemeClr val="tx1"/>
                </a:solidFill>
              </a:rPr>
              <a:t>liệu</a:t>
            </a:r>
            <a:r>
              <a:rPr lang="en-US" sz="1400" dirty="0">
                <a:solidFill>
                  <a:schemeClr val="tx1"/>
                </a:solidFill>
              </a:rPr>
              <a:t> </a:t>
            </a:r>
          </a:p>
          <a:p>
            <a:pPr marL="0" indent="0">
              <a:buSzPts val="1100"/>
              <a:buFont typeface="Arial"/>
              <a:buNone/>
            </a:pPr>
            <a:endParaRPr lang="en-US" sz="1400" dirty="0">
              <a:solidFill>
                <a:schemeClr val="tx1"/>
              </a:solidFill>
            </a:endParaRPr>
          </a:p>
        </p:txBody>
      </p:sp>
      <p:pic>
        <p:nvPicPr>
          <p:cNvPr id="6" name="Picture 5">
            <a:extLst>
              <a:ext uri="{FF2B5EF4-FFF2-40B4-BE49-F238E27FC236}">
                <a16:creationId xmlns:a16="http://schemas.microsoft.com/office/drawing/2014/main" id="{8662B093-6916-423E-9180-94331CD0CCCA}"/>
              </a:ext>
            </a:extLst>
          </p:cNvPr>
          <p:cNvPicPr/>
          <p:nvPr/>
        </p:nvPicPr>
        <p:blipFill>
          <a:blip r:embed="rId3"/>
          <a:stretch>
            <a:fillRect/>
          </a:stretch>
        </p:blipFill>
        <p:spPr>
          <a:xfrm>
            <a:off x="1372496" y="1850091"/>
            <a:ext cx="2956560" cy="2522220"/>
          </a:xfrm>
          <a:prstGeom prst="rect">
            <a:avLst/>
          </a:prstGeom>
        </p:spPr>
      </p:pic>
    </p:spTree>
    <p:extLst>
      <p:ext uri="{BB962C8B-B14F-4D97-AF65-F5344CB8AC3E}">
        <p14:creationId xmlns:p14="http://schemas.microsoft.com/office/powerpoint/2010/main" val="1843050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7692810"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Font typeface="Arial"/>
              <a:buNone/>
            </a:pPr>
            <a:r>
              <a:rPr lang="en-US" sz="1400" dirty="0">
                <a:solidFill>
                  <a:schemeClr val="tx1"/>
                </a:solidFill>
              </a:rPr>
              <a:t>- </a:t>
            </a:r>
            <a:r>
              <a:rPr lang="en-US" sz="1400" dirty="0" err="1">
                <a:solidFill>
                  <a:schemeClr val="tx1"/>
                </a:solidFill>
              </a:rPr>
              <a:t>Kiểm</a:t>
            </a:r>
            <a:r>
              <a:rPr lang="en-US" sz="1400" dirty="0">
                <a:solidFill>
                  <a:schemeClr val="tx1"/>
                </a:solidFill>
              </a:rPr>
              <a:t> </a:t>
            </a:r>
            <a:r>
              <a:rPr lang="en-US" sz="1400" dirty="0" err="1">
                <a:solidFill>
                  <a:schemeClr val="tx1"/>
                </a:solidFill>
              </a:rPr>
              <a:t>tra</a:t>
            </a:r>
            <a:r>
              <a:rPr lang="en-US" sz="1400" dirty="0">
                <a:solidFill>
                  <a:schemeClr val="tx1"/>
                </a:solidFill>
              </a:rPr>
              <a:t> </a:t>
            </a:r>
            <a:r>
              <a:rPr lang="en-US" sz="1400" dirty="0" err="1">
                <a:solidFill>
                  <a:schemeClr val="tx1"/>
                </a:solidFill>
              </a:rPr>
              <a:t>dữ</a:t>
            </a:r>
            <a:r>
              <a:rPr lang="en-US" sz="1400" dirty="0">
                <a:solidFill>
                  <a:schemeClr val="tx1"/>
                </a:solidFill>
              </a:rPr>
              <a:t> </a:t>
            </a:r>
            <a:r>
              <a:rPr lang="en-US" sz="1400" dirty="0" err="1">
                <a:solidFill>
                  <a:schemeClr val="tx1"/>
                </a:solidFill>
              </a:rPr>
              <a:t>liệu</a:t>
            </a:r>
            <a:r>
              <a:rPr lang="en-US" sz="1400" dirty="0">
                <a:solidFill>
                  <a:schemeClr val="tx1"/>
                </a:solidFill>
              </a:rPr>
              <a:t> </a:t>
            </a:r>
            <a:r>
              <a:rPr lang="en-US" sz="1400" dirty="0" err="1">
                <a:solidFill>
                  <a:schemeClr val="tx1"/>
                </a:solidFill>
              </a:rPr>
              <a:t>nhiễu</a:t>
            </a:r>
            <a:r>
              <a:rPr lang="en-US" sz="1400" dirty="0">
                <a:solidFill>
                  <a:schemeClr val="tx1"/>
                </a:solidFill>
              </a:rPr>
              <a:t> </a:t>
            </a:r>
          </a:p>
          <a:p>
            <a:pPr marL="0" indent="0">
              <a:buSzPts val="1100"/>
              <a:buFont typeface="Arial"/>
              <a:buNone/>
            </a:pPr>
            <a:endParaRPr lang="en-US" sz="1400" dirty="0">
              <a:solidFill>
                <a:schemeClr val="tx1"/>
              </a:solidFill>
            </a:endParaRPr>
          </a:p>
        </p:txBody>
      </p:sp>
      <p:pic>
        <p:nvPicPr>
          <p:cNvPr id="8" name="Picture 7">
            <a:extLst>
              <a:ext uri="{FF2B5EF4-FFF2-40B4-BE49-F238E27FC236}">
                <a16:creationId xmlns:a16="http://schemas.microsoft.com/office/drawing/2014/main" id="{011FF85F-BB21-4A87-81FC-4B9618232B49}"/>
              </a:ext>
            </a:extLst>
          </p:cNvPr>
          <p:cNvPicPr/>
          <p:nvPr/>
        </p:nvPicPr>
        <p:blipFill>
          <a:blip r:embed="rId3"/>
          <a:stretch>
            <a:fillRect/>
          </a:stretch>
        </p:blipFill>
        <p:spPr>
          <a:xfrm>
            <a:off x="1323099" y="1850091"/>
            <a:ext cx="1897472" cy="2284880"/>
          </a:xfrm>
          <a:prstGeom prst="rect">
            <a:avLst/>
          </a:prstGeom>
        </p:spPr>
      </p:pic>
    </p:spTree>
    <p:extLst>
      <p:ext uri="{BB962C8B-B14F-4D97-AF65-F5344CB8AC3E}">
        <p14:creationId xmlns:p14="http://schemas.microsoft.com/office/powerpoint/2010/main" val="1487242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2622175"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Font typeface="Arial"/>
              <a:buNone/>
            </a:pPr>
            <a:r>
              <a:rPr lang="en-US" sz="1400" dirty="0">
                <a:solidFill>
                  <a:schemeClr val="tx1"/>
                </a:solidFill>
              </a:rPr>
              <a:t>- </a:t>
            </a:r>
            <a:r>
              <a:rPr lang="en-US" sz="1400" dirty="0" err="1">
                <a:solidFill>
                  <a:schemeClr val="tx1"/>
                </a:solidFill>
              </a:rPr>
              <a:t>Kiểm</a:t>
            </a:r>
            <a:r>
              <a:rPr lang="en-US" sz="1400" dirty="0">
                <a:solidFill>
                  <a:schemeClr val="tx1"/>
                </a:solidFill>
              </a:rPr>
              <a:t> </a:t>
            </a:r>
            <a:r>
              <a:rPr lang="en-US" sz="1400" dirty="0" err="1">
                <a:solidFill>
                  <a:schemeClr val="tx1"/>
                </a:solidFill>
              </a:rPr>
              <a:t>tra</a:t>
            </a:r>
            <a:r>
              <a:rPr lang="en-US" sz="1400" dirty="0">
                <a:solidFill>
                  <a:schemeClr val="tx1"/>
                </a:solidFill>
              </a:rPr>
              <a:t> </a:t>
            </a:r>
            <a:r>
              <a:rPr lang="en-US" sz="1400" dirty="0" err="1">
                <a:solidFill>
                  <a:schemeClr val="tx1"/>
                </a:solidFill>
              </a:rPr>
              <a:t>dữ</a:t>
            </a:r>
            <a:r>
              <a:rPr lang="en-US" sz="1400" dirty="0">
                <a:solidFill>
                  <a:schemeClr val="tx1"/>
                </a:solidFill>
              </a:rPr>
              <a:t> </a:t>
            </a:r>
            <a:r>
              <a:rPr lang="en-US" sz="1400" dirty="0" err="1">
                <a:solidFill>
                  <a:schemeClr val="tx1"/>
                </a:solidFill>
              </a:rPr>
              <a:t>liệu</a:t>
            </a:r>
            <a:r>
              <a:rPr lang="en-US" sz="1400" dirty="0">
                <a:solidFill>
                  <a:schemeClr val="tx1"/>
                </a:solidFill>
              </a:rPr>
              <a:t> </a:t>
            </a:r>
            <a:r>
              <a:rPr lang="en-US" sz="1400" dirty="0" err="1">
                <a:solidFill>
                  <a:schemeClr val="tx1"/>
                </a:solidFill>
              </a:rPr>
              <a:t>rỗng</a:t>
            </a: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6" name="Picture 5">
            <a:extLst>
              <a:ext uri="{FF2B5EF4-FFF2-40B4-BE49-F238E27FC236}">
                <a16:creationId xmlns:a16="http://schemas.microsoft.com/office/drawing/2014/main" id="{D58C9BA4-8B60-4A37-8ED4-E2D80D37B985}"/>
              </a:ext>
            </a:extLst>
          </p:cNvPr>
          <p:cNvPicPr/>
          <p:nvPr/>
        </p:nvPicPr>
        <p:blipFill>
          <a:blip r:embed="rId3"/>
          <a:stretch>
            <a:fillRect/>
          </a:stretch>
        </p:blipFill>
        <p:spPr>
          <a:xfrm>
            <a:off x="1367566" y="1850091"/>
            <a:ext cx="2095052" cy="2479862"/>
          </a:xfrm>
          <a:prstGeom prst="rect">
            <a:avLst/>
          </a:prstGeom>
        </p:spPr>
      </p:pic>
      <p:sp>
        <p:nvSpPr>
          <p:cNvPr id="9" name="Google Shape;489;p60">
            <a:extLst>
              <a:ext uri="{FF2B5EF4-FFF2-40B4-BE49-F238E27FC236}">
                <a16:creationId xmlns:a16="http://schemas.microsoft.com/office/drawing/2014/main" id="{54BFD30A-F126-4528-84A7-62A4F8985C12}"/>
              </a:ext>
            </a:extLst>
          </p:cNvPr>
          <p:cNvSpPr txBox="1">
            <a:spLocks/>
          </p:cNvSpPr>
          <p:nvPr/>
        </p:nvSpPr>
        <p:spPr>
          <a:xfrm>
            <a:off x="3687183" y="1834074"/>
            <a:ext cx="4531659"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Font typeface="Arial"/>
              <a:buNone/>
            </a:pPr>
            <a:r>
              <a:rPr lang="en-US" sz="1400" dirty="0">
                <a:solidFill>
                  <a:schemeClr val="tx1"/>
                </a:solidFill>
                <a:sym typeface="Wingdings" panose="05000000000000000000" pitchFamily="2" charset="2"/>
              </a:rPr>
              <a:t> </a:t>
            </a:r>
            <a:r>
              <a:rPr lang="en-US" sz="1400" dirty="0" err="1">
                <a:solidFill>
                  <a:schemeClr val="tx1"/>
                </a:solidFill>
                <a:sym typeface="Wingdings" panose="05000000000000000000" pitchFamily="2" charset="2"/>
              </a:rPr>
              <a:t>Không</a:t>
            </a:r>
            <a:r>
              <a:rPr lang="en-US" sz="1400" dirty="0">
                <a:solidFill>
                  <a:schemeClr val="tx1"/>
                </a:solidFill>
                <a:sym typeface="Wingdings" panose="05000000000000000000" pitchFamily="2" charset="2"/>
              </a:rPr>
              <a:t> </a:t>
            </a:r>
            <a:r>
              <a:rPr lang="en-US" sz="1400" dirty="0" err="1">
                <a:solidFill>
                  <a:schemeClr val="tx1"/>
                </a:solidFill>
                <a:sym typeface="Wingdings" panose="05000000000000000000" pitchFamily="2" charset="2"/>
              </a:rPr>
              <a:t>có</a:t>
            </a:r>
            <a:r>
              <a:rPr lang="en-US" sz="1400" dirty="0">
                <a:solidFill>
                  <a:schemeClr val="tx1"/>
                </a:solidFill>
                <a:sym typeface="Wingdings" panose="05000000000000000000" pitchFamily="2" charset="2"/>
              </a:rPr>
              <a:t> </a:t>
            </a:r>
            <a:r>
              <a:rPr lang="en-US" sz="1400" dirty="0" err="1">
                <a:solidFill>
                  <a:schemeClr val="tx1"/>
                </a:solidFill>
                <a:sym typeface="Wingdings" panose="05000000000000000000" pitchFamily="2" charset="2"/>
              </a:rPr>
              <a:t>giá</a:t>
            </a:r>
            <a:r>
              <a:rPr lang="en-US" sz="1400" dirty="0">
                <a:solidFill>
                  <a:schemeClr val="tx1"/>
                </a:solidFill>
                <a:sym typeface="Wingdings" panose="05000000000000000000" pitchFamily="2" charset="2"/>
              </a:rPr>
              <a:t> </a:t>
            </a:r>
            <a:r>
              <a:rPr lang="en-US" sz="1400" dirty="0" err="1">
                <a:solidFill>
                  <a:schemeClr val="tx1"/>
                </a:solidFill>
                <a:sym typeface="Wingdings" panose="05000000000000000000" pitchFamily="2" charset="2"/>
              </a:rPr>
              <a:t>trị</a:t>
            </a:r>
            <a:r>
              <a:rPr lang="en-US" sz="1400" dirty="0">
                <a:solidFill>
                  <a:schemeClr val="tx1"/>
                </a:solidFill>
                <a:sym typeface="Wingdings" panose="05000000000000000000" pitchFamily="2" charset="2"/>
              </a:rPr>
              <a:t> </a:t>
            </a:r>
            <a:r>
              <a:rPr lang="en-US" sz="1400" dirty="0" err="1">
                <a:solidFill>
                  <a:schemeClr val="tx1"/>
                </a:solidFill>
                <a:sym typeface="Wingdings" panose="05000000000000000000" pitchFamily="2" charset="2"/>
              </a:rPr>
              <a:t>rỗng</a:t>
            </a:r>
            <a:r>
              <a:rPr lang="en-US" sz="1400" dirty="0">
                <a:solidFill>
                  <a:schemeClr val="tx1"/>
                </a:solidFill>
                <a:sym typeface="Wingdings" panose="05000000000000000000" pitchFamily="2" charset="2"/>
              </a:rPr>
              <a:t> </a:t>
            </a:r>
            <a:r>
              <a:rPr lang="en-US" sz="1400" dirty="0" err="1">
                <a:solidFill>
                  <a:schemeClr val="tx1"/>
                </a:solidFill>
                <a:sym typeface="Wingdings" panose="05000000000000000000" pitchFamily="2" charset="2"/>
              </a:rPr>
              <a:t>trong</a:t>
            </a:r>
            <a:r>
              <a:rPr lang="en-US" sz="1400" dirty="0">
                <a:solidFill>
                  <a:schemeClr val="tx1"/>
                </a:solidFill>
                <a:sym typeface="Wingdings" panose="05000000000000000000" pitchFamily="2" charset="2"/>
              </a:rPr>
              <a:t> </a:t>
            </a:r>
            <a:r>
              <a:rPr lang="en-US" sz="1400" dirty="0" err="1">
                <a:solidFill>
                  <a:schemeClr val="tx1"/>
                </a:solidFill>
                <a:sym typeface="Wingdings" panose="05000000000000000000" pitchFamily="2" charset="2"/>
              </a:rPr>
              <a:t>các</a:t>
            </a:r>
            <a:r>
              <a:rPr lang="en-US" sz="1400" dirty="0">
                <a:solidFill>
                  <a:schemeClr val="tx1"/>
                </a:solidFill>
                <a:sym typeface="Wingdings" panose="05000000000000000000" pitchFamily="2" charset="2"/>
              </a:rPr>
              <a:t> </a:t>
            </a:r>
            <a:r>
              <a:rPr lang="en-US" sz="1400" dirty="0" err="1">
                <a:solidFill>
                  <a:schemeClr val="tx1"/>
                </a:solidFill>
                <a:sym typeface="Wingdings" panose="05000000000000000000" pitchFamily="2" charset="2"/>
              </a:rPr>
              <a:t>cột</a:t>
            </a:r>
            <a:endParaRPr lang="en-US" sz="1400" dirty="0">
              <a:solidFill>
                <a:schemeClr val="tx1"/>
              </a:solidFill>
            </a:endParaRP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23258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6427693"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Font typeface="Arial"/>
              <a:buNone/>
            </a:pPr>
            <a:r>
              <a:rPr lang="en-US" sz="1400" dirty="0">
                <a:solidFill>
                  <a:schemeClr val="tx1"/>
                </a:solidFill>
              </a:rPr>
              <a:t>- </a:t>
            </a:r>
            <a:r>
              <a:rPr lang="en-US" sz="1400" dirty="0" err="1">
                <a:solidFill>
                  <a:schemeClr val="tx1"/>
                </a:solidFill>
              </a:rPr>
              <a:t>Kiểm</a:t>
            </a:r>
            <a:r>
              <a:rPr lang="en-US" sz="1400" dirty="0">
                <a:solidFill>
                  <a:schemeClr val="tx1"/>
                </a:solidFill>
              </a:rPr>
              <a:t> </a:t>
            </a:r>
            <a:r>
              <a:rPr lang="en-US" sz="1400" dirty="0" err="1">
                <a:solidFill>
                  <a:schemeClr val="tx1"/>
                </a:solidFill>
              </a:rPr>
              <a:t>tra</a:t>
            </a:r>
            <a:r>
              <a:rPr lang="en-US" sz="1400" dirty="0">
                <a:solidFill>
                  <a:schemeClr val="tx1"/>
                </a:solidFill>
              </a:rPr>
              <a:t> outliers (</a:t>
            </a:r>
            <a:r>
              <a:rPr lang="en-US" sz="1400" dirty="0" err="1">
                <a:solidFill>
                  <a:schemeClr val="tx1"/>
                </a:solidFill>
              </a:rPr>
              <a:t>ngoại</a:t>
            </a:r>
            <a:r>
              <a:rPr lang="en-US" sz="1400" dirty="0">
                <a:solidFill>
                  <a:schemeClr val="tx1"/>
                </a:solidFill>
              </a:rPr>
              <a:t> </a:t>
            </a:r>
            <a:r>
              <a:rPr lang="en-US" sz="1400" dirty="0" err="1">
                <a:solidFill>
                  <a:schemeClr val="tx1"/>
                </a:solidFill>
              </a:rPr>
              <a:t>lai</a:t>
            </a:r>
            <a:r>
              <a:rPr lang="en-US" sz="1400" dirty="0">
                <a:solidFill>
                  <a:schemeClr val="tx1"/>
                </a:solidFill>
              </a:rPr>
              <a:t>), </a:t>
            </a:r>
            <a:r>
              <a:rPr lang="en-US" sz="1400" dirty="0" err="1">
                <a:solidFill>
                  <a:schemeClr val="tx1"/>
                </a:solidFill>
              </a:rPr>
              <a:t>dùng</a:t>
            </a:r>
            <a:r>
              <a:rPr lang="en-US" sz="1400" dirty="0">
                <a:solidFill>
                  <a:schemeClr val="tx1"/>
                </a:solidFill>
              </a:rPr>
              <a:t> </a:t>
            </a:r>
            <a:r>
              <a:rPr lang="en-US" sz="1400" dirty="0" err="1">
                <a:solidFill>
                  <a:schemeClr val="tx1"/>
                </a:solidFill>
              </a:rPr>
              <a:t>biểu</a:t>
            </a:r>
            <a:r>
              <a:rPr lang="en-US" sz="1400" dirty="0">
                <a:solidFill>
                  <a:schemeClr val="tx1"/>
                </a:solidFill>
              </a:rPr>
              <a:t> </a:t>
            </a:r>
            <a:r>
              <a:rPr lang="en-US" sz="1400" dirty="0" err="1">
                <a:solidFill>
                  <a:schemeClr val="tx1"/>
                </a:solidFill>
              </a:rPr>
              <a:t>đồ</a:t>
            </a:r>
            <a:r>
              <a:rPr lang="en-US" sz="1400" dirty="0">
                <a:solidFill>
                  <a:schemeClr val="tx1"/>
                </a:solidFill>
              </a:rPr>
              <a:t> boxplot </a:t>
            </a:r>
            <a:r>
              <a:rPr lang="en-US" sz="1400" dirty="0" err="1">
                <a:solidFill>
                  <a:schemeClr val="tx1"/>
                </a:solidFill>
              </a:rPr>
              <a:t>để</a:t>
            </a:r>
            <a:r>
              <a:rPr lang="en-US" sz="1400" dirty="0">
                <a:solidFill>
                  <a:schemeClr val="tx1"/>
                </a:solidFill>
              </a:rPr>
              <a:t> </a:t>
            </a:r>
            <a:r>
              <a:rPr lang="en-US" sz="1400" dirty="0" err="1">
                <a:solidFill>
                  <a:schemeClr val="tx1"/>
                </a:solidFill>
              </a:rPr>
              <a:t>quan</a:t>
            </a:r>
            <a:r>
              <a:rPr lang="en-US" sz="1400" dirty="0">
                <a:solidFill>
                  <a:schemeClr val="tx1"/>
                </a:solidFill>
              </a:rPr>
              <a:t> </a:t>
            </a:r>
            <a:r>
              <a:rPr lang="en-US" sz="1400" dirty="0" err="1">
                <a:solidFill>
                  <a:schemeClr val="tx1"/>
                </a:solidFill>
              </a:rPr>
              <a:t>sát</a:t>
            </a: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4" name="Picture 3">
            <a:extLst>
              <a:ext uri="{FF2B5EF4-FFF2-40B4-BE49-F238E27FC236}">
                <a16:creationId xmlns:a16="http://schemas.microsoft.com/office/drawing/2014/main" id="{55144247-E954-4606-B36D-BB62A96DA933}"/>
              </a:ext>
            </a:extLst>
          </p:cNvPr>
          <p:cNvPicPr>
            <a:picLocks noChangeAspect="1"/>
          </p:cNvPicPr>
          <p:nvPr/>
        </p:nvPicPr>
        <p:blipFill>
          <a:blip r:embed="rId3"/>
          <a:stretch>
            <a:fillRect/>
          </a:stretch>
        </p:blipFill>
        <p:spPr>
          <a:xfrm>
            <a:off x="1536261" y="1787781"/>
            <a:ext cx="6071478" cy="3011257"/>
          </a:xfrm>
          <a:prstGeom prst="rect">
            <a:avLst/>
          </a:prstGeom>
        </p:spPr>
      </p:pic>
    </p:spTree>
    <p:extLst>
      <p:ext uri="{BB962C8B-B14F-4D97-AF65-F5344CB8AC3E}">
        <p14:creationId xmlns:p14="http://schemas.microsoft.com/office/powerpoint/2010/main" val="140974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pic>
        <p:nvPicPr>
          <p:cNvPr id="4" name="Picture 3">
            <a:extLst>
              <a:ext uri="{FF2B5EF4-FFF2-40B4-BE49-F238E27FC236}">
                <a16:creationId xmlns:a16="http://schemas.microsoft.com/office/drawing/2014/main" id="{55144247-E954-4606-B36D-BB62A96DA933}"/>
              </a:ext>
            </a:extLst>
          </p:cNvPr>
          <p:cNvPicPr>
            <a:picLocks noChangeAspect="1"/>
          </p:cNvPicPr>
          <p:nvPr/>
        </p:nvPicPr>
        <p:blipFill>
          <a:blip r:embed="rId3"/>
          <a:stretch>
            <a:fillRect/>
          </a:stretch>
        </p:blipFill>
        <p:spPr>
          <a:xfrm>
            <a:off x="164738" y="385890"/>
            <a:ext cx="8814523" cy="4371719"/>
          </a:xfrm>
          <a:prstGeom prst="rect">
            <a:avLst/>
          </a:prstGeom>
        </p:spPr>
      </p:pic>
    </p:spTree>
    <p:extLst>
      <p:ext uri="{BB962C8B-B14F-4D97-AF65-F5344CB8AC3E}">
        <p14:creationId xmlns:p14="http://schemas.microsoft.com/office/powerpoint/2010/main" val="84226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8"/>
            <a:ext cx="6427693" cy="12494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 </a:t>
            </a:r>
            <a:r>
              <a:rPr lang="en-US" sz="1400" dirty="0" err="1">
                <a:solidFill>
                  <a:schemeClr val="tx1"/>
                </a:solidFill>
              </a:rPr>
              <a:t>Kiểm</a:t>
            </a:r>
            <a:r>
              <a:rPr lang="en-US" sz="1400" dirty="0">
                <a:solidFill>
                  <a:schemeClr val="tx1"/>
                </a:solidFill>
              </a:rPr>
              <a:t> </a:t>
            </a:r>
            <a:r>
              <a:rPr lang="en-US" sz="1400" dirty="0" err="1">
                <a:solidFill>
                  <a:schemeClr val="tx1"/>
                </a:solidFill>
              </a:rPr>
              <a:t>tra</a:t>
            </a:r>
            <a:r>
              <a:rPr lang="en-US" sz="1400" dirty="0">
                <a:solidFill>
                  <a:schemeClr val="tx1"/>
                </a:solidFill>
              </a:rPr>
              <a:t> outliers (</a:t>
            </a:r>
            <a:r>
              <a:rPr lang="en-US" sz="1400" dirty="0" err="1">
                <a:solidFill>
                  <a:schemeClr val="tx1"/>
                </a:solidFill>
              </a:rPr>
              <a:t>ngoại</a:t>
            </a:r>
            <a:r>
              <a:rPr lang="en-US" sz="1400" dirty="0">
                <a:solidFill>
                  <a:schemeClr val="tx1"/>
                </a:solidFill>
              </a:rPr>
              <a:t> </a:t>
            </a:r>
            <a:r>
              <a:rPr lang="en-US" sz="1400" dirty="0" err="1">
                <a:solidFill>
                  <a:schemeClr val="tx1"/>
                </a:solidFill>
              </a:rPr>
              <a:t>lai</a:t>
            </a:r>
            <a:r>
              <a:rPr lang="en-US" sz="1400" dirty="0">
                <a:solidFill>
                  <a:schemeClr val="tx1"/>
                </a:solidFill>
              </a:rPr>
              <a:t>), dung </a:t>
            </a:r>
            <a:r>
              <a:rPr lang="en-US" sz="1400" dirty="0" err="1">
                <a:solidFill>
                  <a:schemeClr val="tx1"/>
                </a:solidFill>
              </a:rPr>
              <a:t>biểu</a:t>
            </a:r>
            <a:r>
              <a:rPr lang="en-US" sz="1400" dirty="0">
                <a:solidFill>
                  <a:schemeClr val="tx1"/>
                </a:solidFill>
              </a:rPr>
              <a:t> </a:t>
            </a:r>
            <a:r>
              <a:rPr lang="en-US" sz="1400" dirty="0" err="1">
                <a:solidFill>
                  <a:schemeClr val="tx1"/>
                </a:solidFill>
              </a:rPr>
              <a:t>đồ</a:t>
            </a:r>
            <a:r>
              <a:rPr lang="en-US" sz="1400" dirty="0">
                <a:solidFill>
                  <a:schemeClr val="tx1"/>
                </a:solidFill>
              </a:rPr>
              <a:t> boxplot </a:t>
            </a:r>
            <a:r>
              <a:rPr lang="en-US" sz="1400" dirty="0" err="1">
                <a:solidFill>
                  <a:schemeClr val="tx1"/>
                </a:solidFill>
              </a:rPr>
              <a:t>để</a:t>
            </a:r>
            <a:r>
              <a:rPr lang="en-US" sz="1400" dirty="0">
                <a:solidFill>
                  <a:schemeClr val="tx1"/>
                </a:solidFill>
              </a:rPr>
              <a:t> </a:t>
            </a:r>
            <a:r>
              <a:rPr lang="en-US" sz="1400" dirty="0" err="1">
                <a:solidFill>
                  <a:schemeClr val="tx1"/>
                </a:solidFill>
              </a:rPr>
              <a:t>quan</a:t>
            </a:r>
            <a:r>
              <a:rPr lang="en-US" sz="1400" dirty="0">
                <a:solidFill>
                  <a:schemeClr val="tx1"/>
                </a:solidFill>
              </a:rPr>
              <a:t> </a:t>
            </a:r>
            <a:r>
              <a:rPr lang="en-US" sz="1400" dirty="0" err="1">
                <a:solidFill>
                  <a:schemeClr val="tx1"/>
                </a:solidFill>
              </a:rPr>
              <a:t>sát</a:t>
            </a:r>
            <a:endParaRPr lang="en-US" sz="1400" dirty="0">
              <a:solidFill>
                <a:schemeClr val="tx1"/>
              </a:solidFill>
            </a:endParaRPr>
          </a:p>
          <a:p>
            <a:pPr marL="0" indent="0">
              <a:buSzPts val="1100"/>
              <a:buNone/>
            </a:pPr>
            <a:endParaRPr lang="en-US" sz="1400" dirty="0">
              <a:solidFill>
                <a:schemeClr val="tx1"/>
              </a:solidFill>
            </a:endParaRPr>
          </a:p>
          <a:p>
            <a:pPr marL="114300" indent="0">
              <a:lnSpc>
                <a:spcPct val="150000"/>
              </a:lnSpc>
              <a:buNone/>
            </a:pPr>
            <a:r>
              <a:rPr lang="en-US" sz="1400" dirty="0">
                <a:solidFill>
                  <a:schemeClr val="tx1"/>
                </a:solidFill>
                <a:sym typeface="Wingdings" panose="05000000000000000000" pitchFamily="2" charset="2"/>
              </a:rPr>
              <a:t> </a:t>
            </a:r>
            <a:r>
              <a:rPr lang="en-US" sz="1400" dirty="0"/>
              <a:t>Ta </a:t>
            </a:r>
            <a:r>
              <a:rPr lang="en-US" sz="1400" dirty="0" err="1"/>
              <a:t>thấy</a:t>
            </a:r>
            <a:r>
              <a:rPr lang="en-US" sz="1400" dirty="0"/>
              <a:t> </a:t>
            </a:r>
            <a:r>
              <a:rPr lang="en-US" sz="1400" dirty="0" err="1"/>
              <a:t>các</a:t>
            </a:r>
            <a:r>
              <a:rPr lang="en-US" sz="1400" dirty="0"/>
              <a:t> </a:t>
            </a:r>
            <a:r>
              <a:rPr lang="en-US" sz="1400" dirty="0" err="1"/>
              <a:t>đặc</a:t>
            </a:r>
            <a:r>
              <a:rPr lang="en-US" sz="1400" dirty="0"/>
              <a:t> </a:t>
            </a:r>
            <a:r>
              <a:rPr lang="en-US" sz="1400" dirty="0" err="1"/>
              <a:t>trưng</a:t>
            </a:r>
            <a:r>
              <a:rPr lang="en-US" sz="1400" dirty="0"/>
              <a:t> </a:t>
            </a:r>
            <a:r>
              <a:rPr lang="en-US" sz="1400" dirty="0" err="1"/>
              <a:t>như</a:t>
            </a:r>
            <a:r>
              <a:rPr lang="en-US" sz="1400" dirty="0"/>
              <a:t>: </a:t>
            </a:r>
            <a:r>
              <a:rPr lang="en-US" sz="1400" i="1" dirty="0"/>
              <a:t>Lenght1, Lenght2, Lenght3, Weight </a:t>
            </a:r>
            <a:r>
              <a:rPr lang="en-US" sz="1400" dirty="0" err="1"/>
              <a:t>chứa</a:t>
            </a:r>
            <a:r>
              <a:rPr lang="en-US" sz="1400" dirty="0"/>
              <a:t> outliers</a:t>
            </a:r>
            <a:r>
              <a:rPr lang="en-US" sz="1400" i="1" dirty="0"/>
              <a:t>, Width </a:t>
            </a:r>
            <a:r>
              <a:rPr lang="en-US" sz="1400" dirty="0" err="1"/>
              <a:t>và</a:t>
            </a:r>
            <a:r>
              <a:rPr lang="en-US" sz="1400" i="1" dirty="0"/>
              <a:t> Height </a:t>
            </a:r>
            <a:r>
              <a:rPr lang="en-US" sz="1400" dirty="0" err="1"/>
              <a:t>thì</a:t>
            </a:r>
            <a:r>
              <a:rPr lang="en-US" sz="1400" dirty="0"/>
              <a:t> </a:t>
            </a:r>
            <a:r>
              <a:rPr lang="en-US" sz="1400" dirty="0" err="1"/>
              <a:t>không</a:t>
            </a:r>
            <a:r>
              <a:rPr lang="en-US" sz="1400" dirty="0"/>
              <a:t>, ta </a:t>
            </a:r>
            <a:r>
              <a:rPr lang="en-US" sz="1400" dirty="0" err="1"/>
              <a:t>tiến</a:t>
            </a:r>
            <a:r>
              <a:rPr lang="en-US" sz="1400" dirty="0"/>
              <a:t> </a:t>
            </a:r>
            <a:r>
              <a:rPr lang="en-US" sz="1400" dirty="0" err="1"/>
              <a:t>hành</a:t>
            </a:r>
            <a:r>
              <a:rPr lang="en-US" sz="1400" dirty="0"/>
              <a:t> </a:t>
            </a:r>
            <a:r>
              <a:rPr lang="en-US" sz="1400" dirty="0" err="1"/>
              <a:t>xử</a:t>
            </a:r>
            <a:r>
              <a:rPr lang="en-US" sz="1400" dirty="0"/>
              <a:t> </a:t>
            </a:r>
            <a:r>
              <a:rPr lang="en-US" sz="1400" dirty="0" err="1"/>
              <a:t>lý</a:t>
            </a:r>
            <a:r>
              <a:rPr lang="en-US" sz="1400" dirty="0"/>
              <a:t> outliers</a:t>
            </a:r>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2278872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8"/>
            <a:ext cx="6427693" cy="20092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 </a:t>
            </a:r>
            <a:r>
              <a:rPr lang="en-US" sz="1400" dirty="0" err="1">
                <a:solidFill>
                  <a:schemeClr val="tx1"/>
                </a:solidFill>
              </a:rPr>
              <a:t>Loại</a:t>
            </a:r>
            <a:r>
              <a:rPr lang="en-US" sz="1400" dirty="0">
                <a:solidFill>
                  <a:schemeClr val="tx1"/>
                </a:solidFill>
              </a:rPr>
              <a:t> </a:t>
            </a:r>
            <a:r>
              <a:rPr lang="en-US" sz="1400" dirty="0" err="1">
                <a:solidFill>
                  <a:schemeClr val="tx1"/>
                </a:solidFill>
              </a:rPr>
              <a:t>bỏ</a:t>
            </a:r>
            <a:r>
              <a:rPr lang="en-US" sz="1400" dirty="0">
                <a:solidFill>
                  <a:schemeClr val="tx1"/>
                </a:solidFill>
              </a:rPr>
              <a:t> outliers:</a:t>
            </a:r>
          </a:p>
          <a:p>
            <a:pPr marL="0" indent="0">
              <a:buSzPts val="1100"/>
              <a:buNone/>
            </a:pPr>
            <a:endParaRPr lang="en-US" sz="1400" dirty="0">
              <a:solidFill>
                <a:schemeClr val="tx1"/>
              </a:solidFill>
            </a:endParaRPr>
          </a:p>
          <a:p>
            <a:pPr marL="114300" indent="0">
              <a:lnSpc>
                <a:spcPct val="150000"/>
              </a:lnSpc>
              <a:buNone/>
            </a:pPr>
            <a:r>
              <a:rPr lang="en-US" sz="1400" dirty="0"/>
              <a:t>Outliers </a:t>
            </a:r>
            <a:r>
              <a:rPr lang="en-US" sz="1400" dirty="0" err="1"/>
              <a:t>ảnh</a:t>
            </a:r>
            <a:r>
              <a:rPr lang="en-US" sz="1400" dirty="0"/>
              <a:t> </a:t>
            </a:r>
            <a:r>
              <a:rPr lang="en-US" sz="1400" dirty="0" err="1"/>
              <a:t>hưởng</a:t>
            </a:r>
            <a:r>
              <a:rPr lang="en-US" sz="1400" dirty="0"/>
              <a:t> </a:t>
            </a:r>
            <a:r>
              <a:rPr lang="en-US" sz="1400" dirty="0" err="1"/>
              <a:t>rất</a:t>
            </a:r>
            <a:r>
              <a:rPr lang="en-US" sz="1400" dirty="0"/>
              <a:t> </a:t>
            </a:r>
            <a:r>
              <a:rPr lang="en-US" sz="1400" dirty="0" err="1"/>
              <a:t>nhiều</a:t>
            </a:r>
            <a:r>
              <a:rPr lang="en-US" sz="1400" dirty="0"/>
              <a:t> </a:t>
            </a:r>
            <a:r>
              <a:rPr lang="en-US" sz="1400" dirty="0" err="1"/>
              <a:t>đến</a:t>
            </a:r>
            <a:r>
              <a:rPr lang="en-US" sz="1400" dirty="0"/>
              <a:t> </a:t>
            </a:r>
            <a:r>
              <a:rPr lang="en-US" sz="1400" dirty="0" err="1"/>
              <a:t>tính</a:t>
            </a:r>
            <a:r>
              <a:rPr lang="en-US" sz="1400" dirty="0"/>
              <a:t> </a:t>
            </a:r>
            <a:r>
              <a:rPr lang="en-US" sz="1400" dirty="0" err="1"/>
              <a:t>đúng</a:t>
            </a:r>
            <a:r>
              <a:rPr lang="en-US" sz="1400" dirty="0"/>
              <a:t> </a:t>
            </a:r>
            <a:r>
              <a:rPr lang="en-US" sz="1400" dirty="0" err="1"/>
              <a:t>đắn</a:t>
            </a:r>
            <a:r>
              <a:rPr lang="en-US" sz="1400" dirty="0"/>
              <a:t> </a:t>
            </a:r>
            <a:r>
              <a:rPr lang="en-US" sz="1400" dirty="0" err="1"/>
              <a:t>của</a:t>
            </a:r>
            <a:r>
              <a:rPr lang="en-US" sz="1400" dirty="0"/>
              <a:t> </a:t>
            </a:r>
            <a:r>
              <a:rPr lang="en-US" sz="1400" dirty="0" err="1"/>
              <a:t>mô</a:t>
            </a:r>
            <a:r>
              <a:rPr lang="en-US" sz="1400" dirty="0"/>
              <a:t> </a:t>
            </a:r>
            <a:r>
              <a:rPr lang="en-US" sz="1400" dirty="0" err="1"/>
              <a:t>hình</a:t>
            </a:r>
            <a:r>
              <a:rPr lang="en-US" sz="1400" dirty="0"/>
              <a:t> </a:t>
            </a:r>
            <a:r>
              <a:rPr lang="en-US" sz="1400" dirty="0" err="1"/>
              <a:t>khi</a:t>
            </a:r>
            <a:r>
              <a:rPr lang="en-US" sz="1400" dirty="0"/>
              <a:t> </a:t>
            </a:r>
            <a:r>
              <a:rPr lang="en-US" sz="1400" dirty="0" err="1"/>
              <a:t>xây</a:t>
            </a:r>
            <a:r>
              <a:rPr lang="en-US" sz="1400" dirty="0"/>
              <a:t> </a:t>
            </a:r>
            <a:r>
              <a:rPr lang="en-US" sz="1400" dirty="0" err="1"/>
              <a:t>dựng</a:t>
            </a:r>
            <a:r>
              <a:rPr lang="en-US" sz="1400" dirty="0"/>
              <a:t>. ta </a:t>
            </a:r>
            <a:r>
              <a:rPr lang="en-US" sz="1400" dirty="0" err="1"/>
              <a:t>cần</a:t>
            </a:r>
            <a:r>
              <a:rPr lang="en-US" sz="1400" dirty="0"/>
              <a:t> </a:t>
            </a:r>
            <a:r>
              <a:rPr lang="en-US" sz="1400" dirty="0" err="1"/>
              <a:t>xử</a:t>
            </a:r>
            <a:r>
              <a:rPr lang="en-US" sz="1400" dirty="0"/>
              <a:t> </a:t>
            </a:r>
            <a:r>
              <a:rPr lang="en-US" sz="1400" dirty="0" err="1"/>
              <a:t>lý</a:t>
            </a:r>
            <a:r>
              <a:rPr lang="en-US" sz="1400" dirty="0"/>
              <a:t> outliers </a:t>
            </a:r>
            <a:r>
              <a:rPr lang="en-US" sz="1400" dirty="0" err="1"/>
              <a:t>bằng</a:t>
            </a:r>
            <a:r>
              <a:rPr lang="en-US" sz="1400" dirty="0"/>
              <a:t> </a:t>
            </a:r>
            <a:r>
              <a:rPr lang="en-US" sz="1400" dirty="0" err="1"/>
              <a:t>cách</a:t>
            </a:r>
            <a:r>
              <a:rPr lang="en-US" sz="1400" dirty="0"/>
              <a:t>:</a:t>
            </a:r>
          </a:p>
          <a:p>
            <a:pPr marL="114300" indent="0">
              <a:lnSpc>
                <a:spcPct val="150000"/>
              </a:lnSpc>
              <a:buNone/>
            </a:pPr>
            <a:r>
              <a:rPr lang="en-US" sz="1400" dirty="0"/>
              <a:t>	+ </a:t>
            </a:r>
            <a:r>
              <a:rPr lang="en-US" sz="1400" dirty="0" err="1"/>
              <a:t>Tìm</a:t>
            </a:r>
            <a:r>
              <a:rPr lang="en-US" sz="1400" dirty="0"/>
              <a:t> </a:t>
            </a:r>
            <a:r>
              <a:rPr lang="en-US" sz="1400" dirty="0" err="1"/>
              <a:t>các</a:t>
            </a:r>
            <a:r>
              <a:rPr lang="en-US" sz="1400" dirty="0"/>
              <a:t> </a:t>
            </a:r>
            <a:r>
              <a:rPr lang="en-US" sz="1400" dirty="0" err="1"/>
              <a:t>vị</a:t>
            </a:r>
            <a:r>
              <a:rPr lang="en-US" sz="1400" dirty="0"/>
              <a:t> </a:t>
            </a:r>
            <a:r>
              <a:rPr lang="en-US" sz="1400" dirty="0" err="1"/>
              <a:t>trí</a:t>
            </a:r>
            <a:r>
              <a:rPr lang="en-US" sz="1400" dirty="0"/>
              <a:t> </a:t>
            </a:r>
            <a:r>
              <a:rPr lang="en-US" sz="1400" dirty="0" err="1"/>
              <a:t>chứa</a:t>
            </a:r>
            <a:r>
              <a:rPr lang="en-US" sz="1400" dirty="0"/>
              <a:t> </a:t>
            </a:r>
            <a:r>
              <a:rPr lang="en-US" sz="1400" dirty="0" err="1"/>
              <a:t>giá</a:t>
            </a:r>
            <a:r>
              <a:rPr lang="en-US" sz="1400" dirty="0"/>
              <a:t> </a:t>
            </a:r>
            <a:r>
              <a:rPr lang="en-US" sz="1400" dirty="0" err="1"/>
              <a:t>trị</a:t>
            </a:r>
            <a:r>
              <a:rPr lang="en-US" sz="1400" dirty="0"/>
              <a:t> outliers</a:t>
            </a:r>
          </a:p>
          <a:p>
            <a:pPr marL="114300" indent="0">
              <a:lnSpc>
                <a:spcPct val="150000"/>
              </a:lnSpc>
              <a:buNone/>
            </a:pPr>
            <a:r>
              <a:rPr lang="en-US" sz="1400" dirty="0"/>
              <a:t>	+ </a:t>
            </a:r>
            <a:r>
              <a:rPr lang="en-US" sz="1400" dirty="0" err="1"/>
              <a:t>Kiểm</a:t>
            </a:r>
            <a:r>
              <a:rPr lang="en-US" sz="1400" dirty="0"/>
              <a:t> </a:t>
            </a:r>
            <a:r>
              <a:rPr lang="en-US" sz="1400" dirty="0" err="1"/>
              <a:t>tra</a:t>
            </a:r>
            <a:r>
              <a:rPr lang="en-US" sz="1400" dirty="0"/>
              <a:t>, </a:t>
            </a:r>
            <a:r>
              <a:rPr lang="en-US" sz="1400" dirty="0" err="1"/>
              <a:t>chỉnh</a:t>
            </a:r>
            <a:r>
              <a:rPr lang="en-US" sz="1400" dirty="0"/>
              <a:t> </a:t>
            </a:r>
            <a:r>
              <a:rPr lang="en-US" sz="1400" dirty="0" err="1"/>
              <a:t>sửa</a:t>
            </a:r>
            <a:r>
              <a:rPr lang="en-US" sz="1400" dirty="0"/>
              <a:t> </a:t>
            </a:r>
            <a:r>
              <a:rPr lang="en-US" sz="1400" dirty="0" err="1"/>
              <a:t>hoặc</a:t>
            </a:r>
            <a:r>
              <a:rPr lang="en-US" sz="1400" dirty="0"/>
              <a:t> </a:t>
            </a:r>
            <a:r>
              <a:rPr lang="en-US" sz="1400" dirty="0" err="1"/>
              <a:t>loại</a:t>
            </a:r>
            <a:r>
              <a:rPr lang="en-US" sz="1400" dirty="0"/>
              <a:t> </a:t>
            </a:r>
            <a:r>
              <a:rPr lang="en-US" sz="1400" dirty="0" err="1"/>
              <a:t>bỏ</a:t>
            </a:r>
            <a:r>
              <a:rPr lang="en-US" sz="1400" dirty="0"/>
              <a:t> </a:t>
            </a:r>
            <a:r>
              <a:rPr lang="en-US" sz="1400" dirty="0" err="1"/>
              <a:t>nếu</a:t>
            </a:r>
            <a:r>
              <a:rPr lang="en-US" sz="1400" dirty="0"/>
              <a:t> </a:t>
            </a:r>
            <a:r>
              <a:rPr lang="en-US" sz="1400" dirty="0" err="1"/>
              <a:t>cần</a:t>
            </a:r>
            <a:r>
              <a:rPr lang="en-US" sz="1400" dirty="0"/>
              <a:t> </a:t>
            </a:r>
            <a:r>
              <a:rPr lang="en-US" sz="1400" dirty="0" err="1"/>
              <a:t>thiết</a:t>
            </a: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2900642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8"/>
            <a:ext cx="6427693" cy="859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 </a:t>
            </a:r>
            <a:r>
              <a:rPr lang="en-US" sz="1400" dirty="0" err="1">
                <a:solidFill>
                  <a:schemeClr val="tx1"/>
                </a:solidFill>
              </a:rPr>
              <a:t>Loại</a:t>
            </a:r>
            <a:r>
              <a:rPr lang="en-US" sz="1400" dirty="0">
                <a:solidFill>
                  <a:schemeClr val="tx1"/>
                </a:solidFill>
              </a:rPr>
              <a:t> </a:t>
            </a:r>
            <a:r>
              <a:rPr lang="en-US" sz="1400" dirty="0" err="1">
                <a:solidFill>
                  <a:schemeClr val="tx1"/>
                </a:solidFill>
              </a:rPr>
              <a:t>bỏ</a:t>
            </a:r>
            <a:r>
              <a:rPr lang="en-US" sz="1400" dirty="0">
                <a:solidFill>
                  <a:schemeClr val="tx1"/>
                </a:solidFill>
              </a:rPr>
              <a:t> outliers:</a:t>
            </a:r>
          </a:p>
          <a:p>
            <a:pPr marL="0" indent="0">
              <a:buSzPts val="1100"/>
              <a:buNone/>
            </a:pPr>
            <a:endParaRPr lang="en-US" sz="1400" dirty="0">
              <a:solidFill>
                <a:schemeClr val="tx1"/>
              </a:solidFill>
            </a:endParaRPr>
          </a:p>
          <a:p>
            <a:pPr marL="0" indent="0">
              <a:buSzPts val="1100"/>
              <a:buNone/>
            </a:pPr>
            <a:r>
              <a:rPr lang="en-US" sz="1400" dirty="0" err="1">
                <a:solidFill>
                  <a:schemeClr val="tx1"/>
                </a:solidFill>
              </a:rPr>
              <a:t>Xây</a:t>
            </a:r>
            <a:r>
              <a:rPr lang="en-US" sz="1400" dirty="0">
                <a:solidFill>
                  <a:schemeClr val="tx1"/>
                </a:solidFill>
              </a:rPr>
              <a:t> </a:t>
            </a:r>
            <a:r>
              <a:rPr lang="en-US" sz="1400" dirty="0" err="1">
                <a:solidFill>
                  <a:schemeClr val="tx1"/>
                </a:solidFill>
              </a:rPr>
              <a:t>dựng</a:t>
            </a:r>
            <a:r>
              <a:rPr lang="en-US" sz="1400" dirty="0">
                <a:solidFill>
                  <a:schemeClr val="tx1"/>
                </a:solidFill>
              </a:rPr>
              <a:t> </a:t>
            </a:r>
            <a:r>
              <a:rPr lang="en-US" sz="1400" dirty="0" err="1">
                <a:solidFill>
                  <a:schemeClr val="tx1"/>
                </a:solidFill>
              </a:rPr>
              <a:t>hàm</a:t>
            </a:r>
            <a:r>
              <a:rPr lang="en-US" sz="1400" dirty="0">
                <a:solidFill>
                  <a:schemeClr val="tx1"/>
                </a:solidFill>
              </a:rPr>
              <a:t> </a:t>
            </a:r>
            <a:r>
              <a:rPr lang="en-US" sz="1400" dirty="0" err="1">
                <a:solidFill>
                  <a:schemeClr val="tx1"/>
                </a:solidFill>
              </a:rPr>
              <a:t>tìm</a:t>
            </a:r>
            <a:r>
              <a:rPr lang="en-US" sz="1400" dirty="0">
                <a:solidFill>
                  <a:schemeClr val="tx1"/>
                </a:solidFill>
              </a:rPr>
              <a:t> outliers </a:t>
            </a:r>
            <a:r>
              <a:rPr lang="en-US" sz="1400" dirty="0" err="1">
                <a:solidFill>
                  <a:schemeClr val="tx1"/>
                </a:solidFill>
              </a:rPr>
              <a:t>dùng</a:t>
            </a:r>
            <a:r>
              <a:rPr lang="en-US" sz="1400" dirty="0">
                <a:solidFill>
                  <a:schemeClr val="tx1"/>
                </a:solidFill>
              </a:rPr>
              <a:t> </a:t>
            </a:r>
            <a:r>
              <a:rPr lang="en-US" sz="1400" b="1" dirty="0"/>
              <a:t>interquartile range</a:t>
            </a:r>
            <a:r>
              <a:rPr lang="en-US" sz="1400" dirty="0"/>
              <a:t> </a:t>
            </a:r>
            <a:r>
              <a:rPr lang="en-US" sz="1400" b="1" dirty="0"/>
              <a:t>(IQR)</a:t>
            </a: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6" name="Picture 5">
            <a:extLst>
              <a:ext uri="{FF2B5EF4-FFF2-40B4-BE49-F238E27FC236}">
                <a16:creationId xmlns:a16="http://schemas.microsoft.com/office/drawing/2014/main" id="{2F2032AC-BAB0-4EDE-A88F-127E91CE7101}"/>
              </a:ext>
            </a:extLst>
          </p:cNvPr>
          <p:cNvPicPr/>
          <p:nvPr/>
        </p:nvPicPr>
        <p:blipFill>
          <a:blip r:embed="rId3"/>
          <a:stretch>
            <a:fillRect/>
          </a:stretch>
        </p:blipFill>
        <p:spPr>
          <a:xfrm>
            <a:off x="1143001" y="2236471"/>
            <a:ext cx="5288280" cy="1242060"/>
          </a:xfrm>
          <a:prstGeom prst="rect">
            <a:avLst/>
          </a:prstGeom>
        </p:spPr>
      </p:pic>
      <p:sp>
        <p:nvSpPr>
          <p:cNvPr id="8" name="Google Shape;489;p60">
            <a:extLst>
              <a:ext uri="{FF2B5EF4-FFF2-40B4-BE49-F238E27FC236}">
                <a16:creationId xmlns:a16="http://schemas.microsoft.com/office/drawing/2014/main" id="{3A944FE3-C4E3-4621-B2B6-11E97094C9FB}"/>
              </a:ext>
            </a:extLst>
          </p:cNvPr>
          <p:cNvSpPr txBox="1">
            <a:spLocks/>
          </p:cNvSpPr>
          <p:nvPr/>
        </p:nvSpPr>
        <p:spPr>
          <a:xfrm>
            <a:off x="1042148" y="3478531"/>
            <a:ext cx="6427693" cy="859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lnSpc>
                <a:spcPct val="150000"/>
              </a:lnSpc>
              <a:buNone/>
            </a:pPr>
            <a:r>
              <a:rPr lang="en-US" sz="1400" dirty="0" err="1"/>
              <a:t>Hàm</a:t>
            </a:r>
            <a:r>
              <a:rPr lang="en-US" sz="1400" dirty="0"/>
              <a:t> </a:t>
            </a:r>
            <a:r>
              <a:rPr lang="en-US" sz="1400" dirty="0" err="1"/>
              <a:t>nhận</a:t>
            </a:r>
            <a:r>
              <a:rPr lang="en-US" sz="1400" dirty="0"/>
              <a:t> </a:t>
            </a:r>
            <a:r>
              <a:rPr lang="en-US" sz="1400" dirty="0" err="1"/>
              <a:t>tham</a:t>
            </a:r>
            <a:r>
              <a:rPr lang="en-US" sz="1400" dirty="0"/>
              <a:t> </a:t>
            </a:r>
            <a:r>
              <a:rPr lang="en-US" sz="1400" dirty="0" err="1"/>
              <a:t>số</a:t>
            </a:r>
            <a:r>
              <a:rPr lang="en-US" sz="1400" dirty="0"/>
              <a:t> </a:t>
            </a:r>
            <a:r>
              <a:rPr lang="en-US" sz="1400" dirty="0" err="1"/>
              <a:t>đầu</a:t>
            </a:r>
            <a:r>
              <a:rPr lang="en-US" sz="1400" dirty="0"/>
              <a:t> </a:t>
            </a:r>
            <a:r>
              <a:rPr lang="en-US" sz="1400" dirty="0" err="1"/>
              <a:t>và</a:t>
            </a:r>
            <a:r>
              <a:rPr lang="en-US" sz="1400" dirty="0"/>
              <a:t> </a:t>
            </a:r>
            <a:r>
              <a:rPr lang="en-US" sz="1400" dirty="0" err="1"/>
              <a:t>là</a:t>
            </a:r>
            <a:r>
              <a:rPr lang="en-US" sz="1400" dirty="0"/>
              <a:t> data </a:t>
            </a:r>
            <a:r>
              <a:rPr lang="en-US" sz="1400" dirty="0" err="1"/>
              <a:t>cần</a:t>
            </a:r>
            <a:r>
              <a:rPr lang="en-US" sz="1400" dirty="0"/>
              <a:t> </a:t>
            </a:r>
            <a:r>
              <a:rPr lang="en-US" sz="1400" dirty="0" err="1"/>
              <a:t>tìm</a:t>
            </a:r>
            <a:r>
              <a:rPr lang="en-US" sz="1400" dirty="0"/>
              <a:t> outliers, </a:t>
            </a:r>
            <a:r>
              <a:rPr lang="en-US" sz="1400" dirty="0" err="1"/>
              <a:t>tính</a:t>
            </a:r>
            <a:r>
              <a:rPr lang="en-US" sz="1400" dirty="0"/>
              <a:t> </a:t>
            </a:r>
            <a:r>
              <a:rPr lang="en-US" sz="1400" dirty="0" err="1"/>
              <a:t>chỉ</a:t>
            </a:r>
            <a:r>
              <a:rPr lang="en-US" sz="1400" dirty="0"/>
              <a:t> </a:t>
            </a:r>
            <a:r>
              <a:rPr lang="en-US" sz="1400" dirty="0" err="1"/>
              <a:t>số</a:t>
            </a:r>
            <a:r>
              <a:rPr lang="en-US" sz="1400" dirty="0"/>
              <a:t> IQR </a:t>
            </a:r>
            <a:r>
              <a:rPr lang="en-US" sz="1400" dirty="0" err="1"/>
              <a:t>dựa</a:t>
            </a:r>
            <a:r>
              <a:rPr lang="en-US" sz="1400" dirty="0"/>
              <a:t> </a:t>
            </a:r>
            <a:r>
              <a:rPr lang="en-US" sz="1400" dirty="0" err="1"/>
              <a:t>và</a:t>
            </a:r>
            <a:r>
              <a:rPr lang="en-US" sz="1400" dirty="0"/>
              <a:t> </a:t>
            </a:r>
            <a:r>
              <a:rPr lang="en-US" sz="1400" dirty="0" err="1"/>
              <a:t>tứ</a:t>
            </a:r>
            <a:r>
              <a:rPr lang="en-US" sz="1400" dirty="0"/>
              <a:t> </a:t>
            </a:r>
            <a:r>
              <a:rPr lang="en-US" sz="1400" dirty="0" err="1"/>
              <a:t>vị</a:t>
            </a:r>
            <a:r>
              <a:rPr lang="en-US" sz="1400" dirty="0"/>
              <a:t> </a:t>
            </a:r>
            <a:r>
              <a:rPr lang="en-US" sz="1400" dirty="0" err="1"/>
              <a:t>phân</a:t>
            </a:r>
            <a:r>
              <a:rPr lang="en-US" sz="1400" dirty="0"/>
              <a:t> </a:t>
            </a:r>
            <a:r>
              <a:rPr lang="en-US" sz="1400" dirty="0" err="1"/>
              <a:t>và</a:t>
            </a:r>
            <a:r>
              <a:rPr lang="en-US" sz="1400" dirty="0"/>
              <a:t> </a:t>
            </a:r>
            <a:r>
              <a:rPr lang="en-US" sz="1400" dirty="0" err="1"/>
              <a:t>trả</a:t>
            </a:r>
            <a:r>
              <a:rPr lang="en-US" sz="1400" dirty="0"/>
              <a:t> </a:t>
            </a:r>
            <a:r>
              <a:rPr lang="en-US" sz="1400" dirty="0" err="1"/>
              <a:t>về</a:t>
            </a:r>
            <a:r>
              <a:rPr lang="en-US" sz="1400" dirty="0"/>
              <a:t> outliers </a:t>
            </a:r>
            <a:r>
              <a:rPr lang="en-US" sz="1400" dirty="0" err="1"/>
              <a:t>của</a:t>
            </a:r>
            <a:r>
              <a:rPr lang="en-US" sz="1400" dirty="0"/>
              <a:t> data </a:t>
            </a:r>
            <a:r>
              <a:rPr lang="en-US" sz="1400" dirty="0" err="1"/>
              <a:t>đó</a:t>
            </a: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1697433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8"/>
            <a:ext cx="6427693" cy="859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 </a:t>
            </a:r>
            <a:r>
              <a:rPr lang="en-US" sz="1400" dirty="0" err="1">
                <a:solidFill>
                  <a:schemeClr val="tx1"/>
                </a:solidFill>
              </a:rPr>
              <a:t>Loại</a:t>
            </a:r>
            <a:r>
              <a:rPr lang="en-US" sz="1400" dirty="0">
                <a:solidFill>
                  <a:schemeClr val="tx1"/>
                </a:solidFill>
              </a:rPr>
              <a:t> </a:t>
            </a:r>
            <a:r>
              <a:rPr lang="en-US" sz="1400" dirty="0" err="1">
                <a:solidFill>
                  <a:schemeClr val="tx1"/>
                </a:solidFill>
              </a:rPr>
              <a:t>bỏ</a:t>
            </a:r>
            <a:r>
              <a:rPr lang="en-US" sz="1400" dirty="0">
                <a:solidFill>
                  <a:schemeClr val="tx1"/>
                </a:solidFill>
              </a:rPr>
              <a:t> outliers:</a:t>
            </a:r>
          </a:p>
          <a:p>
            <a:pPr marL="0" indent="0">
              <a:buSzPts val="1100"/>
              <a:buNone/>
            </a:pPr>
            <a:endParaRPr lang="en-US" sz="1400" dirty="0">
              <a:solidFill>
                <a:schemeClr val="tx1"/>
              </a:solidFill>
            </a:endParaRPr>
          </a:p>
          <a:p>
            <a:pPr marL="0" indent="0">
              <a:buSzPts val="1100"/>
              <a:buNone/>
            </a:pPr>
            <a:r>
              <a:rPr lang="en-US" sz="1400" dirty="0" err="1">
                <a:solidFill>
                  <a:schemeClr val="tx1"/>
                </a:solidFill>
              </a:rPr>
              <a:t>Sử</a:t>
            </a:r>
            <a:r>
              <a:rPr lang="en-US" sz="1400" dirty="0">
                <a:solidFill>
                  <a:schemeClr val="tx1"/>
                </a:solidFill>
              </a:rPr>
              <a:t> </a:t>
            </a:r>
            <a:r>
              <a:rPr lang="en-US" sz="1400" dirty="0" err="1">
                <a:solidFill>
                  <a:schemeClr val="tx1"/>
                </a:solidFill>
              </a:rPr>
              <a:t>dụng</a:t>
            </a:r>
            <a:r>
              <a:rPr lang="en-US" sz="1400" dirty="0">
                <a:solidFill>
                  <a:schemeClr val="tx1"/>
                </a:solidFill>
              </a:rPr>
              <a:t> </a:t>
            </a:r>
            <a:r>
              <a:rPr lang="en-US" sz="1400" dirty="0" err="1">
                <a:solidFill>
                  <a:schemeClr val="tx1"/>
                </a:solidFill>
              </a:rPr>
              <a:t>hàm</a:t>
            </a:r>
            <a:r>
              <a:rPr lang="en-US" sz="1400" dirty="0">
                <a:solidFill>
                  <a:schemeClr val="tx1"/>
                </a:solidFill>
              </a:rPr>
              <a:t> </a:t>
            </a:r>
            <a:r>
              <a:rPr lang="en-US" sz="1400" dirty="0" err="1">
                <a:solidFill>
                  <a:schemeClr val="tx1"/>
                </a:solidFill>
              </a:rPr>
              <a:t>find_outliers_IQR</a:t>
            </a:r>
            <a:r>
              <a:rPr lang="en-US" sz="1400" dirty="0">
                <a:solidFill>
                  <a:schemeClr val="tx1"/>
                </a:solidFill>
              </a:rPr>
              <a:t> </a:t>
            </a:r>
            <a:r>
              <a:rPr lang="en-US" sz="1400" dirty="0" err="1">
                <a:solidFill>
                  <a:schemeClr val="tx1"/>
                </a:solidFill>
              </a:rPr>
              <a:t>để</a:t>
            </a:r>
            <a:r>
              <a:rPr lang="en-US" sz="1400" dirty="0">
                <a:solidFill>
                  <a:schemeClr val="tx1"/>
                </a:solidFill>
              </a:rPr>
              <a:t> </a:t>
            </a:r>
            <a:r>
              <a:rPr lang="en-US" sz="1400" dirty="0" err="1">
                <a:solidFill>
                  <a:schemeClr val="tx1"/>
                </a:solidFill>
              </a:rPr>
              <a:t>tìm</a:t>
            </a:r>
            <a:r>
              <a:rPr lang="en-US" sz="1400" dirty="0">
                <a:solidFill>
                  <a:schemeClr val="tx1"/>
                </a:solidFill>
              </a:rPr>
              <a:t> outliers </a:t>
            </a:r>
            <a:r>
              <a:rPr lang="en-US" sz="1400" dirty="0" err="1">
                <a:solidFill>
                  <a:schemeClr val="tx1"/>
                </a:solidFill>
              </a:rPr>
              <a:t>trên</a:t>
            </a:r>
            <a:r>
              <a:rPr lang="en-US" sz="1400" dirty="0">
                <a:solidFill>
                  <a:schemeClr val="tx1"/>
                </a:solidFill>
              </a:rPr>
              <a:t> </a:t>
            </a:r>
            <a:r>
              <a:rPr lang="en-US" sz="1400" dirty="0" err="1">
                <a:solidFill>
                  <a:schemeClr val="tx1"/>
                </a:solidFill>
              </a:rPr>
              <a:t>các</a:t>
            </a:r>
            <a:r>
              <a:rPr lang="en-US" sz="1400" dirty="0">
                <a:solidFill>
                  <a:schemeClr val="tx1"/>
                </a:solidFill>
              </a:rPr>
              <a:t> </a:t>
            </a:r>
            <a:r>
              <a:rPr lang="en-US" sz="1400" dirty="0" err="1">
                <a:solidFill>
                  <a:schemeClr val="tx1"/>
                </a:solidFill>
              </a:rPr>
              <a:t>đặc</a:t>
            </a:r>
            <a:r>
              <a:rPr lang="en-US" sz="1400" dirty="0">
                <a:solidFill>
                  <a:schemeClr val="tx1"/>
                </a:solidFill>
              </a:rPr>
              <a:t> tr</a:t>
            </a:r>
            <a:r>
              <a:rPr lang="vi-VN" sz="1400" dirty="0">
                <a:solidFill>
                  <a:schemeClr val="tx1"/>
                </a:solidFill>
              </a:rPr>
              <a:t>ư</a:t>
            </a:r>
            <a:r>
              <a:rPr lang="en-US" sz="1400" dirty="0">
                <a:solidFill>
                  <a:schemeClr val="tx1"/>
                </a:solidFill>
              </a:rPr>
              <a:t>ng</a:t>
            </a: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3" name="Picture 2">
            <a:extLst>
              <a:ext uri="{FF2B5EF4-FFF2-40B4-BE49-F238E27FC236}">
                <a16:creationId xmlns:a16="http://schemas.microsoft.com/office/drawing/2014/main" id="{8B12EF43-D2AC-4377-A2B0-CF07F8832F60}"/>
              </a:ext>
            </a:extLst>
          </p:cNvPr>
          <p:cNvPicPr>
            <a:picLocks noChangeAspect="1"/>
          </p:cNvPicPr>
          <p:nvPr/>
        </p:nvPicPr>
        <p:blipFill>
          <a:blip r:embed="rId3"/>
          <a:stretch>
            <a:fillRect/>
          </a:stretch>
        </p:blipFill>
        <p:spPr>
          <a:xfrm>
            <a:off x="276195" y="2286000"/>
            <a:ext cx="4134440" cy="2312894"/>
          </a:xfrm>
          <a:prstGeom prst="rect">
            <a:avLst/>
          </a:prstGeom>
        </p:spPr>
      </p:pic>
      <p:pic>
        <p:nvPicPr>
          <p:cNvPr id="4" name="Picture 3">
            <a:extLst>
              <a:ext uri="{FF2B5EF4-FFF2-40B4-BE49-F238E27FC236}">
                <a16:creationId xmlns:a16="http://schemas.microsoft.com/office/drawing/2014/main" id="{304D65F1-4313-447F-ADAE-B6C6A247DDF6}"/>
              </a:ext>
            </a:extLst>
          </p:cNvPr>
          <p:cNvPicPr>
            <a:picLocks noChangeAspect="1"/>
          </p:cNvPicPr>
          <p:nvPr/>
        </p:nvPicPr>
        <p:blipFill>
          <a:blip r:embed="rId4"/>
          <a:stretch>
            <a:fillRect/>
          </a:stretch>
        </p:blipFill>
        <p:spPr>
          <a:xfrm>
            <a:off x="4733365" y="2285999"/>
            <a:ext cx="4134440" cy="2312895"/>
          </a:xfrm>
          <a:prstGeom prst="rect">
            <a:avLst/>
          </a:prstGeom>
        </p:spPr>
      </p:pic>
    </p:spTree>
    <p:extLst>
      <p:ext uri="{BB962C8B-B14F-4D97-AF65-F5344CB8AC3E}">
        <p14:creationId xmlns:p14="http://schemas.microsoft.com/office/powerpoint/2010/main" val="379307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8"/>
            <a:ext cx="6427693" cy="1424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 </a:t>
            </a:r>
            <a:r>
              <a:rPr lang="en-US" sz="1400" dirty="0" err="1">
                <a:solidFill>
                  <a:schemeClr val="tx1"/>
                </a:solidFill>
              </a:rPr>
              <a:t>Loại</a:t>
            </a:r>
            <a:r>
              <a:rPr lang="en-US" sz="1400" dirty="0">
                <a:solidFill>
                  <a:schemeClr val="tx1"/>
                </a:solidFill>
              </a:rPr>
              <a:t> </a:t>
            </a:r>
            <a:r>
              <a:rPr lang="en-US" sz="1400" dirty="0" err="1">
                <a:solidFill>
                  <a:schemeClr val="tx1"/>
                </a:solidFill>
              </a:rPr>
              <a:t>bỏ</a:t>
            </a:r>
            <a:r>
              <a:rPr lang="en-US" sz="1400" dirty="0">
                <a:solidFill>
                  <a:schemeClr val="tx1"/>
                </a:solidFill>
              </a:rPr>
              <a:t> outliers:</a:t>
            </a:r>
          </a:p>
          <a:p>
            <a:pPr marL="0" indent="0">
              <a:buSzPts val="1100"/>
              <a:buNone/>
            </a:pPr>
            <a:endParaRPr lang="en-US" sz="1400" dirty="0">
              <a:solidFill>
                <a:schemeClr val="tx1"/>
              </a:solidFill>
            </a:endParaRPr>
          </a:p>
          <a:p>
            <a:pPr marL="114300" indent="0">
              <a:lnSpc>
                <a:spcPct val="150000"/>
              </a:lnSpc>
              <a:buNone/>
            </a:pPr>
            <a:r>
              <a:rPr lang="en-US" sz="1400" dirty="0">
                <a:sym typeface="Wingdings" panose="05000000000000000000" pitchFamily="2" charset="2"/>
              </a:rPr>
              <a:t></a:t>
            </a:r>
            <a:r>
              <a:rPr lang="en-US" sz="1400" dirty="0"/>
              <a:t> </a:t>
            </a:r>
            <a:r>
              <a:rPr lang="en-US" sz="1400" dirty="0" err="1"/>
              <a:t>Nhận</a:t>
            </a:r>
            <a:r>
              <a:rPr lang="en-US" sz="1400" dirty="0"/>
              <a:t> </a:t>
            </a:r>
            <a:r>
              <a:rPr lang="en-US" sz="1400" dirty="0" err="1"/>
              <a:t>thấy</a:t>
            </a:r>
            <a:r>
              <a:rPr lang="en-US" sz="1400" dirty="0"/>
              <a:t> </a:t>
            </a:r>
            <a:r>
              <a:rPr lang="en-US" sz="1400" dirty="0" err="1"/>
              <a:t>rằng</a:t>
            </a:r>
            <a:r>
              <a:rPr lang="en-US" sz="1400" dirty="0"/>
              <a:t> </a:t>
            </a:r>
            <a:r>
              <a:rPr lang="en-US" sz="1400" dirty="0" err="1"/>
              <a:t>các</a:t>
            </a:r>
            <a:r>
              <a:rPr lang="en-US" sz="1400" dirty="0"/>
              <a:t> </a:t>
            </a:r>
            <a:r>
              <a:rPr lang="en-US" sz="1400" dirty="0" err="1"/>
              <a:t>hàng</a:t>
            </a:r>
            <a:r>
              <a:rPr lang="en-US" sz="1400" dirty="0"/>
              <a:t> (records) </a:t>
            </a:r>
            <a:r>
              <a:rPr lang="en-US" sz="1400" dirty="0" err="1"/>
              <a:t>tại</a:t>
            </a:r>
            <a:r>
              <a:rPr lang="en-US" sz="1400" dirty="0"/>
              <a:t> index = [142,143,144] </a:t>
            </a:r>
            <a:r>
              <a:rPr lang="en-US" sz="1400" dirty="0" err="1"/>
              <a:t>chứa</a:t>
            </a:r>
            <a:r>
              <a:rPr lang="en-US" sz="1400" dirty="0"/>
              <a:t> </a:t>
            </a:r>
            <a:r>
              <a:rPr lang="en-US" sz="1400" dirty="0" err="1"/>
              <a:t>giá</a:t>
            </a:r>
            <a:r>
              <a:rPr lang="en-US" sz="1400" dirty="0"/>
              <a:t> </a:t>
            </a:r>
            <a:r>
              <a:rPr lang="en-US" sz="1400" dirty="0" err="1"/>
              <a:t>trị</a:t>
            </a:r>
            <a:r>
              <a:rPr lang="en-US" sz="1400" dirty="0"/>
              <a:t> </a:t>
            </a:r>
            <a:r>
              <a:rPr lang="en-US" sz="1400" dirty="0" err="1"/>
              <a:t>ngoại</a:t>
            </a:r>
            <a:r>
              <a:rPr lang="en-US" sz="1400" dirty="0"/>
              <a:t> </a:t>
            </a:r>
            <a:r>
              <a:rPr lang="en-US" sz="1400" dirty="0" err="1"/>
              <a:t>lai</a:t>
            </a:r>
            <a:r>
              <a:rPr lang="en-US" sz="1400" dirty="0"/>
              <a:t> </a:t>
            </a:r>
            <a:r>
              <a:rPr lang="en-US" sz="1400" dirty="0" err="1"/>
              <a:t>trên</a:t>
            </a:r>
            <a:r>
              <a:rPr lang="en-US" sz="1400" dirty="0"/>
              <a:t> </a:t>
            </a:r>
            <a:r>
              <a:rPr lang="en-US" sz="1400" dirty="0" err="1"/>
              <a:t>tất</a:t>
            </a:r>
            <a:r>
              <a:rPr lang="en-US" sz="1400" dirty="0"/>
              <a:t> </a:t>
            </a:r>
            <a:r>
              <a:rPr lang="en-US" sz="1400" dirty="0" err="1"/>
              <a:t>cả</a:t>
            </a:r>
            <a:r>
              <a:rPr lang="en-US" sz="1400" dirty="0"/>
              <a:t> </a:t>
            </a:r>
            <a:r>
              <a:rPr lang="en-US" sz="1400" dirty="0" err="1"/>
              <a:t>các</a:t>
            </a:r>
            <a:r>
              <a:rPr lang="en-US" sz="1400" dirty="0"/>
              <a:t> </a:t>
            </a:r>
            <a:r>
              <a:rPr lang="en-US" sz="1400" dirty="0" err="1"/>
              <a:t>cột</a:t>
            </a:r>
            <a:r>
              <a:rPr lang="en-US" sz="1400" dirty="0"/>
              <a:t> </a:t>
            </a:r>
            <a:r>
              <a:rPr lang="en-US" sz="1400" dirty="0" err="1"/>
              <a:t>đang</a:t>
            </a:r>
            <a:r>
              <a:rPr lang="en-US" sz="1400" dirty="0"/>
              <a:t> </a:t>
            </a:r>
            <a:r>
              <a:rPr lang="en-US" sz="1400" dirty="0" err="1"/>
              <a:t>xét</a:t>
            </a:r>
            <a:r>
              <a:rPr lang="en-US" sz="1400" dirty="0"/>
              <a:t>, </a:t>
            </a:r>
            <a:r>
              <a:rPr lang="en-US" sz="1400" dirty="0" err="1"/>
              <a:t>vì</a:t>
            </a:r>
            <a:r>
              <a:rPr lang="en-US" sz="1400" dirty="0"/>
              <a:t> </a:t>
            </a:r>
            <a:r>
              <a:rPr lang="en-US" sz="1400" dirty="0" err="1"/>
              <a:t>vậy</a:t>
            </a:r>
            <a:r>
              <a:rPr lang="en-US" sz="1400" dirty="0"/>
              <a:t> ta </a:t>
            </a:r>
            <a:r>
              <a:rPr lang="en-US" sz="1400" dirty="0" err="1"/>
              <a:t>tiến</a:t>
            </a:r>
            <a:r>
              <a:rPr lang="en-US" sz="1400" dirty="0"/>
              <a:t> </a:t>
            </a:r>
            <a:r>
              <a:rPr lang="en-US" sz="1400" dirty="0" err="1"/>
              <a:t>hành</a:t>
            </a:r>
            <a:r>
              <a:rPr lang="en-US" sz="1400" dirty="0"/>
              <a:t> </a:t>
            </a:r>
            <a:r>
              <a:rPr lang="en-US" sz="1400" dirty="0" err="1"/>
              <a:t>loại</a:t>
            </a:r>
            <a:r>
              <a:rPr lang="en-US" sz="1400" dirty="0"/>
              <a:t> </a:t>
            </a:r>
            <a:r>
              <a:rPr lang="en-US" sz="1400" dirty="0" err="1"/>
              <a:t>bỏ</a:t>
            </a:r>
            <a:r>
              <a:rPr lang="en-US" sz="1400" dirty="0"/>
              <a:t> </a:t>
            </a:r>
            <a:r>
              <a:rPr lang="en-US" sz="1400" dirty="0" err="1"/>
              <a:t>những</a:t>
            </a:r>
            <a:r>
              <a:rPr lang="en-US" sz="1400" dirty="0"/>
              <a:t> </a:t>
            </a:r>
            <a:r>
              <a:rPr lang="en-US" sz="1400" dirty="0" err="1"/>
              <a:t>hàng</a:t>
            </a:r>
            <a:r>
              <a:rPr lang="en-US" sz="1400" dirty="0"/>
              <a:t> </a:t>
            </a:r>
            <a:r>
              <a:rPr lang="en-US" sz="1400" dirty="0" err="1"/>
              <a:t>này</a:t>
            </a: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8" name="Picture 7">
            <a:extLst>
              <a:ext uri="{FF2B5EF4-FFF2-40B4-BE49-F238E27FC236}">
                <a16:creationId xmlns:a16="http://schemas.microsoft.com/office/drawing/2014/main" id="{43CA7A48-521C-4CA7-AE3E-28CD5EB049B9}"/>
              </a:ext>
            </a:extLst>
          </p:cNvPr>
          <p:cNvPicPr/>
          <p:nvPr/>
        </p:nvPicPr>
        <p:blipFill>
          <a:blip r:embed="rId3"/>
          <a:stretch>
            <a:fillRect/>
          </a:stretch>
        </p:blipFill>
        <p:spPr>
          <a:xfrm>
            <a:off x="1327000" y="3054443"/>
            <a:ext cx="3715646" cy="663668"/>
          </a:xfrm>
          <a:prstGeom prst="rect">
            <a:avLst/>
          </a:prstGeom>
        </p:spPr>
      </p:pic>
    </p:spTree>
    <p:extLst>
      <p:ext uri="{BB962C8B-B14F-4D97-AF65-F5344CB8AC3E}">
        <p14:creationId xmlns:p14="http://schemas.microsoft.com/office/powerpoint/2010/main" val="89995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1975773"/>
            <a:ext cx="7064100" cy="119195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iCiel"/>
              </a:rPr>
              <a:t>1.</a:t>
            </a:r>
            <a:r>
              <a:rPr lang="en-US" dirty="0" err="1">
                <a:latin typeface="iCiel"/>
              </a:rPr>
              <a:t>Giới</a:t>
            </a:r>
            <a:r>
              <a:rPr lang="en-US" dirty="0">
                <a:latin typeface="iCiel"/>
              </a:rPr>
              <a:t> </a:t>
            </a:r>
            <a:r>
              <a:rPr lang="en-US" dirty="0" err="1">
                <a:latin typeface="iCiel"/>
              </a:rPr>
              <a:t>thiệu</a:t>
            </a:r>
            <a:endParaRPr dirty="0">
              <a:latin typeface="iCiel"/>
            </a:endParaRPr>
          </a:p>
        </p:txBody>
      </p:sp>
    </p:spTree>
    <p:extLst>
      <p:ext uri="{BB962C8B-B14F-4D97-AF65-F5344CB8AC3E}">
        <p14:creationId xmlns:p14="http://schemas.microsoft.com/office/powerpoint/2010/main" val="3273101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8"/>
            <a:ext cx="6427693" cy="1424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 </a:t>
            </a:r>
            <a:r>
              <a:rPr lang="en-US" sz="1400" dirty="0" err="1">
                <a:solidFill>
                  <a:schemeClr val="tx1"/>
                </a:solidFill>
              </a:rPr>
              <a:t>Thống</a:t>
            </a:r>
            <a:r>
              <a:rPr lang="en-US" sz="1400" dirty="0">
                <a:solidFill>
                  <a:schemeClr val="tx1"/>
                </a:solidFill>
              </a:rPr>
              <a:t> </a:t>
            </a:r>
            <a:r>
              <a:rPr lang="en-US" sz="1400" dirty="0" err="1">
                <a:solidFill>
                  <a:schemeClr val="tx1"/>
                </a:solidFill>
              </a:rPr>
              <a:t>kê</a:t>
            </a:r>
            <a:r>
              <a:rPr lang="en-US" sz="1400" dirty="0">
                <a:solidFill>
                  <a:schemeClr val="tx1"/>
                </a:solidFill>
              </a:rPr>
              <a:t> </a:t>
            </a:r>
            <a:r>
              <a:rPr lang="en-US" sz="1400" dirty="0" err="1">
                <a:solidFill>
                  <a:schemeClr val="tx1"/>
                </a:solidFill>
              </a:rPr>
              <a:t>lại</a:t>
            </a:r>
            <a:r>
              <a:rPr lang="en-US" sz="1400" dirty="0">
                <a:solidFill>
                  <a:schemeClr val="tx1"/>
                </a:solidFill>
              </a:rPr>
              <a:t> </a:t>
            </a:r>
            <a:r>
              <a:rPr lang="en-US" sz="1400" dirty="0" err="1">
                <a:solidFill>
                  <a:schemeClr val="tx1"/>
                </a:solidFill>
              </a:rPr>
              <a:t>dữ</a:t>
            </a:r>
            <a:r>
              <a:rPr lang="en-US" sz="1400" dirty="0">
                <a:solidFill>
                  <a:schemeClr val="tx1"/>
                </a:solidFill>
              </a:rPr>
              <a:t> </a:t>
            </a:r>
            <a:r>
              <a:rPr lang="en-US" sz="1400" dirty="0" err="1">
                <a:solidFill>
                  <a:schemeClr val="tx1"/>
                </a:solidFill>
              </a:rPr>
              <a:t>liệu</a:t>
            </a:r>
            <a:r>
              <a:rPr lang="en-US" sz="1400" dirty="0">
                <a:solidFill>
                  <a:schemeClr val="tx1"/>
                </a:solidFill>
              </a:rPr>
              <a:t> </a:t>
            </a:r>
            <a:r>
              <a:rPr lang="en-US" sz="1400" dirty="0" err="1">
                <a:solidFill>
                  <a:schemeClr val="tx1"/>
                </a:solidFill>
              </a:rPr>
              <a:t>mới</a:t>
            </a:r>
            <a:r>
              <a:rPr lang="en-US" sz="1400" dirty="0">
                <a:solidFill>
                  <a:schemeClr val="tx1"/>
                </a:solidFill>
              </a:rPr>
              <a:t>:</a:t>
            </a:r>
          </a:p>
          <a:p>
            <a:pPr marL="0" indent="0">
              <a:buSzPts val="1100"/>
              <a:buNone/>
            </a:pPr>
            <a:endParaRPr lang="en-US" sz="1400" dirty="0">
              <a:solidFill>
                <a:schemeClr val="tx1"/>
              </a:solidFill>
            </a:endParaRPr>
          </a:p>
          <a:p>
            <a:pPr marL="114300" indent="0">
              <a:lnSpc>
                <a:spcPct val="150000"/>
              </a:lnSpc>
              <a:buNone/>
            </a:pP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6" name="Picture 5">
            <a:extLst>
              <a:ext uri="{FF2B5EF4-FFF2-40B4-BE49-F238E27FC236}">
                <a16:creationId xmlns:a16="http://schemas.microsoft.com/office/drawing/2014/main" id="{5CA7ED21-748A-4B15-8166-2A8754E62A38}"/>
              </a:ext>
            </a:extLst>
          </p:cNvPr>
          <p:cNvPicPr/>
          <p:nvPr/>
        </p:nvPicPr>
        <p:blipFill>
          <a:blip r:embed="rId3"/>
          <a:stretch>
            <a:fillRect/>
          </a:stretch>
        </p:blipFill>
        <p:spPr>
          <a:xfrm>
            <a:off x="1308397" y="1803025"/>
            <a:ext cx="3703320" cy="2981213"/>
          </a:xfrm>
          <a:prstGeom prst="rect">
            <a:avLst/>
          </a:prstGeom>
        </p:spPr>
      </p:pic>
    </p:spTree>
    <p:extLst>
      <p:ext uri="{BB962C8B-B14F-4D97-AF65-F5344CB8AC3E}">
        <p14:creationId xmlns:p14="http://schemas.microsoft.com/office/powerpoint/2010/main" val="2032408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Thống</a:t>
            </a:r>
            <a:r>
              <a:rPr lang="en-US" sz="1400" b="1" dirty="0">
                <a:solidFill>
                  <a:schemeClr val="tx1"/>
                </a:solidFill>
              </a:rPr>
              <a:t> </a:t>
            </a:r>
            <a:r>
              <a:rPr lang="en-US" sz="1400" b="1" dirty="0" err="1">
                <a:solidFill>
                  <a:schemeClr val="tx1"/>
                </a:solidFill>
              </a:rPr>
              <a:t>kê</a:t>
            </a:r>
            <a:r>
              <a:rPr lang="en-US" sz="1400" b="1" dirty="0">
                <a:solidFill>
                  <a:schemeClr val="tx1"/>
                </a:solidFill>
              </a:rPr>
              <a:t> </a:t>
            </a:r>
            <a:r>
              <a:rPr lang="en-US" sz="1400" b="1" dirty="0" err="1">
                <a:solidFill>
                  <a:schemeClr val="tx1"/>
                </a:solidFill>
              </a:rPr>
              <a:t>và</a:t>
            </a:r>
            <a:r>
              <a:rPr lang="en-US" sz="1400" b="1" dirty="0">
                <a:solidFill>
                  <a:schemeClr val="tx1"/>
                </a:solidFill>
              </a:rPr>
              <a:t> </a:t>
            </a:r>
            <a:r>
              <a:rPr lang="en-US" sz="1400" b="1" dirty="0" err="1">
                <a:solidFill>
                  <a:schemeClr val="tx1"/>
                </a:solidFill>
              </a:rPr>
              <a:t>tiền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048872" y="1372719"/>
            <a:ext cx="6427693" cy="825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r>
              <a:rPr lang="en-US" sz="1400" dirty="0">
                <a:solidFill>
                  <a:schemeClr val="tx1"/>
                </a:solidFill>
              </a:rPr>
              <a:t>- </a:t>
            </a:r>
            <a:r>
              <a:rPr lang="en-US" sz="1400" dirty="0" err="1"/>
              <a:t>Kiểm</a:t>
            </a:r>
            <a:r>
              <a:rPr lang="en-US" sz="1400" dirty="0"/>
              <a:t> </a:t>
            </a:r>
            <a:r>
              <a:rPr lang="en-US" sz="1400" dirty="0" err="1"/>
              <a:t>tra</a:t>
            </a:r>
            <a:r>
              <a:rPr lang="en-US" sz="1400" dirty="0"/>
              <a:t> </a:t>
            </a:r>
            <a:r>
              <a:rPr lang="en-US" sz="1400" dirty="0" err="1"/>
              <a:t>lại</a:t>
            </a:r>
            <a:r>
              <a:rPr lang="en-US" sz="1400" dirty="0"/>
              <a:t> outliers </a:t>
            </a:r>
            <a:r>
              <a:rPr lang="en-US" sz="1400" dirty="0" err="1"/>
              <a:t>trên</a:t>
            </a:r>
            <a:r>
              <a:rPr lang="en-US" sz="1400" dirty="0"/>
              <a:t> </a:t>
            </a:r>
            <a:r>
              <a:rPr lang="en-US" sz="1400" dirty="0" err="1"/>
              <a:t>từng</a:t>
            </a:r>
            <a:r>
              <a:rPr lang="en-US" sz="1400" dirty="0"/>
              <a:t> </a:t>
            </a:r>
            <a:r>
              <a:rPr lang="en-US" sz="1400" dirty="0" err="1"/>
              <a:t>đặc</a:t>
            </a:r>
            <a:r>
              <a:rPr lang="en-US" sz="1400" dirty="0"/>
              <a:t> </a:t>
            </a:r>
            <a:r>
              <a:rPr lang="en-US" sz="1400" dirty="0" err="1"/>
              <a:t>trưng</a:t>
            </a:r>
            <a:r>
              <a:rPr lang="en-US" sz="1400" dirty="0"/>
              <a:t> </a:t>
            </a:r>
            <a:r>
              <a:rPr lang="en-US" sz="1400" dirty="0" err="1"/>
              <a:t>bằng</a:t>
            </a:r>
            <a:r>
              <a:rPr lang="en-US" sz="1400" dirty="0"/>
              <a:t> </a:t>
            </a:r>
            <a:r>
              <a:rPr lang="en-US" sz="1400" dirty="0" err="1"/>
              <a:t>biểu</a:t>
            </a:r>
            <a:r>
              <a:rPr lang="en-US" sz="1400" dirty="0"/>
              <a:t> </a:t>
            </a:r>
            <a:r>
              <a:rPr lang="en-US" sz="1400" dirty="0" err="1"/>
              <a:t>đồ</a:t>
            </a:r>
            <a:r>
              <a:rPr lang="en-US" sz="1400" dirty="0"/>
              <a:t> boxplot</a:t>
            </a:r>
          </a:p>
          <a:p>
            <a:pPr marL="0" indent="0">
              <a:buSzPts val="1100"/>
              <a:buNone/>
            </a:pPr>
            <a:endParaRPr lang="en-US" sz="1400" dirty="0">
              <a:solidFill>
                <a:schemeClr val="tx1"/>
              </a:solidFill>
            </a:endParaRPr>
          </a:p>
          <a:p>
            <a:pPr marL="114300" indent="0">
              <a:lnSpc>
                <a:spcPct val="150000"/>
              </a:lnSpc>
              <a:buNone/>
            </a:pP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2" name="Picture 1">
            <a:extLst>
              <a:ext uri="{FF2B5EF4-FFF2-40B4-BE49-F238E27FC236}">
                <a16:creationId xmlns:a16="http://schemas.microsoft.com/office/drawing/2014/main" id="{605FE3E3-9EB5-4C99-9F28-5E03FB6078D9}"/>
              </a:ext>
            </a:extLst>
          </p:cNvPr>
          <p:cNvPicPr>
            <a:picLocks noChangeAspect="1"/>
          </p:cNvPicPr>
          <p:nvPr/>
        </p:nvPicPr>
        <p:blipFill>
          <a:blip r:embed="rId3"/>
          <a:stretch>
            <a:fillRect/>
          </a:stretch>
        </p:blipFill>
        <p:spPr>
          <a:xfrm>
            <a:off x="1371448" y="1785656"/>
            <a:ext cx="6105117" cy="3027941"/>
          </a:xfrm>
          <a:prstGeom prst="rect">
            <a:avLst/>
          </a:prstGeom>
        </p:spPr>
      </p:pic>
    </p:spTree>
    <p:extLst>
      <p:ext uri="{BB962C8B-B14F-4D97-AF65-F5344CB8AC3E}">
        <p14:creationId xmlns:p14="http://schemas.microsoft.com/office/powerpoint/2010/main" val="2727467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pic>
        <p:nvPicPr>
          <p:cNvPr id="2" name="Picture 1">
            <a:extLst>
              <a:ext uri="{FF2B5EF4-FFF2-40B4-BE49-F238E27FC236}">
                <a16:creationId xmlns:a16="http://schemas.microsoft.com/office/drawing/2014/main" id="{605FE3E3-9EB5-4C99-9F28-5E03FB6078D9}"/>
              </a:ext>
            </a:extLst>
          </p:cNvPr>
          <p:cNvPicPr>
            <a:picLocks noChangeAspect="1"/>
          </p:cNvPicPr>
          <p:nvPr/>
        </p:nvPicPr>
        <p:blipFill>
          <a:blip r:embed="rId3"/>
          <a:stretch>
            <a:fillRect/>
          </a:stretch>
        </p:blipFill>
        <p:spPr>
          <a:xfrm>
            <a:off x="136990" y="372128"/>
            <a:ext cx="8870020" cy="4399244"/>
          </a:xfrm>
          <a:prstGeom prst="rect">
            <a:avLst/>
          </a:prstGeom>
        </p:spPr>
      </p:pic>
    </p:spTree>
    <p:extLst>
      <p:ext uri="{BB962C8B-B14F-4D97-AF65-F5344CB8AC3E}">
        <p14:creationId xmlns:p14="http://schemas.microsoft.com/office/powerpoint/2010/main" val="2725645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Một</a:t>
            </a:r>
            <a:r>
              <a:rPr lang="en-US" sz="1400" b="1" dirty="0">
                <a:solidFill>
                  <a:schemeClr val="tx1"/>
                </a:solidFill>
              </a:rPr>
              <a:t> </a:t>
            </a:r>
            <a:r>
              <a:rPr lang="en-US" sz="1400" b="1" dirty="0" err="1">
                <a:solidFill>
                  <a:schemeClr val="tx1"/>
                </a:solidFill>
              </a:rPr>
              <a:t>vài</a:t>
            </a:r>
            <a:r>
              <a:rPr lang="en-US" sz="1400" b="1" dirty="0">
                <a:solidFill>
                  <a:schemeClr val="tx1"/>
                </a:solidFill>
              </a:rPr>
              <a:t> </a:t>
            </a:r>
            <a:r>
              <a:rPr lang="en-US" sz="1400" b="1" dirty="0" err="1">
                <a:solidFill>
                  <a:schemeClr val="tx1"/>
                </a:solidFill>
              </a:rPr>
              <a:t>biểu</a:t>
            </a:r>
            <a:r>
              <a:rPr lang="en-US" sz="1400" b="1" dirty="0">
                <a:solidFill>
                  <a:schemeClr val="tx1"/>
                </a:solidFill>
              </a:rPr>
              <a:t> </a:t>
            </a:r>
            <a:r>
              <a:rPr lang="en-US" sz="1400" b="1" dirty="0" err="1">
                <a:solidFill>
                  <a:schemeClr val="tx1"/>
                </a:solidFill>
              </a:rPr>
              <a:t>đồ</a:t>
            </a:r>
            <a:r>
              <a:rPr lang="en-US" sz="1400" b="1" dirty="0">
                <a:solidFill>
                  <a:schemeClr val="tx1"/>
                </a:solidFill>
              </a:rPr>
              <a:t> </a:t>
            </a:r>
            <a:r>
              <a:rPr lang="en-US" sz="1400" b="1" dirty="0" err="1">
                <a:solidFill>
                  <a:schemeClr val="tx1"/>
                </a:solidFill>
              </a:rPr>
              <a:t>để</a:t>
            </a:r>
            <a:r>
              <a:rPr lang="en-US" sz="1400" b="1" dirty="0">
                <a:solidFill>
                  <a:schemeClr val="tx1"/>
                </a:solidFill>
              </a:rPr>
              <a:t> </a:t>
            </a:r>
            <a:r>
              <a:rPr lang="en-US" sz="1400" b="1" dirty="0" err="1">
                <a:solidFill>
                  <a:schemeClr val="tx1"/>
                </a:solidFill>
              </a:rPr>
              <a:t>trực</a:t>
            </a:r>
            <a:r>
              <a:rPr lang="en-US" sz="1400" b="1" dirty="0">
                <a:solidFill>
                  <a:schemeClr val="tx1"/>
                </a:solidFill>
              </a:rPr>
              <a:t> </a:t>
            </a:r>
            <a:r>
              <a:rPr lang="en-US" sz="1400" b="1" dirty="0" err="1">
                <a:solidFill>
                  <a:schemeClr val="tx1"/>
                </a:solidFill>
              </a:rPr>
              <a:t>quan</a:t>
            </a:r>
            <a:r>
              <a:rPr lang="en-US" sz="1400" b="1" dirty="0">
                <a:solidFill>
                  <a:schemeClr val="tx1"/>
                </a:solidFill>
              </a:rPr>
              <a:t> </a:t>
            </a:r>
            <a:r>
              <a:rPr lang="en-US" sz="1400" b="1" dirty="0" err="1">
                <a:solidFill>
                  <a:schemeClr val="tx1"/>
                </a:solidFill>
              </a:rPr>
              <a:t>hóa</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048872" y="1372719"/>
            <a:ext cx="7389157" cy="825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endParaRPr lang="en-US" sz="1400" dirty="0"/>
          </a:p>
          <a:p>
            <a:pPr marL="0" indent="0">
              <a:buSzPts val="1100"/>
              <a:buNone/>
            </a:pPr>
            <a:endParaRPr lang="en-US" sz="1400" dirty="0">
              <a:solidFill>
                <a:schemeClr val="tx1"/>
              </a:solidFill>
            </a:endParaRPr>
          </a:p>
          <a:p>
            <a:pPr marL="114300" indent="0">
              <a:lnSpc>
                <a:spcPct val="150000"/>
              </a:lnSpc>
              <a:buNone/>
            </a:pP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sp>
        <p:nvSpPr>
          <p:cNvPr id="9" name="Google Shape;489;p60">
            <a:extLst>
              <a:ext uri="{FF2B5EF4-FFF2-40B4-BE49-F238E27FC236}">
                <a16:creationId xmlns:a16="http://schemas.microsoft.com/office/drawing/2014/main" id="{53A4EEB5-63D7-4BB5-A02A-B21738BA78F9}"/>
              </a:ext>
            </a:extLst>
          </p:cNvPr>
          <p:cNvSpPr txBox="1">
            <a:spLocks/>
          </p:cNvSpPr>
          <p:nvPr/>
        </p:nvSpPr>
        <p:spPr>
          <a:xfrm>
            <a:off x="1048872" y="3599940"/>
            <a:ext cx="7631204" cy="746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r>
              <a:rPr lang="en-US" sz="1400" dirty="0" err="1"/>
              <a:t>Biểu</a:t>
            </a:r>
            <a:r>
              <a:rPr lang="en-US" sz="1400" dirty="0"/>
              <a:t> </a:t>
            </a:r>
            <a:r>
              <a:rPr lang="en-US" sz="1400" dirty="0" err="1"/>
              <a:t>đồ</a:t>
            </a:r>
            <a:r>
              <a:rPr lang="en-US" sz="1400" dirty="0"/>
              <a:t> </a:t>
            </a:r>
            <a:r>
              <a:rPr lang="en-US" sz="1400" dirty="0" err="1"/>
              <a:t>lmplot</a:t>
            </a:r>
            <a:r>
              <a:rPr lang="en-US" sz="1400" dirty="0"/>
              <a:t> </a:t>
            </a:r>
            <a:r>
              <a:rPr lang="en-US" sz="1400" dirty="0" err="1"/>
              <a:t>cho</a:t>
            </a:r>
            <a:r>
              <a:rPr lang="en-US" sz="1400" dirty="0"/>
              <a:t> </a:t>
            </a:r>
            <a:r>
              <a:rPr lang="en-US" sz="1400" dirty="0" err="1"/>
              <a:t>thấy</a:t>
            </a:r>
            <a:r>
              <a:rPr lang="en-US" sz="1400" dirty="0"/>
              <a:t> </a:t>
            </a:r>
            <a:r>
              <a:rPr lang="en-US" sz="1400" dirty="0" err="1"/>
              <a:t>giữa</a:t>
            </a:r>
            <a:r>
              <a:rPr lang="en-US" sz="1400" dirty="0"/>
              <a:t> Weight </a:t>
            </a:r>
            <a:r>
              <a:rPr lang="en-US" sz="1400" dirty="0" err="1"/>
              <a:t>và</a:t>
            </a:r>
            <a:r>
              <a:rPr lang="en-US" sz="1400" dirty="0"/>
              <a:t> </a:t>
            </a:r>
            <a:r>
              <a:rPr lang="en-US" sz="1400" dirty="0" err="1"/>
              <a:t>các</a:t>
            </a:r>
            <a:r>
              <a:rPr lang="en-US" sz="1400" dirty="0"/>
              <a:t> </a:t>
            </a:r>
            <a:r>
              <a:rPr lang="en-US" sz="1400" dirty="0" err="1"/>
              <a:t>đặt</a:t>
            </a:r>
            <a:r>
              <a:rPr lang="en-US" sz="1400" dirty="0"/>
              <a:t> tr</a:t>
            </a:r>
            <a:r>
              <a:rPr lang="vi-VN" sz="1400" dirty="0"/>
              <a:t>ư</a:t>
            </a:r>
            <a:r>
              <a:rPr lang="en-US" sz="1400" dirty="0"/>
              <a:t>ng </a:t>
            </a:r>
            <a:r>
              <a:rPr lang="en-US" sz="1400" dirty="0" err="1"/>
              <a:t>về</a:t>
            </a:r>
            <a:r>
              <a:rPr lang="en-US" sz="1400" dirty="0"/>
              <a:t> </a:t>
            </a:r>
            <a:r>
              <a:rPr lang="en-US" sz="1400" dirty="0" err="1"/>
              <a:t>kích</a:t>
            </a:r>
            <a:r>
              <a:rPr lang="en-US" sz="1400" dirty="0"/>
              <a:t> </a:t>
            </a:r>
            <a:r>
              <a:rPr lang="en-US" sz="1400" dirty="0" err="1"/>
              <a:t>th</a:t>
            </a:r>
            <a:r>
              <a:rPr lang="vi-VN" sz="1400" dirty="0"/>
              <a:t>ư</a:t>
            </a:r>
            <a:r>
              <a:rPr lang="en-US" sz="1400" dirty="0" err="1"/>
              <a:t>ớc</a:t>
            </a:r>
            <a:r>
              <a:rPr lang="en-US" sz="1400" dirty="0"/>
              <a:t> </a:t>
            </a:r>
            <a:r>
              <a:rPr lang="en-US" sz="1400" dirty="0" err="1"/>
              <a:t>có</a:t>
            </a:r>
            <a:r>
              <a:rPr lang="en-US" sz="1400" dirty="0"/>
              <a:t> </a:t>
            </a:r>
            <a:r>
              <a:rPr lang="en-US" sz="1400" dirty="0" err="1"/>
              <a:t>sự</a:t>
            </a:r>
            <a:r>
              <a:rPr lang="en-US" sz="1400" dirty="0"/>
              <a:t> </a:t>
            </a:r>
            <a:r>
              <a:rPr lang="en-US" sz="1400" dirty="0" err="1"/>
              <a:t>phụ</a:t>
            </a:r>
            <a:r>
              <a:rPr lang="en-US" sz="1400" dirty="0"/>
              <a:t> </a:t>
            </a:r>
            <a:r>
              <a:rPr lang="en-US" sz="1400" dirty="0" err="1"/>
              <a:t>thuộc</a:t>
            </a:r>
            <a:r>
              <a:rPr lang="en-US" sz="1400" dirty="0"/>
              <a:t> </a:t>
            </a:r>
            <a:r>
              <a:rPr lang="en-US" sz="1400" dirty="0" err="1"/>
              <a:t>theo</a:t>
            </a:r>
            <a:r>
              <a:rPr lang="en-US" sz="1400" dirty="0"/>
              <a:t> </a:t>
            </a:r>
            <a:r>
              <a:rPr lang="en-US" sz="1400" dirty="0" err="1"/>
              <a:t>tỉ</a:t>
            </a:r>
            <a:r>
              <a:rPr lang="en-US" sz="1400" dirty="0"/>
              <a:t> </a:t>
            </a:r>
            <a:r>
              <a:rPr lang="en-US" sz="1400" dirty="0" err="1"/>
              <a:t>lệ</a:t>
            </a:r>
            <a:r>
              <a:rPr lang="en-US" sz="1400" dirty="0"/>
              <a:t> </a:t>
            </a:r>
            <a:r>
              <a:rPr lang="en-US" sz="1400" dirty="0" err="1"/>
              <a:t>thuận</a:t>
            </a:r>
            <a:endParaRPr lang="en-US" sz="1400" dirty="0">
              <a:solidFill>
                <a:schemeClr val="tx1"/>
              </a:solidFill>
            </a:endParaRPr>
          </a:p>
          <a:p>
            <a:pPr marL="114300" indent="0">
              <a:lnSpc>
                <a:spcPct val="150000"/>
              </a:lnSpc>
              <a:buNone/>
            </a:pP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2" name="Picture 1">
            <a:extLst>
              <a:ext uri="{FF2B5EF4-FFF2-40B4-BE49-F238E27FC236}">
                <a16:creationId xmlns:a16="http://schemas.microsoft.com/office/drawing/2014/main" id="{AC40937E-89F5-404B-A8FD-ADE329C9545A}"/>
              </a:ext>
            </a:extLst>
          </p:cNvPr>
          <p:cNvPicPr>
            <a:picLocks noChangeAspect="1"/>
          </p:cNvPicPr>
          <p:nvPr/>
        </p:nvPicPr>
        <p:blipFill>
          <a:blip r:embed="rId3"/>
          <a:stretch>
            <a:fillRect/>
          </a:stretch>
        </p:blipFill>
        <p:spPr>
          <a:xfrm>
            <a:off x="0" y="1895119"/>
            <a:ext cx="9144000" cy="1531062"/>
          </a:xfrm>
          <a:prstGeom prst="rect">
            <a:avLst/>
          </a:prstGeom>
        </p:spPr>
      </p:pic>
    </p:spTree>
    <p:extLst>
      <p:ext uri="{BB962C8B-B14F-4D97-AF65-F5344CB8AC3E}">
        <p14:creationId xmlns:p14="http://schemas.microsoft.com/office/powerpoint/2010/main" val="11664862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Một</a:t>
            </a:r>
            <a:r>
              <a:rPr lang="en-US" sz="1400" b="1" dirty="0">
                <a:solidFill>
                  <a:schemeClr val="tx1"/>
                </a:solidFill>
              </a:rPr>
              <a:t> </a:t>
            </a:r>
            <a:r>
              <a:rPr lang="en-US" sz="1400" b="1" dirty="0" err="1">
                <a:solidFill>
                  <a:schemeClr val="tx1"/>
                </a:solidFill>
              </a:rPr>
              <a:t>vài</a:t>
            </a:r>
            <a:r>
              <a:rPr lang="en-US" sz="1400" b="1" dirty="0">
                <a:solidFill>
                  <a:schemeClr val="tx1"/>
                </a:solidFill>
              </a:rPr>
              <a:t> </a:t>
            </a:r>
            <a:r>
              <a:rPr lang="en-US" sz="1400" b="1" dirty="0" err="1">
                <a:solidFill>
                  <a:schemeClr val="tx1"/>
                </a:solidFill>
              </a:rPr>
              <a:t>biểu</a:t>
            </a:r>
            <a:r>
              <a:rPr lang="en-US" sz="1400" b="1" dirty="0">
                <a:solidFill>
                  <a:schemeClr val="tx1"/>
                </a:solidFill>
              </a:rPr>
              <a:t> </a:t>
            </a:r>
            <a:r>
              <a:rPr lang="en-US" sz="1400" b="1" dirty="0" err="1">
                <a:solidFill>
                  <a:schemeClr val="tx1"/>
                </a:solidFill>
              </a:rPr>
              <a:t>đồ</a:t>
            </a:r>
            <a:r>
              <a:rPr lang="en-US" sz="1400" b="1" dirty="0">
                <a:solidFill>
                  <a:schemeClr val="tx1"/>
                </a:solidFill>
              </a:rPr>
              <a:t> </a:t>
            </a:r>
            <a:r>
              <a:rPr lang="en-US" sz="1400" b="1" dirty="0" err="1">
                <a:solidFill>
                  <a:schemeClr val="tx1"/>
                </a:solidFill>
              </a:rPr>
              <a:t>để</a:t>
            </a:r>
            <a:r>
              <a:rPr lang="en-US" sz="1400" b="1" dirty="0">
                <a:solidFill>
                  <a:schemeClr val="tx1"/>
                </a:solidFill>
              </a:rPr>
              <a:t> </a:t>
            </a:r>
            <a:r>
              <a:rPr lang="en-US" sz="1400" b="1" dirty="0" err="1">
                <a:solidFill>
                  <a:schemeClr val="tx1"/>
                </a:solidFill>
              </a:rPr>
              <a:t>trực</a:t>
            </a:r>
            <a:r>
              <a:rPr lang="en-US" sz="1400" b="1" dirty="0">
                <a:solidFill>
                  <a:schemeClr val="tx1"/>
                </a:solidFill>
              </a:rPr>
              <a:t> </a:t>
            </a:r>
            <a:r>
              <a:rPr lang="en-US" sz="1400" b="1" dirty="0" err="1">
                <a:solidFill>
                  <a:schemeClr val="tx1"/>
                </a:solidFill>
              </a:rPr>
              <a:t>quan</a:t>
            </a:r>
            <a:r>
              <a:rPr lang="en-US" sz="1400" b="1" dirty="0">
                <a:solidFill>
                  <a:schemeClr val="tx1"/>
                </a:solidFill>
              </a:rPr>
              <a:t> </a:t>
            </a:r>
            <a:r>
              <a:rPr lang="en-US" sz="1400" b="1" dirty="0" err="1">
                <a:solidFill>
                  <a:schemeClr val="tx1"/>
                </a:solidFill>
              </a:rPr>
              <a:t>hóa</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048872" y="1372719"/>
            <a:ext cx="7389157" cy="825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endParaRPr lang="en-US" sz="1400" dirty="0"/>
          </a:p>
          <a:p>
            <a:pPr marL="0" indent="0">
              <a:buSzPts val="1100"/>
              <a:buNone/>
            </a:pPr>
            <a:endParaRPr lang="en-US" sz="1400" dirty="0">
              <a:solidFill>
                <a:schemeClr val="tx1"/>
              </a:solidFill>
            </a:endParaRPr>
          </a:p>
          <a:p>
            <a:pPr marL="114300" indent="0">
              <a:lnSpc>
                <a:spcPct val="150000"/>
              </a:lnSpc>
              <a:buNone/>
            </a:pP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sp>
        <p:nvSpPr>
          <p:cNvPr id="9" name="Google Shape;489;p60">
            <a:extLst>
              <a:ext uri="{FF2B5EF4-FFF2-40B4-BE49-F238E27FC236}">
                <a16:creationId xmlns:a16="http://schemas.microsoft.com/office/drawing/2014/main" id="{53A4EEB5-63D7-4BB5-A02A-B21738BA78F9}"/>
              </a:ext>
            </a:extLst>
          </p:cNvPr>
          <p:cNvSpPr txBox="1">
            <a:spLocks/>
          </p:cNvSpPr>
          <p:nvPr/>
        </p:nvSpPr>
        <p:spPr>
          <a:xfrm>
            <a:off x="988360" y="1412500"/>
            <a:ext cx="7631204" cy="746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lnSpc>
                <a:spcPct val="150000"/>
              </a:lnSpc>
              <a:buNone/>
            </a:pPr>
            <a:r>
              <a:rPr lang="en-US" sz="1400" dirty="0"/>
              <a:t>- </a:t>
            </a:r>
            <a:r>
              <a:rPr lang="en-US" sz="1400" dirty="0" err="1"/>
              <a:t>Thống</a:t>
            </a:r>
            <a:r>
              <a:rPr lang="en-US" sz="1400" dirty="0"/>
              <a:t> </a:t>
            </a:r>
            <a:r>
              <a:rPr lang="en-US" sz="1400" dirty="0" err="1"/>
              <a:t>kê</a:t>
            </a:r>
            <a:r>
              <a:rPr lang="en-US" sz="1400" dirty="0"/>
              <a:t> </a:t>
            </a:r>
            <a:r>
              <a:rPr lang="en-US" sz="1400" dirty="0" err="1"/>
              <a:t>các</a:t>
            </a:r>
            <a:r>
              <a:rPr lang="en-US" sz="1400" dirty="0"/>
              <a:t> </a:t>
            </a:r>
            <a:r>
              <a:rPr lang="en-US" sz="1400" dirty="0" err="1"/>
              <a:t>loại</a:t>
            </a:r>
            <a:r>
              <a:rPr lang="en-US" sz="1400" dirty="0"/>
              <a:t> </a:t>
            </a:r>
            <a:r>
              <a:rPr lang="en-US" sz="1400" dirty="0" err="1"/>
              <a:t>cá</a:t>
            </a:r>
            <a:r>
              <a:rPr lang="en-US" sz="1400" dirty="0"/>
              <a:t> </a:t>
            </a:r>
            <a:r>
              <a:rPr lang="en-US" sz="1400" dirty="0" err="1"/>
              <a:t>và</a:t>
            </a:r>
            <a:r>
              <a:rPr lang="en-US" sz="1400" dirty="0"/>
              <a:t> </a:t>
            </a:r>
            <a:r>
              <a:rPr lang="en-US" sz="1400" dirty="0" err="1"/>
              <a:t>số</a:t>
            </a:r>
            <a:r>
              <a:rPr lang="en-US" sz="1400" dirty="0"/>
              <a:t> </a:t>
            </a:r>
            <a:r>
              <a:rPr lang="en-US" sz="1400" dirty="0" err="1"/>
              <a:t>lượng</a:t>
            </a:r>
            <a:r>
              <a:rPr lang="en-US" sz="1400" dirty="0"/>
              <a:t> </a:t>
            </a:r>
            <a:r>
              <a:rPr lang="en-US" sz="1400" dirty="0" err="1"/>
              <a:t>mỗi</a:t>
            </a:r>
            <a:r>
              <a:rPr lang="en-US" sz="1400" dirty="0"/>
              <a:t> </a:t>
            </a:r>
            <a:r>
              <a:rPr lang="en-US" sz="1400" dirty="0" err="1"/>
              <a:t>loài</a:t>
            </a:r>
            <a:r>
              <a:rPr lang="en-US" sz="1400" dirty="0"/>
              <a:t> </a:t>
            </a:r>
            <a:r>
              <a:rPr lang="en-US" sz="1400" dirty="0" err="1"/>
              <a:t>trong</a:t>
            </a:r>
            <a:r>
              <a:rPr lang="en-US" sz="1400" dirty="0"/>
              <a:t> </a:t>
            </a:r>
            <a:r>
              <a:rPr lang="en-US" sz="1400" dirty="0" err="1"/>
              <a:t>tập</a:t>
            </a:r>
            <a:r>
              <a:rPr lang="en-US" sz="1400" dirty="0"/>
              <a:t> </a:t>
            </a:r>
            <a:r>
              <a:rPr lang="en-US" sz="1400" dirty="0" err="1"/>
              <a:t>dữ</a:t>
            </a:r>
            <a:r>
              <a:rPr lang="en-US" sz="1400" dirty="0"/>
              <a:t> </a:t>
            </a:r>
            <a:r>
              <a:rPr lang="en-US" sz="1400" dirty="0" err="1"/>
              <a:t>liệu</a:t>
            </a:r>
            <a:endParaRPr lang="en-US" sz="1400" dirty="0">
              <a:solidFill>
                <a:schemeClr val="tx1"/>
              </a:solidFill>
            </a:endParaRPr>
          </a:p>
          <a:p>
            <a:pPr marL="114300" indent="0">
              <a:lnSpc>
                <a:spcPct val="150000"/>
              </a:lnSpc>
              <a:buNone/>
            </a:pP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2" name="Picture 1">
            <a:extLst>
              <a:ext uri="{FF2B5EF4-FFF2-40B4-BE49-F238E27FC236}">
                <a16:creationId xmlns:a16="http://schemas.microsoft.com/office/drawing/2014/main" id="{BBA270EA-855D-4A16-AB7D-FD9115F097D8}"/>
              </a:ext>
            </a:extLst>
          </p:cNvPr>
          <p:cNvPicPr>
            <a:picLocks noChangeAspect="1"/>
          </p:cNvPicPr>
          <p:nvPr/>
        </p:nvPicPr>
        <p:blipFill>
          <a:blip r:embed="rId3"/>
          <a:stretch>
            <a:fillRect/>
          </a:stretch>
        </p:blipFill>
        <p:spPr>
          <a:xfrm>
            <a:off x="1234264" y="1987931"/>
            <a:ext cx="6778872" cy="1457508"/>
          </a:xfrm>
          <a:prstGeom prst="rect">
            <a:avLst/>
          </a:prstGeom>
        </p:spPr>
      </p:pic>
    </p:spTree>
    <p:extLst>
      <p:ext uri="{BB962C8B-B14F-4D97-AF65-F5344CB8AC3E}">
        <p14:creationId xmlns:p14="http://schemas.microsoft.com/office/powerpoint/2010/main" val="2336120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Một</a:t>
            </a:r>
            <a:r>
              <a:rPr lang="en-US" sz="1400" b="1" dirty="0">
                <a:solidFill>
                  <a:schemeClr val="tx1"/>
                </a:solidFill>
              </a:rPr>
              <a:t> </a:t>
            </a:r>
            <a:r>
              <a:rPr lang="en-US" sz="1400" b="1" dirty="0" err="1">
                <a:solidFill>
                  <a:schemeClr val="tx1"/>
                </a:solidFill>
              </a:rPr>
              <a:t>vài</a:t>
            </a:r>
            <a:r>
              <a:rPr lang="en-US" sz="1400" b="1" dirty="0">
                <a:solidFill>
                  <a:schemeClr val="tx1"/>
                </a:solidFill>
              </a:rPr>
              <a:t> </a:t>
            </a:r>
            <a:r>
              <a:rPr lang="en-US" sz="1400" b="1" dirty="0" err="1">
                <a:solidFill>
                  <a:schemeClr val="tx1"/>
                </a:solidFill>
              </a:rPr>
              <a:t>biểu</a:t>
            </a:r>
            <a:r>
              <a:rPr lang="en-US" sz="1400" b="1" dirty="0">
                <a:solidFill>
                  <a:schemeClr val="tx1"/>
                </a:solidFill>
              </a:rPr>
              <a:t> </a:t>
            </a:r>
            <a:r>
              <a:rPr lang="en-US" sz="1400" b="1" dirty="0" err="1">
                <a:solidFill>
                  <a:schemeClr val="tx1"/>
                </a:solidFill>
              </a:rPr>
              <a:t>đồ</a:t>
            </a:r>
            <a:r>
              <a:rPr lang="en-US" sz="1400" b="1" dirty="0">
                <a:solidFill>
                  <a:schemeClr val="tx1"/>
                </a:solidFill>
              </a:rPr>
              <a:t> </a:t>
            </a:r>
            <a:r>
              <a:rPr lang="en-US" sz="1400" b="1" dirty="0" err="1">
                <a:solidFill>
                  <a:schemeClr val="tx1"/>
                </a:solidFill>
              </a:rPr>
              <a:t>để</a:t>
            </a:r>
            <a:r>
              <a:rPr lang="en-US" sz="1400" b="1" dirty="0">
                <a:solidFill>
                  <a:schemeClr val="tx1"/>
                </a:solidFill>
              </a:rPr>
              <a:t> </a:t>
            </a:r>
            <a:r>
              <a:rPr lang="en-US" sz="1400" b="1" dirty="0" err="1">
                <a:solidFill>
                  <a:schemeClr val="tx1"/>
                </a:solidFill>
              </a:rPr>
              <a:t>trực</a:t>
            </a:r>
            <a:r>
              <a:rPr lang="en-US" sz="1400" b="1" dirty="0">
                <a:solidFill>
                  <a:schemeClr val="tx1"/>
                </a:solidFill>
              </a:rPr>
              <a:t> </a:t>
            </a:r>
            <a:r>
              <a:rPr lang="en-US" sz="1400" b="1" dirty="0" err="1">
                <a:solidFill>
                  <a:schemeClr val="tx1"/>
                </a:solidFill>
              </a:rPr>
              <a:t>quan</a:t>
            </a:r>
            <a:r>
              <a:rPr lang="en-US" sz="1400" b="1" dirty="0">
                <a:solidFill>
                  <a:schemeClr val="tx1"/>
                </a:solidFill>
              </a:rPr>
              <a:t> </a:t>
            </a:r>
            <a:r>
              <a:rPr lang="en-US" sz="1400" b="1" dirty="0" err="1">
                <a:solidFill>
                  <a:schemeClr val="tx1"/>
                </a:solidFill>
              </a:rPr>
              <a:t>hóa</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048872" y="1372719"/>
            <a:ext cx="7389157" cy="825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endParaRPr lang="en-US" sz="1400" dirty="0"/>
          </a:p>
          <a:p>
            <a:pPr marL="0" indent="0">
              <a:buSzPts val="1100"/>
              <a:buNone/>
            </a:pPr>
            <a:endParaRPr lang="en-US" sz="1400" dirty="0">
              <a:solidFill>
                <a:schemeClr val="tx1"/>
              </a:solidFill>
            </a:endParaRPr>
          </a:p>
          <a:p>
            <a:pPr marL="114300" indent="0">
              <a:lnSpc>
                <a:spcPct val="150000"/>
              </a:lnSpc>
              <a:buNone/>
            </a:pP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sp>
        <p:nvSpPr>
          <p:cNvPr id="9" name="Google Shape;489;p60">
            <a:extLst>
              <a:ext uri="{FF2B5EF4-FFF2-40B4-BE49-F238E27FC236}">
                <a16:creationId xmlns:a16="http://schemas.microsoft.com/office/drawing/2014/main" id="{53A4EEB5-63D7-4BB5-A02A-B21738BA78F9}"/>
              </a:ext>
            </a:extLst>
          </p:cNvPr>
          <p:cNvSpPr txBox="1">
            <a:spLocks/>
          </p:cNvSpPr>
          <p:nvPr/>
        </p:nvSpPr>
        <p:spPr>
          <a:xfrm>
            <a:off x="989492" y="1475394"/>
            <a:ext cx="6313007" cy="746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lnSpc>
                <a:spcPct val="150000"/>
              </a:lnSpc>
              <a:buNone/>
            </a:pPr>
            <a:r>
              <a:rPr lang="en-US" sz="1400" dirty="0"/>
              <a:t>- </a:t>
            </a:r>
            <a:r>
              <a:rPr lang="en-US" sz="1400" dirty="0" err="1"/>
              <a:t>Thống</a:t>
            </a:r>
            <a:r>
              <a:rPr lang="en-US" sz="1400" dirty="0"/>
              <a:t> </a:t>
            </a:r>
            <a:r>
              <a:rPr lang="en-US" sz="1400" dirty="0" err="1"/>
              <a:t>kê</a:t>
            </a:r>
            <a:r>
              <a:rPr lang="en-US" sz="1400" dirty="0"/>
              <a:t> </a:t>
            </a:r>
            <a:r>
              <a:rPr lang="en-US" sz="1400" dirty="0" err="1"/>
              <a:t>các</a:t>
            </a:r>
            <a:r>
              <a:rPr lang="en-US" sz="1400" dirty="0"/>
              <a:t> </a:t>
            </a:r>
            <a:r>
              <a:rPr lang="en-US" sz="1400" dirty="0" err="1"/>
              <a:t>loại</a:t>
            </a:r>
            <a:r>
              <a:rPr lang="en-US" sz="1400" dirty="0"/>
              <a:t> </a:t>
            </a:r>
            <a:r>
              <a:rPr lang="en-US" sz="1400" dirty="0" err="1"/>
              <a:t>cá</a:t>
            </a:r>
            <a:r>
              <a:rPr lang="en-US" sz="1400" dirty="0"/>
              <a:t> </a:t>
            </a:r>
            <a:r>
              <a:rPr lang="en-US" sz="1400" dirty="0" err="1"/>
              <a:t>và</a:t>
            </a:r>
            <a:r>
              <a:rPr lang="en-US" sz="1400" dirty="0"/>
              <a:t> </a:t>
            </a:r>
            <a:r>
              <a:rPr lang="en-US" sz="1400" dirty="0" err="1"/>
              <a:t>số</a:t>
            </a:r>
            <a:r>
              <a:rPr lang="en-US" sz="1400" dirty="0"/>
              <a:t> </a:t>
            </a:r>
            <a:r>
              <a:rPr lang="en-US" sz="1400" dirty="0" err="1"/>
              <a:t>lượng</a:t>
            </a:r>
            <a:r>
              <a:rPr lang="en-US" sz="1400" dirty="0"/>
              <a:t> </a:t>
            </a:r>
            <a:r>
              <a:rPr lang="en-US" sz="1400" dirty="0" err="1"/>
              <a:t>mỗi</a:t>
            </a:r>
            <a:r>
              <a:rPr lang="en-US" sz="1400" dirty="0"/>
              <a:t> </a:t>
            </a:r>
            <a:r>
              <a:rPr lang="en-US" sz="1400" dirty="0" err="1"/>
              <a:t>loài</a:t>
            </a:r>
            <a:r>
              <a:rPr lang="en-US" sz="1400" dirty="0"/>
              <a:t> </a:t>
            </a:r>
            <a:r>
              <a:rPr lang="en-US" sz="1400" dirty="0" err="1"/>
              <a:t>trong</a:t>
            </a:r>
            <a:r>
              <a:rPr lang="en-US" sz="1400" dirty="0"/>
              <a:t> </a:t>
            </a:r>
            <a:r>
              <a:rPr lang="en-US" sz="1400" dirty="0" err="1"/>
              <a:t>tập</a:t>
            </a:r>
            <a:r>
              <a:rPr lang="en-US" sz="1400" dirty="0"/>
              <a:t> </a:t>
            </a:r>
            <a:r>
              <a:rPr lang="en-US" sz="1400" dirty="0" err="1"/>
              <a:t>dữ</a:t>
            </a:r>
            <a:r>
              <a:rPr lang="en-US" sz="1400" dirty="0"/>
              <a:t> </a:t>
            </a:r>
            <a:r>
              <a:rPr lang="en-US" sz="1400" dirty="0" err="1"/>
              <a:t>liệu</a:t>
            </a:r>
            <a:endParaRPr lang="en-US" sz="1400" dirty="0">
              <a:solidFill>
                <a:schemeClr val="tx1"/>
              </a:solidFill>
            </a:endParaRPr>
          </a:p>
          <a:p>
            <a:pPr marL="114300" indent="0">
              <a:lnSpc>
                <a:spcPct val="150000"/>
              </a:lnSpc>
              <a:buNone/>
            </a:pP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2" name="Picture 1">
            <a:extLst>
              <a:ext uri="{FF2B5EF4-FFF2-40B4-BE49-F238E27FC236}">
                <a16:creationId xmlns:a16="http://schemas.microsoft.com/office/drawing/2014/main" id="{BFC64A32-647D-48A7-9DBF-4B7DA2994850}"/>
              </a:ext>
            </a:extLst>
          </p:cNvPr>
          <p:cNvPicPr>
            <a:picLocks noChangeAspect="1"/>
          </p:cNvPicPr>
          <p:nvPr/>
        </p:nvPicPr>
        <p:blipFill>
          <a:blip r:embed="rId3"/>
          <a:stretch>
            <a:fillRect/>
          </a:stretch>
        </p:blipFill>
        <p:spPr>
          <a:xfrm>
            <a:off x="2706290" y="1898976"/>
            <a:ext cx="3731419" cy="2848857"/>
          </a:xfrm>
          <a:prstGeom prst="rect">
            <a:avLst/>
          </a:prstGeom>
        </p:spPr>
      </p:pic>
    </p:spTree>
    <p:extLst>
      <p:ext uri="{BB962C8B-B14F-4D97-AF65-F5344CB8AC3E}">
        <p14:creationId xmlns:p14="http://schemas.microsoft.com/office/powerpoint/2010/main" val="4029241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Một</a:t>
            </a:r>
            <a:r>
              <a:rPr lang="en-US" sz="1400" b="1" dirty="0">
                <a:solidFill>
                  <a:schemeClr val="tx1"/>
                </a:solidFill>
              </a:rPr>
              <a:t> </a:t>
            </a:r>
            <a:r>
              <a:rPr lang="en-US" sz="1400" b="1" dirty="0" err="1">
                <a:solidFill>
                  <a:schemeClr val="tx1"/>
                </a:solidFill>
              </a:rPr>
              <a:t>vài</a:t>
            </a:r>
            <a:r>
              <a:rPr lang="en-US" sz="1400" b="1" dirty="0">
                <a:solidFill>
                  <a:schemeClr val="tx1"/>
                </a:solidFill>
              </a:rPr>
              <a:t> </a:t>
            </a:r>
            <a:r>
              <a:rPr lang="en-US" sz="1400" b="1" dirty="0" err="1">
                <a:solidFill>
                  <a:schemeClr val="tx1"/>
                </a:solidFill>
              </a:rPr>
              <a:t>biểu</a:t>
            </a:r>
            <a:r>
              <a:rPr lang="en-US" sz="1400" b="1" dirty="0">
                <a:solidFill>
                  <a:schemeClr val="tx1"/>
                </a:solidFill>
              </a:rPr>
              <a:t> </a:t>
            </a:r>
            <a:r>
              <a:rPr lang="en-US" sz="1400" b="1" dirty="0" err="1">
                <a:solidFill>
                  <a:schemeClr val="tx1"/>
                </a:solidFill>
              </a:rPr>
              <a:t>đồ</a:t>
            </a:r>
            <a:r>
              <a:rPr lang="en-US" sz="1400" b="1" dirty="0">
                <a:solidFill>
                  <a:schemeClr val="tx1"/>
                </a:solidFill>
              </a:rPr>
              <a:t> </a:t>
            </a:r>
            <a:r>
              <a:rPr lang="en-US" sz="1400" b="1" dirty="0" err="1">
                <a:solidFill>
                  <a:schemeClr val="tx1"/>
                </a:solidFill>
              </a:rPr>
              <a:t>để</a:t>
            </a:r>
            <a:r>
              <a:rPr lang="en-US" sz="1400" b="1" dirty="0">
                <a:solidFill>
                  <a:schemeClr val="tx1"/>
                </a:solidFill>
              </a:rPr>
              <a:t> </a:t>
            </a:r>
            <a:r>
              <a:rPr lang="en-US" sz="1400" b="1" dirty="0" err="1">
                <a:solidFill>
                  <a:schemeClr val="tx1"/>
                </a:solidFill>
              </a:rPr>
              <a:t>trực</a:t>
            </a:r>
            <a:r>
              <a:rPr lang="en-US" sz="1400" b="1" dirty="0">
                <a:solidFill>
                  <a:schemeClr val="tx1"/>
                </a:solidFill>
              </a:rPr>
              <a:t> </a:t>
            </a:r>
            <a:r>
              <a:rPr lang="en-US" sz="1400" b="1" dirty="0" err="1">
                <a:solidFill>
                  <a:schemeClr val="tx1"/>
                </a:solidFill>
              </a:rPr>
              <a:t>quan</a:t>
            </a:r>
            <a:r>
              <a:rPr lang="en-US" sz="1400" b="1" dirty="0">
                <a:solidFill>
                  <a:schemeClr val="tx1"/>
                </a:solidFill>
              </a:rPr>
              <a:t> </a:t>
            </a:r>
            <a:r>
              <a:rPr lang="en-US" sz="1400" b="1" dirty="0" err="1">
                <a:solidFill>
                  <a:schemeClr val="tx1"/>
                </a:solidFill>
              </a:rPr>
              <a:t>hóa</a:t>
            </a:r>
            <a:r>
              <a:rPr lang="en-US" sz="1400" b="1" dirty="0">
                <a:solidFill>
                  <a:schemeClr val="tx1"/>
                </a:solidFill>
              </a:rPr>
              <a:t> </a:t>
            </a:r>
            <a:r>
              <a:rPr lang="en-US" sz="1400" b="1" dirty="0" err="1">
                <a:solidFill>
                  <a:schemeClr val="tx1"/>
                </a:solidFill>
              </a:rPr>
              <a:t>dữ</a:t>
            </a:r>
            <a:r>
              <a:rPr lang="en-US" sz="1400" b="1" dirty="0">
                <a:solidFill>
                  <a:schemeClr val="tx1"/>
                </a:solidFill>
              </a:rPr>
              <a:t> </a:t>
            </a:r>
            <a:r>
              <a:rPr lang="en-US" sz="1400" b="1" dirty="0" err="1">
                <a:solidFill>
                  <a:schemeClr val="tx1"/>
                </a:solidFill>
              </a:rPr>
              <a:t>liệu</a:t>
            </a:r>
            <a:r>
              <a:rPr lang="en-US" sz="1400" dirty="0">
                <a:solidFill>
                  <a:schemeClr val="tx1"/>
                </a:solidFill>
              </a:rPr>
              <a:t> </a:t>
            </a: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048872" y="1372719"/>
            <a:ext cx="7389157" cy="825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endParaRPr lang="en-US" sz="1400" dirty="0"/>
          </a:p>
          <a:p>
            <a:pPr marL="0" indent="0">
              <a:buSzPts val="1100"/>
              <a:buNone/>
            </a:pPr>
            <a:endParaRPr lang="en-US" sz="1400" dirty="0">
              <a:solidFill>
                <a:schemeClr val="tx1"/>
              </a:solidFill>
            </a:endParaRPr>
          </a:p>
          <a:p>
            <a:pPr marL="114300" indent="0">
              <a:lnSpc>
                <a:spcPct val="150000"/>
              </a:lnSpc>
              <a:buNone/>
            </a:pP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sp>
        <p:nvSpPr>
          <p:cNvPr id="9" name="Google Shape;489;p60">
            <a:extLst>
              <a:ext uri="{FF2B5EF4-FFF2-40B4-BE49-F238E27FC236}">
                <a16:creationId xmlns:a16="http://schemas.microsoft.com/office/drawing/2014/main" id="{53A4EEB5-63D7-4BB5-A02A-B21738BA78F9}"/>
              </a:ext>
            </a:extLst>
          </p:cNvPr>
          <p:cNvSpPr txBox="1">
            <a:spLocks/>
          </p:cNvSpPr>
          <p:nvPr/>
        </p:nvSpPr>
        <p:spPr>
          <a:xfrm>
            <a:off x="989492" y="1475394"/>
            <a:ext cx="6484457" cy="746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indent="0">
              <a:lnSpc>
                <a:spcPct val="150000"/>
              </a:lnSpc>
              <a:buNone/>
            </a:pPr>
            <a:r>
              <a:rPr lang="en-US" sz="1400" dirty="0"/>
              <a:t>- </a:t>
            </a:r>
            <a:r>
              <a:rPr lang="en-US" sz="1400" dirty="0" err="1"/>
              <a:t>Thống</a:t>
            </a:r>
            <a:r>
              <a:rPr lang="en-US" sz="1400" dirty="0"/>
              <a:t> </a:t>
            </a:r>
            <a:r>
              <a:rPr lang="en-US" sz="1400" dirty="0" err="1"/>
              <a:t>kê</a:t>
            </a:r>
            <a:r>
              <a:rPr lang="en-US" sz="1400" dirty="0"/>
              <a:t> </a:t>
            </a:r>
            <a:r>
              <a:rPr lang="en-US" sz="1400" dirty="0" err="1"/>
              <a:t>các</a:t>
            </a:r>
            <a:r>
              <a:rPr lang="en-US" sz="1400" dirty="0"/>
              <a:t> </a:t>
            </a:r>
            <a:r>
              <a:rPr lang="en-US" sz="1400" dirty="0" err="1"/>
              <a:t>loại</a:t>
            </a:r>
            <a:r>
              <a:rPr lang="en-US" sz="1400" dirty="0"/>
              <a:t> </a:t>
            </a:r>
            <a:r>
              <a:rPr lang="en-US" sz="1400" dirty="0" err="1"/>
              <a:t>cá</a:t>
            </a:r>
            <a:r>
              <a:rPr lang="en-US" sz="1400" dirty="0"/>
              <a:t> </a:t>
            </a:r>
            <a:r>
              <a:rPr lang="en-US" sz="1400" dirty="0" err="1"/>
              <a:t>và</a:t>
            </a:r>
            <a:r>
              <a:rPr lang="en-US" sz="1400" dirty="0"/>
              <a:t> </a:t>
            </a:r>
            <a:r>
              <a:rPr lang="en-US" sz="1400" dirty="0" err="1"/>
              <a:t>số</a:t>
            </a:r>
            <a:r>
              <a:rPr lang="en-US" sz="1400" dirty="0"/>
              <a:t> </a:t>
            </a:r>
            <a:r>
              <a:rPr lang="en-US" sz="1400" dirty="0" err="1"/>
              <a:t>lượng</a:t>
            </a:r>
            <a:r>
              <a:rPr lang="en-US" sz="1400" dirty="0"/>
              <a:t> </a:t>
            </a:r>
            <a:r>
              <a:rPr lang="en-US" sz="1400" dirty="0" err="1"/>
              <a:t>mỗi</a:t>
            </a:r>
            <a:r>
              <a:rPr lang="en-US" sz="1400" dirty="0"/>
              <a:t> </a:t>
            </a:r>
            <a:r>
              <a:rPr lang="en-US" sz="1400" dirty="0" err="1"/>
              <a:t>loài</a:t>
            </a:r>
            <a:r>
              <a:rPr lang="en-US" sz="1400" dirty="0"/>
              <a:t> </a:t>
            </a:r>
            <a:r>
              <a:rPr lang="en-US" sz="1400" dirty="0" err="1"/>
              <a:t>trong</a:t>
            </a:r>
            <a:r>
              <a:rPr lang="en-US" sz="1400" dirty="0"/>
              <a:t> </a:t>
            </a:r>
            <a:r>
              <a:rPr lang="en-US" sz="1400" dirty="0" err="1"/>
              <a:t>tập</a:t>
            </a:r>
            <a:r>
              <a:rPr lang="en-US" sz="1400" dirty="0"/>
              <a:t> </a:t>
            </a:r>
            <a:r>
              <a:rPr lang="en-US" sz="1400" dirty="0" err="1"/>
              <a:t>dữ</a:t>
            </a:r>
            <a:r>
              <a:rPr lang="en-US" sz="1400" dirty="0"/>
              <a:t> </a:t>
            </a:r>
            <a:r>
              <a:rPr lang="en-US" sz="1400" dirty="0" err="1"/>
              <a:t>liệu</a:t>
            </a:r>
            <a:endParaRPr lang="en-US" sz="1400" dirty="0">
              <a:solidFill>
                <a:schemeClr val="tx1"/>
              </a:solidFill>
            </a:endParaRPr>
          </a:p>
          <a:p>
            <a:pPr marL="114300" indent="0">
              <a:lnSpc>
                <a:spcPct val="150000"/>
              </a:lnSpc>
              <a:buNone/>
            </a:pPr>
            <a:endParaRPr lang="en-US" sz="1400" dirty="0"/>
          </a:p>
          <a:p>
            <a:pPr marL="0" indent="0">
              <a:buSzPts val="1100"/>
              <a:buNone/>
            </a:pPr>
            <a:endParaRPr lang="en-US" sz="1400" dirty="0">
              <a:solidFill>
                <a:schemeClr val="tx1"/>
              </a:solidFill>
            </a:endParaRPr>
          </a:p>
          <a:p>
            <a:pPr marL="0" indent="0">
              <a:buSzPts val="1100"/>
              <a:buFont typeface="Arial"/>
              <a:buNone/>
            </a:pPr>
            <a:endParaRPr lang="en-US" sz="1400" dirty="0">
              <a:solidFill>
                <a:schemeClr val="tx1"/>
              </a:solidFill>
            </a:endParaRPr>
          </a:p>
        </p:txBody>
      </p:sp>
      <p:pic>
        <p:nvPicPr>
          <p:cNvPr id="3" name="Picture 2">
            <a:extLst>
              <a:ext uri="{FF2B5EF4-FFF2-40B4-BE49-F238E27FC236}">
                <a16:creationId xmlns:a16="http://schemas.microsoft.com/office/drawing/2014/main" id="{4C56E2E9-E393-489A-8542-6301E1290F01}"/>
              </a:ext>
            </a:extLst>
          </p:cNvPr>
          <p:cNvPicPr>
            <a:picLocks noChangeAspect="1"/>
          </p:cNvPicPr>
          <p:nvPr/>
        </p:nvPicPr>
        <p:blipFill>
          <a:blip r:embed="rId3"/>
          <a:stretch>
            <a:fillRect/>
          </a:stretch>
        </p:blipFill>
        <p:spPr>
          <a:xfrm>
            <a:off x="2377453" y="1898976"/>
            <a:ext cx="3807448" cy="2853953"/>
          </a:xfrm>
          <a:prstGeom prst="rect">
            <a:avLst/>
          </a:prstGeom>
        </p:spPr>
      </p:pic>
    </p:spTree>
    <p:extLst>
      <p:ext uri="{BB962C8B-B14F-4D97-AF65-F5344CB8AC3E}">
        <p14:creationId xmlns:p14="http://schemas.microsoft.com/office/powerpoint/2010/main" val="2215304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Xây</a:t>
            </a:r>
            <a:r>
              <a:rPr lang="en-US" sz="1400" b="1" dirty="0">
                <a:solidFill>
                  <a:schemeClr val="tx1"/>
                </a:solidFill>
              </a:rPr>
              <a:t> </a:t>
            </a:r>
            <a:r>
              <a:rPr lang="en-US" sz="1400" b="1" dirty="0" err="1">
                <a:solidFill>
                  <a:schemeClr val="tx1"/>
                </a:solidFill>
              </a:rPr>
              <a:t>dựng</a:t>
            </a:r>
            <a:r>
              <a:rPr lang="en-US" sz="1400" b="1" dirty="0">
                <a:solidFill>
                  <a:schemeClr val="tx1"/>
                </a:solidFill>
              </a:rPr>
              <a:t> </a:t>
            </a:r>
            <a:r>
              <a:rPr lang="en-US" sz="1400" b="1" dirty="0" err="1">
                <a:solidFill>
                  <a:schemeClr val="tx1"/>
                </a:solidFill>
              </a:rPr>
              <a:t>mô</a:t>
            </a:r>
            <a:r>
              <a:rPr lang="en-US" sz="1400" b="1" dirty="0">
                <a:solidFill>
                  <a:schemeClr val="tx1"/>
                </a:solidFill>
              </a:rPr>
              <a:t> </a:t>
            </a:r>
            <a:r>
              <a:rPr lang="en-US" sz="1400" b="1" dirty="0" err="1">
                <a:solidFill>
                  <a:schemeClr val="tx1"/>
                </a:solidFill>
              </a:rPr>
              <a:t>hình</a:t>
            </a: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8"/>
            <a:ext cx="6427693" cy="9267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a:solidFill>
                  <a:schemeClr val="tx1"/>
                </a:solidFill>
              </a:rPr>
              <a:t>- </a:t>
            </a:r>
            <a:r>
              <a:rPr lang="en-US" sz="1400" dirty="0" err="1"/>
              <a:t>Xác</a:t>
            </a:r>
            <a:r>
              <a:rPr lang="en-US" sz="1400" dirty="0"/>
              <a:t> </a:t>
            </a:r>
            <a:r>
              <a:rPr lang="en-US" sz="1400" dirty="0" err="1"/>
              <a:t>định</a:t>
            </a:r>
            <a:r>
              <a:rPr lang="en-US" sz="1400" dirty="0"/>
              <a:t> </a:t>
            </a:r>
            <a:r>
              <a:rPr lang="en-US" sz="1400" dirty="0" err="1"/>
              <a:t>biến</a:t>
            </a:r>
            <a:r>
              <a:rPr lang="en-US" sz="1400" dirty="0"/>
              <a:t> </a:t>
            </a:r>
            <a:r>
              <a:rPr lang="en-US" sz="1400" dirty="0" err="1"/>
              <a:t>độc</a:t>
            </a:r>
            <a:r>
              <a:rPr lang="en-US" sz="1400" dirty="0"/>
              <a:t> </a:t>
            </a:r>
            <a:r>
              <a:rPr lang="en-US" sz="1400" dirty="0" err="1"/>
              <a:t>lập</a:t>
            </a:r>
            <a:r>
              <a:rPr lang="en-US" sz="1400" dirty="0"/>
              <a:t> </a:t>
            </a:r>
            <a:r>
              <a:rPr lang="en-US" sz="1400" dirty="0" err="1"/>
              <a:t>và</a:t>
            </a:r>
            <a:r>
              <a:rPr lang="en-US" sz="1400" dirty="0"/>
              <a:t> </a:t>
            </a:r>
            <a:r>
              <a:rPr lang="en-US" sz="1400" dirty="0" err="1"/>
              <a:t>biến</a:t>
            </a:r>
            <a:r>
              <a:rPr lang="en-US" sz="1400" dirty="0"/>
              <a:t> </a:t>
            </a:r>
            <a:r>
              <a:rPr lang="en-US" sz="1400" dirty="0" err="1"/>
              <a:t>phụ</a:t>
            </a:r>
            <a:r>
              <a:rPr lang="en-US" sz="1400" dirty="0"/>
              <a:t> </a:t>
            </a:r>
            <a:r>
              <a:rPr lang="en-US" sz="1400" dirty="0" err="1"/>
              <a:t>thuộc</a:t>
            </a:r>
            <a:r>
              <a:rPr lang="en-US" sz="1400" dirty="0"/>
              <a:t>, ở </a:t>
            </a:r>
            <a:r>
              <a:rPr lang="en-US" sz="1400" dirty="0" err="1"/>
              <a:t>đây</a:t>
            </a:r>
            <a:r>
              <a:rPr lang="en-US" sz="1400" dirty="0"/>
              <a:t> </a:t>
            </a:r>
            <a:r>
              <a:rPr lang="en-US" sz="1400" dirty="0" err="1"/>
              <a:t>cân</a:t>
            </a:r>
            <a:r>
              <a:rPr lang="en-US" sz="1400" dirty="0"/>
              <a:t> </a:t>
            </a:r>
            <a:r>
              <a:rPr lang="en-US" sz="1400" dirty="0" err="1"/>
              <a:t>nặng</a:t>
            </a:r>
            <a:r>
              <a:rPr lang="en-US" sz="1400" dirty="0"/>
              <a:t> </a:t>
            </a:r>
            <a:r>
              <a:rPr lang="en-US" sz="1400" dirty="0" err="1"/>
              <a:t>của</a:t>
            </a:r>
            <a:r>
              <a:rPr lang="en-US" sz="1400" dirty="0"/>
              <a:t> </a:t>
            </a:r>
            <a:r>
              <a:rPr lang="en-US" sz="1400" dirty="0" err="1"/>
              <a:t>cá</a:t>
            </a:r>
            <a:r>
              <a:rPr lang="en-US" sz="1400" dirty="0"/>
              <a:t> </a:t>
            </a:r>
            <a:r>
              <a:rPr lang="en-US" sz="1400" dirty="0" err="1"/>
              <a:t>phụ</a:t>
            </a:r>
            <a:r>
              <a:rPr lang="en-US" sz="1400" dirty="0"/>
              <a:t> </a:t>
            </a:r>
            <a:r>
              <a:rPr lang="en-US" sz="1400" dirty="0" err="1"/>
              <a:t>thuộc</a:t>
            </a:r>
            <a:r>
              <a:rPr lang="en-US" sz="1400" dirty="0"/>
              <a:t> </a:t>
            </a:r>
            <a:r>
              <a:rPr lang="en-US" sz="1400" dirty="0" err="1"/>
              <a:t>vào</a:t>
            </a:r>
            <a:r>
              <a:rPr lang="en-US" sz="1400" dirty="0"/>
              <a:t> </a:t>
            </a:r>
            <a:r>
              <a:rPr lang="en-US" sz="1400" dirty="0" err="1"/>
              <a:t>kích</a:t>
            </a:r>
            <a:r>
              <a:rPr lang="en-US" sz="1400" dirty="0"/>
              <a:t> </a:t>
            </a:r>
            <a:r>
              <a:rPr lang="en-US" sz="1400" dirty="0" err="1"/>
              <a:t>thước</a:t>
            </a:r>
            <a:r>
              <a:rPr lang="en-US" sz="1400" dirty="0"/>
              <a:t> </a:t>
            </a:r>
            <a:r>
              <a:rPr lang="en-US" sz="1400" dirty="0" err="1"/>
              <a:t>nên</a:t>
            </a:r>
            <a:r>
              <a:rPr lang="en-US" sz="1400" dirty="0"/>
              <a:t> </a:t>
            </a:r>
            <a:r>
              <a:rPr lang="en-US" sz="1400" dirty="0" err="1"/>
              <a:t>biến</a:t>
            </a:r>
            <a:r>
              <a:rPr lang="en-US" sz="1400" dirty="0"/>
              <a:t> </a:t>
            </a:r>
            <a:r>
              <a:rPr lang="en-US" sz="1400" dirty="0" err="1"/>
              <a:t>phụ</a:t>
            </a:r>
            <a:r>
              <a:rPr lang="en-US" sz="1400" dirty="0"/>
              <a:t> </a:t>
            </a:r>
            <a:r>
              <a:rPr lang="en-US" sz="1400" dirty="0" err="1"/>
              <a:t>thuộc</a:t>
            </a:r>
            <a:r>
              <a:rPr lang="en-US" sz="1400" dirty="0"/>
              <a:t> (y) </a:t>
            </a:r>
            <a:r>
              <a:rPr lang="en-US" sz="1400" dirty="0" err="1"/>
              <a:t>và</a:t>
            </a:r>
            <a:r>
              <a:rPr lang="en-US" sz="1400" dirty="0"/>
              <a:t> </a:t>
            </a:r>
            <a:r>
              <a:rPr lang="en-US" sz="1400" dirty="0" err="1"/>
              <a:t>biến</a:t>
            </a:r>
            <a:r>
              <a:rPr lang="en-US" sz="1400" dirty="0"/>
              <a:t> </a:t>
            </a:r>
            <a:r>
              <a:rPr lang="en-US" sz="1400" dirty="0" err="1"/>
              <a:t>độc</a:t>
            </a:r>
            <a:r>
              <a:rPr lang="en-US" sz="1400" dirty="0"/>
              <a:t> </a:t>
            </a:r>
            <a:r>
              <a:rPr lang="en-US" sz="1400" dirty="0" err="1"/>
              <a:t>lập</a:t>
            </a:r>
            <a:r>
              <a:rPr lang="en-US" sz="1400" dirty="0"/>
              <a:t> (X) </a:t>
            </a:r>
            <a:r>
              <a:rPr lang="en-US" sz="1400" dirty="0" err="1"/>
              <a:t>sẽ</a:t>
            </a:r>
            <a:r>
              <a:rPr lang="en-US" sz="1400" dirty="0"/>
              <a:t> </a:t>
            </a:r>
            <a:r>
              <a:rPr lang="en-US" sz="1400" dirty="0" err="1"/>
              <a:t>là</a:t>
            </a:r>
            <a:r>
              <a:rPr lang="en-US" sz="1400" dirty="0"/>
              <a:t>:</a:t>
            </a:r>
            <a:endParaRPr lang="en-US" sz="1400" dirty="0">
              <a:solidFill>
                <a:schemeClr val="tx1"/>
              </a:solidFill>
            </a:endParaRPr>
          </a:p>
        </p:txBody>
      </p:sp>
      <p:pic>
        <p:nvPicPr>
          <p:cNvPr id="6" name="Picture 5">
            <a:extLst>
              <a:ext uri="{FF2B5EF4-FFF2-40B4-BE49-F238E27FC236}">
                <a16:creationId xmlns:a16="http://schemas.microsoft.com/office/drawing/2014/main" id="{437A9D55-CB24-4922-B1AD-CF3FF4593846}"/>
              </a:ext>
            </a:extLst>
          </p:cNvPr>
          <p:cNvPicPr/>
          <p:nvPr/>
        </p:nvPicPr>
        <p:blipFill>
          <a:blip r:embed="rId3"/>
          <a:stretch>
            <a:fillRect/>
          </a:stretch>
        </p:blipFill>
        <p:spPr>
          <a:xfrm>
            <a:off x="1225027" y="2266950"/>
            <a:ext cx="5349240" cy="609600"/>
          </a:xfrm>
          <a:prstGeom prst="rect">
            <a:avLst/>
          </a:prstGeom>
        </p:spPr>
      </p:pic>
      <p:sp>
        <p:nvSpPr>
          <p:cNvPr id="9" name="Google Shape;489;p60">
            <a:extLst>
              <a:ext uri="{FF2B5EF4-FFF2-40B4-BE49-F238E27FC236}">
                <a16:creationId xmlns:a16="http://schemas.microsoft.com/office/drawing/2014/main" id="{062A96DF-F14D-49EE-97AA-D9C33FD2F1F3}"/>
              </a:ext>
            </a:extLst>
          </p:cNvPr>
          <p:cNvSpPr txBox="1">
            <a:spLocks/>
          </p:cNvSpPr>
          <p:nvPr/>
        </p:nvSpPr>
        <p:spPr>
          <a:xfrm>
            <a:off x="1143001" y="3006538"/>
            <a:ext cx="6775972" cy="550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a:solidFill>
                  <a:schemeClr val="tx1"/>
                </a:solidFill>
              </a:rPr>
              <a:t>- </a:t>
            </a:r>
            <a:r>
              <a:rPr lang="en-US" sz="1400" dirty="0"/>
              <a:t>Chia </a:t>
            </a:r>
            <a:r>
              <a:rPr lang="en-US" sz="1400" dirty="0" err="1"/>
              <a:t>dữ</a:t>
            </a:r>
            <a:r>
              <a:rPr lang="en-US" sz="1400" dirty="0"/>
              <a:t> </a:t>
            </a:r>
            <a:r>
              <a:rPr lang="en-US" sz="1400" dirty="0" err="1"/>
              <a:t>liệu</a:t>
            </a:r>
            <a:r>
              <a:rPr lang="en-US" sz="1400" dirty="0"/>
              <a:t> </a:t>
            </a:r>
            <a:r>
              <a:rPr lang="en-US" sz="1400" dirty="0" err="1"/>
              <a:t>thành</a:t>
            </a:r>
            <a:r>
              <a:rPr lang="en-US" sz="1400" dirty="0"/>
              <a:t> 2 </a:t>
            </a:r>
            <a:r>
              <a:rPr lang="en-US" sz="1400" dirty="0" err="1"/>
              <a:t>phần</a:t>
            </a:r>
            <a:r>
              <a:rPr lang="en-US" sz="1400" dirty="0"/>
              <a:t> (</a:t>
            </a:r>
            <a:r>
              <a:rPr lang="en-US" sz="1400" dirty="0" err="1"/>
              <a:t>không</a:t>
            </a:r>
            <a:r>
              <a:rPr lang="en-US" sz="1400" dirty="0"/>
              <a:t> </a:t>
            </a:r>
            <a:r>
              <a:rPr lang="en-US" sz="1400" dirty="0" err="1"/>
              <a:t>giao</a:t>
            </a:r>
            <a:r>
              <a:rPr lang="en-US" sz="1400" dirty="0"/>
              <a:t> </a:t>
            </a:r>
            <a:r>
              <a:rPr lang="en-US" sz="1400" dirty="0" err="1"/>
              <a:t>nhau</a:t>
            </a:r>
            <a:r>
              <a:rPr lang="en-US" sz="1400" dirty="0"/>
              <a:t>) </a:t>
            </a:r>
            <a:r>
              <a:rPr lang="en-US" sz="1400" b="1" dirty="0"/>
              <a:t>train</a:t>
            </a:r>
            <a:r>
              <a:rPr lang="en-US" sz="1400" dirty="0"/>
              <a:t> </a:t>
            </a:r>
            <a:r>
              <a:rPr lang="en-US" sz="1400" dirty="0" err="1"/>
              <a:t>và</a:t>
            </a:r>
            <a:r>
              <a:rPr lang="en-US" sz="1400" dirty="0"/>
              <a:t> </a:t>
            </a:r>
            <a:r>
              <a:rPr lang="en-US" sz="1400" b="1" dirty="0"/>
              <a:t>test</a:t>
            </a:r>
            <a:r>
              <a:rPr lang="en-US" sz="1400" dirty="0"/>
              <a:t> </a:t>
            </a:r>
            <a:r>
              <a:rPr lang="en-US" sz="1400" dirty="0" err="1"/>
              <a:t>theo</a:t>
            </a:r>
            <a:r>
              <a:rPr lang="en-US" sz="1400" dirty="0"/>
              <a:t> </a:t>
            </a:r>
            <a:r>
              <a:rPr lang="en-US" sz="1400" dirty="0" err="1"/>
              <a:t>tỉ</a:t>
            </a:r>
            <a:r>
              <a:rPr lang="en-US" sz="1400" dirty="0"/>
              <a:t> </a:t>
            </a:r>
            <a:r>
              <a:rPr lang="en-US" sz="1400" dirty="0" err="1"/>
              <a:t>lệ</a:t>
            </a:r>
            <a:r>
              <a:rPr lang="en-US" sz="1400" dirty="0"/>
              <a:t> 8:2:</a:t>
            </a:r>
            <a:endParaRPr lang="en-US" sz="1400" dirty="0">
              <a:solidFill>
                <a:schemeClr val="tx1"/>
              </a:solidFill>
            </a:endParaRPr>
          </a:p>
        </p:txBody>
      </p:sp>
      <p:pic>
        <p:nvPicPr>
          <p:cNvPr id="10" name="Picture 9">
            <a:extLst>
              <a:ext uri="{FF2B5EF4-FFF2-40B4-BE49-F238E27FC236}">
                <a16:creationId xmlns:a16="http://schemas.microsoft.com/office/drawing/2014/main" id="{2CCEB2B0-0D0A-4917-A7D8-57352D973F64}"/>
              </a:ext>
            </a:extLst>
          </p:cNvPr>
          <p:cNvPicPr/>
          <p:nvPr/>
        </p:nvPicPr>
        <p:blipFill>
          <a:blip r:embed="rId4"/>
          <a:stretch>
            <a:fillRect/>
          </a:stretch>
        </p:blipFill>
        <p:spPr>
          <a:xfrm>
            <a:off x="1225027" y="3583641"/>
            <a:ext cx="6185647" cy="607360"/>
          </a:xfrm>
          <a:prstGeom prst="rect">
            <a:avLst/>
          </a:prstGeom>
        </p:spPr>
      </p:pic>
    </p:spTree>
    <p:extLst>
      <p:ext uri="{BB962C8B-B14F-4D97-AF65-F5344CB8AC3E}">
        <p14:creationId xmlns:p14="http://schemas.microsoft.com/office/powerpoint/2010/main" val="4072356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Xây</a:t>
            </a:r>
            <a:r>
              <a:rPr lang="en-US" sz="1400" b="1" dirty="0">
                <a:solidFill>
                  <a:schemeClr val="tx1"/>
                </a:solidFill>
              </a:rPr>
              <a:t> </a:t>
            </a:r>
            <a:r>
              <a:rPr lang="en-US" sz="1400" b="1" dirty="0" err="1">
                <a:solidFill>
                  <a:schemeClr val="tx1"/>
                </a:solidFill>
              </a:rPr>
              <a:t>dựng</a:t>
            </a:r>
            <a:r>
              <a:rPr lang="en-US" sz="1400" b="1" dirty="0">
                <a:solidFill>
                  <a:schemeClr val="tx1"/>
                </a:solidFill>
              </a:rPr>
              <a:t> </a:t>
            </a:r>
            <a:r>
              <a:rPr lang="en-US" sz="1400" b="1" dirty="0" err="1">
                <a:solidFill>
                  <a:schemeClr val="tx1"/>
                </a:solidFill>
              </a:rPr>
              <a:t>mô</a:t>
            </a:r>
            <a:r>
              <a:rPr lang="en-US" sz="1400" b="1" dirty="0">
                <a:solidFill>
                  <a:schemeClr val="tx1"/>
                </a:solidFill>
              </a:rPr>
              <a:t> </a:t>
            </a:r>
            <a:r>
              <a:rPr lang="en-US" sz="1400" b="1" dirty="0" err="1">
                <a:solidFill>
                  <a:schemeClr val="tx1"/>
                </a:solidFill>
              </a:rPr>
              <a:t>hình</a:t>
            </a: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6775972" cy="550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a:solidFill>
                  <a:schemeClr val="tx1"/>
                </a:solidFill>
              </a:rPr>
              <a:t>- </a:t>
            </a:r>
            <a:r>
              <a:rPr lang="en-US" sz="1400" dirty="0" err="1"/>
              <a:t>Xem</a:t>
            </a:r>
            <a:r>
              <a:rPr lang="en-US" sz="1400" dirty="0"/>
              <a:t> </a:t>
            </a:r>
            <a:r>
              <a:rPr lang="en-US" sz="1400" dirty="0" err="1"/>
              <a:t>số</a:t>
            </a:r>
            <a:r>
              <a:rPr lang="en-US" sz="1400" dirty="0"/>
              <a:t> </a:t>
            </a:r>
            <a:r>
              <a:rPr lang="en-US" sz="1400" dirty="0" err="1"/>
              <a:t>giá</a:t>
            </a:r>
            <a:r>
              <a:rPr lang="en-US" sz="1400" dirty="0"/>
              <a:t> </a:t>
            </a:r>
            <a:r>
              <a:rPr lang="en-US" sz="1400" dirty="0" err="1"/>
              <a:t>trị</a:t>
            </a:r>
            <a:r>
              <a:rPr lang="en-US" sz="1400" dirty="0"/>
              <a:t> </a:t>
            </a:r>
            <a:r>
              <a:rPr lang="en-US" sz="1400" dirty="0" err="1"/>
              <a:t>trong</a:t>
            </a:r>
            <a:r>
              <a:rPr lang="en-US" sz="1400" dirty="0"/>
              <a:t> </a:t>
            </a:r>
            <a:r>
              <a:rPr lang="en-US" sz="1400" dirty="0" err="1"/>
              <a:t>từng</a:t>
            </a:r>
            <a:r>
              <a:rPr lang="en-US" sz="1400" dirty="0"/>
              <a:t> </a:t>
            </a:r>
            <a:r>
              <a:rPr lang="en-US" sz="1400" dirty="0" err="1"/>
              <a:t>bộ</a:t>
            </a:r>
            <a:r>
              <a:rPr lang="en-US" sz="1400" dirty="0"/>
              <a:t> </a:t>
            </a:r>
            <a:r>
              <a:rPr lang="en-US" sz="1400" dirty="0" err="1"/>
              <a:t>dữ</a:t>
            </a:r>
            <a:r>
              <a:rPr lang="en-US" sz="1400" dirty="0"/>
              <a:t> </a:t>
            </a:r>
            <a:r>
              <a:rPr lang="en-US" sz="1400" dirty="0" err="1"/>
              <a:t>liệu</a:t>
            </a:r>
            <a:r>
              <a:rPr lang="en-US" sz="1400" dirty="0"/>
              <a:t>:</a:t>
            </a:r>
            <a:endParaRPr lang="en-US" sz="1400" dirty="0">
              <a:solidFill>
                <a:schemeClr val="tx1"/>
              </a:solidFill>
            </a:endParaRPr>
          </a:p>
        </p:txBody>
      </p:sp>
      <p:pic>
        <p:nvPicPr>
          <p:cNvPr id="6" name="Picture 5">
            <a:extLst>
              <a:ext uri="{FF2B5EF4-FFF2-40B4-BE49-F238E27FC236}">
                <a16:creationId xmlns:a16="http://schemas.microsoft.com/office/drawing/2014/main" id="{77D67902-1B9F-4329-98F0-ADA5528C257B}"/>
              </a:ext>
            </a:extLst>
          </p:cNvPr>
          <p:cNvPicPr/>
          <p:nvPr/>
        </p:nvPicPr>
        <p:blipFill>
          <a:blip r:embed="rId3"/>
          <a:stretch>
            <a:fillRect/>
          </a:stretch>
        </p:blipFill>
        <p:spPr>
          <a:xfrm>
            <a:off x="1364876" y="1976718"/>
            <a:ext cx="3919817" cy="2393575"/>
          </a:xfrm>
          <a:prstGeom prst="rect">
            <a:avLst/>
          </a:prstGeom>
        </p:spPr>
      </p:pic>
    </p:spTree>
    <p:extLst>
      <p:ext uri="{BB962C8B-B14F-4D97-AF65-F5344CB8AC3E}">
        <p14:creationId xmlns:p14="http://schemas.microsoft.com/office/powerpoint/2010/main" val="3116552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Xây</a:t>
            </a:r>
            <a:r>
              <a:rPr lang="en-US" sz="1400" b="1" dirty="0">
                <a:solidFill>
                  <a:schemeClr val="tx1"/>
                </a:solidFill>
              </a:rPr>
              <a:t> </a:t>
            </a:r>
            <a:r>
              <a:rPr lang="en-US" sz="1400" b="1" dirty="0" err="1">
                <a:solidFill>
                  <a:schemeClr val="tx1"/>
                </a:solidFill>
              </a:rPr>
              <a:t>dựng</a:t>
            </a:r>
            <a:r>
              <a:rPr lang="en-US" sz="1400" b="1" dirty="0">
                <a:solidFill>
                  <a:schemeClr val="tx1"/>
                </a:solidFill>
              </a:rPr>
              <a:t> </a:t>
            </a:r>
            <a:r>
              <a:rPr lang="en-US" sz="1400" b="1" dirty="0" err="1">
                <a:solidFill>
                  <a:schemeClr val="tx1"/>
                </a:solidFill>
              </a:rPr>
              <a:t>mô</a:t>
            </a:r>
            <a:r>
              <a:rPr lang="en-US" sz="1400" b="1" dirty="0">
                <a:solidFill>
                  <a:schemeClr val="tx1"/>
                </a:solidFill>
              </a:rPr>
              <a:t> </a:t>
            </a:r>
            <a:r>
              <a:rPr lang="en-US" sz="1400" b="1" dirty="0" err="1">
                <a:solidFill>
                  <a:schemeClr val="tx1"/>
                </a:solidFill>
              </a:rPr>
              <a:t>hình</a:t>
            </a: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6775972" cy="550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a:solidFill>
                  <a:schemeClr val="tx1"/>
                </a:solidFill>
              </a:rPr>
              <a:t>- </a:t>
            </a:r>
            <a:r>
              <a:rPr lang="en-US" sz="1400" dirty="0" err="1"/>
              <a:t>Xây</a:t>
            </a:r>
            <a:r>
              <a:rPr lang="en-US" sz="1400" dirty="0"/>
              <a:t> </a:t>
            </a:r>
            <a:r>
              <a:rPr lang="en-US" sz="1400" dirty="0" err="1"/>
              <a:t>dựng</a:t>
            </a:r>
            <a:r>
              <a:rPr lang="en-US" sz="1400" dirty="0"/>
              <a:t> </a:t>
            </a:r>
            <a:r>
              <a:rPr lang="en-US" sz="1400" dirty="0" err="1"/>
              <a:t>mô</a:t>
            </a:r>
            <a:r>
              <a:rPr lang="en-US" sz="1400" dirty="0"/>
              <a:t> </a:t>
            </a:r>
            <a:r>
              <a:rPr lang="en-US" sz="1400" dirty="0" err="1"/>
              <a:t>hình</a:t>
            </a:r>
            <a:r>
              <a:rPr lang="en-US" sz="1400" dirty="0"/>
              <a:t>:</a:t>
            </a:r>
            <a:endParaRPr lang="en-US" sz="1400" dirty="0">
              <a:solidFill>
                <a:schemeClr val="tx1"/>
              </a:solidFill>
            </a:endParaRPr>
          </a:p>
        </p:txBody>
      </p:sp>
      <p:pic>
        <p:nvPicPr>
          <p:cNvPr id="8" name="Picture 7">
            <a:extLst>
              <a:ext uri="{FF2B5EF4-FFF2-40B4-BE49-F238E27FC236}">
                <a16:creationId xmlns:a16="http://schemas.microsoft.com/office/drawing/2014/main" id="{07636EC9-08DA-4A08-BE24-DD29E9E7441A}"/>
              </a:ext>
            </a:extLst>
          </p:cNvPr>
          <p:cNvPicPr/>
          <p:nvPr/>
        </p:nvPicPr>
        <p:blipFill>
          <a:blip r:embed="rId3"/>
          <a:stretch>
            <a:fillRect/>
          </a:stretch>
        </p:blipFill>
        <p:spPr>
          <a:xfrm>
            <a:off x="1225027" y="1976719"/>
            <a:ext cx="3024692" cy="813771"/>
          </a:xfrm>
          <a:prstGeom prst="rect">
            <a:avLst/>
          </a:prstGeom>
        </p:spPr>
      </p:pic>
      <p:sp>
        <p:nvSpPr>
          <p:cNvPr id="9" name="Google Shape;489;p60">
            <a:extLst>
              <a:ext uri="{FF2B5EF4-FFF2-40B4-BE49-F238E27FC236}">
                <a16:creationId xmlns:a16="http://schemas.microsoft.com/office/drawing/2014/main" id="{533E5898-212C-492E-96C2-D02271448E56}"/>
              </a:ext>
            </a:extLst>
          </p:cNvPr>
          <p:cNvSpPr txBox="1">
            <a:spLocks/>
          </p:cNvSpPr>
          <p:nvPr/>
        </p:nvSpPr>
        <p:spPr>
          <a:xfrm>
            <a:off x="1143001" y="2793058"/>
            <a:ext cx="6775972" cy="550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a:solidFill>
                  <a:schemeClr val="tx1"/>
                </a:solidFill>
              </a:rPr>
              <a:t>- </a:t>
            </a:r>
            <a:r>
              <a:rPr lang="en-US" sz="1400" dirty="0" err="1"/>
              <a:t>Dùng</a:t>
            </a:r>
            <a:r>
              <a:rPr lang="en-US" sz="1400" dirty="0"/>
              <a:t> </a:t>
            </a:r>
            <a:r>
              <a:rPr lang="en-US" sz="1400" dirty="0" err="1"/>
              <a:t>mô</a:t>
            </a:r>
            <a:r>
              <a:rPr lang="en-US" sz="1400" dirty="0"/>
              <a:t> </a:t>
            </a:r>
            <a:r>
              <a:rPr lang="en-US" sz="1400" dirty="0" err="1"/>
              <a:t>hình</a:t>
            </a:r>
            <a:r>
              <a:rPr lang="en-US" sz="1400" dirty="0"/>
              <a:t> </a:t>
            </a:r>
            <a:r>
              <a:rPr lang="en-US" sz="1400" dirty="0" err="1"/>
              <a:t>để</a:t>
            </a:r>
            <a:r>
              <a:rPr lang="en-US" sz="1400" dirty="0"/>
              <a:t> </a:t>
            </a:r>
            <a:r>
              <a:rPr lang="en-US" sz="1400" dirty="0" err="1"/>
              <a:t>đánh</a:t>
            </a:r>
            <a:r>
              <a:rPr lang="en-US" sz="1400" dirty="0"/>
              <a:t> </a:t>
            </a:r>
            <a:r>
              <a:rPr lang="en-US" sz="1400" dirty="0" err="1"/>
              <a:t>giá</a:t>
            </a:r>
            <a:r>
              <a:rPr lang="en-US" sz="1400" dirty="0"/>
              <a:t> </a:t>
            </a:r>
            <a:r>
              <a:rPr lang="en-US" sz="1400" dirty="0" err="1"/>
              <a:t>mức</a:t>
            </a:r>
            <a:r>
              <a:rPr lang="en-US" sz="1400" dirty="0"/>
              <a:t> </a:t>
            </a:r>
            <a:r>
              <a:rPr lang="en-US" sz="1400" dirty="0" err="1"/>
              <a:t>độ</a:t>
            </a:r>
            <a:r>
              <a:rPr lang="en-US" sz="1400" dirty="0"/>
              <a:t> </a:t>
            </a:r>
            <a:r>
              <a:rPr lang="en-US" sz="1400" dirty="0" err="1"/>
              <a:t>phụ</a:t>
            </a:r>
            <a:r>
              <a:rPr lang="en-US" sz="1400" dirty="0"/>
              <a:t> </a:t>
            </a:r>
            <a:r>
              <a:rPr lang="en-US" sz="1400" dirty="0" err="1"/>
              <a:t>thuộc</a:t>
            </a:r>
            <a:r>
              <a:rPr lang="en-US" sz="1400" dirty="0"/>
              <a:t> </a:t>
            </a:r>
            <a:r>
              <a:rPr lang="en-US" sz="1400" dirty="0" err="1"/>
              <a:t>của</a:t>
            </a:r>
            <a:r>
              <a:rPr lang="en-US" sz="1400" dirty="0"/>
              <a:t> </a:t>
            </a:r>
            <a:r>
              <a:rPr lang="en-US" sz="1400" dirty="0" err="1"/>
              <a:t>biến</a:t>
            </a:r>
            <a:r>
              <a:rPr lang="en-US" sz="1400" dirty="0"/>
              <a:t> </a:t>
            </a:r>
            <a:r>
              <a:rPr lang="en-US" sz="1400" dirty="0" err="1"/>
              <a:t>phụ</a:t>
            </a:r>
            <a:r>
              <a:rPr lang="en-US" sz="1400" dirty="0"/>
              <a:t> </a:t>
            </a:r>
            <a:r>
              <a:rPr lang="en-US" sz="1400" dirty="0" err="1"/>
              <a:t>thuộc</a:t>
            </a:r>
            <a:r>
              <a:rPr lang="en-US" sz="1400" dirty="0"/>
              <a:t> </a:t>
            </a:r>
            <a:r>
              <a:rPr lang="en-US" sz="1400" dirty="0" err="1"/>
              <a:t>với</a:t>
            </a:r>
            <a:r>
              <a:rPr lang="en-US" sz="1400" dirty="0"/>
              <a:t> </a:t>
            </a:r>
            <a:r>
              <a:rPr lang="en-US" sz="1400" dirty="0" err="1"/>
              <a:t>biến</a:t>
            </a:r>
            <a:r>
              <a:rPr lang="en-US" sz="1400" dirty="0"/>
              <a:t> </a:t>
            </a:r>
            <a:r>
              <a:rPr lang="en-US" sz="1400" dirty="0" err="1"/>
              <a:t>độc</a:t>
            </a:r>
            <a:r>
              <a:rPr lang="en-US" sz="1400" dirty="0"/>
              <a:t> </a:t>
            </a:r>
            <a:r>
              <a:rPr lang="en-US" sz="1400" dirty="0" err="1"/>
              <a:t>lập</a:t>
            </a:r>
            <a:r>
              <a:rPr lang="en-US" sz="1400" dirty="0"/>
              <a:t>:</a:t>
            </a:r>
            <a:endParaRPr lang="en-US" sz="1400" dirty="0">
              <a:solidFill>
                <a:schemeClr val="tx1"/>
              </a:solidFill>
            </a:endParaRPr>
          </a:p>
        </p:txBody>
      </p:sp>
      <p:pic>
        <p:nvPicPr>
          <p:cNvPr id="10" name="Picture 9">
            <a:extLst>
              <a:ext uri="{FF2B5EF4-FFF2-40B4-BE49-F238E27FC236}">
                <a16:creationId xmlns:a16="http://schemas.microsoft.com/office/drawing/2014/main" id="{430174D2-F45F-4B23-BCC7-4032A7BCCC36}"/>
              </a:ext>
            </a:extLst>
          </p:cNvPr>
          <p:cNvPicPr/>
          <p:nvPr/>
        </p:nvPicPr>
        <p:blipFill>
          <a:blip r:embed="rId4"/>
          <a:stretch>
            <a:fillRect/>
          </a:stretch>
        </p:blipFill>
        <p:spPr>
          <a:xfrm>
            <a:off x="1272092" y="3626617"/>
            <a:ext cx="2606040" cy="883920"/>
          </a:xfrm>
          <a:prstGeom prst="rect">
            <a:avLst/>
          </a:prstGeom>
        </p:spPr>
      </p:pic>
      <p:sp>
        <p:nvSpPr>
          <p:cNvPr id="11" name="Google Shape;489;p60">
            <a:extLst>
              <a:ext uri="{FF2B5EF4-FFF2-40B4-BE49-F238E27FC236}">
                <a16:creationId xmlns:a16="http://schemas.microsoft.com/office/drawing/2014/main" id="{8E279F6F-ED12-4823-968F-7CDE4D910080}"/>
              </a:ext>
            </a:extLst>
          </p:cNvPr>
          <p:cNvSpPr txBox="1">
            <a:spLocks/>
          </p:cNvSpPr>
          <p:nvPr/>
        </p:nvSpPr>
        <p:spPr>
          <a:xfrm>
            <a:off x="4022690" y="3539938"/>
            <a:ext cx="4085886" cy="8839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a:sym typeface="Wingdings" panose="05000000000000000000" pitchFamily="2" charset="2"/>
              </a:rPr>
              <a:t></a:t>
            </a:r>
            <a:r>
              <a:rPr lang="en-US" sz="1400" dirty="0"/>
              <a:t> 0.86 </a:t>
            </a:r>
            <a:r>
              <a:rPr lang="en-US" sz="1400" dirty="0" err="1"/>
              <a:t>tương</a:t>
            </a:r>
            <a:r>
              <a:rPr lang="en-US" sz="1400" dirty="0"/>
              <a:t> </a:t>
            </a:r>
            <a:r>
              <a:rPr lang="en-US" sz="1400" dirty="0" err="1"/>
              <a:t>đương</a:t>
            </a:r>
            <a:r>
              <a:rPr lang="en-US" sz="1400" dirty="0"/>
              <a:t> </a:t>
            </a:r>
            <a:r>
              <a:rPr lang="en-US" sz="1400" dirty="0" err="1"/>
              <a:t>với</a:t>
            </a:r>
            <a:r>
              <a:rPr lang="en-US" sz="1400" dirty="0"/>
              <a:t> 86% </a:t>
            </a:r>
            <a:r>
              <a:rPr lang="en-US" sz="1400" dirty="0" err="1"/>
              <a:t>giá</a:t>
            </a:r>
            <a:r>
              <a:rPr lang="en-US" sz="1400" dirty="0"/>
              <a:t> </a:t>
            </a:r>
            <a:r>
              <a:rPr lang="en-US" sz="1400" dirty="0" err="1"/>
              <a:t>trị</a:t>
            </a:r>
            <a:r>
              <a:rPr lang="en-US" sz="1400" dirty="0"/>
              <a:t> </a:t>
            </a:r>
            <a:r>
              <a:rPr lang="en-US" sz="1400" dirty="0" err="1"/>
              <a:t>của</a:t>
            </a:r>
            <a:r>
              <a:rPr lang="en-US" sz="1400" dirty="0"/>
              <a:t> </a:t>
            </a:r>
            <a:r>
              <a:rPr lang="en-US" sz="1400" dirty="0" err="1"/>
              <a:t>biến</a:t>
            </a:r>
            <a:r>
              <a:rPr lang="en-US" sz="1400" dirty="0"/>
              <a:t> </a:t>
            </a:r>
            <a:r>
              <a:rPr lang="en-US" sz="1400" dirty="0" err="1"/>
              <a:t>phụ</a:t>
            </a:r>
            <a:r>
              <a:rPr lang="en-US" sz="1400" dirty="0"/>
              <a:t> </a:t>
            </a:r>
            <a:r>
              <a:rPr lang="en-US" sz="1400" dirty="0" err="1"/>
              <a:t>thuộc</a:t>
            </a:r>
            <a:r>
              <a:rPr lang="en-US" sz="1400" dirty="0"/>
              <a:t> </a:t>
            </a:r>
            <a:r>
              <a:rPr lang="en-US" sz="1400" dirty="0" err="1"/>
              <a:t>phụ</a:t>
            </a:r>
            <a:r>
              <a:rPr lang="en-US" sz="1400" dirty="0"/>
              <a:t> </a:t>
            </a:r>
            <a:r>
              <a:rPr lang="en-US" sz="1400" dirty="0" err="1"/>
              <a:t>thuộc</a:t>
            </a:r>
            <a:r>
              <a:rPr lang="en-US" sz="1400" dirty="0"/>
              <a:t> </a:t>
            </a:r>
            <a:r>
              <a:rPr lang="en-US" sz="1400" dirty="0" err="1"/>
              <a:t>vào</a:t>
            </a:r>
            <a:r>
              <a:rPr lang="en-US" sz="1400" dirty="0"/>
              <a:t> </a:t>
            </a:r>
            <a:r>
              <a:rPr lang="en-US" sz="1400" dirty="0" err="1"/>
              <a:t>biến</a:t>
            </a:r>
            <a:r>
              <a:rPr lang="en-US" sz="1400" dirty="0"/>
              <a:t> </a:t>
            </a:r>
            <a:r>
              <a:rPr lang="en-US" sz="1400" dirty="0" err="1"/>
              <a:t>độc</a:t>
            </a:r>
            <a:r>
              <a:rPr lang="en-US" sz="1400" dirty="0"/>
              <a:t> </a:t>
            </a:r>
            <a:r>
              <a:rPr lang="en-US" sz="1400" dirty="0" err="1"/>
              <a:t>lập</a:t>
            </a:r>
            <a:endParaRPr lang="en-US" sz="1400" dirty="0">
              <a:solidFill>
                <a:schemeClr val="tx1"/>
              </a:solidFill>
            </a:endParaRPr>
          </a:p>
        </p:txBody>
      </p:sp>
    </p:spTree>
    <p:extLst>
      <p:ext uri="{BB962C8B-B14F-4D97-AF65-F5344CB8AC3E}">
        <p14:creationId xmlns:p14="http://schemas.microsoft.com/office/powerpoint/2010/main" val="201933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iCiel (Headings)"/>
              </a:rPr>
              <a:t>1. </a:t>
            </a:r>
            <a:r>
              <a:rPr lang="en-US" b="1" dirty="0" err="1">
                <a:latin typeface="iCiel (Headings)"/>
              </a:rPr>
              <a:t>Giới</a:t>
            </a:r>
            <a:r>
              <a:rPr lang="en-US" b="1" dirty="0">
                <a:latin typeface="iCiel (Headings)"/>
              </a:rPr>
              <a:t> </a:t>
            </a:r>
            <a:r>
              <a:rPr lang="en-US" b="1" dirty="0" err="1">
                <a:latin typeface="iCiel (Headings)"/>
              </a:rPr>
              <a:t>thiệu</a:t>
            </a:r>
            <a:endParaRPr b="1" dirty="0">
              <a:latin typeface="iCiel (Headings)"/>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err="1">
                <a:solidFill>
                  <a:schemeClr val="dk1"/>
                </a:solidFill>
              </a:rPr>
              <a:t>Hồi</a:t>
            </a:r>
            <a:r>
              <a:rPr lang="en-US" sz="1400" dirty="0">
                <a:solidFill>
                  <a:schemeClr val="dk1"/>
                </a:solidFill>
              </a:rPr>
              <a:t> </a:t>
            </a:r>
            <a:r>
              <a:rPr lang="en-US" sz="1400" dirty="0" err="1">
                <a:solidFill>
                  <a:schemeClr val="dk1"/>
                </a:solidFill>
              </a:rPr>
              <a:t>quy</a:t>
            </a:r>
            <a:r>
              <a:rPr lang="en-US" sz="1400" dirty="0">
                <a:solidFill>
                  <a:schemeClr val="dk1"/>
                </a:solidFill>
              </a:rPr>
              <a:t> (Regression) </a:t>
            </a:r>
            <a:r>
              <a:rPr lang="en-US" sz="1400" dirty="0" err="1">
                <a:solidFill>
                  <a:schemeClr val="dk1"/>
                </a:solidFill>
              </a:rPr>
              <a:t>là</a:t>
            </a:r>
            <a:r>
              <a:rPr lang="en-US" sz="1400" dirty="0">
                <a:solidFill>
                  <a:schemeClr val="dk1"/>
                </a:solidFill>
              </a:rPr>
              <a:t> </a:t>
            </a:r>
            <a:r>
              <a:rPr lang="en-US" sz="1400" dirty="0" err="1">
                <a:solidFill>
                  <a:schemeClr val="dk1"/>
                </a:solidFill>
              </a:rPr>
              <a:t>một</a:t>
            </a:r>
            <a:r>
              <a:rPr lang="en-US" sz="1400" dirty="0">
                <a:solidFill>
                  <a:schemeClr val="dk1"/>
                </a:solidFill>
              </a:rPr>
              <a:t> </a:t>
            </a:r>
            <a:r>
              <a:rPr lang="en-US" sz="1400" dirty="0" err="1">
                <a:solidFill>
                  <a:schemeClr val="dk1"/>
                </a:solidFill>
              </a:rPr>
              <a:t>khái</a:t>
            </a:r>
            <a:r>
              <a:rPr lang="en-US" sz="1400" dirty="0">
                <a:solidFill>
                  <a:schemeClr val="dk1"/>
                </a:solidFill>
              </a:rPr>
              <a:t> </a:t>
            </a:r>
            <a:r>
              <a:rPr lang="en-US" sz="1400" dirty="0" err="1">
                <a:solidFill>
                  <a:schemeClr val="dk1"/>
                </a:solidFill>
              </a:rPr>
              <a:t>niệm</a:t>
            </a:r>
            <a:r>
              <a:rPr lang="en-US" sz="1400" dirty="0">
                <a:solidFill>
                  <a:schemeClr val="dk1"/>
                </a:solidFill>
              </a:rPr>
              <a:t> </a:t>
            </a:r>
            <a:r>
              <a:rPr lang="en-US" sz="1400" dirty="0" err="1">
                <a:solidFill>
                  <a:schemeClr val="dk1"/>
                </a:solidFill>
              </a:rPr>
              <a:t>trong</a:t>
            </a:r>
            <a:r>
              <a:rPr lang="en-US" sz="1400" dirty="0">
                <a:solidFill>
                  <a:schemeClr val="dk1"/>
                </a:solidFill>
              </a:rPr>
              <a:t> </a:t>
            </a:r>
            <a:r>
              <a:rPr lang="en-US" sz="1400" dirty="0" err="1">
                <a:solidFill>
                  <a:schemeClr val="dk1"/>
                </a:solidFill>
              </a:rPr>
              <a:t>thống</a:t>
            </a:r>
            <a:r>
              <a:rPr lang="en-US" sz="1400" dirty="0">
                <a:solidFill>
                  <a:schemeClr val="dk1"/>
                </a:solidFill>
              </a:rPr>
              <a:t> </a:t>
            </a:r>
            <a:r>
              <a:rPr lang="en-US" sz="1400" dirty="0" err="1">
                <a:solidFill>
                  <a:schemeClr val="dk1"/>
                </a:solidFill>
              </a:rPr>
              <a:t>kê</a:t>
            </a:r>
            <a:r>
              <a:rPr lang="en-US" sz="1400" dirty="0">
                <a:solidFill>
                  <a:schemeClr val="dk1"/>
                </a:solidFill>
              </a:rPr>
              <a:t> </a:t>
            </a:r>
            <a:r>
              <a:rPr lang="en-US" sz="1400" dirty="0" err="1">
                <a:solidFill>
                  <a:schemeClr val="dk1"/>
                </a:solidFill>
              </a:rPr>
              <a:t>và</a:t>
            </a:r>
            <a:r>
              <a:rPr lang="en-US" sz="1400" dirty="0">
                <a:solidFill>
                  <a:schemeClr val="dk1"/>
                </a:solidFill>
              </a:rPr>
              <a:t> </a:t>
            </a:r>
            <a:r>
              <a:rPr lang="en-US" sz="1400" dirty="0" err="1">
                <a:solidFill>
                  <a:schemeClr val="dk1"/>
                </a:solidFill>
              </a:rPr>
              <a:t>học</a:t>
            </a:r>
            <a:r>
              <a:rPr lang="en-US" sz="1400" dirty="0">
                <a:solidFill>
                  <a:schemeClr val="dk1"/>
                </a:solidFill>
              </a:rPr>
              <a:t> </a:t>
            </a:r>
            <a:r>
              <a:rPr lang="en-US" sz="1400" dirty="0" err="1">
                <a:solidFill>
                  <a:schemeClr val="dk1"/>
                </a:solidFill>
              </a:rPr>
              <a:t>máy</a:t>
            </a:r>
            <a:r>
              <a:rPr lang="en-US" sz="1400" dirty="0">
                <a:solidFill>
                  <a:schemeClr val="dk1"/>
                </a:solidFill>
              </a:rPr>
              <a:t>, đ</a:t>
            </a:r>
            <a:r>
              <a:rPr lang="vi-VN" sz="1400" dirty="0">
                <a:solidFill>
                  <a:schemeClr val="dk1"/>
                </a:solidFill>
              </a:rPr>
              <a:t>ư</a:t>
            </a:r>
            <a:r>
              <a:rPr lang="en-US" sz="1400" dirty="0" err="1">
                <a:solidFill>
                  <a:schemeClr val="dk1"/>
                </a:solidFill>
              </a:rPr>
              <a:t>ợc</a:t>
            </a:r>
            <a:r>
              <a:rPr lang="en-US" sz="1400" dirty="0">
                <a:solidFill>
                  <a:schemeClr val="dk1"/>
                </a:solidFill>
              </a:rPr>
              <a:t> </a:t>
            </a:r>
            <a:r>
              <a:rPr lang="en-US" sz="1400" dirty="0" err="1">
                <a:solidFill>
                  <a:schemeClr val="dk1"/>
                </a:solidFill>
              </a:rPr>
              <a:t>sử</a:t>
            </a:r>
            <a:r>
              <a:rPr lang="en-US" sz="1400" dirty="0">
                <a:solidFill>
                  <a:schemeClr val="dk1"/>
                </a:solidFill>
              </a:rPr>
              <a:t> </a:t>
            </a:r>
            <a:r>
              <a:rPr lang="en-US" sz="1400" dirty="0" err="1">
                <a:solidFill>
                  <a:schemeClr val="dk1"/>
                </a:solidFill>
              </a:rPr>
              <a:t>dụng</a:t>
            </a:r>
            <a:r>
              <a:rPr lang="en-US" sz="1400" dirty="0">
                <a:solidFill>
                  <a:schemeClr val="dk1"/>
                </a:solidFill>
              </a:rPr>
              <a:t> </a:t>
            </a:r>
            <a:r>
              <a:rPr lang="en-US" sz="1400" dirty="0" err="1">
                <a:solidFill>
                  <a:schemeClr val="dk1"/>
                </a:solidFill>
              </a:rPr>
              <a:t>để</a:t>
            </a:r>
            <a:r>
              <a:rPr lang="en-US" sz="1400" dirty="0">
                <a:solidFill>
                  <a:schemeClr val="dk1"/>
                </a:solidFill>
              </a:rPr>
              <a:t> </a:t>
            </a:r>
            <a:r>
              <a:rPr lang="en-US" sz="1400" dirty="0" err="1">
                <a:solidFill>
                  <a:schemeClr val="dk1"/>
                </a:solidFill>
              </a:rPr>
              <a:t>mô</a:t>
            </a:r>
            <a:r>
              <a:rPr lang="en-US" sz="1400" dirty="0">
                <a:solidFill>
                  <a:schemeClr val="dk1"/>
                </a:solidFill>
              </a:rPr>
              <a:t> </a:t>
            </a:r>
            <a:r>
              <a:rPr lang="en-US" sz="1400" dirty="0" err="1">
                <a:solidFill>
                  <a:schemeClr val="dk1"/>
                </a:solidFill>
              </a:rPr>
              <a:t>hình</a:t>
            </a:r>
            <a:r>
              <a:rPr lang="en-US" sz="1400" dirty="0">
                <a:solidFill>
                  <a:schemeClr val="dk1"/>
                </a:solidFill>
              </a:rPr>
              <a:t> </a:t>
            </a:r>
            <a:r>
              <a:rPr lang="en-US" sz="1400" dirty="0" err="1">
                <a:solidFill>
                  <a:schemeClr val="dk1"/>
                </a:solidFill>
              </a:rPr>
              <a:t>hóa</a:t>
            </a:r>
            <a:r>
              <a:rPr lang="en-US" sz="1400" dirty="0">
                <a:solidFill>
                  <a:schemeClr val="dk1"/>
                </a:solidFill>
              </a:rPr>
              <a:t> </a:t>
            </a:r>
            <a:r>
              <a:rPr lang="en-US" sz="1400" dirty="0" err="1">
                <a:solidFill>
                  <a:schemeClr val="dk1"/>
                </a:solidFill>
              </a:rPr>
              <a:t>mối</a:t>
            </a:r>
            <a:r>
              <a:rPr lang="en-US" sz="1400" dirty="0">
                <a:solidFill>
                  <a:schemeClr val="dk1"/>
                </a:solidFill>
              </a:rPr>
              <a:t> </a:t>
            </a:r>
            <a:r>
              <a:rPr lang="en-US" sz="1400" dirty="0" err="1">
                <a:solidFill>
                  <a:schemeClr val="dk1"/>
                </a:solidFill>
              </a:rPr>
              <a:t>quan</a:t>
            </a:r>
            <a:r>
              <a:rPr lang="en-US" sz="1400" dirty="0">
                <a:solidFill>
                  <a:schemeClr val="dk1"/>
                </a:solidFill>
              </a:rPr>
              <a:t> </a:t>
            </a:r>
            <a:r>
              <a:rPr lang="en-US" sz="1400" dirty="0" err="1">
                <a:solidFill>
                  <a:schemeClr val="dk1"/>
                </a:solidFill>
              </a:rPr>
              <a:t>hệ</a:t>
            </a:r>
            <a:r>
              <a:rPr lang="en-US" sz="1400" dirty="0">
                <a:solidFill>
                  <a:schemeClr val="dk1"/>
                </a:solidFill>
              </a:rPr>
              <a:t> </a:t>
            </a:r>
            <a:r>
              <a:rPr lang="en-US" sz="1400" dirty="0" err="1">
                <a:solidFill>
                  <a:schemeClr val="dk1"/>
                </a:solidFill>
              </a:rPr>
              <a:t>giữa</a:t>
            </a:r>
            <a:r>
              <a:rPr lang="en-US" sz="1400" dirty="0">
                <a:solidFill>
                  <a:schemeClr val="dk1"/>
                </a:solidFill>
              </a:rPr>
              <a:t> </a:t>
            </a:r>
            <a:r>
              <a:rPr lang="en-US" sz="1400" dirty="0" err="1">
                <a:solidFill>
                  <a:schemeClr val="dk1"/>
                </a:solidFill>
              </a:rPr>
              <a:t>biến</a:t>
            </a:r>
            <a:r>
              <a:rPr lang="en-US" sz="1400" dirty="0">
                <a:solidFill>
                  <a:schemeClr val="dk1"/>
                </a:solidFill>
              </a:rPr>
              <a:t> </a:t>
            </a:r>
            <a:r>
              <a:rPr lang="en-US" sz="1400" dirty="0" err="1">
                <a:solidFill>
                  <a:schemeClr val="dk1"/>
                </a:solidFill>
              </a:rPr>
              <a:t>phụ</a:t>
            </a:r>
            <a:r>
              <a:rPr lang="en-US" sz="1400" dirty="0">
                <a:solidFill>
                  <a:schemeClr val="dk1"/>
                </a:solidFill>
              </a:rPr>
              <a:t> </a:t>
            </a:r>
            <a:r>
              <a:rPr lang="en-US" sz="1400" dirty="0" err="1">
                <a:solidFill>
                  <a:schemeClr val="dk1"/>
                </a:solidFill>
              </a:rPr>
              <a:t>thuộc</a:t>
            </a:r>
            <a:r>
              <a:rPr lang="en-US" sz="1400" dirty="0">
                <a:solidFill>
                  <a:schemeClr val="dk1"/>
                </a:solidFill>
              </a:rPr>
              <a:t> (</a:t>
            </a:r>
            <a:r>
              <a:rPr lang="en-US" sz="1400" dirty="0" err="1">
                <a:solidFill>
                  <a:schemeClr val="dk1"/>
                </a:solidFill>
              </a:rPr>
              <a:t>đầu</a:t>
            </a:r>
            <a:r>
              <a:rPr lang="en-US" sz="1400" dirty="0">
                <a:solidFill>
                  <a:schemeClr val="dk1"/>
                </a:solidFill>
              </a:rPr>
              <a:t> ra) </a:t>
            </a:r>
            <a:r>
              <a:rPr lang="en-US" sz="1400" dirty="0" err="1">
                <a:solidFill>
                  <a:schemeClr val="dk1"/>
                </a:solidFill>
              </a:rPr>
              <a:t>và</a:t>
            </a:r>
            <a:r>
              <a:rPr lang="en-US" sz="1400" dirty="0">
                <a:solidFill>
                  <a:schemeClr val="dk1"/>
                </a:solidFill>
              </a:rPr>
              <a:t> </a:t>
            </a:r>
            <a:r>
              <a:rPr lang="en-US" sz="1400" dirty="0" err="1">
                <a:solidFill>
                  <a:schemeClr val="dk1"/>
                </a:solidFill>
              </a:rPr>
              <a:t>một</a:t>
            </a:r>
            <a:r>
              <a:rPr lang="en-US" sz="1400" dirty="0">
                <a:solidFill>
                  <a:schemeClr val="dk1"/>
                </a:solidFill>
              </a:rPr>
              <a:t> </a:t>
            </a:r>
            <a:r>
              <a:rPr lang="en-US" sz="1400" dirty="0" err="1">
                <a:solidFill>
                  <a:schemeClr val="dk1"/>
                </a:solidFill>
              </a:rPr>
              <a:t>hoặc</a:t>
            </a:r>
            <a:r>
              <a:rPr lang="en-US" sz="1400" dirty="0">
                <a:solidFill>
                  <a:schemeClr val="dk1"/>
                </a:solidFill>
              </a:rPr>
              <a:t> </a:t>
            </a:r>
            <a:r>
              <a:rPr lang="en-US" sz="1400" dirty="0" err="1">
                <a:solidFill>
                  <a:schemeClr val="dk1"/>
                </a:solidFill>
              </a:rPr>
              <a:t>nhiều</a:t>
            </a:r>
            <a:r>
              <a:rPr lang="en-US" sz="1400" dirty="0">
                <a:solidFill>
                  <a:schemeClr val="dk1"/>
                </a:solidFill>
              </a:rPr>
              <a:t> </a:t>
            </a:r>
            <a:r>
              <a:rPr lang="en-US" sz="1400" dirty="0" err="1">
                <a:solidFill>
                  <a:schemeClr val="dk1"/>
                </a:solidFill>
              </a:rPr>
              <a:t>biến</a:t>
            </a:r>
            <a:r>
              <a:rPr lang="en-US" sz="1400" dirty="0">
                <a:solidFill>
                  <a:schemeClr val="dk1"/>
                </a:solidFill>
              </a:rPr>
              <a:t> </a:t>
            </a:r>
            <a:r>
              <a:rPr lang="en-US" sz="1400" dirty="0" err="1">
                <a:solidFill>
                  <a:schemeClr val="dk1"/>
                </a:solidFill>
              </a:rPr>
              <a:t>độc</a:t>
            </a:r>
            <a:r>
              <a:rPr lang="en-US" sz="1400" dirty="0">
                <a:solidFill>
                  <a:schemeClr val="dk1"/>
                </a:solidFill>
              </a:rPr>
              <a:t> </a:t>
            </a:r>
            <a:r>
              <a:rPr lang="en-US" sz="1400" dirty="0" err="1">
                <a:solidFill>
                  <a:schemeClr val="dk1"/>
                </a:solidFill>
              </a:rPr>
              <a:t>lập</a:t>
            </a:r>
            <a:r>
              <a:rPr lang="en-US" sz="1400" dirty="0">
                <a:solidFill>
                  <a:schemeClr val="dk1"/>
                </a:solidFill>
              </a:rPr>
              <a:t> (</a:t>
            </a:r>
            <a:r>
              <a:rPr lang="en-US" sz="1400" dirty="0" err="1">
                <a:solidFill>
                  <a:schemeClr val="dk1"/>
                </a:solidFill>
              </a:rPr>
              <a:t>đầu</a:t>
            </a:r>
            <a:r>
              <a:rPr lang="en-US" sz="1400" dirty="0">
                <a:solidFill>
                  <a:schemeClr val="dk1"/>
                </a:solidFill>
              </a:rPr>
              <a:t> </a:t>
            </a:r>
            <a:r>
              <a:rPr lang="en-US" sz="1400" dirty="0" err="1">
                <a:solidFill>
                  <a:schemeClr val="dk1"/>
                </a:solidFill>
              </a:rPr>
              <a:t>vào</a:t>
            </a:r>
            <a:r>
              <a:rPr lang="en-US" sz="1400" dirty="0">
                <a:solidFill>
                  <a:schemeClr val="dk1"/>
                </a:solidFill>
              </a:rPr>
              <a:t>)</a:t>
            </a: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r>
              <a:rPr lang="en-US" sz="1400" dirty="0" err="1">
                <a:solidFill>
                  <a:schemeClr val="dk1"/>
                </a:solidFill>
              </a:rPr>
              <a:t>Hồi</a:t>
            </a:r>
            <a:r>
              <a:rPr lang="en-US" sz="1400" dirty="0">
                <a:solidFill>
                  <a:schemeClr val="dk1"/>
                </a:solidFill>
              </a:rPr>
              <a:t> </a:t>
            </a:r>
            <a:r>
              <a:rPr lang="en-US" sz="1400" dirty="0" err="1">
                <a:solidFill>
                  <a:schemeClr val="dk1"/>
                </a:solidFill>
              </a:rPr>
              <a:t>quy</a:t>
            </a:r>
            <a:r>
              <a:rPr lang="en-US" sz="1400" dirty="0">
                <a:solidFill>
                  <a:schemeClr val="dk1"/>
                </a:solidFill>
              </a:rPr>
              <a:t> </a:t>
            </a:r>
            <a:r>
              <a:rPr lang="en-US" sz="1400" dirty="0" err="1">
                <a:solidFill>
                  <a:schemeClr val="dk1"/>
                </a:solidFill>
              </a:rPr>
              <a:t>cố</a:t>
            </a:r>
            <a:r>
              <a:rPr lang="en-US" sz="1400" dirty="0">
                <a:solidFill>
                  <a:schemeClr val="dk1"/>
                </a:solidFill>
              </a:rPr>
              <a:t> </a:t>
            </a:r>
            <a:r>
              <a:rPr lang="en-US" sz="1400" dirty="0" err="1">
                <a:solidFill>
                  <a:schemeClr val="dk1"/>
                </a:solidFill>
              </a:rPr>
              <a:t>gắng</a:t>
            </a:r>
            <a:r>
              <a:rPr lang="en-US" sz="1400" dirty="0">
                <a:solidFill>
                  <a:schemeClr val="dk1"/>
                </a:solidFill>
              </a:rPr>
              <a:t> </a:t>
            </a:r>
            <a:r>
              <a:rPr lang="en-US" sz="1400" dirty="0" err="1">
                <a:solidFill>
                  <a:schemeClr val="dk1"/>
                </a:solidFill>
              </a:rPr>
              <a:t>tìm</a:t>
            </a:r>
            <a:r>
              <a:rPr lang="en-US" sz="1400" dirty="0">
                <a:solidFill>
                  <a:schemeClr val="dk1"/>
                </a:solidFill>
              </a:rPr>
              <a:t> ra </a:t>
            </a:r>
            <a:r>
              <a:rPr lang="en-US" sz="1400" dirty="0" err="1">
                <a:solidFill>
                  <a:schemeClr val="dk1"/>
                </a:solidFill>
              </a:rPr>
              <a:t>mô</a:t>
            </a:r>
            <a:r>
              <a:rPr lang="en-US" sz="1400" dirty="0">
                <a:solidFill>
                  <a:schemeClr val="dk1"/>
                </a:solidFill>
              </a:rPr>
              <a:t> </a:t>
            </a:r>
            <a:r>
              <a:rPr lang="en-US" sz="1400" dirty="0" err="1">
                <a:solidFill>
                  <a:schemeClr val="dk1"/>
                </a:solidFill>
              </a:rPr>
              <a:t>hình</a:t>
            </a:r>
            <a:r>
              <a:rPr lang="en-US" sz="1400" dirty="0">
                <a:solidFill>
                  <a:schemeClr val="dk1"/>
                </a:solidFill>
              </a:rPr>
              <a:t> </a:t>
            </a:r>
            <a:r>
              <a:rPr lang="en-US" sz="1400" dirty="0" err="1">
                <a:solidFill>
                  <a:schemeClr val="dk1"/>
                </a:solidFill>
              </a:rPr>
              <a:t>toán</a:t>
            </a:r>
            <a:r>
              <a:rPr lang="en-US" sz="1400" dirty="0">
                <a:solidFill>
                  <a:schemeClr val="dk1"/>
                </a:solidFill>
              </a:rPr>
              <a:t> </a:t>
            </a:r>
            <a:r>
              <a:rPr lang="en-US" sz="1400" dirty="0" err="1">
                <a:solidFill>
                  <a:schemeClr val="dk1"/>
                </a:solidFill>
              </a:rPr>
              <a:t>học</a:t>
            </a:r>
            <a:r>
              <a:rPr lang="en-US" sz="1400" dirty="0">
                <a:solidFill>
                  <a:schemeClr val="dk1"/>
                </a:solidFill>
              </a:rPr>
              <a:t> hay </a:t>
            </a:r>
            <a:r>
              <a:rPr lang="en-US" sz="1400" dirty="0" err="1">
                <a:solidFill>
                  <a:schemeClr val="dk1"/>
                </a:solidFill>
              </a:rPr>
              <a:t>cụ</a:t>
            </a:r>
            <a:r>
              <a:rPr lang="en-US" sz="1400" dirty="0">
                <a:solidFill>
                  <a:schemeClr val="dk1"/>
                </a:solidFill>
              </a:rPr>
              <a:t> </a:t>
            </a:r>
            <a:r>
              <a:rPr lang="en-US" sz="1400" dirty="0" err="1">
                <a:solidFill>
                  <a:schemeClr val="dk1"/>
                </a:solidFill>
              </a:rPr>
              <a:t>thể</a:t>
            </a:r>
            <a:r>
              <a:rPr lang="en-US" sz="1400" dirty="0">
                <a:solidFill>
                  <a:schemeClr val="dk1"/>
                </a:solidFill>
              </a:rPr>
              <a:t> </a:t>
            </a:r>
            <a:r>
              <a:rPr lang="en-US" sz="1400" dirty="0" err="1">
                <a:solidFill>
                  <a:schemeClr val="dk1"/>
                </a:solidFill>
              </a:rPr>
              <a:t>là</a:t>
            </a:r>
            <a:r>
              <a:rPr lang="en-US" sz="1400" dirty="0">
                <a:solidFill>
                  <a:schemeClr val="dk1"/>
                </a:solidFill>
              </a:rPr>
              <a:t> </a:t>
            </a:r>
            <a:r>
              <a:rPr lang="en-US" sz="1400" dirty="0" err="1">
                <a:solidFill>
                  <a:schemeClr val="dk1"/>
                </a:solidFill>
              </a:rPr>
              <a:t>tìm</a:t>
            </a:r>
            <a:r>
              <a:rPr lang="en-US" sz="1400" dirty="0">
                <a:solidFill>
                  <a:schemeClr val="dk1"/>
                </a:solidFill>
              </a:rPr>
              <a:t> </a:t>
            </a:r>
            <a:r>
              <a:rPr lang="en-US" sz="1400" dirty="0" err="1">
                <a:solidFill>
                  <a:schemeClr val="dk1"/>
                </a:solidFill>
              </a:rPr>
              <a:t>một</a:t>
            </a:r>
            <a:r>
              <a:rPr lang="en-US" sz="1400" dirty="0">
                <a:solidFill>
                  <a:schemeClr val="dk1"/>
                </a:solidFill>
              </a:rPr>
              <a:t> </a:t>
            </a:r>
            <a:r>
              <a:rPr lang="en-US" sz="1400" dirty="0" err="1">
                <a:solidFill>
                  <a:schemeClr val="dk1"/>
                </a:solidFill>
              </a:rPr>
              <a:t>hàm</a:t>
            </a:r>
            <a:r>
              <a:rPr lang="en-US" sz="1400" dirty="0">
                <a:solidFill>
                  <a:schemeClr val="dk1"/>
                </a:solidFill>
              </a:rPr>
              <a:t> </a:t>
            </a:r>
            <a:r>
              <a:rPr lang="en-US" sz="1400" dirty="0" err="1">
                <a:solidFill>
                  <a:schemeClr val="dk1"/>
                </a:solidFill>
              </a:rPr>
              <a:t>số</a:t>
            </a:r>
            <a:r>
              <a:rPr lang="en-US" sz="1400" dirty="0">
                <a:solidFill>
                  <a:schemeClr val="dk1"/>
                </a:solidFill>
              </a:rPr>
              <a:t> </a:t>
            </a:r>
            <a:r>
              <a:rPr lang="en-US" sz="1400" dirty="0" err="1">
                <a:solidFill>
                  <a:schemeClr val="dk1"/>
                </a:solidFill>
              </a:rPr>
              <a:t>bằng</a:t>
            </a:r>
            <a:r>
              <a:rPr lang="en-US" sz="1400" dirty="0">
                <a:solidFill>
                  <a:schemeClr val="dk1"/>
                </a:solidFill>
              </a:rPr>
              <a:t> </a:t>
            </a:r>
            <a:r>
              <a:rPr lang="en-US" sz="1400" dirty="0" err="1">
                <a:solidFill>
                  <a:schemeClr val="dk1"/>
                </a:solidFill>
              </a:rPr>
              <a:t>cách</a:t>
            </a:r>
            <a:r>
              <a:rPr lang="en-US" sz="1400" dirty="0">
                <a:solidFill>
                  <a:schemeClr val="dk1"/>
                </a:solidFill>
              </a:rPr>
              <a:t> </a:t>
            </a:r>
            <a:r>
              <a:rPr lang="en-US" sz="1400" dirty="0" err="1">
                <a:solidFill>
                  <a:schemeClr val="dk1"/>
                </a:solidFill>
              </a:rPr>
              <a:t>phân</a:t>
            </a:r>
            <a:r>
              <a:rPr lang="en-US" sz="1400" dirty="0">
                <a:solidFill>
                  <a:schemeClr val="dk1"/>
                </a:solidFill>
              </a:rPr>
              <a:t> </a:t>
            </a:r>
            <a:r>
              <a:rPr lang="en-US" sz="1400" dirty="0" err="1">
                <a:solidFill>
                  <a:schemeClr val="dk1"/>
                </a:solidFill>
              </a:rPr>
              <a:t>tích</a:t>
            </a:r>
            <a:r>
              <a:rPr lang="en-US" sz="1400" dirty="0">
                <a:solidFill>
                  <a:schemeClr val="dk1"/>
                </a:solidFill>
              </a:rPr>
              <a:t> </a:t>
            </a:r>
            <a:r>
              <a:rPr lang="en-US" sz="1400" dirty="0" err="1">
                <a:solidFill>
                  <a:schemeClr val="dk1"/>
                </a:solidFill>
              </a:rPr>
              <a:t>bộ</a:t>
            </a:r>
            <a:r>
              <a:rPr lang="en-US" sz="1400" dirty="0">
                <a:solidFill>
                  <a:schemeClr val="dk1"/>
                </a:solidFill>
              </a:rPr>
              <a:t> </a:t>
            </a:r>
            <a:r>
              <a:rPr lang="en-US" sz="1400" dirty="0" err="1">
                <a:solidFill>
                  <a:schemeClr val="dk1"/>
                </a:solidFill>
              </a:rPr>
              <a:t>dữ</a:t>
            </a:r>
            <a:r>
              <a:rPr lang="en-US" sz="1400" dirty="0">
                <a:solidFill>
                  <a:schemeClr val="dk1"/>
                </a:solidFill>
              </a:rPr>
              <a:t> </a:t>
            </a:r>
            <a:r>
              <a:rPr lang="en-US" sz="1400" dirty="0" err="1">
                <a:solidFill>
                  <a:schemeClr val="dk1"/>
                </a:solidFill>
              </a:rPr>
              <a:t>liệu</a:t>
            </a:r>
            <a:r>
              <a:rPr lang="en-US" sz="1400" dirty="0">
                <a:solidFill>
                  <a:schemeClr val="dk1"/>
                </a:solidFill>
              </a:rPr>
              <a:t> đ</a:t>
            </a:r>
            <a:r>
              <a:rPr lang="vi-VN" sz="1400" dirty="0">
                <a:solidFill>
                  <a:schemeClr val="dk1"/>
                </a:solidFill>
              </a:rPr>
              <a:t>ư</a:t>
            </a:r>
            <a:r>
              <a:rPr lang="en-US" sz="1400" dirty="0" err="1">
                <a:solidFill>
                  <a:schemeClr val="dk1"/>
                </a:solidFill>
              </a:rPr>
              <a:t>ợc</a:t>
            </a:r>
            <a:r>
              <a:rPr lang="en-US" sz="1400" dirty="0">
                <a:solidFill>
                  <a:schemeClr val="dk1"/>
                </a:solidFill>
              </a:rPr>
              <a:t> </a:t>
            </a:r>
            <a:r>
              <a:rPr lang="en-US" sz="1400" dirty="0" err="1">
                <a:solidFill>
                  <a:schemeClr val="dk1"/>
                </a:solidFill>
              </a:rPr>
              <a:t>cung</a:t>
            </a:r>
            <a:r>
              <a:rPr lang="en-US" sz="1400" dirty="0">
                <a:solidFill>
                  <a:schemeClr val="dk1"/>
                </a:solidFill>
              </a:rPr>
              <a:t> </a:t>
            </a:r>
            <a:r>
              <a:rPr lang="en-US" sz="1400" dirty="0" err="1">
                <a:solidFill>
                  <a:schemeClr val="dk1"/>
                </a:solidFill>
              </a:rPr>
              <a:t>cấp</a:t>
            </a: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r>
              <a:rPr lang="en-US" sz="1400" dirty="0" err="1">
                <a:solidFill>
                  <a:schemeClr val="dk1"/>
                </a:solidFill>
              </a:rPr>
              <a:t>Mục</a:t>
            </a:r>
            <a:r>
              <a:rPr lang="en-US" sz="1400" dirty="0">
                <a:solidFill>
                  <a:schemeClr val="dk1"/>
                </a:solidFill>
              </a:rPr>
              <a:t> </a:t>
            </a:r>
            <a:r>
              <a:rPr lang="en-US" sz="1400" dirty="0" err="1">
                <a:solidFill>
                  <a:schemeClr val="dk1"/>
                </a:solidFill>
              </a:rPr>
              <a:t>tiêu</a:t>
            </a:r>
            <a:r>
              <a:rPr lang="en-US" sz="1400" dirty="0">
                <a:solidFill>
                  <a:schemeClr val="dk1"/>
                </a:solidFill>
              </a:rPr>
              <a:t> </a:t>
            </a:r>
            <a:r>
              <a:rPr lang="en-US" sz="1400" dirty="0" err="1">
                <a:solidFill>
                  <a:schemeClr val="dk1"/>
                </a:solidFill>
              </a:rPr>
              <a:t>cuối</a:t>
            </a:r>
            <a:r>
              <a:rPr lang="en-US" sz="1400" dirty="0">
                <a:solidFill>
                  <a:schemeClr val="dk1"/>
                </a:solidFill>
              </a:rPr>
              <a:t> </a:t>
            </a:r>
            <a:r>
              <a:rPr lang="en-US" sz="1400" dirty="0" err="1">
                <a:solidFill>
                  <a:schemeClr val="dk1"/>
                </a:solidFill>
              </a:rPr>
              <a:t>cùng</a:t>
            </a:r>
            <a:r>
              <a:rPr lang="en-US" sz="1400" dirty="0">
                <a:solidFill>
                  <a:schemeClr val="dk1"/>
                </a:solidFill>
              </a:rPr>
              <a:t> </a:t>
            </a:r>
            <a:r>
              <a:rPr lang="en-US" sz="1400" dirty="0" err="1">
                <a:solidFill>
                  <a:schemeClr val="dk1"/>
                </a:solidFill>
              </a:rPr>
              <a:t>của</a:t>
            </a:r>
            <a:r>
              <a:rPr lang="en-US" sz="1400" dirty="0">
                <a:solidFill>
                  <a:schemeClr val="dk1"/>
                </a:solidFill>
              </a:rPr>
              <a:t> </a:t>
            </a:r>
            <a:r>
              <a:rPr lang="en-US" sz="1400" dirty="0" err="1">
                <a:solidFill>
                  <a:schemeClr val="dk1"/>
                </a:solidFill>
              </a:rPr>
              <a:t>mô</a:t>
            </a:r>
            <a:r>
              <a:rPr lang="en-US" sz="1400" dirty="0">
                <a:solidFill>
                  <a:schemeClr val="dk1"/>
                </a:solidFill>
              </a:rPr>
              <a:t> </a:t>
            </a:r>
            <a:r>
              <a:rPr lang="en-US" sz="1400" dirty="0" err="1">
                <a:solidFill>
                  <a:schemeClr val="dk1"/>
                </a:solidFill>
              </a:rPr>
              <a:t>hình</a:t>
            </a:r>
            <a:r>
              <a:rPr lang="en-US" sz="1400" dirty="0">
                <a:solidFill>
                  <a:schemeClr val="dk1"/>
                </a:solidFill>
              </a:rPr>
              <a:t> </a:t>
            </a:r>
            <a:r>
              <a:rPr lang="en-US" sz="1400" dirty="0" err="1">
                <a:solidFill>
                  <a:schemeClr val="dk1"/>
                </a:solidFill>
              </a:rPr>
              <a:t>hồi</a:t>
            </a:r>
            <a:r>
              <a:rPr lang="en-US" sz="1400" dirty="0">
                <a:solidFill>
                  <a:schemeClr val="dk1"/>
                </a:solidFill>
              </a:rPr>
              <a:t> </a:t>
            </a:r>
            <a:r>
              <a:rPr lang="en-US" sz="1400" dirty="0" err="1">
                <a:solidFill>
                  <a:schemeClr val="dk1"/>
                </a:solidFill>
              </a:rPr>
              <a:t>quy</a:t>
            </a:r>
            <a:r>
              <a:rPr lang="en-US" sz="1400" dirty="0">
                <a:solidFill>
                  <a:schemeClr val="dk1"/>
                </a:solidFill>
              </a:rPr>
              <a:t> </a:t>
            </a:r>
            <a:r>
              <a:rPr lang="en-US" sz="1400" dirty="0" err="1">
                <a:solidFill>
                  <a:schemeClr val="dk1"/>
                </a:solidFill>
              </a:rPr>
              <a:t>là</a:t>
            </a:r>
            <a:r>
              <a:rPr lang="en-US" sz="1400" dirty="0">
                <a:solidFill>
                  <a:schemeClr val="dk1"/>
                </a:solidFill>
              </a:rPr>
              <a:t> </a:t>
            </a:r>
            <a:r>
              <a:rPr lang="en-US" sz="1400" dirty="0" err="1">
                <a:solidFill>
                  <a:schemeClr val="dk1"/>
                </a:solidFill>
              </a:rPr>
              <a:t>dự</a:t>
            </a:r>
            <a:r>
              <a:rPr lang="en-US" sz="1400" dirty="0">
                <a:solidFill>
                  <a:schemeClr val="dk1"/>
                </a:solidFill>
              </a:rPr>
              <a:t> </a:t>
            </a:r>
            <a:r>
              <a:rPr lang="en-US" sz="1400" dirty="0" err="1">
                <a:solidFill>
                  <a:schemeClr val="dk1"/>
                </a:solidFill>
              </a:rPr>
              <a:t>đoán</a:t>
            </a:r>
            <a:r>
              <a:rPr lang="en-US" sz="1400" dirty="0">
                <a:solidFill>
                  <a:schemeClr val="dk1"/>
                </a:solidFill>
              </a:rPr>
              <a:t> </a:t>
            </a:r>
            <a:r>
              <a:rPr lang="en-US" sz="1400" dirty="0" err="1">
                <a:solidFill>
                  <a:schemeClr val="dk1"/>
                </a:solidFill>
              </a:rPr>
              <a:t>biến</a:t>
            </a:r>
            <a:r>
              <a:rPr lang="en-US" sz="1400" dirty="0">
                <a:solidFill>
                  <a:schemeClr val="dk1"/>
                </a:solidFill>
              </a:rPr>
              <a:t> </a:t>
            </a:r>
            <a:r>
              <a:rPr lang="en-US" sz="1400" dirty="0" err="1">
                <a:solidFill>
                  <a:schemeClr val="dk1"/>
                </a:solidFill>
              </a:rPr>
              <a:t>phụ</a:t>
            </a:r>
            <a:r>
              <a:rPr lang="en-US" sz="1400" dirty="0">
                <a:solidFill>
                  <a:schemeClr val="dk1"/>
                </a:solidFill>
              </a:rPr>
              <a:t> </a:t>
            </a:r>
            <a:r>
              <a:rPr lang="en-US" sz="1400" dirty="0" err="1">
                <a:solidFill>
                  <a:schemeClr val="dk1"/>
                </a:solidFill>
              </a:rPr>
              <a:t>thuộc</a:t>
            </a:r>
            <a:r>
              <a:rPr lang="en-US" sz="1400" dirty="0">
                <a:solidFill>
                  <a:schemeClr val="dk1"/>
                </a:solidFill>
              </a:rPr>
              <a:t> </a:t>
            </a:r>
            <a:r>
              <a:rPr lang="en-US" sz="1400" dirty="0" err="1">
                <a:solidFill>
                  <a:schemeClr val="dk1"/>
                </a:solidFill>
              </a:rPr>
              <a:t>dựa</a:t>
            </a:r>
            <a:r>
              <a:rPr lang="en-US" sz="1400" dirty="0">
                <a:solidFill>
                  <a:schemeClr val="dk1"/>
                </a:solidFill>
              </a:rPr>
              <a:t> </a:t>
            </a:r>
            <a:r>
              <a:rPr lang="en-US" sz="1400" dirty="0" err="1">
                <a:solidFill>
                  <a:schemeClr val="dk1"/>
                </a:solidFill>
              </a:rPr>
              <a:t>vào</a:t>
            </a:r>
            <a:r>
              <a:rPr lang="en-US" sz="1400" dirty="0">
                <a:solidFill>
                  <a:schemeClr val="dk1"/>
                </a:solidFill>
              </a:rPr>
              <a:t> </a:t>
            </a:r>
            <a:r>
              <a:rPr lang="en-US" sz="1400" dirty="0" err="1">
                <a:solidFill>
                  <a:schemeClr val="dk1"/>
                </a:solidFill>
              </a:rPr>
              <a:t>các</a:t>
            </a:r>
            <a:r>
              <a:rPr lang="en-US" sz="1400" dirty="0">
                <a:solidFill>
                  <a:schemeClr val="dk1"/>
                </a:solidFill>
              </a:rPr>
              <a:t> </a:t>
            </a:r>
            <a:r>
              <a:rPr lang="en-US" sz="1400" dirty="0" err="1">
                <a:solidFill>
                  <a:schemeClr val="dk1"/>
                </a:solidFill>
              </a:rPr>
              <a:t>biến</a:t>
            </a:r>
            <a:r>
              <a:rPr lang="en-US" sz="1400" dirty="0">
                <a:solidFill>
                  <a:schemeClr val="dk1"/>
                </a:solidFill>
              </a:rPr>
              <a:t> </a:t>
            </a:r>
            <a:r>
              <a:rPr lang="en-US" sz="1400" dirty="0" err="1">
                <a:solidFill>
                  <a:schemeClr val="dk1"/>
                </a:solidFill>
              </a:rPr>
              <a:t>đầu</a:t>
            </a:r>
            <a:r>
              <a:rPr lang="en-US" sz="1400" dirty="0">
                <a:solidFill>
                  <a:schemeClr val="dk1"/>
                </a:solidFill>
              </a:rPr>
              <a:t> ra</a:t>
            </a:r>
            <a:endParaRPr sz="1400" dirty="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Xây</a:t>
            </a:r>
            <a:r>
              <a:rPr lang="en-US" sz="1400" b="1" dirty="0">
                <a:solidFill>
                  <a:schemeClr val="tx1"/>
                </a:solidFill>
              </a:rPr>
              <a:t> </a:t>
            </a:r>
            <a:r>
              <a:rPr lang="en-US" sz="1400" b="1" dirty="0" err="1">
                <a:solidFill>
                  <a:schemeClr val="tx1"/>
                </a:solidFill>
              </a:rPr>
              <a:t>dựng</a:t>
            </a:r>
            <a:r>
              <a:rPr lang="en-US" sz="1400" b="1" dirty="0">
                <a:solidFill>
                  <a:schemeClr val="tx1"/>
                </a:solidFill>
              </a:rPr>
              <a:t> </a:t>
            </a:r>
            <a:r>
              <a:rPr lang="en-US" sz="1400" b="1" dirty="0" err="1">
                <a:solidFill>
                  <a:schemeClr val="tx1"/>
                </a:solidFill>
              </a:rPr>
              <a:t>mô</a:t>
            </a:r>
            <a:r>
              <a:rPr lang="en-US" sz="1400" b="1" dirty="0">
                <a:solidFill>
                  <a:schemeClr val="tx1"/>
                </a:solidFill>
              </a:rPr>
              <a:t> </a:t>
            </a:r>
            <a:r>
              <a:rPr lang="en-US" sz="1400" b="1" dirty="0" err="1">
                <a:solidFill>
                  <a:schemeClr val="tx1"/>
                </a:solidFill>
              </a:rPr>
              <a:t>hình</a:t>
            </a: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6775972" cy="2473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r>
              <a:rPr lang="en-US" sz="1400">
                <a:solidFill>
                  <a:schemeClr val="tx1"/>
                </a:solidFill>
              </a:rPr>
              <a:t>- </a:t>
            </a:r>
            <a:r>
              <a:rPr lang="en-US" sz="1400"/>
              <a:t>Hàm số giả thuyết của mô hình hồi quy đa tuyến tính (multiple linear regression) có dạng:</a:t>
            </a:r>
          </a:p>
          <a:p>
            <a:pPr marL="114300" indent="0" algn="ctr">
              <a:lnSpc>
                <a:spcPct val="150000"/>
              </a:lnSpc>
              <a:buNone/>
            </a:pPr>
            <a:r>
              <a:rPr lang="en-US" sz="1400"/>
              <a:t>y = α1X1 + α2X2 + α3X3 + ... + αnXn + β:</a:t>
            </a:r>
            <a:endParaRPr lang="en-US" sz="1400" dirty="0">
              <a:solidFill>
                <a:schemeClr val="tx1"/>
              </a:solidFill>
            </a:endParaRPr>
          </a:p>
        </p:txBody>
      </p:sp>
      <p:sp>
        <p:nvSpPr>
          <p:cNvPr id="2" name="Rectangle 1">
            <a:extLst>
              <a:ext uri="{FF2B5EF4-FFF2-40B4-BE49-F238E27FC236}">
                <a16:creationId xmlns:a16="http://schemas.microsoft.com/office/drawing/2014/main" id="{E0403CCA-4648-4E4F-9927-A6A5A088662F}"/>
              </a:ext>
            </a:extLst>
          </p:cNvPr>
          <p:cNvSpPr/>
          <p:nvPr/>
        </p:nvSpPr>
        <p:spPr>
          <a:xfrm>
            <a:off x="900953" y="2571750"/>
            <a:ext cx="4572000" cy="1346074"/>
          </a:xfrm>
          <a:prstGeom prst="rect">
            <a:avLst/>
          </a:prstGeom>
        </p:spPr>
        <p:txBody>
          <a:bodyPr>
            <a:spAutoFit/>
          </a:bodyPr>
          <a:lstStyle/>
          <a:p>
            <a:pPr marL="571500">
              <a:lnSpc>
                <a:spcPct val="150000"/>
              </a:lnSpc>
            </a:pPr>
            <a:r>
              <a:rPr lang="en-US" dirty="0">
                <a:latin typeface="Segoe UI" panose="020B0502040204020203" pitchFamily="34" charset="0"/>
                <a:ea typeface="Calibri" panose="020F0502020204030204" pitchFamily="34" charset="0"/>
                <a:cs typeface="Times New Roman" panose="02020603050405020304" pitchFamily="18" charset="0"/>
              </a:rPr>
              <a:t>+ X1 – </a:t>
            </a:r>
            <a:r>
              <a:rPr lang="en-US" dirty="0" err="1">
                <a:latin typeface="Segoe UI" panose="020B0502040204020203" pitchFamily="34" charset="0"/>
                <a:ea typeface="Calibri" panose="020F0502020204030204" pitchFamily="34" charset="0"/>
                <a:cs typeface="Times New Roman" panose="02020603050405020304" pitchFamily="18" charset="0"/>
              </a:rPr>
              <a:t>Xn</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các</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biến</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độc</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lập</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571500">
              <a:lnSpc>
                <a:spcPct val="150000"/>
              </a:lnSpc>
            </a:pPr>
            <a:r>
              <a:rPr lang="en-US" dirty="0">
                <a:latin typeface="Segoe UI" panose="020B0502040204020203" pitchFamily="34" charset="0"/>
                <a:ea typeface="Calibri" panose="020F0502020204030204" pitchFamily="34" charset="0"/>
                <a:cs typeface="Times New Roman" panose="02020603050405020304" pitchFamily="18" charset="0"/>
              </a:rPr>
              <a:t>+ y: </a:t>
            </a:r>
            <a:r>
              <a:rPr lang="en-US" dirty="0" err="1">
                <a:latin typeface="Segoe UI" panose="020B0502040204020203" pitchFamily="34" charset="0"/>
                <a:ea typeface="Calibri" panose="020F0502020204030204" pitchFamily="34" charset="0"/>
                <a:cs typeface="Times New Roman" panose="02020603050405020304" pitchFamily="18" charset="0"/>
              </a:rPr>
              <a:t>biến</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phụ</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thuộc</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571500">
              <a:lnSpc>
                <a:spcPct val="150000"/>
              </a:lnSpc>
            </a:pPr>
            <a:r>
              <a:rPr lang="en-US" dirty="0">
                <a:latin typeface="Segoe UI" panose="020B0502040204020203" pitchFamily="34" charset="0"/>
                <a:ea typeface="Calibri" panose="020F0502020204030204" pitchFamily="34" charset="0"/>
                <a:cs typeface="Times New Roman" panose="02020603050405020304" pitchFamily="18" charset="0"/>
              </a:rPr>
              <a:t>+ α </a:t>
            </a:r>
            <a:r>
              <a:rPr lang="en-US" dirty="0" err="1">
                <a:latin typeface="Segoe UI" panose="020B0502040204020203" pitchFamily="34" charset="0"/>
                <a:ea typeface="Calibri" panose="020F0502020204030204" pitchFamily="34" charset="0"/>
                <a:cs typeface="Times New Roman" panose="02020603050405020304" pitchFamily="18" charset="0"/>
              </a:rPr>
              <a:t>và</a:t>
            </a:r>
            <a:r>
              <a:rPr lang="en-US" dirty="0">
                <a:latin typeface="Segoe UI" panose="020B0502040204020203" pitchFamily="34" charset="0"/>
                <a:ea typeface="Calibri" panose="020F0502020204030204" pitchFamily="34" charset="0"/>
                <a:cs typeface="Times New Roman" panose="02020603050405020304" pitchFamily="18" charset="0"/>
              </a:rPr>
              <a:t> β: </a:t>
            </a:r>
            <a:r>
              <a:rPr lang="en-US" dirty="0" err="1">
                <a:latin typeface="Segoe UI" panose="020B0502040204020203" pitchFamily="34" charset="0"/>
                <a:ea typeface="Calibri" panose="020F0502020204030204" pitchFamily="34" charset="0"/>
                <a:cs typeface="Times New Roman" panose="02020603050405020304" pitchFamily="18" charset="0"/>
              </a:rPr>
              <a:t>các</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tham</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số</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không</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thay</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đổi</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của</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hàm</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571500">
              <a:lnSpc>
                <a:spcPct val="150000"/>
              </a:lnSpc>
            </a:pPr>
            <a:r>
              <a:rPr lang="en-US" dirty="0">
                <a:latin typeface="Segoe UI" panose="020B0502040204020203" pitchFamily="34" charset="0"/>
                <a:ea typeface="Calibri" panose="020F0502020204030204" pitchFamily="34" charset="0"/>
                <a:cs typeface="Times New Roman" panose="02020603050405020304" pitchFamily="18" charset="0"/>
              </a:rPr>
              <a:t>+ n: </a:t>
            </a:r>
            <a:r>
              <a:rPr lang="en-US" dirty="0" err="1">
                <a:latin typeface="Segoe UI" panose="020B0502040204020203" pitchFamily="34" charset="0"/>
                <a:ea typeface="Calibri" panose="020F0502020204030204" pitchFamily="34" charset="0"/>
                <a:cs typeface="Times New Roman" panose="02020603050405020304" pitchFamily="18" charset="0"/>
              </a:rPr>
              <a:t>số</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lượng</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biến</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độc</a:t>
            </a:r>
            <a:r>
              <a:rPr lang="en-US" dirty="0">
                <a:latin typeface="Segoe UI" panose="020B0502040204020203" pitchFamily="34" charset="0"/>
                <a:ea typeface="Calibri" panose="020F0502020204030204" pitchFamily="34" charset="0"/>
                <a:cs typeface="Times New Roman" panose="02020603050405020304" pitchFamily="18" charset="0"/>
              </a:rPr>
              <a:t> </a:t>
            </a:r>
            <a:r>
              <a:rPr lang="en-US" dirty="0" err="1">
                <a:latin typeface="Segoe UI" panose="020B0502040204020203" pitchFamily="34" charset="0"/>
                <a:ea typeface="Calibri" panose="020F0502020204030204" pitchFamily="34" charset="0"/>
                <a:cs typeface="Times New Roman" panose="02020603050405020304" pitchFamily="18" charset="0"/>
              </a:rPr>
              <a:t>lập</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154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Xây</a:t>
            </a:r>
            <a:r>
              <a:rPr lang="en-US" sz="1400" b="1" dirty="0">
                <a:solidFill>
                  <a:schemeClr val="tx1"/>
                </a:solidFill>
              </a:rPr>
              <a:t> </a:t>
            </a:r>
            <a:r>
              <a:rPr lang="en-US" sz="1400" b="1" dirty="0" err="1">
                <a:solidFill>
                  <a:schemeClr val="tx1"/>
                </a:solidFill>
              </a:rPr>
              <a:t>dựng</a:t>
            </a:r>
            <a:r>
              <a:rPr lang="en-US" sz="1400" b="1" dirty="0">
                <a:solidFill>
                  <a:schemeClr val="tx1"/>
                </a:solidFill>
              </a:rPr>
              <a:t> </a:t>
            </a:r>
            <a:r>
              <a:rPr lang="en-US" sz="1400" b="1" dirty="0" err="1">
                <a:solidFill>
                  <a:schemeClr val="tx1"/>
                </a:solidFill>
              </a:rPr>
              <a:t>mô</a:t>
            </a:r>
            <a:r>
              <a:rPr lang="en-US" sz="1400" b="1" dirty="0">
                <a:solidFill>
                  <a:schemeClr val="tx1"/>
                </a:solidFill>
              </a:rPr>
              <a:t> </a:t>
            </a:r>
            <a:r>
              <a:rPr lang="en-US" sz="1400" b="1" dirty="0" err="1">
                <a:solidFill>
                  <a:schemeClr val="tx1"/>
                </a:solidFill>
              </a:rPr>
              <a:t>hình</a:t>
            </a: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6775972" cy="19285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r>
              <a:rPr lang="en-US" sz="1400" dirty="0">
                <a:solidFill>
                  <a:schemeClr val="tx1"/>
                </a:solidFill>
              </a:rPr>
              <a:t>- </a:t>
            </a:r>
            <a:r>
              <a:rPr lang="en-US" sz="1400" dirty="0" err="1"/>
              <a:t>Hàm</a:t>
            </a:r>
            <a:r>
              <a:rPr lang="en-US" sz="1400" dirty="0"/>
              <a:t> </a:t>
            </a:r>
            <a:r>
              <a:rPr lang="en-US" sz="1400" dirty="0" err="1"/>
              <a:t>số</a:t>
            </a:r>
            <a:r>
              <a:rPr lang="en-US" sz="1400" dirty="0"/>
              <a:t> </a:t>
            </a:r>
            <a:r>
              <a:rPr lang="en-US" sz="1400" dirty="0" err="1"/>
              <a:t>giả</a:t>
            </a:r>
            <a:r>
              <a:rPr lang="en-US" sz="1400" dirty="0"/>
              <a:t> </a:t>
            </a:r>
            <a:r>
              <a:rPr lang="en-US" sz="1400" dirty="0" err="1"/>
              <a:t>thuyết</a:t>
            </a:r>
            <a:r>
              <a:rPr lang="en-US" sz="1400" dirty="0"/>
              <a:t> </a:t>
            </a:r>
            <a:r>
              <a:rPr lang="en-US" sz="1400" dirty="0" err="1"/>
              <a:t>của</a:t>
            </a:r>
            <a:r>
              <a:rPr lang="en-US" sz="1400" dirty="0"/>
              <a:t> </a:t>
            </a:r>
            <a:r>
              <a:rPr lang="en-US" sz="1400" dirty="0" err="1"/>
              <a:t>mô</a:t>
            </a:r>
            <a:r>
              <a:rPr lang="en-US" sz="1400" dirty="0"/>
              <a:t> </a:t>
            </a:r>
            <a:r>
              <a:rPr lang="en-US" sz="1400" dirty="0" err="1"/>
              <a:t>hình</a:t>
            </a:r>
            <a:r>
              <a:rPr lang="en-US" sz="1400" dirty="0"/>
              <a:t> </a:t>
            </a:r>
            <a:r>
              <a:rPr lang="en-US" sz="1400" dirty="0" err="1"/>
              <a:t>hồi</a:t>
            </a:r>
            <a:r>
              <a:rPr lang="en-US" sz="1400" dirty="0"/>
              <a:t> </a:t>
            </a:r>
            <a:r>
              <a:rPr lang="en-US" sz="1400" dirty="0" err="1"/>
              <a:t>quy</a:t>
            </a:r>
            <a:r>
              <a:rPr lang="en-US" sz="1400" dirty="0"/>
              <a:t> </a:t>
            </a:r>
            <a:r>
              <a:rPr lang="en-US" sz="1400" dirty="0" err="1"/>
              <a:t>đa</a:t>
            </a:r>
            <a:r>
              <a:rPr lang="en-US" sz="1400" dirty="0"/>
              <a:t> </a:t>
            </a:r>
            <a:r>
              <a:rPr lang="en-US" sz="1400" dirty="0" err="1"/>
              <a:t>tuyến</a:t>
            </a:r>
            <a:r>
              <a:rPr lang="en-US" sz="1400" dirty="0"/>
              <a:t> </a:t>
            </a:r>
            <a:r>
              <a:rPr lang="en-US" sz="1400" dirty="0" err="1"/>
              <a:t>tính</a:t>
            </a:r>
            <a:r>
              <a:rPr lang="en-US" sz="1400" dirty="0"/>
              <a:t> (multiple linear regression) </a:t>
            </a:r>
            <a:r>
              <a:rPr lang="en-US" sz="1400" dirty="0" err="1"/>
              <a:t>có</a:t>
            </a:r>
            <a:r>
              <a:rPr lang="en-US" sz="1400" dirty="0"/>
              <a:t> </a:t>
            </a:r>
            <a:r>
              <a:rPr lang="en-US" sz="1400" dirty="0" err="1"/>
              <a:t>dạng</a:t>
            </a:r>
            <a:r>
              <a:rPr lang="en-US" sz="1400" dirty="0"/>
              <a:t>:</a:t>
            </a:r>
          </a:p>
          <a:p>
            <a:pPr marL="114300" indent="0" algn="ctr">
              <a:lnSpc>
                <a:spcPct val="150000"/>
              </a:lnSpc>
              <a:buNone/>
            </a:pPr>
            <a:r>
              <a:rPr lang="en-US" sz="1400" dirty="0"/>
              <a:t>y = α1X1 + α2X2 + α3X3 + ... + α</a:t>
            </a:r>
            <a:r>
              <a:rPr lang="en-US" sz="1400" dirty="0" err="1"/>
              <a:t>nXn</a:t>
            </a:r>
            <a:r>
              <a:rPr lang="en-US" sz="1400" dirty="0"/>
              <a:t> + β:</a:t>
            </a:r>
          </a:p>
          <a:p>
            <a:pPr marL="114300" indent="0" algn="ctr">
              <a:lnSpc>
                <a:spcPct val="150000"/>
              </a:lnSpc>
              <a:buNone/>
            </a:pPr>
            <a:endParaRPr lang="en-US" sz="1400" dirty="0"/>
          </a:p>
          <a:p>
            <a:pPr marL="114300" indent="0">
              <a:lnSpc>
                <a:spcPct val="150000"/>
              </a:lnSpc>
              <a:buNone/>
            </a:pPr>
            <a:r>
              <a:rPr lang="en-US" sz="1400" dirty="0"/>
              <a:t>ta </a:t>
            </a:r>
            <a:r>
              <a:rPr lang="en-US" sz="1400" dirty="0" err="1"/>
              <a:t>sẽ</a:t>
            </a:r>
            <a:r>
              <a:rPr lang="en-US" sz="1400" dirty="0"/>
              <a:t> </a:t>
            </a:r>
            <a:r>
              <a:rPr lang="en-US" sz="1400" dirty="0" err="1"/>
              <a:t>dùng</a:t>
            </a:r>
            <a:r>
              <a:rPr lang="en-US" sz="1400" dirty="0"/>
              <a:t> </a:t>
            </a:r>
            <a:r>
              <a:rPr lang="en-US" sz="1400" dirty="0" err="1"/>
              <a:t>hàm</a:t>
            </a:r>
            <a:r>
              <a:rPr lang="en-US" sz="1400" dirty="0"/>
              <a:t> </a:t>
            </a:r>
            <a:r>
              <a:rPr lang="en-US" sz="1400" b="1" dirty="0"/>
              <a:t>intercept_</a:t>
            </a:r>
            <a:r>
              <a:rPr lang="en-US" sz="1400" dirty="0"/>
              <a:t> </a:t>
            </a:r>
            <a:r>
              <a:rPr lang="en-US" sz="1400" dirty="0" err="1"/>
              <a:t>và</a:t>
            </a:r>
            <a:r>
              <a:rPr lang="en-US" sz="1400" dirty="0"/>
              <a:t> </a:t>
            </a:r>
            <a:r>
              <a:rPr lang="en-US" sz="1400" b="1" dirty="0" err="1"/>
              <a:t>coef</a:t>
            </a:r>
            <a:r>
              <a:rPr lang="en-US" sz="1400" b="1" dirty="0"/>
              <a:t>_</a:t>
            </a:r>
            <a:r>
              <a:rPr lang="en-US" sz="1400" dirty="0"/>
              <a:t> </a:t>
            </a:r>
            <a:r>
              <a:rPr lang="en-US" sz="1400" dirty="0" err="1"/>
              <a:t>để</a:t>
            </a:r>
            <a:r>
              <a:rPr lang="en-US" sz="1400" dirty="0"/>
              <a:t> </a:t>
            </a:r>
            <a:r>
              <a:rPr lang="en-US" sz="1400" dirty="0" err="1"/>
              <a:t>tìm</a:t>
            </a:r>
            <a:r>
              <a:rPr lang="en-US" sz="1400" dirty="0"/>
              <a:t> </a:t>
            </a:r>
            <a:r>
              <a:rPr lang="en-US" sz="1400" dirty="0" err="1"/>
              <a:t>các</a:t>
            </a:r>
            <a:r>
              <a:rPr lang="en-US" sz="1400" dirty="0"/>
              <a:t> </a:t>
            </a:r>
            <a:r>
              <a:rPr lang="en-US" sz="1400" dirty="0" err="1"/>
              <a:t>giá</a:t>
            </a:r>
            <a:r>
              <a:rPr lang="en-US" sz="1400" dirty="0"/>
              <a:t> </a:t>
            </a:r>
            <a:r>
              <a:rPr lang="en-US" sz="1400" dirty="0" err="1"/>
              <a:t>trị</a:t>
            </a:r>
            <a:r>
              <a:rPr lang="en-US" sz="1400" dirty="0"/>
              <a:t> </a:t>
            </a:r>
            <a:r>
              <a:rPr lang="en-US" sz="1400" b="1" dirty="0"/>
              <a:t>β</a:t>
            </a:r>
            <a:r>
              <a:rPr lang="en-US" sz="1400" dirty="0"/>
              <a:t> </a:t>
            </a:r>
            <a:r>
              <a:rPr lang="en-US" sz="1400" dirty="0" err="1"/>
              <a:t>và</a:t>
            </a:r>
            <a:r>
              <a:rPr lang="en-US" sz="1400" dirty="0"/>
              <a:t> </a:t>
            </a:r>
            <a:r>
              <a:rPr lang="en-US" sz="1400" b="1" dirty="0"/>
              <a:t>α</a:t>
            </a:r>
            <a:endParaRPr lang="en-US" sz="1400" dirty="0"/>
          </a:p>
          <a:p>
            <a:pPr marL="114300" indent="0">
              <a:lnSpc>
                <a:spcPct val="150000"/>
              </a:lnSpc>
              <a:buNone/>
            </a:pPr>
            <a:endParaRPr lang="en-US" sz="1400" dirty="0">
              <a:solidFill>
                <a:schemeClr val="tx1"/>
              </a:solidFill>
            </a:endParaRPr>
          </a:p>
        </p:txBody>
      </p:sp>
      <p:pic>
        <p:nvPicPr>
          <p:cNvPr id="6" name="Picture 5">
            <a:extLst>
              <a:ext uri="{FF2B5EF4-FFF2-40B4-BE49-F238E27FC236}">
                <a16:creationId xmlns:a16="http://schemas.microsoft.com/office/drawing/2014/main" id="{EA71E3AA-3C51-4D75-AC98-E64103197487}"/>
              </a:ext>
            </a:extLst>
          </p:cNvPr>
          <p:cNvPicPr/>
          <p:nvPr/>
        </p:nvPicPr>
        <p:blipFill>
          <a:blip r:embed="rId3"/>
          <a:stretch>
            <a:fillRect/>
          </a:stretch>
        </p:blipFill>
        <p:spPr>
          <a:xfrm>
            <a:off x="1354996" y="3355041"/>
            <a:ext cx="5866074" cy="1069285"/>
          </a:xfrm>
          <a:prstGeom prst="rect">
            <a:avLst/>
          </a:prstGeom>
        </p:spPr>
      </p:pic>
    </p:spTree>
    <p:extLst>
      <p:ext uri="{BB962C8B-B14F-4D97-AF65-F5344CB8AC3E}">
        <p14:creationId xmlns:p14="http://schemas.microsoft.com/office/powerpoint/2010/main" val="299619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wipe(down)">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Xây</a:t>
            </a:r>
            <a:r>
              <a:rPr lang="en-US" sz="1400" b="1" dirty="0">
                <a:solidFill>
                  <a:schemeClr val="tx1"/>
                </a:solidFill>
              </a:rPr>
              <a:t> </a:t>
            </a:r>
            <a:r>
              <a:rPr lang="en-US" sz="1400" b="1" dirty="0" err="1">
                <a:solidFill>
                  <a:schemeClr val="tx1"/>
                </a:solidFill>
              </a:rPr>
              <a:t>dựng</a:t>
            </a:r>
            <a:r>
              <a:rPr lang="en-US" sz="1400" b="1" dirty="0">
                <a:solidFill>
                  <a:schemeClr val="tx1"/>
                </a:solidFill>
              </a:rPr>
              <a:t> </a:t>
            </a:r>
            <a:r>
              <a:rPr lang="en-US" sz="1400" b="1" dirty="0" err="1">
                <a:solidFill>
                  <a:schemeClr val="tx1"/>
                </a:solidFill>
              </a:rPr>
              <a:t>mô</a:t>
            </a:r>
            <a:r>
              <a:rPr lang="en-US" sz="1400" b="1" dirty="0">
                <a:solidFill>
                  <a:schemeClr val="tx1"/>
                </a:solidFill>
              </a:rPr>
              <a:t> </a:t>
            </a:r>
            <a:r>
              <a:rPr lang="en-US" sz="1400" b="1" dirty="0" err="1">
                <a:solidFill>
                  <a:schemeClr val="tx1"/>
                </a:solidFill>
              </a:rPr>
              <a:t>hình</a:t>
            </a: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6775972" cy="19285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r>
              <a:rPr lang="en-US" sz="1400" dirty="0">
                <a:solidFill>
                  <a:schemeClr val="tx1"/>
                </a:solidFill>
              </a:rPr>
              <a:t>- </a:t>
            </a:r>
            <a:r>
              <a:rPr lang="en-US" sz="1400" dirty="0" err="1"/>
              <a:t>Hàm</a:t>
            </a:r>
            <a:r>
              <a:rPr lang="en-US" sz="1400" dirty="0"/>
              <a:t> </a:t>
            </a:r>
            <a:r>
              <a:rPr lang="en-US" sz="1400" dirty="0" err="1"/>
              <a:t>số</a:t>
            </a:r>
            <a:r>
              <a:rPr lang="en-US" sz="1400" dirty="0"/>
              <a:t> </a:t>
            </a:r>
            <a:r>
              <a:rPr lang="en-US" sz="1400" dirty="0" err="1"/>
              <a:t>giả</a:t>
            </a:r>
            <a:r>
              <a:rPr lang="en-US" sz="1400" dirty="0"/>
              <a:t> </a:t>
            </a:r>
            <a:r>
              <a:rPr lang="en-US" sz="1400" dirty="0" err="1"/>
              <a:t>thuyết</a:t>
            </a:r>
            <a:r>
              <a:rPr lang="en-US" sz="1400" dirty="0"/>
              <a:t> </a:t>
            </a:r>
            <a:r>
              <a:rPr lang="en-US" sz="1400" dirty="0" err="1"/>
              <a:t>của</a:t>
            </a:r>
            <a:r>
              <a:rPr lang="en-US" sz="1400" dirty="0"/>
              <a:t> </a:t>
            </a:r>
            <a:r>
              <a:rPr lang="en-US" sz="1400" dirty="0" err="1"/>
              <a:t>mô</a:t>
            </a:r>
            <a:r>
              <a:rPr lang="en-US" sz="1400" dirty="0"/>
              <a:t> </a:t>
            </a:r>
            <a:r>
              <a:rPr lang="en-US" sz="1400" dirty="0" err="1"/>
              <a:t>hình</a:t>
            </a:r>
            <a:r>
              <a:rPr lang="en-US" sz="1400" dirty="0"/>
              <a:t> </a:t>
            </a:r>
            <a:r>
              <a:rPr lang="en-US" sz="1400" dirty="0" err="1"/>
              <a:t>hồi</a:t>
            </a:r>
            <a:r>
              <a:rPr lang="en-US" sz="1400" dirty="0"/>
              <a:t> </a:t>
            </a:r>
            <a:r>
              <a:rPr lang="en-US" sz="1400" dirty="0" err="1"/>
              <a:t>quy</a:t>
            </a:r>
            <a:r>
              <a:rPr lang="en-US" sz="1400" dirty="0"/>
              <a:t> </a:t>
            </a:r>
            <a:r>
              <a:rPr lang="en-US" sz="1400" dirty="0" err="1"/>
              <a:t>đa</a:t>
            </a:r>
            <a:r>
              <a:rPr lang="en-US" sz="1400" dirty="0"/>
              <a:t> </a:t>
            </a:r>
            <a:r>
              <a:rPr lang="en-US" sz="1400" dirty="0" err="1"/>
              <a:t>tuyến</a:t>
            </a:r>
            <a:r>
              <a:rPr lang="en-US" sz="1400" dirty="0"/>
              <a:t> </a:t>
            </a:r>
            <a:r>
              <a:rPr lang="en-US" sz="1400" dirty="0" err="1"/>
              <a:t>tính</a:t>
            </a:r>
            <a:r>
              <a:rPr lang="en-US" sz="1400" dirty="0"/>
              <a:t> (multiple linear regression) </a:t>
            </a:r>
            <a:r>
              <a:rPr lang="en-US" sz="1400" dirty="0" err="1"/>
              <a:t>có</a:t>
            </a:r>
            <a:r>
              <a:rPr lang="en-US" sz="1400" dirty="0"/>
              <a:t> </a:t>
            </a:r>
            <a:r>
              <a:rPr lang="en-US" sz="1400" dirty="0" err="1"/>
              <a:t>dạng</a:t>
            </a:r>
            <a:r>
              <a:rPr lang="en-US" sz="1400" dirty="0"/>
              <a:t>:</a:t>
            </a:r>
          </a:p>
          <a:p>
            <a:pPr marL="114300" indent="0" algn="ctr">
              <a:lnSpc>
                <a:spcPct val="150000"/>
              </a:lnSpc>
              <a:buNone/>
            </a:pPr>
            <a:r>
              <a:rPr lang="en-US" sz="1400" dirty="0"/>
              <a:t>y = α1X1 + α2X2 + α3X3 + ... + α</a:t>
            </a:r>
            <a:r>
              <a:rPr lang="en-US" sz="1400" dirty="0" err="1"/>
              <a:t>nXn</a:t>
            </a:r>
            <a:r>
              <a:rPr lang="en-US" sz="1400" dirty="0"/>
              <a:t> + β:</a:t>
            </a:r>
          </a:p>
          <a:p>
            <a:pPr marL="114300" indent="0" algn="ctr">
              <a:lnSpc>
                <a:spcPct val="150000"/>
              </a:lnSpc>
              <a:buNone/>
            </a:pPr>
            <a:endParaRPr lang="en-US" sz="1400" dirty="0"/>
          </a:p>
          <a:p>
            <a:pPr marL="114300" indent="0">
              <a:lnSpc>
                <a:spcPct val="150000"/>
              </a:lnSpc>
              <a:buNone/>
            </a:pPr>
            <a:r>
              <a:rPr lang="en-US" sz="1400" dirty="0"/>
              <a:t>ta </a:t>
            </a:r>
            <a:r>
              <a:rPr lang="en-US" sz="1400" dirty="0" err="1"/>
              <a:t>sẽ</a:t>
            </a:r>
            <a:r>
              <a:rPr lang="en-US" sz="1400" dirty="0"/>
              <a:t> </a:t>
            </a:r>
            <a:r>
              <a:rPr lang="en-US" sz="1400" dirty="0" err="1"/>
              <a:t>dùng</a:t>
            </a:r>
            <a:r>
              <a:rPr lang="en-US" sz="1400" dirty="0"/>
              <a:t> </a:t>
            </a:r>
            <a:r>
              <a:rPr lang="en-US" sz="1400" dirty="0" err="1"/>
              <a:t>hàm</a:t>
            </a:r>
            <a:r>
              <a:rPr lang="en-US" sz="1400" dirty="0"/>
              <a:t> </a:t>
            </a:r>
            <a:r>
              <a:rPr lang="en-US" sz="1400" b="1" dirty="0"/>
              <a:t>intercept_</a:t>
            </a:r>
            <a:r>
              <a:rPr lang="en-US" sz="1400" dirty="0"/>
              <a:t> </a:t>
            </a:r>
            <a:r>
              <a:rPr lang="en-US" sz="1400" dirty="0" err="1"/>
              <a:t>và</a:t>
            </a:r>
            <a:r>
              <a:rPr lang="en-US" sz="1400" dirty="0"/>
              <a:t> </a:t>
            </a:r>
            <a:r>
              <a:rPr lang="en-US" sz="1400" b="1" dirty="0" err="1"/>
              <a:t>coef</a:t>
            </a:r>
            <a:r>
              <a:rPr lang="en-US" sz="1400" b="1" dirty="0"/>
              <a:t>_</a:t>
            </a:r>
            <a:r>
              <a:rPr lang="en-US" sz="1400" dirty="0"/>
              <a:t> </a:t>
            </a:r>
            <a:r>
              <a:rPr lang="en-US" sz="1400" dirty="0" err="1"/>
              <a:t>để</a:t>
            </a:r>
            <a:r>
              <a:rPr lang="en-US" sz="1400" dirty="0"/>
              <a:t> </a:t>
            </a:r>
            <a:r>
              <a:rPr lang="en-US" sz="1400" dirty="0" err="1"/>
              <a:t>tìm</a:t>
            </a:r>
            <a:r>
              <a:rPr lang="en-US" sz="1400" dirty="0"/>
              <a:t> </a:t>
            </a:r>
            <a:r>
              <a:rPr lang="en-US" sz="1400" dirty="0" err="1"/>
              <a:t>các</a:t>
            </a:r>
            <a:r>
              <a:rPr lang="en-US" sz="1400" dirty="0"/>
              <a:t> </a:t>
            </a:r>
            <a:r>
              <a:rPr lang="en-US" sz="1400" dirty="0" err="1"/>
              <a:t>giá</a:t>
            </a:r>
            <a:r>
              <a:rPr lang="en-US" sz="1400" dirty="0"/>
              <a:t> </a:t>
            </a:r>
            <a:r>
              <a:rPr lang="en-US" sz="1400" dirty="0" err="1"/>
              <a:t>trị</a:t>
            </a:r>
            <a:r>
              <a:rPr lang="en-US" sz="1400" dirty="0"/>
              <a:t> </a:t>
            </a:r>
            <a:r>
              <a:rPr lang="en-US" sz="1400" b="1" dirty="0"/>
              <a:t>β</a:t>
            </a:r>
            <a:r>
              <a:rPr lang="en-US" sz="1400" dirty="0"/>
              <a:t> </a:t>
            </a:r>
            <a:r>
              <a:rPr lang="en-US" sz="1400" dirty="0" err="1"/>
              <a:t>và</a:t>
            </a:r>
            <a:r>
              <a:rPr lang="en-US" sz="1400" dirty="0"/>
              <a:t> </a:t>
            </a:r>
            <a:r>
              <a:rPr lang="en-US" sz="1400" b="1" dirty="0"/>
              <a:t>α</a:t>
            </a:r>
            <a:endParaRPr lang="en-US" sz="1400" dirty="0"/>
          </a:p>
          <a:p>
            <a:pPr marL="114300" indent="0">
              <a:lnSpc>
                <a:spcPct val="150000"/>
              </a:lnSpc>
              <a:buNone/>
            </a:pPr>
            <a:endParaRPr lang="en-US" sz="1400" dirty="0">
              <a:solidFill>
                <a:schemeClr val="tx1"/>
              </a:solidFill>
            </a:endParaRPr>
          </a:p>
        </p:txBody>
      </p:sp>
      <p:pic>
        <p:nvPicPr>
          <p:cNvPr id="6" name="Picture 5">
            <a:extLst>
              <a:ext uri="{FF2B5EF4-FFF2-40B4-BE49-F238E27FC236}">
                <a16:creationId xmlns:a16="http://schemas.microsoft.com/office/drawing/2014/main" id="{EA71E3AA-3C51-4D75-AC98-E64103197487}"/>
              </a:ext>
            </a:extLst>
          </p:cNvPr>
          <p:cNvPicPr/>
          <p:nvPr/>
        </p:nvPicPr>
        <p:blipFill>
          <a:blip r:embed="rId3"/>
          <a:stretch>
            <a:fillRect/>
          </a:stretch>
        </p:blipFill>
        <p:spPr>
          <a:xfrm>
            <a:off x="1354996" y="3355041"/>
            <a:ext cx="5866074" cy="1069285"/>
          </a:xfrm>
          <a:prstGeom prst="rect">
            <a:avLst/>
          </a:prstGeom>
        </p:spPr>
      </p:pic>
    </p:spTree>
    <p:extLst>
      <p:ext uri="{BB962C8B-B14F-4D97-AF65-F5344CB8AC3E}">
        <p14:creationId xmlns:p14="http://schemas.microsoft.com/office/powerpoint/2010/main" val="28275190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818557" y="10749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Xây</a:t>
            </a:r>
            <a:r>
              <a:rPr lang="en-US" sz="1400" b="1" dirty="0">
                <a:solidFill>
                  <a:schemeClr val="tx1"/>
                </a:solidFill>
              </a:rPr>
              <a:t> </a:t>
            </a:r>
            <a:r>
              <a:rPr lang="en-US" sz="1400" b="1" dirty="0" err="1">
                <a:solidFill>
                  <a:schemeClr val="tx1"/>
                </a:solidFill>
              </a:rPr>
              <a:t>dựng</a:t>
            </a:r>
            <a:r>
              <a:rPr lang="en-US" sz="1400" b="1" dirty="0">
                <a:solidFill>
                  <a:schemeClr val="tx1"/>
                </a:solidFill>
              </a:rPr>
              <a:t> </a:t>
            </a:r>
            <a:r>
              <a:rPr lang="en-US" sz="1400" b="1" dirty="0" err="1">
                <a:solidFill>
                  <a:schemeClr val="tx1"/>
                </a:solidFill>
              </a:rPr>
              <a:t>mô</a:t>
            </a:r>
            <a:r>
              <a:rPr lang="en-US" sz="1400" b="1" dirty="0">
                <a:solidFill>
                  <a:schemeClr val="tx1"/>
                </a:solidFill>
              </a:rPr>
              <a:t> </a:t>
            </a:r>
            <a:r>
              <a:rPr lang="en-US" sz="1400" b="1" dirty="0" err="1">
                <a:solidFill>
                  <a:schemeClr val="tx1"/>
                </a:solidFill>
              </a:rPr>
              <a:t>hình</a:t>
            </a: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7" name="Google Shape;489;p60">
            <a:extLst>
              <a:ext uri="{FF2B5EF4-FFF2-40B4-BE49-F238E27FC236}">
                <a16:creationId xmlns:a16="http://schemas.microsoft.com/office/drawing/2014/main" id="{D9A9C5E7-84D1-47C2-991C-05E409FD4D3F}"/>
              </a:ext>
            </a:extLst>
          </p:cNvPr>
          <p:cNvSpPr txBox="1">
            <a:spLocks/>
          </p:cNvSpPr>
          <p:nvPr/>
        </p:nvSpPr>
        <p:spPr>
          <a:xfrm>
            <a:off x="1143001" y="1426509"/>
            <a:ext cx="6775972" cy="5502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114300" lvl="0" indent="0">
              <a:lnSpc>
                <a:spcPct val="150000"/>
              </a:lnSpc>
              <a:buNone/>
            </a:pPr>
            <a:r>
              <a:rPr lang="en-US" sz="1400" dirty="0">
                <a:solidFill>
                  <a:schemeClr val="tx1"/>
                </a:solidFill>
              </a:rPr>
              <a:t>- </a:t>
            </a:r>
            <a:r>
              <a:rPr lang="en-US" sz="1400" dirty="0" err="1">
                <a:solidFill>
                  <a:schemeClr val="tx1"/>
                </a:solidFill>
              </a:rPr>
              <a:t>Mô</a:t>
            </a:r>
            <a:r>
              <a:rPr lang="en-US" sz="1400" dirty="0">
                <a:solidFill>
                  <a:schemeClr val="tx1"/>
                </a:solidFill>
              </a:rPr>
              <a:t> </a:t>
            </a:r>
            <a:r>
              <a:rPr lang="en-US" sz="1400" dirty="0" err="1">
                <a:solidFill>
                  <a:schemeClr val="tx1"/>
                </a:solidFill>
              </a:rPr>
              <a:t>tả</a:t>
            </a:r>
            <a:r>
              <a:rPr lang="en-US" sz="1400" dirty="0">
                <a:solidFill>
                  <a:schemeClr val="tx1"/>
                </a:solidFill>
              </a:rPr>
              <a:t>:</a:t>
            </a:r>
            <a:endParaRPr lang="en-US" sz="1400" dirty="0"/>
          </a:p>
          <a:p>
            <a:pPr marL="114300" indent="0" algn="ctr">
              <a:lnSpc>
                <a:spcPct val="150000"/>
              </a:lnSpc>
              <a:buNone/>
            </a:pPr>
            <a:endParaRPr lang="en-US" sz="1400" dirty="0"/>
          </a:p>
          <a:p>
            <a:pPr marL="114300" indent="0">
              <a:lnSpc>
                <a:spcPct val="150000"/>
              </a:lnSpc>
              <a:buNone/>
            </a:pPr>
            <a:endParaRPr lang="en-US" sz="1400" dirty="0"/>
          </a:p>
          <a:p>
            <a:pPr marL="114300" indent="0">
              <a:lnSpc>
                <a:spcPct val="150000"/>
              </a:lnSpc>
              <a:buNone/>
            </a:pPr>
            <a:endParaRPr lang="en-US" sz="1400" dirty="0">
              <a:solidFill>
                <a:schemeClr val="tx1"/>
              </a:solidFill>
            </a:endParaRPr>
          </a:p>
        </p:txBody>
      </p:sp>
      <p:pic>
        <p:nvPicPr>
          <p:cNvPr id="8" name="Picture 7">
            <a:extLst>
              <a:ext uri="{FF2B5EF4-FFF2-40B4-BE49-F238E27FC236}">
                <a16:creationId xmlns:a16="http://schemas.microsoft.com/office/drawing/2014/main" id="{07AC63A6-699A-4C50-99C8-4669FFA61EEA}"/>
              </a:ext>
            </a:extLst>
          </p:cNvPr>
          <p:cNvPicPr/>
          <p:nvPr/>
        </p:nvPicPr>
        <p:blipFill>
          <a:blip r:embed="rId3"/>
          <a:stretch>
            <a:fillRect/>
          </a:stretch>
        </p:blipFill>
        <p:spPr>
          <a:xfrm>
            <a:off x="274320" y="2104969"/>
            <a:ext cx="8768828" cy="1540027"/>
          </a:xfrm>
          <a:prstGeom prst="rect">
            <a:avLst/>
          </a:prstGeom>
        </p:spPr>
      </p:pic>
    </p:spTree>
    <p:extLst>
      <p:ext uri="{BB962C8B-B14F-4D97-AF65-F5344CB8AC3E}">
        <p14:creationId xmlns:p14="http://schemas.microsoft.com/office/powerpoint/2010/main" val="2576617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5" name="Google Shape;489;p60">
            <a:extLst>
              <a:ext uri="{FF2B5EF4-FFF2-40B4-BE49-F238E27FC236}">
                <a16:creationId xmlns:a16="http://schemas.microsoft.com/office/drawing/2014/main" id="{9203128B-6134-4A95-9759-8CDE27343518}"/>
              </a:ext>
            </a:extLst>
          </p:cNvPr>
          <p:cNvSpPr txBox="1">
            <a:spLocks/>
          </p:cNvSpPr>
          <p:nvPr/>
        </p:nvSpPr>
        <p:spPr>
          <a:xfrm>
            <a:off x="1262231" y="2417267"/>
            <a:ext cx="7626276" cy="6668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 - </a:t>
            </a:r>
            <a:r>
              <a:rPr lang="en-US" sz="1400" dirty="0" err="1"/>
              <a:t>Đánh</a:t>
            </a:r>
            <a:r>
              <a:rPr lang="en-US" sz="1400" dirty="0"/>
              <a:t> </a:t>
            </a:r>
            <a:r>
              <a:rPr lang="en-US" sz="1400" dirty="0" err="1"/>
              <a:t>giá</a:t>
            </a:r>
            <a:r>
              <a:rPr lang="en-US" sz="1400" dirty="0"/>
              <a:t> </a:t>
            </a:r>
            <a:r>
              <a:rPr lang="en-US" sz="1400" dirty="0" err="1"/>
              <a:t>mức</a:t>
            </a:r>
            <a:r>
              <a:rPr lang="en-US" sz="1400" dirty="0"/>
              <a:t> </a:t>
            </a:r>
            <a:r>
              <a:rPr lang="en-US" sz="1400" dirty="0" err="1"/>
              <a:t>độ</a:t>
            </a:r>
            <a:r>
              <a:rPr lang="en-US" sz="1400" dirty="0"/>
              <a:t> </a:t>
            </a:r>
            <a:r>
              <a:rPr lang="en-US" sz="1400" dirty="0" err="1"/>
              <a:t>phụ</a:t>
            </a:r>
            <a:r>
              <a:rPr lang="en-US" sz="1400" dirty="0"/>
              <a:t> </a:t>
            </a:r>
            <a:r>
              <a:rPr lang="en-US" sz="1400" dirty="0" err="1"/>
              <a:t>thuộc</a:t>
            </a:r>
            <a:r>
              <a:rPr lang="en-US" sz="1400" dirty="0"/>
              <a:t> </a:t>
            </a:r>
            <a:r>
              <a:rPr lang="en-US" sz="1400" dirty="0" err="1"/>
              <a:t>của</a:t>
            </a:r>
            <a:r>
              <a:rPr lang="en-US" sz="1400" dirty="0"/>
              <a:t> </a:t>
            </a:r>
            <a:r>
              <a:rPr lang="en-US" sz="1400" b="1" dirty="0"/>
              <a:t>predicts</a:t>
            </a:r>
            <a:r>
              <a:rPr lang="en-US" sz="1400" dirty="0"/>
              <a:t> </a:t>
            </a:r>
            <a:r>
              <a:rPr lang="en-US" sz="1400" dirty="0" err="1"/>
              <a:t>và</a:t>
            </a:r>
            <a:r>
              <a:rPr lang="en-US" sz="1400" dirty="0"/>
              <a:t> </a:t>
            </a:r>
            <a:r>
              <a:rPr lang="en-US" sz="1400" b="1" dirty="0" err="1"/>
              <a:t>y_test</a:t>
            </a:r>
            <a:r>
              <a:rPr lang="en-US" sz="1400" dirty="0"/>
              <a:t>, ở </a:t>
            </a:r>
            <a:r>
              <a:rPr lang="en-US" sz="1400" dirty="0" err="1"/>
              <a:t>đây</a:t>
            </a:r>
            <a:r>
              <a:rPr lang="en-US" sz="1400" dirty="0"/>
              <a:t> </a:t>
            </a:r>
            <a:r>
              <a:rPr lang="en-US" sz="1400" dirty="0" err="1"/>
              <a:t>là</a:t>
            </a:r>
            <a:r>
              <a:rPr lang="en-US" sz="1400" dirty="0"/>
              <a:t> </a:t>
            </a:r>
            <a:r>
              <a:rPr lang="en-US" sz="1400" dirty="0" err="1"/>
              <a:t>mức</a:t>
            </a:r>
            <a:r>
              <a:rPr lang="en-US" sz="1400" dirty="0"/>
              <a:t> </a:t>
            </a:r>
            <a:r>
              <a:rPr lang="en-US" sz="1400" dirty="0" err="1"/>
              <a:t>độ</a:t>
            </a:r>
            <a:r>
              <a:rPr lang="en-US" sz="1400" dirty="0"/>
              <a:t> </a:t>
            </a:r>
            <a:r>
              <a:rPr lang="en-US" sz="1400" dirty="0" err="1"/>
              <a:t>tương</a:t>
            </a:r>
            <a:r>
              <a:rPr lang="en-US" sz="1400" dirty="0"/>
              <a:t> </a:t>
            </a:r>
            <a:r>
              <a:rPr lang="en-US" sz="1400" dirty="0" err="1"/>
              <a:t>đương</a:t>
            </a:r>
            <a:r>
              <a:rPr lang="en-US" sz="1400" dirty="0"/>
              <a:t> </a:t>
            </a:r>
            <a:r>
              <a:rPr lang="en-US" sz="1400" dirty="0" err="1"/>
              <a:t>của</a:t>
            </a:r>
            <a:r>
              <a:rPr lang="en-US" sz="1400" dirty="0"/>
              <a:t> </a:t>
            </a:r>
            <a:r>
              <a:rPr lang="en-US" sz="1400" dirty="0" err="1"/>
              <a:t>các</a:t>
            </a:r>
            <a:r>
              <a:rPr lang="en-US" sz="1400" dirty="0"/>
              <a:t> </a:t>
            </a:r>
            <a:r>
              <a:rPr lang="en-US" sz="1400" dirty="0" err="1"/>
              <a:t>giá</a:t>
            </a:r>
            <a:r>
              <a:rPr lang="en-US" sz="1400" dirty="0"/>
              <a:t> </a:t>
            </a:r>
            <a:r>
              <a:rPr lang="en-US" sz="1400" dirty="0" err="1"/>
              <a:t>trị</a:t>
            </a:r>
            <a:r>
              <a:rPr lang="en-US" sz="1400" dirty="0"/>
              <a:t> </a:t>
            </a:r>
            <a:r>
              <a:rPr lang="en-US" sz="1400" dirty="0" err="1"/>
              <a:t>giữa</a:t>
            </a:r>
            <a:r>
              <a:rPr lang="en-US" sz="1400" dirty="0"/>
              <a:t> 2 </a:t>
            </a:r>
            <a:r>
              <a:rPr lang="en-US" sz="1400" dirty="0" err="1"/>
              <a:t>tập</a:t>
            </a: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pic>
        <p:nvPicPr>
          <p:cNvPr id="6" name="Picture 5">
            <a:extLst>
              <a:ext uri="{FF2B5EF4-FFF2-40B4-BE49-F238E27FC236}">
                <a16:creationId xmlns:a16="http://schemas.microsoft.com/office/drawing/2014/main" id="{D6B6A7B0-E2C0-465F-8DE4-07920E7C6C95}"/>
              </a:ext>
            </a:extLst>
          </p:cNvPr>
          <p:cNvPicPr/>
          <p:nvPr/>
        </p:nvPicPr>
        <p:blipFill>
          <a:blip r:embed="rId3"/>
          <a:stretch>
            <a:fillRect/>
          </a:stretch>
        </p:blipFill>
        <p:spPr>
          <a:xfrm>
            <a:off x="1262230" y="1555703"/>
            <a:ext cx="2773680" cy="388620"/>
          </a:xfrm>
          <a:prstGeom prst="rect">
            <a:avLst/>
          </a:prstGeom>
        </p:spPr>
      </p:pic>
      <p:sp>
        <p:nvSpPr>
          <p:cNvPr id="10" name="Google Shape;489;p60">
            <a:extLst>
              <a:ext uri="{FF2B5EF4-FFF2-40B4-BE49-F238E27FC236}">
                <a16:creationId xmlns:a16="http://schemas.microsoft.com/office/drawing/2014/main" id="{DB1B3C92-9A9F-4752-A8DD-FD3901ED84BD}"/>
              </a:ext>
            </a:extLst>
          </p:cNvPr>
          <p:cNvSpPr txBox="1">
            <a:spLocks/>
          </p:cNvSpPr>
          <p:nvPr/>
        </p:nvSpPr>
        <p:spPr>
          <a:xfrm>
            <a:off x="970957" y="2137340"/>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Đánh</a:t>
            </a:r>
            <a:r>
              <a:rPr lang="en-US" sz="1400" b="1" dirty="0">
                <a:solidFill>
                  <a:schemeClr val="tx1"/>
                </a:solidFill>
              </a:rPr>
              <a:t> </a:t>
            </a:r>
            <a:r>
              <a:rPr lang="en-US" sz="1400" b="1" dirty="0" err="1">
                <a:solidFill>
                  <a:schemeClr val="tx1"/>
                </a:solidFill>
              </a:rPr>
              <a:t>giá</a:t>
            </a:r>
            <a:r>
              <a:rPr lang="en-US" sz="1400" b="1" dirty="0">
                <a:solidFill>
                  <a:schemeClr val="tx1"/>
                </a:solidFill>
              </a:rPr>
              <a:t> </a:t>
            </a:r>
            <a:r>
              <a:rPr lang="en-US" sz="1400" b="1" dirty="0" err="1">
                <a:solidFill>
                  <a:schemeClr val="tx1"/>
                </a:solidFill>
              </a:rPr>
              <a:t>kết</a:t>
            </a:r>
            <a:r>
              <a:rPr lang="en-US" sz="1400" b="1" dirty="0">
                <a:solidFill>
                  <a:schemeClr val="tx1"/>
                </a:solidFill>
              </a:rPr>
              <a:t> </a:t>
            </a:r>
            <a:r>
              <a:rPr lang="en-US" sz="1400" b="1" dirty="0" err="1">
                <a:solidFill>
                  <a:schemeClr val="tx1"/>
                </a:solidFill>
              </a:rPr>
              <a:t>quả</a:t>
            </a:r>
            <a:r>
              <a:rPr lang="en-US" sz="1400" b="1" dirty="0">
                <a:solidFill>
                  <a:schemeClr val="tx1"/>
                </a:solidFill>
              </a:rPr>
              <a:t> </a:t>
            </a:r>
            <a:r>
              <a:rPr lang="en-US" sz="1400" b="1" dirty="0" err="1">
                <a:solidFill>
                  <a:schemeClr val="tx1"/>
                </a:solidFill>
              </a:rPr>
              <a:t>dự</a:t>
            </a:r>
            <a:r>
              <a:rPr lang="en-US" sz="1400" b="1" dirty="0">
                <a:solidFill>
                  <a:schemeClr val="tx1"/>
                </a:solidFill>
              </a:rPr>
              <a:t> </a:t>
            </a:r>
            <a:r>
              <a:rPr lang="en-US" sz="1400" b="1" dirty="0" err="1">
                <a:solidFill>
                  <a:schemeClr val="tx1"/>
                </a:solidFill>
              </a:rPr>
              <a:t>đoán</a:t>
            </a:r>
            <a:endParaRPr lang="en-US" sz="1400" dirty="0">
              <a:solidFill>
                <a:schemeClr val="tx1"/>
              </a:solidFill>
            </a:endParaRPr>
          </a:p>
          <a:p>
            <a:pPr marL="0" indent="0">
              <a:lnSpc>
                <a:spcPct val="150000"/>
              </a:lnSpc>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11" name="Google Shape;489;p60">
            <a:extLst>
              <a:ext uri="{FF2B5EF4-FFF2-40B4-BE49-F238E27FC236}">
                <a16:creationId xmlns:a16="http://schemas.microsoft.com/office/drawing/2014/main" id="{71EBFA4D-769C-4487-8E54-150F4EFAC4BB}"/>
              </a:ext>
            </a:extLst>
          </p:cNvPr>
          <p:cNvSpPr txBox="1">
            <a:spLocks/>
          </p:cNvSpPr>
          <p:nvPr/>
        </p:nvSpPr>
        <p:spPr>
          <a:xfrm>
            <a:off x="970957" y="1227323"/>
            <a:ext cx="8101297" cy="423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Dùng</a:t>
            </a:r>
            <a:r>
              <a:rPr lang="en-US" sz="1400" b="1" dirty="0">
                <a:solidFill>
                  <a:schemeClr val="tx1"/>
                </a:solidFill>
              </a:rPr>
              <a:t> </a:t>
            </a:r>
            <a:r>
              <a:rPr lang="en-US" sz="1400" b="1" dirty="0" err="1">
                <a:solidFill>
                  <a:schemeClr val="tx1"/>
                </a:solidFill>
              </a:rPr>
              <a:t>mô</a:t>
            </a:r>
            <a:r>
              <a:rPr lang="en-US" sz="1400" b="1" dirty="0">
                <a:solidFill>
                  <a:schemeClr val="tx1"/>
                </a:solidFill>
              </a:rPr>
              <a:t> </a:t>
            </a:r>
            <a:r>
              <a:rPr lang="en-US" sz="1400" b="1" dirty="0" err="1">
                <a:solidFill>
                  <a:schemeClr val="tx1"/>
                </a:solidFill>
              </a:rPr>
              <a:t>hình</a:t>
            </a:r>
            <a:r>
              <a:rPr lang="en-US" sz="1400" b="1" dirty="0">
                <a:solidFill>
                  <a:schemeClr val="tx1"/>
                </a:solidFill>
              </a:rPr>
              <a:t> </a:t>
            </a:r>
            <a:r>
              <a:rPr lang="en-US" sz="1400" b="1" dirty="0" err="1">
                <a:solidFill>
                  <a:schemeClr val="tx1"/>
                </a:solidFill>
              </a:rPr>
              <a:t>để</a:t>
            </a:r>
            <a:r>
              <a:rPr lang="en-US" sz="1400" b="1" dirty="0">
                <a:solidFill>
                  <a:schemeClr val="tx1"/>
                </a:solidFill>
              </a:rPr>
              <a:t> </a:t>
            </a:r>
            <a:r>
              <a:rPr lang="en-US" sz="1400" b="1" dirty="0" err="1">
                <a:solidFill>
                  <a:schemeClr val="tx1"/>
                </a:solidFill>
              </a:rPr>
              <a:t>dự</a:t>
            </a:r>
            <a:r>
              <a:rPr lang="en-US" sz="1400" b="1" dirty="0">
                <a:solidFill>
                  <a:schemeClr val="tx1"/>
                </a:solidFill>
              </a:rPr>
              <a:t> </a:t>
            </a:r>
            <a:r>
              <a:rPr lang="en-US" sz="1400" b="1" dirty="0" err="1">
                <a:solidFill>
                  <a:schemeClr val="tx1"/>
                </a:solidFill>
              </a:rPr>
              <a:t>đoán</a:t>
            </a: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pic>
        <p:nvPicPr>
          <p:cNvPr id="12" name="Picture 11">
            <a:extLst>
              <a:ext uri="{FF2B5EF4-FFF2-40B4-BE49-F238E27FC236}">
                <a16:creationId xmlns:a16="http://schemas.microsoft.com/office/drawing/2014/main" id="{A798883E-8BD3-4F96-882E-671E1B88DF32}"/>
              </a:ext>
            </a:extLst>
          </p:cNvPr>
          <p:cNvPicPr/>
          <p:nvPr/>
        </p:nvPicPr>
        <p:blipFill>
          <a:blip r:embed="rId4"/>
          <a:stretch>
            <a:fillRect/>
          </a:stretch>
        </p:blipFill>
        <p:spPr>
          <a:xfrm>
            <a:off x="1262230" y="3265829"/>
            <a:ext cx="2514600" cy="876300"/>
          </a:xfrm>
          <a:prstGeom prst="rect">
            <a:avLst/>
          </a:prstGeom>
        </p:spPr>
      </p:pic>
      <p:sp>
        <p:nvSpPr>
          <p:cNvPr id="13" name="Google Shape;489;p60">
            <a:extLst>
              <a:ext uri="{FF2B5EF4-FFF2-40B4-BE49-F238E27FC236}">
                <a16:creationId xmlns:a16="http://schemas.microsoft.com/office/drawing/2014/main" id="{840012C7-4394-4596-A71F-4DCF0C47C072}"/>
              </a:ext>
            </a:extLst>
          </p:cNvPr>
          <p:cNvSpPr txBox="1">
            <a:spLocks/>
          </p:cNvSpPr>
          <p:nvPr/>
        </p:nvSpPr>
        <p:spPr>
          <a:xfrm>
            <a:off x="4166348" y="3630909"/>
            <a:ext cx="3240213" cy="87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 </a:t>
            </a:r>
            <a:r>
              <a:rPr lang="en-US" sz="1400" b="1" dirty="0">
                <a:sym typeface="Wingdings" panose="05000000000000000000" pitchFamily="2" charset="2"/>
              </a:rPr>
              <a:t></a:t>
            </a:r>
            <a:r>
              <a:rPr lang="en-US" sz="1400" b="1" dirty="0"/>
              <a:t> </a:t>
            </a:r>
            <a:r>
              <a:rPr lang="en-US" sz="1400" dirty="0" err="1"/>
              <a:t>có</a:t>
            </a:r>
            <a:r>
              <a:rPr lang="en-US" sz="1400" dirty="0"/>
              <a:t> 86% </a:t>
            </a:r>
            <a:r>
              <a:rPr lang="en-US" sz="1400" dirty="0" err="1"/>
              <a:t>giá</a:t>
            </a:r>
            <a:r>
              <a:rPr lang="en-US" sz="1400" dirty="0"/>
              <a:t> </a:t>
            </a:r>
            <a:r>
              <a:rPr lang="en-US" sz="1400" dirty="0" err="1"/>
              <a:t>trị</a:t>
            </a:r>
            <a:r>
              <a:rPr lang="en-US" sz="1400" dirty="0"/>
              <a:t> </a:t>
            </a:r>
            <a:r>
              <a:rPr lang="en-US" sz="1400" dirty="0" err="1"/>
              <a:t>tương</a:t>
            </a:r>
            <a:r>
              <a:rPr lang="en-US" sz="1400" dirty="0"/>
              <a:t> </a:t>
            </a:r>
            <a:r>
              <a:rPr lang="en-US" sz="1400" dirty="0" err="1"/>
              <a:t>đương</a:t>
            </a:r>
            <a:r>
              <a:rPr lang="en-US" sz="1400" dirty="0"/>
              <a:t> </a:t>
            </a:r>
            <a:r>
              <a:rPr lang="en-US" sz="1400" dirty="0" err="1"/>
              <a:t>giữa</a:t>
            </a:r>
            <a:r>
              <a:rPr lang="en-US" sz="1400" dirty="0"/>
              <a:t> 2 </a:t>
            </a:r>
            <a:r>
              <a:rPr lang="en-US" sz="1400" dirty="0" err="1"/>
              <a:t>tập</a:t>
            </a:r>
            <a:endParaRPr lang="en-US" sz="1400" dirty="0"/>
          </a:p>
          <a:p>
            <a:pPr marL="0" indent="0">
              <a:buSzPts val="1100"/>
              <a:buNone/>
            </a:pP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6313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10" name="Google Shape;489;p60">
            <a:extLst>
              <a:ext uri="{FF2B5EF4-FFF2-40B4-BE49-F238E27FC236}">
                <a16:creationId xmlns:a16="http://schemas.microsoft.com/office/drawing/2014/main" id="{DB1B3C92-9A9F-4752-A8DD-FD3901ED84BD}"/>
              </a:ext>
            </a:extLst>
          </p:cNvPr>
          <p:cNvSpPr txBox="1">
            <a:spLocks/>
          </p:cNvSpPr>
          <p:nvPr/>
        </p:nvSpPr>
        <p:spPr>
          <a:xfrm>
            <a:off x="950786" y="1029664"/>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Đánh</a:t>
            </a:r>
            <a:r>
              <a:rPr lang="en-US" sz="1400" b="1" dirty="0">
                <a:solidFill>
                  <a:schemeClr val="tx1"/>
                </a:solidFill>
              </a:rPr>
              <a:t> </a:t>
            </a:r>
            <a:r>
              <a:rPr lang="en-US" sz="1400" b="1" dirty="0" err="1">
                <a:solidFill>
                  <a:schemeClr val="tx1"/>
                </a:solidFill>
              </a:rPr>
              <a:t>giá</a:t>
            </a:r>
            <a:r>
              <a:rPr lang="en-US" sz="1400" b="1" dirty="0">
                <a:solidFill>
                  <a:schemeClr val="tx1"/>
                </a:solidFill>
              </a:rPr>
              <a:t> </a:t>
            </a:r>
            <a:r>
              <a:rPr lang="en-US" sz="1400" b="1" dirty="0" err="1">
                <a:solidFill>
                  <a:schemeClr val="tx1"/>
                </a:solidFill>
              </a:rPr>
              <a:t>kết</a:t>
            </a:r>
            <a:r>
              <a:rPr lang="en-US" sz="1400" b="1" dirty="0">
                <a:solidFill>
                  <a:schemeClr val="tx1"/>
                </a:solidFill>
              </a:rPr>
              <a:t> </a:t>
            </a:r>
            <a:r>
              <a:rPr lang="en-US" sz="1400" b="1" dirty="0" err="1">
                <a:solidFill>
                  <a:schemeClr val="tx1"/>
                </a:solidFill>
              </a:rPr>
              <a:t>quả</a:t>
            </a:r>
            <a:r>
              <a:rPr lang="en-US" sz="1400" b="1" dirty="0">
                <a:solidFill>
                  <a:schemeClr val="tx1"/>
                </a:solidFill>
              </a:rPr>
              <a:t> </a:t>
            </a:r>
            <a:r>
              <a:rPr lang="en-US" sz="1400" b="1" dirty="0" err="1">
                <a:solidFill>
                  <a:schemeClr val="tx1"/>
                </a:solidFill>
              </a:rPr>
              <a:t>dự</a:t>
            </a:r>
            <a:r>
              <a:rPr lang="en-US" sz="1400" b="1" dirty="0">
                <a:solidFill>
                  <a:schemeClr val="tx1"/>
                </a:solidFill>
              </a:rPr>
              <a:t> </a:t>
            </a:r>
            <a:r>
              <a:rPr lang="en-US" sz="1400" b="1" dirty="0" err="1">
                <a:solidFill>
                  <a:schemeClr val="tx1"/>
                </a:solidFill>
              </a:rPr>
              <a:t>đoán</a:t>
            </a:r>
            <a:endParaRPr lang="en-US" sz="1400" dirty="0">
              <a:solidFill>
                <a:schemeClr val="tx1"/>
              </a:solidFill>
            </a:endParaRPr>
          </a:p>
          <a:p>
            <a:pPr marL="0" indent="0">
              <a:lnSpc>
                <a:spcPct val="150000"/>
              </a:lnSpc>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13" name="Google Shape;489;p60">
            <a:extLst>
              <a:ext uri="{FF2B5EF4-FFF2-40B4-BE49-F238E27FC236}">
                <a16:creationId xmlns:a16="http://schemas.microsoft.com/office/drawing/2014/main" id="{840012C7-4394-4596-A71F-4DCF0C47C072}"/>
              </a:ext>
            </a:extLst>
          </p:cNvPr>
          <p:cNvSpPr txBox="1">
            <a:spLocks/>
          </p:cNvSpPr>
          <p:nvPr/>
        </p:nvSpPr>
        <p:spPr>
          <a:xfrm>
            <a:off x="1214719" y="1369203"/>
            <a:ext cx="7505699" cy="795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 </a:t>
            </a:r>
            <a:r>
              <a:rPr lang="en-US" sz="1400" dirty="0">
                <a:solidFill>
                  <a:schemeClr val="tx1"/>
                </a:solidFill>
                <a:sym typeface="Wingdings" panose="05000000000000000000" pitchFamily="2" charset="2"/>
              </a:rPr>
              <a:t>-</a:t>
            </a:r>
            <a:r>
              <a:rPr lang="en-US" sz="1400" b="1" dirty="0">
                <a:sym typeface="Wingdings" panose="05000000000000000000" pitchFamily="2" charset="2"/>
              </a:rPr>
              <a:t> </a:t>
            </a:r>
            <a:r>
              <a:rPr lang="en-US" sz="1400" dirty="0" err="1"/>
              <a:t>Tạo</a:t>
            </a:r>
            <a:r>
              <a:rPr lang="en-US" sz="1400" dirty="0"/>
              <a:t> 1 </a:t>
            </a:r>
            <a:r>
              <a:rPr lang="en-US" sz="1400" b="1" dirty="0" err="1"/>
              <a:t>Dataframe</a:t>
            </a:r>
            <a:r>
              <a:rPr lang="en-US" sz="1400" b="1" dirty="0"/>
              <a:t> </a:t>
            </a:r>
            <a:r>
              <a:rPr lang="en-US" sz="1400" dirty="0" err="1"/>
              <a:t>để</a:t>
            </a:r>
            <a:r>
              <a:rPr lang="en-US" sz="1400" dirty="0"/>
              <a:t> so </a:t>
            </a:r>
            <a:r>
              <a:rPr lang="en-US" sz="1400" dirty="0" err="1"/>
              <a:t>sánh</a:t>
            </a:r>
            <a:r>
              <a:rPr lang="en-US" sz="1400" b="1" dirty="0"/>
              <a:t> </a:t>
            </a:r>
            <a:r>
              <a:rPr lang="en-US" sz="1400" dirty="0" err="1"/>
              <a:t>giữa</a:t>
            </a:r>
            <a:r>
              <a:rPr lang="en-US" sz="1400" dirty="0"/>
              <a:t> 2 </a:t>
            </a:r>
            <a:r>
              <a:rPr lang="en-US" sz="1400" dirty="0" err="1"/>
              <a:t>giá</a:t>
            </a:r>
            <a:r>
              <a:rPr lang="en-US" sz="1400" dirty="0"/>
              <a:t> </a:t>
            </a:r>
            <a:r>
              <a:rPr lang="en-US" sz="1400" dirty="0" err="1"/>
              <a:t>trị</a:t>
            </a:r>
            <a:r>
              <a:rPr lang="en-US" sz="1400" dirty="0"/>
              <a:t> </a:t>
            </a:r>
            <a:r>
              <a:rPr lang="en-US" sz="1400" dirty="0" err="1"/>
              <a:t>là</a:t>
            </a:r>
            <a:r>
              <a:rPr lang="en-US" sz="1400" dirty="0"/>
              <a:t> </a:t>
            </a:r>
            <a:r>
              <a:rPr lang="en-US" sz="1400" b="1" dirty="0"/>
              <a:t>Weight</a:t>
            </a:r>
            <a:r>
              <a:rPr lang="en-US" sz="1400" dirty="0"/>
              <a:t> - </a:t>
            </a:r>
            <a:r>
              <a:rPr lang="en-US" sz="1400" dirty="0" err="1"/>
              <a:t>thực</a:t>
            </a:r>
            <a:r>
              <a:rPr lang="en-US" sz="1400" dirty="0"/>
              <a:t> </a:t>
            </a:r>
            <a:r>
              <a:rPr lang="en-US" sz="1400" dirty="0" err="1"/>
              <a:t>tế</a:t>
            </a:r>
            <a:r>
              <a:rPr lang="en-US" sz="1400" dirty="0"/>
              <a:t> </a:t>
            </a:r>
            <a:r>
              <a:rPr lang="en-US" sz="1400" dirty="0" err="1"/>
              <a:t>và</a:t>
            </a:r>
            <a:r>
              <a:rPr lang="en-US" sz="1400" dirty="0"/>
              <a:t> </a:t>
            </a:r>
            <a:r>
              <a:rPr lang="en-US" sz="1400" b="1" dirty="0"/>
              <a:t>Predicted Weight</a:t>
            </a:r>
            <a:r>
              <a:rPr lang="en-US" sz="1400" dirty="0"/>
              <a:t> - </a:t>
            </a:r>
            <a:r>
              <a:rPr lang="en-US" sz="1400" dirty="0" err="1"/>
              <a:t>dự</a:t>
            </a:r>
            <a:r>
              <a:rPr lang="en-US" sz="1400" dirty="0"/>
              <a:t> </a:t>
            </a:r>
            <a:r>
              <a:rPr lang="en-US" sz="1400" dirty="0" err="1"/>
              <a:t>đoán</a:t>
            </a:r>
            <a:endParaRPr lang="en-US" sz="1400" dirty="0"/>
          </a:p>
          <a:p>
            <a:pPr marL="0" indent="0">
              <a:buSzPts val="1100"/>
              <a:buNone/>
            </a:pPr>
            <a:endParaRPr lang="en-US" sz="1400" dirty="0"/>
          </a:p>
          <a:p>
            <a:pPr marL="0" indent="0">
              <a:buSzPts val="1100"/>
              <a:buNone/>
            </a:pP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pic>
        <p:nvPicPr>
          <p:cNvPr id="2" name="Picture 1">
            <a:extLst>
              <a:ext uri="{FF2B5EF4-FFF2-40B4-BE49-F238E27FC236}">
                <a16:creationId xmlns:a16="http://schemas.microsoft.com/office/drawing/2014/main" id="{A57AF01E-5965-4CFB-B1D4-2853EB51FB25}"/>
              </a:ext>
            </a:extLst>
          </p:cNvPr>
          <p:cNvPicPr>
            <a:picLocks noChangeAspect="1"/>
          </p:cNvPicPr>
          <p:nvPr/>
        </p:nvPicPr>
        <p:blipFill>
          <a:blip r:embed="rId3"/>
          <a:stretch>
            <a:fillRect/>
          </a:stretch>
        </p:blipFill>
        <p:spPr>
          <a:xfrm>
            <a:off x="423582" y="2164976"/>
            <a:ext cx="3621479" cy="2388636"/>
          </a:xfrm>
          <a:prstGeom prst="rect">
            <a:avLst/>
          </a:prstGeom>
        </p:spPr>
      </p:pic>
      <p:pic>
        <p:nvPicPr>
          <p:cNvPr id="3" name="Picture 2">
            <a:extLst>
              <a:ext uri="{FF2B5EF4-FFF2-40B4-BE49-F238E27FC236}">
                <a16:creationId xmlns:a16="http://schemas.microsoft.com/office/drawing/2014/main" id="{B6C98025-C8F8-4523-B5D1-9875A64D4C9A}"/>
              </a:ext>
            </a:extLst>
          </p:cNvPr>
          <p:cNvPicPr>
            <a:picLocks noChangeAspect="1"/>
          </p:cNvPicPr>
          <p:nvPr/>
        </p:nvPicPr>
        <p:blipFill>
          <a:blip r:embed="rId4"/>
          <a:stretch>
            <a:fillRect/>
          </a:stretch>
        </p:blipFill>
        <p:spPr>
          <a:xfrm>
            <a:off x="4191290" y="2164975"/>
            <a:ext cx="4860793" cy="2388635"/>
          </a:xfrm>
          <a:prstGeom prst="rect">
            <a:avLst/>
          </a:prstGeom>
        </p:spPr>
      </p:pic>
    </p:spTree>
    <p:extLst>
      <p:ext uri="{BB962C8B-B14F-4D97-AF65-F5344CB8AC3E}">
        <p14:creationId xmlns:p14="http://schemas.microsoft.com/office/powerpoint/2010/main" val="186324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10" name="Google Shape;489;p60">
            <a:extLst>
              <a:ext uri="{FF2B5EF4-FFF2-40B4-BE49-F238E27FC236}">
                <a16:creationId xmlns:a16="http://schemas.microsoft.com/office/drawing/2014/main" id="{DB1B3C92-9A9F-4752-A8DD-FD3901ED84BD}"/>
              </a:ext>
            </a:extLst>
          </p:cNvPr>
          <p:cNvSpPr txBox="1">
            <a:spLocks/>
          </p:cNvSpPr>
          <p:nvPr/>
        </p:nvSpPr>
        <p:spPr>
          <a:xfrm>
            <a:off x="1244908" y="3575722"/>
            <a:ext cx="5128998" cy="8214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a:sym typeface="Wingdings" panose="05000000000000000000" pitchFamily="2" charset="2"/>
              </a:rPr>
              <a:t></a:t>
            </a:r>
            <a:r>
              <a:rPr lang="en-US" sz="1400" dirty="0"/>
              <a:t> </a:t>
            </a:r>
            <a:r>
              <a:rPr lang="en-US" sz="1400" dirty="0" err="1"/>
              <a:t>từ</a:t>
            </a:r>
            <a:r>
              <a:rPr lang="en-US" sz="1400" dirty="0"/>
              <a:t> so </a:t>
            </a:r>
            <a:r>
              <a:rPr lang="en-US" sz="1400" dirty="0" err="1"/>
              <a:t>sánh</a:t>
            </a:r>
            <a:r>
              <a:rPr lang="en-US" sz="1400" dirty="0"/>
              <a:t> </a:t>
            </a:r>
            <a:r>
              <a:rPr lang="en-US" sz="1400" dirty="0" err="1"/>
              <a:t>trên</a:t>
            </a:r>
            <a:r>
              <a:rPr lang="en-US" sz="1400" dirty="0"/>
              <a:t>, ta </a:t>
            </a:r>
            <a:r>
              <a:rPr lang="en-US" sz="1400" dirty="0" err="1"/>
              <a:t>có</a:t>
            </a:r>
            <a:r>
              <a:rPr lang="en-US" sz="1400" dirty="0"/>
              <a:t> </a:t>
            </a:r>
            <a:r>
              <a:rPr lang="en-US" sz="1400" dirty="0" err="1"/>
              <a:t>thể</a:t>
            </a:r>
            <a:r>
              <a:rPr lang="en-US" sz="1400" dirty="0"/>
              <a:t> </a:t>
            </a:r>
            <a:r>
              <a:rPr lang="en-US" sz="1400" dirty="0" err="1"/>
              <a:t>thấy</a:t>
            </a:r>
            <a:r>
              <a:rPr lang="en-US" sz="1400" dirty="0"/>
              <a:t> </a:t>
            </a:r>
            <a:r>
              <a:rPr lang="en-US" sz="1400" dirty="0" err="1"/>
              <a:t>các</a:t>
            </a:r>
            <a:r>
              <a:rPr lang="en-US" sz="1400" dirty="0"/>
              <a:t> </a:t>
            </a:r>
            <a:r>
              <a:rPr lang="en-US" sz="1400" dirty="0" err="1"/>
              <a:t>giá</a:t>
            </a:r>
            <a:r>
              <a:rPr lang="en-US" sz="1400" dirty="0"/>
              <a:t> </a:t>
            </a:r>
            <a:r>
              <a:rPr lang="en-US" sz="1400" dirty="0" err="1"/>
              <a:t>trị</a:t>
            </a:r>
            <a:r>
              <a:rPr lang="en-US" sz="1400" dirty="0"/>
              <a:t> </a:t>
            </a:r>
            <a:r>
              <a:rPr lang="en-US" sz="1400" dirty="0" err="1"/>
              <a:t>dự</a:t>
            </a:r>
            <a:r>
              <a:rPr lang="en-US" sz="1400" dirty="0"/>
              <a:t> </a:t>
            </a:r>
            <a:r>
              <a:rPr lang="en-US" sz="1400" dirty="0" err="1"/>
              <a:t>đoán</a:t>
            </a:r>
            <a:r>
              <a:rPr lang="en-US" sz="1400" dirty="0"/>
              <a:t> </a:t>
            </a:r>
            <a:r>
              <a:rPr lang="en-US" sz="1400" dirty="0" err="1"/>
              <a:t>có</a:t>
            </a:r>
            <a:r>
              <a:rPr lang="en-US" sz="1400" dirty="0"/>
              <a:t> </a:t>
            </a:r>
            <a:r>
              <a:rPr lang="en-US" sz="1400" dirty="0" err="1"/>
              <a:t>xu</a:t>
            </a:r>
            <a:r>
              <a:rPr lang="en-US" sz="1400" dirty="0"/>
              <a:t> </a:t>
            </a:r>
            <a:r>
              <a:rPr lang="en-US" sz="1400" dirty="0" err="1"/>
              <a:t>hướng</a:t>
            </a:r>
            <a:r>
              <a:rPr lang="en-US" sz="1400" dirty="0"/>
              <a:t> </a:t>
            </a:r>
            <a:r>
              <a:rPr lang="en-US" sz="1400" dirty="0" err="1"/>
              <a:t>sai</a:t>
            </a:r>
            <a:r>
              <a:rPr lang="en-US" sz="1400" dirty="0"/>
              <a:t> </a:t>
            </a:r>
            <a:r>
              <a:rPr lang="en-US" sz="1400" dirty="0" err="1"/>
              <a:t>khi</a:t>
            </a:r>
            <a:r>
              <a:rPr lang="en-US" sz="1400" dirty="0"/>
              <a:t> Weight </a:t>
            </a:r>
            <a:r>
              <a:rPr lang="en-US" sz="1400" dirty="0" err="1"/>
              <a:t>nhỏ</a:t>
            </a:r>
            <a:endParaRPr lang="en-US" sz="1400" dirty="0"/>
          </a:p>
          <a:p>
            <a:pPr marL="0" indent="0">
              <a:lnSpc>
                <a:spcPct val="150000"/>
              </a:lnSpc>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13" name="Google Shape;489;p60">
            <a:extLst>
              <a:ext uri="{FF2B5EF4-FFF2-40B4-BE49-F238E27FC236}">
                <a16:creationId xmlns:a16="http://schemas.microsoft.com/office/drawing/2014/main" id="{840012C7-4394-4596-A71F-4DCF0C47C072}"/>
              </a:ext>
            </a:extLst>
          </p:cNvPr>
          <p:cNvSpPr txBox="1">
            <a:spLocks/>
          </p:cNvSpPr>
          <p:nvPr/>
        </p:nvSpPr>
        <p:spPr>
          <a:xfrm>
            <a:off x="1214719" y="1369203"/>
            <a:ext cx="7505699" cy="795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 </a:t>
            </a:r>
            <a:r>
              <a:rPr lang="en-US" sz="1400" dirty="0">
                <a:solidFill>
                  <a:schemeClr val="tx1"/>
                </a:solidFill>
                <a:sym typeface="Wingdings" panose="05000000000000000000" pitchFamily="2" charset="2"/>
              </a:rPr>
              <a:t>-</a:t>
            </a:r>
            <a:r>
              <a:rPr lang="en-US" sz="1400" b="1" dirty="0">
                <a:sym typeface="Wingdings" panose="05000000000000000000" pitchFamily="2" charset="2"/>
              </a:rPr>
              <a:t> </a:t>
            </a:r>
            <a:r>
              <a:rPr lang="en-US" sz="1400" dirty="0" err="1"/>
              <a:t>Tạo</a:t>
            </a:r>
            <a:r>
              <a:rPr lang="en-US" sz="1400" dirty="0"/>
              <a:t> 1 </a:t>
            </a:r>
            <a:r>
              <a:rPr lang="en-US" sz="1400" b="1" dirty="0" err="1"/>
              <a:t>Dataframe</a:t>
            </a:r>
            <a:r>
              <a:rPr lang="en-US" sz="1400" b="1" dirty="0"/>
              <a:t> </a:t>
            </a:r>
            <a:r>
              <a:rPr lang="en-US" sz="1400" dirty="0" err="1"/>
              <a:t>để</a:t>
            </a:r>
            <a:r>
              <a:rPr lang="en-US" sz="1400" dirty="0"/>
              <a:t> so </a:t>
            </a:r>
            <a:r>
              <a:rPr lang="en-US" sz="1400" dirty="0" err="1"/>
              <a:t>sánh</a:t>
            </a:r>
            <a:r>
              <a:rPr lang="en-US" sz="1400" b="1" dirty="0"/>
              <a:t> </a:t>
            </a:r>
            <a:r>
              <a:rPr lang="en-US" sz="1400" dirty="0" err="1"/>
              <a:t>giữa</a:t>
            </a:r>
            <a:r>
              <a:rPr lang="en-US" sz="1400" dirty="0"/>
              <a:t> 2 </a:t>
            </a:r>
            <a:r>
              <a:rPr lang="en-US" sz="1400" dirty="0" err="1"/>
              <a:t>giá</a:t>
            </a:r>
            <a:r>
              <a:rPr lang="en-US" sz="1400" dirty="0"/>
              <a:t> </a:t>
            </a:r>
            <a:r>
              <a:rPr lang="en-US" sz="1400" dirty="0" err="1"/>
              <a:t>trị</a:t>
            </a:r>
            <a:r>
              <a:rPr lang="en-US" sz="1400" dirty="0"/>
              <a:t> </a:t>
            </a:r>
            <a:r>
              <a:rPr lang="en-US" sz="1400" dirty="0" err="1"/>
              <a:t>là</a:t>
            </a:r>
            <a:r>
              <a:rPr lang="en-US" sz="1400" dirty="0"/>
              <a:t> </a:t>
            </a:r>
            <a:r>
              <a:rPr lang="en-US" sz="1400" b="1" dirty="0"/>
              <a:t>Weight</a:t>
            </a:r>
            <a:r>
              <a:rPr lang="en-US" sz="1400" dirty="0"/>
              <a:t> - </a:t>
            </a:r>
            <a:r>
              <a:rPr lang="en-US" sz="1400" dirty="0" err="1"/>
              <a:t>thực</a:t>
            </a:r>
            <a:r>
              <a:rPr lang="en-US" sz="1400" dirty="0"/>
              <a:t> </a:t>
            </a:r>
            <a:r>
              <a:rPr lang="en-US" sz="1400" dirty="0" err="1"/>
              <a:t>tế</a:t>
            </a:r>
            <a:r>
              <a:rPr lang="en-US" sz="1400" dirty="0"/>
              <a:t> </a:t>
            </a:r>
            <a:r>
              <a:rPr lang="en-US" sz="1400" dirty="0" err="1"/>
              <a:t>và</a:t>
            </a:r>
            <a:r>
              <a:rPr lang="en-US" sz="1400" dirty="0"/>
              <a:t> </a:t>
            </a:r>
            <a:r>
              <a:rPr lang="en-US" sz="1400" b="1" dirty="0"/>
              <a:t>Predicted Weight</a:t>
            </a:r>
            <a:r>
              <a:rPr lang="en-US" sz="1400" dirty="0"/>
              <a:t> - </a:t>
            </a:r>
            <a:r>
              <a:rPr lang="en-US" sz="1400" dirty="0" err="1"/>
              <a:t>dự</a:t>
            </a:r>
            <a:r>
              <a:rPr lang="en-US" sz="1400" dirty="0"/>
              <a:t> </a:t>
            </a:r>
            <a:r>
              <a:rPr lang="en-US" sz="1400" dirty="0" err="1"/>
              <a:t>đoán</a:t>
            </a:r>
            <a:endParaRPr lang="en-US" sz="1400" dirty="0"/>
          </a:p>
          <a:p>
            <a:pPr marL="0" indent="0">
              <a:buSzPts val="1100"/>
              <a:buNone/>
            </a:pPr>
            <a:endParaRPr lang="en-US" sz="1400" dirty="0"/>
          </a:p>
          <a:p>
            <a:pPr marL="0" indent="0">
              <a:buSzPts val="1100"/>
              <a:buNone/>
            </a:pP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pic>
        <p:nvPicPr>
          <p:cNvPr id="7" name="Picture 6">
            <a:extLst>
              <a:ext uri="{FF2B5EF4-FFF2-40B4-BE49-F238E27FC236}">
                <a16:creationId xmlns:a16="http://schemas.microsoft.com/office/drawing/2014/main" id="{CA6A1852-3A96-4861-90A9-CD29F67F0AEB}"/>
              </a:ext>
            </a:extLst>
          </p:cNvPr>
          <p:cNvPicPr/>
          <p:nvPr/>
        </p:nvPicPr>
        <p:blipFill>
          <a:blip r:embed="rId3"/>
          <a:stretch>
            <a:fillRect/>
          </a:stretch>
        </p:blipFill>
        <p:spPr>
          <a:xfrm>
            <a:off x="1214719" y="2077835"/>
            <a:ext cx="5159187" cy="1077169"/>
          </a:xfrm>
          <a:prstGeom prst="rect">
            <a:avLst/>
          </a:prstGeom>
        </p:spPr>
      </p:pic>
      <p:pic>
        <p:nvPicPr>
          <p:cNvPr id="5" name="Picture 4">
            <a:extLst>
              <a:ext uri="{FF2B5EF4-FFF2-40B4-BE49-F238E27FC236}">
                <a16:creationId xmlns:a16="http://schemas.microsoft.com/office/drawing/2014/main" id="{9E39F0D2-EA90-4875-8E82-402CBAA5215C}"/>
              </a:ext>
            </a:extLst>
          </p:cNvPr>
          <p:cNvPicPr>
            <a:picLocks noChangeAspect="1"/>
          </p:cNvPicPr>
          <p:nvPr/>
        </p:nvPicPr>
        <p:blipFill>
          <a:blip r:embed="rId4"/>
          <a:stretch>
            <a:fillRect/>
          </a:stretch>
        </p:blipFill>
        <p:spPr>
          <a:xfrm>
            <a:off x="6859599" y="1768082"/>
            <a:ext cx="1782504" cy="2931665"/>
          </a:xfrm>
          <a:prstGeom prst="rect">
            <a:avLst/>
          </a:prstGeom>
        </p:spPr>
      </p:pic>
      <p:sp>
        <p:nvSpPr>
          <p:cNvPr id="8" name="Google Shape;489;p60">
            <a:extLst>
              <a:ext uri="{FF2B5EF4-FFF2-40B4-BE49-F238E27FC236}">
                <a16:creationId xmlns:a16="http://schemas.microsoft.com/office/drawing/2014/main" id="{07B4AEF2-2FF3-4F73-95EC-FCA6C4467F1D}"/>
              </a:ext>
            </a:extLst>
          </p:cNvPr>
          <p:cNvSpPr txBox="1">
            <a:spLocks/>
          </p:cNvSpPr>
          <p:nvPr/>
        </p:nvSpPr>
        <p:spPr>
          <a:xfrm>
            <a:off x="1042703" y="989075"/>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Đánh</a:t>
            </a:r>
            <a:r>
              <a:rPr lang="en-US" sz="1400" b="1" dirty="0">
                <a:solidFill>
                  <a:schemeClr val="tx1"/>
                </a:solidFill>
              </a:rPr>
              <a:t> </a:t>
            </a:r>
            <a:r>
              <a:rPr lang="en-US" sz="1400" b="1" dirty="0" err="1">
                <a:solidFill>
                  <a:schemeClr val="tx1"/>
                </a:solidFill>
              </a:rPr>
              <a:t>giá</a:t>
            </a:r>
            <a:r>
              <a:rPr lang="en-US" sz="1400" b="1" dirty="0">
                <a:solidFill>
                  <a:schemeClr val="tx1"/>
                </a:solidFill>
              </a:rPr>
              <a:t> </a:t>
            </a:r>
            <a:r>
              <a:rPr lang="en-US" sz="1400" b="1" dirty="0" err="1">
                <a:solidFill>
                  <a:schemeClr val="tx1"/>
                </a:solidFill>
              </a:rPr>
              <a:t>kết</a:t>
            </a:r>
            <a:r>
              <a:rPr lang="en-US" sz="1400" b="1" dirty="0">
                <a:solidFill>
                  <a:schemeClr val="tx1"/>
                </a:solidFill>
              </a:rPr>
              <a:t> </a:t>
            </a:r>
            <a:r>
              <a:rPr lang="en-US" sz="1400" b="1" dirty="0" err="1">
                <a:solidFill>
                  <a:schemeClr val="tx1"/>
                </a:solidFill>
              </a:rPr>
              <a:t>quả</a:t>
            </a:r>
            <a:r>
              <a:rPr lang="en-US" sz="1400" b="1" dirty="0">
                <a:solidFill>
                  <a:schemeClr val="tx1"/>
                </a:solidFill>
              </a:rPr>
              <a:t> </a:t>
            </a:r>
            <a:r>
              <a:rPr lang="en-US" sz="1400" b="1" dirty="0" err="1">
                <a:solidFill>
                  <a:schemeClr val="tx1"/>
                </a:solidFill>
              </a:rPr>
              <a:t>dự</a:t>
            </a:r>
            <a:r>
              <a:rPr lang="en-US" sz="1400" b="1" dirty="0">
                <a:solidFill>
                  <a:schemeClr val="tx1"/>
                </a:solidFill>
              </a:rPr>
              <a:t> </a:t>
            </a:r>
            <a:r>
              <a:rPr lang="en-US" sz="1400" b="1" dirty="0" err="1">
                <a:solidFill>
                  <a:schemeClr val="tx1"/>
                </a:solidFill>
              </a:rPr>
              <a:t>đoán</a:t>
            </a:r>
            <a:endParaRPr lang="en-US" sz="1400" dirty="0">
              <a:solidFill>
                <a:schemeClr val="tx1"/>
              </a:solidFill>
            </a:endParaRPr>
          </a:p>
          <a:p>
            <a:pPr marL="0" indent="0">
              <a:lnSpc>
                <a:spcPct val="150000"/>
              </a:lnSpc>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161904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down)">
                                      <p:cBhvr>
                                        <p:cTn id="1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10" name="Google Shape;489;p60">
            <a:extLst>
              <a:ext uri="{FF2B5EF4-FFF2-40B4-BE49-F238E27FC236}">
                <a16:creationId xmlns:a16="http://schemas.microsoft.com/office/drawing/2014/main" id="{DB1B3C92-9A9F-4752-A8DD-FD3901ED84BD}"/>
              </a:ext>
            </a:extLst>
          </p:cNvPr>
          <p:cNvSpPr txBox="1">
            <a:spLocks/>
          </p:cNvSpPr>
          <p:nvPr/>
        </p:nvSpPr>
        <p:spPr>
          <a:xfrm>
            <a:off x="950786" y="1029664"/>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Đánh</a:t>
            </a:r>
            <a:r>
              <a:rPr lang="en-US" sz="1400" b="1" dirty="0">
                <a:solidFill>
                  <a:schemeClr val="tx1"/>
                </a:solidFill>
              </a:rPr>
              <a:t> </a:t>
            </a:r>
            <a:r>
              <a:rPr lang="en-US" sz="1400" b="1" dirty="0" err="1">
                <a:solidFill>
                  <a:schemeClr val="tx1"/>
                </a:solidFill>
              </a:rPr>
              <a:t>giá</a:t>
            </a:r>
            <a:r>
              <a:rPr lang="en-US" sz="1400" b="1" dirty="0">
                <a:solidFill>
                  <a:schemeClr val="tx1"/>
                </a:solidFill>
              </a:rPr>
              <a:t> </a:t>
            </a:r>
            <a:r>
              <a:rPr lang="en-US" sz="1400" b="1" dirty="0" err="1">
                <a:solidFill>
                  <a:schemeClr val="tx1"/>
                </a:solidFill>
              </a:rPr>
              <a:t>kết</a:t>
            </a:r>
            <a:r>
              <a:rPr lang="en-US" sz="1400" b="1" dirty="0">
                <a:solidFill>
                  <a:schemeClr val="tx1"/>
                </a:solidFill>
              </a:rPr>
              <a:t> </a:t>
            </a:r>
            <a:r>
              <a:rPr lang="en-US" sz="1400" b="1" dirty="0" err="1">
                <a:solidFill>
                  <a:schemeClr val="tx1"/>
                </a:solidFill>
              </a:rPr>
              <a:t>quả</a:t>
            </a:r>
            <a:r>
              <a:rPr lang="en-US" sz="1400" b="1" dirty="0">
                <a:solidFill>
                  <a:schemeClr val="tx1"/>
                </a:solidFill>
              </a:rPr>
              <a:t> </a:t>
            </a:r>
            <a:r>
              <a:rPr lang="en-US" sz="1400" b="1" dirty="0" err="1">
                <a:solidFill>
                  <a:schemeClr val="tx1"/>
                </a:solidFill>
              </a:rPr>
              <a:t>dự</a:t>
            </a:r>
            <a:r>
              <a:rPr lang="en-US" sz="1400" b="1" dirty="0">
                <a:solidFill>
                  <a:schemeClr val="tx1"/>
                </a:solidFill>
              </a:rPr>
              <a:t> </a:t>
            </a:r>
            <a:r>
              <a:rPr lang="en-US" sz="1400" b="1" dirty="0" err="1">
                <a:solidFill>
                  <a:schemeClr val="tx1"/>
                </a:solidFill>
              </a:rPr>
              <a:t>đoán</a:t>
            </a:r>
            <a:endParaRPr lang="en-US" sz="1400" dirty="0">
              <a:solidFill>
                <a:schemeClr val="tx1"/>
              </a:solidFill>
            </a:endParaRPr>
          </a:p>
          <a:p>
            <a:pPr marL="0" indent="0">
              <a:lnSpc>
                <a:spcPct val="150000"/>
              </a:lnSpc>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13" name="Google Shape;489;p60">
            <a:extLst>
              <a:ext uri="{FF2B5EF4-FFF2-40B4-BE49-F238E27FC236}">
                <a16:creationId xmlns:a16="http://schemas.microsoft.com/office/drawing/2014/main" id="{840012C7-4394-4596-A71F-4DCF0C47C072}"/>
              </a:ext>
            </a:extLst>
          </p:cNvPr>
          <p:cNvSpPr txBox="1">
            <a:spLocks/>
          </p:cNvSpPr>
          <p:nvPr/>
        </p:nvSpPr>
        <p:spPr>
          <a:xfrm>
            <a:off x="1214719" y="1222436"/>
            <a:ext cx="7505699" cy="7957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a:solidFill>
                  <a:schemeClr val="tx1"/>
                </a:solidFill>
              </a:rPr>
              <a:t> </a:t>
            </a:r>
            <a:r>
              <a:rPr lang="en-US" sz="1400" dirty="0">
                <a:solidFill>
                  <a:schemeClr val="tx1"/>
                </a:solidFill>
                <a:sym typeface="Wingdings" panose="05000000000000000000" pitchFamily="2" charset="2"/>
              </a:rPr>
              <a:t>-</a:t>
            </a:r>
            <a:r>
              <a:rPr lang="en-US" sz="1400" b="1" dirty="0">
                <a:sym typeface="Wingdings" panose="05000000000000000000" pitchFamily="2" charset="2"/>
              </a:rPr>
              <a:t> </a:t>
            </a:r>
            <a:r>
              <a:rPr lang="en-US" sz="1400" dirty="0" err="1"/>
              <a:t>Sử</a:t>
            </a:r>
            <a:r>
              <a:rPr lang="en-US" sz="1400" dirty="0"/>
              <a:t> </a:t>
            </a:r>
            <a:r>
              <a:rPr lang="en-US" sz="1400" dirty="0" err="1"/>
              <a:t>dụng</a:t>
            </a:r>
            <a:r>
              <a:rPr lang="en-US" sz="1400" dirty="0"/>
              <a:t> </a:t>
            </a:r>
            <a:r>
              <a:rPr lang="en-US" sz="1400" dirty="0" err="1"/>
              <a:t>biểu</a:t>
            </a:r>
            <a:r>
              <a:rPr lang="en-US" sz="1400" dirty="0"/>
              <a:t> </a:t>
            </a:r>
            <a:r>
              <a:rPr lang="en-US" sz="1400" dirty="0" err="1"/>
              <a:t>đồ</a:t>
            </a:r>
            <a:r>
              <a:rPr lang="en-US" sz="1400" dirty="0"/>
              <a:t> scatter </a:t>
            </a:r>
            <a:r>
              <a:rPr lang="en-US" sz="1400" dirty="0" err="1"/>
              <a:t>để</a:t>
            </a:r>
            <a:r>
              <a:rPr lang="en-US" sz="1400" dirty="0"/>
              <a:t> </a:t>
            </a:r>
            <a:r>
              <a:rPr lang="en-US" sz="1400" dirty="0" err="1"/>
              <a:t>xem</a:t>
            </a:r>
            <a:r>
              <a:rPr lang="en-US" sz="1400" dirty="0"/>
              <a:t> </a:t>
            </a:r>
            <a:r>
              <a:rPr lang="en-US" sz="1400" dirty="0" err="1"/>
              <a:t>xét</a:t>
            </a:r>
            <a:r>
              <a:rPr lang="en-US" sz="1400" dirty="0"/>
              <a:t> </a:t>
            </a:r>
            <a:r>
              <a:rPr lang="en-US" sz="1400" dirty="0" err="1"/>
              <a:t>mức</a:t>
            </a:r>
            <a:r>
              <a:rPr lang="en-US" sz="1400" dirty="0"/>
              <a:t> </a:t>
            </a:r>
            <a:r>
              <a:rPr lang="en-US" sz="1400" dirty="0" err="1"/>
              <a:t>độ</a:t>
            </a:r>
            <a:r>
              <a:rPr lang="en-US" sz="1400" dirty="0"/>
              <a:t> </a:t>
            </a:r>
            <a:r>
              <a:rPr lang="en-US" sz="1400" dirty="0" err="1"/>
              <a:t>chênh</a:t>
            </a:r>
            <a:r>
              <a:rPr lang="en-US" sz="1400" dirty="0"/>
              <a:t> </a:t>
            </a:r>
            <a:r>
              <a:rPr lang="en-US" sz="1400" dirty="0" err="1"/>
              <a:t>lệnh</a:t>
            </a:r>
            <a:r>
              <a:rPr lang="en-US" sz="1400" dirty="0"/>
              <a:t> </a:t>
            </a:r>
            <a:r>
              <a:rPr lang="en-US" sz="1400" dirty="0" err="1"/>
              <a:t>giữa</a:t>
            </a:r>
            <a:r>
              <a:rPr lang="en-US" sz="1400" dirty="0"/>
              <a:t> </a:t>
            </a:r>
            <a:r>
              <a:rPr lang="en-US" sz="1400" dirty="0" err="1"/>
              <a:t>dự</a:t>
            </a:r>
            <a:r>
              <a:rPr lang="en-US" sz="1400" dirty="0"/>
              <a:t> </a:t>
            </a:r>
            <a:r>
              <a:rPr lang="en-US" sz="1400" dirty="0" err="1"/>
              <a:t>đoán</a:t>
            </a:r>
            <a:r>
              <a:rPr lang="en-US" sz="1400" dirty="0"/>
              <a:t> </a:t>
            </a:r>
            <a:r>
              <a:rPr lang="en-US" sz="1400" dirty="0" err="1"/>
              <a:t>và</a:t>
            </a:r>
            <a:r>
              <a:rPr lang="en-US" sz="1400" dirty="0"/>
              <a:t> </a:t>
            </a:r>
            <a:r>
              <a:rPr lang="en-US" sz="1400" dirty="0" err="1"/>
              <a:t>thực</a:t>
            </a:r>
            <a:r>
              <a:rPr lang="en-US" sz="1400" dirty="0"/>
              <a:t> </a:t>
            </a:r>
            <a:r>
              <a:rPr lang="en-US" sz="1400" dirty="0" err="1"/>
              <a:t>tế</a:t>
            </a:r>
            <a:endParaRPr lang="en-US" sz="1400" dirty="0"/>
          </a:p>
          <a:p>
            <a:pPr marL="0" indent="0">
              <a:buSzPts val="1100"/>
              <a:buNone/>
            </a:pPr>
            <a:endParaRPr lang="en-US" sz="1400" dirty="0"/>
          </a:p>
          <a:p>
            <a:pPr marL="0" indent="0">
              <a:buSzPts val="1100"/>
              <a:buNone/>
            </a:pPr>
            <a:endParaRPr lang="en-US" sz="1400" dirty="0">
              <a:solidFill>
                <a:schemeClr val="tx1"/>
              </a:solidFill>
            </a:endParaRPr>
          </a:p>
          <a:p>
            <a:pPr marL="0" indent="0">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pic>
        <p:nvPicPr>
          <p:cNvPr id="2" name="Picture 1">
            <a:extLst>
              <a:ext uri="{FF2B5EF4-FFF2-40B4-BE49-F238E27FC236}">
                <a16:creationId xmlns:a16="http://schemas.microsoft.com/office/drawing/2014/main" id="{40A98B39-695A-4598-B855-9E259728E333}"/>
              </a:ext>
            </a:extLst>
          </p:cNvPr>
          <p:cNvPicPr>
            <a:picLocks noChangeAspect="1"/>
          </p:cNvPicPr>
          <p:nvPr/>
        </p:nvPicPr>
        <p:blipFill>
          <a:blip r:embed="rId3"/>
          <a:stretch>
            <a:fillRect/>
          </a:stretch>
        </p:blipFill>
        <p:spPr>
          <a:xfrm>
            <a:off x="1504577" y="1620322"/>
            <a:ext cx="6925981" cy="3204763"/>
          </a:xfrm>
          <a:prstGeom prst="rect">
            <a:avLst/>
          </a:prstGeom>
        </p:spPr>
      </p:pic>
    </p:spTree>
    <p:extLst>
      <p:ext uri="{BB962C8B-B14F-4D97-AF65-F5344CB8AC3E}">
        <p14:creationId xmlns:p14="http://schemas.microsoft.com/office/powerpoint/2010/main" val="34136240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pic>
        <p:nvPicPr>
          <p:cNvPr id="4" name="Picture 3">
            <a:extLst>
              <a:ext uri="{FF2B5EF4-FFF2-40B4-BE49-F238E27FC236}">
                <a16:creationId xmlns:a16="http://schemas.microsoft.com/office/drawing/2014/main" id="{A3295866-7DA5-4759-99EC-D978FF82F052}"/>
              </a:ext>
            </a:extLst>
          </p:cNvPr>
          <p:cNvPicPr>
            <a:picLocks noChangeAspect="1"/>
          </p:cNvPicPr>
          <p:nvPr/>
        </p:nvPicPr>
        <p:blipFill>
          <a:blip r:embed="rId3"/>
          <a:stretch>
            <a:fillRect/>
          </a:stretch>
        </p:blipFill>
        <p:spPr>
          <a:xfrm>
            <a:off x="0" y="456212"/>
            <a:ext cx="9144000" cy="4231076"/>
          </a:xfrm>
          <a:prstGeom prst="rect">
            <a:avLst/>
          </a:prstGeom>
        </p:spPr>
      </p:pic>
    </p:spTree>
    <p:extLst>
      <p:ext uri="{BB962C8B-B14F-4D97-AF65-F5344CB8AC3E}">
        <p14:creationId xmlns:p14="http://schemas.microsoft.com/office/powerpoint/2010/main" val="33885056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10" name="Google Shape;489;p60">
            <a:extLst>
              <a:ext uri="{FF2B5EF4-FFF2-40B4-BE49-F238E27FC236}">
                <a16:creationId xmlns:a16="http://schemas.microsoft.com/office/drawing/2014/main" id="{DB1B3C92-9A9F-4752-A8DD-FD3901ED84BD}"/>
              </a:ext>
            </a:extLst>
          </p:cNvPr>
          <p:cNvSpPr txBox="1">
            <a:spLocks/>
          </p:cNvSpPr>
          <p:nvPr/>
        </p:nvSpPr>
        <p:spPr>
          <a:xfrm>
            <a:off x="950786" y="1029664"/>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Soure</a:t>
            </a:r>
            <a:r>
              <a:rPr lang="en-US" sz="1400" b="1" dirty="0">
                <a:solidFill>
                  <a:schemeClr val="tx1"/>
                </a:solidFill>
              </a:rPr>
              <a:t> code</a:t>
            </a:r>
            <a:r>
              <a:rPr lang="en-US" sz="1400" dirty="0">
                <a:solidFill>
                  <a:schemeClr val="tx1"/>
                </a:solidFill>
              </a:rPr>
              <a:t>: </a:t>
            </a:r>
            <a:r>
              <a:rPr lang="en-US" sz="1400" i="1" dirty="0">
                <a:solidFill>
                  <a:srgbClr val="00B0F0"/>
                </a:solidFill>
                <a:hlinkClick r:id="rId3">
                  <a:extLst>
                    <a:ext uri="{A12FA001-AC4F-418D-AE19-62706E023703}">
                      <ahyp:hlinkClr xmlns:ahyp="http://schemas.microsoft.com/office/drawing/2018/hyperlinkcolor" val="tx"/>
                    </a:ext>
                  </a:extLst>
                </a:hlinkClick>
              </a:rPr>
              <a:t>https://www.kaggle.com/code/voduylong76/baocao</a:t>
            </a:r>
            <a:endParaRPr lang="en-US" sz="1400" i="1" dirty="0">
              <a:solidFill>
                <a:srgbClr val="00B0F0"/>
              </a:solidFill>
            </a:endParaRPr>
          </a:p>
          <a:p>
            <a:pPr marL="285750" indent="-285750">
              <a:buSzPts val="1100"/>
            </a:pPr>
            <a:endParaRPr lang="en-US" sz="1400" dirty="0">
              <a:solidFill>
                <a:schemeClr val="tx1"/>
              </a:solidFill>
            </a:endParaRPr>
          </a:p>
          <a:p>
            <a:pPr marL="0" indent="0">
              <a:lnSpc>
                <a:spcPct val="150000"/>
              </a:lnSpc>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263643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iCiel (Headings)"/>
              </a:rPr>
              <a:t>1. </a:t>
            </a:r>
            <a:r>
              <a:rPr lang="en-US" b="1" dirty="0" err="1">
                <a:latin typeface="iCiel (Headings)"/>
              </a:rPr>
              <a:t>Giới</a:t>
            </a:r>
            <a:r>
              <a:rPr lang="en-US" b="1" dirty="0">
                <a:latin typeface="iCiel (Headings)"/>
              </a:rPr>
              <a:t> </a:t>
            </a:r>
            <a:r>
              <a:rPr lang="en-US" b="1" dirty="0" err="1">
                <a:latin typeface="iCiel (Headings)"/>
              </a:rPr>
              <a:t>thiệu</a:t>
            </a:r>
            <a:endParaRPr b="1" dirty="0">
              <a:latin typeface="iCiel (Headings)"/>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err="1">
                <a:solidFill>
                  <a:schemeClr val="dk1"/>
                </a:solidFill>
              </a:rPr>
              <a:t>Các</a:t>
            </a:r>
            <a:r>
              <a:rPr lang="en-US" sz="1400" dirty="0">
                <a:solidFill>
                  <a:schemeClr val="dk1"/>
                </a:solidFill>
              </a:rPr>
              <a:t> </a:t>
            </a:r>
            <a:r>
              <a:rPr lang="en-US" sz="1400" dirty="0" err="1">
                <a:solidFill>
                  <a:schemeClr val="dk1"/>
                </a:solidFill>
              </a:rPr>
              <a:t>thuật</a:t>
            </a:r>
            <a:r>
              <a:rPr lang="en-US" sz="1400" dirty="0">
                <a:solidFill>
                  <a:schemeClr val="dk1"/>
                </a:solidFill>
              </a:rPr>
              <a:t> </a:t>
            </a:r>
            <a:r>
              <a:rPr lang="en-US" sz="1400" dirty="0" err="1">
                <a:solidFill>
                  <a:schemeClr val="dk1"/>
                </a:solidFill>
              </a:rPr>
              <a:t>toán</a:t>
            </a:r>
            <a:r>
              <a:rPr lang="en-US" sz="1400" dirty="0">
                <a:solidFill>
                  <a:schemeClr val="dk1"/>
                </a:solidFill>
              </a:rPr>
              <a:t> </a:t>
            </a:r>
            <a:r>
              <a:rPr lang="en-US" sz="1400" dirty="0" err="1">
                <a:solidFill>
                  <a:schemeClr val="dk1"/>
                </a:solidFill>
              </a:rPr>
              <a:t>hồi</a:t>
            </a:r>
            <a:r>
              <a:rPr lang="en-US" sz="1400" dirty="0">
                <a:solidFill>
                  <a:schemeClr val="dk1"/>
                </a:solidFill>
              </a:rPr>
              <a:t> </a:t>
            </a:r>
            <a:r>
              <a:rPr lang="en-US" sz="1400" dirty="0" err="1">
                <a:solidFill>
                  <a:schemeClr val="dk1"/>
                </a:solidFill>
              </a:rPr>
              <a:t>quy</a:t>
            </a:r>
            <a:r>
              <a:rPr lang="en-US" sz="1400" dirty="0">
                <a:solidFill>
                  <a:schemeClr val="dk1"/>
                </a:solidFill>
              </a:rPr>
              <a:t> </a:t>
            </a:r>
            <a:r>
              <a:rPr lang="en-US" sz="1400" dirty="0" err="1">
                <a:solidFill>
                  <a:schemeClr val="dk1"/>
                </a:solidFill>
              </a:rPr>
              <a:t>phổ</a:t>
            </a:r>
            <a:r>
              <a:rPr lang="en-US" sz="1400" dirty="0">
                <a:solidFill>
                  <a:schemeClr val="dk1"/>
                </a:solidFill>
              </a:rPr>
              <a:t> </a:t>
            </a:r>
            <a:r>
              <a:rPr lang="en-US" sz="1400" dirty="0" err="1">
                <a:solidFill>
                  <a:schemeClr val="dk1"/>
                </a:solidFill>
              </a:rPr>
              <a:t>biến</a:t>
            </a:r>
            <a:endParaRPr lang="en-US" sz="1400" dirty="0">
              <a:solidFill>
                <a:schemeClr val="dk1"/>
              </a:solidFill>
            </a:endParaRPr>
          </a:p>
          <a:p>
            <a:pPr lvl="0" indent="-298450">
              <a:lnSpc>
                <a:spcPct val="150000"/>
              </a:lnSpc>
              <a:spcBef>
                <a:spcPts val="1200"/>
              </a:spcBef>
              <a:buSzPts val="1100"/>
              <a:buFont typeface="Montserrat Medium"/>
              <a:buChar char="●"/>
            </a:pPr>
            <a:r>
              <a:rPr lang="en-US" sz="1400" b="1" dirty="0" err="1">
                <a:solidFill>
                  <a:schemeClr val="dk1"/>
                </a:solidFill>
              </a:rPr>
              <a:t>Hồi</a:t>
            </a:r>
            <a:r>
              <a:rPr lang="en-US" sz="1400" b="1" dirty="0">
                <a:solidFill>
                  <a:schemeClr val="dk1"/>
                </a:solidFill>
              </a:rPr>
              <a:t> </a:t>
            </a:r>
            <a:r>
              <a:rPr lang="en-US" sz="1400" b="1" dirty="0" err="1">
                <a:solidFill>
                  <a:schemeClr val="dk1"/>
                </a:solidFill>
              </a:rPr>
              <a:t>quy</a:t>
            </a:r>
            <a:r>
              <a:rPr lang="en-US" sz="1400" b="1" dirty="0">
                <a:solidFill>
                  <a:schemeClr val="dk1"/>
                </a:solidFill>
              </a:rPr>
              <a:t> </a:t>
            </a:r>
            <a:r>
              <a:rPr lang="en-US" sz="1400" b="1" dirty="0" err="1">
                <a:solidFill>
                  <a:schemeClr val="dk1"/>
                </a:solidFill>
              </a:rPr>
              <a:t>tuyến</a:t>
            </a:r>
            <a:r>
              <a:rPr lang="en-US" sz="1400" b="1" dirty="0">
                <a:solidFill>
                  <a:schemeClr val="dk1"/>
                </a:solidFill>
              </a:rPr>
              <a:t> </a:t>
            </a:r>
            <a:r>
              <a:rPr lang="en-US" sz="1400" b="1" dirty="0" err="1">
                <a:solidFill>
                  <a:schemeClr val="dk1"/>
                </a:solidFill>
              </a:rPr>
              <a:t>tính</a:t>
            </a:r>
            <a:endParaRPr lang="en-US" sz="1400" b="1" dirty="0">
              <a:solidFill>
                <a:schemeClr val="dk1"/>
              </a:solidFill>
            </a:endParaRPr>
          </a:p>
          <a:p>
            <a:pPr lvl="0" indent="-298450">
              <a:lnSpc>
                <a:spcPct val="150000"/>
              </a:lnSpc>
              <a:buSzPts val="1100"/>
            </a:pPr>
            <a:r>
              <a:rPr lang="en-US" sz="1400" b="1" dirty="0" err="1">
                <a:solidFill>
                  <a:schemeClr val="dk1"/>
                </a:solidFill>
              </a:rPr>
              <a:t>Hồi</a:t>
            </a:r>
            <a:r>
              <a:rPr lang="en-US" sz="1400" b="1" dirty="0">
                <a:solidFill>
                  <a:schemeClr val="dk1"/>
                </a:solidFill>
              </a:rPr>
              <a:t> </a:t>
            </a:r>
            <a:r>
              <a:rPr lang="en-US" sz="1400" b="1" dirty="0" err="1">
                <a:solidFill>
                  <a:schemeClr val="dk1"/>
                </a:solidFill>
              </a:rPr>
              <a:t>quy</a:t>
            </a:r>
            <a:r>
              <a:rPr lang="en-US" sz="1400" b="1" dirty="0">
                <a:solidFill>
                  <a:schemeClr val="dk1"/>
                </a:solidFill>
              </a:rPr>
              <a:t> Logistic</a:t>
            </a:r>
          </a:p>
          <a:p>
            <a:pPr lvl="0" indent="-298450">
              <a:lnSpc>
                <a:spcPct val="150000"/>
              </a:lnSpc>
              <a:buSzPts val="1100"/>
              <a:buFont typeface="Montserrat Medium"/>
              <a:buChar char="●"/>
            </a:pPr>
            <a:r>
              <a:rPr lang="en-US" sz="1400" dirty="0" err="1">
                <a:solidFill>
                  <a:schemeClr val="dk1"/>
                </a:solidFill>
              </a:rPr>
              <a:t>Hồi</a:t>
            </a:r>
            <a:r>
              <a:rPr lang="en-US" sz="1400" dirty="0">
                <a:solidFill>
                  <a:schemeClr val="dk1"/>
                </a:solidFill>
              </a:rPr>
              <a:t> </a:t>
            </a:r>
            <a:r>
              <a:rPr lang="en-US" sz="1400" dirty="0" err="1">
                <a:solidFill>
                  <a:schemeClr val="dk1"/>
                </a:solidFill>
              </a:rPr>
              <a:t>quy</a:t>
            </a:r>
            <a:r>
              <a:rPr lang="en-US" sz="1400" dirty="0">
                <a:solidFill>
                  <a:schemeClr val="dk1"/>
                </a:solidFill>
              </a:rPr>
              <a:t> </a:t>
            </a:r>
            <a:r>
              <a:rPr lang="en-US" sz="1400" dirty="0" err="1">
                <a:solidFill>
                  <a:schemeClr val="dk1"/>
                </a:solidFill>
              </a:rPr>
              <a:t>đa</a:t>
            </a:r>
            <a:r>
              <a:rPr lang="en-US" sz="1400" dirty="0">
                <a:solidFill>
                  <a:schemeClr val="dk1"/>
                </a:solidFill>
              </a:rPr>
              <a:t> </a:t>
            </a:r>
            <a:r>
              <a:rPr lang="en-US" sz="1400" dirty="0" err="1">
                <a:solidFill>
                  <a:schemeClr val="dk1"/>
                </a:solidFill>
              </a:rPr>
              <a:t>thức</a:t>
            </a:r>
            <a:endParaRPr lang="en-US" sz="1400" dirty="0">
              <a:solidFill>
                <a:schemeClr val="dk1"/>
              </a:solidFill>
            </a:endParaRPr>
          </a:p>
          <a:p>
            <a:pPr lvl="0" indent="-298450">
              <a:lnSpc>
                <a:spcPct val="150000"/>
              </a:lnSpc>
              <a:buSzPts val="1100"/>
              <a:buFont typeface="Montserrat Medium"/>
              <a:buChar char="●"/>
            </a:pPr>
            <a:r>
              <a:rPr lang="en-US" sz="1400" dirty="0" err="1">
                <a:solidFill>
                  <a:schemeClr val="dk1"/>
                </a:solidFill>
              </a:rPr>
              <a:t>Hồi</a:t>
            </a:r>
            <a:r>
              <a:rPr lang="en-US" sz="1400" dirty="0">
                <a:solidFill>
                  <a:schemeClr val="dk1"/>
                </a:solidFill>
              </a:rPr>
              <a:t> </a:t>
            </a:r>
            <a:r>
              <a:rPr lang="en-US" sz="1400" dirty="0" err="1">
                <a:solidFill>
                  <a:schemeClr val="dk1"/>
                </a:solidFill>
              </a:rPr>
              <a:t>quy</a:t>
            </a:r>
            <a:r>
              <a:rPr lang="en-US" sz="1400" dirty="0">
                <a:solidFill>
                  <a:schemeClr val="dk1"/>
                </a:solidFill>
              </a:rPr>
              <a:t> ng</a:t>
            </a:r>
            <a:r>
              <a:rPr lang="vi-VN" sz="1400" dirty="0">
                <a:solidFill>
                  <a:schemeClr val="dk1"/>
                </a:solidFill>
              </a:rPr>
              <a:t>ư</a:t>
            </a:r>
            <a:r>
              <a:rPr lang="en-US" sz="1400" dirty="0" err="1">
                <a:solidFill>
                  <a:schemeClr val="dk1"/>
                </a:solidFill>
              </a:rPr>
              <a:t>ỡng</a:t>
            </a:r>
            <a:endParaRPr lang="en-US" sz="1400" dirty="0">
              <a:solidFill>
                <a:schemeClr val="dk1"/>
              </a:solidFill>
            </a:endParaRPr>
          </a:p>
          <a:p>
            <a:pPr lvl="0" indent="-298450">
              <a:lnSpc>
                <a:spcPct val="150000"/>
              </a:lnSpc>
              <a:buSzPts val="1100"/>
              <a:buFont typeface="Montserrat Medium"/>
              <a:buChar char="●"/>
            </a:pPr>
            <a:r>
              <a:rPr lang="en-US" sz="1400" dirty="0" err="1">
                <a:solidFill>
                  <a:schemeClr val="dk1"/>
                </a:solidFill>
              </a:rPr>
              <a:t>Mạng</a:t>
            </a:r>
            <a:r>
              <a:rPr lang="en-US" sz="1400" dirty="0">
                <a:solidFill>
                  <a:schemeClr val="dk1"/>
                </a:solidFill>
              </a:rPr>
              <a:t> </a:t>
            </a:r>
            <a:r>
              <a:rPr lang="en-US" sz="1400" dirty="0" err="1">
                <a:solidFill>
                  <a:schemeClr val="dk1"/>
                </a:solidFill>
              </a:rPr>
              <a:t>nueral</a:t>
            </a:r>
            <a:endParaRPr lang="en-US" sz="1400" dirty="0">
              <a:solidFill>
                <a:schemeClr val="dk1"/>
              </a:solidFill>
            </a:endParaRPr>
          </a:p>
          <a:p>
            <a:pPr lvl="0" indent="-298450">
              <a:lnSpc>
                <a:spcPct val="150000"/>
              </a:lnSpc>
              <a:buSzPts val="1100"/>
              <a:buFont typeface="Montserrat Medium"/>
              <a:buChar char="●"/>
            </a:pPr>
            <a:r>
              <a:rPr lang="en-US" sz="1400" dirty="0" err="1">
                <a:solidFill>
                  <a:schemeClr val="dk1"/>
                </a:solidFill>
                <a:uFill>
                  <a:noFill/>
                </a:uFill>
              </a:rPr>
              <a:t>Hồi</a:t>
            </a:r>
            <a:r>
              <a:rPr lang="en-US" sz="1400" dirty="0">
                <a:solidFill>
                  <a:schemeClr val="dk1"/>
                </a:solidFill>
                <a:uFill>
                  <a:noFill/>
                </a:uFill>
              </a:rPr>
              <a:t> </a:t>
            </a:r>
            <a:r>
              <a:rPr lang="en-US" sz="1400" dirty="0" err="1">
                <a:solidFill>
                  <a:schemeClr val="dk1"/>
                </a:solidFill>
                <a:uFill>
                  <a:noFill/>
                </a:uFill>
              </a:rPr>
              <a:t>quy</a:t>
            </a:r>
            <a:r>
              <a:rPr lang="en-US" sz="1400" dirty="0">
                <a:solidFill>
                  <a:schemeClr val="dk1"/>
                </a:solidFill>
                <a:uFill>
                  <a:noFill/>
                </a:uFill>
              </a:rPr>
              <a:t> Ridge </a:t>
            </a:r>
            <a:r>
              <a:rPr lang="en-US" sz="1400" dirty="0" err="1">
                <a:solidFill>
                  <a:schemeClr val="dk1"/>
                </a:solidFill>
                <a:uFill>
                  <a:noFill/>
                </a:uFill>
              </a:rPr>
              <a:t>và</a:t>
            </a:r>
            <a:r>
              <a:rPr lang="en-US" sz="1400" dirty="0">
                <a:solidFill>
                  <a:schemeClr val="dk1"/>
                </a:solidFill>
                <a:uFill>
                  <a:noFill/>
                </a:uFill>
              </a:rPr>
              <a:t> Lasso</a:t>
            </a:r>
          </a:p>
          <a:p>
            <a:pPr lvl="0" indent="-298450">
              <a:lnSpc>
                <a:spcPct val="150000"/>
              </a:lnSpc>
              <a:buSzPts val="1100"/>
              <a:buFont typeface="Montserrat Medium"/>
              <a:buChar char="●"/>
            </a:pPr>
            <a:r>
              <a:rPr lang="en-US" sz="1400" dirty="0">
                <a:solidFill>
                  <a:schemeClr val="dk1"/>
                </a:solidFill>
                <a:uFill>
                  <a:noFill/>
                </a:uFill>
              </a:rPr>
              <a:t>…</a:t>
            </a: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p:txBody>
      </p:sp>
    </p:spTree>
    <p:extLst>
      <p:ext uri="{BB962C8B-B14F-4D97-AF65-F5344CB8AC3E}">
        <p14:creationId xmlns:p14="http://schemas.microsoft.com/office/powerpoint/2010/main" val="1756665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10" name="Google Shape;489;p60">
            <a:extLst>
              <a:ext uri="{FF2B5EF4-FFF2-40B4-BE49-F238E27FC236}">
                <a16:creationId xmlns:a16="http://schemas.microsoft.com/office/drawing/2014/main" id="{DB1B3C92-9A9F-4752-A8DD-FD3901ED84BD}"/>
              </a:ext>
            </a:extLst>
          </p:cNvPr>
          <p:cNvSpPr txBox="1">
            <a:spLocks/>
          </p:cNvSpPr>
          <p:nvPr/>
        </p:nvSpPr>
        <p:spPr>
          <a:xfrm>
            <a:off x="1123356" y="3074026"/>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a:solidFill>
                  <a:schemeClr val="tx1"/>
                </a:solidFill>
              </a:rPr>
              <a:t>Nh</a:t>
            </a:r>
            <a:r>
              <a:rPr lang="vi-VN" sz="1400" b="1" dirty="0">
                <a:solidFill>
                  <a:schemeClr val="tx1"/>
                </a:solidFill>
              </a:rPr>
              <a:t>ư</a:t>
            </a:r>
            <a:r>
              <a:rPr lang="en-US" sz="1400" b="1" dirty="0" err="1">
                <a:solidFill>
                  <a:schemeClr val="tx1"/>
                </a:solidFill>
              </a:rPr>
              <a:t>ợc</a:t>
            </a:r>
            <a:r>
              <a:rPr lang="en-US" sz="1400" b="1" dirty="0">
                <a:solidFill>
                  <a:schemeClr val="tx1"/>
                </a:solidFill>
              </a:rPr>
              <a:t> </a:t>
            </a:r>
            <a:r>
              <a:rPr lang="en-US" sz="1400" b="1" dirty="0" err="1">
                <a:solidFill>
                  <a:schemeClr val="tx1"/>
                </a:solidFill>
              </a:rPr>
              <a:t>điểm</a:t>
            </a:r>
            <a:endParaRPr lang="en-US" sz="1400" dirty="0">
              <a:solidFill>
                <a:schemeClr val="tx1"/>
              </a:solidFill>
            </a:endParaRPr>
          </a:p>
          <a:p>
            <a:pPr marL="0" indent="0">
              <a:lnSpc>
                <a:spcPct val="150000"/>
              </a:lnSpc>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13" name="Google Shape;489;p60">
            <a:extLst>
              <a:ext uri="{FF2B5EF4-FFF2-40B4-BE49-F238E27FC236}">
                <a16:creationId xmlns:a16="http://schemas.microsoft.com/office/drawing/2014/main" id="{840012C7-4394-4596-A71F-4DCF0C47C072}"/>
              </a:ext>
            </a:extLst>
          </p:cNvPr>
          <p:cNvSpPr txBox="1">
            <a:spLocks/>
          </p:cNvSpPr>
          <p:nvPr/>
        </p:nvSpPr>
        <p:spPr>
          <a:xfrm>
            <a:off x="1214718" y="1576321"/>
            <a:ext cx="7505699" cy="14546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lnSpc>
                <a:spcPct val="150000"/>
              </a:lnSpc>
              <a:buSzPts val="1100"/>
              <a:buFontTx/>
              <a:buChar char="-"/>
            </a:pPr>
            <a:r>
              <a:rPr lang="en-US" sz="1400" dirty="0" err="1"/>
              <a:t>Độ</a:t>
            </a:r>
            <a:r>
              <a:rPr lang="en-US" sz="1400" dirty="0"/>
              <a:t> tin </a:t>
            </a:r>
            <a:r>
              <a:rPr lang="en-US" sz="1400" dirty="0" err="1"/>
              <a:t>cậy</a:t>
            </a:r>
            <a:r>
              <a:rPr lang="en-US" sz="1400" dirty="0"/>
              <a:t> </a:t>
            </a:r>
            <a:r>
              <a:rPr lang="en-US" sz="1400" dirty="0" err="1"/>
              <a:t>cao</a:t>
            </a:r>
            <a:endParaRPr lang="en-US" sz="1400" dirty="0"/>
          </a:p>
          <a:p>
            <a:pPr marL="285750" indent="-285750">
              <a:lnSpc>
                <a:spcPct val="150000"/>
              </a:lnSpc>
              <a:buSzPts val="1100"/>
              <a:buFontTx/>
              <a:buChar char="-"/>
            </a:pPr>
            <a:r>
              <a:rPr lang="en-US" sz="1400" dirty="0" err="1"/>
              <a:t>Dễ</a:t>
            </a:r>
            <a:r>
              <a:rPr lang="en-US" sz="1400" dirty="0"/>
              <a:t> </a:t>
            </a:r>
            <a:r>
              <a:rPr lang="en-US" sz="1400" dirty="0" err="1"/>
              <a:t>sử</a:t>
            </a:r>
            <a:r>
              <a:rPr lang="en-US" sz="1400" dirty="0"/>
              <a:t> </a:t>
            </a:r>
            <a:r>
              <a:rPr lang="en-US" sz="1400" dirty="0" err="1"/>
              <a:t>dụng</a:t>
            </a:r>
            <a:endParaRPr lang="en-US" sz="1400" dirty="0"/>
          </a:p>
          <a:p>
            <a:pPr marL="285750" indent="-285750">
              <a:lnSpc>
                <a:spcPct val="150000"/>
              </a:lnSpc>
              <a:buSzPts val="1100"/>
              <a:buFontTx/>
              <a:buChar char="-"/>
            </a:pPr>
            <a:r>
              <a:rPr lang="en-US" sz="1400" dirty="0"/>
              <a:t>Linh </a:t>
            </a:r>
            <a:r>
              <a:rPr lang="en-US" sz="1400" dirty="0" err="1"/>
              <a:t>hoạt</a:t>
            </a:r>
            <a:endParaRPr lang="en-US" sz="1400" dirty="0"/>
          </a:p>
          <a:p>
            <a:pPr marL="285750" indent="-285750">
              <a:lnSpc>
                <a:spcPct val="150000"/>
              </a:lnSpc>
              <a:buSzPts val="1100"/>
              <a:buFontTx/>
              <a:buChar char="-"/>
            </a:pPr>
            <a:r>
              <a:rPr lang="en-US" sz="1400" dirty="0" err="1"/>
              <a:t>Dễ</a:t>
            </a:r>
            <a:r>
              <a:rPr lang="en-US" sz="1400" dirty="0"/>
              <a:t> </a:t>
            </a:r>
            <a:r>
              <a:rPr lang="en-US" sz="1400" dirty="0" err="1"/>
              <a:t>dàng</a:t>
            </a:r>
            <a:r>
              <a:rPr lang="en-US" sz="1400" dirty="0"/>
              <a:t> </a:t>
            </a:r>
            <a:r>
              <a:rPr lang="en-US" sz="1400" dirty="0" err="1"/>
              <a:t>tùy</a:t>
            </a:r>
            <a:r>
              <a:rPr lang="en-US" sz="1400" dirty="0"/>
              <a:t> </a:t>
            </a:r>
            <a:r>
              <a:rPr lang="en-US" sz="1400" dirty="0" err="1"/>
              <a:t>chỉnh</a:t>
            </a:r>
            <a:endParaRPr lang="en-US" sz="1400" dirty="0"/>
          </a:p>
          <a:p>
            <a:pPr marL="0" indent="0">
              <a:buSzPts val="1100"/>
              <a:buNone/>
            </a:pPr>
            <a:endParaRPr lang="en-US" sz="1400" dirty="0"/>
          </a:p>
        </p:txBody>
      </p:sp>
      <p:sp>
        <p:nvSpPr>
          <p:cNvPr id="6" name="Google Shape;489;p60">
            <a:extLst>
              <a:ext uri="{FF2B5EF4-FFF2-40B4-BE49-F238E27FC236}">
                <a16:creationId xmlns:a16="http://schemas.microsoft.com/office/drawing/2014/main" id="{F97F0E68-3119-4F09-BEBE-F13805787AC8}"/>
              </a:ext>
            </a:extLst>
          </p:cNvPr>
          <p:cNvSpPr txBox="1">
            <a:spLocks/>
          </p:cNvSpPr>
          <p:nvPr/>
        </p:nvSpPr>
        <p:spPr>
          <a:xfrm>
            <a:off x="1123356" y="1255038"/>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buSzPts val="1100"/>
            </a:pPr>
            <a:r>
              <a:rPr lang="en-US" sz="1400" b="1" dirty="0" err="1">
                <a:solidFill>
                  <a:schemeClr val="tx1"/>
                </a:solidFill>
              </a:rPr>
              <a:t>Ưu</a:t>
            </a:r>
            <a:r>
              <a:rPr lang="en-US" sz="1400" b="1" dirty="0">
                <a:solidFill>
                  <a:schemeClr val="tx1"/>
                </a:solidFill>
              </a:rPr>
              <a:t> </a:t>
            </a:r>
            <a:r>
              <a:rPr lang="en-US" sz="1400" b="1" dirty="0" err="1">
                <a:solidFill>
                  <a:schemeClr val="tx1"/>
                </a:solidFill>
              </a:rPr>
              <a:t>điểm</a:t>
            </a:r>
            <a:endParaRPr lang="en-US" sz="1400" dirty="0">
              <a:solidFill>
                <a:schemeClr val="tx1"/>
              </a:solidFill>
            </a:endParaRPr>
          </a:p>
          <a:p>
            <a:pPr marL="0" indent="0">
              <a:lnSpc>
                <a:spcPct val="150000"/>
              </a:lnSpc>
              <a:buSzPts val="1100"/>
              <a:buFont typeface="Arial"/>
              <a:buNone/>
            </a:pPr>
            <a:r>
              <a:rPr lang="en-US" sz="1400" dirty="0">
                <a:solidFill>
                  <a:schemeClr val="tx1"/>
                </a:solidFill>
              </a:rPr>
              <a:t>     </a:t>
            </a:r>
          </a:p>
          <a:p>
            <a:pPr marL="0" indent="0">
              <a:buSzPts val="1100"/>
              <a:buFont typeface="Arial"/>
              <a:buNone/>
            </a:pPr>
            <a:endParaRPr lang="en-US" sz="1400" dirty="0">
              <a:solidFill>
                <a:schemeClr val="tx1"/>
              </a:solidFill>
            </a:endParaRPr>
          </a:p>
        </p:txBody>
      </p:sp>
      <p:sp>
        <p:nvSpPr>
          <p:cNvPr id="8" name="Google Shape;489;p60">
            <a:extLst>
              <a:ext uri="{FF2B5EF4-FFF2-40B4-BE49-F238E27FC236}">
                <a16:creationId xmlns:a16="http://schemas.microsoft.com/office/drawing/2014/main" id="{3A60D509-2A24-4221-8B63-537F8A88653A}"/>
              </a:ext>
            </a:extLst>
          </p:cNvPr>
          <p:cNvSpPr txBox="1">
            <a:spLocks/>
          </p:cNvSpPr>
          <p:nvPr/>
        </p:nvSpPr>
        <p:spPr>
          <a:xfrm>
            <a:off x="1214718" y="3434432"/>
            <a:ext cx="7505699" cy="9382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285750" indent="-285750">
              <a:lnSpc>
                <a:spcPct val="150000"/>
              </a:lnSpc>
              <a:buSzPts val="1100"/>
              <a:buFontTx/>
              <a:buChar char="-"/>
            </a:pPr>
            <a:r>
              <a:rPr lang="en-US" sz="1400" dirty="0" err="1"/>
              <a:t>Dễ</a:t>
            </a:r>
            <a:r>
              <a:rPr lang="en-US" sz="1400" dirty="0"/>
              <a:t> </a:t>
            </a:r>
            <a:r>
              <a:rPr lang="en-US" sz="1400" dirty="0" err="1"/>
              <a:t>bị</a:t>
            </a:r>
            <a:r>
              <a:rPr lang="en-US" sz="1400" dirty="0"/>
              <a:t> </a:t>
            </a:r>
            <a:r>
              <a:rPr lang="en-US" sz="1400" dirty="0" err="1"/>
              <a:t>ảnh</a:t>
            </a:r>
            <a:r>
              <a:rPr lang="en-US" sz="1400" dirty="0"/>
              <a:t> h</a:t>
            </a:r>
            <a:r>
              <a:rPr lang="vi-VN" sz="1400" dirty="0"/>
              <a:t>ư</a:t>
            </a:r>
            <a:r>
              <a:rPr lang="en-US" sz="1400" dirty="0" err="1"/>
              <a:t>ởng</a:t>
            </a:r>
            <a:r>
              <a:rPr lang="en-US" sz="1400" dirty="0"/>
              <a:t> </a:t>
            </a:r>
            <a:r>
              <a:rPr lang="en-US" sz="1400" dirty="0" err="1"/>
              <a:t>bởi</a:t>
            </a:r>
            <a:r>
              <a:rPr lang="en-US" sz="1400" dirty="0"/>
              <a:t> </a:t>
            </a:r>
            <a:r>
              <a:rPr lang="en-US" sz="1400" dirty="0" err="1"/>
              <a:t>ngoại</a:t>
            </a:r>
            <a:r>
              <a:rPr lang="en-US" sz="1400" dirty="0"/>
              <a:t> </a:t>
            </a:r>
            <a:r>
              <a:rPr lang="en-US" sz="1400" dirty="0" err="1"/>
              <a:t>lệ</a:t>
            </a:r>
            <a:endParaRPr lang="en-US" sz="1400" dirty="0"/>
          </a:p>
          <a:p>
            <a:pPr marL="285750" indent="-285750">
              <a:lnSpc>
                <a:spcPct val="150000"/>
              </a:lnSpc>
              <a:buSzPts val="1100"/>
              <a:buFontTx/>
              <a:buChar char="-"/>
            </a:pPr>
            <a:r>
              <a:rPr lang="en-US" sz="1400" dirty="0" err="1"/>
              <a:t>Chỉ</a:t>
            </a:r>
            <a:r>
              <a:rPr lang="en-US" sz="1400" dirty="0"/>
              <a:t> </a:t>
            </a:r>
            <a:r>
              <a:rPr lang="en-US" sz="1400" dirty="0" err="1"/>
              <a:t>dự</a:t>
            </a:r>
            <a:r>
              <a:rPr lang="en-US" sz="1400" dirty="0"/>
              <a:t> </a:t>
            </a:r>
            <a:r>
              <a:rPr lang="en-US" sz="1400" dirty="0" err="1"/>
              <a:t>đoán</a:t>
            </a:r>
            <a:r>
              <a:rPr lang="en-US" sz="1400" dirty="0"/>
              <a:t> đ</a:t>
            </a:r>
            <a:r>
              <a:rPr lang="vi-VN" sz="1400" dirty="0"/>
              <a:t>ư</a:t>
            </a:r>
            <a:r>
              <a:rPr lang="en-US" sz="1400" dirty="0" err="1"/>
              <a:t>ợc</a:t>
            </a:r>
            <a:r>
              <a:rPr lang="en-US" sz="1400" dirty="0"/>
              <a:t> </a:t>
            </a:r>
            <a:r>
              <a:rPr lang="en-US" sz="1400" dirty="0" err="1"/>
              <a:t>giá</a:t>
            </a:r>
            <a:r>
              <a:rPr lang="en-US" sz="1400" dirty="0"/>
              <a:t> </a:t>
            </a:r>
            <a:r>
              <a:rPr lang="en-US" sz="1400" dirty="0" err="1"/>
              <a:t>trị</a:t>
            </a:r>
            <a:r>
              <a:rPr lang="en-US" sz="1400" dirty="0"/>
              <a:t> </a:t>
            </a:r>
            <a:r>
              <a:rPr lang="en-US" sz="1400" dirty="0" err="1"/>
              <a:t>đầu</a:t>
            </a:r>
            <a:r>
              <a:rPr lang="en-US" sz="1400" dirty="0"/>
              <a:t> ra </a:t>
            </a:r>
            <a:r>
              <a:rPr lang="en-US" sz="1400" dirty="0" err="1"/>
              <a:t>tuyến</a:t>
            </a:r>
            <a:r>
              <a:rPr lang="en-US" sz="1400" dirty="0"/>
              <a:t> </a:t>
            </a:r>
            <a:r>
              <a:rPr lang="en-US" sz="1400" dirty="0" err="1"/>
              <a:t>tính</a:t>
            </a:r>
            <a:endParaRPr lang="en-US" sz="1400" dirty="0"/>
          </a:p>
          <a:p>
            <a:pPr marL="0" indent="0">
              <a:buSzPts val="1100"/>
              <a:buNone/>
            </a:pPr>
            <a:endParaRPr lang="en-US" sz="1400" dirty="0">
              <a:solidFill>
                <a:schemeClr val="tx1"/>
              </a:solidFill>
            </a:endParaRPr>
          </a:p>
        </p:txBody>
      </p:sp>
      <p:sp>
        <p:nvSpPr>
          <p:cNvPr id="9" name="Google Shape;489;p60">
            <a:extLst>
              <a:ext uri="{FF2B5EF4-FFF2-40B4-BE49-F238E27FC236}">
                <a16:creationId xmlns:a16="http://schemas.microsoft.com/office/drawing/2014/main" id="{45BEF79C-08BC-4CAB-B7C6-5A37435234D3}"/>
              </a:ext>
            </a:extLst>
          </p:cNvPr>
          <p:cNvSpPr txBox="1">
            <a:spLocks/>
          </p:cNvSpPr>
          <p:nvPr/>
        </p:nvSpPr>
        <p:spPr>
          <a:xfrm>
            <a:off x="1103185" y="847955"/>
            <a:ext cx="8101297" cy="339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Font typeface="Arial"/>
              <a:buNone/>
            </a:pPr>
            <a:r>
              <a:rPr lang="en-US" sz="1400" b="1" dirty="0" err="1">
                <a:solidFill>
                  <a:schemeClr val="tx1"/>
                </a:solidFill>
              </a:rPr>
              <a:t>Đánh</a:t>
            </a:r>
            <a:r>
              <a:rPr lang="en-US" sz="1400" b="1" dirty="0">
                <a:solidFill>
                  <a:schemeClr val="tx1"/>
                </a:solidFill>
              </a:rPr>
              <a:t> </a:t>
            </a:r>
            <a:r>
              <a:rPr lang="en-US" sz="1400" b="1" dirty="0" err="1">
                <a:solidFill>
                  <a:schemeClr val="tx1"/>
                </a:solidFill>
              </a:rPr>
              <a:t>giá</a:t>
            </a:r>
            <a:r>
              <a:rPr lang="en-US" sz="1400" b="1" dirty="0">
                <a:solidFill>
                  <a:schemeClr val="tx1"/>
                </a:solidFill>
              </a:rPr>
              <a:t> </a:t>
            </a:r>
            <a:r>
              <a:rPr lang="en-US" sz="1400" b="1" dirty="0" err="1">
                <a:solidFill>
                  <a:schemeClr val="tx1"/>
                </a:solidFill>
              </a:rPr>
              <a:t>kĩ</a:t>
            </a:r>
            <a:r>
              <a:rPr lang="en-US" sz="1400" b="1" dirty="0">
                <a:solidFill>
                  <a:schemeClr val="tx1"/>
                </a:solidFill>
              </a:rPr>
              <a:t> </a:t>
            </a:r>
            <a:r>
              <a:rPr lang="en-US" sz="1400" b="1" dirty="0" err="1">
                <a:solidFill>
                  <a:schemeClr val="tx1"/>
                </a:solidFill>
              </a:rPr>
              <a:t>thuật</a:t>
            </a:r>
            <a:r>
              <a:rPr lang="en-US" sz="1400" b="1" dirty="0">
                <a:solidFill>
                  <a:schemeClr val="tx1"/>
                </a:solidFill>
              </a:rPr>
              <a:t> </a:t>
            </a:r>
            <a:r>
              <a:rPr lang="en-US" sz="1400" b="1" dirty="0" err="1">
                <a:solidFill>
                  <a:schemeClr val="tx1"/>
                </a:solidFill>
              </a:rPr>
              <a:t>hồi</a:t>
            </a:r>
            <a:r>
              <a:rPr lang="en-US" sz="1400" b="1" dirty="0">
                <a:solidFill>
                  <a:schemeClr val="tx1"/>
                </a:solidFill>
              </a:rPr>
              <a:t> </a:t>
            </a:r>
            <a:r>
              <a:rPr lang="en-US" sz="1400" b="1" dirty="0" err="1">
                <a:solidFill>
                  <a:schemeClr val="tx1"/>
                </a:solidFill>
              </a:rPr>
              <a:t>quy</a:t>
            </a:r>
            <a:r>
              <a:rPr lang="en-US" sz="1400" b="1" dirty="0">
                <a:solidFill>
                  <a:schemeClr val="tx1"/>
                </a:solidFill>
              </a:rPr>
              <a:t> </a:t>
            </a:r>
            <a:r>
              <a:rPr lang="en-US" sz="1400" b="1" dirty="0" err="1">
                <a:solidFill>
                  <a:schemeClr val="tx1"/>
                </a:solidFill>
              </a:rPr>
              <a:t>tuyến</a:t>
            </a:r>
            <a:r>
              <a:rPr lang="en-US" sz="1400" b="1" dirty="0">
                <a:solidFill>
                  <a:schemeClr val="tx1"/>
                </a:solidFill>
              </a:rPr>
              <a:t> </a:t>
            </a:r>
            <a:r>
              <a:rPr lang="en-US" sz="1400" b="1" dirty="0" err="1">
                <a:solidFill>
                  <a:schemeClr val="tx1"/>
                </a:solidFill>
              </a:rPr>
              <a:t>tính</a:t>
            </a:r>
            <a:r>
              <a:rPr lang="en-US" sz="1400" b="1" dirty="0">
                <a:solidFill>
                  <a:schemeClr val="tx1"/>
                </a:solidFill>
              </a:rPr>
              <a:t>:</a:t>
            </a:r>
            <a:r>
              <a:rPr lang="en-US" sz="1400" dirty="0">
                <a:solidFill>
                  <a:schemeClr val="tx1"/>
                </a:solidFill>
              </a:rPr>
              <a:t>     </a:t>
            </a:r>
          </a:p>
          <a:p>
            <a:pPr marL="0" indent="0">
              <a:buSzPts val="1100"/>
              <a:buFont typeface="Arial"/>
              <a:buNone/>
            </a:pPr>
            <a:endParaRPr lang="en-US" sz="1400" dirty="0">
              <a:solidFill>
                <a:schemeClr val="tx1"/>
              </a:solidFill>
            </a:endParaRPr>
          </a:p>
        </p:txBody>
      </p:sp>
    </p:spTree>
    <p:extLst>
      <p:ext uri="{BB962C8B-B14F-4D97-AF65-F5344CB8AC3E}">
        <p14:creationId xmlns:p14="http://schemas.microsoft.com/office/powerpoint/2010/main" val="87963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6"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4" name="Google Shape;489;p60">
            <a:extLst>
              <a:ext uri="{FF2B5EF4-FFF2-40B4-BE49-F238E27FC236}">
                <a16:creationId xmlns:a16="http://schemas.microsoft.com/office/drawing/2014/main" id="{8E196955-6F62-44E3-A994-79B89D89104D}"/>
              </a:ext>
            </a:extLst>
          </p:cNvPr>
          <p:cNvSpPr txBox="1">
            <a:spLocks/>
          </p:cNvSpPr>
          <p:nvPr/>
        </p:nvSpPr>
        <p:spPr>
          <a:xfrm>
            <a:off x="1158361" y="1399488"/>
            <a:ext cx="7403024" cy="24437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lnSpc>
                <a:spcPct val="150000"/>
              </a:lnSpc>
              <a:buSzPts val="1100"/>
              <a:buNone/>
            </a:pPr>
            <a:r>
              <a:rPr lang="en-US" sz="1400" dirty="0">
                <a:solidFill>
                  <a:schemeClr val="bg2"/>
                </a:solidFill>
              </a:rPr>
              <a:t>Data: </a:t>
            </a:r>
            <a:r>
              <a:rPr lang="en-US" sz="1400" b="1" dirty="0">
                <a:solidFill>
                  <a:srgbClr val="C00000"/>
                </a:solidFill>
              </a:rPr>
              <a:t>car.csv</a:t>
            </a:r>
          </a:p>
          <a:p>
            <a:pPr marL="285750" indent="-285750">
              <a:lnSpc>
                <a:spcPct val="150000"/>
              </a:lnSpc>
              <a:buSzPts val="1100"/>
              <a:buFont typeface="Arial" panose="020B0604020202020204" pitchFamily="34" charset="0"/>
              <a:buChar char="•"/>
            </a:pPr>
            <a:r>
              <a:rPr lang="en-US" sz="1400" dirty="0" err="1">
                <a:solidFill>
                  <a:schemeClr val="bg2"/>
                </a:solidFill>
              </a:rPr>
              <a:t>Mục</a:t>
            </a:r>
            <a:r>
              <a:rPr lang="en-US" sz="1400" dirty="0">
                <a:solidFill>
                  <a:schemeClr val="bg2"/>
                </a:solidFill>
              </a:rPr>
              <a:t> </a:t>
            </a:r>
            <a:r>
              <a:rPr lang="en-US" sz="1400" dirty="0" err="1">
                <a:solidFill>
                  <a:schemeClr val="bg2"/>
                </a:solidFill>
              </a:rPr>
              <a:t>tiêu</a:t>
            </a:r>
            <a:r>
              <a:rPr lang="en-US" sz="1400" dirty="0">
                <a:solidFill>
                  <a:schemeClr val="bg2"/>
                </a:solidFill>
              </a:rPr>
              <a:t>: </a:t>
            </a:r>
            <a:r>
              <a:rPr lang="en-US" sz="1400" dirty="0" err="1">
                <a:solidFill>
                  <a:schemeClr val="bg2"/>
                </a:solidFill>
              </a:rPr>
              <a:t>dự</a:t>
            </a:r>
            <a:r>
              <a:rPr lang="en-US" sz="1400" dirty="0">
                <a:solidFill>
                  <a:schemeClr val="bg2"/>
                </a:solidFill>
              </a:rPr>
              <a:t> </a:t>
            </a:r>
            <a:r>
              <a:rPr lang="en-US" sz="1400" dirty="0" err="1">
                <a:solidFill>
                  <a:schemeClr val="bg2"/>
                </a:solidFill>
              </a:rPr>
              <a:t>đoán</a:t>
            </a:r>
            <a:r>
              <a:rPr lang="en-US" sz="1400" dirty="0">
                <a:solidFill>
                  <a:schemeClr val="bg2"/>
                </a:solidFill>
              </a:rPr>
              <a:t> </a:t>
            </a:r>
            <a:r>
              <a:rPr lang="en-US" sz="1400" dirty="0" err="1">
                <a:solidFill>
                  <a:schemeClr val="bg2"/>
                </a:solidFill>
              </a:rPr>
              <a:t>giá</a:t>
            </a:r>
            <a:r>
              <a:rPr lang="en-US" sz="1400" dirty="0">
                <a:solidFill>
                  <a:schemeClr val="bg2"/>
                </a:solidFill>
              </a:rPr>
              <a:t> </a:t>
            </a:r>
            <a:r>
              <a:rPr lang="en-US" sz="1400" dirty="0" err="1">
                <a:solidFill>
                  <a:schemeClr val="bg2"/>
                </a:solidFill>
              </a:rPr>
              <a:t>xe</a:t>
            </a:r>
            <a:r>
              <a:rPr lang="en-US" sz="1400" dirty="0">
                <a:solidFill>
                  <a:schemeClr val="bg2"/>
                </a:solidFill>
              </a:rPr>
              <a:t>.</a:t>
            </a:r>
          </a:p>
          <a:p>
            <a:pPr marL="285750" indent="-285750">
              <a:lnSpc>
                <a:spcPct val="150000"/>
              </a:lnSpc>
              <a:buSzPts val="1100"/>
              <a:buFont typeface="Arial" panose="020B0604020202020204" pitchFamily="34" charset="0"/>
              <a:buChar char="•"/>
            </a:pPr>
            <a:r>
              <a:rPr lang="en-US" sz="1400" dirty="0" err="1">
                <a:solidFill>
                  <a:schemeClr val="bg2"/>
                </a:solidFill>
              </a:rPr>
              <a:t>Tập</a:t>
            </a:r>
            <a:r>
              <a:rPr lang="en-US" sz="1400" dirty="0">
                <a:solidFill>
                  <a:schemeClr val="bg2"/>
                </a:solidFill>
              </a:rPr>
              <a:t> </a:t>
            </a:r>
            <a:r>
              <a:rPr lang="en-US" sz="1400" dirty="0" err="1">
                <a:solidFill>
                  <a:schemeClr val="bg2"/>
                </a:solidFill>
              </a:rPr>
              <a:t>biến</a:t>
            </a:r>
            <a:r>
              <a:rPr lang="en-US" sz="1400" dirty="0">
                <a:solidFill>
                  <a:schemeClr val="bg2"/>
                </a:solidFill>
              </a:rPr>
              <a:t> </a:t>
            </a:r>
            <a:r>
              <a:rPr lang="en-US" sz="1400" dirty="0" err="1">
                <a:solidFill>
                  <a:schemeClr val="bg2"/>
                </a:solidFill>
              </a:rPr>
              <a:t>độc</a:t>
            </a:r>
            <a:r>
              <a:rPr lang="en-US" sz="1400" dirty="0">
                <a:solidFill>
                  <a:schemeClr val="bg2"/>
                </a:solidFill>
              </a:rPr>
              <a:t> </a:t>
            </a:r>
            <a:r>
              <a:rPr lang="en-US" sz="1400" dirty="0" err="1">
                <a:solidFill>
                  <a:schemeClr val="bg2"/>
                </a:solidFill>
              </a:rPr>
              <a:t>lập</a:t>
            </a:r>
            <a:r>
              <a:rPr lang="en-US" sz="1400" dirty="0">
                <a:solidFill>
                  <a:schemeClr val="bg2"/>
                </a:solidFill>
              </a:rPr>
              <a:t>: </a:t>
            </a:r>
            <a:r>
              <a:rPr lang="en-US" sz="1400" dirty="0"/>
              <a:t>['</a:t>
            </a:r>
            <a:r>
              <a:rPr lang="en-US" sz="1400" b="1" dirty="0" err="1">
                <a:solidFill>
                  <a:srgbClr val="C00000"/>
                </a:solidFill>
              </a:rPr>
              <a:t>symboling</a:t>
            </a:r>
            <a:r>
              <a:rPr lang="en-US" sz="1400" dirty="0"/>
              <a:t>', '</a:t>
            </a:r>
            <a:r>
              <a:rPr lang="en-US" sz="1400" b="1" dirty="0" err="1">
                <a:solidFill>
                  <a:srgbClr val="C00000"/>
                </a:solidFill>
              </a:rPr>
              <a:t>curbweight</a:t>
            </a:r>
            <a:r>
              <a:rPr lang="en-US" sz="1400" dirty="0"/>
              <a:t>', '</a:t>
            </a:r>
            <a:r>
              <a:rPr lang="en-US" sz="1400" b="1" dirty="0" err="1">
                <a:solidFill>
                  <a:srgbClr val="C00000"/>
                </a:solidFill>
              </a:rPr>
              <a:t>enginesize</a:t>
            </a:r>
            <a:r>
              <a:rPr lang="en-US" sz="1400" dirty="0"/>
              <a:t>', '</a:t>
            </a:r>
            <a:r>
              <a:rPr lang="en-US" sz="1400" b="1" dirty="0">
                <a:solidFill>
                  <a:srgbClr val="C00000"/>
                </a:solidFill>
              </a:rPr>
              <a:t>horsepower</a:t>
            </a:r>
            <a:r>
              <a:rPr lang="en-US" sz="1400" dirty="0"/>
              <a:t>’, 		'</a:t>
            </a:r>
            <a:r>
              <a:rPr lang="en-US" sz="1400" b="1" dirty="0" err="1">
                <a:solidFill>
                  <a:srgbClr val="C00000"/>
                </a:solidFill>
              </a:rPr>
              <a:t>peakrpm</a:t>
            </a:r>
            <a:r>
              <a:rPr lang="en-US" sz="1400" dirty="0"/>
              <a:t>’,  '</a:t>
            </a:r>
            <a:r>
              <a:rPr lang="en-US" sz="1400" b="1" dirty="0" err="1">
                <a:solidFill>
                  <a:srgbClr val="C00000"/>
                </a:solidFill>
              </a:rPr>
              <a:t>citympg</a:t>
            </a:r>
            <a:r>
              <a:rPr lang="en-US" sz="1400" dirty="0"/>
              <a:t>', '</a:t>
            </a:r>
            <a:r>
              <a:rPr lang="en-US" sz="1400" b="1" dirty="0" err="1">
                <a:solidFill>
                  <a:srgbClr val="C00000"/>
                </a:solidFill>
              </a:rPr>
              <a:t>highwaympg</a:t>
            </a:r>
            <a:r>
              <a:rPr lang="en-US" sz="1400" dirty="0"/>
              <a:t>', '</a:t>
            </a:r>
            <a:r>
              <a:rPr lang="en-US" sz="1400" b="1" dirty="0">
                <a:solidFill>
                  <a:srgbClr val="C00000"/>
                </a:solidFill>
              </a:rPr>
              <a:t>wheelbase</a:t>
            </a:r>
            <a:r>
              <a:rPr lang="en-US" sz="1400" dirty="0"/>
              <a:t>’, 			'</a:t>
            </a:r>
            <a:r>
              <a:rPr lang="en-US" sz="1400" b="1" dirty="0" err="1">
                <a:solidFill>
                  <a:srgbClr val="C00000"/>
                </a:solidFill>
              </a:rPr>
              <a:t>carlength</a:t>
            </a:r>
            <a:r>
              <a:rPr lang="en-US" sz="1400" dirty="0"/>
              <a:t>', '</a:t>
            </a:r>
            <a:r>
              <a:rPr lang="en-US" sz="1400" b="1" dirty="0" err="1">
                <a:solidFill>
                  <a:srgbClr val="C00000"/>
                </a:solidFill>
              </a:rPr>
              <a:t>carwidth</a:t>
            </a:r>
            <a:r>
              <a:rPr lang="en-US" sz="1400" dirty="0"/>
              <a:t>', '</a:t>
            </a:r>
            <a:r>
              <a:rPr lang="en-US" sz="1400" b="1" dirty="0" err="1">
                <a:solidFill>
                  <a:srgbClr val="C00000"/>
                </a:solidFill>
              </a:rPr>
              <a:t>carheight</a:t>
            </a:r>
            <a:r>
              <a:rPr lang="en-US" sz="1400" dirty="0"/>
              <a:t>', '</a:t>
            </a:r>
            <a:r>
              <a:rPr lang="en-US" sz="1400" b="1" dirty="0" err="1">
                <a:solidFill>
                  <a:srgbClr val="C00000"/>
                </a:solidFill>
              </a:rPr>
              <a:t>boreratio</a:t>
            </a:r>
            <a:r>
              <a:rPr lang="en-US" sz="1400" dirty="0"/>
              <a:t>','</a:t>
            </a:r>
            <a:r>
              <a:rPr lang="en-US" sz="1400" b="1" dirty="0">
                <a:solidFill>
                  <a:srgbClr val="C00000"/>
                </a:solidFill>
              </a:rPr>
              <a:t>stroke</a:t>
            </a:r>
            <a:r>
              <a:rPr lang="en-US" sz="1400" dirty="0"/>
              <a:t>’, 		'</a:t>
            </a:r>
            <a:r>
              <a:rPr lang="en-US" sz="1400" b="1" dirty="0" err="1">
                <a:solidFill>
                  <a:srgbClr val="C00000"/>
                </a:solidFill>
              </a:rPr>
              <a:t>compressionratio</a:t>
            </a:r>
            <a:r>
              <a:rPr lang="en-US" sz="1400" dirty="0"/>
              <a:t>’]</a:t>
            </a:r>
          </a:p>
          <a:p>
            <a:pPr marL="285750" indent="-285750">
              <a:lnSpc>
                <a:spcPct val="150000"/>
              </a:lnSpc>
              <a:buSzPts val="1100"/>
              <a:buFont typeface="Arial" panose="020B0604020202020204" pitchFamily="34" charset="0"/>
              <a:buChar char="•"/>
            </a:pPr>
            <a:r>
              <a:rPr lang="en-US" sz="1400" dirty="0" err="1"/>
              <a:t>Biến</a:t>
            </a:r>
            <a:r>
              <a:rPr lang="en-US" sz="1400" dirty="0"/>
              <a:t> </a:t>
            </a:r>
            <a:r>
              <a:rPr lang="en-US" sz="1400" dirty="0" err="1"/>
              <a:t>phụ</a:t>
            </a:r>
            <a:r>
              <a:rPr lang="en-US" sz="1400" dirty="0"/>
              <a:t> </a:t>
            </a:r>
            <a:r>
              <a:rPr lang="en-US" sz="1400" dirty="0" err="1"/>
              <a:t>thuộc</a:t>
            </a:r>
            <a:r>
              <a:rPr lang="en-US" sz="1400" dirty="0"/>
              <a:t>:   ['</a:t>
            </a:r>
            <a:r>
              <a:rPr lang="en-US" sz="1400" b="1" dirty="0">
                <a:solidFill>
                  <a:srgbClr val="C00000"/>
                </a:solidFill>
              </a:rPr>
              <a:t>price</a:t>
            </a:r>
            <a:r>
              <a:rPr lang="en-US" sz="1400" dirty="0"/>
              <a:t>’]</a:t>
            </a:r>
          </a:p>
          <a:p>
            <a:pPr marL="0" indent="0">
              <a:buSzPts val="1100"/>
              <a:buNone/>
            </a:pPr>
            <a:r>
              <a:rPr lang="en-US" sz="1400" dirty="0">
                <a:solidFill>
                  <a:schemeClr val="bg2"/>
                </a:solidFill>
              </a:rPr>
              <a:t> </a:t>
            </a:r>
          </a:p>
        </p:txBody>
      </p:sp>
      <p:sp>
        <p:nvSpPr>
          <p:cNvPr id="5" name="Google Shape;489;p60">
            <a:extLst>
              <a:ext uri="{FF2B5EF4-FFF2-40B4-BE49-F238E27FC236}">
                <a16:creationId xmlns:a16="http://schemas.microsoft.com/office/drawing/2014/main" id="{A94A6C49-4819-48CD-B960-02E65D53F563}"/>
              </a:ext>
            </a:extLst>
          </p:cNvPr>
          <p:cNvSpPr txBox="1">
            <a:spLocks/>
          </p:cNvSpPr>
          <p:nvPr/>
        </p:nvSpPr>
        <p:spPr>
          <a:xfrm>
            <a:off x="1158361" y="1017725"/>
            <a:ext cx="7505699" cy="9382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b="1" dirty="0" err="1">
                <a:solidFill>
                  <a:schemeClr val="tx1"/>
                </a:solidFill>
              </a:rPr>
              <a:t>Thực</a:t>
            </a:r>
            <a:r>
              <a:rPr lang="en-US" sz="1400" b="1" dirty="0">
                <a:solidFill>
                  <a:schemeClr val="tx1"/>
                </a:solidFill>
              </a:rPr>
              <a:t> </a:t>
            </a:r>
            <a:r>
              <a:rPr lang="en-US" sz="1400" b="1" dirty="0" err="1">
                <a:solidFill>
                  <a:schemeClr val="tx1"/>
                </a:solidFill>
              </a:rPr>
              <a:t>hành</a:t>
            </a:r>
            <a:r>
              <a:rPr lang="en-US" sz="1400" b="1" dirty="0">
                <a:solidFill>
                  <a:schemeClr val="tx1"/>
                </a:solidFill>
              </a:rPr>
              <a:t>:</a:t>
            </a:r>
            <a:endParaRPr lang="en-US" sz="1400" b="1" i="1" dirty="0">
              <a:solidFill>
                <a:srgbClr val="0070C0"/>
              </a:solidFill>
            </a:endParaRPr>
          </a:p>
        </p:txBody>
      </p:sp>
      <p:sp>
        <p:nvSpPr>
          <p:cNvPr id="6" name="Google Shape;489;p60">
            <a:extLst>
              <a:ext uri="{FF2B5EF4-FFF2-40B4-BE49-F238E27FC236}">
                <a16:creationId xmlns:a16="http://schemas.microsoft.com/office/drawing/2014/main" id="{7F22979B-94F6-4520-BED2-33B65423CD7F}"/>
              </a:ext>
            </a:extLst>
          </p:cNvPr>
          <p:cNvSpPr txBox="1">
            <a:spLocks/>
          </p:cNvSpPr>
          <p:nvPr/>
        </p:nvSpPr>
        <p:spPr>
          <a:xfrm>
            <a:off x="1158361" y="3919675"/>
            <a:ext cx="7505699" cy="4300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Lato"/>
              <a:buChar char="●"/>
              <a:defRPr sz="11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2"/>
                </a:solidFill>
                <a:latin typeface="Montserrat"/>
                <a:ea typeface="Montserrat"/>
                <a:cs typeface="Montserrat"/>
                <a:sym typeface="Montserrat"/>
              </a:defRPr>
            </a:lvl9pPr>
          </a:lstStyle>
          <a:p>
            <a:pPr marL="0" indent="0">
              <a:buSzPts val="1100"/>
              <a:buNone/>
            </a:pPr>
            <a:r>
              <a:rPr lang="en-US" sz="1400" dirty="0">
                <a:solidFill>
                  <a:schemeClr val="tx1"/>
                </a:solidFill>
              </a:rPr>
              <a:t>Data source: </a:t>
            </a:r>
            <a:r>
              <a:rPr lang="en-US" sz="1400" i="1" dirty="0">
                <a:solidFill>
                  <a:srgbClr val="00B0F0"/>
                </a:solidFill>
                <a:hlinkClick r:id="rId3">
                  <a:extLst>
                    <a:ext uri="{A12FA001-AC4F-418D-AE19-62706E023703}">
                      <ahyp:hlinkClr xmlns:ahyp="http://schemas.microsoft.com/office/drawing/2018/hyperlinkcolor" val="tx"/>
                    </a:ext>
                  </a:extLst>
                </a:hlinkClick>
              </a:rPr>
              <a:t>https://www.kaggle.com/datasets/voduylong76/car-data</a:t>
            </a:r>
            <a:r>
              <a:rPr lang="en-US" sz="1400" dirty="0">
                <a:solidFill>
                  <a:srgbClr val="00B0F0"/>
                </a:solidFill>
                <a:hlinkClick r:id="rId3">
                  <a:extLst>
                    <a:ext uri="{A12FA001-AC4F-418D-AE19-62706E023703}">
                      <ahyp:hlinkClr xmlns:ahyp="http://schemas.microsoft.com/office/drawing/2018/hyperlinkcolor" val="tx"/>
                    </a:ext>
                  </a:extLst>
                </a:hlinkClick>
              </a:rPr>
              <a:t> </a:t>
            </a:r>
            <a:endParaRPr lang="en-US" sz="1400" dirty="0">
              <a:solidFill>
                <a:srgbClr val="00B0F0"/>
              </a:solidFill>
            </a:endParaRPr>
          </a:p>
        </p:txBody>
      </p:sp>
    </p:spTree>
    <p:extLst>
      <p:ext uri="{BB962C8B-B14F-4D97-AF65-F5344CB8AC3E}">
        <p14:creationId xmlns:p14="http://schemas.microsoft.com/office/powerpoint/2010/main" val="19872436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1975773"/>
            <a:ext cx="7064100" cy="119195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iCiel"/>
              </a:rPr>
              <a:t>3.Hồi </a:t>
            </a:r>
            <a:r>
              <a:rPr lang="en-US" dirty="0" err="1">
                <a:latin typeface="iCiel"/>
              </a:rPr>
              <a:t>quy</a:t>
            </a:r>
            <a:r>
              <a:rPr lang="en-US" dirty="0">
                <a:latin typeface="iCiel"/>
              </a:rPr>
              <a:t> Logistic</a:t>
            </a:r>
            <a:endParaRPr dirty="0">
              <a:latin typeface="iCiel"/>
            </a:endParaRPr>
          </a:p>
        </p:txBody>
      </p:sp>
    </p:spTree>
    <p:extLst>
      <p:ext uri="{BB962C8B-B14F-4D97-AF65-F5344CB8AC3E}">
        <p14:creationId xmlns:p14="http://schemas.microsoft.com/office/powerpoint/2010/main" val="22686137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3.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Logistic</a:t>
            </a:r>
            <a:endParaRPr b="1" dirty="0">
              <a:latin typeface="iCiel (Headings)"/>
            </a:endParaRPr>
          </a:p>
        </p:txBody>
      </p:sp>
    </p:spTree>
    <p:extLst>
      <p:ext uri="{BB962C8B-B14F-4D97-AF65-F5344CB8AC3E}">
        <p14:creationId xmlns:p14="http://schemas.microsoft.com/office/powerpoint/2010/main" val="3910720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1975773"/>
            <a:ext cx="7064100" cy="119195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iCiel"/>
              </a:rPr>
              <a:t>2.Hồi </a:t>
            </a:r>
            <a:r>
              <a:rPr lang="en-US" dirty="0" err="1">
                <a:latin typeface="iCiel"/>
              </a:rPr>
              <a:t>quy</a:t>
            </a:r>
            <a:r>
              <a:rPr lang="en-US" dirty="0">
                <a:latin typeface="iCiel"/>
              </a:rPr>
              <a:t> </a:t>
            </a:r>
            <a:r>
              <a:rPr lang="en-US" dirty="0" err="1">
                <a:latin typeface="iCiel"/>
              </a:rPr>
              <a:t>tuyến</a:t>
            </a:r>
            <a:r>
              <a:rPr lang="en-US" dirty="0">
                <a:latin typeface="iCiel"/>
              </a:rPr>
              <a:t> </a:t>
            </a:r>
            <a:r>
              <a:rPr lang="en-US" dirty="0" err="1">
                <a:latin typeface="iCiel"/>
              </a:rPr>
              <a:t>tính</a:t>
            </a:r>
            <a:endParaRPr dirty="0">
              <a:latin typeface="iCiel"/>
            </a:endParaRPr>
          </a:p>
        </p:txBody>
      </p:sp>
    </p:spTree>
    <p:extLst>
      <p:ext uri="{BB962C8B-B14F-4D97-AF65-F5344CB8AC3E}">
        <p14:creationId xmlns:p14="http://schemas.microsoft.com/office/powerpoint/2010/main" val="386101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err="1">
                <a:solidFill>
                  <a:schemeClr val="dk1"/>
                </a:solidFill>
              </a:rPr>
              <a:t>Là</a:t>
            </a:r>
            <a:r>
              <a:rPr lang="en-US" sz="1400" dirty="0">
                <a:solidFill>
                  <a:schemeClr val="dk1"/>
                </a:solidFill>
              </a:rPr>
              <a:t> </a:t>
            </a:r>
            <a:r>
              <a:rPr lang="en-US" sz="1400" dirty="0" err="1">
                <a:solidFill>
                  <a:schemeClr val="dk1"/>
                </a:solidFill>
              </a:rPr>
              <a:t>mô</a:t>
            </a:r>
            <a:r>
              <a:rPr lang="en-US" sz="1400" dirty="0">
                <a:solidFill>
                  <a:schemeClr val="dk1"/>
                </a:solidFill>
              </a:rPr>
              <a:t> </a:t>
            </a:r>
            <a:r>
              <a:rPr lang="en-US" sz="1400" dirty="0" err="1">
                <a:solidFill>
                  <a:schemeClr val="dk1"/>
                </a:solidFill>
              </a:rPr>
              <a:t>hình</a:t>
            </a:r>
            <a:r>
              <a:rPr lang="en-US" sz="1400" dirty="0">
                <a:solidFill>
                  <a:schemeClr val="dk1"/>
                </a:solidFill>
              </a:rPr>
              <a:t> </a:t>
            </a:r>
            <a:r>
              <a:rPr lang="en-US" sz="1400" dirty="0" err="1">
                <a:solidFill>
                  <a:schemeClr val="dk1"/>
                </a:solidFill>
              </a:rPr>
              <a:t>hồi</a:t>
            </a:r>
            <a:r>
              <a:rPr lang="en-US" sz="1400" dirty="0">
                <a:solidFill>
                  <a:schemeClr val="dk1"/>
                </a:solidFill>
              </a:rPr>
              <a:t> </a:t>
            </a:r>
            <a:r>
              <a:rPr lang="en-US" sz="1400" dirty="0" err="1">
                <a:solidFill>
                  <a:schemeClr val="dk1"/>
                </a:solidFill>
              </a:rPr>
              <a:t>quy</a:t>
            </a:r>
            <a:r>
              <a:rPr lang="en-US" sz="1400" dirty="0">
                <a:solidFill>
                  <a:schemeClr val="dk1"/>
                </a:solidFill>
              </a:rPr>
              <a:t> đ</a:t>
            </a:r>
            <a:r>
              <a:rPr lang="vi-VN" sz="1400" dirty="0">
                <a:solidFill>
                  <a:schemeClr val="dk1"/>
                </a:solidFill>
              </a:rPr>
              <a:t>ư</a:t>
            </a:r>
            <a:r>
              <a:rPr lang="en-US" sz="1400" dirty="0" err="1">
                <a:solidFill>
                  <a:schemeClr val="dk1"/>
                </a:solidFill>
              </a:rPr>
              <a:t>ợc</a:t>
            </a:r>
            <a:r>
              <a:rPr lang="en-US" sz="1400" dirty="0">
                <a:solidFill>
                  <a:schemeClr val="dk1"/>
                </a:solidFill>
              </a:rPr>
              <a:t> </a:t>
            </a:r>
            <a:r>
              <a:rPr lang="en-US" sz="1400" dirty="0" err="1">
                <a:solidFill>
                  <a:schemeClr val="dk1"/>
                </a:solidFill>
              </a:rPr>
              <a:t>xây</a:t>
            </a:r>
            <a:r>
              <a:rPr lang="en-US" sz="1400" dirty="0">
                <a:solidFill>
                  <a:schemeClr val="dk1"/>
                </a:solidFill>
              </a:rPr>
              <a:t> </a:t>
            </a:r>
            <a:r>
              <a:rPr lang="en-US" sz="1400" dirty="0" err="1">
                <a:solidFill>
                  <a:schemeClr val="dk1"/>
                </a:solidFill>
              </a:rPr>
              <a:t>dựng</a:t>
            </a:r>
            <a:r>
              <a:rPr lang="en-US" sz="1400" dirty="0">
                <a:solidFill>
                  <a:schemeClr val="dk1"/>
                </a:solidFill>
              </a:rPr>
              <a:t> </a:t>
            </a:r>
            <a:r>
              <a:rPr lang="en-US" sz="1400" dirty="0" err="1">
                <a:solidFill>
                  <a:schemeClr val="dk1"/>
                </a:solidFill>
              </a:rPr>
              <a:t>trên</a:t>
            </a:r>
            <a:r>
              <a:rPr lang="en-US" sz="1400" dirty="0">
                <a:solidFill>
                  <a:schemeClr val="dk1"/>
                </a:solidFill>
              </a:rPr>
              <a:t> </a:t>
            </a:r>
            <a:r>
              <a:rPr lang="en-US" sz="1400" dirty="0" err="1">
                <a:solidFill>
                  <a:schemeClr val="dk1"/>
                </a:solidFill>
              </a:rPr>
              <a:t>bộ</a:t>
            </a:r>
            <a:r>
              <a:rPr lang="en-US" sz="1400" dirty="0">
                <a:solidFill>
                  <a:schemeClr val="dk1"/>
                </a:solidFill>
              </a:rPr>
              <a:t> </a:t>
            </a:r>
            <a:r>
              <a:rPr lang="en-US" sz="1400" dirty="0" err="1">
                <a:solidFill>
                  <a:schemeClr val="dk1"/>
                </a:solidFill>
              </a:rPr>
              <a:t>dữ</a:t>
            </a:r>
            <a:r>
              <a:rPr lang="en-US" sz="1400" dirty="0">
                <a:solidFill>
                  <a:schemeClr val="dk1"/>
                </a:solidFill>
              </a:rPr>
              <a:t> </a:t>
            </a:r>
            <a:r>
              <a:rPr lang="en-US" sz="1400" dirty="0" err="1">
                <a:solidFill>
                  <a:schemeClr val="dk1"/>
                </a:solidFill>
              </a:rPr>
              <a:t>liệu</a:t>
            </a:r>
            <a:r>
              <a:rPr lang="en-US" sz="1400" dirty="0">
                <a:solidFill>
                  <a:schemeClr val="dk1"/>
                </a:solidFill>
              </a:rPr>
              <a:t> </a:t>
            </a:r>
            <a:r>
              <a:rPr lang="en-US" sz="1400" dirty="0" err="1">
                <a:solidFill>
                  <a:schemeClr val="dk1"/>
                </a:solidFill>
              </a:rPr>
              <a:t>mà</a:t>
            </a:r>
            <a:r>
              <a:rPr lang="en-US" sz="1400" dirty="0">
                <a:solidFill>
                  <a:schemeClr val="dk1"/>
                </a:solidFill>
              </a:rPr>
              <a:t> </a:t>
            </a:r>
            <a:r>
              <a:rPr lang="en-US" sz="1400" dirty="0" err="1">
                <a:solidFill>
                  <a:schemeClr val="dk1"/>
                </a:solidFill>
              </a:rPr>
              <a:t>trong</a:t>
            </a:r>
            <a:r>
              <a:rPr lang="en-US" sz="1400" dirty="0">
                <a:solidFill>
                  <a:schemeClr val="dk1"/>
                </a:solidFill>
              </a:rPr>
              <a:t> </a:t>
            </a:r>
            <a:r>
              <a:rPr lang="en-US" sz="1400" dirty="0" err="1">
                <a:solidFill>
                  <a:schemeClr val="dk1"/>
                </a:solidFill>
              </a:rPr>
              <a:t>đó</a:t>
            </a:r>
            <a:r>
              <a:rPr lang="en-US" sz="1400" dirty="0">
                <a:solidFill>
                  <a:schemeClr val="dk1"/>
                </a:solidFill>
              </a:rPr>
              <a:t>:</a:t>
            </a:r>
          </a:p>
          <a:p>
            <a:pPr marL="0" lvl="0" indent="0" algn="l" rtl="0">
              <a:spcBef>
                <a:spcPts val="0"/>
              </a:spcBef>
              <a:spcAft>
                <a:spcPts val="0"/>
              </a:spcAft>
              <a:buClr>
                <a:schemeClr val="dk1"/>
              </a:buClr>
              <a:buSzPts val="1100"/>
              <a:buFont typeface="Arial"/>
              <a:buNone/>
            </a:pPr>
            <a:endParaRPr lang="en-US" sz="1400" dirty="0">
              <a:solidFill>
                <a:schemeClr val="dk1"/>
              </a:solidFill>
            </a:endParaRPr>
          </a:p>
          <a:p>
            <a:pPr marL="285750" indent="-285750">
              <a:buSzPts val="1100"/>
            </a:pPr>
            <a:r>
              <a:rPr lang="en-US" sz="1400" dirty="0" err="1">
                <a:solidFill>
                  <a:schemeClr val="dk1"/>
                </a:solidFill>
              </a:rPr>
              <a:t>biến</a:t>
            </a:r>
            <a:r>
              <a:rPr lang="en-US" sz="1400" dirty="0">
                <a:solidFill>
                  <a:schemeClr val="dk1"/>
                </a:solidFill>
              </a:rPr>
              <a:t> </a:t>
            </a:r>
            <a:r>
              <a:rPr lang="en-US" sz="1400" dirty="0" err="1">
                <a:solidFill>
                  <a:schemeClr val="dk1"/>
                </a:solidFill>
              </a:rPr>
              <a:t>phụ</a:t>
            </a:r>
            <a:r>
              <a:rPr lang="en-US" sz="1400" dirty="0">
                <a:solidFill>
                  <a:schemeClr val="dk1"/>
                </a:solidFill>
              </a:rPr>
              <a:t> </a:t>
            </a:r>
            <a:r>
              <a:rPr lang="en-US" sz="1400" dirty="0" err="1">
                <a:solidFill>
                  <a:schemeClr val="dk1"/>
                </a:solidFill>
              </a:rPr>
              <a:t>thuộc</a:t>
            </a:r>
            <a:r>
              <a:rPr lang="en-US" sz="1400" dirty="0">
                <a:solidFill>
                  <a:schemeClr val="dk1"/>
                </a:solidFill>
              </a:rPr>
              <a:t> (</a:t>
            </a:r>
            <a:r>
              <a:rPr lang="en-US" sz="1400" dirty="0" err="1">
                <a:solidFill>
                  <a:schemeClr val="dk1"/>
                </a:solidFill>
              </a:rPr>
              <a:t>giá</a:t>
            </a:r>
            <a:r>
              <a:rPr lang="en-US" sz="1400" dirty="0">
                <a:solidFill>
                  <a:schemeClr val="dk1"/>
                </a:solidFill>
              </a:rPr>
              <a:t> </a:t>
            </a:r>
            <a:r>
              <a:rPr lang="en-US" sz="1400" dirty="0" err="1">
                <a:solidFill>
                  <a:schemeClr val="dk1"/>
                </a:solidFill>
              </a:rPr>
              <a:t>trị</a:t>
            </a:r>
            <a:r>
              <a:rPr lang="en-US" sz="1400" dirty="0">
                <a:solidFill>
                  <a:schemeClr val="dk1"/>
                </a:solidFill>
              </a:rPr>
              <a:t> </a:t>
            </a:r>
            <a:r>
              <a:rPr lang="en-US" sz="1400" dirty="0" err="1">
                <a:solidFill>
                  <a:schemeClr val="dk1"/>
                </a:solidFill>
              </a:rPr>
              <a:t>cần</a:t>
            </a:r>
            <a:r>
              <a:rPr lang="en-US" sz="1400" dirty="0">
                <a:solidFill>
                  <a:schemeClr val="dk1"/>
                </a:solidFill>
              </a:rPr>
              <a:t> </a:t>
            </a:r>
            <a:r>
              <a:rPr lang="en-US" sz="1400" dirty="0" err="1">
                <a:solidFill>
                  <a:schemeClr val="dk1"/>
                </a:solidFill>
              </a:rPr>
              <a:t>dự</a:t>
            </a:r>
            <a:r>
              <a:rPr lang="en-US" sz="1400" dirty="0">
                <a:solidFill>
                  <a:schemeClr val="dk1"/>
                </a:solidFill>
              </a:rPr>
              <a:t> </a:t>
            </a:r>
            <a:r>
              <a:rPr lang="en-US" sz="1400" dirty="0" err="1">
                <a:solidFill>
                  <a:schemeClr val="dk1"/>
                </a:solidFill>
              </a:rPr>
              <a:t>đoán</a:t>
            </a:r>
            <a:r>
              <a:rPr lang="en-US" sz="1400" dirty="0">
                <a:solidFill>
                  <a:schemeClr val="dk1"/>
                </a:solidFill>
              </a:rPr>
              <a:t>) </a:t>
            </a:r>
            <a:r>
              <a:rPr lang="en-US" sz="1400" dirty="0" err="1">
                <a:solidFill>
                  <a:schemeClr val="dk1"/>
                </a:solidFill>
              </a:rPr>
              <a:t>phải</a:t>
            </a:r>
            <a:r>
              <a:rPr lang="en-US" sz="1400" dirty="0">
                <a:solidFill>
                  <a:schemeClr val="dk1"/>
                </a:solidFill>
              </a:rPr>
              <a:t> </a:t>
            </a:r>
            <a:r>
              <a:rPr lang="en-US" sz="1400" dirty="0" err="1">
                <a:solidFill>
                  <a:schemeClr val="dk1"/>
                </a:solidFill>
              </a:rPr>
              <a:t>là</a:t>
            </a:r>
            <a:r>
              <a:rPr lang="en-US" sz="1400" dirty="0">
                <a:solidFill>
                  <a:schemeClr val="dk1"/>
                </a:solidFill>
              </a:rPr>
              <a:t> </a:t>
            </a:r>
            <a:r>
              <a:rPr lang="en-US" sz="1400" dirty="0" err="1">
                <a:solidFill>
                  <a:schemeClr val="dk1"/>
                </a:solidFill>
              </a:rPr>
              <a:t>giá</a:t>
            </a:r>
            <a:r>
              <a:rPr lang="en-US" sz="1400" dirty="0">
                <a:solidFill>
                  <a:schemeClr val="dk1"/>
                </a:solidFill>
              </a:rPr>
              <a:t> </a:t>
            </a:r>
            <a:r>
              <a:rPr lang="en-US" sz="1400" dirty="0" err="1">
                <a:solidFill>
                  <a:schemeClr val="dk1"/>
                </a:solidFill>
              </a:rPr>
              <a:t>trị</a:t>
            </a:r>
            <a:r>
              <a:rPr lang="en-US" sz="1400" dirty="0">
                <a:solidFill>
                  <a:schemeClr val="dk1"/>
                </a:solidFill>
              </a:rPr>
              <a:t> </a:t>
            </a:r>
            <a:r>
              <a:rPr lang="en-US" sz="1400" dirty="0" err="1">
                <a:solidFill>
                  <a:schemeClr val="dk1"/>
                </a:solidFill>
              </a:rPr>
              <a:t>tuyến</a:t>
            </a:r>
            <a:r>
              <a:rPr lang="en-US" sz="1400" dirty="0">
                <a:solidFill>
                  <a:schemeClr val="dk1"/>
                </a:solidFill>
              </a:rPr>
              <a:t> </a:t>
            </a:r>
            <a:r>
              <a:rPr lang="en-US" sz="1400" dirty="0" err="1">
                <a:solidFill>
                  <a:schemeClr val="dk1"/>
                </a:solidFill>
              </a:rPr>
              <a:t>tính</a:t>
            </a:r>
            <a:r>
              <a:rPr lang="en-US" sz="1400" dirty="0">
                <a:solidFill>
                  <a:schemeClr val="dk1"/>
                </a:solidFill>
              </a:rPr>
              <a:t> </a:t>
            </a:r>
            <a:r>
              <a:rPr lang="en-US" sz="1400" dirty="0" err="1">
                <a:solidFill>
                  <a:schemeClr val="dk1"/>
                </a:solidFill>
              </a:rPr>
              <a:t>nh</a:t>
            </a:r>
            <a:r>
              <a:rPr lang="vi-VN" sz="1400" dirty="0">
                <a:solidFill>
                  <a:schemeClr val="dk1"/>
                </a:solidFill>
              </a:rPr>
              <a:t>ư</a:t>
            </a:r>
            <a:r>
              <a:rPr lang="en-US" sz="1400" dirty="0">
                <a:solidFill>
                  <a:schemeClr val="dk1"/>
                </a:solidFill>
              </a:rPr>
              <a:t> </a:t>
            </a:r>
            <a:r>
              <a:rPr lang="en-US" sz="1400" dirty="0" err="1">
                <a:solidFill>
                  <a:schemeClr val="dk1"/>
                </a:solidFill>
              </a:rPr>
              <a:t>giá</a:t>
            </a:r>
            <a:r>
              <a:rPr lang="en-US" sz="1400" dirty="0">
                <a:solidFill>
                  <a:schemeClr val="dk1"/>
                </a:solidFill>
              </a:rPr>
              <a:t> </a:t>
            </a:r>
            <a:r>
              <a:rPr lang="en-US" sz="1400" dirty="0" err="1">
                <a:solidFill>
                  <a:schemeClr val="dk1"/>
                </a:solidFill>
              </a:rPr>
              <a:t>nhà</a:t>
            </a:r>
            <a:r>
              <a:rPr lang="en-US" sz="1400" dirty="0">
                <a:solidFill>
                  <a:schemeClr val="dk1"/>
                </a:solidFill>
              </a:rPr>
              <a:t>, </a:t>
            </a:r>
            <a:r>
              <a:rPr lang="en-US" sz="1400" dirty="0" err="1">
                <a:solidFill>
                  <a:schemeClr val="dk1"/>
                </a:solidFill>
              </a:rPr>
              <a:t>tiền</a:t>
            </a:r>
            <a:r>
              <a:rPr lang="en-US" sz="1400" dirty="0">
                <a:solidFill>
                  <a:schemeClr val="dk1"/>
                </a:solidFill>
              </a:rPr>
              <a:t> l</a:t>
            </a:r>
            <a:r>
              <a:rPr lang="vi-VN" sz="1400" dirty="0">
                <a:solidFill>
                  <a:schemeClr val="dk1"/>
                </a:solidFill>
              </a:rPr>
              <a:t>ư</a:t>
            </a:r>
            <a:r>
              <a:rPr lang="en-US" sz="1400" dirty="0" err="1">
                <a:solidFill>
                  <a:schemeClr val="dk1"/>
                </a:solidFill>
              </a:rPr>
              <a:t>ơng</a:t>
            </a:r>
            <a:r>
              <a:rPr lang="en-US" sz="1400" dirty="0">
                <a:solidFill>
                  <a:schemeClr val="dk1"/>
                </a:solidFill>
              </a:rPr>
              <a:t>, </a:t>
            </a:r>
            <a:r>
              <a:rPr lang="en-US" sz="1400" dirty="0" err="1">
                <a:solidFill>
                  <a:schemeClr val="dk1"/>
                </a:solidFill>
              </a:rPr>
              <a:t>cân</a:t>
            </a:r>
            <a:r>
              <a:rPr lang="en-US" sz="1400" dirty="0">
                <a:solidFill>
                  <a:schemeClr val="dk1"/>
                </a:solidFill>
              </a:rPr>
              <a:t> </a:t>
            </a:r>
            <a:r>
              <a:rPr lang="en-US" sz="1400" dirty="0" err="1">
                <a:solidFill>
                  <a:schemeClr val="dk1"/>
                </a:solidFill>
              </a:rPr>
              <a:t>nặng</a:t>
            </a:r>
            <a:r>
              <a:rPr lang="en-US" sz="1400" dirty="0">
                <a:solidFill>
                  <a:schemeClr val="dk1"/>
                </a:solidFill>
              </a:rPr>
              <a:t>, </a:t>
            </a:r>
            <a:r>
              <a:rPr lang="en-US" sz="1400" dirty="0" err="1">
                <a:solidFill>
                  <a:schemeClr val="dk1"/>
                </a:solidFill>
              </a:rPr>
              <a:t>chứ</a:t>
            </a:r>
            <a:r>
              <a:rPr lang="en-US" sz="1400" dirty="0">
                <a:solidFill>
                  <a:schemeClr val="dk1"/>
                </a:solidFill>
              </a:rPr>
              <a:t> </a:t>
            </a:r>
            <a:r>
              <a:rPr lang="en-US" sz="1400" dirty="0" err="1">
                <a:solidFill>
                  <a:schemeClr val="dk1"/>
                </a:solidFill>
              </a:rPr>
              <a:t>không</a:t>
            </a:r>
            <a:r>
              <a:rPr lang="en-US" sz="1400" dirty="0">
                <a:solidFill>
                  <a:schemeClr val="dk1"/>
                </a:solidFill>
              </a:rPr>
              <a:t> </a:t>
            </a:r>
            <a:r>
              <a:rPr lang="en-US" sz="1400" dirty="0" err="1">
                <a:solidFill>
                  <a:schemeClr val="dk1"/>
                </a:solidFill>
              </a:rPr>
              <a:t>thể</a:t>
            </a:r>
            <a:r>
              <a:rPr lang="en-US" sz="1400" dirty="0">
                <a:solidFill>
                  <a:schemeClr val="dk1"/>
                </a:solidFill>
              </a:rPr>
              <a:t> </a:t>
            </a:r>
            <a:r>
              <a:rPr lang="en-US" sz="1400" dirty="0" err="1">
                <a:solidFill>
                  <a:schemeClr val="dk1"/>
                </a:solidFill>
              </a:rPr>
              <a:t>phân</a:t>
            </a:r>
            <a:r>
              <a:rPr lang="en-US" sz="1400" dirty="0">
                <a:solidFill>
                  <a:schemeClr val="dk1"/>
                </a:solidFill>
              </a:rPr>
              <a:t> </a:t>
            </a:r>
            <a:r>
              <a:rPr lang="en-US" sz="1400" dirty="0" err="1">
                <a:solidFill>
                  <a:schemeClr val="dk1"/>
                </a:solidFill>
              </a:rPr>
              <a:t>lớp</a:t>
            </a:r>
            <a:r>
              <a:rPr lang="en-US" sz="1400" dirty="0">
                <a:solidFill>
                  <a:schemeClr val="dk1"/>
                </a:solidFill>
              </a:rPr>
              <a:t> </a:t>
            </a:r>
            <a:r>
              <a:rPr lang="en-US" sz="1400" dirty="0" err="1">
                <a:solidFill>
                  <a:schemeClr val="dk1"/>
                </a:solidFill>
              </a:rPr>
              <a:t>như</a:t>
            </a:r>
            <a:r>
              <a:rPr lang="en-US" sz="1400" dirty="0">
                <a:solidFill>
                  <a:schemeClr val="dk1"/>
                </a:solidFill>
              </a:rPr>
              <a:t> </a:t>
            </a:r>
            <a:r>
              <a:rPr lang="en-US" sz="1400" dirty="0" err="1">
                <a:solidFill>
                  <a:schemeClr val="dk1"/>
                </a:solidFill>
              </a:rPr>
              <a:t>giới</a:t>
            </a:r>
            <a:r>
              <a:rPr lang="en-US" sz="1400" dirty="0">
                <a:solidFill>
                  <a:schemeClr val="dk1"/>
                </a:solidFill>
              </a:rPr>
              <a:t> </a:t>
            </a:r>
            <a:r>
              <a:rPr lang="en-US" sz="1400" dirty="0" err="1">
                <a:solidFill>
                  <a:schemeClr val="dk1"/>
                </a:solidFill>
              </a:rPr>
              <a:t>tính</a:t>
            </a:r>
            <a:r>
              <a:rPr lang="en-US" sz="1400" dirty="0">
                <a:solidFill>
                  <a:schemeClr val="dk1"/>
                </a:solidFill>
              </a:rPr>
              <a:t> (</a:t>
            </a:r>
            <a:r>
              <a:rPr lang="en-US" sz="1400" dirty="0" err="1">
                <a:solidFill>
                  <a:schemeClr val="dk1"/>
                </a:solidFill>
              </a:rPr>
              <a:t>nam</a:t>
            </a:r>
            <a:r>
              <a:rPr lang="en-US" sz="1400" dirty="0">
                <a:solidFill>
                  <a:schemeClr val="dk1"/>
                </a:solidFill>
              </a:rPr>
              <a:t> – </a:t>
            </a:r>
            <a:r>
              <a:rPr lang="en-US" sz="1400" dirty="0" err="1">
                <a:solidFill>
                  <a:schemeClr val="dk1"/>
                </a:solidFill>
              </a:rPr>
              <a:t>nữ</a:t>
            </a:r>
            <a:r>
              <a:rPr lang="en-US" sz="1400" dirty="0">
                <a:solidFill>
                  <a:schemeClr val="dk1"/>
                </a:solidFill>
              </a:rPr>
              <a:t>), </a:t>
            </a:r>
            <a:r>
              <a:rPr lang="en-US" sz="1400" dirty="0" err="1">
                <a:solidFill>
                  <a:schemeClr val="dk1"/>
                </a:solidFill>
              </a:rPr>
              <a:t>tốt</a:t>
            </a:r>
            <a:r>
              <a:rPr lang="en-US" sz="1400" dirty="0">
                <a:solidFill>
                  <a:schemeClr val="dk1"/>
                </a:solidFill>
              </a:rPr>
              <a:t> </a:t>
            </a:r>
            <a:r>
              <a:rPr lang="en-US" sz="1400" dirty="0" err="1">
                <a:solidFill>
                  <a:schemeClr val="dk1"/>
                </a:solidFill>
              </a:rPr>
              <a:t>nghiệp</a:t>
            </a:r>
            <a:r>
              <a:rPr lang="en-US" sz="1400" dirty="0">
                <a:solidFill>
                  <a:schemeClr val="dk1"/>
                </a:solidFill>
              </a:rPr>
              <a:t> (</a:t>
            </a:r>
            <a:r>
              <a:rPr lang="en-US" sz="1400" dirty="0" err="1">
                <a:solidFill>
                  <a:schemeClr val="dk1"/>
                </a:solidFill>
              </a:rPr>
              <a:t>có</a:t>
            </a:r>
            <a:r>
              <a:rPr lang="en-US" sz="1400" dirty="0">
                <a:solidFill>
                  <a:schemeClr val="dk1"/>
                </a:solidFill>
              </a:rPr>
              <a:t> – </a:t>
            </a:r>
            <a:r>
              <a:rPr lang="en-US" sz="1400" dirty="0" err="1">
                <a:solidFill>
                  <a:schemeClr val="dk1"/>
                </a:solidFill>
              </a:rPr>
              <a:t>không</a:t>
            </a:r>
            <a:r>
              <a:rPr lang="en-US" sz="1400" dirty="0">
                <a:solidFill>
                  <a:schemeClr val="dk1"/>
                </a:solidFill>
              </a:rPr>
              <a:t>)</a:t>
            </a:r>
          </a:p>
          <a:p>
            <a:pPr marL="285750" indent="-285750">
              <a:buSzPts val="1100"/>
            </a:pPr>
            <a:endParaRPr lang="en-US" sz="1400" dirty="0">
              <a:solidFill>
                <a:schemeClr val="dk1"/>
              </a:solidFill>
            </a:endParaRPr>
          </a:p>
          <a:p>
            <a:pPr marL="285750" indent="-285750">
              <a:buSzPts val="1100"/>
            </a:pPr>
            <a:r>
              <a:rPr lang="en-US" sz="1400" dirty="0" err="1">
                <a:solidFill>
                  <a:schemeClr val="dk1"/>
                </a:solidFill>
              </a:rPr>
              <a:t>các</a:t>
            </a:r>
            <a:r>
              <a:rPr lang="en-US" sz="1400" dirty="0">
                <a:solidFill>
                  <a:schemeClr val="dk1"/>
                </a:solidFill>
              </a:rPr>
              <a:t> </a:t>
            </a:r>
            <a:r>
              <a:rPr lang="en-US" sz="1400" dirty="0" err="1">
                <a:solidFill>
                  <a:schemeClr val="dk1"/>
                </a:solidFill>
              </a:rPr>
              <a:t>biến</a:t>
            </a:r>
            <a:r>
              <a:rPr lang="en-US" sz="1400" dirty="0">
                <a:solidFill>
                  <a:schemeClr val="dk1"/>
                </a:solidFill>
              </a:rPr>
              <a:t> </a:t>
            </a:r>
            <a:r>
              <a:rPr lang="en-US" sz="1400" dirty="0" err="1">
                <a:solidFill>
                  <a:schemeClr val="dk1"/>
                </a:solidFill>
              </a:rPr>
              <a:t>độc</a:t>
            </a:r>
            <a:r>
              <a:rPr lang="en-US" sz="1400" dirty="0">
                <a:solidFill>
                  <a:schemeClr val="dk1"/>
                </a:solidFill>
              </a:rPr>
              <a:t> </a:t>
            </a:r>
            <a:r>
              <a:rPr lang="en-US" sz="1400" dirty="0" err="1">
                <a:solidFill>
                  <a:schemeClr val="dk1"/>
                </a:solidFill>
              </a:rPr>
              <a:t>lập</a:t>
            </a:r>
            <a:r>
              <a:rPr lang="en-US" sz="1400" dirty="0">
                <a:solidFill>
                  <a:schemeClr val="dk1"/>
                </a:solidFill>
              </a:rPr>
              <a:t> (</a:t>
            </a:r>
            <a:r>
              <a:rPr lang="en-US" sz="1400" dirty="0" err="1">
                <a:solidFill>
                  <a:schemeClr val="dk1"/>
                </a:solidFill>
              </a:rPr>
              <a:t>các</a:t>
            </a:r>
            <a:r>
              <a:rPr lang="en-US" sz="1400" dirty="0">
                <a:solidFill>
                  <a:schemeClr val="dk1"/>
                </a:solidFill>
              </a:rPr>
              <a:t> </a:t>
            </a:r>
            <a:r>
              <a:rPr lang="en-US" sz="1400" dirty="0" err="1">
                <a:solidFill>
                  <a:schemeClr val="dk1"/>
                </a:solidFill>
              </a:rPr>
              <a:t>giá</a:t>
            </a:r>
            <a:r>
              <a:rPr lang="en-US" sz="1400" dirty="0">
                <a:solidFill>
                  <a:schemeClr val="dk1"/>
                </a:solidFill>
              </a:rPr>
              <a:t> </a:t>
            </a:r>
            <a:r>
              <a:rPr lang="en-US" sz="1400" dirty="0" err="1">
                <a:solidFill>
                  <a:schemeClr val="dk1"/>
                </a:solidFill>
              </a:rPr>
              <a:t>trị</a:t>
            </a:r>
            <a:r>
              <a:rPr lang="en-US" sz="1400" dirty="0">
                <a:solidFill>
                  <a:schemeClr val="dk1"/>
                </a:solidFill>
              </a:rPr>
              <a:t> đ</a:t>
            </a:r>
            <a:r>
              <a:rPr lang="vi-VN" sz="1400" dirty="0">
                <a:solidFill>
                  <a:schemeClr val="dk1"/>
                </a:solidFill>
              </a:rPr>
              <a:t>ư</a:t>
            </a:r>
            <a:r>
              <a:rPr lang="en-US" sz="1400" dirty="0" err="1">
                <a:solidFill>
                  <a:schemeClr val="dk1"/>
                </a:solidFill>
              </a:rPr>
              <a:t>ợc</a:t>
            </a:r>
            <a:r>
              <a:rPr lang="en-US" sz="1400" dirty="0">
                <a:solidFill>
                  <a:schemeClr val="dk1"/>
                </a:solidFill>
              </a:rPr>
              <a:t> </a:t>
            </a:r>
            <a:r>
              <a:rPr lang="en-US" sz="1400" dirty="0" err="1">
                <a:solidFill>
                  <a:schemeClr val="dk1"/>
                </a:solidFill>
              </a:rPr>
              <a:t>cung</a:t>
            </a:r>
            <a:r>
              <a:rPr lang="en-US" sz="1400" dirty="0">
                <a:solidFill>
                  <a:schemeClr val="dk1"/>
                </a:solidFill>
              </a:rPr>
              <a:t> </a:t>
            </a:r>
            <a:r>
              <a:rPr lang="en-US" sz="1400" dirty="0" err="1">
                <a:solidFill>
                  <a:schemeClr val="dk1"/>
                </a:solidFill>
              </a:rPr>
              <a:t>cấp</a:t>
            </a:r>
            <a:r>
              <a:rPr lang="en-US" sz="1400" dirty="0">
                <a:solidFill>
                  <a:schemeClr val="dk1"/>
                </a:solidFill>
              </a:rPr>
              <a:t> </a:t>
            </a:r>
            <a:r>
              <a:rPr lang="en-US" sz="1400" dirty="0" err="1">
                <a:solidFill>
                  <a:schemeClr val="dk1"/>
                </a:solidFill>
              </a:rPr>
              <a:t>làm</a:t>
            </a:r>
            <a:r>
              <a:rPr lang="en-US" sz="1400" dirty="0">
                <a:solidFill>
                  <a:schemeClr val="dk1"/>
                </a:solidFill>
              </a:rPr>
              <a:t> </a:t>
            </a:r>
            <a:r>
              <a:rPr lang="en-US" sz="1400" dirty="0" err="1">
                <a:solidFill>
                  <a:schemeClr val="dk1"/>
                </a:solidFill>
              </a:rPr>
              <a:t>cơ</a:t>
            </a:r>
            <a:r>
              <a:rPr lang="en-US" sz="1400" dirty="0">
                <a:solidFill>
                  <a:schemeClr val="dk1"/>
                </a:solidFill>
              </a:rPr>
              <a:t> </a:t>
            </a:r>
            <a:r>
              <a:rPr lang="en-US" sz="1400" dirty="0" err="1">
                <a:solidFill>
                  <a:schemeClr val="dk1"/>
                </a:solidFill>
              </a:rPr>
              <a:t>sở</a:t>
            </a:r>
            <a:r>
              <a:rPr lang="en-US" sz="1400" dirty="0">
                <a:solidFill>
                  <a:schemeClr val="dk1"/>
                </a:solidFill>
              </a:rPr>
              <a:t> </a:t>
            </a:r>
            <a:r>
              <a:rPr lang="en-US" sz="1400" dirty="0" err="1">
                <a:solidFill>
                  <a:schemeClr val="dk1"/>
                </a:solidFill>
              </a:rPr>
              <a:t>để</a:t>
            </a:r>
            <a:r>
              <a:rPr lang="en-US" sz="1400" dirty="0">
                <a:solidFill>
                  <a:schemeClr val="dk1"/>
                </a:solidFill>
              </a:rPr>
              <a:t> </a:t>
            </a:r>
            <a:r>
              <a:rPr lang="en-US" sz="1400" dirty="0" err="1">
                <a:solidFill>
                  <a:schemeClr val="dk1"/>
                </a:solidFill>
              </a:rPr>
              <a:t>dự</a:t>
            </a:r>
            <a:r>
              <a:rPr lang="en-US" sz="1400" dirty="0">
                <a:solidFill>
                  <a:schemeClr val="dk1"/>
                </a:solidFill>
              </a:rPr>
              <a:t> </a:t>
            </a:r>
            <a:r>
              <a:rPr lang="en-US" sz="1400" dirty="0" err="1">
                <a:solidFill>
                  <a:schemeClr val="dk1"/>
                </a:solidFill>
              </a:rPr>
              <a:t>đoán</a:t>
            </a:r>
            <a:r>
              <a:rPr lang="en-US" sz="1400" dirty="0">
                <a:solidFill>
                  <a:schemeClr val="dk1"/>
                </a:solidFill>
              </a:rPr>
              <a:t> </a:t>
            </a:r>
            <a:r>
              <a:rPr lang="en-US" sz="1400" dirty="0" err="1">
                <a:solidFill>
                  <a:schemeClr val="dk1"/>
                </a:solidFill>
              </a:rPr>
              <a:t>biến</a:t>
            </a:r>
            <a:r>
              <a:rPr lang="en-US" sz="1400" dirty="0">
                <a:solidFill>
                  <a:schemeClr val="dk1"/>
                </a:solidFill>
              </a:rPr>
              <a:t> </a:t>
            </a:r>
            <a:r>
              <a:rPr lang="en-US" sz="1400" dirty="0" err="1">
                <a:solidFill>
                  <a:schemeClr val="dk1"/>
                </a:solidFill>
              </a:rPr>
              <a:t>phụ</a:t>
            </a:r>
            <a:r>
              <a:rPr lang="en-US" sz="1400" dirty="0">
                <a:solidFill>
                  <a:schemeClr val="dk1"/>
                </a:solidFill>
              </a:rPr>
              <a:t> </a:t>
            </a:r>
            <a:r>
              <a:rPr lang="en-US" sz="1400" dirty="0" err="1">
                <a:solidFill>
                  <a:schemeClr val="dk1"/>
                </a:solidFill>
              </a:rPr>
              <a:t>thuộc</a:t>
            </a:r>
            <a:r>
              <a:rPr lang="en-US" sz="1400" dirty="0">
                <a:solidFill>
                  <a:schemeClr val="dk1"/>
                </a:solidFill>
              </a:rPr>
              <a:t>) </a:t>
            </a:r>
            <a:r>
              <a:rPr lang="en-US" sz="1400" dirty="0" err="1">
                <a:solidFill>
                  <a:schemeClr val="dk1"/>
                </a:solidFill>
              </a:rPr>
              <a:t>có</a:t>
            </a:r>
            <a:r>
              <a:rPr lang="en-US" sz="1400" dirty="0">
                <a:solidFill>
                  <a:schemeClr val="dk1"/>
                </a:solidFill>
              </a:rPr>
              <a:t> </a:t>
            </a:r>
            <a:r>
              <a:rPr lang="en-US" sz="1400" dirty="0" err="1">
                <a:solidFill>
                  <a:schemeClr val="dk1"/>
                </a:solidFill>
              </a:rPr>
              <a:t>thể</a:t>
            </a:r>
            <a:r>
              <a:rPr lang="en-US" sz="1400" dirty="0">
                <a:solidFill>
                  <a:schemeClr val="dk1"/>
                </a:solidFill>
              </a:rPr>
              <a:t> </a:t>
            </a:r>
            <a:r>
              <a:rPr lang="en-US" sz="1400" dirty="0" err="1">
                <a:solidFill>
                  <a:schemeClr val="dk1"/>
                </a:solidFill>
              </a:rPr>
              <a:t>là</a:t>
            </a:r>
            <a:r>
              <a:rPr lang="en-US" sz="1400" dirty="0">
                <a:solidFill>
                  <a:schemeClr val="dk1"/>
                </a:solidFill>
              </a:rPr>
              <a:t> </a:t>
            </a:r>
            <a:r>
              <a:rPr lang="en-US" sz="1400" dirty="0" err="1">
                <a:solidFill>
                  <a:schemeClr val="dk1"/>
                </a:solidFill>
              </a:rPr>
              <a:t>tuyến</a:t>
            </a:r>
            <a:r>
              <a:rPr lang="en-US" sz="1400" dirty="0">
                <a:solidFill>
                  <a:schemeClr val="dk1"/>
                </a:solidFill>
              </a:rPr>
              <a:t> </a:t>
            </a:r>
            <a:r>
              <a:rPr lang="en-US" sz="1400" dirty="0" err="1">
                <a:solidFill>
                  <a:schemeClr val="dk1"/>
                </a:solidFill>
              </a:rPr>
              <a:t>tính</a:t>
            </a:r>
            <a:r>
              <a:rPr lang="en-US" sz="1400" dirty="0">
                <a:solidFill>
                  <a:schemeClr val="dk1"/>
                </a:solidFill>
              </a:rPr>
              <a:t> </a:t>
            </a:r>
            <a:r>
              <a:rPr lang="en-US" sz="1400" dirty="0" err="1">
                <a:solidFill>
                  <a:schemeClr val="dk1"/>
                </a:solidFill>
              </a:rPr>
              <a:t>hoặc</a:t>
            </a:r>
            <a:r>
              <a:rPr lang="en-US" sz="1400" dirty="0">
                <a:solidFill>
                  <a:schemeClr val="dk1"/>
                </a:solidFill>
              </a:rPr>
              <a:t> </a:t>
            </a:r>
            <a:r>
              <a:rPr lang="en-US" sz="1400" dirty="0" err="1">
                <a:solidFill>
                  <a:schemeClr val="dk1"/>
                </a:solidFill>
              </a:rPr>
              <a:t>phân</a:t>
            </a:r>
            <a:r>
              <a:rPr lang="en-US" sz="1400" dirty="0">
                <a:solidFill>
                  <a:schemeClr val="dk1"/>
                </a:solidFill>
              </a:rPr>
              <a:t> </a:t>
            </a:r>
            <a:r>
              <a:rPr lang="en-US" sz="1400" dirty="0" err="1">
                <a:solidFill>
                  <a:schemeClr val="dk1"/>
                </a:solidFill>
              </a:rPr>
              <a:t>lớp</a:t>
            </a:r>
            <a:endParaRPr lang="en-US" sz="1400" dirty="0">
              <a:solidFill>
                <a:schemeClr val="dk1"/>
              </a:solidFill>
            </a:endParaRPr>
          </a:p>
          <a:p>
            <a:pPr marL="285750" indent="-285750">
              <a:buSzPts val="1100"/>
            </a:pPr>
            <a:endParaRPr lang="en-US" sz="1400" dirty="0">
              <a:solidFill>
                <a:schemeClr val="dk1"/>
              </a:solidFill>
            </a:endParaRPr>
          </a:p>
          <a:p>
            <a:pPr marL="285750" indent="-285750">
              <a:buSzPts val="1100"/>
            </a:pPr>
            <a:r>
              <a:rPr lang="en-US" sz="1400" dirty="0" err="1">
                <a:solidFill>
                  <a:schemeClr val="dk1"/>
                </a:solidFill>
              </a:rPr>
              <a:t>hồi</a:t>
            </a:r>
            <a:r>
              <a:rPr lang="en-US" sz="1400" dirty="0">
                <a:solidFill>
                  <a:schemeClr val="dk1"/>
                </a:solidFill>
              </a:rPr>
              <a:t> </a:t>
            </a:r>
            <a:r>
              <a:rPr lang="en-US" sz="1400" dirty="0" err="1">
                <a:solidFill>
                  <a:schemeClr val="dk1"/>
                </a:solidFill>
              </a:rPr>
              <a:t>quy</a:t>
            </a:r>
            <a:r>
              <a:rPr lang="en-US" sz="1400" dirty="0">
                <a:solidFill>
                  <a:schemeClr val="dk1"/>
                </a:solidFill>
              </a:rPr>
              <a:t> </a:t>
            </a:r>
            <a:r>
              <a:rPr lang="en-US" sz="1400" dirty="0" err="1">
                <a:solidFill>
                  <a:schemeClr val="dk1"/>
                </a:solidFill>
              </a:rPr>
              <a:t>tuyến</a:t>
            </a:r>
            <a:r>
              <a:rPr lang="en-US" sz="1400" dirty="0">
                <a:solidFill>
                  <a:schemeClr val="dk1"/>
                </a:solidFill>
              </a:rPr>
              <a:t> </a:t>
            </a:r>
            <a:r>
              <a:rPr lang="en-US" sz="1400" dirty="0" err="1">
                <a:solidFill>
                  <a:schemeClr val="dk1"/>
                </a:solidFill>
              </a:rPr>
              <a:t>tính</a:t>
            </a:r>
            <a:r>
              <a:rPr lang="en-US" sz="1400" dirty="0">
                <a:solidFill>
                  <a:schemeClr val="dk1"/>
                </a:solidFill>
              </a:rPr>
              <a:t> </a:t>
            </a:r>
            <a:r>
              <a:rPr lang="en-US" sz="1400" dirty="0" err="1">
                <a:solidFill>
                  <a:schemeClr val="dk1"/>
                </a:solidFill>
              </a:rPr>
              <a:t>có</a:t>
            </a:r>
            <a:r>
              <a:rPr lang="en-US" sz="1400" dirty="0">
                <a:solidFill>
                  <a:schemeClr val="dk1"/>
                </a:solidFill>
              </a:rPr>
              <a:t> 2 </a:t>
            </a:r>
            <a:r>
              <a:rPr lang="en-US" sz="1400" dirty="0" err="1">
                <a:solidFill>
                  <a:schemeClr val="dk1"/>
                </a:solidFill>
              </a:rPr>
              <a:t>loại</a:t>
            </a:r>
            <a:r>
              <a:rPr lang="en-US" sz="1400" dirty="0">
                <a:solidFill>
                  <a:schemeClr val="dk1"/>
                </a:solidFill>
              </a:rPr>
              <a:t>: Simple Linear Regression (</a:t>
            </a:r>
            <a:r>
              <a:rPr lang="en-US" sz="1400" dirty="0" err="1">
                <a:solidFill>
                  <a:schemeClr val="dk1"/>
                </a:solidFill>
              </a:rPr>
              <a:t>chỉ</a:t>
            </a:r>
            <a:r>
              <a:rPr lang="en-US" sz="1400" dirty="0">
                <a:solidFill>
                  <a:schemeClr val="dk1"/>
                </a:solidFill>
              </a:rPr>
              <a:t> </a:t>
            </a:r>
            <a:r>
              <a:rPr lang="en-US" sz="1400" dirty="0" err="1">
                <a:solidFill>
                  <a:schemeClr val="dk1"/>
                </a:solidFill>
              </a:rPr>
              <a:t>có</a:t>
            </a:r>
            <a:r>
              <a:rPr lang="en-US" sz="1400" dirty="0">
                <a:solidFill>
                  <a:schemeClr val="dk1"/>
                </a:solidFill>
              </a:rPr>
              <a:t> 1 </a:t>
            </a:r>
            <a:r>
              <a:rPr lang="en-US" sz="1400" dirty="0" err="1">
                <a:solidFill>
                  <a:schemeClr val="dk1"/>
                </a:solidFill>
              </a:rPr>
              <a:t>biến</a:t>
            </a:r>
            <a:r>
              <a:rPr lang="en-US" sz="1400" dirty="0">
                <a:solidFill>
                  <a:schemeClr val="dk1"/>
                </a:solidFill>
              </a:rPr>
              <a:t> </a:t>
            </a:r>
            <a:r>
              <a:rPr lang="en-US" sz="1400" dirty="0" err="1">
                <a:solidFill>
                  <a:schemeClr val="dk1"/>
                </a:solidFill>
              </a:rPr>
              <a:t>độc</a:t>
            </a:r>
            <a:r>
              <a:rPr lang="en-US" sz="1400" dirty="0">
                <a:solidFill>
                  <a:schemeClr val="dk1"/>
                </a:solidFill>
              </a:rPr>
              <a:t> </a:t>
            </a:r>
            <a:r>
              <a:rPr lang="en-US" sz="1400" dirty="0" err="1">
                <a:solidFill>
                  <a:schemeClr val="dk1"/>
                </a:solidFill>
              </a:rPr>
              <a:t>lập</a:t>
            </a:r>
            <a:r>
              <a:rPr lang="en-US" sz="1400" dirty="0">
                <a:solidFill>
                  <a:schemeClr val="dk1"/>
                </a:solidFill>
              </a:rPr>
              <a:t>), Multiple Linear Regression (</a:t>
            </a:r>
            <a:r>
              <a:rPr lang="en-US" sz="1400" dirty="0" err="1">
                <a:solidFill>
                  <a:schemeClr val="dk1"/>
                </a:solidFill>
              </a:rPr>
              <a:t>nhiều</a:t>
            </a:r>
            <a:r>
              <a:rPr lang="en-US" sz="1400" dirty="0">
                <a:solidFill>
                  <a:schemeClr val="dk1"/>
                </a:solidFill>
              </a:rPr>
              <a:t> h</a:t>
            </a:r>
            <a:r>
              <a:rPr lang="vi-VN" sz="1400" dirty="0">
                <a:solidFill>
                  <a:schemeClr val="dk1"/>
                </a:solidFill>
              </a:rPr>
              <a:t>ơ</a:t>
            </a:r>
            <a:r>
              <a:rPr lang="en-US" sz="1400" dirty="0">
                <a:solidFill>
                  <a:schemeClr val="dk1"/>
                </a:solidFill>
              </a:rPr>
              <a:t>n 1 </a:t>
            </a:r>
            <a:r>
              <a:rPr lang="en-US" sz="1400" dirty="0" err="1">
                <a:solidFill>
                  <a:schemeClr val="dk1"/>
                </a:solidFill>
              </a:rPr>
              <a:t>biến</a:t>
            </a:r>
            <a:r>
              <a:rPr lang="en-US" sz="1400" dirty="0">
                <a:solidFill>
                  <a:schemeClr val="dk1"/>
                </a:solidFill>
              </a:rPr>
              <a:t> </a:t>
            </a:r>
            <a:r>
              <a:rPr lang="en-US" sz="1400" dirty="0" err="1">
                <a:solidFill>
                  <a:schemeClr val="dk1"/>
                </a:solidFill>
              </a:rPr>
              <a:t>độc</a:t>
            </a:r>
            <a:r>
              <a:rPr lang="en-US" sz="1400" dirty="0">
                <a:solidFill>
                  <a:schemeClr val="dk1"/>
                </a:solidFill>
              </a:rPr>
              <a:t> </a:t>
            </a:r>
            <a:r>
              <a:rPr lang="en-US" sz="1400" dirty="0" err="1">
                <a:solidFill>
                  <a:schemeClr val="dk1"/>
                </a:solidFill>
              </a:rPr>
              <a:t>lập</a:t>
            </a:r>
            <a:r>
              <a:rPr lang="en-US" sz="1400" dirty="0">
                <a:solidFill>
                  <a:schemeClr val="dk1"/>
                </a:solidFill>
              </a:rPr>
              <a:t>)</a:t>
            </a:r>
            <a:endParaRPr sz="1400" dirty="0">
              <a:solidFill>
                <a:schemeClr val="dk1"/>
              </a:solidFill>
            </a:endParaRPr>
          </a:p>
        </p:txBody>
      </p:sp>
    </p:spTree>
    <p:extLst>
      <p:ext uri="{BB962C8B-B14F-4D97-AF65-F5344CB8AC3E}">
        <p14:creationId xmlns:p14="http://schemas.microsoft.com/office/powerpoint/2010/main" val="230991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err="1">
                <a:solidFill>
                  <a:schemeClr val="tx1"/>
                </a:solidFill>
              </a:rPr>
              <a:t>Ví</a:t>
            </a:r>
            <a:r>
              <a:rPr lang="en-US" sz="1400" dirty="0">
                <a:solidFill>
                  <a:schemeClr val="tx1"/>
                </a:solidFill>
              </a:rPr>
              <a:t> </a:t>
            </a:r>
            <a:r>
              <a:rPr lang="en-US" sz="1400" dirty="0" err="1">
                <a:solidFill>
                  <a:schemeClr val="tx1"/>
                </a:solidFill>
              </a:rPr>
              <a:t>dụ</a:t>
            </a:r>
            <a:r>
              <a:rPr lang="en-US" sz="1400" dirty="0">
                <a:solidFill>
                  <a:schemeClr val="tx1"/>
                </a:solidFill>
              </a:rPr>
              <a:t>: ta </a:t>
            </a:r>
            <a:r>
              <a:rPr lang="en-US" sz="1400" dirty="0" err="1">
                <a:solidFill>
                  <a:schemeClr val="tx1"/>
                </a:solidFill>
              </a:rPr>
              <a:t>có</a:t>
            </a:r>
            <a:r>
              <a:rPr lang="en-US" sz="1400" dirty="0">
                <a:solidFill>
                  <a:schemeClr val="tx1"/>
                </a:solidFill>
              </a:rPr>
              <a:t> </a:t>
            </a:r>
            <a:r>
              <a:rPr lang="en-US" sz="1400" dirty="0" err="1">
                <a:solidFill>
                  <a:schemeClr val="tx1"/>
                </a:solidFill>
              </a:rPr>
              <a:t>dữ</a:t>
            </a:r>
            <a:r>
              <a:rPr lang="en-US" sz="1400" dirty="0">
                <a:solidFill>
                  <a:schemeClr val="tx1"/>
                </a:solidFill>
              </a:rPr>
              <a:t> </a:t>
            </a:r>
            <a:r>
              <a:rPr lang="en-US" sz="1400" dirty="0" err="1">
                <a:solidFill>
                  <a:schemeClr val="tx1"/>
                </a:solidFill>
              </a:rPr>
              <a:t>liệu</a:t>
            </a:r>
            <a:r>
              <a:rPr lang="en-US" sz="1400" dirty="0">
                <a:solidFill>
                  <a:schemeClr val="tx1"/>
                </a:solidFill>
              </a:rPr>
              <a:t> </a:t>
            </a:r>
            <a:r>
              <a:rPr lang="en-US" sz="1400" dirty="0" err="1">
                <a:solidFill>
                  <a:schemeClr val="tx1"/>
                </a:solidFill>
              </a:rPr>
              <a:t>về</a:t>
            </a:r>
            <a:r>
              <a:rPr lang="en-US" sz="1400" dirty="0">
                <a:solidFill>
                  <a:schemeClr val="tx1"/>
                </a:solidFill>
              </a:rPr>
              <a:t> </a:t>
            </a:r>
            <a:r>
              <a:rPr lang="en-US" sz="1400" dirty="0" err="1">
                <a:solidFill>
                  <a:schemeClr val="tx1"/>
                </a:solidFill>
              </a:rPr>
              <a:t>giá</a:t>
            </a:r>
            <a:r>
              <a:rPr lang="en-US" sz="1400" dirty="0">
                <a:solidFill>
                  <a:schemeClr val="tx1"/>
                </a:solidFill>
              </a:rPr>
              <a:t> </a:t>
            </a:r>
            <a:r>
              <a:rPr lang="en-US" sz="1400" dirty="0" err="1">
                <a:solidFill>
                  <a:schemeClr val="tx1"/>
                </a:solidFill>
              </a:rPr>
              <a:t>bán</a:t>
            </a:r>
            <a:r>
              <a:rPr lang="en-US" sz="1400" dirty="0">
                <a:solidFill>
                  <a:schemeClr val="tx1"/>
                </a:solidFill>
              </a:rPr>
              <a:t> </a:t>
            </a:r>
            <a:r>
              <a:rPr lang="en-US" sz="1400" dirty="0" err="1">
                <a:solidFill>
                  <a:schemeClr val="tx1"/>
                </a:solidFill>
              </a:rPr>
              <a:t>nhà</a:t>
            </a:r>
            <a:r>
              <a:rPr lang="en-US" sz="1400" dirty="0">
                <a:solidFill>
                  <a:schemeClr val="tx1"/>
                </a:solidFill>
              </a:rPr>
              <a:t> </a:t>
            </a:r>
            <a:r>
              <a:rPr lang="en-US" sz="1400" dirty="0" err="1">
                <a:solidFill>
                  <a:schemeClr val="tx1"/>
                </a:solidFill>
              </a:rPr>
              <a:t>nh</a:t>
            </a:r>
            <a:r>
              <a:rPr lang="vi-VN" sz="1400" dirty="0">
                <a:solidFill>
                  <a:schemeClr val="tx1"/>
                </a:solidFill>
              </a:rPr>
              <a:t>ư</a:t>
            </a:r>
            <a:r>
              <a:rPr lang="en-US" sz="1400" dirty="0">
                <a:solidFill>
                  <a:schemeClr val="tx1"/>
                </a:solidFill>
              </a:rPr>
              <a:t> </a:t>
            </a:r>
            <a:r>
              <a:rPr lang="en-US" sz="1400" dirty="0" err="1">
                <a:solidFill>
                  <a:schemeClr val="tx1"/>
                </a:solidFill>
              </a:rPr>
              <a:t>sau</a:t>
            </a:r>
            <a:r>
              <a:rPr lang="en-US" sz="1400" dirty="0">
                <a:solidFill>
                  <a:schemeClr val="tx1"/>
                </a:solidFill>
              </a:rPr>
              <a:t>:</a:t>
            </a:r>
          </a:p>
          <a:p>
            <a:pPr marL="0" lvl="0" indent="0" algn="l" rtl="0">
              <a:spcBef>
                <a:spcPts val="0"/>
              </a:spcBef>
              <a:spcAft>
                <a:spcPts val="0"/>
              </a:spcAft>
              <a:buClr>
                <a:schemeClr val="dk1"/>
              </a:buClr>
              <a:buSzPts val="1100"/>
              <a:buFont typeface="Arial"/>
              <a:buNone/>
            </a:pPr>
            <a:endParaRPr lang="en-US" sz="1400" dirty="0">
              <a:solidFill>
                <a:schemeClr val="tx1"/>
              </a:solidFill>
            </a:endParaRPr>
          </a:p>
        </p:txBody>
      </p:sp>
      <p:graphicFrame>
        <p:nvGraphicFramePr>
          <p:cNvPr id="2" name="Table 1">
            <a:extLst>
              <a:ext uri="{FF2B5EF4-FFF2-40B4-BE49-F238E27FC236}">
                <a16:creationId xmlns:a16="http://schemas.microsoft.com/office/drawing/2014/main" id="{1C14B72B-84C0-4029-9AE3-328D5110300C}"/>
              </a:ext>
            </a:extLst>
          </p:cNvPr>
          <p:cNvGraphicFramePr>
            <a:graphicFrameLocks noGrp="1"/>
          </p:cNvGraphicFramePr>
          <p:nvPr>
            <p:extLst>
              <p:ext uri="{D42A27DB-BD31-4B8C-83A1-F6EECF244321}">
                <p14:modId xmlns:p14="http://schemas.microsoft.com/office/powerpoint/2010/main" val="1978429713"/>
              </p:ext>
            </p:extLst>
          </p:nvPr>
        </p:nvGraphicFramePr>
        <p:xfrm>
          <a:off x="5957047" y="1537208"/>
          <a:ext cx="2743200" cy="2069084"/>
        </p:xfrm>
        <a:graphic>
          <a:graphicData uri="http://schemas.openxmlformats.org/drawingml/2006/table">
            <a:tbl>
              <a:tblPr firstRow="1" firstCol="1" bandRow="1">
                <a:tableStyleId>{996F7ECE-F43D-4FB7-8DEB-48FA7F41BC90}</a:tableStyleId>
              </a:tblPr>
              <a:tblGrid>
                <a:gridCol w="457200">
                  <a:extLst>
                    <a:ext uri="{9D8B030D-6E8A-4147-A177-3AD203B41FA5}">
                      <a16:colId xmlns:a16="http://schemas.microsoft.com/office/drawing/2014/main" val="3058217802"/>
                    </a:ext>
                  </a:extLst>
                </a:gridCol>
                <a:gridCol w="1200150">
                  <a:extLst>
                    <a:ext uri="{9D8B030D-6E8A-4147-A177-3AD203B41FA5}">
                      <a16:colId xmlns:a16="http://schemas.microsoft.com/office/drawing/2014/main" val="3480824775"/>
                    </a:ext>
                  </a:extLst>
                </a:gridCol>
                <a:gridCol w="1085850">
                  <a:extLst>
                    <a:ext uri="{9D8B030D-6E8A-4147-A177-3AD203B41FA5}">
                      <a16:colId xmlns:a16="http://schemas.microsoft.com/office/drawing/2014/main" val="1588752739"/>
                    </a:ext>
                  </a:extLst>
                </a:gridCol>
              </a:tblGrid>
              <a:tr h="0">
                <a:tc>
                  <a:txBody>
                    <a:bodyPr/>
                    <a:lstStyle/>
                    <a:p>
                      <a:pPr marL="0" marR="0" indent="299720">
                        <a:lnSpc>
                          <a:spcPct val="115000"/>
                        </a:lnSpc>
                        <a:spcBef>
                          <a:spcPts val="0"/>
                        </a:spcBef>
                        <a:spcAft>
                          <a:spcPts val="0"/>
                        </a:spcAft>
                      </a:pPr>
                      <a:r>
                        <a:rPr lang="en-US" sz="1400" dirty="0">
                          <a:effectLst/>
                          <a:latin typeface="Montserrat" panose="020B0604020202020204" charset="0"/>
                        </a:rPr>
                        <a:t> </a:t>
                      </a:r>
                      <a:endParaRPr lang="en-US" sz="1400" dirty="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Diện tích(m²)</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Giá($)</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5991106"/>
                  </a:ext>
                </a:extLst>
              </a:tr>
              <a:tr h="0">
                <a:tc>
                  <a:txBody>
                    <a:bodyPr/>
                    <a:lstStyle/>
                    <a:p>
                      <a:pPr marL="0" marR="0">
                        <a:lnSpc>
                          <a:spcPct val="115000"/>
                        </a:lnSpc>
                        <a:spcBef>
                          <a:spcPts val="0"/>
                        </a:spcBef>
                        <a:spcAft>
                          <a:spcPts val="0"/>
                        </a:spcAft>
                      </a:pPr>
                      <a:r>
                        <a:rPr lang="en-US" sz="1400">
                          <a:effectLst/>
                          <a:latin typeface="Montserrat" panose="020B0604020202020204" charset="0"/>
                        </a:rPr>
                        <a:t>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2.000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1.050.000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1978413"/>
                  </a:ext>
                </a:extLst>
              </a:tr>
              <a:tr h="0">
                <a:tc>
                  <a:txBody>
                    <a:bodyPr/>
                    <a:lstStyle/>
                    <a:p>
                      <a:pPr marL="0" marR="0">
                        <a:lnSpc>
                          <a:spcPct val="115000"/>
                        </a:lnSpc>
                        <a:spcBef>
                          <a:spcPts val="0"/>
                        </a:spcBef>
                        <a:spcAft>
                          <a:spcPts val="0"/>
                        </a:spcAft>
                      </a:pPr>
                      <a:r>
                        <a:rPr lang="en-US" sz="1400">
                          <a:effectLst/>
                          <a:latin typeface="Montserrat" panose="020B0604020202020204" charset="0"/>
                        </a:rPr>
                        <a:t>1</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800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300.000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7980785"/>
                  </a:ext>
                </a:extLst>
              </a:tr>
              <a:tr h="0">
                <a:tc>
                  <a:txBody>
                    <a:bodyPr/>
                    <a:lstStyle/>
                    <a:p>
                      <a:pPr marL="0" marR="0">
                        <a:lnSpc>
                          <a:spcPct val="115000"/>
                        </a:lnSpc>
                        <a:spcBef>
                          <a:spcPts val="0"/>
                        </a:spcBef>
                        <a:spcAft>
                          <a:spcPts val="0"/>
                        </a:spcAft>
                      </a:pPr>
                      <a:r>
                        <a:rPr lang="en-US" sz="1400">
                          <a:effectLst/>
                          <a:latin typeface="Montserrat" panose="020B0604020202020204" charset="0"/>
                        </a:rPr>
                        <a:t>2</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850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370.000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823821"/>
                  </a:ext>
                </a:extLst>
              </a:tr>
              <a:tr h="0">
                <a:tc>
                  <a:txBody>
                    <a:bodyPr/>
                    <a:lstStyle/>
                    <a:p>
                      <a:pPr marL="0" marR="0">
                        <a:lnSpc>
                          <a:spcPct val="115000"/>
                        </a:lnSpc>
                        <a:spcBef>
                          <a:spcPts val="0"/>
                        </a:spcBef>
                        <a:spcAft>
                          <a:spcPts val="0"/>
                        </a:spcAft>
                      </a:pPr>
                      <a:r>
                        <a:rPr lang="en-US" sz="1400">
                          <a:effectLst/>
                          <a:latin typeface="Montserrat" panose="020B0604020202020204" charset="0"/>
                        </a:rPr>
                        <a:t>3</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550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78.000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622311"/>
                  </a:ext>
                </a:extLst>
              </a:tr>
              <a:tr h="0">
                <a:tc>
                  <a:txBody>
                    <a:bodyPr/>
                    <a:lstStyle/>
                    <a:p>
                      <a:pPr marL="0" marR="0">
                        <a:lnSpc>
                          <a:spcPct val="115000"/>
                        </a:lnSpc>
                        <a:spcBef>
                          <a:spcPts val="0"/>
                        </a:spcBef>
                        <a:spcAft>
                          <a:spcPts val="0"/>
                        </a:spcAft>
                      </a:pPr>
                      <a:r>
                        <a:rPr lang="en-US" sz="1400">
                          <a:effectLst/>
                          <a:latin typeface="Montserrat" panose="020B0604020202020204" charset="0"/>
                        </a:rPr>
                        <a:t>4</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2.100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1.200.000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4204340"/>
                  </a:ext>
                </a:extLst>
              </a:tr>
              <a:tr h="0">
                <a:tc>
                  <a:txBody>
                    <a:bodyPr/>
                    <a:lstStyle/>
                    <a:p>
                      <a:pPr marL="0" marR="0">
                        <a:lnSpc>
                          <a:spcPct val="115000"/>
                        </a:lnSpc>
                        <a:spcBef>
                          <a:spcPts val="0"/>
                        </a:spcBef>
                        <a:spcAft>
                          <a:spcPts val="0"/>
                        </a:spcAft>
                      </a:pPr>
                      <a:r>
                        <a:rPr lang="en-US" sz="1400">
                          <a:effectLst/>
                          <a:latin typeface="Montserrat" panose="020B0604020202020204" charset="0"/>
                        </a:rPr>
                        <a:t>5</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1.300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645.000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7832557"/>
                  </a:ext>
                </a:extLst>
              </a:tr>
              <a:tr h="0">
                <a:tc>
                  <a:txBody>
                    <a:bodyPr/>
                    <a:lstStyle/>
                    <a:p>
                      <a:pPr marL="0" marR="0">
                        <a:lnSpc>
                          <a:spcPct val="115000"/>
                        </a:lnSpc>
                        <a:spcBef>
                          <a:spcPts val="0"/>
                        </a:spcBef>
                        <a:spcAft>
                          <a:spcPts val="0"/>
                        </a:spcAft>
                      </a:pPr>
                      <a:r>
                        <a:rPr lang="en-US" sz="1400">
                          <a:effectLst/>
                          <a:latin typeface="Montserrat" panose="020B0604020202020204" charset="0"/>
                        </a:rPr>
                        <a:t>6</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1.893</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latin typeface="Montserrat" panose="020B0604020202020204" charset="0"/>
                        </a:rPr>
                        <a:t>567.000</a:t>
                      </a:r>
                      <a:endParaRPr lang="en-US" sz="1400" dirty="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7175789"/>
                  </a:ext>
                </a:extLst>
              </a:tr>
            </a:tbl>
          </a:graphicData>
        </a:graphic>
      </p:graphicFrame>
      <p:sp>
        <p:nvSpPr>
          <p:cNvPr id="5" name="Google Shape;488;p60">
            <a:extLst>
              <a:ext uri="{FF2B5EF4-FFF2-40B4-BE49-F238E27FC236}">
                <a16:creationId xmlns:a16="http://schemas.microsoft.com/office/drawing/2014/main" id="{30A2A352-FAC4-4217-9922-71347A56D2E1}"/>
              </a:ext>
            </a:extLst>
          </p:cNvPr>
          <p:cNvSpPr txBox="1">
            <a:spLocks/>
          </p:cNvSpPr>
          <p:nvPr/>
        </p:nvSpPr>
        <p:spPr>
          <a:xfrm>
            <a:off x="879072" y="1632848"/>
            <a:ext cx="4620775" cy="26836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lvl="0" algn="just">
              <a:lnSpc>
                <a:spcPct val="150000"/>
              </a:lnSpc>
              <a:buSzPts val="1100"/>
            </a:pPr>
            <a:r>
              <a:rPr lang="en-US" sz="1400" dirty="0" err="1">
                <a:solidFill>
                  <a:schemeClr val="tx1"/>
                </a:solidFill>
                <a:latin typeface="Montserrat" panose="020B0604020202020204" charset="0"/>
              </a:rPr>
              <a:t>Giả</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sử</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giờ</a:t>
            </a:r>
            <a:r>
              <a:rPr lang="en-US" sz="1400" dirty="0">
                <a:solidFill>
                  <a:schemeClr val="tx1"/>
                </a:solidFill>
                <a:latin typeface="Montserrat" panose="020B0604020202020204" charset="0"/>
              </a:rPr>
              <a:t> ta </a:t>
            </a:r>
            <a:r>
              <a:rPr lang="en-US" sz="1400" dirty="0" err="1">
                <a:solidFill>
                  <a:schemeClr val="tx1"/>
                </a:solidFill>
                <a:latin typeface="Montserrat" panose="020B0604020202020204" charset="0"/>
              </a:rPr>
              <a:t>có</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dữ</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liệu</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của</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ngôi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nhà</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mới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với</a:t>
            </a:r>
            <a:r>
              <a:rPr lang="en-US" sz="1400" dirty="0">
                <a:solidFill>
                  <a:schemeClr val="tx1"/>
                </a:solidFill>
                <a:latin typeface="Montserrat" panose="020B0604020202020204" charset="0"/>
              </a:rPr>
              <a:t> </a:t>
            </a:r>
          </a:p>
          <a:p>
            <a:pPr lvl="0" algn="just">
              <a:lnSpc>
                <a:spcPct val="150000"/>
              </a:lnSpc>
              <a:buSzPts val="1100"/>
            </a:pPr>
            <a:r>
              <a:rPr lang="en-US" sz="1400" b="1" dirty="0" err="1">
                <a:solidFill>
                  <a:schemeClr val="tx1"/>
                </a:solidFill>
                <a:latin typeface="Montserrat" panose="020B0604020202020204" charset="0"/>
              </a:rPr>
              <a:t>Diện</a:t>
            </a:r>
            <a:r>
              <a:rPr lang="en-US" sz="1400" b="1" dirty="0">
                <a:solidFill>
                  <a:schemeClr val="tx1"/>
                </a:solidFill>
                <a:latin typeface="Montserrat" panose="020B0604020202020204" charset="0"/>
              </a:rPr>
              <a:t> </a:t>
            </a:r>
            <a:r>
              <a:rPr lang="en-US" sz="1400" b="1" dirty="0" err="1">
                <a:solidFill>
                  <a:schemeClr val="tx1"/>
                </a:solidFill>
                <a:latin typeface="Montserrat" panose="020B0604020202020204" charset="0"/>
              </a:rPr>
              <a:t>tích</a:t>
            </a:r>
            <a:r>
              <a:rPr lang="en-US" sz="1400" b="1" dirty="0">
                <a:solidFill>
                  <a:schemeClr val="tx1"/>
                </a:solidFill>
                <a:latin typeface="Montserrat" panose="020B0604020202020204" charset="0"/>
              </a:rPr>
              <a:t> </a:t>
            </a:r>
            <a:r>
              <a:rPr lang="en-US" sz="1400" dirty="0" err="1">
                <a:solidFill>
                  <a:schemeClr val="tx1"/>
                </a:solidFill>
                <a:latin typeface="Montserrat" panose="020B0604020202020204" charset="0"/>
              </a:rPr>
              <a:t>là</a:t>
            </a:r>
            <a:r>
              <a:rPr lang="en-US" sz="1400" dirty="0">
                <a:solidFill>
                  <a:schemeClr val="tx1"/>
                </a:solidFill>
                <a:latin typeface="Montserrat" panose="020B0604020202020204" charset="0"/>
              </a:rPr>
              <a:t> 1540 m², </a:t>
            </a:r>
            <a:r>
              <a:rPr lang="en-US" sz="1400" dirty="0" err="1">
                <a:solidFill>
                  <a:schemeClr val="tx1"/>
                </a:solidFill>
                <a:latin typeface="Montserrat" panose="020B0604020202020204" charset="0"/>
              </a:rPr>
              <a:t>cần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dự</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đoán</a:t>
            </a:r>
            <a:r>
              <a:rPr lang="en-US" sz="1400" dirty="0">
                <a:solidFill>
                  <a:schemeClr val="tx1"/>
                </a:solidFill>
                <a:latin typeface="Montserrat" panose="020B0604020202020204" charset="0"/>
              </a:rPr>
              <a:t> </a:t>
            </a:r>
            <a:r>
              <a:rPr lang="en-US" sz="1400" b="1" dirty="0" err="1">
                <a:solidFill>
                  <a:schemeClr val="tx1"/>
                </a:solidFill>
                <a:latin typeface="Montserrat" panose="020B0604020202020204" charset="0"/>
              </a:rPr>
              <a:t>Giá</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của</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ngôi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nhà</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này</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chính</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xác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nhất</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có</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thể</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bằng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hồi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quy</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tuyến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tính</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trên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thực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tế</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Giá</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nhà</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còn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phụ</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thuộc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vào</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nhiều</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yếu</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tố</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khác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nh</a:t>
            </a:r>
            <a:r>
              <a:rPr lang="vi-VN" sz="1400" dirty="0">
                <a:solidFill>
                  <a:schemeClr val="tx1"/>
                </a:solidFill>
                <a:latin typeface="Montserrat" panose="020B0604020202020204" charset="0"/>
              </a:rPr>
              <a:t>ư</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số</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phòng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năm</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xây</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dựng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vị</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trí</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địa</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lí</a:t>
            </a:r>
            <a:r>
              <a:rPr lang="en-US" sz="1400" dirty="0">
                <a:solidFill>
                  <a:schemeClr val="tx1"/>
                </a:solidFill>
                <a:latin typeface="Montserrat" panose="020B0604020202020204" charset="0"/>
              </a:rPr>
              <a:t>, …) ở </a:t>
            </a:r>
            <a:r>
              <a:rPr lang="en-US" sz="1400" dirty="0" err="1">
                <a:solidFill>
                  <a:schemeClr val="tx1"/>
                </a:solidFill>
                <a:latin typeface="Montserrat" panose="020B0604020202020204" charset="0"/>
              </a:rPr>
              <a:t>đây</a:t>
            </a:r>
            <a:r>
              <a:rPr lang="en-US" sz="1400" dirty="0">
                <a:solidFill>
                  <a:schemeClr val="tx1"/>
                </a:solidFill>
                <a:latin typeface="Montserrat" panose="020B0604020202020204" charset="0"/>
              </a:rPr>
              <a:t> ta </a:t>
            </a:r>
            <a:r>
              <a:rPr lang="en-US" sz="1400" dirty="0" err="1">
                <a:solidFill>
                  <a:schemeClr val="tx1"/>
                </a:solidFill>
                <a:latin typeface="Montserrat" panose="020B0604020202020204" charset="0"/>
              </a:rPr>
              <a:t>sẽ</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ví</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dụ</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mô</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tả</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mô</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hình</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hồi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quy</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với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một</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biến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độc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lập</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là</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Giá</a:t>
            </a:r>
            <a:r>
              <a:rPr lang="en-US" sz="1400" dirty="0">
                <a:solidFill>
                  <a:schemeClr val="tx1"/>
                </a:solidFill>
                <a:latin typeface="Montserrat" panose="020B0604020202020204" charset="0"/>
              </a:rPr>
              <a:t> (Simple Linear Regression)</a:t>
            </a:r>
          </a:p>
        </p:txBody>
      </p:sp>
    </p:spTree>
    <p:extLst>
      <p:ext uri="{BB962C8B-B14F-4D97-AF65-F5344CB8AC3E}">
        <p14:creationId xmlns:p14="http://schemas.microsoft.com/office/powerpoint/2010/main" val="45504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iCiel (Headings)"/>
              </a:rPr>
              <a:t>2. </a:t>
            </a:r>
            <a:r>
              <a:rPr lang="en-US" b="1" dirty="0" err="1">
                <a:latin typeface="iCiel (Headings)"/>
              </a:rPr>
              <a:t>Hồi</a:t>
            </a:r>
            <a:r>
              <a:rPr lang="en-US" b="1" dirty="0">
                <a:latin typeface="iCiel (Headings)"/>
              </a:rPr>
              <a:t> </a:t>
            </a:r>
            <a:r>
              <a:rPr lang="en-US" b="1" dirty="0" err="1">
                <a:latin typeface="iCiel (Headings)"/>
              </a:rPr>
              <a:t>quy</a:t>
            </a:r>
            <a:r>
              <a:rPr lang="en-US" b="1" dirty="0">
                <a:latin typeface="iCiel (Headings)"/>
              </a:rPr>
              <a:t> </a:t>
            </a:r>
            <a:r>
              <a:rPr lang="en-US" b="1" dirty="0" err="1">
                <a:latin typeface="iCiel (Headings)"/>
              </a:rPr>
              <a:t>tuyến</a:t>
            </a:r>
            <a:r>
              <a:rPr lang="en-US" b="1" dirty="0">
                <a:latin typeface="iCiel (Headings)"/>
              </a:rPr>
              <a:t> </a:t>
            </a:r>
            <a:r>
              <a:rPr lang="en-US" b="1" dirty="0" err="1">
                <a:latin typeface="iCiel (Headings)"/>
              </a:rPr>
              <a:t>tính</a:t>
            </a:r>
            <a:endParaRPr b="1" dirty="0">
              <a:latin typeface="iCiel (Headings)"/>
            </a:endParaRPr>
          </a:p>
        </p:txBody>
      </p:sp>
      <p:graphicFrame>
        <p:nvGraphicFramePr>
          <p:cNvPr id="2" name="Table 1">
            <a:extLst>
              <a:ext uri="{FF2B5EF4-FFF2-40B4-BE49-F238E27FC236}">
                <a16:creationId xmlns:a16="http://schemas.microsoft.com/office/drawing/2014/main" id="{1C14B72B-84C0-4029-9AE3-328D5110300C}"/>
              </a:ext>
            </a:extLst>
          </p:cNvPr>
          <p:cNvGraphicFramePr>
            <a:graphicFrameLocks noGrp="1"/>
          </p:cNvGraphicFramePr>
          <p:nvPr/>
        </p:nvGraphicFramePr>
        <p:xfrm>
          <a:off x="5957047" y="1537208"/>
          <a:ext cx="2743200" cy="2069084"/>
        </p:xfrm>
        <a:graphic>
          <a:graphicData uri="http://schemas.openxmlformats.org/drawingml/2006/table">
            <a:tbl>
              <a:tblPr firstRow="1" firstCol="1" bandRow="1">
                <a:tableStyleId>{996F7ECE-F43D-4FB7-8DEB-48FA7F41BC90}</a:tableStyleId>
              </a:tblPr>
              <a:tblGrid>
                <a:gridCol w="457200">
                  <a:extLst>
                    <a:ext uri="{9D8B030D-6E8A-4147-A177-3AD203B41FA5}">
                      <a16:colId xmlns:a16="http://schemas.microsoft.com/office/drawing/2014/main" val="3058217802"/>
                    </a:ext>
                  </a:extLst>
                </a:gridCol>
                <a:gridCol w="1200150">
                  <a:extLst>
                    <a:ext uri="{9D8B030D-6E8A-4147-A177-3AD203B41FA5}">
                      <a16:colId xmlns:a16="http://schemas.microsoft.com/office/drawing/2014/main" val="3480824775"/>
                    </a:ext>
                  </a:extLst>
                </a:gridCol>
                <a:gridCol w="1085850">
                  <a:extLst>
                    <a:ext uri="{9D8B030D-6E8A-4147-A177-3AD203B41FA5}">
                      <a16:colId xmlns:a16="http://schemas.microsoft.com/office/drawing/2014/main" val="1588752739"/>
                    </a:ext>
                  </a:extLst>
                </a:gridCol>
              </a:tblGrid>
              <a:tr h="0">
                <a:tc>
                  <a:txBody>
                    <a:bodyPr/>
                    <a:lstStyle/>
                    <a:p>
                      <a:pPr marL="0" marR="0" indent="299720">
                        <a:lnSpc>
                          <a:spcPct val="115000"/>
                        </a:lnSpc>
                        <a:spcBef>
                          <a:spcPts val="0"/>
                        </a:spcBef>
                        <a:spcAft>
                          <a:spcPts val="0"/>
                        </a:spcAft>
                      </a:pPr>
                      <a:r>
                        <a:rPr lang="en-US" sz="1400" dirty="0">
                          <a:effectLst/>
                          <a:latin typeface="Montserrat" panose="020B0604020202020204" charset="0"/>
                        </a:rPr>
                        <a:t> </a:t>
                      </a:r>
                      <a:endParaRPr lang="en-US" sz="1400" dirty="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Diện tích(m²)</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Giá($)</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5991106"/>
                  </a:ext>
                </a:extLst>
              </a:tr>
              <a:tr h="0">
                <a:tc>
                  <a:txBody>
                    <a:bodyPr/>
                    <a:lstStyle/>
                    <a:p>
                      <a:pPr marL="0" marR="0">
                        <a:lnSpc>
                          <a:spcPct val="115000"/>
                        </a:lnSpc>
                        <a:spcBef>
                          <a:spcPts val="0"/>
                        </a:spcBef>
                        <a:spcAft>
                          <a:spcPts val="0"/>
                        </a:spcAft>
                      </a:pPr>
                      <a:r>
                        <a:rPr lang="en-US" sz="1400">
                          <a:effectLst/>
                          <a:latin typeface="Montserrat" panose="020B0604020202020204" charset="0"/>
                        </a:rPr>
                        <a:t>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2.000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1.050.000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1978413"/>
                  </a:ext>
                </a:extLst>
              </a:tr>
              <a:tr h="0">
                <a:tc>
                  <a:txBody>
                    <a:bodyPr/>
                    <a:lstStyle/>
                    <a:p>
                      <a:pPr marL="0" marR="0">
                        <a:lnSpc>
                          <a:spcPct val="115000"/>
                        </a:lnSpc>
                        <a:spcBef>
                          <a:spcPts val="0"/>
                        </a:spcBef>
                        <a:spcAft>
                          <a:spcPts val="0"/>
                        </a:spcAft>
                      </a:pPr>
                      <a:r>
                        <a:rPr lang="en-US" sz="1400">
                          <a:effectLst/>
                          <a:latin typeface="Montserrat" panose="020B0604020202020204" charset="0"/>
                        </a:rPr>
                        <a:t>1</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800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300.000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7980785"/>
                  </a:ext>
                </a:extLst>
              </a:tr>
              <a:tr h="0">
                <a:tc>
                  <a:txBody>
                    <a:bodyPr/>
                    <a:lstStyle/>
                    <a:p>
                      <a:pPr marL="0" marR="0">
                        <a:lnSpc>
                          <a:spcPct val="115000"/>
                        </a:lnSpc>
                        <a:spcBef>
                          <a:spcPts val="0"/>
                        </a:spcBef>
                        <a:spcAft>
                          <a:spcPts val="0"/>
                        </a:spcAft>
                      </a:pPr>
                      <a:r>
                        <a:rPr lang="en-US" sz="1400">
                          <a:effectLst/>
                          <a:latin typeface="Montserrat" panose="020B0604020202020204" charset="0"/>
                        </a:rPr>
                        <a:t>2</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850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370.000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823821"/>
                  </a:ext>
                </a:extLst>
              </a:tr>
              <a:tr h="0">
                <a:tc>
                  <a:txBody>
                    <a:bodyPr/>
                    <a:lstStyle/>
                    <a:p>
                      <a:pPr marL="0" marR="0">
                        <a:lnSpc>
                          <a:spcPct val="115000"/>
                        </a:lnSpc>
                        <a:spcBef>
                          <a:spcPts val="0"/>
                        </a:spcBef>
                        <a:spcAft>
                          <a:spcPts val="0"/>
                        </a:spcAft>
                      </a:pPr>
                      <a:r>
                        <a:rPr lang="en-US" sz="1400">
                          <a:effectLst/>
                          <a:latin typeface="Montserrat" panose="020B0604020202020204" charset="0"/>
                        </a:rPr>
                        <a:t>3</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550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78.000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622311"/>
                  </a:ext>
                </a:extLst>
              </a:tr>
              <a:tr h="0">
                <a:tc>
                  <a:txBody>
                    <a:bodyPr/>
                    <a:lstStyle/>
                    <a:p>
                      <a:pPr marL="0" marR="0">
                        <a:lnSpc>
                          <a:spcPct val="115000"/>
                        </a:lnSpc>
                        <a:spcBef>
                          <a:spcPts val="0"/>
                        </a:spcBef>
                        <a:spcAft>
                          <a:spcPts val="0"/>
                        </a:spcAft>
                      </a:pPr>
                      <a:r>
                        <a:rPr lang="en-US" sz="1400">
                          <a:effectLst/>
                          <a:latin typeface="Montserrat" panose="020B0604020202020204" charset="0"/>
                        </a:rPr>
                        <a:t>4</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2.100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1.200.000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4204340"/>
                  </a:ext>
                </a:extLst>
              </a:tr>
              <a:tr h="0">
                <a:tc>
                  <a:txBody>
                    <a:bodyPr/>
                    <a:lstStyle/>
                    <a:p>
                      <a:pPr marL="0" marR="0">
                        <a:lnSpc>
                          <a:spcPct val="115000"/>
                        </a:lnSpc>
                        <a:spcBef>
                          <a:spcPts val="0"/>
                        </a:spcBef>
                        <a:spcAft>
                          <a:spcPts val="0"/>
                        </a:spcAft>
                      </a:pPr>
                      <a:r>
                        <a:rPr lang="en-US" sz="1400">
                          <a:effectLst/>
                          <a:latin typeface="Montserrat" panose="020B0604020202020204" charset="0"/>
                        </a:rPr>
                        <a:t>5</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1.300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645.000</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7832557"/>
                  </a:ext>
                </a:extLst>
              </a:tr>
              <a:tr h="0">
                <a:tc>
                  <a:txBody>
                    <a:bodyPr/>
                    <a:lstStyle/>
                    <a:p>
                      <a:pPr marL="0" marR="0">
                        <a:lnSpc>
                          <a:spcPct val="115000"/>
                        </a:lnSpc>
                        <a:spcBef>
                          <a:spcPts val="0"/>
                        </a:spcBef>
                        <a:spcAft>
                          <a:spcPts val="0"/>
                        </a:spcAft>
                      </a:pPr>
                      <a:r>
                        <a:rPr lang="en-US" sz="1400">
                          <a:effectLst/>
                          <a:latin typeface="Montserrat" panose="020B0604020202020204" charset="0"/>
                        </a:rPr>
                        <a:t>6</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Montserrat" panose="020B0604020202020204" charset="0"/>
                        </a:rPr>
                        <a:t>1.893</a:t>
                      </a:r>
                      <a:endParaRPr lang="en-US" sz="140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latin typeface="Montserrat" panose="020B0604020202020204" charset="0"/>
                        </a:rPr>
                        <a:t>567.000</a:t>
                      </a:r>
                      <a:endParaRPr lang="en-US" sz="1400" dirty="0">
                        <a:effectLst/>
                        <a:latin typeface="Montserrat" panose="020B060402020202020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7175789"/>
                  </a:ext>
                </a:extLst>
              </a:tr>
            </a:tbl>
          </a:graphicData>
        </a:graphic>
      </p:graphicFrame>
      <p:sp>
        <p:nvSpPr>
          <p:cNvPr id="5" name="Google Shape;488;p60">
            <a:extLst>
              <a:ext uri="{FF2B5EF4-FFF2-40B4-BE49-F238E27FC236}">
                <a16:creationId xmlns:a16="http://schemas.microsoft.com/office/drawing/2014/main" id="{30A2A352-FAC4-4217-9922-71347A56D2E1}"/>
              </a:ext>
            </a:extLst>
          </p:cNvPr>
          <p:cNvSpPr txBox="1">
            <a:spLocks/>
          </p:cNvSpPr>
          <p:nvPr/>
        </p:nvSpPr>
        <p:spPr>
          <a:xfrm>
            <a:off x="859440" y="1081519"/>
            <a:ext cx="4419069" cy="26836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lvl="0" algn="just">
              <a:lnSpc>
                <a:spcPct val="150000"/>
              </a:lnSpc>
              <a:buSzPts val="1100"/>
            </a:pPr>
            <a:r>
              <a:rPr lang="en-US" sz="1400" dirty="0" err="1">
                <a:solidFill>
                  <a:schemeClr val="tx1"/>
                </a:solidFill>
                <a:latin typeface="Montserrat" panose="020B0604020202020204" charset="0"/>
              </a:rPr>
              <a:t>Xác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định</a:t>
            </a:r>
            <a:r>
              <a:rPr lang="en-US" sz="1400" dirty="0">
                <a:solidFill>
                  <a:schemeClr val="tx1"/>
                </a:solidFill>
                <a:latin typeface="Montserrat" panose="020B0604020202020204" charset="0"/>
              </a:rPr>
              <a:t>:</a:t>
            </a:r>
          </a:p>
          <a:p>
            <a:pPr marL="285750" lvl="0" indent="-285750" algn="just">
              <a:lnSpc>
                <a:spcPct val="150000"/>
              </a:lnSpc>
              <a:buSzPts val="1100"/>
              <a:buFont typeface="Arial" panose="020B0604020202020204" pitchFamily="34" charset="0"/>
              <a:buChar char="•"/>
            </a:pPr>
            <a:r>
              <a:rPr lang="en-US" sz="1400" dirty="0" err="1">
                <a:solidFill>
                  <a:schemeClr val="tx1"/>
                </a:solidFill>
                <a:latin typeface="Montserrat" panose="020B0604020202020204" charset="0"/>
              </a:rPr>
              <a:t>biến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phụ</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thuộc</a:t>
            </a:r>
            <a:r>
              <a:rPr lang="en-US" sz="1400" dirty="0">
                <a:solidFill>
                  <a:schemeClr val="tx1"/>
                </a:solidFill>
                <a:latin typeface="Montserrat" panose="020B0604020202020204" charset="0"/>
              </a:rPr>
              <a:t> (y): </a:t>
            </a:r>
            <a:r>
              <a:rPr lang="en-US" sz="1400" dirty="0" err="1">
                <a:solidFill>
                  <a:schemeClr val="tx1"/>
                </a:solidFill>
                <a:latin typeface="Montserrat" panose="020B0604020202020204" charset="0"/>
              </a:rPr>
              <a:t>Giá</a:t>
            </a:r>
            <a:endParaRPr lang="en-US" sz="1400" dirty="0">
              <a:solidFill>
                <a:schemeClr val="tx1"/>
              </a:solidFill>
              <a:latin typeface="Montserrat" panose="020B0604020202020204" charset="0"/>
            </a:endParaRPr>
          </a:p>
          <a:p>
            <a:pPr marL="285750" lvl="0" indent="-285750" algn="just">
              <a:lnSpc>
                <a:spcPct val="150000"/>
              </a:lnSpc>
              <a:buSzPts val="1100"/>
              <a:buFont typeface="Arial" panose="020B0604020202020204" pitchFamily="34" charset="0"/>
              <a:buChar char="•"/>
            </a:pPr>
            <a:r>
              <a:rPr lang="en-US" sz="1400" dirty="0" err="1">
                <a:solidFill>
                  <a:schemeClr val="tx1"/>
                </a:solidFill>
                <a:latin typeface="Montserrat" panose="020B0604020202020204" charset="0"/>
              </a:rPr>
              <a:t>biến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độc</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lập</a:t>
            </a:r>
            <a:r>
              <a:rPr lang="en-US" sz="1400" dirty="0">
                <a:solidFill>
                  <a:schemeClr val="tx1"/>
                </a:solidFill>
                <a:latin typeface="Montserrat" panose="020B0604020202020204" charset="0"/>
              </a:rPr>
              <a:t> (x): </a:t>
            </a:r>
            <a:r>
              <a:rPr lang="en-US" sz="1400" dirty="0" err="1">
                <a:solidFill>
                  <a:schemeClr val="tx1"/>
                </a:solidFill>
                <a:latin typeface="Montserrat" panose="020B0604020202020204" charset="0"/>
              </a:rPr>
              <a:t>Diện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tích</a:t>
            </a:r>
            <a:endParaRPr lang="en-US" sz="1400" dirty="0">
              <a:solidFill>
                <a:schemeClr val="tx1"/>
              </a:solidFill>
              <a:latin typeface="Montserrat" panose="020B0604020202020204" charset="0"/>
            </a:endParaRPr>
          </a:p>
          <a:p>
            <a:pPr lvl="0" algn="just">
              <a:lnSpc>
                <a:spcPct val="150000"/>
              </a:lnSpc>
              <a:buSzPts val="1100"/>
            </a:pPr>
            <a:r>
              <a:rPr lang="en-US" sz="1400" dirty="0">
                <a:solidFill>
                  <a:schemeClr val="tx1"/>
                </a:solidFill>
                <a:latin typeface="Montserrat" panose="020B0604020202020204" charset="0"/>
              </a:rPr>
              <a:t>Ta </a:t>
            </a:r>
            <a:r>
              <a:rPr lang="en-US" sz="1400" dirty="0" err="1">
                <a:solidFill>
                  <a:schemeClr val="tx1"/>
                </a:solidFill>
                <a:latin typeface="Montserrat" panose="020B0604020202020204" charset="0"/>
              </a:rPr>
              <a:t>cần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xây</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dựng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mối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quan</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hệ</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của</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hai</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giá</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trị</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này</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mô</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tả</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bằng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một</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hàm</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số</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giả</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thuyết</a:t>
            </a:r>
            <a:endParaRPr lang="en-US" sz="1400" dirty="0">
              <a:solidFill>
                <a:schemeClr val="tx1"/>
              </a:solidFill>
              <a:latin typeface="Montserrat" panose="020B0604020202020204" charset="0"/>
            </a:endParaRPr>
          </a:p>
          <a:p>
            <a:pPr algn="ctr">
              <a:lnSpc>
                <a:spcPct val="150000"/>
              </a:lnSpc>
              <a:buSzPts val="1100"/>
            </a:pPr>
            <a:r>
              <a:rPr lang="en-US" sz="1400" b="1" i="1" dirty="0">
                <a:latin typeface="Montserrat" panose="020B0604020202020204" charset="0"/>
              </a:rPr>
              <a:t>y = αx + β</a:t>
            </a:r>
          </a:p>
          <a:p>
            <a:pPr lvl="0">
              <a:lnSpc>
                <a:spcPct val="150000"/>
              </a:lnSpc>
              <a:buSzPts val="1100"/>
            </a:pPr>
            <a:r>
              <a:rPr lang="en-US" sz="1400" dirty="0" err="1">
                <a:solidFill>
                  <a:schemeClr val="tx1"/>
                </a:solidFill>
                <a:latin typeface="Montserrat" panose="020B0604020202020204" charset="0"/>
              </a:rPr>
              <a:t>Trong</a:t>
            </a:r>
            <a:r>
              <a:rPr lang="en-US" sz="1400" dirty="0">
                <a:solidFill>
                  <a:schemeClr val="tx1"/>
                </a:solidFill>
                <a:latin typeface="Montserrat" panose="020B0604020202020204" charset="0"/>
              </a:rPr>
              <a:t> </a:t>
            </a:r>
            <a:r>
              <a:rPr lang="en-US" sz="1400" dirty="0" err="1">
                <a:solidFill>
                  <a:schemeClr val="tx1"/>
                </a:solidFill>
                <a:latin typeface="Montserrat" panose="020B0604020202020204" charset="0"/>
              </a:rPr>
              <a:t>đó</a:t>
            </a:r>
            <a:r>
              <a:rPr lang="en-US" sz="1400" dirty="0">
                <a:solidFill>
                  <a:schemeClr val="tx1"/>
                </a:solidFill>
                <a:latin typeface="Montserrat" panose="020B0604020202020204" charset="0"/>
              </a:rPr>
              <a:t> </a:t>
            </a:r>
            <a:r>
              <a:rPr lang="en-US" sz="1400" b="1" dirty="0">
                <a:latin typeface="Montserrat" panose="020B0604020202020204" charset="0"/>
              </a:rPr>
              <a:t>α </a:t>
            </a:r>
            <a:r>
              <a:rPr lang="en-US" sz="1400" dirty="0" err="1">
                <a:latin typeface="Montserrat" panose="020B0604020202020204" charset="0"/>
              </a:rPr>
              <a:t>và</a:t>
            </a:r>
            <a:r>
              <a:rPr lang="en-US" sz="1400" dirty="0">
                <a:latin typeface="Montserrat" panose="020B0604020202020204" charset="0"/>
              </a:rPr>
              <a:t> </a:t>
            </a:r>
            <a:r>
              <a:rPr lang="en-US" sz="1400" b="1" dirty="0">
                <a:latin typeface="Montserrat" panose="020B0604020202020204" charset="0"/>
              </a:rPr>
              <a:t>β </a:t>
            </a:r>
            <a:r>
              <a:rPr lang="en-US" sz="1400" dirty="0" err="1">
                <a:latin typeface="Montserrat" panose="020B0604020202020204" charset="0"/>
              </a:rPr>
              <a:t>là</a:t>
            </a:r>
            <a:r>
              <a:rPr lang="en-US" sz="1400" dirty="0">
                <a:latin typeface="Montserrat" panose="020B0604020202020204" charset="0"/>
              </a:rPr>
              <a:t> </a:t>
            </a:r>
            <a:r>
              <a:rPr lang="en-US" sz="1400" dirty="0" err="1">
                <a:latin typeface="Montserrat" panose="020B0604020202020204" charset="0"/>
              </a:rPr>
              <a:t>hai</a:t>
            </a:r>
            <a:r>
              <a:rPr lang="en-US" sz="1400" dirty="0">
                <a:latin typeface="Montserrat" panose="020B0604020202020204" charset="0"/>
              </a:rPr>
              <a:t> </a:t>
            </a:r>
            <a:r>
              <a:rPr lang="en-US" sz="1400" dirty="0" err="1">
                <a:latin typeface="Montserrat" panose="020B0604020202020204" charset="0"/>
              </a:rPr>
              <a:t>tham</a:t>
            </a:r>
            <a:r>
              <a:rPr lang="en-US" sz="1400" dirty="0">
                <a:latin typeface="Montserrat" panose="020B0604020202020204" charset="0"/>
              </a:rPr>
              <a:t> </a:t>
            </a:r>
            <a:r>
              <a:rPr lang="en-US" sz="1400" dirty="0" err="1">
                <a:latin typeface="Montserrat" panose="020B0604020202020204" charset="0"/>
              </a:rPr>
              <a:t>số</a:t>
            </a:r>
            <a:r>
              <a:rPr lang="en-US" sz="1400" dirty="0">
                <a:latin typeface="Montserrat" panose="020B0604020202020204" charset="0"/>
              </a:rPr>
              <a:t> </a:t>
            </a:r>
            <a:r>
              <a:rPr lang="en-US" sz="1400" dirty="0" err="1">
                <a:latin typeface="Montserrat" panose="020B0604020202020204" charset="0"/>
              </a:rPr>
              <a:t>của</a:t>
            </a:r>
            <a:r>
              <a:rPr lang="en-US" sz="1400" dirty="0">
                <a:latin typeface="Montserrat" panose="020B0604020202020204" charset="0"/>
              </a:rPr>
              <a:t> </a:t>
            </a:r>
            <a:r>
              <a:rPr lang="en-US" sz="1400" dirty="0" err="1">
                <a:latin typeface="Montserrat" panose="020B0604020202020204" charset="0"/>
              </a:rPr>
              <a:t>hàm</a:t>
            </a:r>
            <a:r>
              <a:rPr lang="en-US" sz="1400" dirty="0">
                <a:latin typeface="Montserrat" panose="020B0604020202020204" charset="0"/>
              </a:rPr>
              <a:t> </a:t>
            </a:r>
            <a:r>
              <a:rPr lang="en-US" sz="1400" dirty="0" err="1">
                <a:latin typeface="Montserrat" panose="020B0604020202020204" charset="0"/>
              </a:rPr>
              <a:t>mà</a:t>
            </a:r>
            <a:r>
              <a:rPr lang="en-US" sz="1400" dirty="0">
                <a:latin typeface="Montserrat" panose="020B0604020202020204" charset="0"/>
              </a:rPr>
              <a:t> ta </a:t>
            </a:r>
            <a:r>
              <a:rPr lang="en-US" sz="1400" dirty="0" err="1">
                <a:latin typeface="Montserrat" panose="020B0604020202020204" charset="0"/>
              </a:rPr>
              <a:t>ch</a:t>
            </a:r>
            <a:r>
              <a:rPr lang="vi-VN" sz="1400" dirty="0">
                <a:latin typeface="Montserrat" panose="020B0604020202020204" charset="0"/>
              </a:rPr>
              <a:t>ư</a:t>
            </a:r>
            <a:r>
              <a:rPr lang="en-US" sz="1400" dirty="0">
                <a:latin typeface="Montserrat" panose="020B0604020202020204" charset="0"/>
              </a:rPr>
              <a:t>a </a:t>
            </a:r>
            <a:r>
              <a:rPr lang="en-US" sz="1400" dirty="0" err="1">
                <a:latin typeface="Montserrat" panose="020B0604020202020204" charset="0"/>
              </a:rPr>
              <a:t>biết</a:t>
            </a:r>
            <a:endParaRPr lang="en-US" sz="1400" dirty="0">
              <a:solidFill>
                <a:schemeClr val="tx1"/>
              </a:solidFill>
              <a:latin typeface="Montserrat" panose="020B0604020202020204" charset="0"/>
            </a:endParaRPr>
          </a:p>
        </p:txBody>
      </p:sp>
    </p:spTree>
    <p:extLst>
      <p:ext uri="{BB962C8B-B14F-4D97-AF65-F5344CB8AC3E}">
        <p14:creationId xmlns:p14="http://schemas.microsoft.com/office/powerpoint/2010/main" val="270695835"/>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iCiel">
      <a:majorFont>
        <a:latin typeface="iCiel"/>
        <a:ea typeface=""/>
        <a:cs typeface=""/>
      </a:majorFont>
      <a:minorFont>
        <a:latin typeface="iCi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TotalTime>
  <Words>3092</Words>
  <Application>Microsoft Office PowerPoint</Application>
  <PresentationFormat>On-screen Show (16:9)</PresentationFormat>
  <Paragraphs>402</Paragraphs>
  <Slides>53</Slides>
  <Notes>53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Montserrat</vt:lpstr>
      <vt:lpstr>Arial</vt:lpstr>
      <vt:lpstr>Montserrat Medium</vt:lpstr>
      <vt:lpstr>Vidaloka</vt:lpstr>
      <vt:lpstr>Times New Roman</vt:lpstr>
      <vt:lpstr>Segoe UI</vt:lpstr>
      <vt:lpstr>Cambria Math</vt:lpstr>
      <vt:lpstr>iCiel</vt:lpstr>
      <vt:lpstr>Lato</vt:lpstr>
      <vt:lpstr>iCiel (Headings)</vt:lpstr>
      <vt:lpstr>Minimalist Business Slides XL by Slidesgo</vt:lpstr>
      <vt:lpstr>Kĩ Thuật Hồi Quy Trong KPDL</vt:lpstr>
      <vt:lpstr>Nội dung:</vt:lpstr>
      <vt:lpstr>1.Giới thiệu</vt:lpstr>
      <vt:lpstr>1. Giới thiệu</vt:lpstr>
      <vt:lpstr>1. Giới thiệu</vt:lpstr>
      <vt:lpstr>2.Hồi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PowerPoint Presentation</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PowerPoint Presentation</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2. Hồi quy tuyến tính</vt:lpstr>
      <vt:lpstr>PowerPoint Presentation</vt:lpstr>
      <vt:lpstr>2. Hồi quy tuyến tính</vt:lpstr>
      <vt:lpstr>2. Hồi quy tuyến tính</vt:lpstr>
      <vt:lpstr>2. Hồi quy tuyến tính</vt:lpstr>
      <vt:lpstr>3.Hồi quy Logistic</vt:lpstr>
      <vt:lpstr>3. Hồi quy Logistic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Hồi Quy</dc:title>
  <cp:lastModifiedBy>Vo Duy Long</cp:lastModifiedBy>
  <cp:revision>49</cp:revision>
  <dcterms:modified xsi:type="dcterms:W3CDTF">2023-03-30T16:23:48Z</dcterms:modified>
</cp:coreProperties>
</file>