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68" r:id="rId6"/>
    <p:sldId id="269" r:id="rId7"/>
    <p:sldId id="265" r:id="rId8"/>
    <p:sldId id="257" r:id="rId9"/>
    <p:sldId id="258" r:id="rId10"/>
    <p:sldId id="259" r:id="rId11"/>
    <p:sldId id="260" r:id="rId12"/>
    <p:sldId id="261" r:id="rId13"/>
    <p:sldId id="262" r:id="rId14"/>
    <p:sldId id="263"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2" autoAdjust="0"/>
    <p:restoredTop sz="81837" autoAdjust="0"/>
  </p:normalViewPr>
  <p:slideViewPr>
    <p:cSldViewPr snapToGrid="0">
      <p:cViewPr varScale="1">
        <p:scale>
          <a:sx n="67" d="100"/>
          <a:sy n="67" d="100"/>
        </p:scale>
        <p:origin x="11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Lin" userId="83c11282-2231-484f-b0e1-a877f9ccf4af" providerId="ADAL" clId="{926B2220-491A-584C-9872-A15EDC6C1B88}"/>
    <pc:docChg chg="modSld">
      <pc:chgData name="Pauline Lin" userId="83c11282-2231-484f-b0e1-a877f9ccf4af" providerId="ADAL" clId="{926B2220-491A-584C-9872-A15EDC6C1B88}" dt="2020-05-01T11:51:55.863" v="48" actId="20577"/>
      <pc:docMkLst>
        <pc:docMk/>
      </pc:docMkLst>
      <pc:sldChg chg="modSp">
        <pc:chgData name="Pauline Lin" userId="83c11282-2231-484f-b0e1-a877f9ccf4af" providerId="ADAL" clId="{926B2220-491A-584C-9872-A15EDC6C1B88}" dt="2020-05-01T11:51:55.863" v="48" actId="20577"/>
        <pc:sldMkLst>
          <pc:docMk/>
          <pc:sldMk cId="3287406068" sldId="256"/>
        </pc:sldMkLst>
        <pc:spChg chg="mod">
          <ac:chgData name="Pauline Lin" userId="83c11282-2231-484f-b0e1-a877f9ccf4af" providerId="ADAL" clId="{926B2220-491A-584C-9872-A15EDC6C1B88}" dt="2020-05-01T11:51:31.850" v="0" actId="20577"/>
          <ac:spMkLst>
            <pc:docMk/>
            <pc:sldMk cId="3287406068" sldId="256"/>
            <ac:spMk id="2" creationId="{7C73551C-F42F-4AF3-8670-0A7874DF456A}"/>
          </ac:spMkLst>
        </pc:spChg>
        <pc:spChg chg="mod">
          <ac:chgData name="Pauline Lin" userId="83c11282-2231-484f-b0e1-a877f9ccf4af" providerId="ADAL" clId="{926B2220-491A-584C-9872-A15EDC6C1B88}" dt="2020-05-01T11:51:55.863" v="48" actId="20577"/>
          <ac:spMkLst>
            <pc:docMk/>
            <pc:sldMk cId="3287406068" sldId="256"/>
            <ac:spMk id="3" creationId="{CB76E965-92BD-4292-8BAB-CECF5E1BB7D7}"/>
          </ac:spMkLst>
        </pc:spChg>
      </pc:sldChg>
    </pc:docChg>
  </pc:docChgLst>
  <pc:docChgLst>
    <pc:chgData name="Anam Khan" userId="S::anam.khan@unimelb.edu.au::150d6aa0-7ab7-4c87-b80f-c2bb45c71ab5" providerId="AD" clId="Web-{68EFE0BF-946A-0FB2-6968-F38D1352B1EE}"/>
    <pc:docChg chg="modSld">
      <pc:chgData name="Anam Khan" userId="S::anam.khan@unimelb.edu.au::150d6aa0-7ab7-4c87-b80f-c2bb45c71ab5" providerId="AD" clId="Web-{68EFE0BF-946A-0FB2-6968-F38D1352B1EE}" dt="2020-09-22T00:44:02.905" v="59" actId="20577"/>
      <pc:docMkLst>
        <pc:docMk/>
      </pc:docMkLst>
      <pc:sldChg chg="modSp">
        <pc:chgData name="Anam Khan" userId="S::anam.khan@unimelb.edu.au::150d6aa0-7ab7-4c87-b80f-c2bb45c71ab5" providerId="AD" clId="Web-{68EFE0BF-946A-0FB2-6968-F38D1352B1EE}" dt="2020-09-22T00:44:02.905" v="58" actId="20577"/>
        <pc:sldMkLst>
          <pc:docMk/>
          <pc:sldMk cId="569588636" sldId="268"/>
        </pc:sldMkLst>
        <pc:spChg chg="mod">
          <ac:chgData name="Anam Khan" userId="S::anam.khan@unimelb.edu.au::150d6aa0-7ab7-4c87-b80f-c2bb45c71ab5" providerId="AD" clId="Web-{68EFE0BF-946A-0FB2-6968-F38D1352B1EE}" dt="2020-09-22T00:44:02.905" v="58" actId="20577"/>
          <ac:spMkLst>
            <pc:docMk/>
            <pc:sldMk cId="569588636" sldId="268"/>
            <ac:spMk id="3" creationId="{90EFF320-85EC-4570-818F-7F2D2BC61732}"/>
          </ac:spMkLst>
        </pc:spChg>
      </pc:sldChg>
    </pc:docChg>
  </pc:docChgLst>
  <pc:docChgLst>
    <pc:chgData name="Abdul Mateen Ahmad Khan" userId="a6ed189b-7314-4a77-81b0-6ea8395d2a8c" providerId="ADAL" clId="{9F19B47C-552E-4A0D-8769-9B855FC2845D}"/>
    <pc:docChg chg="modSld">
      <pc:chgData name="Abdul Mateen Ahmad Khan" userId="a6ed189b-7314-4a77-81b0-6ea8395d2a8c" providerId="ADAL" clId="{9F19B47C-552E-4A0D-8769-9B855FC2845D}" dt="2021-04-16T02:18:32.834" v="3" actId="20577"/>
      <pc:docMkLst>
        <pc:docMk/>
      </pc:docMkLst>
      <pc:sldChg chg="modSp mod">
        <pc:chgData name="Abdul Mateen Ahmad Khan" userId="a6ed189b-7314-4a77-81b0-6ea8395d2a8c" providerId="ADAL" clId="{9F19B47C-552E-4A0D-8769-9B855FC2845D}" dt="2021-04-16T02:18:32.834" v="3" actId="20577"/>
        <pc:sldMkLst>
          <pc:docMk/>
          <pc:sldMk cId="3287406068" sldId="256"/>
        </pc:sldMkLst>
        <pc:spChg chg="mod">
          <ac:chgData name="Abdul Mateen Ahmad Khan" userId="a6ed189b-7314-4a77-81b0-6ea8395d2a8c" providerId="ADAL" clId="{9F19B47C-552E-4A0D-8769-9B855FC2845D}" dt="2021-04-16T02:18:32.834" v="3" actId="20577"/>
          <ac:spMkLst>
            <pc:docMk/>
            <pc:sldMk cId="3287406068" sldId="256"/>
            <ac:spMk id="3" creationId="{CB76E965-92BD-4292-8BAB-CECF5E1BB7D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1.5</c:v>
                </c:pt>
                <c:pt idx="1">
                  <c:v>2</c:v>
                </c:pt>
                <c:pt idx="2">
                  <c:v>3</c:v>
                </c:pt>
                <c:pt idx="3">
                  <c:v>4</c:v>
                </c:pt>
                <c:pt idx="4">
                  <c:v>5</c:v>
                </c:pt>
                <c:pt idx="5">
                  <c:v>6</c:v>
                </c:pt>
                <c:pt idx="6">
                  <c:v>7</c:v>
                </c:pt>
                <c:pt idx="7">
                  <c:v>8</c:v>
                </c:pt>
                <c:pt idx="8">
                  <c:v>9</c:v>
                </c:pt>
                <c:pt idx="9">
                  <c:v>10</c:v>
                </c:pt>
              </c:numCache>
            </c:numRef>
          </c:xVal>
          <c:yVal>
            <c:numRef>
              <c:f>Sheet1!$B$2:$B$14</c:f>
              <c:numCache>
                <c:formatCode>General</c:formatCode>
                <c:ptCount val="13"/>
                <c:pt idx="0">
                  <c:v>1</c:v>
                </c:pt>
              </c:numCache>
            </c:numRef>
          </c:yVal>
          <c:smooth val="0"/>
          <c:extLst>
            <c:ext xmlns:c16="http://schemas.microsoft.com/office/drawing/2014/chart" uri="{C3380CC4-5D6E-409C-BE32-E72D297353CC}">
              <c16:uniqueId val="{00000000-5FAD-435A-86A9-F9A1135CAA57}"/>
            </c:ext>
          </c:extLst>
        </c:ser>
        <c:dLbls>
          <c:showLegendKey val="0"/>
          <c:showVal val="0"/>
          <c:showCatName val="0"/>
          <c:showSerName val="0"/>
          <c:showPercent val="0"/>
          <c:showBubbleSize val="0"/>
        </c:dLbls>
        <c:axId val="632576344"/>
        <c:axId val="632575688"/>
      </c:scatterChart>
      <c:valAx>
        <c:axId val="632576344"/>
        <c:scaling>
          <c:orientation val="minMax"/>
          <c:max val="10.5"/>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5688"/>
        <c:crosses val="autoZero"/>
        <c:crossBetween val="midCat"/>
        <c:majorUnit val="1"/>
      </c:valAx>
      <c:valAx>
        <c:axId val="632575688"/>
        <c:scaling>
          <c:orientation val="minMax"/>
          <c:max val="3.1"/>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63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1.5</c:v>
                </c:pt>
                <c:pt idx="1">
                  <c:v>3.5</c:v>
                </c:pt>
                <c:pt idx="2">
                  <c:v>3</c:v>
                </c:pt>
                <c:pt idx="3">
                  <c:v>4</c:v>
                </c:pt>
                <c:pt idx="4">
                  <c:v>5</c:v>
                </c:pt>
                <c:pt idx="5">
                  <c:v>6</c:v>
                </c:pt>
                <c:pt idx="6">
                  <c:v>7</c:v>
                </c:pt>
                <c:pt idx="7">
                  <c:v>8</c:v>
                </c:pt>
                <c:pt idx="8">
                  <c:v>9</c:v>
                </c:pt>
                <c:pt idx="9">
                  <c:v>10</c:v>
                </c:pt>
              </c:numCache>
            </c:numRef>
          </c:xVal>
          <c:yVal>
            <c:numRef>
              <c:f>Sheet1!$B$2:$B$14</c:f>
              <c:numCache>
                <c:formatCode>General</c:formatCode>
                <c:ptCount val="13"/>
                <c:pt idx="0">
                  <c:v>1</c:v>
                </c:pt>
                <c:pt idx="1">
                  <c:v>1</c:v>
                </c:pt>
              </c:numCache>
            </c:numRef>
          </c:yVal>
          <c:smooth val="0"/>
          <c:extLst>
            <c:ext xmlns:c16="http://schemas.microsoft.com/office/drawing/2014/chart" uri="{C3380CC4-5D6E-409C-BE32-E72D297353CC}">
              <c16:uniqueId val="{00000000-5FAD-435A-86A9-F9A1135CAA57}"/>
            </c:ext>
          </c:extLst>
        </c:ser>
        <c:dLbls>
          <c:showLegendKey val="0"/>
          <c:showVal val="0"/>
          <c:showCatName val="0"/>
          <c:showSerName val="0"/>
          <c:showPercent val="0"/>
          <c:showBubbleSize val="0"/>
        </c:dLbls>
        <c:axId val="632576344"/>
        <c:axId val="632575688"/>
      </c:scatterChart>
      <c:valAx>
        <c:axId val="632576344"/>
        <c:scaling>
          <c:orientation val="minMax"/>
          <c:max val="10.5"/>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5688"/>
        <c:crosses val="autoZero"/>
        <c:crossBetween val="midCat"/>
        <c:majorUnit val="1"/>
      </c:valAx>
      <c:valAx>
        <c:axId val="632575688"/>
        <c:scaling>
          <c:orientation val="minMax"/>
          <c:max val="3.1"/>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63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86A6-69A4-40A5-9A22-6A993D5960A0}" type="datetimeFigureOut">
              <a:rPr lang="en-AU" smtClean="0"/>
              <a:t>16/04/2021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FEB94-F485-4F04-8921-4D9899D721EF}" type="slidenum">
              <a:rPr lang="en-AU" smtClean="0"/>
              <a:t>‹#›</a:t>
            </a:fld>
            <a:endParaRPr lang="en-AU"/>
          </a:p>
        </p:txBody>
      </p:sp>
    </p:spTree>
    <p:extLst>
      <p:ext uri="{BB962C8B-B14F-4D97-AF65-F5344CB8AC3E}">
        <p14:creationId xmlns:p14="http://schemas.microsoft.com/office/powerpoint/2010/main" val="399796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76CB-328B-4297-8031-3E60EB9340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1CD603F-F6D5-4FF0-A585-4C06A123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378DDE0-4991-466F-B878-9956C07410D5}"/>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5" name="Footer Placeholder 4">
            <a:extLst>
              <a:ext uri="{FF2B5EF4-FFF2-40B4-BE49-F238E27FC236}">
                <a16:creationId xmlns:a16="http://schemas.microsoft.com/office/drawing/2014/main" id="{B1E7A28A-9BB9-434F-BB67-6731EC56F35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87ED5ED-11B9-4158-A76D-4D0DF8E50D2C}"/>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65718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702E-754C-4482-B5C2-DD96AD9D58C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38504E-8120-4F6C-B364-4E72222EEB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856D07-8C3D-419F-98B0-BC31E2EE19C1}"/>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5" name="Footer Placeholder 4">
            <a:extLst>
              <a:ext uri="{FF2B5EF4-FFF2-40B4-BE49-F238E27FC236}">
                <a16:creationId xmlns:a16="http://schemas.microsoft.com/office/drawing/2014/main" id="{79CF9190-A9AF-4F05-93E9-11069B945F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79092E-26AF-492E-A030-8EBBC27F3D16}"/>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82840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AD26B-4EB5-47A9-87F2-7D34008DE0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1CB4794-0CDF-4101-B463-7C58197406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A635B5-AA81-4B18-98B5-6932E237B538}"/>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5" name="Footer Placeholder 4">
            <a:extLst>
              <a:ext uri="{FF2B5EF4-FFF2-40B4-BE49-F238E27FC236}">
                <a16:creationId xmlns:a16="http://schemas.microsoft.com/office/drawing/2014/main" id="{0A84D3E7-BCCF-44FA-AE7F-D98464574D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5241D5-69E7-4B9E-9494-BC9D1D176B22}"/>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405658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9445-1633-4339-952E-BE8046670F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F17D5A-1C00-4515-9D29-0B9B4559AD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88B556-351D-40F7-BFD0-4243842D80C2}"/>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5" name="Footer Placeholder 4">
            <a:extLst>
              <a:ext uri="{FF2B5EF4-FFF2-40B4-BE49-F238E27FC236}">
                <a16:creationId xmlns:a16="http://schemas.microsoft.com/office/drawing/2014/main" id="{1F0C9842-E0C0-475A-B673-9F02366804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26E909-6B62-40B1-B7B5-D791220A792C}"/>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295254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DACA-E025-4DDA-AAFE-8B31B1F7F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5C93440-3D04-423F-B7B8-4386A84D7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B7B3ED-FD65-41D9-BC2B-39C73BFCB447}"/>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5" name="Footer Placeholder 4">
            <a:extLst>
              <a:ext uri="{FF2B5EF4-FFF2-40B4-BE49-F238E27FC236}">
                <a16:creationId xmlns:a16="http://schemas.microsoft.com/office/drawing/2014/main" id="{B795A4C4-0D72-4099-BFAE-E371448C6EB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125F38-CA66-4798-9DC7-3B0DA4886936}"/>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20429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AB9B-808B-491E-BD31-C61F06F6CDC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E11EEF-9B1E-4C75-87FF-079749694A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03D45DC-26E9-451F-85D9-90981F480E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4994CDD-170A-458F-BC63-4B6A669EF0F9}"/>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6" name="Footer Placeholder 5">
            <a:extLst>
              <a:ext uri="{FF2B5EF4-FFF2-40B4-BE49-F238E27FC236}">
                <a16:creationId xmlns:a16="http://schemas.microsoft.com/office/drawing/2014/main" id="{705A3103-C3DD-4B67-9A61-5F251DCCAF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5A9AB5E-6ECA-4649-BEB5-C88EBA84FC69}"/>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51466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F021-883A-467E-9AE0-99DEC206E67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B5DA604-4B00-478C-9FE8-ABBC38BE7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63C39D-48C4-4F45-8C30-4DECBA033C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E957D2-FA28-4084-8430-5E606BF53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244FD4-B3CD-46AD-9219-8AEA1A75BC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A68157C-BC1C-4A59-858E-7D03113F07CE}"/>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8" name="Footer Placeholder 7">
            <a:extLst>
              <a:ext uri="{FF2B5EF4-FFF2-40B4-BE49-F238E27FC236}">
                <a16:creationId xmlns:a16="http://schemas.microsoft.com/office/drawing/2014/main" id="{4EAE2542-2EFC-4DB0-98F8-99D3964346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7803BEE-3445-4C24-80E0-1E7015178170}"/>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0011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22AD-978E-4B12-B6FB-7DC9D762731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905B433-8C98-4C93-8574-5EF4FD1F2FDC}"/>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4" name="Footer Placeholder 3">
            <a:extLst>
              <a:ext uri="{FF2B5EF4-FFF2-40B4-BE49-F238E27FC236}">
                <a16:creationId xmlns:a16="http://schemas.microsoft.com/office/drawing/2014/main" id="{DAB4C3A4-632B-4D33-BE3E-532FA5C7F43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6895AA0-B690-4413-BEF5-B4D00B3991E1}"/>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95392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6478E-FBE8-4B6D-BECF-30521042F78D}"/>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3" name="Footer Placeholder 2">
            <a:extLst>
              <a:ext uri="{FF2B5EF4-FFF2-40B4-BE49-F238E27FC236}">
                <a16:creationId xmlns:a16="http://schemas.microsoft.com/office/drawing/2014/main" id="{7B0E9327-5EC5-4591-9DFC-0BCD8337876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CBD8FF2-8C9C-4CC6-BB14-84106823C2C8}"/>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04100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B8FA-EB95-4EE4-9540-EC1802234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02127D0-893F-47F2-A318-1F60A1C79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F5D915A-21BA-47E8-BE7A-3C72586E0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EFB364-1ECB-4EAE-B19B-A1D174CE71AD}"/>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6" name="Footer Placeholder 5">
            <a:extLst>
              <a:ext uri="{FF2B5EF4-FFF2-40B4-BE49-F238E27FC236}">
                <a16:creationId xmlns:a16="http://schemas.microsoft.com/office/drawing/2014/main" id="{15FBF539-E1EF-4F69-B540-7B091304F3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7042A01-CC2B-4051-B359-E4C66CDCC6CD}"/>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34749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4534-5E4F-434F-A645-E6DA31100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384A222-49EC-429A-8CBD-EDD809545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E6E99B6-E360-4D6C-B57D-C2B6AD7BA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26FDF8-4AD2-4561-A06E-67700E8575A0}"/>
              </a:ext>
            </a:extLst>
          </p:cNvPr>
          <p:cNvSpPr>
            <a:spLocks noGrp="1"/>
          </p:cNvSpPr>
          <p:nvPr>
            <p:ph type="dt" sz="half" idx="10"/>
          </p:nvPr>
        </p:nvSpPr>
        <p:spPr/>
        <p:txBody>
          <a:bodyPr/>
          <a:lstStyle/>
          <a:p>
            <a:fld id="{E6D46D7C-AEF6-4872-9A38-FE08BEC0EB53}" type="datetimeFigureOut">
              <a:rPr lang="en-AU" smtClean="0"/>
              <a:t>16/04/2021</a:t>
            </a:fld>
            <a:endParaRPr lang="en-AU"/>
          </a:p>
        </p:txBody>
      </p:sp>
      <p:sp>
        <p:nvSpPr>
          <p:cNvPr id="6" name="Footer Placeholder 5">
            <a:extLst>
              <a:ext uri="{FF2B5EF4-FFF2-40B4-BE49-F238E27FC236}">
                <a16:creationId xmlns:a16="http://schemas.microsoft.com/office/drawing/2014/main" id="{05709E5B-70A0-40D3-8FC6-628EAD52D5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13A5B5E-2C3C-4B0F-9811-6E3899BEE11A}"/>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86573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98D0E-5068-484D-8FF2-576C4896E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546C278-33A5-4D08-ADF8-6DDF7D58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F0E116-7966-4BC4-AFE8-C6286D9452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46D7C-AEF6-4872-9A38-FE08BEC0EB53}" type="datetimeFigureOut">
              <a:rPr lang="en-AU" smtClean="0"/>
              <a:t>16/04/2021</a:t>
            </a:fld>
            <a:endParaRPr lang="en-AU"/>
          </a:p>
        </p:txBody>
      </p:sp>
      <p:sp>
        <p:nvSpPr>
          <p:cNvPr id="5" name="Footer Placeholder 4">
            <a:extLst>
              <a:ext uri="{FF2B5EF4-FFF2-40B4-BE49-F238E27FC236}">
                <a16:creationId xmlns:a16="http://schemas.microsoft.com/office/drawing/2014/main" id="{2C078684-C209-4C90-9AEC-FBB94E0C2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7517764-3AAC-4785-B776-BDA852E61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6FFD7-5095-4D64-9B69-DB331A3C47BF}" type="slidenum">
              <a:rPr lang="en-AU" smtClean="0"/>
              <a:t>‹#›</a:t>
            </a:fld>
            <a:endParaRPr lang="en-AU"/>
          </a:p>
        </p:txBody>
      </p:sp>
    </p:spTree>
    <p:extLst>
      <p:ext uri="{BB962C8B-B14F-4D97-AF65-F5344CB8AC3E}">
        <p14:creationId xmlns:p14="http://schemas.microsoft.com/office/powerpoint/2010/main" val="2767315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551C-F42F-4AF3-8670-0A7874DF456A}"/>
              </a:ext>
            </a:extLst>
          </p:cNvPr>
          <p:cNvSpPr>
            <a:spLocks noGrp="1"/>
          </p:cNvSpPr>
          <p:nvPr>
            <p:ph type="ctrTitle"/>
          </p:nvPr>
        </p:nvSpPr>
        <p:spPr/>
        <p:txBody>
          <a:bodyPr/>
          <a:lstStyle/>
          <a:p>
            <a:r>
              <a:rPr lang="en-AU" dirty="0"/>
              <a:t>Workshop Week 8</a:t>
            </a:r>
          </a:p>
        </p:txBody>
      </p:sp>
      <p:sp>
        <p:nvSpPr>
          <p:cNvPr id="3" name="Subtitle 2">
            <a:extLst>
              <a:ext uri="{FF2B5EF4-FFF2-40B4-BE49-F238E27FC236}">
                <a16:creationId xmlns:a16="http://schemas.microsoft.com/office/drawing/2014/main" id="{CB76E965-92BD-4292-8BAB-CECF5E1BB7D7}"/>
              </a:ext>
            </a:extLst>
          </p:cNvPr>
          <p:cNvSpPr>
            <a:spLocks noGrp="1"/>
          </p:cNvSpPr>
          <p:nvPr>
            <p:ph type="subTitle" idx="1"/>
          </p:nvPr>
        </p:nvSpPr>
        <p:spPr/>
        <p:txBody>
          <a:bodyPr/>
          <a:lstStyle/>
          <a:p>
            <a:r>
              <a:rPr lang="en-AU"/>
              <a:t>COMP20008 2021S1</a:t>
            </a:r>
            <a:endParaRPr lang="en-AU" dirty="0"/>
          </a:p>
          <a:p>
            <a:r>
              <a:rPr lang="en-AU" dirty="0"/>
              <a:t>Clustering (&amp; Linear regression)</a:t>
            </a:r>
          </a:p>
        </p:txBody>
      </p:sp>
    </p:spTree>
    <p:extLst>
      <p:ext uri="{BB962C8B-B14F-4D97-AF65-F5344CB8AC3E}">
        <p14:creationId xmlns:p14="http://schemas.microsoft.com/office/powerpoint/2010/main" val="328740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Repeat Step 3: Update Dissimilarity Matrix: Calculate the distance between Cluster12 and all other observations (calculate single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9" name="Table 8">
            <a:extLst>
              <a:ext uri="{FF2B5EF4-FFF2-40B4-BE49-F238E27FC236}">
                <a16:creationId xmlns:a16="http://schemas.microsoft.com/office/drawing/2014/main" id="{2B3FDBDF-B314-4F8E-B0FD-291C549D95D5}"/>
              </a:ext>
            </a:extLst>
          </p:cNvPr>
          <p:cNvGraphicFramePr>
            <a:graphicFrameLocks noGrp="1"/>
          </p:cNvGraphicFramePr>
          <p:nvPr>
            <p:extLst>
              <p:ext uri="{D42A27DB-BD31-4B8C-83A1-F6EECF244321}">
                <p14:modId xmlns:p14="http://schemas.microsoft.com/office/powerpoint/2010/main" val="2676755444"/>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10" name="Table 9">
            <a:extLst>
              <a:ext uri="{FF2B5EF4-FFF2-40B4-BE49-F238E27FC236}">
                <a16:creationId xmlns:a16="http://schemas.microsoft.com/office/drawing/2014/main" id="{0C62CC2A-47AE-4FF0-A38F-4C7F3EEBCCBC}"/>
              </a:ext>
            </a:extLst>
          </p:cNvPr>
          <p:cNvGraphicFramePr>
            <a:graphicFrameLocks noGrp="1"/>
          </p:cNvGraphicFramePr>
          <p:nvPr>
            <p:extLst>
              <p:ext uri="{D42A27DB-BD31-4B8C-83A1-F6EECF244321}">
                <p14:modId xmlns:p14="http://schemas.microsoft.com/office/powerpoint/2010/main" val="3553737350"/>
              </p:ext>
            </p:extLst>
          </p:nvPr>
        </p:nvGraphicFramePr>
        <p:xfrm>
          <a:off x="6454711" y="621332"/>
          <a:ext cx="4536000" cy="4536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34</a:t>
                      </a:r>
                    </a:p>
                  </a:txBody>
                  <a:tcPr/>
                </a:tc>
                <a:tc>
                  <a:txBody>
                    <a:bodyPr/>
                    <a:lstStyle/>
                    <a:p>
                      <a:pPr algn="ctr"/>
                      <a:endParaRPr lang="en-AU" dirty="0"/>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68663191"/>
                  </a:ext>
                </a:extLst>
              </a:tr>
              <a:tr h="504000">
                <a:tc>
                  <a:txBody>
                    <a:bodyPr/>
                    <a:lstStyle/>
                    <a:p>
                      <a:pPr algn="ctr"/>
                      <a:r>
                        <a:rPr lang="en-AU" dirty="0"/>
                        <a:t>5</a:t>
                      </a:r>
                    </a:p>
                  </a:txBody>
                  <a:tcPr/>
                </a:tc>
                <a:tc>
                  <a:txBody>
                    <a:bodyPr/>
                    <a:lstStyle/>
                    <a:p>
                      <a:pPr algn="ctr"/>
                      <a:r>
                        <a:rPr lang="en-AU" dirty="0"/>
                        <a:t>3</a:t>
                      </a:r>
                    </a:p>
                  </a:txBody>
                  <a:tcPr/>
                </a:tc>
                <a:tc>
                  <a:txBody>
                    <a:bodyPr/>
                    <a:lstStyle/>
                    <a:p>
                      <a:pPr algn="ctr"/>
                      <a:endParaRPr lang="en-AU" dirty="0"/>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endParaRPr lang="en-AU" dirty="0"/>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endParaRPr lang="en-AU" dirty="0"/>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endParaRPr lang="en-AU" dirty="0"/>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endParaRPr lang="en-AU" dirty="0"/>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11" name="Arrow: Right 10">
            <a:extLst>
              <a:ext uri="{FF2B5EF4-FFF2-40B4-BE49-F238E27FC236}">
                <a16:creationId xmlns:a16="http://schemas.microsoft.com/office/drawing/2014/main" id="{A03172B0-0370-4F19-AD07-8EC8EE237858}"/>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2E07E479-4360-4EA8-83BE-D6EE8F27E8F9}"/>
              </a:ext>
            </a:extLst>
          </p:cNvPr>
          <p:cNvSpPr/>
          <p:nvPr/>
        </p:nvSpPr>
        <p:spPr>
          <a:xfrm>
            <a:off x="1054770" y="1511340"/>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01003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Repeat 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9" name="Table 8">
            <a:extLst>
              <a:ext uri="{FF2B5EF4-FFF2-40B4-BE49-F238E27FC236}">
                <a16:creationId xmlns:a16="http://schemas.microsoft.com/office/drawing/2014/main" id="{2B3FDBDF-B314-4F8E-B0FD-291C549D95D5}"/>
              </a:ext>
            </a:extLst>
          </p:cNvPr>
          <p:cNvGraphicFramePr>
            <a:graphicFrameLocks noGrp="1"/>
          </p:cNvGraphicFramePr>
          <p:nvPr>
            <p:extLst>
              <p:ext uri="{D42A27DB-BD31-4B8C-83A1-F6EECF244321}">
                <p14:modId xmlns:p14="http://schemas.microsoft.com/office/powerpoint/2010/main" val="2686020875"/>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10" name="Table 9">
            <a:extLst>
              <a:ext uri="{FF2B5EF4-FFF2-40B4-BE49-F238E27FC236}">
                <a16:creationId xmlns:a16="http://schemas.microsoft.com/office/drawing/2014/main" id="{0C62CC2A-47AE-4FF0-A38F-4C7F3EEBCCBC}"/>
              </a:ext>
            </a:extLst>
          </p:cNvPr>
          <p:cNvGraphicFramePr>
            <a:graphicFrameLocks noGrp="1"/>
          </p:cNvGraphicFramePr>
          <p:nvPr>
            <p:extLst>
              <p:ext uri="{D42A27DB-BD31-4B8C-83A1-F6EECF244321}">
                <p14:modId xmlns:p14="http://schemas.microsoft.com/office/powerpoint/2010/main" val="2618477879"/>
              </p:ext>
            </p:extLst>
          </p:nvPr>
        </p:nvGraphicFramePr>
        <p:xfrm>
          <a:off x="6454711" y="621332"/>
          <a:ext cx="4536000" cy="4536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34</a:t>
                      </a:r>
                    </a:p>
                  </a:txBody>
                  <a:tcPr/>
                </a:tc>
                <a:tc>
                  <a:txBody>
                    <a:bodyPr/>
                    <a:lstStyle/>
                    <a:p>
                      <a:pPr algn="ctr"/>
                      <a:r>
                        <a:rPr lang="en-AU" dirty="0"/>
                        <a:t>1</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68663191"/>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11" name="Arrow: Right 10">
            <a:extLst>
              <a:ext uri="{FF2B5EF4-FFF2-40B4-BE49-F238E27FC236}">
                <a16:creationId xmlns:a16="http://schemas.microsoft.com/office/drawing/2014/main" id="{A03172B0-0370-4F19-AD07-8EC8EE237858}"/>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2E07E479-4360-4EA8-83BE-D6EE8F27E8F9}"/>
              </a:ext>
            </a:extLst>
          </p:cNvPr>
          <p:cNvSpPr/>
          <p:nvPr/>
        </p:nvSpPr>
        <p:spPr>
          <a:xfrm>
            <a:off x="1054770" y="1511340"/>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3" name="Rectangle 2">
            <a:extLst>
              <a:ext uri="{FF2B5EF4-FFF2-40B4-BE49-F238E27FC236}">
                <a16:creationId xmlns:a16="http://schemas.microsoft.com/office/drawing/2014/main" id="{B214B4F6-1C96-4107-847A-848D67EEA209}"/>
              </a:ext>
            </a:extLst>
          </p:cNvPr>
          <p:cNvSpPr/>
          <p:nvPr/>
        </p:nvSpPr>
        <p:spPr>
          <a:xfrm>
            <a:off x="7192487" y="5592448"/>
            <a:ext cx="4298036" cy="523220"/>
          </a:xfrm>
          <a:prstGeom prst="rect">
            <a:avLst/>
          </a:prstGeom>
        </p:spPr>
        <p:txBody>
          <a:bodyPr wrap="none">
            <a:spAutoFit/>
          </a:bodyPr>
          <a:lstStyle/>
          <a:p>
            <a:r>
              <a:rPr lang="en-AU" sz="2800" dirty="0">
                <a:solidFill>
                  <a:srgbClr val="002060"/>
                </a:solidFill>
              </a:rPr>
              <a:t>Let’s see some python code </a:t>
            </a:r>
          </a:p>
        </p:txBody>
      </p:sp>
    </p:spTree>
    <p:extLst>
      <p:ext uri="{BB962C8B-B14F-4D97-AF65-F5344CB8AC3E}">
        <p14:creationId xmlns:p14="http://schemas.microsoft.com/office/powerpoint/2010/main" val="426898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39EE-07A3-6C44-9692-4F8EFD04A128}"/>
              </a:ext>
            </a:extLst>
          </p:cNvPr>
          <p:cNvSpPr>
            <a:spLocks noGrp="1"/>
          </p:cNvSpPr>
          <p:nvPr>
            <p:ph type="title"/>
          </p:nvPr>
        </p:nvSpPr>
        <p:spPr/>
        <p:txBody>
          <a:bodyPr/>
          <a:lstStyle/>
          <a:p>
            <a:r>
              <a:rPr lang="en-US" dirty="0"/>
              <a:t>Q3: </a:t>
            </a:r>
          </a:p>
        </p:txBody>
      </p:sp>
      <p:sp>
        <p:nvSpPr>
          <p:cNvPr id="3" name="Content Placeholder 2">
            <a:extLst>
              <a:ext uri="{FF2B5EF4-FFF2-40B4-BE49-F238E27FC236}">
                <a16:creationId xmlns:a16="http://schemas.microsoft.com/office/drawing/2014/main" id="{3CD9EDE4-3646-5F46-920C-D8B20FB0831D}"/>
              </a:ext>
            </a:extLst>
          </p:cNvPr>
          <p:cNvSpPr>
            <a:spLocks noGrp="1"/>
          </p:cNvSpPr>
          <p:nvPr>
            <p:ph idx="1"/>
          </p:nvPr>
        </p:nvSpPr>
        <p:spPr/>
        <p:txBody>
          <a:bodyPr/>
          <a:lstStyle/>
          <a:p>
            <a:pPr marL="0" indent="0">
              <a:buNone/>
            </a:pPr>
            <a:r>
              <a:rPr lang="en-AU" dirty="0"/>
              <a:t>After completion of the k-means algorithm, we may compute a quality measure for the resulting clustering, known as SSE (sum of squared errors). SSE is the sum of distances of objects from their cluster centroids</a:t>
            </a:r>
          </a:p>
          <a:p>
            <a:r>
              <a:rPr lang="en-AU" dirty="0"/>
              <a:t>Do you think it is more desirable for a clustering to have high SSE or more desirable for it to have low SSE? Why?</a:t>
            </a:r>
          </a:p>
          <a:p>
            <a:r>
              <a:rPr lang="en-AU" dirty="0"/>
              <a:t>As the number of clusters increases, would you expect SSE to increase or decrease? Why?</a:t>
            </a:r>
          </a:p>
          <a:p>
            <a:r>
              <a:rPr lang="en-AU" dirty="0"/>
              <a:t>Suggest at least one other method you could use in place of SSE to evaluate the quality of clustering.</a:t>
            </a:r>
          </a:p>
          <a:p>
            <a:endParaRPr lang="en-US" dirty="0"/>
          </a:p>
        </p:txBody>
      </p:sp>
    </p:spTree>
    <p:extLst>
      <p:ext uri="{BB962C8B-B14F-4D97-AF65-F5344CB8AC3E}">
        <p14:creationId xmlns:p14="http://schemas.microsoft.com/office/powerpoint/2010/main" val="52251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DBE4-37BB-594D-A0AA-2AF62767BB73}"/>
              </a:ext>
            </a:extLst>
          </p:cNvPr>
          <p:cNvSpPr>
            <a:spLocks noGrp="1"/>
          </p:cNvSpPr>
          <p:nvPr>
            <p:ph type="title"/>
          </p:nvPr>
        </p:nvSpPr>
        <p:spPr/>
        <p:txBody>
          <a:bodyPr/>
          <a:lstStyle/>
          <a:p>
            <a:r>
              <a:rPr lang="en-US" dirty="0"/>
              <a:t>Q3 Answer: </a:t>
            </a:r>
          </a:p>
        </p:txBody>
      </p:sp>
      <p:sp>
        <p:nvSpPr>
          <p:cNvPr id="3" name="Content Placeholder 2">
            <a:extLst>
              <a:ext uri="{FF2B5EF4-FFF2-40B4-BE49-F238E27FC236}">
                <a16:creationId xmlns:a16="http://schemas.microsoft.com/office/drawing/2014/main" id="{5EDD16F8-E45F-0949-BE44-057C48DD6927}"/>
              </a:ext>
            </a:extLst>
          </p:cNvPr>
          <p:cNvSpPr>
            <a:spLocks noGrp="1"/>
          </p:cNvSpPr>
          <p:nvPr>
            <p:ph idx="1"/>
          </p:nvPr>
        </p:nvSpPr>
        <p:spPr/>
        <p:txBody>
          <a:bodyPr/>
          <a:lstStyle/>
          <a:p>
            <a:r>
              <a:rPr lang="en-AU" dirty="0"/>
              <a:t>A low SSE is preferable for a given number of clusters</a:t>
            </a:r>
          </a:p>
          <a:p>
            <a:r>
              <a:rPr lang="en-AU" dirty="0"/>
              <a:t>As the number of clusters increases the SSE will decrease</a:t>
            </a:r>
          </a:p>
          <a:p>
            <a:r>
              <a:rPr lang="en-AU" dirty="0"/>
              <a:t>Note that it is easy to reduce the SSE by adding more clusters, but this may be overfitting the data.  One common strategy is to plot the number of clusters vs the SSE and look for the point where increasing the number of clusters stops substantially reducing the SSE.  This is called the ‘elbow method’.</a:t>
            </a:r>
          </a:p>
        </p:txBody>
      </p:sp>
    </p:spTree>
    <p:extLst>
      <p:ext uri="{BB962C8B-B14F-4D97-AF65-F5344CB8AC3E}">
        <p14:creationId xmlns:p14="http://schemas.microsoft.com/office/powerpoint/2010/main" val="107895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DBE4-37BB-594D-A0AA-2AF62767BB73}"/>
              </a:ext>
            </a:extLst>
          </p:cNvPr>
          <p:cNvSpPr>
            <a:spLocks noGrp="1"/>
          </p:cNvSpPr>
          <p:nvPr>
            <p:ph type="title"/>
          </p:nvPr>
        </p:nvSpPr>
        <p:spPr/>
        <p:txBody>
          <a:bodyPr/>
          <a:lstStyle/>
          <a:p>
            <a:r>
              <a:rPr lang="en-US" dirty="0"/>
              <a:t>Q3 Answer: </a:t>
            </a:r>
          </a:p>
        </p:txBody>
      </p:sp>
      <p:sp>
        <p:nvSpPr>
          <p:cNvPr id="3" name="Content Placeholder 2">
            <a:extLst>
              <a:ext uri="{FF2B5EF4-FFF2-40B4-BE49-F238E27FC236}">
                <a16:creationId xmlns:a16="http://schemas.microsoft.com/office/drawing/2014/main" id="{5EDD16F8-E45F-0949-BE44-057C48DD6927}"/>
              </a:ext>
            </a:extLst>
          </p:cNvPr>
          <p:cNvSpPr>
            <a:spLocks noGrp="1"/>
          </p:cNvSpPr>
          <p:nvPr>
            <p:ph idx="1"/>
          </p:nvPr>
        </p:nvSpPr>
        <p:spPr/>
        <p:txBody>
          <a:bodyPr>
            <a:normAutofit lnSpcReduction="10000"/>
          </a:bodyPr>
          <a:lstStyle/>
          <a:p>
            <a:pPr marL="0" indent="0">
              <a:buNone/>
            </a:pPr>
            <a:r>
              <a:rPr lang="en-AU" dirty="0"/>
              <a:t>Some options for determining the quality of clustering:</a:t>
            </a:r>
          </a:p>
          <a:p>
            <a:r>
              <a:rPr lang="en-AU" dirty="0"/>
              <a:t>Can use visual techniques (e.g. order dissimilarity matrix by cluster label and plot a </a:t>
            </a:r>
            <a:r>
              <a:rPr lang="en-AU" dirty="0" err="1"/>
              <a:t>heatmap</a:t>
            </a:r>
            <a:r>
              <a:rPr lang="en-AU" dirty="0"/>
              <a:t>)</a:t>
            </a:r>
          </a:p>
          <a:p>
            <a:r>
              <a:rPr lang="en-AU" dirty="0"/>
              <a:t>Can use correlation: Produce an ‘incidence matrix’ with each row and column representing a data point, matrix value is 1 if the row and column points are in the same cluster and 0 otherwise.  Calculate correlation between incidence matrix and dissimilarity matrix.</a:t>
            </a:r>
          </a:p>
          <a:p>
            <a:r>
              <a:rPr lang="en-AU" dirty="0"/>
              <a:t>Can calculate cluster separation: Maximise distance between cluster centroids</a:t>
            </a:r>
          </a:p>
          <a:p>
            <a:r>
              <a:rPr lang="en-AU" dirty="0"/>
              <a:t>Many other methods exist (e.g. Silhouette Analysis, </a:t>
            </a:r>
            <a:r>
              <a:rPr lang="en-AU"/>
              <a:t>Gap Statistics)</a:t>
            </a:r>
            <a:endParaRPr lang="en-AU" dirty="0"/>
          </a:p>
        </p:txBody>
      </p:sp>
    </p:spTree>
    <p:extLst>
      <p:ext uri="{BB962C8B-B14F-4D97-AF65-F5344CB8AC3E}">
        <p14:creationId xmlns:p14="http://schemas.microsoft.com/office/powerpoint/2010/main" val="79323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D728-7181-D649-884E-A07FB38824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15A49D-549B-BB45-9077-9CB3284ECB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850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3F3-81E8-4928-B055-CB24A66C50FF}"/>
              </a:ext>
            </a:extLst>
          </p:cNvPr>
          <p:cNvSpPr>
            <a:spLocks noGrp="1"/>
          </p:cNvSpPr>
          <p:nvPr>
            <p:ph type="title"/>
          </p:nvPr>
        </p:nvSpPr>
        <p:spPr>
          <a:xfrm>
            <a:off x="838200" y="365125"/>
            <a:ext cx="10515600" cy="2996640"/>
          </a:xfrm>
        </p:spPr>
        <p:txBody>
          <a:bodyPr>
            <a:normAutofit/>
          </a:bodyPr>
          <a:lstStyle/>
          <a:p>
            <a:r>
              <a:rPr lang="en-AU" dirty="0"/>
              <a:t>Q1: </a:t>
            </a:r>
            <a:r>
              <a:rPr lang="en-AU" sz="4000" dirty="0"/>
              <a:t>Consider the 1-dimensional data set with 10 data points {1,2,3,...10}. Show the iterations of the k-means algorithm using Euclidean distance when k = 2, and the random seeds are initialized to {1, 2}.</a:t>
            </a:r>
          </a:p>
        </p:txBody>
      </p:sp>
      <p:sp>
        <p:nvSpPr>
          <p:cNvPr id="3" name="Content Placeholder 2">
            <a:extLst>
              <a:ext uri="{FF2B5EF4-FFF2-40B4-BE49-F238E27FC236}">
                <a16:creationId xmlns:a16="http://schemas.microsoft.com/office/drawing/2014/main" id="{90EFF320-85EC-4570-818F-7F2D2BC61732}"/>
              </a:ext>
            </a:extLst>
          </p:cNvPr>
          <p:cNvSpPr>
            <a:spLocks noGrp="1"/>
          </p:cNvSpPr>
          <p:nvPr>
            <p:ph idx="1"/>
          </p:nvPr>
        </p:nvSpPr>
        <p:spPr>
          <a:xfrm>
            <a:off x="838200" y="3079375"/>
            <a:ext cx="10515600" cy="3778625"/>
          </a:xfrm>
        </p:spPr>
        <p:txBody>
          <a:bodyPr vert="horz" lIns="91440" tIns="45720" rIns="91440" bIns="45720" rtlCol="0" anchor="t">
            <a:normAutofit/>
          </a:bodyPr>
          <a:lstStyle/>
          <a:p>
            <a:r>
              <a:rPr lang="en-AU" dirty="0">
                <a:solidFill>
                  <a:srgbClr val="FF0000"/>
                </a:solidFill>
                <a:effectLst/>
              </a:rPr>
              <a:t>Iteration 1</a:t>
            </a:r>
            <a:r>
              <a:rPr lang="en-AU" dirty="0">
                <a:effectLst/>
              </a:rPr>
              <a:t> Data points: [ 1 2 3 4 5 6 7 8 9 10] </a:t>
            </a:r>
            <a:br>
              <a:rPr lang="en-AU" dirty="0">
                <a:effectLst/>
              </a:rPr>
            </a:br>
            <a:r>
              <a:rPr lang="en-AU" dirty="0">
                <a:effectLst/>
              </a:rPr>
              <a:t>Assignments: </a:t>
            </a:r>
            <a:r>
              <a:rPr lang="en-AU" dirty="0"/>
              <a:t>[0,</a:t>
            </a:r>
            <a:r>
              <a:rPr lang="en-AU" dirty="0">
                <a:effectLst/>
              </a:rPr>
              <a:t> </a:t>
            </a:r>
            <a:r>
              <a:rPr lang="en-AU" dirty="0"/>
              <a:t>1</a:t>
            </a:r>
            <a:r>
              <a:rPr lang="en-AU" dirty="0">
                <a:effectLst/>
              </a:rPr>
              <a:t>, </a:t>
            </a:r>
            <a:r>
              <a:rPr lang="en-AU" dirty="0"/>
              <a:t>1</a:t>
            </a:r>
            <a:r>
              <a:rPr lang="en-AU" dirty="0">
                <a:effectLst/>
              </a:rPr>
              <a:t>, </a:t>
            </a:r>
            <a:r>
              <a:rPr lang="en-AU" dirty="0"/>
              <a:t>1</a:t>
            </a:r>
            <a:r>
              <a:rPr lang="en-AU" dirty="0">
                <a:effectLst/>
              </a:rPr>
              <a:t>, </a:t>
            </a:r>
            <a:r>
              <a:rPr lang="en-AU" dirty="0"/>
              <a:t>1</a:t>
            </a:r>
            <a:r>
              <a:rPr lang="en-AU" dirty="0">
                <a:effectLst/>
              </a:rPr>
              <a:t>, 1, 1, 1, 1, 1] Centroids: [1.0, 6.0]</a:t>
            </a:r>
            <a:r>
              <a:rPr lang="en-AU" dirty="0"/>
              <a:t> </a:t>
            </a:r>
            <a:endParaRPr lang="en-AU" dirty="0">
              <a:effectLst/>
            </a:endParaRPr>
          </a:p>
          <a:p>
            <a:r>
              <a:rPr lang="en-AU" sz="1400" dirty="0">
                <a:cs typeface="Calibri"/>
              </a:rPr>
              <a:t>0 means 1 , 1 means cluster 2</a:t>
            </a:r>
            <a:endParaRPr lang="en-AU" sz="1400" dirty="0">
              <a:effectLst/>
            </a:endParaRPr>
          </a:p>
          <a:p>
            <a:r>
              <a:rPr lang="en-AU" dirty="0">
                <a:solidFill>
                  <a:srgbClr val="FF0000"/>
                </a:solidFill>
                <a:effectLst/>
              </a:rPr>
              <a:t>Iteration 2</a:t>
            </a:r>
            <a:r>
              <a:rPr lang="en-AU" dirty="0">
                <a:effectLst/>
              </a:rPr>
              <a:t> Data points: [ 1 2 3 4 5 6 7 8 9 10] </a:t>
            </a:r>
            <a:br>
              <a:rPr lang="en-AU" dirty="0">
                <a:effectLst/>
              </a:rPr>
            </a:br>
            <a:r>
              <a:rPr lang="en-AU" dirty="0">
                <a:effectLst/>
              </a:rPr>
              <a:t>Assignments: [0, 0, 0, 1, 1, 1, 1, 1, 1, 1] Centroids: [2.0, 7.0] </a:t>
            </a:r>
          </a:p>
          <a:p>
            <a:endParaRPr lang="en-AU" sz="1400" dirty="0">
              <a:effectLst/>
            </a:endParaRPr>
          </a:p>
          <a:p>
            <a:r>
              <a:rPr lang="en-AU" dirty="0">
                <a:solidFill>
                  <a:srgbClr val="FF0000"/>
                </a:solidFill>
                <a:effectLst/>
              </a:rPr>
              <a:t>Iteration 3</a:t>
            </a:r>
            <a:r>
              <a:rPr lang="en-AU" dirty="0">
                <a:effectLst/>
              </a:rPr>
              <a:t> Data points: [ 1 2 3 4 5 6 7 8 9 10] </a:t>
            </a:r>
            <a:br>
              <a:rPr lang="en-AU" dirty="0">
                <a:effectLst/>
              </a:rPr>
            </a:br>
            <a:r>
              <a:rPr lang="en-AU" dirty="0">
                <a:effectLst/>
              </a:rPr>
              <a:t>Assignments: [0, 0, 0, 0, 1, 1, 1, 1, 1, 1] Centroids: [2.5, 7.5] </a:t>
            </a:r>
          </a:p>
          <a:p>
            <a:endParaRPr lang="en-AU" dirty="0"/>
          </a:p>
          <a:p>
            <a:endParaRPr lang="en-AU" dirty="0"/>
          </a:p>
        </p:txBody>
      </p:sp>
    </p:spTree>
    <p:extLst>
      <p:ext uri="{BB962C8B-B14F-4D97-AF65-F5344CB8AC3E}">
        <p14:creationId xmlns:p14="http://schemas.microsoft.com/office/powerpoint/2010/main" val="56958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3F3-81E8-4928-B055-CB24A66C50FF}"/>
              </a:ext>
            </a:extLst>
          </p:cNvPr>
          <p:cNvSpPr>
            <a:spLocks noGrp="1"/>
          </p:cNvSpPr>
          <p:nvPr>
            <p:ph type="title"/>
          </p:nvPr>
        </p:nvSpPr>
        <p:spPr>
          <a:xfrm>
            <a:off x="838200" y="365125"/>
            <a:ext cx="10515600" cy="2996640"/>
          </a:xfrm>
        </p:spPr>
        <p:txBody>
          <a:bodyPr>
            <a:normAutofit fontScale="90000"/>
          </a:bodyPr>
          <a:lstStyle/>
          <a:p>
            <a:r>
              <a:rPr lang="en-AU" dirty="0"/>
              <a:t>Consider the 1-dimensional data set with 10 data points {1,2,3,...10}. Show the iterations of the k-means algorithm using Euclidean distance when k = 2, and the random seeds are initialized to {1, 2}.</a:t>
            </a:r>
          </a:p>
        </p:txBody>
      </p:sp>
      <p:sp>
        <p:nvSpPr>
          <p:cNvPr id="3" name="Content Placeholder 2">
            <a:extLst>
              <a:ext uri="{FF2B5EF4-FFF2-40B4-BE49-F238E27FC236}">
                <a16:creationId xmlns:a16="http://schemas.microsoft.com/office/drawing/2014/main" id="{90EFF320-85EC-4570-818F-7F2D2BC61732}"/>
              </a:ext>
            </a:extLst>
          </p:cNvPr>
          <p:cNvSpPr>
            <a:spLocks noGrp="1"/>
          </p:cNvSpPr>
          <p:nvPr>
            <p:ph idx="1"/>
          </p:nvPr>
        </p:nvSpPr>
        <p:spPr>
          <a:xfrm>
            <a:off x="838200" y="3079375"/>
            <a:ext cx="10515600" cy="3097587"/>
          </a:xfrm>
        </p:spPr>
        <p:txBody>
          <a:bodyPr>
            <a:normAutofit/>
          </a:bodyPr>
          <a:lstStyle/>
          <a:p>
            <a:r>
              <a:rPr lang="en-AU" dirty="0">
                <a:solidFill>
                  <a:srgbClr val="FF0000"/>
                </a:solidFill>
                <a:effectLst/>
              </a:rPr>
              <a:t>Iteration 4</a:t>
            </a:r>
            <a:r>
              <a:rPr lang="en-AU" dirty="0">
                <a:effectLst/>
              </a:rPr>
              <a:t> Data points: [ 1 2 3 4 5 6 7 8 9 10] </a:t>
            </a:r>
            <a:br>
              <a:rPr lang="en-AU" dirty="0">
                <a:effectLst/>
              </a:rPr>
            </a:br>
            <a:r>
              <a:rPr lang="en-AU" dirty="0">
                <a:effectLst/>
              </a:rPr>
              <a:t>Assignments: [0, 0, 0, 0, 0, 1, 1, 1, 1, 1] Centroids: [3.0, 8.0] </a:t>
            </a:r>
          </a:p>
          <a:p>
            <a:endParaRPr lang="en-AU" dirty="0">
              <a:effectLst/>
            </a:endParaRPr>
          </a:p>
          <a:p>
            <a:r>
              <a:rPr lang="en-AU" dirty="0">
                <a:solidFill>
                  <a:srgbClr val="FF0000"/>
                </a:solidFill>
                <a:effectLst/>
              </a:rPr>
              <a:t>Iteration 5</a:t>
            </a:r>
            <a:r>
              <a:rPr lang="en-AU" dirty="0">
                <a:effectLst/>
              </a:rPr>
              <a:t> Data points: [ 1 2 3 4 5 6 7 8 9 10] </a:t>
            </a:r>
            <a:br>
              <a:rPr lang="en-AU" dirty="0">
                <a:effectLst/>
              </a:rPr>
            </a:br>
            <a:r>
              <a:rPr lang="en-AU" dirty="0">
                <a:effectLst/>
              </a:rPr>
              <a:t>Assignments: [0, 0, 0, 0, 0, 1, 1, 1, 1, 1] Centroids: [3.0, 8.0] </a:t>
            </a:r>
          </a:p>
          <a:p>
            <a:endParaRPr lang="en-AU" dirty="0">
              <a:effectLst/>
            </a:endParaRPr>
          </a:p>
          <a:p>
            <a:endParaRPr lang="en-AU" dirty="0"/>
          </a:p>
          <a:p>
            <a:endParaRPr lang="en-AU" dirty="0"/>
          </a:p>
        </p:txBody>
      </p:sp>
    </p:spTree>
    <p:extLst>
      <p:ext uri="{BB962C8B-B14F-4D97-AF65-F5344CB8AC3E}">
        <p14:creationId xmlns:p14="http://schemas.microsoft.com/office/powerpoint/2010/main" val="114611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71AB-6BBC-4871-8611-506E6A4569ED}"/>
              </a:ext>
            </a:extLst>
          </p:cNvPr>
          <p:cNvSpPr>
            <a:spLocks noGrp="1"/>
          </p:cNvSpPr>
          <p:nvPr>
            <p:ph type="title"/>
          </p:nvPr>
        </p:nvSpPr>
        <p:spPr/>
        <p:txBody>
          <a:bodyPr>
            <a:noAutofit/>
          </a:bodyPr>
          <a:lstStyle/>
          <a:p>
            <a:r>
              <a:rPr lang="en-AU" sz="3600" dirty="0"/>
              <a:t>Q2: Repeat Exercise 1 using agglomerative hierarchical clustering and Euclidean distance,</a:t>
            </a:r>
            <a:br>
              <a:rPr lang="en-AU" sz="3600" dirty="0"/>
            </a:br>
            <a:r>
              <a:rPr lang="en-AU" sz="3600" dirty="0"/>
              <a:t>with single linkage (min) criterion.</a:t>
            </a:r>
          </a:p>
        </p:txBody>
      </p:sp>
      <p:sp>
        <p:nvSpPr>
          <p:cNvPr id="3" name="Content Placeholder 2">
            <a:extLst>
              <a:ext uri="{FF2B5EF4-FFF2-40B4-BE49-F238E27FC236}">
                <a16:creationId xmlns:a16="http://schemas.microsoft.com/office/drawing/2014/main" id="{35A6E7D2-0A99-42E2-904D-7B998D7B9257}"/>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08430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94411C-3CB9-4CFE-99E5-A040A3DD8C97}"/>
              </a:ext>
            </a:extLst>
          </p:cNvPr>
          <p:cNvGraphicFramePr>
            <a:graphicFrameLocks noGrp="1"/>
          </p:cNvGraphicFramePr>
          <p:nvPr>
            <p:extLst>
              <p:ext uri="{D42A27DB-BD31-4B8C-83A1-F6EECF244321}">
                <p14:modId xmlns:p14="http://schemas.microsoft.com/office/powerpoint/2010/main" val="3833935733"/>
              </p:ext>
            </p:extLst>
          </p:nvPr>
        </p:nvGraphicFramePr>
        <p:xfrm>
          <a:off x="221863" y="402424"/>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3169012209"/>
              </p:ext>
            </p:extLst>
          </p:nvPr>
        </p:nvGraphicFramePr>
        <p:xfrm>
          <a:off x="6392508" y="402424"/>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6" name="Arrow: Right 5">
            <a:extLst>
              <a:ext uri="{FF2B5EF4-FFF2-40B4-BE49-F238E27FC236}">
                <a16:creationId xmlns:a16="http://schemas.microsoft.com/office/drawing/2014/main" id="{FCB5A2A2-5A19-49CF-B750-9F5BBB946176}"/>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9E44B0CB-EFBE-41F8-BFA5-57354ABA7332}"/>
              </a:ext>
            </a:extLst>
          </p:cNvPr>
          <p:cNvSpPr txBox="1"/>
          <p:nvPr/>
        </p:nvSpPr>
        <p:spPr>
          <a:xfrm>
            <a:off x="2174033" y="6270171"/>
            <a:ext cx="7987004" cy="369332"/>
          </a:xfrm>
          <a:prstGeom prst="rect">
            <a:avLst/>
          </a:prstGeom>
          <a:noFill/>
        </p:spPr>
        <p:txBody>
          <a:bodyPr wrap="square" rtlCol="0">
            <a:spAutoFit/>
          </a:bodyPr>
          <a:lstStyle/>
          <a:p>
            <a:r>
              <a:rPr lang="en-AU" dirty="0"/>
              <a:t>Step1: Calculate Distances between every pair of observation: Euclidean Distance</a:t>
            </a:r>
          </a:p>
        </p:txBody>
      </p:sp>
      <p:sp>
        <p:nvSpPr>
          <p:cNvPr id="9" name="TextBox 8">
            <a:extLst>
              <a:ext uri="{FF2B5EF4-FFF2-40B4-BE49-F238E27FC236}">
                <a16:creationId xmlns:a16="http://schemas.microsoft.com/office/drawing/2014/main" id="{B9F413B6-3AD1-4947-BBBD-E2531DC1F73E}"/>
              </a:ext>
            </a:extLst>
          </p:cNvPr>
          <p:cNvSpPr txBox="1"/>
          <p:nvPr/>
        </p:nvSpPr>
        <p:spPr>
          <a:xfrm>
            <a:off x="8154955" y="33092"/>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10" name="TextBox 9">
            <a:extLst>
              <a:ext uri="{FF2B5EF4-FFF2-40B4-BE49-F238E27FC236}">
                <a16:creationId xmlns:a16="http://schemas.microsoft.com/office/drawing/2014/main" id="{BD0D2FAD-5314-4A4E-97D8-F4F8D13E5F69}"/>
              </a:ext>
            </a:extLst>
          </p:cNvPr>
          <p:cNvSpPr txBox="1"/>
          <p:nvPr/>
        </p:nvSpPr>
        <p:spPr>
          <a:xfrm>
            <a:off x="8154955" y="5923632"/>
            <a:ext cx="2911151" cy="369332"/>
          </a:xfrm>
          <a:prstGeom prst="rect">
            <a:avLst/>
          </a:prstGeom>
          <a:noFill/>
        </p:spPr>
        <p:txBody>
          <a:bodyPr wrap="square" rtlCol="0">
            <a:spAutoFit/>
          </a:bodyPr>
          <a:lstStyle/>
          <a:p>
            <a:r>
              <a:rPr lang="en-AU" dirty="0">
                <a:solidFill>
                  <a:srgbClr val="FF0000"/>
                </a:solidFill>
              </a:rPr>
              <a:t>Inter-point distance Matrix</a:t>
            </a:r>
          </a:p>
        </p:txBody>
      </p:sp>
      <p:sp>
        <p:nvSpPr>
          <p:cNvPr id="11" name="TextBox 10">
            <a:extLst>
              <a:ext uri="{FF2B5EF4-FFF2-40B4-BE49-F238E27FC236}">
                <a16:creationId xmlns:a16="http://schemas.microsoft.com/office/drawing/2014/main" id="{A7A93DAD-FED0-4AD4-9939-2D73BD11A773}"/>
              </a:ext>
            </a:extLst>
          </p:cNvPr>
          <p:cNvSpPr txBox="1"/>
          <p:nvPr/>
        </p:nvSpPr>
        <p:spPr>
          <a:xfrm>
            <a:off x="2174033" y="1184069"/>
            <a:ext cx="3388659" cy="954107"/>
          </a:xfrm>
          <a:prstGeom prst="rect">
            <a:avLst/>
          </a:prstGeom>
          <a:noFill/>
        </p:spPr>
        <p:txBody>
          <a:bodyPr wrap="square" rtlCol="0">
            <a:spAutoFit/>
          </a:bodyPr>
          <a:lstStyle/>
          <a:p>
            <a:r>
              <a:rPr lang="en-AU" sz="2800" dirty="0">
                <a:solidFill>
                  <a:srgbClr val="FF0000"/>
                </a:solidFill>
              </a:rPr>
              <a:t>Initially, how many clusters do we have?</a:t>
            </a:r>
          </a:p>
        </p:txBody>
      </p:sp>
    </p:spTree>
    <p:extLst>
      <p:ext uri="{BB962C8B-B14F-4D97-AF65-F5344CB8AC3E}">
        <p14:creationId xmlns:p14="http://schemas.microsoft.com/office/powerpoint/2010/main" val="76849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3138496505"/>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2332653" y="6189604"/>
            <a:ext cx="7987004" cy="369332"/>
          </a:xfrm>
          <a:prstGeom prst="rect">
            <a:avLst/>
          </a:prstGeom>
          <a:noFill/>
        </p:spPr>
        <p:txBody>
          <a:bodyPr wrap="square" rtlCol="0">
            <a:spAutoFit/>
          </a:bodyPr>
          <a:lstStyle/>
          <a:p>
            <a:r>
              <a:rPr lang="en-AU" dirty="0"/>
              <a:t>Step 2: Choose the most similar two observations to merge (i.e. Closest)</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sp>
        <p:nvSpPr>
          <p:cNvPr id="3" name="Rectangle 2">
            <a:extLst>
              <a:ext uri="{FF2B5EF4-FFF2-40B4-BE49-F238E27FC236}">
                <a16:creationId xmlns:a16="http://schemas.microsoft.com/office/drawing/2014/main" id="{19569F63-C5D6-4328-BB4A-D5EA5CA1F1FC}"/>
              </a:ext>
            </a:extLst>
          </p:cNvPr>
          <p:cNvSpPr/>
          <p:nvPr/>
        </p:nvSpPr>
        <p:spPr>
          <a:xfrm>
            <a:off x="3377681" y="6532013"/>
            <a:ext cx="5693097" cy="369332"/>
          </a:xfrm>
          <a:prstGeom prst="rect">
            <a:avLst/>
          </a:prstGeom>
        </p:spPr>
        <p:txBody>
          <a:bodyPr wrap="none">
            <a:spAutoFit/>
          </a:bodyPr>
          <a:lstStyle/>
          <a:p>
            <a:r>
              <a:rPr lang="en-AU" dirty="0"/>
              <a:t>(i.e. pair with the minimum distance in Dissimilarity Matrix)</a:t>
            </a:r>
          </a:p>
        </p:txBody>
      </p:sp>
      <p:sp>
        <p:nvSpPr>
          <p:cNvPr id="9" name="Oval 8">
            <a:extLst>
              <a:ext uri="{FF2B5EF4-FFF2-40B4-BE49-F238E27FC236}">
                <a16:creationId xmlns:a16="http://schemas.microsoft.com/office/drawing/2014/main" id="{1C0384B1-5F27-41DE-B691-54F19FE3919A}"/>
              </a:ext>
            </a:extLst>
          </p:cNvPr>
          <p:cNvSpPr/>
          <p:nvPr/>
        </p:nvSpPr>
        <p:spPr>
          <a:xfrm>
            <a:off x="1194318" y="905069"/>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10" name="Oval 9">
            <a:extLst>
              <a:ext uri="{FF2B5EF4-FFF2-40B4-BE49-F238E27FC236}">
                <a16:creationId xmlns:a16="http://schemas.microsoft.com/office/drawing/2014/main" id="{F559EBFE-F9E9-4E11-987E-B5828FE296A0}"/>
              </a:ext>
            </a:extLst>
          </p:cNvPr>
          <p:cNvSpPr/>
          <p:nvPr/>
        </p:nvSpPr>
        <p:spPr>
          <a:xfrm>
            <a:off x="746448" y="1412033"/>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graphicFrame>
        <p:nvGraphicFramePr>
          <p:cNvPr id="13" name="Chart 12">
            <a:extLst>
              <a:ext uri="{FF2B5EF4-FFF2-40B4-BE49-F238E27FC236}">
                <a16:creationId xmlns:a16="http://schemas.microsoft.com/office/drawing/2014/main" id="{5170626C-23C8-489C-9399-40467ECAF2BD}"/>
              </a:ext>
            </a:extLst>
          </p:cNvPr>
          <p:cNvGraphicFramePr/>
          <p:nvPr>
            <p:extLst>
              <p:ext uri="{D42A27DB-BD31-4B8C-83A1-F6EECF244321}">
                <p14:modId xmlns:p14="http://schemas.microsoft.com/office/powerpoint/2010/main" val="2185593398"/>
              </p:ext>
            </p:extLst>
          </p:nvPr>
        </p:nvGraphicFramePr>
        <p:xfrm>
          <a:off x="6614758" y="658906"/>
          <a:ext cx="5097630" cy="4652681"/>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38880CC9-6A6B-4C42-81AD-47EE5FA13940}"/>
              </a:ext>
            </a:extLst>
          </p:cNvPr>
          <p:cNvSpPr txBox="1"/>
          <p:nvPr/>
        </p:nvSpPr>
        <p:spPr>
          <a:xfrm>
            <a:off x="6956900" y="5303414"/>
            <a:ext cx="4227755" cy="646331"/>
          </a:xfrm>
          <a:prstGeom prst="rect">
            <a:avLst/>
          </a:prstGeom>
          <a:noFill/>
        </p:spPr>
        <p:txBody>
          <a:bodyPr wrap="square" rtlCol="0">
            <a:spAutoFit/>
          </a:bodyPr>
          <a:lstStyle/>
          <a:p>
            <a:pPr algn="ctr"/>
            <a:r>
              <a:rPr lang="en-AU" dirty="0"/>
              <a:t>Dendrogram Plot </a:t>
            </a:r>
          </a:p>
          <a:p>
            <a:pPr algn="ctr"/>
            <a:r>
              <a:rPr lang="en-AU" dirty="0"/>
              <a:t>X-axis </a:t>
            </a:r>
            <a:r>
              <a:rPr lang="en-AU" dirty="0">
                <a:sym typeface="Wingdings" panose="05000000000000000000" pitchFamily="2" charset="2"/>
              </a:rPr>
              <a:t> observations , Y-axis  distances</a:t>
            </a:r>
            <a:endParaRPr lang="en-AU" dirty="0"/>
          </a:p>
        </p:txBody>
      </p:sp>
      <p:cxnSp>
        <p:nvCxnSpPr>
          <p:cNvPr id="16" name="Straight Connector 15">
            <a:extLst>
              <a:ext uri="{FF2B5EF4-FFF2-40B4-BE49-F238E27FC236}">
                <a16:creationId xmlns:a16="http://schemas.microsoft.com/office/drawing/2014/main" id="{0103CAB3-8D7A-4177-8A47-58B2693FB270}"/>
              </a:ext>
            </a:extLst>
          </p:cNvPr>
          <p:cNvCxnSpPr/>
          <p:nvPr/>
        </p:nvCxnSpPr>
        <p:spPr>
          <a:xfrm flipV="1">
            <a:off x="7100047"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20A58C-5897-44FE-8961-9F9D0E82984D}"/>
              </a:ext>
            </a:extLst>
          </p:cNvPr>
          <p:cNvCxnSpPr>
            <a:cxnSpLocks/>
          </p:cNvCxnSpPr>
          <p:nvPr/>
        </p:nvCxnSpPr>
        <p:spPr>
          <a:xfrm flipH="1" flipV="1">
            <a:off x="7315200"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16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3" grpId="0">
        <p:bldAsOne/>
      </p:bldGraphic>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2498701133"/>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solidFill>
                      <a:schemeClr val="accent1"/>
                    </a:solidFill>
                  </a:tcPr>
                </a:tc>
                <a:tc>
                  <a:txBody>
                    <a:bodyPr/>
                    <a:lstStyle/>
                    <a:p>
                      <a:pPr algn="ctr"/>
                      <a:r>
                        <a:rPr lang="en-AU" dirty="0"/>
                        <a:t>2</a:t>
                      </a:r>
                    </a:p>
                  </a:txBody>
                  <a:tcPr>
                    <a:solidFill>
                      <a:schemeClr val="accent1"/>
                    </a:solidFill>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9</a:t>
                      </a:r>
                    </a:p>
                  </a:txBody>
                  <a:tcPr>
                    <a:solidFill>
                      <a:schemeClr val="accent2">
                        <a:lumMod val="40000"/>
                        <a:lumOff val="60000"/>
                      </a:schemeClr>
                    </a:solidFill>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12" name="Table 11">
            <a:extLst>
              <a:ext uri="{FF2B5EF4-FFF2-40B4-BE49-F238E27FC236}">
                <a16:creationId xmlns:a16="http://schemas.microsoft.com/office/drawing/2014/main" id="{C26E1429-F1DA-476D-99BC-9F7EBB80583E}"/>
              </a:ext>
            </a:extLst>
          </p:cNvPr>
          <p:cNvGraphicFramePr>
            <a:graphicFrameLocks noGrp="1"/>
          </p:cNvGraphicFramePr>
          <p:nvPr>
            <p:extLst>
              <p:ext uri="{D42A27DB-BD31-4B8C-83A1-F6EECF244321}">
                <p14:modId xmlns:p14="http://schemas.microsoft.com/office/powerpoint/2010/main" val="3306343236"/>
              </p:ext>
            </p:extLst>
          </p:nvPr>
        </p:nvGraphicFramePr>
        <p:xfrm>
          <a:off x="6484260" y="626672"/>
          <a:ext cx="5040000" cy="502932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49332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endParaRPr lang="en-AU" dirty="0"/>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endParaRPr lang="en-AU" dirty="0"/>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endParaRPr lang="en-AU" dirty="0"/>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endParaRPr lang="en-AU" dirty="0"/>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endParaRPr lang="en-AU" dirty="0"/>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endParaRPr lang="en-AU" dirty="0"/>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4" name="Rectangle: Rounded Corners 3">
            <a:extLst>
              <a:ext uri="{FF2B5EF4-FFF2-40B4-BE49-F238E27FC236}">
                <a16:creationId xmlns:a16="http://schemas.microsoft.com/office/drawing/2014/main" id="{7B519D4B-D36A-42C1-BF15-C97327418FE5}"/>
              </a:ext>
            </a:extLst>
          </p:cNvPr>
          <p:cNvSpPr/>
          <p:nvPr/>
        </p:nvSpPr>
        <p:spPr>
          <a:xfrm>
            <a:off x="1700229" y="906222"/>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6" name="Arrow: Right 15">
            <a:extLst>
              <a:ext uri="{FF2B5EF4-FFF2-40B4-BE49-F238E27FC236}">
                <a16:creationId xmlns:a16="http://schemas.microsoft.com/office/drawing/2014/main" id="{D4945D9A-880B-4FBF-A34B-4149FC1093D9}"/>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8045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2083074021"/>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solidFill>
                      <a:schemeClr val="accent1"/>
                    </a:solidFill>
                  </a:tcPr>
                </a:tc>
                <a:tc>
                  <a:txBody>
                    <a:bodyPr/>
                    <a:lstStyle/>
                    <a:p>
                      <a:pPr algn="ctr"/>
                      <a:r>
                        <a:rPr lang="en-AU" dirty="0"/>
                        <a:t>2</a:t>
                      </a:r>
                    </a:p>
                  </a:txBody>
                  <a:tcPr>
                    <a:solidFill>
                      <a:schemeClr val="accent1"/>
                    </a:solidFill>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9</a:t>
                      </a:r>
                    </a:p>
                  </a:txBody>
                  <a:tcPr>
                    <a:solidFill>
                      <a:schemeClr val="accent2">
                        <a:lumMod val="40000"/>
                        <a:lumOff val="60000"/>
                      </a:schemeClr>
                    </a:solidFill>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12" name="Table 11">
            <a:extLst>
              <a:ext uri="{FF2B5EF4-FFF2-40B4-BE49-F238E27FC236}">
                <a16:creationId xmlns:a16="http://schemas.microsoft.com/office/drawing/2014/main" id="{C26E1429-F1DA-476D-99BC-9F7EBB80583E}"/>
              </a:ext>
            </a:extLst>
          </p:cNvPr>
          <p:cNvGraphicFramePr>
            <a:graphicFrameLocks noGrp="1"/>
          </p:cNvGraphicFramePr>
          <p:nvPr>
            <p:extLst>
              <p:ext uri="{D42A27DB-BD31-4B8C-83A1-F6EECF244321}">
                <p14:modId xmlns:p14="http://schemas.microsoft.com/office/powerpoint/2010/main" val="173926850"/>
              </p:ext>
            </p:extLst>
          </p:nvPr>
        </p:nvGraphicFramePr>
        <p:xfrm>
          <a:off x="6454711" y="621332"/>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9" name="Arrow: Right 8">
            <a:extLst>
              <a:ext uri="{FF2B5EF4-FFF2-40B4-BE49-F238E27FC236}">
                <a16:creationId xmlns:a16="http://schemas.microsoft.com/office/drawing/2014/main" id="{C38D6087-F060-410F-B676-995F0A305F9D}"/>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a:extLst>
              <a:ext uri="{FF2B5EF4-FFF2-40B4-BE49-F238E27FC236}">
                <a16:creationId xmlns:a16="http://schemas.microsoft.com/office/drawing/2014/main" id="{6673E65D-73D3-4EED-A284-C39A0B85C844}"/>
              </a:ext>
            </a:extLst>
          </p:cNvPr>
          <p:cNvSpPr/>
          <p:nvPr/>
        </p:nvSpPr>
        <p:spPr>
          <a:xfrm>
            <a:off x="1700229" y="906222"/>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2120BFEC-26F4-4480-A963-E879FA333E2F}"/>
              </a:ext>
            </a:extLst>
          </p:cNvPr>
          <p:cNvSpPr txBox="1"/>
          <p:nvPr/>
        </p:nvSpPr>
        <p:spPr>
          <a:xfrm>
            <a:off x="8337176" y="5890540"/>
            <a:ext cx="3388659" cy="954107"/>
          </a:xfrm>
          <a:prstGeom prst="rect">
            <a:avLst/>
          </a:prstGeom>
          <a:noFill/>
        </p:spPr>
        <p:txBody>
          <a:bodyPr wrap="square" rtlCol="0">
            <a:spAutoFit/>
          </a:bodyPr>
          <a:lstStyle/>
          <a:p>
            <a:r>
              <a:rPr lang="en-AU" sz="2800" dirty="0">
                <a:solidFill>
                  <a:srgbClr val="FF0000"/>
                </a:solidFill>
              </a:rPr>
              <a:t>How many clusters do we have now?</a:t>
            </a:r>
          </a:p>
        </p:txBody>
      </p:sp>
    </p:spTree>
    <p:extLst>
      <p:ext uri="{BB962C8B-B14F-4D97-AF65-F5344CB8AC3E}">
        <p14:creationId xmlns:p14="http://schemas.microsoft.com/office/powerpoint/2010/main" val="146926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C4B61F1E-0BF1-43FC-B096-E15F0842A417}"/>
              </a:ext>
            </a:extLst>
          </p:cNvPr>
          <p:cNvGraphicFramePr>
            <a:graphicFrameLocks noGrp="1"/>
          </p:cNvGraphicFramePr>
          <p:nvPr>
            <p:extLst>
              <p:ext uri="{D42A27DB-BD31-4B8C-83A1-F6EECF244321}">
                <p14:modId xmlns:p14="http://schemas.microsoft.com/office/powerpoint/2010/main" val="1279482204"/>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2332653" y="6189604"/>
            <a:ext cx="7987004" cy="369332"/>
          </a:xfrm>
          <a:prstGeom prst="rect">
            <a:avLst/>
          </a:prstGeom>
          <a:noFill/>
        </p:spPr>
        <p:txBody>
          <a:bodyPr wrap="square" rtlCol="0">
            <a:spAutoFit/>
          </a:bodyPr>
          <a:lstStyle/>
          <a:p>
            <a:r>
              <a:rPr lang="en-AU" dirty="0"/>
              <a:t>Repeat Step 2: Choose the most similar two observations to merge (i.e. Closest)</a:t>
            </a:r>
          </a:p>
        </p:txBody>
      </p:sp>
      <p:sp>
        <p:nvSpPr>
          <p:cNvPr id="2" name="TextBox 1">
            <a:extLst>
              <a:ext uri="{FF2B5EF4-FFF2-40B4-BE49-F238E27FC236}">
                <a16:creationId xmlns:a16="http://schemas.microsoft.com/office/drawing/2014/main" id="{BD4BDCE1-01EF-438F-B5FF-5ED1ED867B43}"/>
              </a:ext>
            </a:extLst>
          </p:cNvPr>
          <p:cNvSpPr txBox="1"/>
          <p:nvPr/>
        </p:nvSpPr>
        <p:spPr>
          <a:xfrm>
            <a:off x="1407540" y="7525"/>
            <a:ext cx="2911151" cy="369332"/>
          </a:xfrm>
          <a:prstGeom prst="rect">
            <a:avLst/>
          </a:prstGeom>
          <a:noFill/>
        </p:spPr>
        <p:txBody>
          <a:bodyPr wrap="square" rtlCol="0">
            <a:spAutoFit/>
          </a:bodyPr>
          <a:lstStyle/>
          <a:p>
            <a:r>
              <a:rPr lang="en-AU" dirty="0">
                <a:solidFill>
                  <a:srgbClr val="FF0000"/>
                </a:solidFill>
              </a:rPr>
              <a:t>Updated 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450077" y="5441913"/>
            <a:ext cx="2911151" cy="369332"/>
          </a:xfrm>
          <a:prstGeom prst="rect">
            <a:avLst/>
          </a:prstGeom>
          <a:noFill/>
        </p:spPr>
        <p:txBody>
          <a:bodyPr wrap="square" rtlCol="0">
            <a:spAutoFit/>
          </a:bodyPr>
          <a:lstStyle/>
          <a:p>
            <a:r>
              <a:rPr lang="en-AU" dirty="0">
                <a:solidFill>
                  <a:srgbClr val="FF0000"/>
                </a:solidFill>
              </a:rPr>
              <a:t>Updated distance Matrix</a:t>
            </a:r>
          </a:p>
        </p:txBody>
      </p:sp>
      <p:sp>
        <p:nvSpPr>
          <p:cNvPr id="3" name="Rectangle 2">
            <a:extLst>
              <a:ext uri="{FF2B5EF4-FFF2-40B4-BE49-F238E27FC236}">
                <a16:creationId xmlns:a16="http://schemas.microsoft.com/office/drawing/2014/main" id="{19569F63-C5D6-4328-BB4A-D5EA5CA1F1FC}"/>
              </a:ext>
            </a:extLst>
          </p:cNvPr>
          <p:cNvSpPr/>
          <p:nvPr/>
        </p:nvSpPr>
        <p:spPr>
          <a:xfrm>
            <a:off x="3377681" y="6532013"/>
            <a:ext cx="5693097" cy="369332"/>
          </a:xfrm>
          <a:prstGeom prst="rect">
            <a:avLst/>
          </a:prstGeom>
        </p:spPr>
        <p:txBody>
          <a:bodyPr wrap="none">
            <a:spAutoFit/>
          </a:bodyPr>
          <a:lstStyle/>
          <a:p>
            <a:r>
              <a:rPr lang="en-AU" dirty="0"/>
              <a:t>(i.e. pair with the minimum distance in Dissimilarity Matrix)</a:t>
            </a:r>
          </a:p>
        </p:txBody>
      </p:sp>
      <p:sp>
        <p:nvSpPr>
          <p:cNvPr id="9" name="Oval 8">
            <a:extLst>
              <a:ext uri="{FF2B5EF4-FFF2-40B4-BE49-F238E27FC236}">
                <a16:creationId xmlns:a16="http://schemas.microsoft.com/office/drawing/2014/main" id="{1C0384B1-5F27-41DE-B691-54F19FE3919A}"/>
              </a:ext>
            </a:extLst>
          </p:cNvPr>
          <p:cNvSpPr/>
          <p:nvPr/>
        </p:nvSpPr>
        <p:spPr>
          <a:xfrm>
            <a:off x="1548057" y="2003276"/>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10" name="Oval 9">
            <a:extLst>
              <a:ext uri="{FF2B5EF4-FFF2-40B4-BE49-F238E27FC236}">
                <a16:creationId xmlns:a16="http://schemas.microsoft.com/office/drawing/2014/main" id="{F559EBFE-F9E9-4E11-987E-B5828FE296A0}"/>
              </a:ext>
            </a:extLst>
          </p:cNvPr>
          <p:cNvSpPr/>
          <p:nvPr/>
        </p:nvSpPr>
        <p:spPr>
          <a:xfrm>
            <a:off x="2085443" y="1505735"/>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graphicFrame>
        <p:nvGraphicFramePr>
          <p:cNvPr id="13" name="Chart 12">
            <a:extLst>
              <a:ext uri="{FF2B5EF4-FFF2-40B4-BE49-F238E27FC236}">
                <a16:creationId xmlns:a16="http://schemas.microsoft.com/office/drawing/2014/main" id="{5170626C-23C8-489C-9399-40467ECAF2BD}"/>
              </a:ext>
            </a:extLst>
          </p:cNvPr>
          <p:cNvGraphicFramePr/>
          <p:nvPr>
            <p:extLst>
              <p:ext uri="{D42A27DB-BD31-4B8C-83A1-F6EECF244321}">
                <p14:modId xmlns:p14="http://schemas.microsoft.com/office/powerpoint/2010/main" val="713604160"/>
              </p:ext>
            </p:extLst>
          </p:nvPr>
        </p:nvGraphicFramePr>
        <p:xfrm>
          <a:off x="6614758" y="658906"/>
          <a:ext cx="5097630" cy="4652681"/>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38880CC9-6A6B-4C42-81AD-47EE5FA13940}"/>
              </a:ext>
            </a:extLst>
          </p:cNvPr>
          <p:cNvSpPr txBox="1"/>
          <p:nvPr/>
        </p:nvSpPr>
        <p:spPr>
          <a:xfrm>
            <a:off x="6956900" y="5303414"/>
            <a:ext cx="4227755" cy="646331"/>
          </a:xfrm>
          <a:prstGeom prst="rect">
            <a:avLst/>
          </a:prstGeom>
          <a:noFill/>
        </p:spPr>
        <p:txBody>
          <a:bodyPr wrap="square" rtlCol="0">
            <a:spAutoFit/>
          </a:bodyPr>
          <a:lstStyle/>
          <a:p>
            <a:pPr algn="ctr"/>
            <a:r>
              <a:rPr lang="en-AU" dirty="0"/>
              <a:t>Extended Dendrogram Plot </a:t>
            </a:r>
          </a:p>
          <a:p>
            <a:pPr algn="ctr"/>
            <a:r>
              <a:rPr lang="en-AU" dirty="0"/>
              <a:t>X-axis </a:t>
            </a:r>
            <a:r>
              <a:rPr lang="en-AU" dirty="0">
                <a:sym typeface="Wingdings" panose="05000000000000000000" pitchFamily="2" charset="2"/>
              </a:rPr>
              <a:t> observations , Y-axis  distances</a:t>
            </a:r>
            <a:endParaRPr lang="en-AU" dirty="0"/>
          </a:p>
        </p:txBody>
      </p:sp>
      <p:cxnSp>
        <p:nvCxnSpPr>
          <p:cNvPr id="12" name="Straight Connector 11">
            <a:extLst>
              <a:ext uri="{FF2B5EF4-FFF2-40B4-BE49-F238E27FC236}">
                <a16:creationId xmlns:a16="http://schemas.microsoft.com/office/drawing/2014/main" id="{F41D0A7F-EDEF-4486-9A1A-EFC2EDF528C6}"/>
              </a:ext>
            </a:extLst>
          </p:cNvPr>
          <p:cNvCxnSpPr/>
          <p:nvPr/>
        </p:nvCxnSpPr>
        <p:spPr>
          <a:xfrm flipV="1">
            <a:off x="7100047"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DC67D8-CB02-4C21-B30E-4CC771D5743D}"/>
              </a:ext>
            </a:extLst>
          </p:cNvPr>
          <p:cNvCxnSpPr>
            <a:cxnSpLocks/>
          </p:cNvCxnSpPr>
          <p:nvPr/>
        </p:nvCxnSpPr>
        <p:spPr>
          <a:xfrm flipH="1" flipV="1">
            <a:off x="7315200"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3B4915-D370-4B47-B38A-165BC2DDCCCF}"/>
              </a:ext>
            </a:extLst>
          </p:cNvPr>
          <p:cNvCxnSpPr/>
          <p:nvPr/>
        </p:nvCxnSpPr>
        <p:spPr>
          <a:xfrm flipV="1">
            <a:off x="8000503"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A49104-0A27-43CF-BBEC-F9088F5440B8}"/>
              </a:ext>
            </a:extLst>
          </p:cNvPr>
          <p:cNvCxnSpPr>
            <a:cxnSpLocks/>
          </p:cNvCxnSpPr>
          <p:nvPr/>
        </p:nvCxnSpPr>
        <p:spPr>
          <a:xfrm flipH="1" flipV="1">
            <a:off x="8215656"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Graphic spid="13" grpId="0">
        <p:bldAsOne/>
      </p:bldGraphic>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FE3EC350085E4BB8899D99E89F8BBB" ma:contentTypeVersion="11" ma:contentTypeDescription="Create a new document." ma:contentTypeScope="" ma:versionID="b342d685958a411e9c8e460872d15ace">
  <xsd:schema xmlns:xsd="http://www.w3.org/2001/XMLSchema" xmlns:xs="http://www.w3.org/2001/XMLSchema" xmlns:p="http://schemas.microsoft.com/office/2006/metadata/properties" xmlns:ns2="5c5e6707-6993-4ea1-ae96-be586d633051" xmlns:ns3="945eaea7-b897-4cac-a7e5-e497715155ea" targetNamespace="http://schemas.microsoft.com/office/2006/metadata/properties" ma:root="true" ma:fieldsID="37752bb6161c80f72e8ea8b6cc5cdf4e" ns2:_="" ns3:_="">
    <xsd:import namespace="5c5e6707-6993-4ea1-ae96-be586d633051"/>
    <xsd:import namespace="945eaea7-b897-4cac-a7e5-e497715155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e6707-6993-4ea1-ae96-be586d6330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5eaea7-b897-4cac-a7e5-e497715155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5EA95B-B540-4794-B82F-B8C761DB4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5e6707-6993-4ea1-ae96-be586d633051"/>
    <ds:schemaRef ds:uri="945eaea7-b897-4cac-a7e5-e497715155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5C4398-3050-44AC-9663-93146E21985E}">
  <ds:schemaRefs>
    <ds:schemaRef ds:uri="http://schemas.microsoft.com/sharepoint/v3/contenttype/forms"/>
  </ds:schemaRefs>
</ds:datastoreItem>
</file>

<file path=customXml/itemProps3.xml><?xml version="1.0" encoding="utf-8"?>
<ds:datastoreItem xmlns:ds="http://schemas.openxmlformats.org/officeDocument/2006/customXml" ds:itemID="{A397A3B2-5859-49BE-B597-60BB6878B4EE}">
  <ds:schemaRefs>
    <ds:schemaRef ds:uri="http://schemas.microsoft.com/office/2006/documentManagement/types"/>
    <ds:schemaRef ds:uri="http://purl.org/dc/elements/1.1/"/>
    <ds:schemaRef ds:uri="http://purl.org/dc/terms/"/>
    <ds:schemaRef ds:uri="5c5e6707-6993-4ea1-ae96-be586d63305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269</TotalTime>
  <Words>2051</Words>
  <Application>Microsoft Office PowerPoint</Application>
  <PresentationFormat>Widescreen</PresentationFormat>
  <Paragraphs>1208</Paragraphs>
  <Slides>15</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Workshop Week 8</vt:lpstr>
      <vt:lpstr>Q1: Consider the 1-dimensional data set with 10 data points {1,2,3,...10}. Show the iterations of the k-means algorithm using Euclidean distance when k = 2, and the random seeds are initialized to {1, 2}.</vt:lpstr>
      <vt:lpstr>Consider the 1-dimensional data set with 10 data points {1,2,3,...10}. Show the iterations of the k-means algorithm using Euclidean distance when k = 2, and the random seeds are initialized to {1, 2}.</vt:lpstr>
      <vt:lpstr>Q2: Repeat Exercise 1 using agglomerative hierarchical clustering and Euclidean distance, with single linkage (min) criterion.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Q3: </vt:lpstr>
      <vt:lpstr>Q3 Answer: </vt:lpstr>
      <vt:lpstr>Q3 Answer: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Yasmeen Mourice Samir George</dc:creator>
  <cp:lastModifiedBy>Abdul Mateen Ahmad Khan</cp:lastModifiedBy>
  <cp:revision>83</cp:revision>
  <dcterms:created xsi:type="dcterms:W3CDTF">2018-04-08T23:27:47Z</dcterms:created>
  <dcterms:modified xsi:type="dcterms:W3CDTF">2021-04-16T02:18:58Z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0x010100A4FE3EC350085E4BB8899D99E89F8BBB</vt:lpwstr>
  </property>
</Properties>
</file>