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80" r:id="rId5"/>
    <p:sldId id="286" r:id="rId6"/>
    <p:sldId id="288" r:id="rId7"/>
    <p:sldId id="287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9" r:id="rId18"/>
    <p:sldId id="301" r:id="rId19"/>
    <p:sldId id="298" r:id="rId20"/>
    <p:sldId id="302" r:id="rId21"/>
    <p:sldId id="303" r:id="rId22"/>
    <p:sldId id="304" r:id="rId23"/>
    <p:sldId id="305" r:id="rId24"/>
    <p:sldId id="306" r:id="rId25"/>
    <p:sldId id="30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1815" autoAdjust="0"/>
  </p:normalViewPr>
  <p:slideViewPr>
    <p:cSldViewPr snapToGrid="0">
      <p:cViewPr>
        <p:scale>
          <a:sx n="79" d="100"/>
          <a:sy n="79" d="100"/>
        </p:scale>
        <p:origin x="-38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EF116-D5FC-4F8F-998E-A9C129060160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6A38-BF95-49C5-9361-C815CDA74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6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3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465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465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46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tin, chia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8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Socket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– Server.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Socket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chat Client –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8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once, run anywhere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JVM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Java).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 Swing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chat.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8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Socket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TCP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Socket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Socket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internet.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(two-way communication)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Client – server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(endpoint)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socket. (socket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socket -&gt;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nâng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TCP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UDP: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TCP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85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85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465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465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46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C3E2848-00BD-4311-96C1-B3092E215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0A82A8D-0FE1-455C-8287-42A41BB5D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9515BAF-A0EC-4C27-A30F-2C7410AA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52B448C-E2B6-4A51-B7B9-530CD213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84C6139-305A-43A2-AD3D-EF33DDB0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5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788535" y="309617"/>
            <a:ext cx="2448229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zh-CN" altLang="zh-CN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成功项目展示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740487" y="741531"/>
            <a:ext cx="2719028" cy="276977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xmlns="" id="{F3F08ED6-B608-4D6D-916B-26700AF07799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xmlns="" id="{A85E5F7D-0997-4B04-A522-D6A52C62A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xmlns="" id="{1784E699-A783-499E-AB60-9CF1C1BDA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xmlns="" id="{8370D417-BEA1-4876-A03E-34728E279A33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296813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763135" y="309617"/>
            <a:ext cx="2448229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/>
            <a:r>
              <a:rPr lang="zh-CN" altLang="zh-CN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明年工作计划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715087" y="741531"/>
            <a:ext cx="2719028" cy="276977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xmlns="" id="{2F72F9A6-82DA-46F7-8C3A-6661FE90CF18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xmlns="" id="{4855BFD0-0BA0-4B6B-B6FC-865772C6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xmlns="" id="{220CD87A-E9B8-4B4A-91FC-6C2EA95F5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xmlns="" id="{5159AB0C-3DC3-400C-99B0-FEE2C0718648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21158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51C771-808D-4118-A312-7628C40D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B7BC555-11AE-464E-8A31-04F533D7D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0D6258E-2D19-4C23-BC2A-5E7199F51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FB93EA9-346D-4046-BACE-6ED78E08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3381C47-B006-4C3C-9E9F-6B60D75D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628CDD1-E797-448B-80FC-1FF7C5D2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0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199FDD-F519-420E-BF95-5CF71868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4EC17B8E-EA2B-413F-B19B-17FD148A5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4E57ED9-1C6B-4A38-BE58-3DB588EC7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349CA0C-AEC6-4B7B-951E-48BC7891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B89AB40-302B-411B-9CD4-3E7202FF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72AC548-318D-4CA4-B2B9-AA28E4E8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BE4C96-9EDC-475F-BA5C-FECEE1C0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26D2D17-3CFA-4C1D-BB30-872BEB010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BA66DD9-A026-4C47-93A1-645A2D3B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A020438-3058-4CC3-8349-01D8DC8A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D7C9D08-61AD-4614-BB2A-7698F3E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4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FD15D37-5975-48D8-BB7F-D2BFD8342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E63B7C9-A140-4BB6-BFB7-19C4DEBE8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D8C76E3-2E49-421D-B3FB-C694757C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A9DCB85-5328-4FF2-8954-D4FB3ACD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7DE031E-4BC0-4C86-AA4B-DFFBD063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16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0436" y="548680"/>
            <a:ext cx="10591128" cy="45719"/>
            <a:chOff x="800436" y="548680"/>
            <a:chExt cx="10591128" cy="45719"/>
          </a:xfrm>
        </p:grpSpPr>
        <p:sp>
          <p:nvSpPr>
            <p:cNvPr id="3" name="任意多边形 2"/>
            <p:cNvSpPr/>
            <p:nvPr/>
          </p:nvSpPr>
          <p:spPr>
            <a:xfrm>
              <a:off x="800436" y="548680"/>
              <a:ext cx="2631268" cy="45719"/>
            </a:xfrm>
            <a:custGeom>
              <a:avLst/>
              <a:gdLst>
                <a:gd name="connsiteX0" fmla="*/ 0 w 6158753"/>
                <a:gd name="connsiteY0" fmla="*/ 0 h 53789"/>
                <a:gd name="connsiteX1" fmla="*/ 107576 w 6158753"/>
                <a:gd name="connsiteY1" fmla="*/ 0 h 53789"/>
                <a:gd name="connsiteX2" fmla="*/ 1425388 w 6158753"/>
                <a:gd name="connsiteY2" fmla="*/ 8965 h 53789"/>
                <a:gd name="connsiteX3" fmla="*/ 1532964 w 6158753"/>
                <a:gd name="connsiteY3" fmla="*/ 17930 h 53789"/>
                <a:gd name="connsiteX4" fmla="*/ 1828800 w 6158753"/>
                <a:gd name="connsiteY4" fmla="*/ 35859 h 53789"/>
                <a:gd name="connsiteX5" fmla="*/ 2725270 w 6158753"/>
                <a:gd name="connsiteY5" fmla="*/ 26895 h 53789"/>
                <a:gd name="connsiteX6" fmla="*/ 2886635 w 6158753"/>
                <a:gd name="connsiteY6" fmla="*/ 17930 h 53789"/>
                <a:gd name="connsiteX7" fmla="*/ 5217459 w 6158753"/>
                <a:gd name="connsiteY7" fmla="*/ 26895 h 53789"/>
                <a:gd name="connsiteX8" fmla="*/ 5262282 w 6158753"/>
                <a:gd name="connsiteY8" fmla="*/ 35859 h 53789"/>
                <a:gd name="connsiteX9" fmla="*/ 5791200 w 6158753"/>
                <a:gd name="connsiteY9" fmla="*/ 53789 h 53789"/>
                <a:gd name="connsiteX10" fmla="*/ 6113929 w 6158753"/>
                <a:gd name="connsiteY10" fmla="*/ 44824 h 53789"/>
                <a:gd name="connsiteX11" fmla="*/ 6140823 w 6158753"/>
                <a:gd name="connsiteY11" fmla="*/ 35859 h 53789"/>
                <a:gd name="connsiteX12" fmla="*/ 6158753 w 6158753"/>
                <a:gd name="connsiteY12" fmla="*/ 17930 h 5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58753" h="53789">
                  <a:moveTo>
                    <a:pt x="0" y="0"/>
                  </a:moveTo>
                  <a:cubicBezTo>
                    <a:pt x="105634" y="21128"/>
                    <a:pt x="-25858" y="0"/>
                    <a:pt x="107576" y="0"/>
                  </a:cubicBezTo>
                  <a:lnTo>
                    <a:pt x="1425388" y="8965"/>
                  </a:lnTo>
                  <a:lnTo>
                    <a:pt x="1532964" y="17930"/>
                  </a:lnTo>
                  <a:lnTo>
                    <a:pt x="1828800" y="35859"/>
                  </a:lnTo>
                  <a:lnTo>
                    <a:pt x="2725270" y="26895"/>
                  </a:lnTo>
                  <a:cubicBezTo>
                    <a:pt x="2779134" y="25982"/>
                    <a:pt x="2832764" y="17930"/>
                    <a:pt x="2886635" y="17930"/>
                  </a:cubicBezTo>
                  <a:lnTo>
                    <a:pt x="5217459" y="26895"/>
                  </a:lnTo>
                  <a:cubicBezTo>
                    <a:pt x="5232400" y="29883"/>
                    <a:pt x="5247062" y="35146"/>
                    <a:pt x="5262282" y="35859"/>
                  </a:cubicBezTo>
                  <a:cubicBezTo>
                    <a:pt x="5438496" y="44119"/>
                    <a:pt x="5791200" y="53789"/>
                    <a:pt x="5791200" y="53789"/>
                  </a:cubicBezTo>
                  <a:cubicBezTo>
                    <a:pt x="5898776" y="50801"/>
                    <a:pt x="6006452" y="50336"/>
                    <a:pt x="6113929" y="44824"/>
                  </a:cubicBezTo>
                  <a:cubicBezTo>
                    <a:pt x="6123366" y="44340"/>
                    <a:pt x="6132720" y="40721"/>
                    <a:pt x="6140823" y="35859"/>
                  </a:cubicBezTo>
                  <a:cubicBezTo>
                    <a:pt x="6148071" y="31511"/>
                    <a:pt x="6158753" y="17930"/>
                    <a:pt x="6158753" y="17930"/>
                  </a:cubicBezTo>
                </a:path>
              </a:pathLst>
            </a:cu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5" name="任意多边形 4"/>
            <p:cNvSpPr/>
            <p:nvPr userDrawn="1"/>
          </p:nvSpPr>
          <p:spPr>
            <a:xfrm>
              <a:off x="8760296" y="548680"/>
              <a:ext cx="2631268" cy="45719"/>
            </a:xfrm>
            <a:custGeom>
              <a:avLst/>
              <a:gdLst>
                <a:gd name="connsiteX0" fmla="*/ 0 w 6158753"/>
                <a:gd name="connsiteY0" fmla="*/ 0 h 53789"/>
                <a:gd name="connsiteX1" fmla="*/ 107576 w 6158753"/>
                <a:gd name="connsiteY1" fmla="*/ 0 h 53789"/>
                <a:gd name="connsiteX2" fmla="*/ 1425388 w 6158753"/>
                <a:gd name="connsiteY2" fmla="*/ 8965 h 53789"/>
                <a:gd name="connsiteX3" fmla="*/ 1532964 w 6158753"/>
                <a:gd name="connsiteY3" fmla="*/ 17930 h 53789"/>
                <a:gd name="connsiteX4" fmla="*/ 1828800 w 6158753"/>
                <a:gd name="connsiteY4" fmla="*/ 35859 h 53789"/>
                <a:gd name="connsiteX5" fmla="*/ 2725270 w 6158753"/>
                <a:gd name="connsiteY5" fmla="*/ 26895 h 53789"/>
                <a:gd name="connsiteX6" fmla="*/ 2886635 w 6158753"/>
                <a:gd name="connsiteY6" fmla="*/ 17930 h 53789"/>
                <a:gd name="connsiteX7" fmla="*/ 5217459 w 6158753"/>
                <a:gd name="connsiteY7" fmla="*/ 26895 h 53789"/>
                <a:gd name="connsiteX8" fmla="*/ 5262282 w 6158753"/>
                <a:gd name="connsiteY8" fmla="*/ 35859 h 53789"/>
                <a:gd name="connsiteX9" fmla="*/ 5791200 w 6158753"/>
                <a:gd name="connsiteY9" fmla="*/ 53789 h 53789"/>
                <a:gd name="connsiteX10" fmla="*/ 6113929 w 6158753"/>
                <a:gd name="connsiteY10" fmla="*/ 44824 h 53789"/>
                <a:gd name="connsiteX11" fmla="*/ 6140823 w 6158753"/>
                <a:gd name="connsiteY11" fmla="*/ 35859 h 53789"/>
                <a:gd name="connsiteX12" fmla="*/ 6158753 w 6158753"/>
                <a:gd name="connsiteY12" fmla="*/ 17930 h 5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58753" h="53789">
                  <a:moveTo>
                    <a:pt x="0" y="0"/>
                  </a:moveTo>
                  <a:cubicBezTo>
                    <a:pt x="105634" y="21128"/>
                    <a:pt x="-25858" y="0"/>
                    <a:pt x="107576" y="0"/>
                  </a:cubicBezTo>
                  <a:lnTo>
                    <a:pt x="1425388" y="8965"/>
                  </a:lnTo>
                  <a:lnTo>
                    <a:pt x="1532964" y="17930"/>
                  </a:lnTo>
                  <a:lnTo>
                    <a:pt x="1828800" y="35859"/>
                  </a:lnTo>
                  <a:lnTo>
                    <a:pt x="2725270" y="26895"/>
                  </a:lnTo>
                  <a:cubicBezTo>
                    <a:pt x="2779134" y="25982"/>
                    <a:pt x="2832764" y="17930"/>
                    <a:pt x="2886635" y="17930"/>
                  </a:cubicBezTo>
                  <a:lnTo>
                    <a:pt x="5217459" y="26895"/>
                  </a:lnTo>
                  <a:cubicBezTo>
                    <a:pt x="5232400" y="29883"/>
                    <a:pt x="5247062" y="35146"/>
                    <a:pt x="5262282" y="35859"/>
                  </a:cubicBezTo>
                  <a:cubicBezTo>
                    <a:pt x="5438496" y="44119"/>
                    <a:pt x="5791200" y="53789"/>
                    <a:pt x="5791200" y="53789"/>
                  </a:cubicBezTo>
                  <a:cubicBezTo>
                    <a:pt x="5898776" y="50801"/>
                    <a:pt x="6006452" y="50336"/>
                    <a:pt x="6113929" y="44824"/>
                  </a:cubicBezTo>
                  <a:cubicBezTo>
                    <a:pt x="6123366" y="44340"/>
                    <a:pt x="6132720" y="40721"/>
                    <a:pt x="6140823" y="35859"/>
                  </a:cubicBezTo>
                  <a:cubicBezTo>
                    <a:pt x="6148071" y="31511"/>
                    <a:pt x="6158753" y="17930"/>
                    <a:pt x="6158753" y="17930"/>
                  </a:cubicBezTo>
                </a:path>
              </a:pathLst>
            </a:cu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42819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28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zh-CN" altLang="en-US" sz="2399"/>
          </a:p>
        </p:txBody>
      </p:sp>
      <p:sp>
        <p:nvSpPr>
          <p:cNvPr id="3" name="TextBox 1"/>
          <p:cNvSpPr txBox="1"/>
          <p:nvPr userDrawn="1"/>
        </p:nvSpPr>
        <p:spPr>
          <a:xfrm>
            <a:off x="5154218" y="491612"/>
            <a:ext cx="1723516" cy="399967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pPr lvl="0" algn="ctr"/>
            <a:r>
              <a:rPr lang="zh-CN" altLang="en-US" sz="1999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1999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4366331" y="947397"/>
            <a:ext cx="3416309" cy="461651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50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E279BB-B37F-45C6-BF9F-FD95E8F1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F4CCBD5-447E-495E-940C-03283547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5508D13-98DA-49C4-B084-F5CB1123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7639037-6864-4D35-8241-907BABC3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EC04A95-207A-4FD4-BFD9-52BCE166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7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1CDDA0-844F-4DA4-8CC0-BD329DE9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F342225-F153-4AD9-9437-99553D12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36B8606-F3ED-492C-BAC1-F1246867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D551B77-3B49-4AC9-8DBD-C88BF2DE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AF32084-A327-4081-9D9A-0ABE9209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1CE21C-BAFB-4907-B1E2-1D09964B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44E816C-1341-472E-AF5E-5846F1976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1DE23B8-3789-4D36-B708-5D089A51F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BD9EDDA-2C93-4C1E-8118-65137007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F7A0F41-AAD5-4D1B-BAEE-1E5C55BC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B4BCC73-ECB4-4A5D-A2D1-E21672C7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6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D88A739-D6E5-46A4-9216-537CEA41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B5563BF-9034-43C2-B91B-BFF2A74ED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FFC8443-80ED-47AD-B7C4-527919C6A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E1D4B28-8E31-48D7-9AC5-563BACE8F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348BC54-0EC2-4A37-BCD5-07F62AA56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D2FCC312-80CC-468F-AFF3-CF2255B1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7727C19-A82F-4D65-A91B-C4C883DC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D9A70E4-F5F9-4AFA-84FA-049C5999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23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FFFC112-6732-4C88-8AF8-B40F436D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EF15897-164E-4E39-91AB-3DBE9FB4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B57BB41-E19E-4111-AE02-163B8547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D2D06A2-E927-430A-9DFC-069C0BAB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0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85BE2E2-DCD1-4E34-B15E-655BBBB3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2FA4075-485B-4874-84E9-0716B359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307E8F5-0A53-4F57-90CA-EC84BBF8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xmlns="" id="{610F59EB-7F51-49A2-8D25-BF3C4CC6CE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4721" y="402131"/>
            <a:ext cx="4132459" cy="394854"/>
          </a:xfrm>
          <a:prstGeom prst="rect">
            <a:avLst/>
          </a:prstGeom>
          <a:noFill/>
          <a:ln>
            <a:noFill/>
          </a:ln>
          <a:extLst/>
        </p:spPr>
        <p:txBody>
          <a:bodyPr lIns="86364" tIns="43181" rIns="86364" bIns="43181">
            <a:spAutoFit/>
          </a:bodyPr>
          <a:lstStyle/>
          <a:p>
            <a:pPr defTabSz="1218904">
              <a:defRPr/>
            </a:pPr>
            <a:r>
              <a:rPr lang="zh-CN" altLang="en-US" sz="1999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在此输入您的标题内容</a:t>
            </a:r>
          </a:p>
        </p:txBody>
      </p:sp>
      <p:grpSp>
        <p:nvGrpSpPr>
          <p:cNvPr id="6" name="组合 18">
            <a:extLst>
              <a:ext uri="{FF2B5EF4-FFF2-40B4-BE49-F238E27FC236}">
                <a16:creationId xmlns:a16="http://schemas.microsoft.com/office/drawing/2014/main" xmlns="" id="{AFA5A002-03A6-4DA0-A875-218986DB1E6B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7" name="矩形 59">
              <a:extLst>
                <a:ext uri="{FF2B5EF4-FFF2-40B4-BE49-F238E27FC236}">
                  <a16:creationId xmlns:a16="http://schemas.microsoft.com/office/drawing/2014/main" xmlns="" id="{CE2A0240-3BCF-4B19-B3ED-1D5DB6C96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8" name="矩形 60">
              <a:extLst>
                <a:ext uri="{FF2B5EF4-FFF2-40B4-BE49-F238E27FC236}">
                  <a16:creationId xmlns:a16="http://schemas.microsoft.com/office/drawing/2014/main" xmlns="" id="{C2A2B577-4BB8-46D1-A9A2-B53B9DFF9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9" name="五边形 21">
              <a:extLst>
                <a:ext uri="{FF2B5EF4-FFF2-40B4-BE49-F238E27FC236}">
                  <a16:creationId xmlns:a16="http://schemas.microsoft.com/office/drawing/2014/main" xmlns="" id="{E49609E1-8DBE-421D-878C-E145E26EFE61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68987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750435" y="309617"/>
            <a:ext cx="2448229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zh-CN" altLang="zh-CN" sz="21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年度工作概述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702387" y="741531"/>
            <a:ext cx="2719028" cy="276977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xmlns="" id="{F2026541-2261-4EAD-9947-26E396D60E66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xmlns="" id="{E7580A7B-E699-489D-A3F1-07F6AD33B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xmlns="" id="{81073865-4C1E-4D65-B16A-0F7740B1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xmlns="" id="{E1B6D713-C4E4-4A5C-AAE1-7C54888C7DFD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351256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763135" y="309617"/>
            <a:ext cx="2448229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zh-CN" altLang="zh-CN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工作完成情况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715087" y="741531"/>
            <a:ext cx="2719028" cy="276977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xmlns="" id="{95D1BEB7-D570-4488-B755-FB26CB492919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xmlns="" id="{C8FF11F1-5565-4DBA-AA3D-C8DCC8B4A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xmlns="" id="{32F6DD0E-170A-4ADD-9247-1FFAFBF06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xmlns="" id="{BA16E97D-8D3E-42C2-AC99-27F73D405AD6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58103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4F6DE78A-D299-4572-A337-64E5B820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AAA0C12-7879-4545-973B-5B0661020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35A1650-E7F3-4A72-AC95-CAEC262AB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B084-51A8-4949-8ADD-2ED30B1DC960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DEA2D39-F8AC-4DB7-8EDC-6DD5DFFCA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6E5FEEC-3CFD-4760-A626-6E15A06A8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4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5" r:id="rId8"/>
    <p:sldLayoutId id="2147483666" r:id="rId9"/>
    <p:sldLayoutId id="2147483667" r:id="rId10"/>
    <p:sldLayoutId id="2147483668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Content="1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notesSlide" Target="../notesSlides/notesSlide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33BCB1FF-0A01-4EF4-A218-453189B01433}"/>
              </a:ext>
            </a:extLst>
          </p:cNvPr>
          <p:cNvGrpSpPr/>
          <p:nvPr/>
        </p:nvGrpSpPr>
        <p:grpSpPr>
          <a:xfrm>
            <a:off x="-19811" y="3586734"/>
            <a:ext cx="7913796" cy="3345574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77D2580D-A122-4781-8CF4-100B867C1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85FF6CFF-FB4F-44B7-9612-3FB6BEEDE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xmlns="" id="{B402C234-25B4-4135-B19E-C4F30F2E4DC8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C441CCF2-53B9-48E8-AAF5-6B8F3D56FE97}"/>
              </a:ext>
            </a:extLst>
          </p:cNvPr>
          <p:cNvGrpSpPr/>
          <p:nvPr/>
        </p:nvGrpSpPr>
        <p:grpSpPr>
          <a:xfrm>
            <a:off x="7824045" y="0"/>
            <a:ext cx="5230580" cy="1762491"/>
            <a:chOff x="5868434" y="0"/>
            <a:chExt cx="3924146" cy="132227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E29D0EA9-27D1-466F-A4A2-1A64C5284F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 flipV="1">
              <a:off x="6264188" y="0"/>
              <a:ext cx="3528392" cy="1322276"/>
            </a:xfrm>
            <a:prstGeom prst="rect">
              <a:avLst/>
            </a:prstGeom>
          </p:spPr>
        </p:pic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8884CC67-D6B0-47E0-A1FC-CCD4BF2ED8FD}"/>
                </a:ext>
              </a:extLst>
            </p:cNvPr>
            <p:cNvSpPr/>
            <p:nvPr/>
          </p:nvSpPr>
          <p:spPr>
            <a:xfrm flipV="1">
              <a:off x="8367183" y="661138"/>
              <a:ext cx="791507" cy="4680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xmlns="" id="{5BAB9835-5A5B-4620-8F23-1433F13B647B}"/>
                </a:ext>
              </a:extLst>
            </p:cNvPr>
            <p:cNvSpPr/>
            <p:nvPr/>
          </p:nvSpPr>
          <p:spPr>
            <a:xfrm flipV="1">
              <a:off x="5868434" y="0"/>
              <a:ext cx="791507" cy="4680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9" name="TextBox 5">
            <a:extLst>
              <a:ext uri="{FF2B5EF4-FFF2-40B4-BE49-F238E27FC236}">
                <a16:creationId xmlns:a16="http://schemas.microsoft.com/office/drawing/2014/main" xmlns="" id="{24B593F5-0826-4E2E-9C94-7F2BB8E54620}"/>
              </a:ext>
            </a:extLst>
          </p:cNvPr>
          <p:cNvSpPr txBox="1"/>
          <p:nvPr/>
        </p:nvSpPr>
        <p:spPr>
          <a:xfrm>
            <a:off x="378350" y="1505123"/>
            <a:ext cx="8115945" cy="1511878"/>
          </a:xfrm>
          <a:prstGeom prst="rect">
            <a:avLst/>
          </a:prstGeom>
          <a:noFill/>
        </p:spPr>
        <p:txBody>
          <a:bodyPr wrap="square" lIns="121845" tIns="60923" rIns="121845" bIns="6092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TÌM HIỂU VỀ SOCKET VÀ XÂY DỰNG ỨNG DỤNG CHAT CLIENT – SERVER</a:t>
            </a:r>
            <a:endParaRPr lang="id-ID" altLang="zh-CN" sz="3200" b="1" dirty="0">
              <a:solidFill>
                <a:schemeClr val="accent1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D19FEFD8-1287-483D-94F5-91DC49D44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194" y="3498726"/>
            <a:ext cx="394430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zh-CN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Sinh</a:t>
            </a:r>
            <a:r>
              <a:rPr lang="en-US" altLang="zh-CN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viên</a:t>
            </a:r>
            <a:r>
              <a:rPr lang="en-US" altLang="zh-CN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thực</a:t>
            </a:r>
            <a:r>
              <a:rPr lang="en-US" altLang="zh-CN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hiện</a:t>
            </a:r>
            <a:r>
              <a:rPr lang="en-US" altLang="zh-CN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</a:p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Võ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Lê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Khánh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Duy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>
              <a:defRPr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110117048</a:t>
            </a:r>
          </a:p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DA17TT</a:t>
            </a:r>
            <a:b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en-US" altLang="zh-CN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Giáo</a:t>
            </a:r>
            <a:r>
              <a:rPr lang="en-US" altLang="zh-CN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viên</a:t>
            </a:r>
            <a:r>
              <a:rPr lang="en-US" altLang="zh-CN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hướng</a:t>
            </a:r>
            <a:r>
              <a:rPr lang="en-US" altLang="zh-CN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dẫn</a:t>
            </a:r>
            <a:r>
              <a:rPr lang="en-US" altLang="zh-CN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</a:p>
          <a:p>
            <a:pPr>
              <a:defRPr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Phạm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Minh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Đương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xmlns="" id="{24B593F5-0826-4E2E-9C94-7F2BB8E54620}"/>
              </a:ext>
            </a:extLst>
          </p:cNvPr>
          <p:cNvSpPr txBox="1"/>
          <p:nvPr/>
        </p:nvSpPr>
        <p:spPr>
          <a:xfrm>
            <a:off x="1287510" y="451867"/>
            <a:ext cx="7591552" cy="691910"/>
          </a:xfrm>
          <a:prstGeom prst="rect">
            <a:avLst/>
          </a:prstGeom>
          <a:noFill/>
        </p:spPr>
        <p:txBody>
          <a:bodyPr wrap="square" lIns="121845" tIns="60923" rIns="121845" bIns="6092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B05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BÁO CÁO ĐỒ ÁN CHUYÊN NGÀNH</a:t>
            </a:r>
            <a:endParaRPr lang="id-ID" altLang="zh-CN" sz="2800" b="1" dirty="0">
              <a:solidFill>
                <a:srgbClr val="00B05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8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  <p:bldP spid="1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124" y="377171"/>
            <a:ext cx="5716202" cy="4770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cứu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277675" y="1270860"/>
            <a:ext cx="8228828" cy="1052014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8534" tIns="69962" rIns="69962" bIns="69964" numCol="1" spcCol="903" anchor="ctr" anchorCtr="0">
            <a:noAutofit/>
          </a:bodyPr>
          <a:lstStyle/>
          <a:p>
            <a:pPr marL="304666" lvl="1" indent="-304666" defTabSz="1303298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04666" lvl="1" indent="-304666" defTabSz="1303298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620429" y="1412240"/>
            <a:ext cx="7573253" cy="83099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Việc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truyền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cầu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có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sư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thiết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lập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kết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nối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giữa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tiến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trình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Ngược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với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TCP,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truyền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bằng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thức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UDP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cậy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có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thê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đúng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bị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lặp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lại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31248" y="1195508"/>
            <a:ext cx="1357011" cy="12104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903" anchor="ctr" anchorCtr="0">
            <a:noAutofit/>
          </a:bodyPr>
          <a:lstStyle/>
          <a:p>
            <a:pPr algn="ctr" defTabSz="1362541">
              <a:lnSpc>
                <a:spcPct val="120000"/>
              </a:lnSpc>
              <a:spcAft>
                <a:spcPct val="35000"/>
              </a:spcAft>
            </a:pPr>
            <a:r>
              <a:rPr lang="en-US" sz="1866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UDP</a:t>
            </a:r>
            <a:endParaRPr lang="en-US" sz="1866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0989" y="2743182"/>
            <a:ext cx="7988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UDP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01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124" y="377171"/>
            <a:ext cx="5716202" cy="4770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cứu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 rot="5400000" flipV="1">
            <a:off x="1527909" y="1362184"/>
            <a:ext cx="714320" cy="2041153"/>
          </a:xfrm>
          <a:prstGeom prst="downArrow">
            <a:avLst>
              <a:gd name="adj1" fmla="val 65789"/>
              <a:gd name="adj2" fmla="val 7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239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4558" y="2167316"/>
            <a:ext cx="1479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TCP</a:t>
            </a:r>
            <a:endParaRPr lang="en-US" sz="2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2116" y="2025600"/>
            <a:ext cx="581125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ì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đáng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cậy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1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B12576AE-22D0-4C92-B346-09B70DFAB68C}"/>
              </a:ext>
            </a:extLst>
          </p:cNvPr>
          <p:cNvGrpSpPr/>
          <p:nvPr/>
        </p:nvGrpSpPr>
        <p:grpSpPr>
          <a:xfrm flipH="1">
            <a:off x="4368342" y="32537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xmlns="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351400" y="2994588"/>
            <a:ext cx="692498" cy="83099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5400" dirty="0" smtClean="0">
                <a:solidFill>
                  <a:schemeClr val="accent1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03</a:t>
            </a:r>
            <a:endParaRPr lang="en-US" sz="5400" dirty="0">
              <a:solidFill>
                <a:schemeClr val="accent1"/>
              </a:solidFill>
              <a:latin typeface="Times New Roman" pitchFamily="18" charset="0"/>
              <a:ea typeface="方正姚体" panose="02010601030101010101" pitchFamily="2" charset="-122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0CFF755E-4A00-43C1-BF67-35BD74B50749}"/>
              </a:ext>
            </a:extLst>
          </p:cNvPr>
          <p:cNvSpPr txBox="1"/>
          <p:nvPr/>
        </p:nvSpPr>
        <p:spPr>
          <a:xfrm>
            <a:off x="3395987" y="2958848"/>
            <a:ext cx="5555508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 err="1" smtClean="0">
                <a:solidFill>
                  <a:schemeClr val="accent1"/>
                </a:solidFill>
                <a:latin typeface="微软雅黑"/>
                <a:ea typeface="微软雅黑"/>
              </a:rPr>
              <a:t>Ứng</a:t>
            </a:r>
            <a:r>
              <a:rPr lang="en-US" altLang="zh-CN" sz="4000" dirty="0" smtClean="0">
                <a:solidFill>
                  <a:schemeClr val="accent1"/>
                </a:solidFill>
                <a:latin typeface="微软雅黑"/>
                <a:ea typeface="微软雅黑"/>
              </a:rPr>
              <a:t> </a:t>
            </a:r>
            <a:r>
              <a:rPr lang="en-US" altLang="zh-CN" sz="4000" dirty="0" err="1" smtClean="0">
                <a:solidFill>
                  <a:schemeClr val="accent1"/>
                </a:solidFill>
                <a:latin typeface="微软雅黑"/>
                <a:ea typeface="微软雅黑"/>
              </a:rPr>
              <a:t>dụng</a:t>
            </a:r>
            <a:r>
              <a:rPr lang="en-US" altLang="zh-CN" sz="4000" dirty="0" smtClean="0">
                <a:solidFill>
                  <a:schemeClr val="accent1"/>
                </a:solidFill>
                <a:latin typeface="微软雅黑"/>
                <a:ea typeface="微软雅黑"/>
              </a:rPr>
              <a:t> minh </a:t>
            </a:r>
            <a:r>
              <a:rPr lang="en-US" altLang="zh-CN" sz="4000" dirty="0" err="1" smtClean="0">
                <a:solidFill>
                  <a:schemeClr val="accent1"/>
                </a:solidFill>
                <a:latin typeface="微软雅黑"/>
                <a:ea typeface="微软雅黑"/>
              </a:rPr>
              <a:t>họa</a:t>
            </a:r>
            <a:endParaRPr lang="zh-CN" altLang="en-US" sz="400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xmlns="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7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234" y="377171"/>
            <a:ext cx="5716202" cy="4770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Socket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2545" y="1678115"/>
            <a:ext cx="1457341" cy="454620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PORT</a:t>
            </a:r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2545" y="2524945"/>
            <a:ext cx="1734929" cy="454620"/>
          </a:xfrm>
          <a:prstGeom prst="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Lắng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Nghe</a:t>
            </a:r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7055" y="1156452"/>
            <a:ext cx="1589633" cy="4001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IP</a:t>
            </a:r>
            <a:endParaRPr lang="en-US" sz="2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93745" y="2482530"/>
            <a:ext cx="1457341" cy="45462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955147" y="2752255"/>
            <a:ext cx="3962400" cy="1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62096" y="2938356"/>
            <a:ext cx="297709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C000"/>
                </a:solidFill>
              </a:rPr>
              <a:t>Chấp</a:t>
            </a:r>
            <a:r>
              <a:rPr lang="en-US" sz="2400" b="1" dirty="0" smtClean="0">
                <a:solidFill>
                  <a:srgbClr val="FFC000"/>
                </a:solidFill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</a:rPr>
              <a:t>Nhận</a:t>
            </a:r>
            <a:r>
              <a:rPr lang="en-US" sz="2400" b="1" dirty="0" smtClean="0">
                <a:solidFill>
                  <a:srgbClr val="FFC000"/>
                </a:solidFill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</a:rPr>
              <a:t>Kết</a:t>
            </a:r>
            <a:r>
              <a:rPr lang="en-US" sz="2400" b="1" dirty="0" smtClean="0">
                <a:solidFill>
                  <a:srgbClr val="FFC000"/>
                </a:solidFill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</a:rPr>
              <a:t>Nối</a:t>
            </a:r>
            <a:endParaRPr lang="en-US" sz="2400" b="1" dirty="0">
              <a:solidFill>
                <a:srgbClr val="FFC000"/>
              </a:solidFill>
            </a:endParaRPr>
          </a:p>
        </p:txBody>
      </p:sp>
      <p:cxnSp>
        <p:nvCxnSpPr>
          <p:cNvPr id="14" name="Elbow Connector 13"/>
          <p:cNvCxnSpPr>
            <a:stCxn id="11" idx="0"/>
          </p:cNvCxnSpPr>
          <p:nvPr/>
        </p:nvCxnSpPr>
        <p:spPr>
          <a:xfrm rot="16200000" flipV="1">
            <a:off x="5770481" y="-469406"/>
            <a:ext cx="1136602" cy="4767269"/>
          </a:xfrm>
          <a:prstGeom prst="bentConnector2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0800000">
            <a:off x="3955145" y="2004121"/>
            <a:ext cx="4495800" cy="478410"/>
          </a:xfrm>
          <a:prstGeom prst="bentConnector3">
            <a:avLst>
              <a:gd name="adj1" fmla="val -204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02545" y="3557960"/>
            <a:ext cx="1734929" cy="454620"/>
          </a:xfrm>
          <a:prstGeom prst="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17055" y="4671783"/>
            <a:ext cx="1734929" cy="454620"/>
          </a:xfrm>
          <a:prstGeom prst="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93745" y="4660933"/>
            <a:ext cx="1457341" cy="45462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93746" y="3556031"/>
            <a:ext cx="1457341" cy="45462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16" idx="3"/>
            <a:endCxn id="19" idx="1"/>
          </p:cNvCxnSpPr>
          <p:nvPr/>
        </p:nvCxnSpPr>
        <p:spPr>
          <a:xfrm flipV="1">
            <a:off x="3937474" y="3783341"/>
            <a:ext cx="4056272" cy="1929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  <a:endCxn id="18" idx="0"/>
          </p:cNvCxnSpPr>
          <p:nvPr/>
        </p:nvCxnSpPr>
        <p:spPr>
          <a:xfrm flipH="1">
            <a:off x="8722416" y="4010651"/>
            <a:ext cx="1" cy="65028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1"/>
            <a:endCxn id="17" idx="3"/>
          </p:cNvCxnSpPr>
          <p:nvPr/>
        </p:nvCxnSpPr>
        <p:spPr>
          <a:xfrm flipH="1">
            <a:off x="3951984" y="4888243"/>
            <a:ext cx="4041761" cy="108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0"/>
            <a:endCxn id="16" idx="2"/>
          </p:cNvCxnSpPr>
          <p:nvPr/>
        </p:nvCxnSpPr>
        <p:spPr>
          <a:xfrm flipH="1" flipV="1">
            <a:off x="3070010" y="4012580"/>
            <a:ext cx="14510" cy="65920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17055" y="5500046"/>
            <a:ext cx="2276892" cy="454620"/>
          </a:xfrm>
          <a:prstGeom prst="rect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44686" y="5513044"/>
            <a:ext cx="2012518" cy="45462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Server - Definition and detai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33" y="1864338"/>
            <a:ext cx="1817605" cy="313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770" y="2561547"/>
            <a:ext cx="2440154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46233" y="5323797"/>
            <a:ext cx="124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355835" y="5555688"/>
            <a:ext cx="124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6" grpId="1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1" grpId="0" animBg="1"/>
      <p:bldP spid="13" grpId="0" animBg="1"/>
      <p:bldP spid="16" grpId="0" animBg="1"/>
      <p:bldP spid="17" grpId="0" animBg="1"/>
      <p:bldP spid="17" grpId="1" animBg="1"/>
      <p:bldP spid="17" grpId="2" animBg="1"/>
      <p:bldP spid="17" grpId="3" animBg="1"/>
      <p:bldP spid="18" grpId="0" animBg="1"/>
      <p:bldP spid="19" grpId="0" animBg="1"/>
      <p:bldP spid="19" grpId="1" animBg="1"/>
      <p:bldP spid="19" grpId="2" animBg="1"/>
      <p:bldP spid="19" grpId="3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124" y="377171"/>
            <a:ext cx="5716202" cy="4770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sz="25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ơ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Use - Case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use_c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184" y="1183606"/>
            <a:ext cx="6876047" cy="450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42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124" y="377171"/>
            <a:ext cx="5716202" cy="4770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26" y="1326731"/>
            <a:ext cx="62484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24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124" y="377171"/>
            <a:ext cx="5716202" cy="4770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73" y="1285875"/>
            <a:ext cx="683895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62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124" y="377171"/>
            <a:ext cx="5716202" cy="4770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4" y="1333500"/>
            <a:ext cx="6308585" cy="3864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73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124" y="377171"/>
            <a:ext cx="5716202" cy="4770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76" y="1448803"/>
            <a:ext cx="51244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92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124" y="377171"/>
            <a:ext cx="5716202" cy="4770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66" y="1477878"/>
            <a:ext cx="40481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394" y="1477878"/>
            <a:ext cx="7224964" cy="359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63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MH_Others_1"/>
          <p:cNvSpPr txBox="1"/>
          <p:nvPr>
            <p:custDataLst>
              <p:tags r:id="rId1"/>
            </p:custDataLst>
          </p:nvPr>
        </p:nvSpPr>
        <p:spPr>
          <a:xfrm>
            <a:off x="1407695" y="2688479"/>
            <a:ext cx="3621572" cy="964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6265" b="1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Nội</a:t>
            </a:r>
            <a:r>
              <a:rPr lang="en-US" altLang="zh-CN" sz="6265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dung</a:t>
            </a:r>
            <a:endParaRPr lang="zh-CN" altLang="en-US" sz="6265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3"/>
          <p:cNvGrpSpPr/>
          <p:nvPr/>
        </p:nvGrpSpPr>
        <p:grpSpPr>
          <a:xfrm>
            <a:off x="5889401" y="919576"/>
            <a:ext cx="4286445" cy="650876"/>
            <a:chOff x="4357092" y="1347614"/>
            <a:chExt cx="3215268" cy="488156"/>
          </a:xfrm>
        </p:grpSpPr>
        <p:sp>
          <p:nvSpPr>
            <p:cNvPr id="57" name="MH_SubTitle_1"/>
            <p:cNvSpPr txBox="1"/>
            <p:nvPr>
              <p:custDataLst>
                <p:tags r:id="rId18"/>
              </p:custDataLst>
            </p:nvPr>
          </p:nvSpPr>
          <p:spPr>
            <a:xfrm>
              <a:off x="5391574" y="1471156"/>
              <a:ext cx="2180786" cy="324415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399" dirty="0" err="1" smtClean="0">
                  <a:latin typeface="微软雅黑"/>
                  <a:ea typeface="微软雅黑"/>
                </a:rPr>
                <a:t>Giới</a:t>
              </a:r>
              <a:r>
                <a:rPr lang="en-US" altLang="zh-CN" sz="2399" dirty="0" smtClean="0">
                  <a:latin typeface="微软雅黑"/>
                  <a:ea typeface="微软雅黑"/>
                </a:rPr>
                <a:t> </a:t>
              </a:r>
              <a:r>
                <a:rPr lang="en-US" altLang="zh-CN" sz="2399" dirty="0" err="1" smtClean="0">
                  <a:latin typeface="微软雅黑"/>
                  <a:ea typeface="微软雅黑"/>
                </a:rPr>
                <a:t>thiệu</a:t>
              </a:r>
              <a:r>
                <a:rPr lang="en-US" altLang="zh-CN" sz="2399" dirty="0" smtClean="0">
                  <a:latin typeface="微软雅黑"/>
                  <a:ea typeface="微软雅黑"/>
                </a:rPr>
                <a:t> </a:t>
              </a:r>
              <a:r>
                <a:rPr lang="en-US" altLang="zh-CN" sz="2399" dirty="0" err="1" smtClean="0">
                  <a:latin typeface="微软雅黑"/>
                  <a:ea typeface="微软雅黑"/>
                </a:rPr>
                <a:t>đề</a:t>
              </a:r>
              <a:r>
                <a:rPr lang="en-US" altLang="zh-CN" sz="2399" dirty="0" smtClean="0">
                  <a:latin typeface="微软雅黑"/>
                  <a:ea typeface="微软雅黑"/>
                </a:rPr>
                <a:t> </a:t>
              </a:r>
              <a:r>
                <a:rPr lang="en-US" altLang="zh-CN" sz="2399" dirty="0" err="1" smtClean="0">
                  <a:latin typeface="微软雅黑"/>
                  <a:ea typeface="微软雅黑"/>
                </a:rPr>
                <a:t>tài</a:t>
              </a:r>
              <a:endParaRPr lang="zh-CN" altLang="en-US" sz="2399" dirty="0">
                <a:latin typeface="微软雅黑"/>
                <a:ea typeface="微软雅黑"/>
              </a:endParaRPr>
            </a:p>
          </p:txBody>
        </p:sp>
        <p:grpSp>
          <p:nvGrpSpPr>
            <p:cNvPr id="58" name="组合 2"/>
            <p:cNvGrpSpPr/>
            <p:nvPr/>
          </p:nvGrpSpPr>
          <p:grpSpPr>
            <a:xfrm>
              <a:off x="4357092" y="1347614"/>
              <a:ext cx="802436" cy="488156"/>
              <a:chOff x="6127160" y="2096130"/>
              <a:chExt cx="1128426" cy="686432"/>
            </a:xfrm>
          </p:grpSpPr>
          <p:cxnSp>
            <p:nvCxnSpPr>
              <p:cNvPr id="59" name="MH_Other_1"/>
              <p:cNvCxnSpPr/>
              <p:nvPr>
                <p:custDataLst>
                  <p:tags r:id="rId19"/>
                </p:custDataLst>
              </p:nvPr>
            </p:nvCxnSpPr>
            <p:spPr>
              <a:xfrm flipH="1">
                <a:off x="6525624" y="2096130"/>
                <a:ext cx="729962" cy="68643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MH_Other_2"/>
              <p:cNvSpPr/>
              <p:nvPr>
                <p:custDataLst>
                  <p:tags r:id="rId20"/>
                </p:custDataLst>
              </p:nvPr>
            </p:nvSpPr>
            <p:spPr>
              <a:xfrm>
                <a:off x="6145577" y="2497943"/>
                <a:ext cx="532403" cy="242763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MH_Other_3"/>
              <p:cNvSpPr txBox="1"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6127160" y="2108569"/>
                <a:ext cx="565888" cy="389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da-DK" altLang="zh-CN" sz="2399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</a:t>
                </a:r>
                <a:endParaRPr lang="zh-CN" altLang="en-US" sz="23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组合 24"/>
          <p:cNvGrpSpPr/>
          <p:nvPr/>
        </p:nvGrpSpPr>
        <p:grpSpPr>
          <a:xfrm>
            <a:off x="5889401" y="1911235"/>
            <a:ext cx="4286445" cy="650876"/>
            <a:chOff x="4357092" y="2091358"/>
            <a:chExt cx="3215268" cy="488156"/>
          </a:xfrm>
        </p:grpSpPr>
        <p:sp>
          <p:nvSpPr>
            <p:cNvPr id="63" name="MH_SubTitle_2"/>
            <p:cNvSpPr txBox="1"/>
            <p:nvPr>
              <p:custDataLst>
                <p:tags r:id="rId14"/>
              </p:custDataLst>
            </p:nvPr>
          </p:nvSpPr>
          <p:spPr>
            <a:xfrm>
              <a:off x="5391574" y="2205527"/>
              <a:ext cx="2180786" cy="324415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399" dirty="0" err="1" smtClean="0">
                  <a:latin typeface="微软雅黑"/>
                  <a:ea typeface="微软雅黑"/>
                </a:rPr>
                <a:t>Lý</a:t>
              </a:r>
              <a:r>
                <a:rPr lang="en-US" altLang="zh-CN" sz="2399" dirty="0" smtClean="0">
                  <a:latin typeface="微软雅黑"/>
                  <a:ea typeface="微软雅黑"/>
                </a:rPr>
                <a:t> </a:t>
              </a:r>
              <a:r>
                <a:rPr lang="en-US" altLang="zh-CN" sz="2399" dirty="0" err="1" smtClean="0">
                  <a:latin typeface="微软雅黑"/>
                  <a:ea typeface="微软雅黑"/>
                </a:rPr>
                <a:t>thuyết</a:t>
              </a:r>
              <a:endParaRPr lang="zh-CN" altLang="en-US" sz="2399" dirty="0">
                <a:latin typeface="微软雅黑"/>
                <a:ea typeface="微软雅黑"/>
              </a:endParaRPr>
            </a:p>
          </p:txBody>
        </p:sp>
        <p:grpSp>
          <p:nvGrpSpPr>
            <p:cNvPr id="64" name="组合 6"/>
            <p:cNvGrpSpPr/>
            <p:nvPr/>
          </p:nvGrpSpPr>
          <p:grpSpPr>
            <a:xfrm>
              <a:off x="4357092" y="2091358"/>
              <a:ext cx="802436" cy="488156"/>
              <a:chOff x="6127160" y="3142521"/>
              <a:chExt cx="1128426" cy="686432"/>
            </a:xfrm>
          </p:grpSpPr>
          <p:cxnSp>
            <p:nvCxnSpPr>
              <p:cNvPr id="65" name="MH_Other_4"/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6525624" y="3142521"/>
                <a:ext cx="729962" cy="68643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MH_Other_5"/>
              <p:cNvSpPr/>
              <p:nvPr>
                <p:custDataLst>
                  <p:tags r:id="rId16"/>
                </p:custDataLst>
              </p:nvPr>
            </p:nvSpPr>
            <p:spPr>
              <a:xfrm>
                <a:off x="6145577" y="3544334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MH_Other_6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127160" y="3154960"/>
                <a:ext cx="565888" cy="389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399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2</a:t>
                </a:r>
                <a:endParaRPr lang="zh-CN" altLang="en-US" sz="23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8" name="组合 25"/>
          <p:cNvGrpSpPr/>
          <p:nvPr/>
        </p:nvGrpSpPr>
        <p:grpSpPr>
          <a:xfrm>
            <a:off x="5889401" y="2902890"/>
            <a:ext cx="4286445" cy="650876"/>
            <a:chOff x="4357092" y="2835101"/>
            <a:chExt cx="3215268" cy="488156"/>
          </a:xfrm>
        </p:grpSpPr>
        <p:sp>
          <p:nvSpPr>
            <p:cNvPr id="69" name="MH_SubTitle_3"/>
            <p:cNvSpPr txBox="1"/>
            <p:nvPr>
              <p:custDataLst>
                <p:tags r:id="rId10"/>
              </p:custDataLst>
            </p:nvPr>
          </p:nvSpPr>
          <p:spPr>
            <a:xfrm>
              <a:off x="5391574" y="2972582"/>
              <a:ext cx="2180786" cy="27699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buNone/>
              </a:pPr>
              <a:r>
                <a:rPr lang="en-US" altLang="zh-CN" sz="2400" dirty="0" err="1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Ứng</a:t>
              </a:r>
              <a:r>
                <a:rPr lang="en-US" altLang="zh-CN" sz="240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2400" dirty="0" err="1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dụng</a:t>
              </a:r>
              <a:r>
                <a:rPr lang="en-US" altLang="zh-CN" sz="240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minh </a:t>
              </a:r>
              <a:r>
                <a:rPr lang="en-US" altLang="zh-CN" sz="2400" dirty="0" err="1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họa</a:t>
              </a:r>
              <a:endPara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70" name="组合 7"/>
            <p:cNvGrpSpPr/>
            <p:nvPr/>
          </p:nvGrpSpPr>
          <p:grpSpPr>
            <a:xfrm>
              <a:off x="4357092" y="2835101"/>
              <a:ext cx="802436" cy="488156"/>
              <a:chOff x="6127160" y="4187237"/>
              <a:chExt cx="1128426" cy="686432"/>
            </a:xfrm>
          </p:grpSpPr>
          <p:cxnSp>
            <p:nvCxnSpPr>
              <p:cNvPr id="71" name="MH_Other_7"/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6525624" y="4187237"/>
                <a:ext cx="729962" cy="68643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MH_Other_8"/>
              <p:cNvSpPr/>
              <p:nvPr>
                <p:custDataLst>
                  <p:tags r:id="rId12"/>
                </p:custDataLst>
              </p:nvPr>
            </p:nvSpPr>
            <p:spPr>
              <a:xfrm>
                <a:off x="6145577" y="4589050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3" name="MH_Other_9"/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127160" y="4199676"/>
                <a:ext cx="565888" cy="389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399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3</a:t>
                </a:r>
                <a:endParaRPr lang="zh-CN" altLang="en-US" sz="23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4" name="组合 26"/>
          <p:cNvGrpSpPr/>
          <p:nvPr/>
        </p:nvGrpSpPr>
        <p:grpSpPr>
          <a:xfrm>
            <a:off x="5906861" y="3992871"/>
            <a:ext cx="4286445" cy="912494"/>
            <a:chOff x="4357092" y="3512243"/>
            <a:chExt cx="3215268" cy="684370"/>
          </a:xfrm>
        </p:grpSpPr>
        <p:sp>
          <p:nvSpPr>
            <p:cNvPr id="75" name="MH_SubTitle_4"/>
            <p:cNvSpPr txBox="1"/>
            <p:nvPr>
              <p:custDataLst>
                <p:tags r:id="rId6"/>
              </p:custDataLst>
            </p:nvPr>
          </p:nvSpPr>
          <p:spPr>
            <a:xfrm>
              <a:off x="5391574" y="3512243"/>
              <a:ext cx="2180786" cy="68437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399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Kết</a:t>
              </a:r>
              <a:r>
                <a:rPr lang="en-US" altLang="zh-CN" sz="2399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399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luận</a:t>
              </a:r>
              <a:r>
                <a:rPr lang="en-US" altLang="zh-CN" sz="2399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399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và</a:t>
              </a:r>
              <a:r>
                <a:rPr lang="en-US" altLang="zh-CN" sz="2399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399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hướng</a:t>
              </a:r>
              <a:r>
                <a:rPr lang="en-US" altLang="zh-CN" sz="2399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399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phát</a:t>
              </a:r>
              <a:r>
                <a:rPr lang="en-US" altLang="zh-CN" sz="2399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399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triển</a:t>
              </a:r>
              <a:endPara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6" name="组合 9"/>
            <p:cNvGrpSpPr/>
            <p:nvPr/>
          </p:nvGrpSpPr>
          <p:grpSpPr>
            <a:xfrm>
              <a:off x="4357092" y="3578845"/>
              <a:ext cx="802436" cy="486966"/>
              <a:chOff x="6127160" y="5233626"/>
              <a:chExt cx="1128426" cy="684758"/>
            </a:xfrm>
          </p:grpSpPr>
          <p:cxnSp>
            <p:nvCxnSpPr>
              <p:cNvPr id="77" name="MH_Other_10"/>
              <p:cNvCxnSpPr/>
              <p:nvPr>
                <p:custDataLst>
                  <p:tags r:id="rId7"/>
                </p:custDataLst>
              </p:nvPr>
            </p:nvCxnSpPr>
            <p:spPr>
              <a:xfrm flipH="1">
                <a:off x="6525624" y="5233626"/>
                <a:ext cx="729962" cy="684758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MH_Other_11"/>
              <p:cNvSpPr/>
              <p:nvPr>
                <p:custDataLst>
                  <p:tags r:id="rId8"/>
                </p:custDataLst>
              </p:nvPr>
            </p:nvSpPr>
            <p:spPr>
              <a:xfrm>
                <a:off x="6145577" y="5635440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9" name="MH_Other_12"/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127160" y="5246066"/>
                <a:ext cx="565888" cy="389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399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4</a:t>
                </a:r>
                <a:endParaRPr lang="zh-CN" altLang="en-US" sz="23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8" name="组合 26"/>
          <p:cNvGrpSpPr/>
          <p:nvPr/>
        </p:nvGrpSpPr>
        <p:grpSpPr>
          <a:xfrm>
            <a:off x="5894864" y="5350441"/>
            <a:ext cx="4286445" cy="649288"/>
            <a:chOff x="4357092" y="3578845"/>
            <a:chExt cx="3215268" cy="486966"/>
          </a:xfrm>
        </p:grpSpPr>
        <p:sp>
          <p:nvSpPr>
            <p:cNvPr id="30" name="MH_SubTitle_4"/>
            <p:cNvSpPr txBox="1"/>
            <p:nvPr>
              <p:custDataLst>
                <p:tags r:id="rId2"/>
              </p:custDataLst>
            </p:nvPr>
          </p:nvSpPr>
          <p:spPr>
            <a:xfrm>
              <a:off x="5391574" y="3691981"/>
              <a:ext cx="2180786" cy="32489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399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endPara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9"/>
            <p:cNvGrpSpPr/>
            <p:nvPr/>
          </p:nvGrpSpPr>
          <p:grpSpPr>
            <a:xfrm>
              <a:off x="4357092" y="3578845"/>
              <a:ext cx="802436" cy="486966"/>
              <a:chOff x="6127160" y="5233626"/>
              <a:chExt cx="1128426" cy="684758"/>
            </a:xfrm>
          </p:grpSpPr>
          <p:cxnSp>
            <p:nvCxnSpPr>
              <p:cNvPr id="32" name="MH_Other_10"/>
              <p:cNvCxnSpPr/>
              <p:nvPr>
                <p:custDataLst>
                  <p:tags r:id="rId3"/>
                </p:custDataLst>
              </p:nvPr>
            </p:nvCxnSpPr>
            <p:spPr>
              <a:xfrm flipH="1">
                <a:off x="6525624" y="5233626"/>
                <a:ext cx="729962" cy="684758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MH_Other_11"/>
              <p:cNvSpPr/>
              <p:nvPr>
                <p:custDataLst>
                  <p:tags r:id="rId4"/>
                </p:custDataLst>
              </p:nvPr>
            </p:nvSpPr>
            <p:spPr>
              <a:xfrm>
                <a:off x="6145577" y="5635440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MH_Other_12"/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127160" y="5246066"/>
                <a:ext cx="565888" cy="389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399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5</a:t>
                </a:r>
                <a:endParaRPr lang="zh-CN" altLang="en-US" sz="23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862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1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6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124" y="377171"/>
            <a:ext cx="5716202" cy="4770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87" y="970046"/>
            <a:ext cx="5871334" cy="280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858" y="3910262"/>
            <a:ext cx="7008395" cy="280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19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B12576AE-22D0-4C92-B346-09B70DFAB68C}"/>
              </a:ext>
            </a:extLst>
          </p:cNvPr>
          <p:cNvGrpSpPr/>
          <p:nvPr/>
        </p:nvGrpSpPr>
        <p:grpSpPr>
          <a:xfrm flipH="1">
            <a:off x="4368342" y="32537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xmlns="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979800" y="3030683"/>
            <a:ext cx="692498" cy="83099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5400" dirty="0" smtClean="0">
                <a:solidFill>
                  <a:schemeClr val="accent1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03</a:t>
            </a:r>
            <a:endParaRPr lang="en-US" sz="5400" dirty="0">
              <a:solidFill>
                <a:schemeClr val="accent1"/>
              </a:solidFill>
              <a:latin typeface="Times New Roman" pitchFamily="18" charset="0"/>
              <a:ea typeface="方正姚体" panose="02010601030101010101" pitchFamily="2" charset="-122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0CFF755E-4A00-43C1-BF67-35BD74B50749}"/>
              </a:ext>
            </a:extLst>
          </p:cNvPr>
          <p:cNvSpPr txBox="1"/>
          <p:nvPr/>
        </p:nvSpPr>
        <p:spPr>
          <a:xfrm>
            <a:off x="1997242" y="2958848"/>
            <a:ext cx="7315200" cy="89252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 err="1" smtClean="0">
                <a:solidFill>
                  <a:schemeClr val="accent1"/>
                </a:solidFill>
                <a:latin typeface="微软雅黑"/>
                <a:ea typeface="微软雅黑"/>
              </a:rPr>
              <a:t>Kết</a:t>
            </a:r>
            <a:r>
              <a:rPr lang="en-US" altLang="zh-CN" sz="4000" dirty="0" smtClean="0">
                <a:solidFill>
                  <a:schemeClr val="accent1"/>
                </a:solidFill>
                <a:latin typeface="微软雅黑"/>
                <a:ea typeface="微软雅黑"/>
              </a:rPr>
              <a:t> </a:t>
            </a:r>
            <a:r>
              <a:rPr lang="en-US" altLang="zh-CN" sz="4000" dirty="0" err="1" smtClean="0">
                <a:solidFill>
                  <a:schemeClr val="accent1"/>
                </a:solidFill>
                <a:latin typeface="微软雅黑"/>
                <a:ea typeface="微软雅黑"/>
              </a:rPr>
              <a:t>luận</a:t>
            </a:r>
            <a:r>
              <a:rPr lang="en-US" altLang="zh-CN" sz="4000" dirty="0" smtClean="0">
                <a:solidFill>
                  <a:schemeClr val="accent1"/>
                </a:solidFill>
                <a:latin typeface="微软雅黑"/>
                <a:ea typeface="微软雅黑"/>
              </a:rPr>
              <a:t> </a:t>
            </a:r>
            <a:r>
              <a:rPr lang="en-US" altLang="zh-CN" sz="4000" dirty="0" err="1" smtClean="0">
                <a:solidFill>
                  <a:schemeClr val="accent1"/>
                </a:solidFill>
                <a:latin typeface="微软雅黑"/>
                <a:ea typeface="微软雅黑"/>
              </a:rPr>
              <a:t>và</a:t>
            </a:r>
            <a:r>
              <a:rPr lang="en-US" altLang="zh-CN" sz="4000" dirty="0" smtClean="0">
                <a:solidFill>
                  <a:schemeClr val="accent1"/>
                </a:solidFill>
                <a:latin typeface="微软雅黑"/>
                <a:ea typeface="微软雅黑"/>
              </a:rPr>
              <a:t> </a:t>
            </a:r>
            <a:r>
              <a:rPr lang="en-US" altLang="zh-CN" sz="4000" dirty="0" err="1" smtClean="0">
                <a:solidFill>
                  <a:schemeClr val="accent1"/>
                </a:solidFill>
                <a:latin typeface="微软雅黑"/>
                <a:ea typeface="微软雅黑"/>
              </a:rPr>
              <a:t>hướng</a:t>
            </a:r>
            <a:r>
              <a:rPr lang="en-US" altLang="zh-CN" sz="4000" dirty="0" smtClean="0">
                <a:solidFill>
                  <a:schemeClr val="accent1"/>
                </a:solidFill>
                <a:latin typeface="微软雅黑"/>
                <a:ea typeface="微软雅黑"/>
              </a:rPr>
              <a:t> </a:t>
            </a:r>
            <a:r>
              <a:rPr lang="en-US" altLang="zh-CN" sz="4000" dirty="0" err="1" smtClean="0">
                <a:solidFill>
                  <a:schemeClr val="accent1"/>
                </a:solidFill>
                <a:latin typeface="微软雅黑"/>
                <a:ea typeface="微软雅黑"/>
              </a:rPr>
              <a:t>phát</a:t>
            </a:r>
            <a:r>
              <a:rPr lang="en-US" altLang="zh-CN" sz="4000" dirty="0" smtClean="0">
                <a:solidFill>
                  <a:schemeClr val="accent1"/>
                </a:solidFill>
                <a:latin typeface="微软雅黑"/>
                <a:ea typeface="微软雅黑"/>
              </a:rPr>
              <a:t> </a:t>
            </a:r>
            <a:r>
              <a:rPr lang="en-US" altLang="zh-CN" sz="4000" dirty="0" err="1" smtClean="0">
                <a:solidFill>
                  <a:schemeClr val="accent1"/>
                </a:solidFill>
                <a:latin typeface="微软雅黑"/>
                <a:ea typeface="微软雅黑"/>
              </a:rPr>
              <a:t>triển</a:t>
            </a:r>
            <a:endParaRPr lang="zh-CN" altLang="en-US" sz="400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xmlns="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96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124" y="377171"/>
            <a:ext cx="5716202" cy="4770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399" y="1299411"/>
            <a:ext cx="8265696" cy="35702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Chat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chat.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Chat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Server: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chat.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đuổi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chat.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thoát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chat.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9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124" y="377171"/>
            <a:ext cx="5716202" cy="4770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399" y="1299411"/>
            <a:ext cx="8265696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Times New Roman" pitchFamily="18" charset="0"/>
              <a:buChar char="×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Client.</a:t>
            </a:r>
          </a:p>
          <a:p>
            <a:pPr marL="457200" indent="-457200">
              <a:buFont typeface="Times New Roman" pitchFamily="18" charset="0"/>
              <a:buChar char="×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chuyện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Times New Roman" pitchFamily="18" charset="0"/>
              <a:buChar char="×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icon,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,…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10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124" y="377171"/>
            <a:ext cx="5716202" cy="4770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上箭头 20"/>
          <p:cNvSpPr>
            <a:spLocks noChangeArrowheads="1"/>
          </p:cNvSpPr>
          <p:nvPr/>
        </p:nvSpPr>
        <p:spPr bwMode="auto">
          <a:xfrm>
            <a:off x="1087450" y="2608518"/>
            <a:ext cx="1029970" cy="1366341"/>
          </a:xfrm>
          <a:prstGeom prst="upArrow">
            <a:avLst>
              <a:gd name="adj1" fmla="val 50000"/>
              <a:gd name="adj2" fmla="val 49977"/>
            </a:avLst>
          </a:prstGeom>
          <a:solidFill>
            <a:schemeClr val="accent1"/>
          </a:solidFill>
          <a:ln w="12700">
            <a:solidFill>
              <a:srgbClr val="F2F2F2"/>
            </a:solidFill>
            <a:miter lim="800000"/>
            <a:headEnd/>
            <a:tailEnd/>
          </a:ln>
        </p:spPr>
        <p:txBody>
          <a:bodyPr lIns="91408" tIns="45705" rIns="91408" bIns="45705" anchor="ctr"/>
          <a:lstStyle/>
          <a:p>
            <a:pPr algn="ctr"/>
            <a:endParaRPr lang="zh-CN" altLang="zh-CN" sz="2399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文本框 23"/>
          <p:cNvSpPr>
            <a:spLocks noChangeArrowheads="1"/>
          </p:cNvSpPr>
          <p:nvPr/>
        </p:nvSpPr>
        <p:spPr bwMode="auto">
          <a:xfrm>
            <a:off x="504123" y="1979130"/>
            <a:ext cx="2437903" cy="38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8" tIns="45705" rIns="91408" bIns="45705">
            <a:spAutoFit/>
          </a:bodyPr>
          <a:lstStyle/>
          <a:p>
            <a:r>
              <a:rPr lang="en-US" altLang="zh-CN" sz="1895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Chạy</a:t>
            </a:r>
            <a:r>
              <a:rPr lang="en-US" altLang="zh-CN" sz="1895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895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trên</a:t>
            </a:r>
            <a:r>
              <a:rPr lang="en-US" altLang="zh-CN" sz="1895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Web App</a:t>
            </a:r>
            <a:endParaRPr lang="zh-CN" altLang="en-US" sz="1895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上箭头 20"/>
          <p:cNvSpPr>
            <a:spLocks noChangeArrowheads="1"/>
          </p:cNvSpPr>
          <p:nvPr/>
        </p:nvSpPr>
        <p:spPr bwMode="auto">
          <a:xfrm>
            <a:off x="4331966" y="2608517"/>
            <a:ext cx="1029970" cy="1366341"/>
          </a:xfrm>
          <a:prstGeom prst="upArrow">
            <a:avLst>
              <a:gd name="adj1" fmla="val 50000"/>
              <a:gd name="adj2" fmla="val 49977"/>
            </a:avLst>
          </a:prstGeom>
          <a:solidFill>
            <a:schemeClr val="accent1"/>
          </a:solidFill>
          <a:ln w="12700">
            <a:solidFill>
              <a:srgbClr val="F2F2F2"/>
            </a:solidFill>
            <a:miter lim="800000"/>
            <a:headEnd/>
            <a:tailEnd/>
          </a:ln>
        </p:spPr>
        <p:txBody>
          <a:bodyPr lIns="91408" tIns="45705" rIns="91408" bIns="45705" anchor="ctr"/>
          <a:lstStyle/>
          <a:p>
            <a:pPr algn="ctr"/>
            <a:endParaRPr lang="zh-CN" altLang="zh-CN" sz="2399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" name="文本框 23"/>
          <p:cNvSpPr>
            <a:spLocks noChangeArrowheads="1"/>
          </p:cNvSpPr>
          <p:nvPr/>
        </p:nvSpPr>
        <p:spPr bwMode="auto">
          <a:xfrm>
            <a:off x="3627999" y="1349742"/>
            <a:ext cx="2712643" cy="125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8" tIns="45705" rIns="91408" bIns="45705">
            <a:spAutoFit/>
          </a:bodyPr>
          <a:lstStyle/>
          <a:p>
            <a:r>
              <a:rPr lang="en-US" altLang="zh-CN" sz="1895" dirty="0" err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</a:t>
            </a:r>
            <a:r>
              <a:rPr lang="en-US" altLang="zh-CN" sz="1895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ích</a:t>
            </a:r>
            <a:r>
              <a:rPr lang="en-US" altLang="zh-CN" sz="1895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895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hợp</a:t>
            </a:r>
            <a:r>
              <a:rPr lang="en-US" altLang="zh-CN" sz="1895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895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được</a:t>
            </a:r>
            <a:r>
              <a:rPr lang="en-US" altLang="zh-CN" sz="1895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895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biểu</a:t>
            </a:r>
            <a:r>
              <a:rPr lang="en-US" altLang="zh-CN" sz="1895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895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cảm</a:t>
            </a:r>
            <a:r>
              <a:rPr lang="en-US" altLang="zh-CN" sz="1895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</a:t>
            </a:r>
            <a:r>
              <a:rPr lang="en-US" altLang="zh-CN" sz="1895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nhắc</a:t>
            </a:r>
            <a:r>
              <a:rPr lang="en-US" altLang="zh-CN" sz="1895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895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tên</a:t>
            </a:r>
            <a:r>
              <a:rPr lang="en-US" altLang="zh-CN" sz="1895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895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người</a:t>
            </a:r>
            <a:r>
              <a:rPr lang="en-US" altLang="zh-CN" sz="1895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895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dùng</a:t>
            </a:r>
            <a:r>
              <a:rPr lang="en-US" altLang="zh-CN" sz="1895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895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trong</a:t>
            </a:r>
            <a:r>
              <a:rPr lang="en-US" altLang="zh-CN" sz="1895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chat </a:t>
            </a:r>
            <a:r>
              <a:rPr lang="en-US" altLang="zh-CN" sz="1895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chung</a:t>
            </a:r>
            <a:r>
              <a:rPr lang="en-US" altLang="zh-CN" sz="1895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endParaRPr lang="zh-CN" altLang="en-US" sz="1895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上箭头 20"/>
          <p:cNvSpPr>
            <a:spLocks noChangeArrowheads="1"/>
          </p:cNvSpPr>
          <p:nvPr/>
        </p:nvSpPr>
        <p:spPr bwMode="auto">
          <a:xfrm>
            <a:off x="7660703" y="2802697"/>
            <a:ext cx="1029970" cy="1366341"/>
          </a:xfrm>
          <a:prstGeom prst="upArrow">
            <a:avLst>
              <a:gd name="adj1" fmla="val 50000"/>
              <a:gd name="adj2" fmla="val 49977"/>
            </a:avLst>
          </a:prstGeom>
          <a:solidFill>
            <a:schemeClr val="accent1"/>
          </a:solidFill>
          <a:ln w="12700">
            <a:solidFill>
              <a:srgbClr val="F2F2F2"/>
            </a:solidFill>
            <a:miter lim="800000"/>
            <a:headEnd/>
            <a:tailEnd/>
          </a:ln>
        </p:spPr>
        <p:txBody>
          <a:bodyPr lIns="91408" tIns="45705" rIns="91408" bIns="45705" anchor="ctr"/>
          <a:lstStyle/>
          <a:p>
            <a:pPr algn="ctr"/>
            <a:endParaRPr lang="zh-CN" altLang="zh-CN" sz="2399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文本框 23"/>
          <p:cNvSpPr>
            <a:spLocks noChangeArrowheads="1"/>
          </p:cNvSpPr>
          <p:nvPr/>
        </p:nvSpPr>
        <p:spPr bwMode="auto">
          <a:xfrm>
            <a:off x="6968767" y="1502142"/>
            <a:ext cx="2712643" cy="67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8" tIns="45705" rIns="91408" bIns="45705">
            <a:spAutoFit/>
          </a:bodyPr>
          <a:lstStyle/>
          <a:p>
            <a:r>
              <a:rPr lang="en-US" altLang="zh-CN" sz="1895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Giao</a:t>
            </a:r>
            <a:r>
              <a:rPr lang="en-US" altLang="zh-CN" sz="1895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895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diện</a:t>
            </a:r>
            <a:r>
              <a:rPr lang="en-US" altLang="zh-CN" sz="1895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895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đẹp</a:t>
            </a:r>
            <a:r>
              <a:rPr lang="en-US" altLang="zh-CN" sz="1895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895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hơn</a:t>
            </a:r>
            <a:r>
              <a:rPr lang="en-US" altLang="zh-CN" sz="1895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</a:t>
            </a:r>
            <a:r>
              <a:rPr lang="en-US" altLang="zh-CN" sz="1895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nhiều</a:t>
            </a:r>
            <a:r>
              <a:rPr lang="en-US" altLang="zh-CN" sz="1895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895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chức</a:t>
            </a:r>
            <a:r>
              <a:rPr lang="en-US" altLang="zh-CN" sz="1895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895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năng</a:t>
            </a:r>
            <a:r>
              <a:rPr lang="en-US" altLang="zh-CN" sz="1895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895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hơn</a:t>
            </a:r>
            <a:r>
              <a:rPr lang="en-US" altLang="zh-CN" sz="1895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endParaRPr lang="zh-CN" altLang="en-US" sz="1895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83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762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57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B12576AE-22D0-4C92-B346-09B70DFAB68C}"/>
              </a:ext>
            </a:extLst>
          </p:cNvPr>
          <p:cNvGrpSpPr/>
          <p:nvPr/>
        </p:nvGrpSpPr>
        <p:grpSpPr>
          <a:xfrm flipH="1">
            <a:off x="4368342" y="32537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xmlns="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852274" y="2994588"/>
            <a:ext cx="692497" cy="83099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5400" dirty="0">
                <a:solidFill>
                  <a:schemeClr val="accent1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01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0CFF755E-4A00-43C1-BF67-35BD74B50749}"/>
              </a:ext>
            </a:extLst>
          </p:cNvPr>
          <p:cNvSpPr txBox="1"/>
          <p:nvPr/>
        </p:nvSpPr>
        <p:spPr>
          <a:xfrm>
            <a:off x="3961471" y="2963825"/>
            <a:ext cx="4586891" cy="89252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 err="1" smtClean="0">
                <a:solidFill>
                  <a:schemeClr val="accent1"/>
                </a:solidFill>
                <a:latin typeface="微软雅黑"/>
                <a:ea typeface="微软雅黑"/>
              </a:rPr>
              <a:t>Giới</a:t>
            </a:r>
            <a:r>
              <a:rPr lang="en-US" altLang="zh-CN" sz="4000" dirty="0" smtClean="0">
                <a:solidFill>
                  <a:schemeClr val="accent1"/>
                </a:solidFill>
                <a:latin typeface="微软雅黑"/>
                <a:ea typeface="微软雅黑"/>
              </a:rPr>
              <a:t> </a:t>
            </a:r>
            <a:r>
              <a:rPr lang="en-US" altLang="zh-CN" sz="4000" dirty="0" err="1" smtClean="0">
                <a:solidFill>
                  <a:schemeClr val="accent1"/>
                </a:solidFill>
                <a:latin typeface="微软雅黑"/>
                <a:ea typeface="微软雅黑"/>
              </a:rPr>
              <a:t>thiệu</a:t>
            </a:r>
            <a:r>
              <a:rPr lang="en-US" altLang="zh-CN" sz="4000" dirty="0" smtClean="0">
                <a:solidFill>
                  <a:schemeClr val="accent1"/>
                </a:solidFill>
                <a:latin typeface="微软雅黑"/>
                <a:ea typeface="微软雅黑"/>
              </a:rPr>
              <a:t> </a:t>
            </a:r>
            <a:r>
              <a:rPr lang="en-US" altLang="zh-CN" sz="4000" dirty="0" err="1" smtClean="0">
                <a:solidFill>
                  <a:schemeClr val="accent1"/>
                </a:solidFill>
                <a:latin typeface="微软雅黑"/>
                <a:ea typeface="微软雅黑"/>
              </a:rPr>
              <a:t>đề</a:t>
            </a:r>
            <a:r>
              <a:rPr lang="en-US" altLang="zh-CN" sz="4000" dirty="0" smtClean="0">
                <a:solidFill>
                  <a:schemeClr val="accent1"/>
                </a:solidFill>
                <a:latin typeface="微软雅黑"/>
                <a:ea typeface="微软雅黑"/>
              </a:rPr>
              <a:t> </a:t>
            </a:r>
            <a:r>
              <a:rPr lang="en-US" altLang="zh-CN" sz="4000" dirty="0" err="1" smtClean="0">
                <a:solidFill>
                  <a:schemeClr val="accent1"/>
                </a:solidFill>
                <a:latin typeface="微软雅黑"/>
                <a:ea typeface="微软雅黑"/>
              </a:rPr>
              <a:t>tài</a:t>
            </a:r>
            <a:endParaRPr lang="zh-CN" altLang="en-US" sz="400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xmlns="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3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82123" y="3362433"/>
            <a:ext cx="148407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6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添题</a:t>
            </a:r>
            <a:endParaRPr lang="en-US" altLang="zh-CN" sz="186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38594" y="3362433"/>
            <a:ext cx="148407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添加标题</a:t>
            </a:r>
            <a:endParaRPr lang="en-US" altLang="zh-CN" sz="186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4124" y="377171"/>
            <a:ext cx="3344779" cy="4770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ownload Zalo cho PC - Tải và cài đặt ứng dụ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77" y="1403282"/>
            <a:ext cx="3029018" cy="170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ssenger - nhắn tin và gọi video miễn phí - Ứng dụng trên Google Pl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309" y="1171553"/>
            <a:ext cx="2164321" cy="216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p chat của Android: Ai đang thống trị thế giới &amp; Việt Nam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166" y="1298067"/>
            <a:ext cx="3474404" cy="220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ập trình mạng căn bản | VTC Academ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646" y="3970496"/>
            <a:ext cx="3535520" cy="199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14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7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82123" y="3362433"/>
            <a:ext cx="148407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6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添题</a:t>
            </a:r>
            <a:endParaRPr lang="en-US" altLang="zh-CN" sz="186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38594" y="3362433"/>
            <a:ext cx="148407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添加标题</a:t>
            </a:r>
            <a:endParaRPr lang="en-US" altLang="zh-CN" sz="186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4124" y="377171"/>
            <a:ext cx="3344779" cy="4770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 descr="Lan là gì? Tổng quan kiến thức về LAN mà bạn nên biết! - TOTOLINK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206" y="1528870"/>
            <a:ext cx="5080047" cy="325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'm just a beginner: Chatroom sử dụng TCP Sock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24" y="1567813"/>
            <a:ext cx="4501931" cy="270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66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7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B12576AE-22D0-4C92-B346-09B70DFAB68C}"/>
              </a:ext>
            </a:extLst>
          </p:cNvPr>
          <p:cNvGrpSpPr/>
          <p:nvPr/>
        </p:nvGrpSpPr>
        <p:grpSpPr>
          <a:xfrm flipH="1">
            <a:off x="4368342" y="32537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xmlns="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351400" y="2994588"/>
            <a:ext cx="692497" cy="83099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5400" dirty="0" smtClean="0">
                <a:solidFill>
                  <a:schemeClr val="accent1"/>
                </a:solidFill>
                <a:latin typeface="Times New Roman" pitchFamily="18" charset="0"/>
                <a:ea typeface="方正姚体" panose="02010601030101010101" pitchFamily="2" charset="-122"/>
                <a:cs typeface="Times New Roman" pitchFamily="18" charset="0"/>
              </a:rPr>
              <a:t>02</a:t>
            </a:r>
            <a:endParaRPr lang="en-US" sz="5400" dirty="0">
              <a:solidFill>
                <a:schemeClr val="accent1"/>
              </a:solidFill>
              <a:latin typeface="Times New Roman" pitchFamily="18" charset="0"/>
              <a:ea typeface="方正姚体" panose="02010601030101010101" pitchFamily="2" charset="-122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0CFF755E-4A00-43C1-BF67-35BD74B50749}"/>
              </a:ext>
            </a:extLst>
          </p:cNvPr>
          <p:cNvSpPr txBox="1"/>
          <p:nvPr/>
        </p:nvSpPr>
        <p:spPr>
          <a:xfrm>
            <a:off x="3395987" y="2958848"/>
            <a:ext cx="5555508" cy="89252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 err="1" smtClean="0">
                <a:solidFill>
                  <a:schemeClr val="accent1"/>
                </a:solidFill>
                <a:latin typeface="微软雅黑"/>
                <a:ea typeface="微软雅黑"/>
              </a:rPr>
              <a:t>Lý</a:t>
            </a:r>
            <a:r>
              <a:rPr lang="en-US" altLang="zh-CN" sz="4000" dirty="0" smtClean="0">
                <a:solidFill>
                  <a:schemeClr val="accent1"/>
                </a:solidFill>
                <a:latin typeface="微软雅黑"/>
                <a:ea typeface="微软雅黑"/>
              </a:rPr>
              <a:t> </a:t>
            </a:r>
            <a:r>
              <a:rPr lang="en-US" altLang="zh-CN" sz="4000" dirty="0" err="1" smtClean="0">
                <a:solidFill>
                  <a:schemeClr val="accent1"/>
                </a:solidFill>
                <a:latin typeface="微软雅黑"/>
                <a:ea typeface="微软雅黑"/>
              </a:rPr>
              <a:t>thuyết</a:t>
            </a:r>
            <a:r>
              <a:rPr lang="en-US" altLang="zh-CN" sz="4000" dirty="0" smtClean="0">
                <a:solidFill>
                  <a:schemeClr val="accent1"/>
                </a:solidFill>
                <a:latin typeface="微软雅黑"/>
                <a:ea typeface="微软雅黑"/>
              </a:rPr>
              <a:t> </a:t>
            </a:r>
            <a:r>
              <a:rPr lang="en-US" altLang="zh-CN" sz="4000" dirty="0" err="1" smtClean="0">
                <a:solidFill>
                  <a:schemeClr val="accent1"/>
                </a:solidFill>
                <a:latin typeface="微软雅黑"/>
                <a:ea typeface="微软雅黑"/>
              </a:rPr>
              <a:t>nghiên</a:t>
            </a:r>
            <a:r>
              <a:rPr lang="en-US" altLang="zh-CN" sz="4000" dirty="0" smtClean="0">
                <a:solidFill>
                  <a:schemeClr val="accent1"/>
                </a:solidFill>
                <a:latin typeface="微软雅黑"/>
                <a:ea typeface="微软雅黑"/>
              </a:rPr>
              <a:t> </a:t>
            </a:r>
            <a:r>
              <a:rPr lang="en-US" altLang="zh-CN" sz="4000" dirty="0" err="1" smtClean="0">
                <a:solidFill>
                  <a:schemeClr val="accent1"/>
                </a:solidFill>
                <a:latin typeface="微软雅黑"/>
                <a:ea typeface="微软雅黑"/>
              </a:rPr>
              <a:t>cứu</a:t>
            </a:r>
            <a:r>
              <a:rPr lang="en-US" altLang="zh-CN" sz="4000" dirty="0" smtClean="0">
                <a:solidFill>
                  <a:schemeClr val="accent1"/>
                </a:solidFill>
                <a:latin typeface="微软雅黑"/>
                <a:ea typeface="微软雅黑"/>
              </a:rPr>
              <a:t> </a:t>
            </a:r>
            <a:endParaRPr lang="zh-CN" altLang="en-US" sz="400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xmlns="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90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82123" y="3362433"/>
            <a:ext cx="148407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6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添题</a:t>
            </a:r>
            <a:endParaRPr lang="en-US" altLang="zh-CN" sz="186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26562" y="3134439"/>
            <a:ext cx="148407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添加标题</a:t>
            </a:r>
            <a:endParaRPr lang="en-US" altLang="zh-CN" sz="186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4124" y="377171"/>
            <a:ext cx="5668076" cy="4770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cứu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Java cơ bản – Phần 1: – Mở đầu – Mai trời sáng 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07" y="1512563"/>
            <a:ext cx="2874329" cy="203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41048" y="1259601"/>
            <a:ext cx="5955815" cy="707872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Là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một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ngôn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ngữ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mạnh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mẽ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chạy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trên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nhiều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thiết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bị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đa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nền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tảng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).</a:t>
            </a:r>
            <a:endParaRPr lang="en-US" sz="20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8885" y="2119873"/>
            <a:ext cx="5955815" cy="400095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Viết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một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lần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chạy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mọi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nơi</a:t>
            </a:r>
            <a:endParaRPr lang="en-US" sz="20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53080" y="2765745"/>
            <a:ext cx="5955815" cy="1323425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Đa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nhiệm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- 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đa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luồng</a:t>
            </a:r>
            <a:endParaRPr lang="en-US" sz="2000" dirty="0" smtClean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Arial" panose="020B0604020202020204" pitchFamily="34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Chạy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nhiều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tiến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trình</a:t>
            </a:r>
            <a:endParaRPr lang="en-US" sz="2000" dirty="0" smtClean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Arial" panose="020B0604020202020204" pitchFamily="34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Chạy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song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song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cùng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thời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điểm</a:t>
            </a:r>
            <a:endParaRPr lang="en-US" sz="2000" dirty="0" smtClean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Arial" panose="020B0604020202020204" pitchFamily="34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Tương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tác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với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nhau</a:t>
            </a:r>
            <a:endParaRPr lang="en-US" sz="20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Arial" panose="020B0604020202020204" pitchFamily="34" charset="0"/>
            </a:endParaRPr>
          </a:p>
        </p:txBody>
      </p:sp>
      <p:pic>
        <p:nvPicPr>
          <p:cNvPr id="3076" name="Picture 4" descr="Làm Một Máy Tính Đơn Giản Bằng Java Sw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789" y="4300378"/>
            <a:ext cx="245745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12409" y="5060442"/>
            <a:ext cx="5955815" cy="400095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Sử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dụng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JavaSwing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để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xây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dựng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giao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diện</a:t>
            </a:r>
            <a:r>
              <a:rPr lang="en-US" sz="20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Arial" panose="020B0604020202020204" pitchFamily="34" charset="0"/>
              </a:rPr>
              <a:t>.</a:t>
            </a:r>
            <a:endParaRPr lang="en-US" sz="20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4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7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8" grpId="0"/>
      <p:bldP spid="9" grpId="0"/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124" y="377171"/>
            <a:ext cx="5716202" cy="4770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cứu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椭圆 8"/>
          <p:cNvSpPr/>
          <p:nvPr/>
        </p:nvSpPr>
        <p:spPr>
          <a:xfrm>
            <a:off x="622877" y="2022548"/>
            <a:ext cx="1423450" cy="142345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elvetica" panose="020B0604020202030204" pitchFamily="34" charset="0"/>
            </a:endParaRPr>
          </a:p>
        </p:txBody>
      </p:sp>
      <p:grpSp>
        <p:nvGrpSpPr>
          <p:cNvPr id="44" name="组合 9"/>
          <p:cNvGrpSpPr/>
          <p:nvPr/>
        </p:nvGrpSpPr>
        <p:grpSpPr>
          <a:xfrm>
            <a:off x="1744933" y="2556648"/>
            <a:ext cx="1223538" cy="368530"/>
            <a:chOff x="3838575" y="2712368"/>
            <a:chExt cx="1604974" cy="368530"/>
          </a:xfrm>
        </p:grpSpPr>
        <p:cxnSp>
          <p:nvCxnSpPr>
            <p:cNvPr id="45" name="直接连接符 10"/>
            <p:cNvCxnSpPr/>
            <p:nvPr/>
          </p:nvCxnSpPr>
          <p:spPr>
            <a:xfrm>
              <a:off x="3838575" y="2892218"/>
              <a:ext cx="593181" cy="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11"/>
            <p:cNvCxnSpPr/>
            <p:nvPr/>
          </p:nvCxnSpPr>
          <p:spPr>
            <a:xfrm>
              <a:off x="4952634" y="2911353"/>
              <a:ext cx="490915" cy="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12"/>
            <p:cNvCxnSpPr/>
            <p:nvPr/>
          </p:nvCxnSpPr>
          <p:spPr>
            <a:xfrm flipV="1">
              <a:off x="4405565" y="2712368"/>
              <a:ext cx="186017" cy="189461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13"/>
            <p:cNvCxnSpPr/>
            <p:nvPr/>
          </p:nvCxnSpPr>
          <p:spPr>
            <a:xfrm flipV="1">
              <a:off x="4807526" y="2899283"/>
              <a:ext cx="171299" cy="17447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14"/>
            <p:cNvCxnSpPr/>
            <p:nvPr/>
          </p:nvCxnSpPr>
          <p:spPr>
            <a:xfrm flipH="1" flipV="1">
              <a:off x="4543202" y="2717130"/>
              <a:ext cx="316707" cy="363768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15"/>
          <p:cNvGrpSpPr/>
          <p:nvPr/>
        </p:nvGrpSpPr>
        <p:grpSpPr>
          <a:xfrm>
            <a:off x="2769428" y="1382431"/>
            <a:ext cx="2846358" cy="281736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lvetica" panose="020B0604020202030204" pitchFamily="34" charset="0"/>
              </a:endParaRPr>
            </a:p>
          </p:txBody>
        </p:sp>
        <p:sp>
          <p:nvSpPr>
            <p:cNvPr id="52" name="椭圆 1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lvetica" panose="020B0604020202030204" pitchFamily="34" charset="0"/>
              </a:endParaRPr>
            </a:p>
          </p:txBody>
        </p:sp>
      </p:grpSp>
      <p:grpSp>
        <p:nvGrpSpPr>
          <p:cNvPr id="53" name="组合 18"/>
          <p:cNvGrpSpPr/>
          <p:nvPr/>
        </p:nvGrpSpPr>
        <p:grpSpPr>
          <a:xfrm>
            <a:off x="4696663" y="1382431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4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30204" pitchFamily="34" charset="0"/>
                <a:ea typeface="微软雅黑" pitchFamily="34" charset="-122"/>
              </a:endParaRPr>
            </a:p>
          </p:txBody>
        </p:sp>
        <p:sp>
          <p:nvSpPr>
            <p:cNvPr id="55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30204" pitchFamily="34" charset="0"/>
                  <a:ea typeface="微软雅黑" pitchFamily="34" charset="-122"/>
                </a:rPr>
                <a:t>1</a:t>
              </a:r>
              <a:endParaRPr lang="zh-CN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3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56" name="组合 21"/>
          <p:cNvGrpSpPr/>
          <p:nvPr/>
        </p:nvGrpSpPr>
        <p:grpSpPr>
          <a:xfrm>
            <a:off x="5241711" y="2422321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7" name="同心圆 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30204" pitchFamily="34" charset="0"/>
                <a:ea typeface="微软雅黑" pitchFamily="34" charset="-122"/>
              </a:endParaRPr>
            </a:p>
          </p:txBody>
        </p:sp>
        <p:sp>
          <p:nvSpPr>
            <p:cNvPr id="58" name="椭圆 2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30204" pitchFamily="34" charset="0"/>
                  <a:ea typeface="微软雅黑" pitchFamily="34" charset="-122"/>
                </a:rPr>
                <a:t>2</a:t>
              </a:r>
              <a:endParaRPr lang="zh-CN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3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59" name="组合 24"/>
          <p:cNvGrpSpPr/>
          <p:nvPr/>
        </p:nvGrpSpPr>
        <p:grpSpPr>
          <a:xfrm>
            <a:off x="4696663" y="3513769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0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30204" pitchFamily="34" charset="0"/>
                <a:ea typeface="微软雅黑" pitchFamily="34" charset="-122"/>
              </a:endParaRPr>
            </a:p>
          </p:txBody>
        </p:sp>
        <p:sp>
          <p:nvSpPr>
            <p:cNvPr id="61" name="椭圆 2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anose="020B0604020202030204" pitchFamily="34" charset="0"/>
                  <a:ea typeface="微软雅黑" pitchFamily="34" charset="-122"/>
                </a:rPr>
                <a:t>3</a:t>
              </a:r>
              <a:endParaRPr lang="zh-CN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30204" pitchFamily="34" charset="0"/>
                <a:ea typeface="微软雅黑" pitchFamily="34" charset="-122"/>
              </a:endParaRPr>
            </a:p>
          </p:txBody>
        </p:sp>
      </p:grpSp>
      <p:sp>
        <p:nvSpPr>
          <p:cNvPr id="62" name="TextBox 20"/>
          <p:cNvSpPr txBox="1"/>
          <p:nvPr/>
        </p:nvSpPr>
        <p:spPr>
          <a:xfrm>
            <a:off x="998771" y="2577614"/>
            <a:ext cx="6716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Helvetica" panose="020B0604020202030204" pitchFamily="34" charset="0"/>
                <a:ea typeface="微软雅黑" pitchFamily="34" charset="-122"/>
              </a:rPr>
              <a:t>Socket</a:t>
            </a:r>
            <a:endParaRPr lang="zh-CN" altLang="en-US" sz="1600" b="1" dirty="0">
              <a:solidFill>
                <a:schemeClr val="bg1"/>
              </a:solidFill>
              <a:latin typeface="Helvetica" panose="020B0604020202030204" pitchFamily="34" charset="0"/>
              <a:ea typeface="微软雅黑" pitchFamily="34" charset="-122"/>
            </a:endParaRPr>
          </a:p>
        </p:txBody>
      </p:sp>
      <p:sp>
        <p:nvSpPr>
          <p:cNvPr id="63" name="TextBox 21"/>
          <p:cNvSpPr txBox="1"/>
          <p:nvPr/>
        </p:nvSpPr>
        <p:spPr>
          <a:xfrm>
            <a:off x="5567280" y="1602998"/>
            <a:ext cx="3084553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4" name="TextBox 22"/>
          <p:cNvSpPr txBox="1"/>
          <p:nvPr/>
        </p:nvSpPr>
        <p:spPr>
          <a:xfrm>
            <a:off x="6126178" y="2274047"/>
            <a:ext cx="3691590" cy="9971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Có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thể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chạy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cùng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lúc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nhiều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socket </a:t>
            </a:r>
          </a:p>
          <a:p>
            <a:pPr algn="just">
              <a:lnSpc>
                <a:spcPct val="120000"/>
              </a:lnSpc>
            </a:pP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-&gt; 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nâng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cao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hiệu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quả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làm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việc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tiết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kiệm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thời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gian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và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công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sức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</a:t>
            </a:r>
            <a:endParaRPr lang="en-US" altLang="zh-CN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5" name="TextBox 23"/>
          <p:cNvSpPr txBox="1"/>
          <p:nvPr/>
        </p:nvSpPr>
        <p:spPr>
          <a:xfrm>
            <a:off x="5677909" y="3632461"/>
            <a:ext cx="395938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24"/>
          <p:cNvSpPr txBox="1"/>
          <p:nvPr/>
        </p:nvSpPr>
        <p:spPr>
          <a:xfrm>
            <a:off x="3172371" y="2085171"/>
            <a:ext cx="2040472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Socket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2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1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1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2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0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62" grpId="0"/>
          <p:bldP spid="63" grpId="0"/>
          <p:bldP spid="64" grpId="0"/>
          <p:bldP spid="65" grpId="0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1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2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0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62" grpId="0"/>
          <p:bldP spid="63" grpId="0"/>
          <p:bldP spid="64" grpId="0"/>
          <p:bldP spid="65" grpId="0"/>
          <p:bldP spid="66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124" y="377171"/>
            <a:ext cx="5716202" cy="4770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cứu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277675" y="1241879"/>
            <a:ext cx="8228828" cy="1052014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8534" tIns="69962" rIns="69962" bIns="69964" numCol="1" spcCol="903" anchor="ctr" anchorCtr="0">
            <a:noAutofit/>
          </a:bodyPr>
          <a:lstStyle/>
          <a:p>
            <a:pPr marL="304666" lvl="1" indent="-304666" defTabSz="1303298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04666" lvl="1" indent="-304666" defTabSz="1303298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620429" y="1383259"/>
            <a:ext cx="7573253" cy="100335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/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iệc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truyền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chỉ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thực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hiện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giữa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tiến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trình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thiết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lập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kết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nối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thức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này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đảm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bảo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ữ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truyền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đến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nhận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cách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đáng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cậy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đúng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nhờ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vào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chê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quản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luồng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mạng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 defTabSz="1218669">
              <a:lnSpc>
                <a:spcPct val="120000"/>
              </a:lnSpc>
              <a:spcBef>
                <a:spcPct val="20000"/>
              </a:spcBef>
              <a:defRPr/>
            </a:pP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31248" y="1166527"/>
            <a:ext cx="1357011" cy="12104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903" anchor="ctr" anchorCtr="0">
            <a:noAutofit/>
          </a:bodyPr>
          <a:lstStyle/>
          <a:p>
            <a:pPr algn="ctr" defTabSz="1362541">
              <a:lnSpc>
                <a:spcPct val="120000"/>
              </a:lnSpc>
              <a:spcAft>
                <a:spcPct val="35000"/>
              </a:spcAft>
            </a:pPr>
            <a:r>
              <a:rPr lang="en-US" sz="1866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TCP</a:t>
            </a:r>
            <a:endParaRPr lang="en-US" sz="1866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0989" y="2690137"/>
            <a:ext cx="79889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0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2"/>
</p:tagLst>
</file>

<file path=ppt/theme/theme1.xml><?xml version="1.0" encoding="utf-8"?>
<a:theme xmlns:a="http://schemas.openxmlformats.org/drawingml/2006/main" name="Office 主题​​">
  <a:themeElements>
    <a:clrScheme name="自定义 93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718D"/>
      </a:accent1>
      <a:accent2>
        <a:srgbClr val="91ACC2"/>
      </a:accent2>
      <a:accent3>
        <a:srgbClr val="51718D"/>
      </a:accent3>
      <a:accent4>
        <a:srgbClr val="91ACC2"/>
      </a:accent4>
      <a:accent5>
        <a:srgbClr val="51718D"/>
      </a:accent5>
      <a:accent6>
        <a:srgbClr val="91ACC2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877</Words>
  <Application>Microsoft Office PowerPoint</Application>
  <PresentationFormat>Custom</PresentationFormat>
  <Paragraphs>131</Paragraphs>
  <Slides>25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WIN10</cp:lastModifiedBy>
  <cp:revision>58</cp:revision>
  <dcterms:created xsi:type="dcterms:W3CDTF">2017-07-09T11:42:26Z</dcterms:created>
  <dcterms:modified xsi:type="dcterms:W3CDTF">2020-08-20T01:26:25Z</dcterms:modified>
</cp:coreProperties>
</file>