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 id="2147483802" r:id="rId2"/>
    <p:sldMasterId id="2147483814" r:id="rId3"/>
  </p:sldMasterIdLst>
  <p:notesMasterIdLst>
    <p:notesMasterId r:id="rId17"/>
  </p:notesMasterIdLst>
  <p:sldIdLst>
    <p:sldId id="256" r:id="rId4"/>
    <p:sldId id="264" r:id="rId5"/>
    <p:sldId id="267" r:id="rId6"/>
    <p:sldId id="275" r:id="rId7"/>
    <p:sldId id="266" r:id="rId8"/>
    <p:sldId id="273" r:id="rId9"/>
    <p:sldId id="257" r:id="rId10"/>
    <p:sldId id="259" r:id="rId11"/>
    <p:sldId id="277" r:id="rId12"/>
    <p:sldId id="274" r:id="rId13"/>
    <p:sldId id="276" r:id="rId14"/>
    <p:sldId id="278" r:id="rId15"/>
    <p:sldId id="27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000" autoAdjust="0"/>
  </p:normalViewPr>
  <p:slideViewPr>
    <p:cSldViewPr snapToGrid="0">
      <p:cViewPr>
        <p:scale>
          <a:sx n="70" d="100"/>
          <a:sy n="70" d="100"/>
        </p:scale>
        <p:origin x="-396" y="-2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935AB8-E5E3-4205-B726-02AD7E0B89A8}" type="doc">
      <dgm:prSet loTypeId="urn:microsoft.com/office/officeart/2005/8/layout/vList2" loCatId="list" qsTypeId="urn:microsoft.com/office/officeart/2005/8/quickstyle/simple2" qsCatId="simple" csTypeId="urn:microsoft.com/office/officeart/2005/8/colors/accent5_1" csCatId="accent5" phldr="1"/>
      <dgm:spPr/>
      <dgm:t>
        <a:bodyPr/>
        <a:lstStyle/>
        <a:p>
          <a:endParaRPr lang="en-US"/>
        </a:p>
      </dgm:t>
    </dgm:pt>
    <dgm:pt modelId="{7EB12FDD-50FD-4732-ACDB-3C81B30E0EF1}">
      <dgm:prSet phldrT="[Text]" custT="1"/>
      <dgm:spPr/>
      <dgm:t>
        <a:bodyPr/>
        <a:lstStyle/>
        <a:p>
          <a:r>
            <a:rPr lang="en-US" sz="3600" b="1" cap="none" spc="0" smtClean="0">
              <a:ln w="1905"/>
              <a:effectLst>
                <a:innerShdw blurRad="69850" dist="43180" dir="5400000">
                  <a:srgbClr val="000000">
                    <a:alpha val="65000"/>
                  </a:srgbClr>
                </a:innerShdw>
              </a:effectLst>
              <a:latin typeface="Arial" panose="020B0604020202020204" pitchFamily="34" charset="0"/>
              <a:cs typeface="Arial" panose="020B0604020202020204" pitchFamily="34" charset="0"/>
            </a:rPr>
            <a:t>1. </a:t>
          </a:r>
          <a:r>
            <a:rPr lang="en-US" sz="3600" b="1" cap="none" spc="0" smtClean="0">
              <a:ln w="1905"/>
              <a:effectLst>
                <a:innerShdw blurRad="69850" dist="43180" dir="5400000">
                  <a:srgbClr val="000000">
                    <a:alpha val="65000"/>
                  </a:srgbClr>
                </a:innerShdw>
              </a:effectLst>
              <a:latin typeface="Arial" panose="020B0604020202020204" pitchFamily="34" charset="0"/>
              <a:cs typeface="Arial" panose="020B0604020202020204" pitchFamily="34" charset="0"/>
            </a:rPr>
            <a:t>Tổng quan về mạng có dây và không dây</a:t>
          </a:r>
          <a:endParaRPr lang="en-US" sz="4000" dirty="0">
            <a:latin typeface="Arial" panose="020B0604020202020204" pitchFamily="34" charset="0"/>
            <a:cs typeface="Arial" panose="020B0604020202020204" pitchFamily="34" charset="0"/>
          </a:endParaRPr>
        </a:p>
      </dgm:t>
    </dgm:pt>
    <dgm:pt modelId="{CF0DE34A-671B-4D89-94B8-8C48832BC3B4}" type="parTrans" cxnId="{E1DF9391-0C65-4BE1-BC4A-A2E606EF2FF4}">
      <dgm:prSet/>
      <dgm:spPr/>
      <dgm:t>
        <a:bodyPr/>
        <a:lstStyle/>
        <a:p>
          <a:endParaRPr lang="en-US"/>
        </a:p>
      </dgm:t>
    </dgm:pt>
    <dgm:pt modelId="{E35C645B-C28E-4755-B73E-31E8116ECE0C}" type="sibTrans" cxnId="{E1DF9391-0C65-4BE1-BC4A-A2E606EF2FF4}">
      <dgm:prSet/>
      <dgm:spPr/>
      <dgm:t>
        <a:bodyPr/>
        <a:lstStyle/>
        <a:p>
          <a:endParaRPr lang="en-US"/>
        </a:p>
      </dgm:t>
    </dgm:pt>
    <dgm:pt modelId="{0951F0BF-BAD4-4472-B146-F54297BF8C19}">
      <dgm:prSet phldrT="[Text]" custT="1"/>
      <dgm:spPr/>
      <dgm:t>
        <a:bodyPr/>
        <a:lstStyle/>
        <a:p>
          <a:r>
            <a:rPr lang="en-US" sz="3600" b="1" smtClean="0">
              <a:latin typeface="Arial" panose="020B0604020202020204" pitchFamily="34" charset="0"/>
              <a:cs typeface="Arial" panose="020B0604020202020204" pitchFamily="34" charset="0"/>
            </a:rPr>
            <a:t>2. Triển khai hệ thống mạng</a:t>
          </a:r>
          <a:endParaRPr lang="en-US" sz="3600" b="1" cap="none" spc="0" dirty="0">
            <a:ln w="1905"/>
            <a:effectLst>
              <a:innerShdw blurRad="69850" dist="43180" dir="5400000">
                <a:srgbClr val="000000">
                  <a:alpha val="65000"/>
                </a:srgbClr>
              </a:innerShdw>
            </a:effectLst>
            <a:latin typeface="Arial" panose="020B0604020202020204" pitchFamily="34" charset="0"/>
            <a:cs typeface="Arial" panose="020B0604020202020204" pitchFamily="34" charset="0"/>
          </a:endParaRPr>
        </a:p>
      </dgm:t>
    </dgm:pt>
    <dgm:pt modelId="{DC9AF081-6BBD-4379-9E35-E5EE9A25EDA1}" type="parTrans" cxnId="{5BE4DBCE-EC95-444A-8849-798B2E3812D0}">
      <dgm:prSet/>
      <dgm:spPr/>
      <dgm:t>
        <a:bodyPr/>
        <a:lstStyle/>
        <a:p>
          <a:endParaRPr lang="en-US"/>
        </a:p>
      </dgm:t>
    </dgm:pt>
    <dgm:pt modelId="{7F1B4D5C-A5B3-4051-8B55-009606AAFB98}" type="sibTrans" cxnId="{5BE4DBCE-EC95-444A-8849-798B2E3812D0}">
      <dgm:prSet/>
      <dgm:spPr/>
      <dgm:t>
        <a:bodyPr/>
        <a:lstStyle/>
        <a:p>
          <a:endParaRPr lang="en-US"/>
        </a:p>
      </dgm:t>
    </dgm:pt>
    <dgm:pt modelId="{EFC2FFCB-A2C0-4F2F-A4F7-F630F7C7C022}" type="pres">
      <dgm:prSet presAssocID="{A8935AB8-E5E3-4205-B726-02AD7E0B89A8}" presName="linear" presStyleCnt="0">
        <dgm:presLayoutVars>
          <dgm:animLvl val="lvl"/>
          <dgm:resizeHandles val="exact"/>
        </dgm:presLayoutVars>
      </dgm:prSet>
      <dgm:spPr/>
      <dgm:t>
        <a:bodyPr/>
        <a:lstStyle/>
        <a:p>
          <a:endParaRPr lang="vi-VN"/>
        </a:p>
      </dgm:t>
    </dgm:pt>
    <dgm:pt modelId="{10E1F8A3-234B-4131-A759-46149B326B6D}" type="pres">
      <dgm:prSet presAssocID="{7EB12FDD-50FD-4732-ACDB-3C81B30E0EF1}" presName="parentText" presStyleLbl="node1" presStyleIdx="0" presStyleCnt="2">
        <dgm:presLayoutVars>
          <dgm:chMax val="0"/>
          <dgm:bulletEnabled val="1"/>
        </dgm:presLayoutVars>
      </dgm:prSet>
      <dgm:spPr/>
      <dgm:t>
        <a:bodyPr/>
        <a:lstStyle/>
        <a:p>
          <a:endParaRPr lang="vi-VN"/>
        </a:p>
      </dgm:t>
    </dgm:pt>
    <dgm:pt modelId="{5096D04D-6CC1-4950-B849-76F66565E40E}" type="pres">
      <dgm:prSet presAssocID="{E35C645B-C28E-4755-B73E-31E8116ECE0C}" presName="spacer" presStyleCnt="0"/>
      <dgm:spPr/>
      <dgm:t>
        <a:bodyPr/>
        <a:lstStyle/>
        <a:p>
          <a:endParaRPr lang="vi-VN"/>
        </a:p>
      </dgm:t>
    </dgm:pt>
    <dgm:pt modelId="{B0772A54-DD03-4CC0-8EF6-90DCDF0DAD08}" type="pres">
      <dgm:prSet presAssocID="{0951F0BF-BAD4-4472-B146-F54297BF8C19}" presName="parentText" presStyleLbl="node1" presStyleIdx="1" presStyleCnt="2" custLinFactNeighborX="-85025">
        <dgm:presLayoutVars>
          <dgm:chMax val="0"/>
          <dgm:bulletEnabled val="1"/>
        </dgm:presLayoutVars>
      </dgm:prSet>
      <dgm:spPr/>
      <dgm:t>
        <a:bodyPr/>
        <a:lstStyle/>
        <a:p>
          <a:endParaRPr lang="vi-VN"/>
        </a:p>
      </dgm:t>
    </dgm:pt>
  </dgm:ptLst>
  <dgm:cxnLst>
    <dgm:cxn modelId="{C7B393D8-613D-48B5-B28A-7B365E93B2D1}" type="presOf" srcId="{A8935AB8-E5E3-4205-B726-02AD7E0B89A8}" destId="{EFC2FFCB-A2C0-4F2F-A4F7-F630F7C7C022}" srcOrd="0" destOrd="0" presId="urn:microsoft.com/office/officeart/2005/8/layout/vList2"/>
    <dgm:cxn modelId="{7976E9C6-D94F-4440-A4E0-117DA0766EED}" type="presOf" srcId="{7EB12FDD-50FD-4732-ACDB-3C81B30E0EF1}" destId="{10E1F8A3-234B-4131-A759-46149B326B6D}" srcOrd="0" destOrd="0" presId="urn:microsoft.com/office/officeart/2005/8/layout/vList2"/>
    <dgm:cxn modelId="{5BE4DBCE-EC95-444A-8849-798B2E3812D0}" srcId="{A8935AB8-E5E3-4205-B726-02AD7E0B89A8}" destId="{0951F0BF-BAD4-4472-B146-F54297BF8C19}" srcOrd="1" destOrd="0" parTransId="{DC9AF081-6BBD-4379-9E35-E5EE9A25EDA1}" sibTransId="{7F1B4D5C-A5B3-4051-8B55-009606AAFB98}"/>
    <dgm:cxn modelId="{464F7C1A-B82C-4DCB-81DB-CF315DC59830}" type="presOf" srcId="{0951F0BF-BAD4-4472-B146-F54297BF8C19}" destId="{B0772A54-DD03-4CC0-8EF6-90DCDF0DAD08}" srcOrd="0" destOrd="0" presId="urn:microsoft.com/office/officeart/2005/8/layout/vList2"/>
    <dgm:cxn modelId="{E1DF9391-0C65-4BE1-BC4A-A2E606EF2FF4}" srcId="{A8935AB8-E5E3-4205-B726-02AD7E0B89A8}" destId="{7EB12FDD-50FD-4732-ACDB-3C81B30E0EF1}" srcOrd="0" destOrd="0" parTransId="{CF0DE34A-671B-4D89-94B8-8C48832BC3B4}" sibTransId="{E35C645B-C28E-4755-B73E-31E8116ECE0C}"/>
    <dgm:cxn modelId="{18C95662-11CD-47D2-868D-C7EB8328C222}" type="presParOf" srcId="{EFC2FFCB-A2C0-4F2F-A4F7-F630F7C7C022}" destId="{10E1F8A3-234B-4131-A759-46149B326B6D}" srcOrd="0" destOrd="0" presId="urn:microsoft.com/office/officeart/2005/8/layout/vList2"/>
    <dgm:cxn modelId="{0411AF16-7374-46F1-9E96-E51BB242122E}" type="presParOf" srcId="{EFC2FFCB-A2C0-4F2F-A4F7-F630F7C7C022}" destId="{5096D04D-6CC1-4950-B849-76F66565E40E}" srcOrd="1" destOrd="0" presId="urn:microsoft.com/office/officeart/2005/8/layout/vList2"/>
    <dgm:cxn modelId="{CE62619D-B3B9-4B3E-AAA1-6F6275239BDB}" type="presParOf" srcId="{EFC2FFCB-A2C0-4F2F-A4F7-F630F7C7C022}" destId="{B0772A54-DD03-4CC0-8EF6-90DCDF0DAD0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E1F8A3-234B-4131-A759-46149B326B6D}">
      <dsp:nvSpPr>
        <dsp:cNvPr id="0" name=""/>
        <dsp:cNvSpPr/>
      </dsp:nvSpPr>
      <dsp:spPr>
        <a:xfrm>
          <a:off x="0" y="566166"/>
          <a:ext cx="11027391" cy="1216800"/>
        </a:xfrm>
        <a:prstGeom prst="round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b="1" kern="1200" cap="none" spc="0" smtClean="0">
              <a:ln w="1905"/>
              <a:effectLst>
                <a:innerShdw blurRad="69850" dist="43180" dir="5400000">
                  <a:srgbClr val="000000">
                    <a:alpha val="65000"/>
                  </a:srgbClr>
                </a:innerShdw>
              </a:effectLst>
              <a:latin typeface="Arial" panose="020B0604020202020204" pitchFamily="34" charset="0"/>
              <a:cs typeface="Arial" panose="020B0604020202020204" pitchFamily="34" charset="0"/>
            </a:rPr>
            <a:t>1. </a:t>
          </a:r>
          <a:r>
            <a:rPr lang="en-US" sz="3600" b="1" kern="1200" cap="none" spc="0" smtClean="0">
              <a:ln w="1905"/>
              <a:effectLst>
                <a:innerShdw blurRad="69850" dist="43180" dir="5400000">
                  <a:srgbClr val="000000">
                    <a:alpha val="65000"/>
                  </a:srgbClr>
                </a:innerShdw>
              </a:effectLst>
              <a:latin typeface="Arial" panose="020B0604020202020204" pitchFamily="34" charset="0"/>
              <a:cs typeface="Arial" panose="020B0604020202020204" pitchFamily="34" charset="0"/>
            </a:rPr>
            <a:t>Tổng quan về mạng có dây và không dây</a:t>
          </a:r>
          <a:endParaRPr lang="en-US" sz="4000" kern="1200" dirty="0">
            <a:latin typeface="Arial" panose="020B0604020202020204" pitchFamily="34" charset="0"/>
            <a:cs typeface="Arial" panose="020B0604020202020204" pitchFamily="34" charset="0"/>
          </a:endParaRPr>
        </a:p>
      </dsp:txBody>
      <dsp:txXfrm>
        <a:off x="59399" y="625565"/>
        <a:ext cx="10908593" cy="1098002"/>
      </dsp:txXfrm>
    </dsp:sp>
    <dsp:sp modelId="{B0772A54-DD03-4CC0-8EF6-90DCDF0DAD08}">
      <dsp:nvSpPr>
        <dsp:cNvPr id="0" name=""/>
        <dsp:cNvSpPr/>
      </dsp:nvSpPr>
      <dsp:spPr>
        <a:xfrm>
          <a:off x="0" y="1970167"/>
          <a:ext cx="11027391" cy="1216800"/>
        </a:xfrm>
        <a:prstGeom prst="round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b="1" kern="1200" smtClean="0">
              <a:latin typeface="Arial" panose="020B0604020202020204" pitchFamily="34" charset="0"/>
              <a:cs typeface="Arial" panose="020B0604020202020204" pitchFamily="34" charset="0"/>
            </a:rPr>
            <a:t>2. Triển khai hệ thống mạng</a:t>
          </a:r>
          <a:endParaRPr lang="en-US" sz="3600" b="1" kern="1200" cap="none" spc="0" dirty="0">
            <a:ln w="1905"/>
            <a:effectLst>
              <a:innerShdw blurRad="69850" dist="43180" dir="5400000">
                <a:srgbClr val="000000">
                  <a:alpha val="65000"/>
                </a:srgbClr>
              </a:innerShdw>
            </a:effectLst>
            <a:latin typeface="Arial" panose="020B0604020202020204" pitchFamily="34" charset="0"/>
            <a:cs typeface="Arial" panose="020B0604020202020204" pitchFamily="34" charset="0"/>
          </a:endParaRPr>
        </a:p>
      </dsp:txBody>
      <dsp:txXfrm>
        <a:off x="59399" y="2029566"/>
        <a:ext cx="10908593"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8A1DAE-951E-4860-A0B4-6967586A9407}" type="datetimeFigureOut">
              <a:rPr lang="en-US" smtClean="0"/>
              <a:t>12/29/2019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2E604A-2379-482B-A3CD-40A1D6D43586}" type="slidenum">
              <a:rPr lang="en-US" smtClean="0"/>
              <a:t>‹#›</a:t>
            </a:fld>
            <a:endParaRPr lang="en-US"/>
          </a:p>
        </p:txBody>
      </p:sp>
    </p:spTree>
    <p:extLst>
      <p:ext uri="{BB962C8B-B14F-4D97-AF65-F5344CB8AC3E}">
        <p14:creationId xmlns:p14="http://schemas.microsoft.com/office/powerpoint/2010/main" val="3253837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vi.wikipedia.org/wiki/Internet_t%E1%BA%A1i_Vi%E1%BB%87t_Nam" TargetMode="External"/><Relationship Id="rId3" Type="http://schemas.openxmlformats.org/officeDocument/2006/relationships/hyperlink" Target="https://vi.wikipedia.org/wiki/%C4%90i%E1%BB%87n_tho%E1%BA%A1i" TargetMode="External"/><Relationship Id="rId7" Type="http://schemas.openxmlformats.org/officeDocument/2006/relationships/hyperlink" Target="https://vi.wikipedia.org/wiki/T%E1%BA%A7ng_v%E1%BA%ADt_l%C3%BD"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vi.wikipedia.org/w/index.php?title=S%C3%B3ng_truy%E1%BB%81n_d%E1%BA%ABn&amp;action=edit&amp;redlink=1" TargetMode="External"/><Relationship Id="rId5" Type="http://schemas.openxmlformats.org/officeDocument/2006/relationships/hyperlink" Target="https://vi.wikipedia.org/wiki/Radio" TargetMode="External"/><Relationship Id="rId4" Type="http://schemas.openxmlformats.org/officeDocument/2006/relationships/hyperlink" Target="https://vi.wikipedia.org/wiki/M%E1%BA%A1ng_m%C3%A1y_t%C3%ADnh"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Mạng không dây (</a:t>
            </a:r>
            <a:r>
              <a:rPr lang="en-US" sz="1200" i="1" kern="1200" dirty="0" smtClean="0">
                <a:solidFill>
                  <a:schemeClr val="tx1"/>
                </a:solidFill>
                <a:effectLst/>
                <a:latin typeface="+mn-lt"/>
                <a:ea typeface="+mn-ea"/>
                <a:cs typeface="+mn-cs"/>
              </a:rPr>
              <a:t>wireless network</a:t>
            </a:r>
            <a:r>
              <a:rPr lang="en-US" sz="1200" kern="1200" dirty="0" smtClean="0">
                <a:solidFill>
                  <a:schemeClr val="tx1"/>
                </a:solidFill>
                <a:effectLst/>
                <a:latin typeface="+mn-lt"/>
                <a:ea typeface="+mn-ea"/>
                <a:cs typeface="+mn-cs"/>
              </a:rPr>
              <a:t>) là </a:t>
            </a:r>
            <a:r>
              <a:rPr lang="en-US" sz="1200" i="0" kern="1200" dirty="0" smtClean="0">
                <a:solidFill>
                  <a:schemeClr val="tx1"/>
                </a:solidFill>
                <a:effectLst/>
                <a:latin typeface="+mn-lt"/>
                <a:ea typeface="+mn-ea"/>
                <a:cs typeface="+mn-cs"/>
              </a:rPr>
              <a:t>mạ</a:t>
            </a:r>
            <a:r>
              <a:rPr lang="en-US" sz="1200" kern="1200" dirty="0" smtClean="0">
                <a:solidFill>
                  <a:schemeClr val="tx1"/>
                </a:solidFill>
                <a:effectLst/>
                <a:latin typeface="+mn-lt"/>
                <a:ea typeface="+mn-ea"/>
                <a:cs typeface="+mn-cs"/>
              </a:rPr>
              <a:t>ng </a:t>
            </a:r>
            <a:r>
              <a:rPr lang="en-US" sz="1200" u="sng" kern="1200" dirty="0" smtClean="0">
                <a:solidFill>
                  <a:schemeClr val="tx1"/>
                </a:solidFill>
                <a:effectLst/>
                <a:latin typeface="+mn-lt"/>
                <a:ea typeface="+mn-ea"/>
                <a:cs typeface="+mn-cs"/>
                <a:hlinkClick r:id="rId3" tooltip="Điện thoại"/>
              </a:rPr>
              <a:t>điện thoại</a:t>
            </a:r>
            <a:r>
              <a:rPr lang="en-US" sz="1200" kern="1200" dirty="0" smtClean="0">
                <a:solidFill>
                  <a:schemeClr val="tx1"/>
                </a:solidFill>
                <a:effectLst/>
                <a:latin typeface="+mn-lt"/>
                <a:ea typeface="+mn-ea"/>
                <a:cs typeface="+mn-cs"/>
              </a:rPr>
              <a:t> hoặc </a:t>
            </a:r>
            <a:r>
              <a:rPr lang="en-US" sz="1200" u="sng" kern="1200" dirty="0" smtClean="0">
                <a:solidFill>
                  <a:schemeClr val="tx1"/>
                </a:solidFill>
                <a:effectLst/>
                <a:latin typeface="+mn-lt"/>
                <a:ea typeface="+mn-ea"/>
                <a:cs typeface="+mn-cs"/>
                <a:hlinkClick r:id="rId4" tooltip="Mạng máy tính"/>
              </a:rPr>
              <a:t>mạng máy tính</a:t>
            </a:r>
            <a:r>
              <a:rPr lang="en-US" sz="1200" kern="1200" dirty="0" smtClean="0">
                <a:solidFill>
                  <a:schemeClr val="tx1"/>
                </a:solidFill>
                <a:effectLst/>
                <a:latin typeface="+mn-lt"/>
                <a:ea typeface="+mn-ea"/>
                <a:cs typeface="+mn-cs"/>
              </a:rPr>
              <a:t> sử dụng </a:t>
            </a:r>
            <a:r>
              <a:rPr lang="en-US" sz="1200" u="sng" kern="1200" dirty="0" smtClean="0">
                <a:solidFill>
                  <a:schemeClr val="tx1"/>
                </a:solidFill>
                <a:effectLst/>
                <a:latin typeface="+mn-lt"/>
                <a:ea typeface="+mn-ea"/>
                <a:cs typeface="+mn-cs"/>
                <a:hlinkClick r:id="rId5" tooltip="Radio"/>
              </a:rPr>
              <a:t>sóng radio</a:t>
            </a:r>
            <a:r>
              <a:rPr lang="en-US" sz="1200" kern="1200" dirty="0" smtClean="0">
                <a:solidFill>
                  <a:schemeClr val="tx1"/>
                </a:solidFill>
                <a:effectLst/>
                <a:latin typeface="+mn-lt"/>
                <a:ea typeface="+mn-ea"/>
                <a:cs typeface="+mn-cs"/>
              </a:rPr>
              <a:t> làm </a:t>
            </a:r>
            <a:r>
              <a:rPr lang="en-US" sz="1200" u="sng" kern="1200" dirty="0" smtClean="0">
                <a:solidFill>
                  <a:schemeClr val="tx1"/>
                </a:solidFill>
                <a:effectLst/>
                <a:latin typeface="+mn-lt"/>
                <a:ea typeface="+mn-ea"/>
                <a:cs typeface="+mn-cs"/>
                <a:hlinkClick r:id="rId6" tooltip="Sóng truyền dẫn (trang chưa được viết)"/>
              </a:rPr>
              <a:t>sóng truyền dẫn</a:t>
            </a:r>
            <a:r>
              <a:rPr lang="en-US" sz="1200" kern="1200" dirty="0" smtClean="0">
                <a:solidFill>
                  <a:schemeClr val="tx1"/>
                </a:solidFill>
                <a:effectLst/>
                <a:latin typeface="+mn-lt"/>
                <a:ea typeface="+mn-ea"/>
                <a:cs typeface="+mn-cs"/>
              </a:rPr>
              <a:t> hay </a:t>
            </a:r>
            <a:r>
              <a:rPr lang="en-US" sz="1200" u="sng" kern="1200" dirty="0" smtClean="0">
                <a:solidFill>
                  <a:schemeClr val="tx1"/>
                </a:solidFill>
                <a:effectLst/>
                <a:latin typeface="+mn-lt"/>
                <a:ea typeface="+mn-ea"/>
                <a:cs typeface="+mn-cs"/>
                <a:hlinkClick r:id="rId7" tooltip="Tầng vật lý"/>
              </a:rPr>
              <a:t>tầng vật lý</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sử dụng các kết nối dữ liệu không dây giữa các nút mạng. Mạng không dây được ưa thích bởi các hộ gia đình, các doanh nghiệp hay các cơ sở kinh doanh vừa và lớn có nhu cầu kết nối </a:t>
            </a:r>
            <a:r>
              <a:rPr lang="en-US" sz="1200" u="sng" kern="1200" dirty="0" smtClean="0">
                <a:solidFill>
                  <a:schemeClr val="tx1"/>
                </a:solidFill>
                <a:effectLst/>
                <a:latin typeface="+mn-lt"/>
                <a:ea typeface="+mn-ea"/>
                <a:cs typeface="+mn-cs"/>
                <a:hlinkClick r:id="rId8" tooltip="Internet tại Việt Nam"/>
              </a:rPr>
              <a:t>internet</a:t>
            </a:r>
            <a:r>
              <a:rPr lang="en-US" sz="1200" kern="1200" dirty="0" smtClean="0">
                <a:solidFill>
                  <a:schemeClr val="tx1"/>
                </a:solidFill>
                <a:effectLst/>
                <a:latin typeface="+mn-lt"/>
                <a:ea typeface="+mn-ea"/>
                <a:cs typeface="+mn-cs"/>
              </a:rPr>
              <a:t> nhưng không thông qua quá nhiều cáp chuyển đổi.</a:t>
            </a:r>
          </a:p>
          <a:p>
            <a:endParaRPr lang="en-US" dirty="0"/>
          </a:p>
        </p:txBody>
      </p:sp>
      <p:sp>
        <p:nvSpPr>
          <p:cNvPr id="4" name="Slide Number Placeholder 3"/>
          <p:cNvSpPr>
            <a:spLocks noGrp="1"/>
          </p:cNvSpPr>
          <p:nvPr>
            <p:ph type="sldNum" sz="quarter" idx="10"/>
          </p:nvPr>
        </p:nvSpPr>
        <p:spPr/>
        <p:txBody>
          <a:bodyPr/>
          <a:lstStyle/>
          <a:p>
            <a:fld id="{402E604A-2379-482B-A3CD-40A1D6D43586}" type="slidenum">
              <a:rPr lang="en-US" smtClean="0"/>
              <a:t>5</a:t>
            </a:fld>
            <a:endParaRPr lang="en-US"/>
          </a:p>
        </p:txBody>
      </p:sp>
    </p:spTree>
    <p:extLst>
      <p:ext uri="{BB962C8B-B14F-4D97-AF65-F5344CB8AC3E}">
        <p14:creationId xmlns:p14="http://schemas.microsoft.com/office/powerpoint/2010/main" val="2981158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Bảo mật: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bởi phương tiện truyền tín hiệu là sóng và môi trường truyền tín hiệu là không khí nên khả năng bị tấn công là khá lớn.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Phạm vi hoạt động còn hạn chế, ngay cả công nghệ mạng dây hiện đại nhất hiện nay cũng chỉ có thể hoạt động ở phạm vi tối đa 150m nên mạng không dây chỉ phù hợp với không gian hẹp.</a:t>
            </a:r>
          </a:p>
          <a:p>
            <a:pPr lvl="0"/>
            <a:r>
              <a:rPr lang="en-US" sz="1200" kern="1200" dirty="0" smtClean="0">
                <a:solidFill>
                  <a:schemeClr val="tx1"/>
                </a:solidFill>
                <a:effectLst/>
                <a:latin typeface="+mn-lt"/>
                <a:ea typeface="+mn-ea"/>
                <a:cs typeface="+mn-cs"/>
              </a:rPr>
              <a:t>	Do truyền tín hiệu bằng sóng vô tuyến nên việc bị nhiễu hay suy giảm là điều tất yếu. Đây là vấn đề gây ảnh hướng lớn đến hiệu quả của các mạng.</a:t>
            </a:r>
          </a:p>
          <a:p>
            <a:pPr lvl="0"/>
            <a:r>
              <a:rPr lang="en-US" sz="1200" kern="1200" dirty="0" smtClean="0">
                <a:solidFill>
                  <a:schemeClr val="tx1"/>
                </a:solidFill>
                <a:effectLst/>
                <a:latin typeface="+mn-lt"/>
                <a:ea typeface="+mn-ea"/>
                <a:cs typeface="+mn-cs"/>
              </a:rPr>
              <a:t>	Hơn thế nữa mạng không dây bị tác động rất lớn bởi yếu tố thời tiết hay các vật chắn, mạng không dây còn bị tác động bởi ảnh hưởng của các thiết bị khác.</a:t>
            </a:r>
          </a:p>
          <a:p>
            <a:endParaRPr lang="en-US" sz="120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402E604A-2379-482B-A3CD-40A1D6D43586}" type="slidenum">
              <a:rPr lang="en-US" smtClean="0"/>
              <a:t>6</a:t>
            </a:fld>
            <a:endParaRPr lang="en-US"/>
          </a:p>
        </p:txBody>
      </p:sp>
    </p:spTree>
    <p:extLst>
      <p:ext uri="{BB962C8B-B14F-4D97-AF65-F5344CB8AC3E}">
        <p14:creationId xmlns:p14="http://schemas.microsoft.com/office/powerpoint/2010/main" val="4045889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484" y="1730403"/>
            <a:ext cx="7531497"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616370" y="2470926"/>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C14DCE7-D199-4F9B-A217-DE89E664B56E}" type="datetimeFigureOut">
              <a:rPr lang="en-US" smtClean="0"/>
              <a:t>12/29/2019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F0AF3-E601-4074-BAE5-701C376FEBA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14DCE7-D199-4F9B-A217-DE89E664B56E}" type="datetimeFigureOut">
              <a:rPr lang="en-US" smtClean="0"/>
              <a:t>12/29/2019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F0AF3-E601-4074-BAE5-701C376FEBA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14DCE7-D199-4F9B-A217-DE89E664B56E}" type="datetimeFigureOut">
              <a:rPr lang="en-US" smtClean="0"/>
              <a:t>12/29/2019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F0AF3-E601-4074-BAE5-701C376FEBA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5C14DCE7-D199-4F9B-A217-DE89E664B56E}" type="datetimeFigureOut">
              <a:rPr lang="en-US" smtClean="0"/>
              <a:t>12/29/2019</a:t>
            </a:fld>
            <a:endParaRPr lang="en-US"/>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1C1F0AF3-E601-4074-BAE5-701C376FEBA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5C14DCE7-D199-4F9B-A217-DE89E664B56E}" type="datetimeFigureOut">
              <a:rPr lang="en-US" smtClean="0"/>
              <a:t>12/29/2019</a:t>
            </a:fld>
            <a:endParaRPr lang="en-US"/>
          </a:p>
        </p:txBody>
      </p:sp>
      <p:sp>
        <p:nvSpPr>
          <p:cNvPr id="9" name="Slide Number Placeholder 8"/>
          <p:cNvSpPr>
            <a:spLocks noGrp="1"/>
          </p:cNvSpPr>
          <p:nvPr>
            <p:ph type="sldNum" sz="quarter" idx="15"/>
          </p:nvPr>
        </p:nvSpPr>
        <p:spPr/>
        <p:txBody>
          <a:bodyPr rtlCol="0"/>
          <a:lstStyle/>
          <a:p>
            <a:fld id="{1C1F0AF3-E601-4074-BAE5-701C376FEBAE}"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5C14DCE7-D199-4F9B-A217-DE89E664B56E}" type="datetimeFigureOut">
              <a:rPr lang="en-US" smtClean="0"/>
              <a:t>12/29/2019</a:t>
            </a:fld>
            <a:endParaRPr lang="en-US"/>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1C1F0AF3-E601-4074-BAE5-701C376FEBA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C14DCE7-D199-4F9B-A217-DE89E664B56E}" type="datetimeFigureOut">
              <a:rPr lang="en-US" smtClean="0"/>
              <a:t>12/29/2019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F0AF3-E601-4074-BAE5-701C376FEBAE}" type="slidenum">
              <a:rPr lang="en-US" smtClean="0"/>
              <a:t>‹#›</a:t>
            </a:fld>
            <a:endParaRPr lang="en-US"/>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C14DCE7-D199-4F9B-A217-DE89E664B56E}" type="datetimeFigureOut">
              <a:rPr lang="en-US" smtClean="0"/>
              <a:t>12/29/2019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F0AF3-E601-4074-BAE5-701C376FEBAE}" type="slidenum">
              <a:rPr lang="en-US" smtClean="0"/>
              <a:t>‹#›</a:t>
            </a:fld>
            <a:endParaRPr lang="en-US"/>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C14DCE7-D199-4F9B-A217-DE89E664B56E}" type="datetimeFigureOut">
              <a:rPr lang="en-US" smtClean="0"/>
              <a:t>12/29/2019</a:t>
            </a:fld>
            <a:endParaRPr lang="en-US"/>
          </a:p>
        </p:txBody>
      </p:sp>
      <p:sp>
        <p:nvSpPr>
          <p:cNvPr id="7" name="Slide Number Placeholder 6"/>
          <p:cNvSpPr>
            <a:spLocks noGrp="1"/>
          </p:cNvSpPr>
          <p:nvPr>
            <p:ph type="sldNum" sz="quarter" idx="11"/>
          </p:nvPr>
        </p:nvSpPr>
        <p:spPr/>
        <p:txBody>
          <a:bodyPr rtlCol="0"/>
          <a:lstStyle/>
          <a:p>
            <a:fld id="{1C1F0AF3-E601-4074-BAE5-701C376FEBAE}"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4DCE7-D199-4F9B-A217-DE89E664B56E}" type="datetimeFigureOut">
              <a:rPr lang="en-US" smtClean="0"/>
              <a:t>12/29/2019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F0AF3-E601-4074-BAE5-701C376FEBAE}"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5C14DCE7-D199-4F9B-A217-DE89E664B56E}" type="datetimeFigureOut">
              <a:rPr lang="en-US" smtClean="0"/>
              <a:t>12/29/2019</a:t>
            </a:fld>
            <a:endParaRPr lang="en-US"/>
          </a:p>
        </p:txBody>
      </p:sp>
      <p:sp>
        <p:nvSpPr>
          <p:cNvPr id="22" name="Slide Number Placeholder 21"/>
          <p:cNvSpPr>
            <a:spLocks noGrp="1"/>
          </p:cNvSpPr>
          <p:nvPr>
            <p:ph type="sldNum" sz="quarter" idx="15"/>
          </p:nvPr>
        </p:nvSpPr>
        <p:spPr/>
        <p:txBody>
          <a:bodyPr rtlCol="0"/>
          <a:lstStyle/>
          <a:p>
            <a:fld id="{1C1F0AF3-E601-4074-BAE5-701C376FEBAE}"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14DCE7-D199-4F9B-A217-DE89E664B56E}" type="datetimeFigureOut">
              <a:rPr lang="en-US" smtClean="0"/>
              <a:t>12/29/2019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F0AF3-E601-4074-BAE5-701C376FEBAE}"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C14DCE7-D199-4F9B-A217-DE89E664B56E}" type="datetimeFigureOut">
              <a:rPr lang="en-US" smtClean="0"/>
              <a:t>12/29/2019</a:t>
            </a:fld>
            <a:endParaRPr lang="en-US"/>
          </a:p>
        </p:txBody>
      </p:sp>
      <p:sp>
        <p:nvSpPr>
          <p:cNvPr id="18" name="Slide Number Placeholder 17"/>
          <p:cNvSpPr>
            <a:spLocks noGrp="1"/>
          </p:cNvSpPr>
          <p:nvPr>
            <p:ph type="sldNum" sz="quarter" idx="11"/>
          </p:nvPr>
        </p:nvSpPr>
        <p:spPr/>
        <p:txBody>
          <a:bodyPr rtlCol="0"/>
          <a:lstStyle/>
          <a:p>
            <a:fld id="{1C1F0AF3-E601-4074-BAE5-701C376FEBAE}"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14DCE7-D199-4F9B-A217-DE89E664B56E}" type="datetimeFigureOut">
              <a:rPr lang="en-US" smtClean="0"/>
              <a:t>12/29/2019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F0AF3-E601-4074-BAE5-701C376FEBAE}"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14DCE7-D199-4F9B-A217-DE89E664B56E}" type="datetimeFigureOut">
              <a:rPr lang="en-US" smtClean="0"/>
              <a:t>12/29/2019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F0AF3-E601-4074-BAE5-701C376FEBAE}"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vi-V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5C14DCE7-D199-4F9B-A217-DE89E664B56E}" type="datetimeFigureOut">
              <a:rPr lang="en-US" smtClean="0"/>
              <a:t>12/29/2019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F0AF3-E601-4074-BAE5-701C376FEBAE}" type="slidenum">
              <a:rPr lang="en-US" smtClean="0"/>
              <a:t>‹#›</a:t>
            </a:fld>
            <a:endParaRPr lang="en-US"/>
          </a:p>
        </p:txBody>
      </p:sp>
    </p:spTree>
    <p:extLst>
      <p:ext uri="{BB962C8B-B14F-4D97-AF65-F5344CB8AC3E}">
        <p14:creationId xmlns:p14="http://schemas.microsoft.com/office/powerpoint/2010/main" val="40985997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5C14DCE7-D199-4F9B-A217-DE89E664B56E}" type="datetimeFigureOut">
              <a:rPr lang="en-US" smtClean="0"/>
              <a:t>12/29/2019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F0AF3-E601-4074-BAE5-701C376FEBAE}" type="slidenum">
              <a:rPr lang="en-US" smtClean="0"/>
              <a:t>‹#›</a:t>
            </a:fld>
            <a:endParaRPr lang="en-US"/>
          </a:p>
        </p:txBody>
      </p:sp>
    </p:spTree>
    <p:extLst>
      <p:ext uri="{BB962C8B-B14F-4D97-AF65-F5344CB8AC3E}">
        <p14:creationId xmlns:p14="http://schemas.microsoft.com/office/powerpoint/2010/main" val="22734374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4DCE7-D199-4F9B-A217-DE89E664B56E}" type="datetimeFigureOut">
              <a:rPr lang="en-US" smtClean="0"/>
              <a:t>12/29/2019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F0AF3-E601-4074-BAE5-701C376FEBAE}" type="slidenum">
              <a:rPr lang="en-US" smtClean="0"/>
              <a:t>‹#›</a:t>
            </a:fld>
            <a:endParaRPr lang="en-US"/>
          </a:p>
        </p:txBody>
      </p:sp>
    </p:spTree>
    <p:extLst>
      <p:ext uri="{BB962C8B-B14F-4D97-AF65-F5344CB8AC3E}">
        <p14:creationId xmlns:p14="http://schemas.microsoft.com/office/powerpoint/2010/main" val="38824322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5C14DCE7-D199-4F9B-A217-DE89E664B56E}" type="datetimeFigureOut">
              <a:rPr lang="en-US" smtClean="0"/>
              <a:t>12/29/2019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F0AF3-E601-4074-BAE5-701C376FEBAE}" type="slidenum">
              <a:rPr lang="en-US" smtClean="0"/>
              <a:t>‹#›</a:t>
            </a:fld>
            <a:endParaRPr lang="en-US"/>
          </a:p>
        </p:txBody>
      </p:sp>
    </p:spTree>
    <p:extLst>
      <p:ext uri="{BB962C8B-B14F-4D97-AF65-F5344CB8AC3E}">
        <p14:creationId xmlns:p14="http://schemas.microsoft.com/office/powerpoint/2010/main" val="12217987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5C14DCE7-D199-4F9B-A217-DE89E664B56E}" type="datetimeFigureOut">
              <a:rPr lang="en-US" smtClean="0"/>
              <a:t>12/29/2019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F0AF3-E601-4074-BAE5-701C376FEBAE}" type="slidenum">
              <a:rPr lang="en-US" smtClean="0"/>
              <a:t>‹#›</a:t>
            </a:fld>
            <a:endParaRPr lang="en-US"/>
          </a:p>
        </p:txBody>
      </p:sp>
    </p:spTree>
    <p:extLst>
      <p:ext uri="{BB962C8B-B14F-4D97-AF65-F5344CB8AC3E}">
        <p14:creationId xmlns:p14="http://schemas.microsoft.com/office/powerpoint/2010/main" val="38501089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5C14DCE7-D199-4F9B-A217-DE89E664B56E}" type="datetimeFigureOut">
              <a:rPr lang="en-US" smtClean="0"/>
              <a:t>12/29/2019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F0AF3-E601-4074-BAE5-701C376FEBAE}" type="slidenum">
              <a:rPr lang="en-US" smtClean="0"/>
              <a:t>‹#›</a:t>
            </a:fld>
            <a:endParaRPr lang="en-US"/>
          </a:p>
        </p:txBody>
      </p:sp>
    </p:spTree>
    <p:extLst>
      <p:ext uri="{BB962C8B-B14F-4D97-AF65-F5344CB8AC3E}">
        <p14:creationId xmlns:p14="http://schemas.microsoft.com/office/powerpoint/2010/main" val="17765554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4DCE7-D199-4F9B-A217-DE89E664B56E}" type="datetimeFigureOut">
              <a:rPr lang="en-US" smtClean="0"/>
              <a:t>12/29/2019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F0AF3-E601-4074-BAE5-701C376FEBAE}" type="slidenum">
              <a:rPr lang="en-US" smtClean="0"/>
              <a:t>‹#›</a:t>
            </a:fld>
            <a:endParaRPr lang="en-US"/>
          </a:p>
        </p:txBody>
      </p:sp>
    </p:spTree>
    <p:extLst>
      <p:ext uri="{BB962C8B-B14F-4D97-AF65-F5344CB8AC3E}">
        <p14:creationId xmlns:p14="http://schemas.microsoft.com/office/powerpoint/2010/main" val="3602349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532" y="1726738"/>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621536" y="2468304"/>
            <a:ext cx="8680704"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5C14DCE7-D199-4F9B-A217-DE89E664B56E}" type="datetimeFigureOut">
              <a:rPr lang="en-US" smtClean="0"/>
              <a:t>12/29/2019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F0AF3-E601-4074-BAE5-701C376FEBAE}"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4DCE7-D199-4F9B-A217-DE89E664B56E}" type="datetimeFigureOut">
              <a:rPr lang="en-US" smtClean="0"/>
              <a:t>12/29/2019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F0AF3-E601-4074-BAE5-701C376FEBAE}" type="slidenum">
              <a:rPr lang="en-US" smtClean="0"/>
              <a:t>‹#›</a:t>
            </a:fld>
            <a:endParaRPr lang="en-US"/>
          </a:p>
        </p:txBody>
      </p:sp>
    </p:spTree>
    <p:extLst>
      <p:ext uri="{BB962C8B-B14F-4D97-AF65-F5344CB8AC3E}">
        <p14:creationId xmlns:p14="http://schemas.microsoft.com/office/powerpoint/2010/main" val="32169964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4DCE7-D199-4F9B-A217-DE89E664B56E}" type="datetimeFigureOut">
              <a:rPr lang="en-US" smtClean="0"/>
              <a:t>12/29/2019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F0AF3-E601-4074-BAE5-701C376FEBAE}" type="slidenum">
              <a:rPr lang="en-US" smtClean="0"/>
              <a:t>‹#›</a:t>
            </a:fld>
            <a:endParaRPr lang="en-US"/>
          </a:p>
        </p:txBody>
      </p:sp>
    </p:spTree>
    <p:extLst>
      <p:ext uri="{BB962C8B-B14F-4D97-AF65-F5344CB8AC3E}">
        <p14:creationId xmlns:p14="http://schemas.microsoft.com/office/powerpoint/2010/main" val="33276870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5C14DCE7-D199-4F9B-A217-DE89E664B56E}" type="datetimeFigureOut">
              <a:rPr lang="en-US" smtClean="0"/>
              <a:t>12/29/2019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F0AF3-E601-4074-BAE5-701C376FEBAE}" type="slidenum">
              <a:rPr lang="en-US" smtClean="0"/>
              <a:t>‹#›</a:t>
            </a:fld>
            <a:endParaRPr lang="en-US"/>
          </a:p>
        </p:txBody>
      </p:sp>
    </p:spTree>
    <p:extLst>
      <p:ext uri="{BB962C8B-B14F-4D97-AF65-F5344CB8AC3E}">
        <p14:creationId xmlns:p14="http://schemas.microsoft.com/office/powerpoint/2010/main" val="12669151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5C14DCE7-D199-4F9B-A217-DE89E664B56E}" type="datetimeFigureOut">
              <a:rPr lang="en-US" smtClean="0"/>
              <a:t>12/29/2019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F0AF3-E601-4074-BAE5-701C376FEBAE}" type="slidenum">
              <a:rPr lang="en-US" smtClean="0"/>
              <a:t>‹#›</a:t>
            </a:fld>
            <a:endParaRPr lang="en-US"/>
          </a:p>
        </p:txBody>
      </p:sp>
    </p:spTree>
    <p:extLst>
      <p:ext uri="{BB962C8B-B14F-4D97-AF65-F5344CB8AC3E}">
        <p14:creationId xmlns:p14="http://schemas.microsoft.com/office/powerpoint/2010/main" val="2378986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14DCE7-D199-4F9B-A217-DE89E664B56E}" type="datetimeFigureOut">
              <a:rPr lang="en-US" smtClean="0"/>
              <a:t>12/29/2019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F0AF3-E601-4074-BAE5-701C376FEBAE}"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14DCE7-D199-4F9B-A217-DE89E664B56E}" type="datetimeFigureOut">
              <a:rPr lang="en-US" smtClean="0"/>
              <a:t>12/29/2019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F0AF3-E601-4074-BAE5-701C376FEBA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14DCE7-D199-4F9B-A217-DE89E664B56E}" type="datetimeFigureOut">
              <a:rPr lang="en-US" smtClean="0"/>
              <a:t>12/29/2019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F0AF3-E601-4074-BAE5-701C376FEBA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4DCE7-D199-4F9B-A217-DE89E664B56E}" type="datetimeFigureOut">
              <a:rPr lang="en-US" smtClean="0"/>
              <a:t>12/29/2019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F0AF3-E601-4074-BAE5-701C376FEBA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20852" y="-1720850"/>
            <a:ext cx="6858000" cy="1029970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573" y="1576104"/>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6332737" y="2618913"/>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5C14DCE7-D199-4F9B-A217-DE89E664B56E}" type="datetimeFigureOut">
              <a:rPr lang="en-US" smtClean="0"/>
              <a:t>12/29/2019</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1C1F0AF3-E601-4074-BAE5-701C376FEBA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5101"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524639"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4DCE7-D199-4F9B-A217-DE89E664B56E}" type="datetimeFigureOut">
              <a:rPr lang="en-US" smtClean="0"/>
              <a:t>12/29/2019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F0AF3-E601-4074-BAE5-701C376FEBA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0633"/>
            <a:ext cx="476567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517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7280" y="365760"/>
            <a:ext cx="1002792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68224" y="5870448"/>
            <a:ext cx="2901696" cy="201168"/>
          </a:xfrm>
          <a:prstGeom prst="rect">
            <a:avLst/>
          </a:prstGeom>
        </p:spPr>
        <p:txBody>
          <a:bodyPr vert="horz" lIns="91440" tIns="45720" rIns="91440" bIns="45720" rtlCol="0" anchor="ctr"/>
          <a:lstStyle>
            <a:lvl1pPr algn="l">
              <a:defRPr sz="1200">
                <a:solidFill>
                  <a:srgbClr val="FFFFFF"/>
                </a:solidFill>
              </a:defRPr>
            </a:lvl1pPr>
          </a:lstStyle>
          <a:p>
            <a:fld id="{5C14DCE7-D199-4F9B-A217-DE89E664B56E}" type="datetimeFigureOut">
              <a:rPr lang="en-US" smtClean="0"/>
              <a:t>12/29/2019</a:t>
            </a:fld>
            <a:endParaRPr lang="en-US"/>
          </a:p>
        </p:txBody>
      </p:sp>
      <p:sp>
        <p:nvSpPr>
          <p:cNvPr id="5" name="Footer Placeholder 4"/>
          <p:cNvSpPr>
            <a:spLocks noGrp="1"/>
          </p:cNvSpPr>
          <p:nvPr>
            <p:ph type="ftr" sz="quarter" idx="3"/>
          </p:nvPr>
        </p:nvSpPr>
        <p:spPr>
          <a:xfrm>
            <a:off x="4690019" y="6285122"/>
            <a:ext cx="62992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11201384" y="6170822"/>
            <a:ext cx="67056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1C1F0AF3-E601-4074-BAE5-701C376FEBA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5C14DCE7-D199-4F9B-A217-DE89E664B56E}" type="datetimeFigureOut">
              <a:rPr lang="en-US" smtClean="0"/>
              <a:t>12/29/2019</a:t>
            </a:fld>
            <a:endParaRPr lang="en-US"/>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1C1F0AF3-E601-4074-BAE5-701C376FEBA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4DCE7-D199-4F9B-A217-DE89E664B56E}" type="datetimeFigureOut">
              <a:rPr lang="en-US" smtClean="0"/>
              <a:t>12/29/2019</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F0AF3-E601-4074-BAE5-701C376FEBAE}" type="slidenum">
              <a:rPr lang="en-US" smtClean="0"/>
              <a:t>‹#›</a:t>
            </a:fld>
            <a:endParaRPr lang="en-US"/>
          </a:p>
        </p:txBody>
      </p:sp>
    </p:spTree>
    <p:extLst>
      <p:ext uri="{BB962C8B-B14F-4D97-AF65-F5344CB8AC3E}">
        <p14:creationId xmlns:p14="http://schemas.microsoft.com/office/powerpoint/2010/main" val="4158747887"/>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jp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1.jp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01752" y="1497134"/>
            <a:ext cx="10235632" cy="1754326"/>
          </a:xfrm>
          <a:prstGeom prst="rect">
            <a:avLst/>
          </a:prstGeom>
          <a:noFill/>
        </p:spPr>
        <p:txBody>
          <a:bodyPr wrap="square" rtlCol="0">
            <a:spAutoFit/>
          </a:bodyPr>
          <a:lstStyle/>
          <a:p>
            <a:pPr algn="ctr"/>
            <a:r>
              <a:rPr lang="en-US" sz="5400" b="1"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CHUYÊN </a:t>
            </a: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rPr>
              <a:t>ĐỀ TRUYỀN THÔNG VÀ MẠNG KHÔNG DÂY</a:t>
            </a:r>
            <a:endPar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p:txBody>
      </p:sp>
      <p:sp>
        <p:nvSpPr>
          <p:cNvPr id="6" name="TextBox 5"/>
          <p:cNvSpPr txBox="1"/>
          <p:nvPr/>
        </p:nvSpPr>
        <p:spPr>
          <a:xfrm>
            <a:off x="7751929" y="5062917"/>
            <a:ext cx="5089047" cy="1569660"/>
          </a:xfrm>
          <a:prstGeom prst="rect">
            <a:avLst/>
          </a:prstGeom>
          <a:noFill/>
        </p:spPr>
        <p:txBody>
          <a:bodyPr wrap="square" rtlCol="0">
            <a:spAutoFit/>
          </a:bodyPr>
          <a:lstStyle/>
          <a:p>
            <a:r>
              <a:rPr lang="en-US" sz="2400" b="1" i="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Thành viên:</a:t>
            </a:r>
          </a:p>
          <a:p>
            <a:r>
              <a:rPr lang="en-US" sz="2400" i="1" dirty="0" smtClean="0">
                <a:solidFill>
                  <a:srgbClr val="002060"/>
                </a:solidFill>
                <a:latin typeface="Times New Roman" panose="02020603050405020304" pitchFamily="18" charset="0"/>
                <a:cs typeface="Times New Roman" panose="02020603050405020304" pitchFamily="18" charset="0"/>
              </a:rPr>
              <a:t>Đổ </a:t>
            </a:r>
            <a:r>
              <a:rPr lang="en-US" sz="2400" i="1" smtClean="0">
                <a:solidFill>
                  <a:srgbClr val="002060"/>
                </a:solidFill>
                <a:latin typeface="Times New Roman" panose="02020603050405020304" pitchFamily="18" charset="0"/>
                <a:cs typeface="Times New Roman" panose="02020603050405020304" pitchFamily="18" charset="0"/>
              </a:rPr>
              <a:t>Trọng Hảo        </a:t>
            </a:r>
            <a:r>
              <a:rPr lang="en-US" sz="2400" i="1" dirty="0" smtClean="0">
                <a:solidFill>
                  <a:srgbClr val="002060"/>
                </a:solidFill>
                <a:latin typeface="Times New Roman" panose="02020603050405020304" pitchFamily="18" charset="0"/>
                <a:cs typeface="Times New Roman" panose="02020603050405020304" pitchFamily="18" charset="0"/>
              </a:rPr>
              <a:t>–  110117051</a:t>
            </a:r>
          </a:p>
          <a:p>
            <a:r>
              <a:rPr lang="en-US" sz="2400" i="1" dirty="0" smtClean="0">
                <a:solidFill>
                  <a:srgbClr val="002060"/>
                </a:solidFill>
                <a:latin typeface="Times New Roman" panose="02020603050405020304" pitchFamily="18" charset="0"/>
                <a:cs typeface="Times New Roman" panose="02020603050405020304" pitchFamily="18" charset="0"/>
              </a:rPr>
              <a:t>Nguyễn Minh Thư  –  110117035</a:t>
            </a:r>
          </a:p>
          <a:p>
            <a:r>
              <a:rPr lang="en-US" sz="2400" i="1" dirty="0" smtClean="0">
                <a:solidFill>
                  <a:srgbClr val="002060"/>
                </a:solidFill>
                <a:latin typeface="Times New Roman" panose="02020603050405020304" pitchFamily="18" charset="0"/>
                <a:cs typeface="Times New Roman" panose="02020603050405020304" pitchFamily="18" charset="0"/>
              </a:rPr>
              <a:t>Võ Lê Khánh Duy  –  110117048</a:t>
            </a:r>
            <a:endParaRPr lang="en-US" sz="2400" i="1" dirty="0">
              <a:solidFill>
                <a:srgbClr val="00206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3073667" y="5021973"/>
            <a:ext cx="4180353" cy="523220"/>
          </a:xfrm>
          <a:prstGeom prst="rect">
            <a:avLst/>
          </a:prstGeom>
          <a:noFill/>
        </p:spPr>
        <p:txBody>
          <a:bodyPr wrap="square" rtlCol="0">
            <a:spAutoFit/>
          </a:bodyPr>
          <a:lstStyle/>
          <a:p>
            <a:r>
              <a:rPr lang="en-US" sz="2800" b="1" i="1" dirty="0"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GVHD: </a:t>
            </a:r>
            <a:r>
              <a:rPr lang="en-US" sz="2800" i="1" dirty="0" smtClean="0">
                <a:solidFill>
                  <a:srgbClr val="002060"/>
                </a:solidFill>
                <a:latin typeface="Times New Roman" panose="02020603050405020304" pitchFamily="18" charset="0"/>
                <a:cs typeface="Times New Roman" panose="02020603050405020304" pitchFamily="18" charset="0"/>
              </a:rPr>
              <a:t>Nguyễn Bá Nhiệm</a:t>
            </a:r>
            <a:endParaRPr lang="en-US" sz="2800" i="1" dirty="0">
              <a:solidFill>
                <a:srgbClr val="00206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665178" y="134286"/>
            <a:ext cx="7518405" cy="1107996"/>
          </a:xfrm>
          <a:prstGeom prst="rect">
            <a:avLst/>
          </a:prstGeom>
          <a:noFill/>
        </p:spPr>
        <p:txBody>
          <a:bodyPr wrap="none" rtlCol="0">
            <a:spAutoFit/>
          </a:bodyPr>
          <a:lstStyle/>
          <a:p>
            <a:r>
              <a:rPr lang="en-US" sz="66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BÁO CÁO ĐỒ ÁN: </a:t>
            </a:r>
          </a:p>
        </p:txBody>
      </p:sp>
    </p:spTree>
    <p:extLst>
      <p:ext uri="{BB962C8B-B14F-4D97-AF65-F5344CB8AC3E}">
        <p14:creationId xmlns:p14="http://schemas.microsoft.com/office/powerpoint/2010/main" val="36252059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25924" y="40944"/>
            <a:ext cx="9410700" cy="769441"/>
          </a:xfrm>
          <a:prstGeom prst="rect">
            <a:avLst/>
          </a:prstGeom>
          <a:noFill/>
        </p:spPr>
        <p:txBody>
          <a:bodyPr wrap="square" rtlCol="0">
            <a:spAutoFit/>
          </a:bodyPr>
          <a:lstStyle/>
          <a:p>
            <a:r>
              <a:rPr lang="en-US" sz="4400" b="1" smtClean="0">
                <a:solidFill>
                  <a:srgbClr val="FF0000"/>
                </a:solidFill>
                <a:latin typeface="Arial" panose="020B0604020202020204" pitchFamily="34" charset="0"/>
                <a:cs typeface="Arial" panose="020B0604020202020204" pitchFamily="34" charset="0"/>
              </a:rPr>
              <a:t>2. </a:t>
            </a:r>
            <a:r>
              <a:rPr lang="en-US" sz="4400" b="1" dirty="0" smtClean="0">
                <a:solidFill>
                  <a:srgbClr val="FF0000"/>
                </a:solidFill>
                <a:latin typeface="Arial" panose="020B0604020202020204" pitchFamily="34" charset="0"/>
                <a:cs typeface="Arial" panose="020B0604020202020204" pitchFamily="34" charset="0"/>
              </a:rPr>
              <a:t>TRIỂN KHAI HỆ THỐNG MẠNG</a:t>
            </a:r>
            <a:endParaRPr lang="en-US" sz="4400" b="1" dirty="0">
              <a:solidFill>
                <a:srgbClr val="FF0000"/>
              </a:solidFill>
              <a:latin typeface="Arial" panose="020B0604020202020204" pitchFamily="34" charset="0"/>
              <a:cs typeface="Arial" panose="020B0604020202020204" pitchFamily="34" charset="0"/>
            </a:endParaRPr>
          </a:p>
        </p:txBody>
      </p:sp>
      <p:pic>
        <p:nvPicPr>
          <p:cNvPr id="5122" name="Picture 2" descr="3ff7c1772585dcdb859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0700" y="810385"/>
            <a:ext cx="9323879" cy="5936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252552" y="1889162"/>
            <a:ext cx="2146743" cy="923330"/>
          </a:xfrm>
          <a:prstGeom prst="rect">
            <a:avLst/>
          </a:prstGeom>
          <a:noFill/>
        </p:spPr>
        <p:txBody>
          <a:bodyPr wrap="none" lIns="91440" tIns="45720" rIns="91440" bIns="45720">
            <a:spAutoFit/>
          </a:bodyPr>
          <a:lstStyle/>
          <a:p>
            <a:pPr algn="ctr"/>
            <a:r>
              <a:rPr lang="en-US" sz="5400" b="1" cap="all" spc="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DHCP</a:t>
            </a:r>
            <a:endParaRPr lang="en-US" sz="5400" b="1" cap="all" spc="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365575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500" fill="hold"/>
                                        <p:tgtEl>
                                          <p:spTgt spid="5122"/>
                                        </p:tgtEl>
                                        <p:attrNameLst>
                                          <p:attrName>ppt_w</p:attrName>
                                        </p:attrNameLst>
                                      </p:cBhvr>
                                      <p:tavLst>
                                        <p:tav tm="0">
                                          <p:val>
                                            <p:fltVal val="0"/>
                                          </p:val>
                                        </p:tav>
                                        <p:tav tm="100000">
                                          <p:val>
                                            <p:strVal val="#ppt_w"/>
                                          </p:val>
                                        </p:tav>
                                      </p:tavLst>
                                    </p:anim>
                                    <p:anim calcmode="lin" valueType="num">
                                      <p:cBhvr>
                                        <p:cTn id="8" dur="500" fill="hold"/>
                                        <p:tgtEl>
                                          <p:spTgt spid="5122"/>
                                        </p:tgtEl>
                                        <p:attrNameLst>
                                          <p:attrName>ppt_h</p:attrName>
                                        </p:attrNameLst>
                                      </p:cBhvr>
                                      <p:tavLst>
                                        <p:tav tm="0">
                                          <p:val>
                                            <p:fltVal val="0"/>
                                          </p:val>
                                        </p:tav>
                                        <p:tav tm="100000">
                                          <p:val>
                                            <p:strVal val="#ppt_h"/>
                                          </p:val>
                                        </p:tav>
                                      </p:tavLst>
                                    </p:anim>
                                    <p:animEffect transition="in" filter="fade">
                                      <p:cBhvr>
                                        <p:cTn id="9" dur="500"/>
                                        <p:tgtEl>
                                          <p:spTgt spid="512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25924" y="40944"/>
            <a:ext cx="9410700" cy="769441"/>
          </a:xfrm>
          <a:prstGeom prst="rect">
            <a:avLst/>
          </a:prstGeom>
          <a:noFill/>
        </p:spPr>
        <p:txBody>
          <a:bodyPr wrap="square" rtlCol="0">
            <a:spAutoFit/>
          </a:bodyPr>
          <a:lstStyle/>
          <a:p>
            <a:r>
              <a:rPr lang="en-US" sz="4400" b="1" smtClean="0">
                <a:solidFill>
                  <a:srgbClr val="FF0000"/>
                </a:solidFill>
                <a:latin typeface="Arial" panose="020B0604020202020204" pitchFamily="34" charset="0"/>
                <a:cs typeface="Arial" panose="020B0604020202020204" pitchFamily="34" charset="0"/>
              </a:rPr>
              <a:t>2. </a:t>
            </a:r>
            <a:r>
              <a:rPr lang="en-US" sz="4400" b="1" dirty="0" smtClean="0">
                <a:solidFill>
                  <a:srgbClr val="FF0000"/>
                </a:solidFill>
                <a:latin typeface="Arial" panose="020B0604020202020204" pitchFamily="34" charset="0"/>
                <a:cs typeface="Arial" panose="020B0604020202020204" pitchFamily="34" charset="0"/>
              </a:rPr>
              <a:t>TRIỂN KHAI HỆ THỐNG MẠNG</a:t>
            </a:r>
            <a:endParaRPr lang="en-US" sz="4400" b="1" dirty="0">
              <a:solidFill>
                <a:srgbClr val="FF0000"/>
              </a:solidFill>
              <a:latin typeface="Arial" panose="020B0604020202020204" pitchFamily="34" charset="0"/>
              <a:cs typeface="Arial" panose="020B0604020202020204" pitchFamily="34" charset="0"/>
            </a:endParaRPr>
          </a:p>
        </p:txBody>
      </p:sp>
      <p:sp>
        <p:nvSpPr>
          <p:cNvPr id="6" name="Rectangle 5"/>
          <p:cNvSpPr/>
          <p:nvPr/>
        </p:nvSpPr>
        <p:spPr>
          <a:xfrm>
            <a:off x="483386" y="1889162"/>
            <a:ext cx="1685077" cy="923330"/>
          </a:xfrm>
          <a:prstGeom prst="rect">
            <a:avLst/>
          </a:prstGeom>
          <a:noFill/>
        </p:spPr>
        <p:txBody>
          <a:bodyPr wrap="none" lIns="91440" tIns="45720" rIns="91440" bIns="45720">
            <a:spAutoFit/>
          </a:bodyPr>
          <a:lstStyle/>
          <a:p>
            <a:pPr algn="ctr"/>
            <a:r>
              <a:rPr lang="en-US" sz="5400" b="1"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AAA</a:t>
            </a:r>
            <a:endParaRPr lang="en-US" sz="5400" b="1" cap="all" spc="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6146" name="Picture 2" descr="https://b.f1.photo.talk.zdn.vn/3608741188194871613/4fa95329b7db4e8517c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7578" y="810384"/>
            <a:ext cx="9438655" cy="6047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067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500" fill="hold"/>
                                        <p:tgtEl>
                                          <p:spTgt spid="6146"/>
                                        </p:tgtEl>
                                        <p:attrNameLst>
                                          <p:attrName>ppt_w</p:attrName>
                                        </p:attrNameLst>
                                      </p:cBhvr>
                                      <p:tavLst>
                                        <p:tav tm="0">
                                          <p:val>
                                            <p:fltVal val="0"/>
                                          </p:val>
                                        </p:tav>
                                        <p:tav tm="100000">
                                          <p:val>
                                            <p:strVal val="#ppt_w"/>
                                          </p:val>
                                        </p:tav>
                                      </p:tavLst>
                                    </p:anim>
                                    <p:anim calcmode="lin" valueType="num">
                                      <p:cBhvr>
                                        <p:cTn id="8" dur="500" fill="hold"/>
                                        <p:tgtEl>
                                          <p:spTgt spid="6146"/>
                                        </p:tgtEl>
                                        <p:attrNameLst>
                                          <p:attrName>ppt_h</p:attrName>
                                        </p:attrNameLst>
                                      </p:cBhvr>
                                      <p:tavLst>
                                        <p:tav tm="0">
                                          <p:val>
                                            <p:fltVal val="0"/>
                                          </p:val>
                                        </p:tav>
                                        <p:tav tm="100000">
                                          <p:val>
                                            <p:strVal val="#ppt_h"/>
                                          </p:val>
                                        </p:tav>
                                      </p:tavLst>
                                    </p:anim>
                                    <p:animEffect transition="in" filter="fade">
                                      <p:cBhvr>
                                        <p:cTn id="9" dur="500"/>
                                        <p:tgtEl>
                                          <p:spTgt spid="6146"/>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1936" y="383630"/>
            <a:ext cx="5758290" cy="4611221"/>
          </a:xfrm>
          <a:prstGeom prst="rect">
            <a:avLst/>
          </a:prstGeom>
        </p:spPr>
      </p:pic>
    </p:spTree>
    <p:extLst>
      <p:ext uri="{BB962C8B-B14F-4D97-AF65-F5344CB8AC3E}">
        <p14:creationId xmlns:p14="http://schemas.microsoft.com/office/powerpoint/2010/main" val="3735103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Kết quả hình ảnh cho thank you for liste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5065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0315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959" y="382137"/>
            <a:ext cx="9404723" cy="819034"/>
          </a:xfrm>
        </p:spPr>
        <p:txBody>
          <a:bodyPr>
            <a:noAutofit/>
          </a:bodyPr>
          <a:lstStyle/>
          <a:p>
            <a:pPr algn="ctr"/>
            <a:r>
              <a:rPr lang="en-US" sz="5400" b="1" smtClean="0">
                <a:solidFill>
                  <a:srgbClr val="0033CC"/>
                </a:solidFill>
                <a:latin typeface="Arial" panose="020B0604020202020204" pitchFamily="34" charset="0"/>
                <a:cs typeface="Arial" panose="020B0604020202020204" pitchFamily="34" charset="0"/>
              </a:rPr>
              <a:t>NỘI DUNG BÁO CÁO</a:t>
            </a:r>
            <a:endParaRPr lang="en-US" sz="5400" b="1" dirty="0">
              <a:solidFill>
                <a:srgbClr val="0033CC"/>
              </a:solidFill>
              <a:latin typeface="Arial" panose="020B0604020202020204" pitchFamily="34" charset="0"/>
              <a:cs typeface="Arial" panose="020B0604020202020204" pitchFamily="34" charset="0"/>
            </a:endParaRPr>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2649942711"/>
              </p:ext>
            </p:extLst>
          </p:nvPr>
        </p:nvGraphicFramePr>
        <p:xfrm>
          <a:off x="641441" y="1228298"/>
          <a:ext cx="11027391" cy="37531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499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11027391" cy="1216800"/>
            <a:chOff x="0" y="566166"/>
            <a:chExt cx="11027391" cy="1216800"/>
          </a:xfrm>
        </p:grpSpPr>
        <p:sp>
          <p:nvSpPr>
            <p:cNvPr id="5" name="Rounded Rectangle 4"/>
            <p:cNvSpPr/>
            <p:nvPr/>
          </p:nvSpPr>
          <p:spPr>
            <a:xfrm>
              <a:off x="0" y="566166"/>
              <a:ext cx="11027391" cy="1216800"/>
            </a:xfrm>
            <a:prstGeom prst="roundRect">
              <a:avLst/>
            </a:prstGeom>
          </p:spPr>
          <p:style>
            <a:lnRef idx="3">
              <a:schemeClr val="accent5">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6" name="Rounded Rectangle 4"/>
            <p:cNvSpPr/>
            <p:nvPr/>
          </p:nvSpPr>
          <p:spPr>
            <a:xfrm>
              <a:off x="59399" y="625565"/>
              <a:ext cx="10908593" cy="10980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b="1" kern="1200" cap="none" spc="0" smtClean="0">
                  <a:ln w="1905"/>
                  <a:effectLst>
                    <a:innerShdw blurRad="69850" dist="43180" dir="5400000">
                      <a:srgbClr val="000000">
                        <a:alpha val="65000"/>
                      </a:srgbClr>
                    </a:innerShdw>
                  </a:effectLst>
                  <a:latin typeface="Arial" panose="020B0604020202020204" pitchFamily="34" charset="0"/>
                  <a:cs typeface="Arial" panose="020B0604020202020204" pitchFamily="34" charset="0"/>
                </a:rPr>
                <a:t>1. Tổng quan về mạng có dây và không dây</a:t>
              </a:r>
              <a:endParaRPr lang="en-US" sz="4000" kern="1200" dirty="0">
                <a:latin typeface="Arial" panose="020B0604020202020204" pitchFamily="34" charset="0"/>
                <a:cs typeface="Arial" panose="020B0604020202020204" pitchFamily="34" charset="0"/>
              </a:endParaRPr>
            </a:p>
          </p:txBody>
        </p:sp>
      </p:grpSp>
      <p:pic>
        <p:nvPicPr>
          <p:cNvPr id="2050" name="Picture 2" descr="Kết quả hình ảnh cho ethernet with comp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47" y="1716018"/>
            <a:ext cx="5000625" cy="29337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Kết quả hình ảnh cho MẠNG KHÔNG DÂ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2466" y="1650719"/>
            <a:ext cx="2829610" cy="235030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Kết quả hình ảnh cho cáp đồng trục"/>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4699" b="16641"/>
          <a:stretch/>
        </p:blipFill>
        <p:spPr bwMode="auto">
          <a:xfrm>
            <a:off x="232011" y="5609231"/>
            <a:ext cx="3730710" cy="77792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Kết quả hình ảnh cho cáp xoắn đôi"/>
          <p:cNvPicPr>
            <a:picLocks noChangeAspect="1" noChangeArrowheads="1"/>
          </p:cNvPicPr>
          <p:nvPr/>
        </p:nvPicPr>
        <p:blipFill rotWithShape="1">
          <a:blip r:embed="rId5">
            <a:extLst>
              <a:ext uri="{28A0092B-C50C-407E-A947-70E740481C1C}">
                <a14:useLocalDpi xmlns:a14="http://schemas.microsoft.com/office/drawing/2010/main" val="0"/>
              </a:ext>
            </a:extLst>
          </a:blip>
          <a:srcRect t="18425" b="16567"/>
          <a:stretch/>
        </p:blipFill>
        <p:spPr bwMode="auto">
          <a:xfrm>
            <a:off x="4682332" y="5186149"/>
            <a:ext cx="3429000" cy="167185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Kết quả hình ảnh cho cáp qua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40587" y="5186149"/>
            <a:ext cx="2591679" cy="155500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897026" y="3754235"/>
            <a:ext cx="5038559"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Sóng vô tuyến</a:t>
            </a:r>
            <a:endParaRPr lang="en-US" sz="5400"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9" name="AutoShape 12" descr="Hình ảnh có liên qua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2064" name="Picture 16" descr="Kết quả hình ảnh cho like icon"/>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2002" t="14690" r="12606" b="21848"/>
          <a:stretch/>
        </p:blipFill>
        <p:spPr bwMode="auto">
          <a:xfrm rot="2475513">
            <a:off x="9122211" y="2453894"/>
            <a:ext cx="1352400" cy="1229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110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circle(in)">
                                      <p:cBhvr>
                                        <p:cTn id="7" dur="8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randombar(horizontal)">
                                      <p:cBhvr>
                                        <p:cTn id="12" dur="500"/>
                                        <p:tgtEl>
                                          <p:spTgt spid="205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54"/>
                                        </p:tgtEl>
                                        <p:attrNameLst>
                                          <p:attrName>style.visibility</p:attrName>
                                        </p:attrNameLst>
                                      </p:cBhvr>
                                      <p:to>
                                        <p:strVal val="visible"/>
                                      </p:to>
                                    </p:set>
                                    <p:animEffect transition="in" filter="barn(inVertical)">
                                      <p:cBhvr>
                                        <p:cTn id="17" dur="500"/>
                                        <p:tgtEl>
                                          <p:spTgt spid="205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056"/>
                                        </p:tgtEl>
                                        <p:attrNameLst>
                                          <p:attrName>style.visibility</p:attrName>
                                        </p:attrNameLst>
                                      </p:cBhvr>
                                      <p:to>
                                        <p:strVal val="visible"/>
                                      </p:to>
                                    </p:set>
                                    <p:animEffect transition="in" filter="barn(inVertical)">
                                      <p:cBhvr>
                                        <p:cTn id="22" dur="500"/>
                                        <p:tgtEl>
                                          <p:spTgt spid="205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058"/>
                                        </p:tgtEl>
                                        <p:attrNameLst>
                                          <p:attrName>style.visibility</p:attrName>
                                        </p:attrNameLst>
                                      </p:cBhvr>
                                      <p:to>
                                        <p:strVal val="visible"/>
                                      </p:to>
                                    </p:set>
                                    <p:animEffect transition="in" filter="barn(inVertical)">
                                      <p:cBhvr>
                                        <p:cTn id="27" dur="500"/>
                                        <p:tgtEl>
                                          <p:spTgt spid="205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064"/>
                                        </p:tgtEl>
                                        <p:attrNameLst>
                                          <p:attrName>style.visibility</p:attrName>
                                        </p:attrNameLst>
                                      </p:cBhvr>
                                      <p:to>
                                        <p:strVal val="visible"/>
                                      </p:to>
                                    </p:set>
                                    <p:animEffect transition="in" filter="randombar(horizontal)">
                                      <p:cBhvr>
                                        <p:cTn id="37" dur="500"/>
                                        <p:tgtEl>
                                          <p:spTgt spid="2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11027391" cy="1216800"/>
            <a:chOff x="0" y="566166"/>
            <a:chExt cx="11027391" cy="1216800"/>
          </a:xfrm>
        </p:grpSpPr>
        <p:sp>
          <p:nvSpPr>
            <p:cNvPr id="5" name="Rounded Rectangle 4"/>
            <p:cNvSpPr/>
            <p:nvPr/>
          </p:nvSpPr>
          <p:spPr>
            <a:xfrm>
              <a:off x="0" y="566166"/>
              <a:ext cx="11027391" cy="1216800"/>
            </a:xfrm>
            <a:prstGeom prst="roundRect">
              <a:avLst/>
            </a:prstGeom>
          </p:spPr>
          <p:style>
            <a:lnRef idx="3">
              <a:schemeClr val="accent5">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6" name="Rounded Rectangle 4"/>
            <p:cNvSpPr/>
            <p:nvPr/>
          </p:nvSpPr>
          <p:spPr>
            <a:xfrm>
              <a:off x="59399" y="625565"/>
              <a:ext cx="10908593" cy="10980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b="1" kern="1200" cap="none" spc="0" smtClean="0">
                  <a:ln w="1905"/>
                  <a:effectLst>
                    <a:innerShdw blurRad="69850" dist="43180" dir="5400000">
                      <a:srgbClr val="000000">
                        <a:alpha val="65000"/>
                      </a:srgbClr>
                    </a:innerShdw>
                  </a:effectLst>
                  <a:latin typeface="Arial" panose="020B0604020202020204" pitchFamily="34" charset="0"/>
                  <a:cs typeface="Arial" panose="020B0604020202020204" pitchFamily="34" charset="0"/>
                </a:rPr>
                <a:t>1. Tổng quan về mạng có dây và không dây</a:t>
              </a:r>
              <a:endParaRPr lang="en-US" sz="4000" kern="1200" dirty="0">
                <a:latin typeface="Arial" panose="020B0604020202020204" pitchFamily="34" charset="0"/>
                <a:cs typeface="Arial" panose="020B0604020202020204" pitchFamily="34" charset="0"/>
              </a:endParaRPr>
            </a:p>
          </p:txBody>
        </p:sp>
      </p:grpSp>
      <p:pic>
        <p:nvPicPr>
          <p:cNvPr id="2052" name="Picture 4" descr="Kết quả hình ảnh cho MẠNG KHÔNG DÂ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1514241"/>
            <a:ext cx="2829610" cy="2350309"/>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12" descr="Hình ảnh có liên qua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2" name="AutoShape 2" descr="Kết quả hình ảnh cho dien thoai di do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3" name="AutoShape 4" descr="Kết quả hình ảnh cho dien thoai di do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3078" name="Picture 6" descr="Kết quả hình ảnh cho dien thoai di do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1394" y="1331517"/>
            <a:ext cx="2017144" cy="2017144"/>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8" descr="Kết quả hình ảnh cho máy tính bả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9926" y="1514241"/>
            <a:ext cx="2264391" cy="2604050"/>
          </a:xfrm>
          <a:prstGeom prst="rect">
            <a:avLst/>
          </a:prstGeom>
        </p:spPr>
      </p:pic>
      <p:pic>
        <p:nvPicPr>
          <p:cNvPr id="3082" name="Picture 10" descr="Kết quả hình ảnh cho lapto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94262" y="1789372"/>
            <a:ext cx="3051993" cy="2025414"/>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Kết quả hình ảnh cho kéo dây mạng"/>
          <p:cNvPicPr>
            <a:picLocks noChangeAspect="1" noChangeArrowheads="1"/>
          </p:cNvPicPr>
          <p:nvPr/>
        </p:nvPicPr>
        <p:blipFill rotWithShape="1">
          <a:blip r:embed="rId6">
            <a:extLst>
              <a:ext uri="{28A0092B-C50C-407E-A947-70E740481C1C}">
                <a14:useLocalDpi xmlns:a14="http://schemas.microsoft.com/office/drawing/2010/main" val="0"/>
              </a:ext>
            </a:extLst>
          </a:blip>
          <a:srcRect b="16238"/>
          <a:stretch/>
        </p:blipFill>
        <p:spPr bwMode="auto">
          <a:xfrm>
            <a:off x="717499" y="3994229"/>
            <a:ext cx="4004626" cy="251575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605564" y="3403252"/>
            <a:ext cx="2228495" cy="3770263"/>
          </a:xfrm>
          <a:prstGeom prst="rect">
            <a:avLst/>
          </a:prstGeom>
          <a:noFill/>
        </p:spPr>
        <p:txBody>
          <a:bodyPr wrap="none" rtlCol="0">
            <a:spAutoFit/>
          </a:bodyPr>
          <a:lstStyle/>
          <a:p>
            <a:r>
              <a:rPr lang="en-US" sz="23900" b="1" smtClean="0">
                <a:solidFill>
                  <a:srgbClr val="FF0000"/>
                </a:solidFill>
                <a:effectLst>
                  <a:outerShdw blurRad="38100" dist="38100" dir="2700000" algn="tl">
                    <a:srgbClr val="000000">
                      <a:alpha val="43137"/>
                    </a:srgbClr>
                  </a:outerShdw>
                </a:effectLst>
              </a:rPr>
              <a:t>X</a:t>
            </a:r>
            <a:endParaRPr lang="vi-VN" sz="23900" b="1">
              <a:solidFill>
                <a:srgbClr val="FF0000"/>
              </a:solidFill>
              <a:effectLst>
                <a:outerShdw blurRad="38100" dist="38100" dir="2700000" algn="tl">
                  <a:srgbClr val="000000">
                    <a:alpha val="43137"/>
                  </a:srgbClr>
                </a:outerShdw>
              </a:effectLst>
            </a:endParaRPr>
          </a:p>
        </p:txBody>
      </p:sp>
      <p:sp>
        <p:nvSpPr>
          <p:cNvPr id="12" name="TextBox 11"/>
          <p:cNvSpPr txBox="1"/>
          <p:nvPr/>
        </p:nvSpPr>
        <p:spPr>
          <a:xfrm>
            <a:off x="5016121" y="5021243"/>
            <a:ext cx="3778141" cy="1938992"/>
          </a:xfrm>
          <a:prstGeom prst="rect">
            <a:avLst/>
          </a:prstGeom>
          <a:noFill/>
        </p:spPr>
        <p:txBody>
          <a:bodyPr wrap="square" rtlCol="0">
            <a:spAutoFit/>
          </a:bodyPr>
          <a:lstStyle/>
          <a:p>
            <a:pPr algn="just"/>
            <a:r>
              <a:rPr lang="en-US" sz="4000" b="1" smtClean="0">
                <a:solidFill>
                  <a:srgbClr val="FFFF00"/>
                </a:solidFill>
              </a:rPr>
              <a:t>Không thể truyền tải ở vị trí xa</a:t>
            </a:r>
            <a:endParaRPr lang="vi-VN" sz="4000" b="1">
              <a:solidFill>
                <a:srgbClr val="FFFF00"/>
              </a:solidFill>
            </a:endParaRPr>
          </a:p>
        </p:txBody>
      </p:sp>
      <p:sp>
        <p:nvSpPr>
          <p:cNvPr id="13" name="AutoShape 16" descr="Kết quả hình ảnh cho ethernet with server"/>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85990" y="4831307"/>
            <a:ext cx="3206009" cy="1998111"/>
          </a:xfrm>
          <a:prstGeom prst="rect">
            <a:avLst/>
          </a:prstGeom>
        </p:spPr>
      </p:pic>
    </p:spTree>
    <p:extLst>
      <p:ext uri="{BB962C8B-B14F-4D97-AF65-F5344CB8AC3E}">
        <p14:creationId xmlns:p14="http://schemas.microsoft.com/office/powerpoint/2010/main" val="30337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78"/>
                                        </p:tgtEl>
                                        <p:attrNameLst>
                                          <p:attrName>style.visibility</p:attrName>
                                        </p:attrNameLst>
                                      </p:cBhvr>
                                      <p:to>
                                        <p:strVal val="visible"/>
                                      </p:to>
                                    </p:set>
                                    <p:animEffect transition="in" filter="wipe(down)">
                                      <p:cBhvr>
                                        <p:cTn id="7" dur="500"/>
                                        <p:tgtEl>
                                          <p:spTgt spid="30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082"/>
                                        </p:tgtEl>
                                        <p:attrNameLst>
                                          <p:attrName>style.visibility</p:attrName>
                                        </p:attrNameLst>
                                      </p:cBhvr>
                                      <p:to>
                                        <p:strVal val="visible"/>
                                      </p:to>
                                    </p:set>
                                    <p:animEffect transition="in" filter="barn(inVertical)">
                                      <p:cBhvr>
                                        <p:cTn id="17" dur="500"/>
                                        <p:tgtEl>
                                          <p:spTgt spid="3082"/>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3086"/>
                                        </p:tgtEl>
                                        <p:attrNameLst>
                                          <p:attrName>style.visibility</p:attrName>
                                        </p:attrNameLst>
                                      </p:cBhvr>
                                      <p:to>
                                        <p:strVal val="visible"/>
                                      </p:to>
                                    </p:set>
                                    <p:anim calcmode="lin" valueType="num">
                                      <p:cBhvr>
                                        <p:cTn id="22" dur="500" fill="hold"/>
                                        <p:tgtEl>
                                          <p:spTgt spid="3086"/>
                                        </p:tgtEl>
                                        <p:attrNameLst>
                                          <p:attrName>ppt_w</p:attrName>
                                        </p:attrNameLst>
                                      </p:cBhvr>
                                      <p:tavLst>
                                        <p:tav tm="0">
                                          <p:val>
                                            <p:fltVal val="0"/>
                                          </p:val>
                                        </p:tav>
                                        <p:tav tm="100000">
                                          <p:val>
                                            <p:strVal val="#ppt_w"/>
                                          </p:val>
                                        </p:tav>
                                      </p:tavLst>
                                    </p:anim>
                                    <p:anim calcmode="lin" valueType="num">
                                      <p:cBhvr>
                                        <p:cTn id="23" dur="500" fill="hold"/>
                                        <p:tgtEl>
                                          <p:spTgt spid="3086"/>
                                        </p:tgtEl>
                                        <p:attrNameLst>
                                          <p:attrName>ppt_h</p:attrName>
                                        </p:attrNameLst>
                                      </p:cBhvr>
                                      <p:tavLst>
                                        <p:tav tm="0">
                                          <p:val>
                                            <p:fltVal val="0"/>
                                          </p:val>
                                        </p:tav>
                                        <p:tav tm="100000">
                                          <p:val>
                                            <p:strVal val="#ppt_h"/>
                                          </p:val>
                                        </p:tav>
                                      </p:tavLst>
                                    </p:anim>
                                    <p:animEffect transition="in" filter="fade">
                                      <p:cBhvr>
                                        <p:cTn id="24" dur="500"/>
                                        <p:tgtEl>
                                          <p:spTgt spid="308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46604" y="1238520"/>
            <a:ext cx="2662824" cy="1761902"/>
          </a:xfrm>
          <a:prstGeom prst="rect">
            <a:avLst/>
          </a:prstGeom>
        </p:spPr>
      </p:pic>
      <p:pic>
        <p:nvPicPr>
          <p:cNvPr id="5" name="Picture 4"/>
          <p:cNvPicPr>
            <a:picLocks noChangeAspect="1"/>
          </p:cNvPicPr>
          <p:nvPr/>
        </p:nvPicPr>
        <p:blipFill>
          <a:blip r:embed="rId4"/>
          <a:stretch>
            <a:fillRect/>
          </a:stretch>
        </p:blipFill>
        <p:spPr>
          <a:xfrm>
            <a:off x="4996453" y="1238520"/>
            <a:ext cx="2562766" cy="1761902"/>
          </a:xfrm>
          <a:prstGeom prst="rect">
            <a:avLst/>
          </a:prstGeom>
        </p:spPr>
      </p:pic>
      <p:pic>
        <p:nvPicPr>
          <p:cNvPr id="6" name="Picture 5"/>
          <p:cNvPicPr>
            <a:picLocks noChangeAspect="1"/>
          </p:cNvPicPr>
          <p:nvPr/>
        </p:nvPicPr>
        <p:blipFill>
          <a:blip r:embed="rId5"/>
          <a:stretch>
            <a:fillRect/>
          </a:stretch>
        </p:blipFill>
        <p:spPr>
          <a:xfrm>
            <a:off x="9246244" y="1238520"/>
            <a:ext cx="1761902" cy="1761902"/>
          </a:xfrm>
          <a:prstGeom prst="rect">
            <a:avLst/>
          </a:prstGeom>
        </p:spPr>
      </p:pic>
      <p:pic>
        <p:nvPicPr>
          <p:cNvPr id="7" name="Picture 6"/>
          <p:cNvPicPr>
            <a:picLocks noChangeAspect="1"/>
          </p:cNvPicPr>
          <p:nvPr/>
        </p:nvPicPr>
        <p:blipFill>
          <a:blip r:embed="rId6"/>
          <a:stretch>
            <a:fillRect/>
          </a:stretch>
        </p:blipFill>
        <p:spPr>
          <a:xfrm>
            <a:off x="4409184" y="3512869"/>
            <a:ext cx="3737304" cy="2309862"/>
          </a:xfrm>
          <a:prstGeom prst="rect">
            <a:avLst/>
          </a:prstGeom>
        </p:spPr>
      </p:pic>
    </p:spTree>
    <p:extLst>
      <p:ext uri="{BB962C8B-B14F-4D97-AF65-F5344CB8AC3E}">
        <p14:creationId xmlns:p14="http://schemas.microsoft.com/office/powerpoint/2010/main" val="38968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inVertic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48996" y="1224294"/>
            <a:ext cx="5113199" cy="2556600"/>
          </a:xfrm>
          <a:prstGeom prst="rect">
            <a:avLst/>
          </a:prstGeom>
        </p:spPr>
      </p:pic>
      <p:pic>
        <p:nvPicPr>
          <p:cNvPr id="7" name="Picture 6"/>
          <p:cNvPicPr>
            <a:picLocks noChangeAspect="1"/>
          </p:cNvPicPr>
          <p:nvPr/>
        </p:nvPicPr>
        <p:blipFill>
          <a:blip r:embed="rId4"/>
          <a:stretch>
            <a:fillRect/>
          </a:stretch>
        </p:blipFill>
        <p:spPr>
          <a:xfrm>
            <a:off x="7173250" y="3347854"/>
            <a:ext cx="4519657" cy="2589387"/>
          </a:xfrm>
          <a:prstGeom prst="rect">
            <a:avLst/>
          </a:prstGeom>
        </p:spPr>
      </p:pic>
      <p:sp>
        <p:nvSpPr>
          <p:cNvPr id="8" name="AutoShape 2" descr="Kết quả hình ảnh cho thoi tie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10" name="AutoShape 4" descr="Hình ảnh có liên qua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1517" y="775939"/>
            <a:ext cx="2143125" cy="2143125"/>
          </a:xfrm>
          <a:prstGeom prst="rect">
            <a:avLst/>
          </a:prstGeom>
        </p:spPr>
      </p:pic>
    </p:spTree>
    <p:extLst>
      <p:ext uri="{BB962C8B-B14F-4D97-AF65-F5344CB8AC3E}">
        <p14:creationId xmlns:p14="http://schemas.microsoft.com/office/powerpoint/2010/main" val="3527664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1000" fill="hold"/>
                                        <p:tgtEl>
                                          <p:spTgt spid="11"/>
                                        </p:tgtEl>
                                        <p:attrNameLst>
                                          <p:attrName>ppt_w</p:attrName>
                                        </p:attrNameLst>
                                      </p:cBhvr>
                                      <p:tavLst>
                                        <p:tav tm="0">
                                          <p:val>
                                            <p:fltVal val="0"/>
                                          </p:val>
                                        </p:tav>
                                        <p:tav tm="100000">
                                          <p:val>
                                            <p:strVal val="#ppt_w"/>
                                          </p:val>
                                        </p:tav>
                                      </p:tavLst>
                                    </p:anim>
                                    <p:anim calcmode="lin" valueType="num">
                                      <p:cBhvr>
                                        <p:cTn id="14" dur="1000" fill="hold"/>
                                        <p:tgtEl>
                                          <p:spTgt spid="11"/>
                                        </p:tgtEl>
                                        <p:attrNameLst>
                                          <p:attrName>ppt_h</p:attrName>
                                        </p:attrNameLst>
                                      </p:cBhvr>
                                      <p:tavLst>
                                        <p:tav tm="0">
                                          <p:val>
                                            <p:fltVal val="0"/>
                                          </p:val>
                                        </p:tav>
                                        <p:tav tm="100000">
                                          <p:val>
                                            <p:strVal val="#ppt_h"/>
                                          </p:val>
                                        </p:tav>
                                      </p:tavLst>
                                    </p:anim>
                                    <p:anim calcmode="lin" valueType="num">
                                      <p:cBhvr>
                                        <p:cTn id="15" dur="1000" fill="hold"/>
                                        <p:tgtEl>
                                          <p:spTgt spid="11"/>
                                        </p:tgtEl>
                                        <p:attrNameLst>
                                          <p:attrName>style.rotation</p:attrName>
                                        </p:attrNameLst>
                                      </p:cBhvr>
                                      <p:tavLst>
                                        <p:tav tm="0">
                                          <p:val>
                                            <p:fltVal val="90"/>
                                          </p:val>
                                        </p:tav>
                                        <p:tav tm="100000">
                                          <p:val>
                                            <p:fltVal val="0"/>
                                          </p:val>
                                        </p:tav>
                                      </p:tavLst>
                                    </p:anim>
                                    <p:animEffect transition="in" filter="fade">
                                      <p:cBhvr>
                                        <p:cTn id="16" dur="1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25924" y="40944"/>
            <a:ext cx="9410700" cy="769441"/>
          </a:xfrm>
          <a:prstGeom prst="rect">
            <a:avLst/>
          </a:prstGeom>
          <a:noFill/>
        </p:spPr>
        <p:txBody>
          <a:bodyPr wrap="square" rtlCol="0">
            <a:spAutoFit/>
          </a:bodyPr>
          <a:lstStyle/>
          <a:p>
            <a:r>
              <a:rPr lang="en-US" sz="4400" b="1" smtClean="0">
                <a:solidFill>
                  <a:srgbClr val="FF0000"/>
                </a:solidFill>
                <a:latin typeface="Arial" panose="020B0604020202020204" pitchFamily="34" charset="0"/>
                <a:cs typeface="Arial" panose="020B0604020202020204" pitchFamily="34" charset="0"/>
              </a:rPr>
              <a:t>2. </a:t>
            </a:r>
            <a:r>
              <a:rPr lang="en-US" sz="4400" b="1" dirty="0" smtClean="0">
                <a:solidFill>
                  <a:srgbClr val="FF0000"/>
                </a:solidFill>
                <a:latin typeface="Arial" panose="020B0604020202020204" pitchFamily="34" charset="0"/>
                <a:cs typeface="Arial" panose="020B0604020202020204" pitchFamily="34" charset="0"/>
              </a:rPr>
              <a:t>TRIỂN KHAI HỆ THỐNG MẠNG</a:t>
            </a:r>
            <a:endParaRPr lang="en-US" sz="4400" b="1" dirty="0">
              <a:solidFill>
                <a:srgbClr val="FF0000"/>
              </a:solidFill>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892765407"/>
              </p:ext>
            </p:extLst>
          </p:nvPr>
        </p:nvGraphicFramePr>
        <p:xfrm>
          <a:off x="501709" y="1625123"/>
          <a:ext cx="11330899" cy="4734733"/>
        </p:xfrm>
        <a:graphic>
          <a:graphicData uri="http://schemas.openxmlformats.org/drawingml/2006/table">
            <a:tbl>
              <a:tblPr firstRow="1" firstCol="1" bandRow="1">
                <a:tableStyleId>{638B1855-1B75-4FBE-930C-398BA8C253C6}</a:tableStyleId>
              </a:tblPr>
              <a:tblGrid>
                <a:gridCol w="1559103"/>
                <a:gridCol w="1308163"/>
                <a:gridCol w="2104490"/>
                <a:gridCol w="2103347"/>
                <a:gridCol w="1990301"/>
                <a:gridCol w="2265495"/>
              </a:tblGrid>
              <a:tr h="1409613">
                <a:tc>
                  <a:txBody>
                    <a:bodyPr/>
                    <a:lstStyle/>
                    <a:p>
                      <a:pPr algn="ctr">
                        <a:lnSpc>
                          <a:spcPct val="150000"/>
                        </a:lnSpc>
                        <a:spcBef>
                          <a:spcPts val="600"/>
                        </a:spcBef>
                        <a:spcAft>
                          <a:spcPts val="600"/>
                        </a:spcAft>
                      </a:pPr>
                      <a:r>
                        <a:rPr lang="en-US" sz="2000">
                          <a:effectLst/>
                        </a:rPr>
                        <a:t>Tên mạng</a:t>
                      </a:r>
                      <a:endParaRPr lang="vi-VN" sz="200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pPr algn="ctr">
                        <a:lnSpc>
                          <a:spcPct val="150000"/>
                        </a:lnSpc>
                        <a:spcBef>
                          <a:spcPts val="600"/>
                        </a:spcBef>
                        <a:spcAft>
                          <a:spcPts val="600"/>
                        </a:spcAft>
                      </a:pPr>
                      <a:r>
                        <a:rPr lang="en-US" sz="2000">
                          <a:effectLst/>
                        </a:rPr>
                        <a:t>Số host yêu cầu</a:t>
                      </a:r>
                      <a:endParaRPr lang="vi-VN" sz="2000">
                        <a:effectLst/>
                        <a:latin typeface="Times New Roman"/>
                        <a:ea typeface="Times New Roman"/>
                        <a:cs typeface="Times New Roman"/>
                      </a:endParaRPr>
                    </a:p>
                  </a:txBody>
                  <a:tcPr marL="68580" marR="6858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pPr algn="ctr">
                        <a:lnSpc>
                          <a:spcPct val="150000"/>
                        </a:lnSpc>
                        <a:spcBef>
                          <a:spcPts val="600"/>
                        </a:spcBef>
                        <a:spcAft>
                          <a:spcPts val="600"/>
                        </a:spcAft>
                      </a:pPr>
                      <a:r>
                        <a:rPr lang="en-US" sz="2000">
                          <a:effectLst/>
                        </a:rPr>
                        <a:t>Địa chỉ mạng</a:t>
                      </a:r>
                      <a:endParaRPr lang="vi-VN" sz="2000">
                        <a:effectLst/>
                        <a:latin typeface="Times New Roman"/>
                        <a:ea typeface="Times New Roman"/>
                        <a:cs typeface="Times New Roman"/>
                      </a:endParaRPr>
                    </a:p>
                  </a:txBody>
                  <a:tcPr marL="68580" marR="6858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pPr algn="ctr">
                        <a:lnSpc>
                          <a:spcPct val="150000"/>
                        </a:lnSpc>
                        <a:spcBef>
                          <a:spcPts val="600"/>
                        </a:spcBef>
                        <a:spcAft>
                          <a:spcPts val="600"/>
                        </a:spcAft>
                      </a:pPr>
                      <a:r>
                        <a:rPr lang="en-US" sz="2000">
                          <a:effectLst/>
                        </a:rPr>
                        <a:t>Dãy địa chỉ khả dụng</a:t>
                      </a:r>
                      <a:endParaRPr lang="vi-VN" sz="2000">
                        <a:effectLst/>
                        <a:latin typeface="Times New Roman"/>
                        <a:ea typeface="Times New Roman"/>
                        <a:cs typeface="Times New Roman"/>
                      </a:endParaRPr>
                    </a:p>
                  </a:txBody>
                  <a:tcPr marL="68580" marR="6858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pPr algn="ctr">
                        <a:lnSpc>
                          <a:spcPct val="150000"/>
                        </a:lnSpc>
                        <a:spcBef>
                          <a:spcPts val="600"/>
                        </a:spcBef>
                        <a:spcAft>
                          <a:spcPts val="600"/>
                        </a:spcAft>
                      </a:pPr>
                      <a:r>
                        <a:rPr lang="en-US" sz="2000">
                          <a:effectLst/>
                        </a:rPr>
                        <a:t>Địa chỉ broadcast</a:t>
                      </a:r>
                      <a:endParaRPr lang="vi-VN" sz="2000">
                        <a:effectLst/>
                        <a:latin typeface="Times New Roman"/>
                        <a:ea typeface="Times New Roman"/>
                        <a:cs typeface="Times New Roman"/>
                      </a:endParaRPr>
                    </a:p>
                  </a:txBody>
                  <a:tcPr marL="68580" marR="6858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pPr algn="ctr">
                        <a:lnSpc>
                          <a:spcPct val="150000"/>
                        </a:lnSpc>
                        <a:spcBef>
                          <a:spcPts val="600"/>
                        </a:spcBef>
                        <a:spcAft>
                          <a:spcPts val="600"/>
                        </a:spcAft>
                      </a:pPr>
                      <a:r>
                        <a:rPr lang="en-US" sz="2000">
                          <a:effectLst/>
                        </a:rPr>
                        <a:t>Subnet Mask</a:t>
                      </a:r>
                      <a:endParaRPr lang="vi-VN" sz="2000">
                        <a:effectLst/>
                        <a:latin typeface="Times New Roman"/>
                        <a:ea typeface="Times New Roman"/>
                        <a:cs typeface="Times New Roman"/>
                      </a:endParaRPr>
                    </a:p>
                  </a:txBody>
                  <a:tcPr marL="68580" marR="68580" marT="0" marB="0">
                    <a:lnL w="12700" cap="flat" cmpd="sng" algn="ctr">
                      <a:solidFill>
                        <a:srgbClr val="FFFF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r>
              <a:tr h="1046262">
                <a:tc>
                  <a:txBody>
                    <a:bodyPr/>
                    <a:lstStyle/>
                    <a:p>
                      <a:pPr>
                        <a:lnSpc>
                          <a:spcPct val="150000"/>
                        </a:lnSpc>
                        <a:spcBef>
                          <a:spcPts val="600"/>
                        </a:spcBef>
                        <a:spcAft>
                          <a:spcPts val="600"/>
                        </a:spcAft>
                      </a:pPr>
                      <a:r>
                        <a:rPr lang="en-US" sz="2000">
                          <a:effectLst/>
                        </a:rPr>
                        <a:t>Sinhvien</a:t>
                      </a:r>
                      <a:endParaRPr lang="vi-VN" sz="200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pPr algn="ctr">
                        <a:lnSpc>
                          <a:spcPct val="150000"/>
                        </a:lnSpc>
                        <a:spcBef>
                          <a:spcPts val="600"/>
                        </a:spcBef>
                        <a:spcAft>
                          <a:spcPts val="600"/>
                        </a:spcAft>
                      </a:pPr>
                      <a:r>
                        <a:rPr lang="en-US" sz="2000">
                          <a:effectLst/>
                        </a:rPr>
                        <a:t>500</a:t>
                      </a:r>
                      <a:endParaRPr lang="vi-VN" sz="2000">
                        <a:effectLst/>
                        <a:latin typeface="Times New Roman"/>
                        <a:ea typeface="Times New Roman"/>
                        <a:cs typeface="Times New Roman"/>
                      </a:endParaRPr>
                    </a:p>
                  </a:txBody>
                  <a:tcPr marL="68580" marR="6858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pPr algn="ctr">
                        <a:lnSpc>
                          <a:spcPct val="150000"/>
                        </a:lnSpc>
                        <a:spcBef>
                          <a:spcPts val="600"/>
                        </a:spcBef>
                        <a:spcAft>
                          <a:spcPts val="600"/>
                        </a:spcAft>
                      </a:pPr>
                      <a:r>
                        <a:rPr lang="en-US" sz="2000">
                          <a:effectLst/>
                        </a:rPr>
                        <a:t>172.172.0.0/23</a:t>
                      </a:r>
                      <a:endParaRPr lang="vi-VN" sz="2000">
                        <a:effectLst/>
                        <a:latin typeface="Times New Roman"/>
                        <a:ea typeface="Times New Roman"/>
                        <a:cs typeface="Times New Roman"/>
                      </a:endParaRPr>
                    </a:p>
                  </a:txBody>
                  <a:tcPr marL="68580" marR="6858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pPr algn="ctr">
                        <a:lnSpc>
                          <a:spcPct val="150000"/>
                        </a:lnSpc>
                        <a:spcBef>
                          <a:spcPts val="600"/>
                        </a:spcBef>
                        <a:spcAft>
                          <a:spcPts val="600"/>
                        </a:spcAft>
                      </a:pPr>
                      <a:r>
                        <a:rPr lang="en-US" sz="2000">
                          <a:effectLst/>
                        </a:rPr>
                        <a:t>172.172.0.1 – 172.172.1.254</a:t>
                      </a:r>
                      <a:endParaRPr lang="vi-VN" sz="2000">
                        <a:effectLst/>
                        <a:latin typeface="Times New Roman"/>
                        <a:ea typeface="Times New Roman"/>
                        <a:cs typeface="Times New Roman"/>
                      </a:endParaRPr>
                    </a:p>
                  </a:txBody>
                  <a:tcPr marL="68580" marR="6858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pPr algn="ctr">
                        <a:lnSpc>
                          <a:spcPct val="150000"/>
                        </a:lnSpc>
                        <a:spcBef>
                          <a:spcPts val="600"/>
                        </a:spcBef>
                        <a:spcAft>
                          <a:spcPts val="600"/>
                        </a:spcAft>
                      </a:pPr>
                      <a:r>
                        <a:rPr lang="en-US" sz="2000">
                          <a:effectLst/>
                        </a:rPr>
                        <a:t>172.172.1.255</a:t>
                      </a:r>
                      <a:endParaRPr lang="vi-VN" sz="2000">
                        <a:effectLst/>
                        <a:latin typeface="Times New Roman"/>
                        <a:ea typeface="Times New Roman"/>
                        <a:cs typeface="Times New Roman"/>
                      </a:endParaRPr>
                    </a:p>
                  </a:txBody>
                  <a:tcPr marL="68580" marR="6858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pPr algn="ctr">
                        <a:lnSpc>
                          <a:spcPct val="150000"/>
                        </a:lnSpc>
                        <a:spcBef>
                          <a:spcPts val="600"/>
                        </a:spcBef>
                        <a:spcAft>
                          <a:spcPts val="600"/>
                        </a:spcAft>
                      </a:pPr>
                      <a:r>
                        <a:rPr lang="en-US" sz="2000">
                          <a:effectLst/>
                        </a:rPr>
                        <a:t>255.255.254.0</a:t>
                      </a:r>
                      <a:endParaRPr lang="vi-VN" sz="2000">
                        <a:effectLst/>
                        <a:latin typeface="Times New Roman"/>
                        <a:ea typeface="Times New Roman"/>
                        <a:cs typeface="Times New Roman"/>
                      </a:endParaRPr>
                    </a:p>
                  </a:txBody>
                  <a:tcPr marL="68580" marR="68580" marT="0" marB="0">
                    <a:lnL w="12700" cap="flat" cmpd="sng" algn="ctr">
                      <a:solidFill>
                        <a:srgbClr val="FFFF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r>
              <a:tr h="1046262">
                <a:tc>
                  <a:txBody>
                    <a:bodyPr/>
                    <a:lstStyle/>
                    <a:p>
                      <a:pPr>
                        <a:lnSpc>
                          <a:spcPct val="150000"/>
                        </a:lnSpc>
                        <a:spcBef>
                          <a:spcPts val="600"/>
                        </a:spcBef>
                        <a:spcAft>
                          <a:spcPts val="600"/>
                        </a:spcAft>
                      </a:pPr>
                      <a:r>
                        <a:rPr lang="en-US" sz="2000">
                          <a:effectLst/>
                        </a:rPr>
                        <a:t>FreeUser</a:t>
                      </a:r>
                      <a:endParaRPr lang="vi-VN" sz="200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pPr algn="ctr">
                        <a:lnSpc>
                          <a:spcPct val="150000"/>
                        </a:lnSpc>
                        <a:spcBef>
                          <a:spcPts val="600"/>
                        </a:spcBef>
                        <a:spcAft>
                          <a:spcPts val="600"/>
                        </a:spcAft>
                      </a:pPr>
                      <a:r>
                        <a:rPr lang="en-US" sz="2000">
                          <a:effectLst/>
                        </a:rPr>
                        <a:t>250</a:t>
                      </a:r>
                      <a:endParaRPr lang="vi-VN" sz="2000">
                        <a:effectLst/>
                        <a:latin typeface="Times New Roman"/>
                        <a:ea typeface="Times New Roman"/>
                        <a:cs typeface="Times New Roman"/>
                      </a:endParaRPr>
                    </a:p>
                  </a:txBody>
                  <a:tcPr marL="68580" marR="6858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pPr algn="ctr">
                        <a:lnSpc>
                          <a:spcPct val="150000"/>
                        </a:lnSpc>
                        <a:spcBef>
                          <a:spcPts val="600"/>
                        </a:spcBef>
                        <a:spcAft>
                          <a:spcPts val="600"/>
                        </a:spcAft>
                      </a:pPr>
                      <a:r>
                        <a:rPr lang="en-US" sz="2000">
                          <a:effectLst/>
                        </a:rPr>
                        <a:t>172.172.2.0/24</a:t>
                      </a:r>
                      <a:endParaRPr lang="vi-VN" sz="2000">
                        <a:effectLst/>
                        <a:latin typeface="Times New Roman"/>
                        <a:ea typeface="Times New Roman"/>
                        <a:cs typeface="Times New Roman"/>
                      </a:endParaRPr>
                    </a:p>
                  </a:txBody>
                  <a:tcPr marL="68580" marR="6858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pPr algn="ctr">
                        <a:lnSpc>
                          <a:spcPct val="150000"/>
                        </a:lnSpc>
                        <a:spcBef>
                          <a:spcPts val="600"/>
                        </a:spcBef>
                        <a:spcAft>
                          <a:spcPts val="600"/>
                        </a:spcAft>
                      </a:pPr>
                      <a:r>
                        <a:rPr lang="en-US" sz="2000">
                          <a:effectLst/>
                        </a:rPr>
                        <a:t>172.172.2.1 – 172.172.2.254</a:t>
                      </a:r>
                      <a:endParaRPr lang="vi-VN" sz="2000">
                        <a:effectLst/>
                        <a:latin typeface="Times New Roman"/>
                        <a:ea typeface="Times New Roman"/>
                        <a:cs typeface="Times New Roman"/>
                      </a:endParaRPr>
                    </a:p>
                  </a:txBody>
                  <a:tcPr marL="68580" marR="6858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pPr algn="ctr">
                        <a:lnSpc>
                          <a:spcPct val="150000"/>
                        </a:lnSpc>
                        <a:spcBef>
                          <a:spcPts val="600"/>
                        </a:spcBef>
                        <a:spcAft>
                          <a:spcPts val="600"/>
                        </a:spcAft>
                      </a:pPr>
                      <a:r>
                        <a:rPr lang="en-US" sz="2000">
                          <a:effectLst/>
                        </a:rPr>
                        <a:t>172.172.2.255</a:t>
                      </a:r>
                      <a:endParaRPr lang="vi-VN" sz="2000">
                        <a:effectLst/>
                        <a:latin typeface="Times New Roman"/>
                        <a:ea typeface="Times New Roman"/>
                        <a:cs typeface="Times New Roman"/>
                      </a:endParaRPr>
                    </a:p>
                  </a:txBody>
                  <a:tcPr marL="68580" marR="6858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c>
                  <a:txBody>
                    <a:bodyPr/>
                    <a:lstStyle/>
                    <a:p>
                      <a:pPr algn="ctr">
                        <a:lnSpc>
                          <a:spcPct val="150000"/>
                        </a:lnSpc>
                        <a:spcBef>
                          <a:spcPts val="600"/>
                        </a:spcBef>
                        <a:spcAft>
                          <a:spcPts val="600"/>
                        </a:spcAft>
                      </a:pPr>
                      <a:r>
                        <a:rPr lang="en-US" sz="2000">
                          <a:effectLst/>
                        </a:rPr>
                        <a:t>255.255.255.0</a:t>
                      </a:r>
                      <a:endParaRPr lang="vi-VN" sz="2000">
                        <a:effectLst/>
                        <a:latin typeface="Times New Roman"/>
                        <a:ea typeface="Times New Roman"/>
                        <a:cs typeface="Times New Roman"/>
                      </a:endParaRPr>
                    </a:p>
                  </a:txBody>
                  <a:tcPr marL="68580" marR="68580" marT="0" marB="0">
                    <a:lnL w="12700" cap="flat" cmpd="sng" algn="ctr">
                      <a:solidFill>
                        <a:srgbClr val="FFFF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tcPr>
                </a:tc>
              </a:tr>
              <a:tr h="1232596">
                <a:tc>
                  <a:txBody>
                    <a:bodyPr/>
                    <a:lstStyle/>
                    <a:p>
                      <a:pPr>
                        <a:lnSpc>
                          <a:spcPct val="150000"/>
                        </a:lnSpc>
                        <a:spcBef>
                          <a:spcPts val="600"/>
                        </a:spcBef>
                        <a:spcAft>
                          <a:spcPts val="600"/>
                        </a:spcAft>
                      </a:pPr>
                      <a:r>
                        <a:rPr lang="en-US" sz="2000">
                          <a:effectLst/>
                        </a:rPr>
                        <a:t>CanBo/</a:t>
                      </a:r>
                      <a:endParaRPr lang="vi-VN" sz="2000">
                        <a:effectLst/>
                      </a:endParaRPr>
                    </a:p>
                    <a:p>
                      <a:pPr>
                        <a:lnSpc>
                          <a:spcPct val="150000"/>
                        </a:lnSpc>
                        <a:spcBef>
                          <a:spcPts val="600"/>
                        </a:spcBef>
                        <a:spcAft>
                          <a:spcPts val="600"/>
                        </a:spcAft>
                      </a:pPr>
                      <a:r>
                        <a:rPr lang="en-US" sz="2000">
                          <a:effectLst/>
                        </a:rPr>
                        <a:t>GiangVien</a:t>
                      </a:r>
                      <a:endParaRPr lang="vi-VN" sz="2000">
                        <a:effectLst/>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600"/>
                        </a:spcBef>
                        <a:spcAft>
                          <a:spcPts val="600"/>
                        </a:spcAft>
                      </a:pPr>
                      <a:r>
                        <a:rPr lang="en-US" sz="2000">
                          <a:effectLst/>
                        </a:rPr>
                        <a:t>100</a:t>
                      </a:r>
                      <a:endParaRPr lang="vi-VN" sz="2000">
                        <a:effectLst/>
                        <a:latin typeface="Times New Roman"/>
                        <a:ea typeface="Times New Roman"/>
                        <a:cs typeface="Times New Roman"/>
                      </a:endParaRPr>
                    </a:p>
                  </a:txBody>
                  <a:tcPr marL="68580" marR="6858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600"/>
                        </a:spcBef>
                        <a:spcAft>
                          <a:spcPts val="600"/>
                        </a:spcAft>
                      </a:pPr>
                      <a:r>
                        <a:rPr lang="en-US" sz="2000">
                          <a:effectLst/>
                        </a:rPr>
                        <a:t>172.172.0.3/25</a:t>
                      </a:r>
                      <a:endParaRPr lang="vi-VN" sz="2000">
                        <a:effectLst/>
                        <a:latin typeface="Times New Roman"/>
                        <a:ea typeface="Times New Roman"/>
                        <a:cs typeface="Times New Roman"/>
                      </a:endParaRPr>
                    </a:p>
                  </a:txBody>
                  <a:tcPr marL="68580" marR="6858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600"/>
                        </a:spcBef>
                        <a:spcAft>
                          <a:spcPts val="600"/>
                        </a:spcAft>
                      </a:pPr>
                      <a:r>
                        <a:rPr lang="en-US" sz="2000">
                          <a:effectLst/>
                        </a:rPr>
                        <a:t>172.172.3.1 –</a:t>
                      </a:r>
                      <a:endParaRPr lang="vi-VN" sz="2000">
                        <a:effectLst/>
                      </a:endParaRPr>
                    </a:p>
                    <a:p>
                      <a:pPr algn="ctr">
                        <a:lnSpc>
                          <a:spcPct val="150000"/>
                        </a:lnSpc>
                        <a:spcBef>
                          <a:spcPts val="600"/>
                        </a:spcBef>
                        <a:spcAft>
                          <a:spcPts val="600"/>
                        </a:spcAft>
                      </a:pPr>
                      <a:r>
                        <a:rPr lang="en-US" sz="2000">
                          <a:effectLst/>
                        </a:rPr>
                        <a:t>172.172.3.126</a:t>
                      </a:r>
                      <a:endParaRPr lang="vi-VN" sz="2000">
                        <a:effectLst/>
                        <a:latin typeface="Times New Roman"/>
                        <a:ea typeface="Times New Roman"/>
                        <a:cs typeface="Times New Roman"/>
                      </a:endParaRPr>
                    </a:p>
                  </a:txBody>
                  <a:tcPr marL="68580" marR="6858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600"/>
                        </a:spcBef>
                        <a:spcAft>
                          <a:spcPts val="600"/>
                        </a:spcAft>
                      </a:pPr>
                      <a:r>
                        <a:rPr lang="en-US" sz="2000">
                          <a:effectLst/>
                        </a:rPr>
                        <a:t>172.172.3.127</a:t>
                      </a:r>
                      <a:endParaRPr lang="vi-VN" sz="2000">
                        <a:effectLst/>
                        <a:latin typeface="Times New Roman"/>
                        <a:ea typeface="Times New Roman"/>
                        <a:cs typeface="Times New Roman"/>
                      </a:endParaRPr>
                    </a:p>
                  </a:txBody>
                  <a:tcPr marL="68580" marR="6858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Bef>
                          <a:spcPts val="600"/>
                        </a:spcBef>
                        <a:spcAft>
                          <a:spcPts val="600"/>
                        </a:spcAft>
                      </a:pPr>
                      <a:r>
                        <a:rPr lang="en-US" sz="2000">
                          <a:effectLst/>
                        </a:rPr>
                        <a:t>255.255.255.128</a:t>
                      </a:r>
                      <a:endParaRPr lang="vi-VN" sz="2000">
                        <a:effectLst/>
                        <a:latin typeface="Times New Roman"/>
                        <a:ea typeface="Times New Roman"/>
                        <a:cs typeface="Times New Roman"/>
                      </a:endParaRPr>
                    </a:p>
                  </a:txBody>
                  <a:tcPr marL="68580" marR="68580" marT="0" marB="0">
                    <a:lnL w="12700" cap="flat" cmpd="sng" algn="ctr">
                      <a:solidFill>
                        <a:srgbClr val="FFFF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FF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4"/>
          <p:cNvSpPr/>
          <p:nvPr/>
        </p:nvSpPr>
        <p:spPr>
          <a:xfrm>
            <a:off x="3418448" y="788860"/>
            <a:ext cx="4891083" cy="923330"/>
          </a:xfrm>
          <a:prstGeom prst="rect">
            <a:avLst/>
          </a:prstGeom>
          <a:noFill/>
        </p:spPr>
        <p:txBody>
          <a:bodyPr wrap="none" lIns="91440" tIns="45720" rIns="91440" bIns="45720">
            <a:spAutoFit/>
          </a:bodyPr>
          <a:lstStyle/>
          <a:p>
            <a:pPr algn="ctr"/>
            <a:r>
              <a:rPr lang="en-US" sz="5400" b="1"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172.172.0.0/16</a:t>
            </a:r>
            <a:endParaRPr lang="en-US" sz="5400" b="1">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
        <p:nvSpPr>
          <p:cNvPr id="6" name="TextBox 5"/>
          <p:cNvSpPr txBox="1"/>
          <p:nvPr/>
        </p:nvSpPr>
        <p:spPr>
          <a:xfrm>
            <a:off x="3418447" y="3549597"/>
            <a:ext cx="2048959" cy="461665"/>
          </a:xfrm>
          <a:prstGeom prst="rect">
            <a:avLst/>
          </a:prstGeom>
          <a:noFill/>
        </p:spPr>
        <p:txBody>
          <a:bodyPr wrap="none" rtlCol="0">
            <a:spAutoFit/>
          </a:bodyPr>
          <a:lstStyle/>
          <a:p>
            <a:r>
              <a:rPr lang="en-US" sz="2400" b="1" smtClean="0">
                <a:solidFill>
                  <a:srgbClr val="FFFF00"/>
                </a:solidFill>
              </a:rPr>
              <a:t>PM: 23  PH:9</a:t>
            </a:r>
            <a:endParaRPr lang="vi-VN" sz="2400" b="1">
              <a:solidFill>
                <a:srgbClr val="FFFF00"/>
              </a:solidFill>
            </a:endParaRPr>
          </a:p>
        </p:txBody>
      </p:sp>
      <p:sp>
        <p:nvSpPr>
          <p:cNvPr id="8" name="TextBox 7"/>
          <p:cNvSpPr txBox="1"/>
          <p:nvPr/>
        </p:nvSpPr>
        <p:spPr>
          <a:xfrm>
            <a:off x="586854" y="3595763"/>
            <a:ext cx="1314784" cy="523220"/>
          </a:xfrm>
          <a:prstGeom prst="rect">
            <a:avLst/>
          </a:prstGeom>
          <a:noFill/>
        </p:spPr>
        <p:txBody>
          <a:bodyPr wrap="none" rtlCol="0">
            <a:spAutoFit/>
          </a:bodyPr>
          <a:lstStyle/>
          <a:p>
            <a:r>
              <a:rPr lang="en-US" sz="2800" b="1" smtClean="0">
                <a:solidFill>
                  <a:srgbClr val="FFFF00"/>
                </a:solidFill>
              </a:rPr>
              <a:t>2^9 - 2</a:t>
            </a:r>
            <a:endParaRPr lang="vi-VN" sz="2800" b="1">
              <a:solidFill>
                <a:srgbClr val="FFFF00"/>
              </a:solidFill>
            </a:endParaRPr>
          </a:p>
        </p:txBody>
      </p:sp>
      <p:sp>
        <p:nvSpPr>
          <p:cNvPr id="9" name="TextBox 8"/>
          <p:cNvSpPr txBox="1"/>
          <p:nvPr/>
        </p:nvSpPr>
        <p:spPr>
          <a:xfrm>
            <a:off x="2299702" y="3549597"/>
            <a:ext cx="785793" cy="523220"/>
          </a:xfrm>
          <a:prstGeom prst="rect">
            <a:avLst/>
          </a:prstGeom>
          <a:noFill/>
        </p:spPr>
        <p:txBody>
          <a:bodyPr wrap="none" rtlCol="0">
            <a:spAutoFit/>
          </a:bodyPr>
          <a:lstStyle/>
          <a:p>
            <a:r>
              <a:rPr lang="en-US" sz="2800" b="1" smtClean="0">
                <a:solidFill>
                  <a:srgbClr val="FFFF00"/>
                </a:solidFill>
              </a:rPr>
              <a:t>510</a:t>
            </a:r>
            <a:endParaRPr lang="vi-VN" sz="2800" b="1">
              <a:solidFill>
                <a:srgbClr val="FFFF00"/>
              </a:solidFill>
            </a:endParaRPr>
          </a:p>
        </p:txBody>
      </p:sp>
      <p:sp>
        <p:nvSpPr>
          <p:cNvPr id="10" name="TextBox 9"/>
          <p:cNvSpPr txBox="1"/>
          <p:nvPr/>
        </p:nvSpPr>
        <p:spPr>
          <a:xfrm>
            <a:off x="3418447" y="4507215"/>
            <a:ext cx="2048959" cy="461665"/>
          </a:xfrm>
          <a:prstGeom prst="rect">
            <a:avLst/>
          </a:prstGeom>
          <a:noFill/>
        </p:spPr>
        <p:txBody>
          <a:bodyPr wrap="none" rtlCol="0">
            <a:spAutoFit/>
          </a:bodyPr>
          <a:lstStyle/>
          <a:p>
            <a:r>
              <a:rPr lang="en-US" sz="2400" b="1" smtClean="0">
                <a:solidFill>
                  <a:srgbClr val="FFFF00"/>
                </a:solidFill>
              </a:rPr>
              <a:t>PM: 24  PH:8</a:t>
            </a:r>
            <a:endParaRPr lang="vi-VN" sz="2400" b="1">
              <a:solidFill>
                <a:srgbClr val="FFFF00"/>
              </a:solidFill>
            </a:endParaRPr>
          </a:p>
        </p:txBody>
      </p:sp>
      <p:sp>
        <p:nvSpPr>
          <p:cNvPr id="11" name="TextBox 10"/>
          <p:cNvSpPr txBox="1"/>
          <p:nvPr/>
        </p:nvSpPr>
        <p:spPr>
          <a:xfrm>
            <a:off x="586854" y="4553381"/>
            <a:ext cx="1314784" cy="523220"/>
          </a:xfrm>
          <a:prstGeom prst="rect">
            <a:avLst/>
          </a:prstGeom>
          <a:noFill/>
        </p:spPr>
        <p:txBody>
          <a:bodyPr wrap="none" rtlCol="0">
            <a:spAutoFit/>
          </a:bodyPr>
          <a:lstStyle/>
          <a:p>
            <a:r>
              <a:rPr lang="en-US" sz="2800" b="1" smtClean="0">
                <a:solidFill>
                  <a:srgbClr val="FFFF00"/>
                </a:solidFill>
              </a:rPr>
              <a:t>2^8 - 2</a:t>
            </a:r>
            <a:endParaRPr lang="vi-VN" sz="2800" b="1">
              <a:solidFill>
                <a:srgbClr val="FFFF00"/>
              </a:solidFill>
            </a:endParaRPr>
          </a:p>
        </p:txBody>
      </p:sp>
      <p:sp>
        <p:nvSpPr>
          <p:cNvPr id="12" name="TextBox 11"/>
          <p:cNvSpPr txBox="1"/>
          <p:nvPr/>
        </p:nvSpPr>
        <p:spPr>
          <a:xfrm>
            <a:off x="2299702" y="4507215"/>
            <a:ext cx="785793" cy="523220"/>
          </a:xfrm>
          <a:prstGeom prst="rect">
            <a:avLst/>
          </a:prstGeom>
          <a:noFill/>
        </p:spPr>
        <p:txBody>
          <a:bodyPr wrap="none" rtlCol="0">
            <a:spAutoFit/>
          </a:bodyPr>
          <a:lstStyle/>
          <a:p>
            <a:r>
              <a:rPr lang="en-US" sz="2800" b="1" smtClean="0">
                <a:solidFill>
                  <a:srgbClr val="FFFF00"/>
                </a:solidFill>
              </a:rPr>
              <a:t>254</a:t>
            </a:r>
            <a:endParaRPr lang="vi-VN" sz="2800" b="1">
              <a:solidFill>
                <a:srgbClr val="FFFF00"/>
              </a:solidFill>
            </a:endParaRPr>
          </a:p>
        </p:txBody>
      </p:sp>
      <p:sp>
        <p:nvSpPr>
          <p:cNvPr id="13" name="TextBox 12"/>
          <p:cNvSpPr txBox="1"/>
          <p:nvPr/>
        </p:nvSpPr>
        <p:spPr>
          <a:xfrm>
            <a:off x="3418447" y="5831048"/>
            <a:ext cx="2048959" cy="461665"/>
          </a:xfrm>
          <a:prstGeom prst="rect">
            <a:avLst/>
          </a:prstGeom>
          <a:noFill/>
        </p:spPr>
        <p:txBody>
          <a:bodyPr wrap="none" rtlCol="0">
            <a:spAutoFit/>
          </a:bodyPr>
          <a:lstStyle/>
          <a:p>
            <a:r>
              <a:rPr lang="en-US" sz="2400" b="1" smtClean="0">
                <a:solidFill>
                  <a:srgbClr val="FFFF00"/>
                </a:solidFill>
              </a:rPr>
              <a:t>PM: 25  PH:7</a:t>
            </a:r>
            <a:endParaRPr lang="vi-VN" sz="2400" b="1">
              <a:solidFill>
                <a:srgbClr val="FFFF00"/>
              </a:solidFill>
            </a:endParaRPr>
          </a:p>
        </p:txBody>
      </p:sp>
      <p:sp>
        <p:nvSpPr>
          <p:cNvPr id="14" name="TextBox 13"/>
          <p:cNvSpPr txBox="1"/>
          <p:nvPr/>
        </p:nvSpPr>
        <p:spPr>
          <a:xfrm>
            <a:off x="586854" y="6354268"/>
            <a:ext cx="1314784" cy="523220"/>
          </a:xfrm>
          <a:prstGeom prst="rect">
            <a:avLst/>
          </a:prstGeom>
          <a:noFill/>
        </p:spPr>
        <p:txBody>
          <a:bodyPr wrap="none" rtlCol="0">
            <a:spAutoFit/>
          </a:bodyPr>
          <a:lstStyle/>
          <a:p>
            <a:r>
              <a:rPr lang="en-US" sz="2800" b="1" smtClean="0">
                <a:solidFill>
                  <a:srgbClr val="FFFF00"/>
                </a:solidFill>
              </a:rPr>
              <a:t>2^7 - 2</a:t>
            </a:r>
            <a:endParaRPr lang="vi-VN" sz="2800" b="1">
              <a:solidFill>
                <a:srgbClr val="FFFF00"/>
              </a:solidFill>
            </a:endParaRPr>
          </a:p>
        </p:txBody>
      </p:sp>
      <p:sp>
        <p:nvSpPr>
          <p:cNvPr id="15" name="TextBox 14"/>
          <p:cNvSpPr txBox="1"/>
          <p:nvPr/>
        </p:nvSpPr>
        <p:spPr>
          <a:xfrm>
            <a:off x="2299702" y="5831048"/>
            <a:ext cx="785793" cy="523220"/>
          </a:xfrm>
          <a:prstGeom prst="rect">
            <a:avLst/>
          </a:prstGeom>
          <a:noFill/>
        </p:spPr>
        <p:txBody>
          <a:bodyPr wrap="none" rtlCol="0">
            <a:spAutoFit/>
          </a:bodyPr>
          <a:lstStyle/>
          <a:p>
            <a:r>
              <a:rPr lang="en-US" sz="2800" b="1" smtClean="0">
                <a:solidFill>
                  <a:srgbClr val="FFFF00"/>
                </a:solidFill>
              </a:rPr>
              <a:t>126</a:t>
            </a:r>
            <a:endParaRPr lang="vi-VN" sz="2800" b="1">
              <a:solidFill>
                <a:srgbClr val="FFFF00"/>
              </a:solidFill>
            </a:endParaRPr>
          </a:p>
        </p:txBody>
      </p:sp>
    </p:spTree>
    <p:extLst>
      <p:ext uri="{BB962C8B-B14F-4D97-AF65-F5344CB8AC3E}">
        <p14:creationId xmlns:p14="http://schemas.microsoft.com/office/powerpoint/2010/main" val="345193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ircle(in)">
                                      <p:cBhvr>
                                        <p:cTn id="14" dur="2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1000" fill="hold"/>
                                        <p:tgtEl>
                                          <p:spTgt spid="9"/>
                                        </p:tgtEl>
                                        <p:attrNameLst>
                                          <p:attrName>ppt_w</p:attrName>
                                        </p:attrNameLst>
                                      </p:cBhvr>
                                      <p:tavLst>
                                        <p:tav tm="0">
                                          <p:val>
                                            <p:fltVal val="0"/>
                                          </p:val>
                                        </p:tav>
                                        <p:tav tm="100000">
                                          <p:val>
                                            <p:strVal val="#ppt_w"/>
                                          </p:val>
                                        </p:tav>
                                      </p:tavLst>
                                    </p:anim>
                                    <p:anim calcmode="lin" valueType="num">
                                      <p:cBhvr>
                                        <p:cTn id="32" dur="1000" fill="hold"/>
                                        <p:tgtEl>
                                          <p:spTgt spid="9"/>
                                        </p:tgtEl>
                                        <p:attrNameLst>
                                          <p:attrName>ppt_h</p:attrName>
                                        </p:attrNameLst>
                                      </p:cBhvr>
                                      <p:tavLst>
                                        <p:tav tm="0">
                                          <p:val>
                                            <p:fltVal val="0"/>
                                          </p:val>
                                        </p:tav>
                                        <p:tav tm="100000">
                                          <p:val>
                                            <p:strVal val="#ppt_h"/>
                                          </p:val>
                                        </p:tav>
                                      </p:tavLst>
                                    </p:anim>
                                    <p:anim calcmode="lin" valueType="num">
                                      <p:cBhvr>
                                        <p:cTn id="33" dur="1000" fill="hold"/>
                                        <p:tgtEl>
                                          <p:spTgt spid="9"/>
                                        </p:tgtEl>
                                        <p:attrNameLst>
                                          <p:attrName>style.rotation</p:attrName>
                                        </p:attrNameLst>
                                      </p:cBhvr>
                                      <p:tavLst>
                                        <p:tav tm="0">
                                          <p:val>
                                            <p:fltVal val="90"/>
                                          </p:val>
                                        </p:tav>
                                        <p:tav tm="100000">
                                          <p:val>
                                            <p:fltVal val="0"/>
                                          </p:val>
                                        </p:tav>
                                      </p:tavLst>
                                    </p:anim>
                                    <p:animEffect transition="in" filter="fade">
                                      <p:cBhvr>
                                        <p:cTn id="34" dur="10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arn(inVertical)">
                                      <p:cBhvr>
                                        <p:cTn id="39" dur="500"/>
                                        <p:tgtEl>
                                          <p:spTgt spid="10"/>
                                        </p:tgtEl>
                                      </p:cBhvr>
                                    </p:animEffect>
                                  </p:childTnLst>
                                </p:cTn>
                              </p:par>
                              <p:par>
                                <p:cTn id="40" presetID="10" presetClass="exit" presetSubtype="0" fill="hold" grpId="1" nodeType="withEffect">
                                  <p:stCondLst>
                                    <p:cond delay="0"/>
                                  </p:stCondLst>
                                  <p:childTnLst>
                                    <p:animEffect transition="out" filter="fade">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9"/>
                                        </p:tgtEl>
                                      </p:cBhvr>
                                    </p:animEffect>
                                    <p:set>
                                      <p:cBhvr>
                                        <p:cTn id="45" dur="1" fill="hold">
                                          <p:stCondLst>
                                            <p:cond delay="499"/>
                                          </p:stCondLst>
                                        </p:cTn>
                                        <p:tgtEl>
                                          <p:spTgt spid="9"/>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8"/>
                                        </p:tgtEl>
                                      </p:cBhvr>
                                    </p:animEffect>
                                    <p:set>
                                      <p:cBhvr>
                                        <p:cTn id="48" dur="1" fill="hold">
                                          <p:stCondLst>
                                            <p:cond delay="499"/>
                                          </p:stCondLst>
                                        </p:cTn>
                                        <p:tgtEl>
                                          <p:spTgt spid="8"/>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31" presetClass="entr" presetSubtype="0"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anim calcmode="lin" valueType="num">
                                      <p:cBhvr>
                                        <p:cTn id="60" dur="1000" fill="hold"/>
                                        <p:tgtEl>
                                          <p:spTgt spid="12"/>
                                        </p:tgtEl>
                                        <p:attrNameLst>
                                          <p:attrName>ppt_w</p:attrName>
                                        </p:attrNameLst>
                                      </p:cBhvr>
                                      <p:tavLst>
                                        <p:tav tm="0">
                                          <p:val>
                                            <p:fltVal val="0"/>
                                          </p:val>
                                        </p:tav>
                                        <p:tav tm="100000">
                                          <p:val>
                                            <p:strVal val="#ppt_w"/>
                                          </p:val>
                                        </p:tav>
                                      </p:tavLst>
                                    </p:anim>
                                    <p:anim calcmode="lin" valueType="num">
                                      <p:cBhvr>
                                        <p:cTn id="61" dur="1000" fill="hold"/>
                                        <p:tgtEl>
                                          <p:spTgt spid="12"/>
                                        </p:tgtEl>
                                        <p:attrNameLst>
                                          <p:attrName>ppt_h</p:attrName>
                                        </p:attrNameLst>
                                      </p:cBhvr>
                                      <p:tavLst>
                                        <p:tav tm="0">
                                          <p:val>
                                            <p:fltVal val="0"/>
                                          </p:val>
                                        </p:tav>
                                        <p:tav tm="100000">
                                          <p:val>
                                            <p:strVal val="#ppt_h"/>
                                          </p:val>
                                        </p:tav>
                                      </p:tavLst>
                                    </p:anim>
                                    <p:anim calcmode="lin" valueType="num">
                                      <p:cBhvr>
                                        <p:cTn id="62" dur="1000" fill="hold"/>
                                        <p:tgtEl>
                                          <p:spTgt spid="12"/>
                                        </p:tgtEl>
                                        <p:attrNameLst>
                                          <p:attrName>style.rotation</p:attrName>
                                        </p:attrNameLst>
                                      </p:cBhvr>
                                      <p:tavLst>
                                        <p:tav tm="0">
                                          <p:val>
                                            <p:fltVal val="90"/>
                                          </p:val>
                                        </p:tav>
                                        <p:tav tm="100000">
                                          <p:val>
                                            <p:fltVal val="0"/>
                                          </p:val>
                                        </p:tav>
                                      </p:tavLst>
                                    </p:anim>
                                    <p:animEffect transition="in" filter="fade">
                                      <p:cBhvr>
                                        <p:cTn id="63" dur="1000"/>
                                        <p:tgtEl>
                                          <p:spTgt spid="12"/>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grpId="0" nodeType="click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barn(inVertical)">
                                      <p:cBhvr>
                                        <p:cTn id="68" dur="500"/>
                                        <p:tgtEl>
                                          <p:spTgt spid="13"/>
                                        </p:tgtEl>
                                      </p:cBhvr>
                                    </p:animEffect>
                                  </p:childTnLst>
                                </p:cTn>
                              </p:par>
                              <p:par>
                                <p:cTn id="69" presetID="10" presetClass="exit" presetSubtype="0" fill="hold" grpId="1" nodeType="withEffect">
                                  <p:stCondLst>
                                    <p:cond delay="0"/>
                                  </p:stCondLst>
                                  <p:childTnLst>
                                    <p:animEffect transition="out" filter="fade">
                                      <p:cBhvr>
                                        <p:cTn id="70" dur="500"/>
                                        <p:tgtEl>
                                          <p:spTgt spid="10"/>
                                        </p:tgtEl>
                                      </p:cBhvr>
                                    </p:animEffect>
                                    <p:set>
                                      <p:cBhvr>
                                        <p:cTn id="71" dur="1" fill="hold">
                                          <p:stCondLst>
                                            <p:cond delay="499"/>
                                          </p:stCondLst>
                                        </p:cTn>
                                        <p:tgtEl>
                                          <p:spTgt spid="10"/>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12"/>
                                        </p:tgtEl>
                                      </p:cBhvr>
                                    </p:animEffect>
                                    <p:set>
                                      <p:cBhvr>
                                        <p:cTn id="74" dur="1" fill="hold">
                                          <p:stCondLst>
                                            <p:cond delay="499"/>
                                          </p:stCondLst>
                                        </p:cTn>
                                        <p:tgtEl>
                                          <p:spTgt spid="12"/>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11"/>
                                        </p:tgtEl>
                                      </p:cBhvr>
                                    </p:animEffect>
                                    <p:set>
                                      <p:cBhvr>
                                        <p:cTn id="77" dur="1" fill="hold">
                                          <p:stCondLst>
                                            <p:cond delay="499"/>
                                          </p:stCondLst>
                                        </p:cTn>
                                        <p:tgtEl>
                                          <p:spTgt spid="11"/>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fade">
                                      <p:cBhvr>
                                        <p:cTn id="82" dur="1000"/>
                                        <p:tgtEl>
                                          <p:spTgt spid="14"/>
                                        </p:tgtEl>
                                      </p:cBhvr>
                                    </p:animEffect>
                                    <p:anim calcmode="lin" valueType="num">
                                      <p:cBhvr>
                                        <p:cTn id="83" dur="1000" fill="hold"/>
                                        <p:tgtEl>
                                          <p:spTgt spid="14"/>
                                        </p:tgtEl>
                                        <p:attrNameLst>
                                          <p:attrName>ppt_x</p:attrName>
                                        </p:attrNameLst>
                                      </p:cBhvr>
                                      <p:tavLst>
                                        <p:tav tm="0">
                                          <p:val>
                                            <p:strVal val="#ppt_x"/>
                                          </p:val>
                                        </p:tav>
                                        <p:tav tm="100000">
                                          <p:val>
                                            <p:strVal val="#ppt_x"/>
                                          </p:val>
                                        </p:tav>
                                      </p:tavLst>
                                    </p:anim>
                                    <p:anim calcmode="lin" valueType="num">
                                      <p:cBhvr>
                                        <p:cTn id="8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31" presetClass="entr" presetSubtype="0" fill="hold" grpId="0" nodeType="clickEffect">
                                  <p:stCondLst>
                                    <p:cond delay="0"/>
                                  </p:stCondLst>
                                  <p:childTnLst>
                                    <p:set>
                                      <p:cBhvr>
                                        <p:cTn id="88" dur="1" fill="hold">
                                          <p:stCondLst>
                                            <p:cond delay="0"/>
                                          </p:stCondLst>
                                        </p:cTn>
                                        <p:tgtEl>
                                          <p:spTgt spid="15"/>
                                        </p:tgtEl>
                                        <p:attrNameLst>
                                          <p:attrName>style.visibility</p:attrName>
                                        </p:attrNameLst>
                                      </p:cBhvr>
                                      <p:to>
                                        <p:strVal val="visible"/>
                                      </p:to>
                                    </p:set>
                                    <p:anim calcmode="lin" valueType="num">
                                      <p:cBhvr>
                                        <p:cTn id="89" dur="1000" fill="hold"/>
                                        <p:tgtEl>
                                          <p:spTgt spid="15"/>
                                        </p:tgtEl>
                                        <p:attrNameLst>
                                          <p:attrName>ppt_w</p:attrName>
                                        </p:attrNameLst>
                                      </p:cBhvr>
                                      <p:tavLst>
                                        <p:tav tm="0">
                                          <p:val>
                                            <p:fltVal val="0"/>
                                          </p:val>
                                        </p:tav>
                                        <p:tav tm="100000">
                                          <p:val>
                                            <p:strVal val="#ppt_w"/>
                                          </p:val>
                                        </p:tav>
                                      </p:tavLst>
                                    </p:anim>
                                    <p:anim calcmode="lin" valueType="num">
                                      <p:cBhvr>
                                        <p:cTn id="90" dur="1000" fill="hold"/>
                                        <p:tgtEl>
                                          <p:spTgt spid="15"/>
                                        </p:tgtEl>
                                        <p:attrNameLst>
                                          <p:attrName>ppt_h</p:attrName>
                                        </p:attrNameLst>
                                      </p:cBhvr>
                                      <p:tavLst>
                                        <p:tav tm="0">
                                          <p:val>
                                            <p:fltVal val="0"/>
                                          </p:val>
                                        </p:tav>
                                        <p:tav tm="100000">
                                          <p:val>
                                            <p:strVal val="#ppt_h"/>
                                          </p:val>
                                        </p:tav>
                                      </p:tavLst>
                                    </p:anim>
                                    <p:anim calcmode="lin" valueType="num">
                                      <p:cBhvr>
                                        <p:cTn id="91" dur="1000" fill="hold"/>
                                        <p:tgtEl>
                                          <p:spTgt spid="15"/>
                                        </p:tgtEl>
                                        <p:attrNameLst>
                                          <p:attrName>style.rotation</p:attrName>
                                        </p:attrNameLst>
                                      </p:cBhvr>
                                      <p:tavLst>
                                        <p:tav tm="0">
                                          <p:val>
                                            <p:fltVal val="90"/>
                                          </p:val>
                                        </p:tav>
                                        <p:tav tm="100000">
                                          <p:val>
                                            <p:fltVal val="0"/>
                                          </p:val>
                                        </p:tav>
                                      </p:tavLst>
                                    </p:anim>
                                    <p:animEffect transition="in" filter="fade">
                                      <p:cBhvr>
                                        <p:cTn id="9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6" grpId="1"/>
      <p:bldP spid="8" grpId="0"/>
      <p:bldP spid="8" grpId="1"/>
      <p:bldP spid="9" grpId="0"/>
      <p:bldP spid="9" grpId="1"/>
      <p:bldP spid="10" grpId="0"/>
      <p:bldP spid="10" grpId="1"/>
      <p:bldP spid="11" grpId="0"/>
      <p:bldP spid="11" grpId="1"/>
      <p:bldP spid="12" grpId="0"/>
      <p:bldP spid="12" grpId="1"/>
      <p:bldP spid="13" grpId="0"/>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904" y="1296169"/>
            <a:ext cx="10845995" cy="5300155"/>
          </a:xfrm>
          <a:prstGeom prst="rect">
            <a:avLst/>
          </a:prstGeom>
          <a:ln/>
        </p:spPr>
        <p:style>
          <a:lnRef idx="0">
            <a:schemeClr val="accent5"/>
          </a:lnRef>
          <a:fillRef idx="3">
            <a:schemeClr val="accent5"/>
          </a:fillRef>
          <a:effectRef idx="3">
            <a:schemeClr val="accent5"/>
          </a:effectRef>
          <a:fontRef idx="minor">
            <a:schemeClr val="lt1"/>
          </a:fontRef>
        </p:style>
      </p:pic>
      <p:sp>
        <p:nvSpPr>
          <p:cNvPr id="4" name="TextBox 3"/>
          <p:cNvSpPr txBox="1"/>
          <p:nvPr/>
        </p:nvSpPr>
        <p:spPr>
          <a:xfrm>
            <a:off x="1325924" y="40944"/>
            <a:ext cx="9410700" cy="769441"/>
          </a:xfrm>
          <a:prstGeom prst="rect">
            <a:avLst/>
          </a:prstGeom>
          <a:noFill/>
        </p:spPr>
        <p:txBody>
          <a:bodyPr wrap="square" rtlCol="0">
            <a:spAutoFit/>
          </a:bodyPr>
          <a:lstStyle/>
          <a:p>
            <a:r>
              <a:rPr lang="en-US" sz="4400" b="1" smtClean="0">
                <a:solidFill>
                  <a:srgbClr val="FF0000"/>
                </a:solidFill>
                <a:latin typeface="Arial" panose="020B0604020202020204" pitchFamily="34" charset="0"/>
                <a:cs typeface="Arial" panose="020B0604020202020204" pitchFamily="34" charset="0"/>
              </a:rPr>
              <a:t>2. </a:t>
            </a:r>
            <a:r>
              <a:rPr lang="en-US" sz="4400" b="1" dirty="0" smtClean="0">
                <a:solidFill>
                  <a:srgbClr val="FF0000"/>
                </a:solidFill>
                <a:latin typeface="Arial" panose="020B0604020202020204" pitchFamily="34" charset="0"/>
                <a:cs typeface="Arial" panose="020B0604020202020204" pitchFamily="34" charset="0"/>
              </a:rPr>
              <a:t>TRIỂN KHAI HỆ THỐNG MẠNG</a:t>
            </a:r>
            <a:endParaRPr lang="en-US" sz="4400" b="1" dirty="0">
              <a:solidFill>
                <a:srgbClr val="FF0000"/>
              </a:solidFill>
              <a:latin typeface="Arial" panose="020B0604020202020204" pitchFamily="34" charset="0"/>
              <a:cs typeface="Arial" panose="020B0604020202020204" pitchFamily="34" charset="0"/>
            </a:endParaRPr>
          </a:p>
        </p:txBody>
      </p:sp>
      <p:sp>
        <p:nvSpPr>
          <p:cNvPr id="2" name="TextBox 1"/>
          <p:cNvSpPr txBox="1"/>
          <p:nvPr/>
        </p:nvSpPr>
        <p:spPr>
          <a:xfrm>
            <a:off x="1068804" y="4175541"/>
            <a:ext cx="1451038" cy="1200329"/>
          </a:xfrm>
          <a:prstGeom prst="rect">
            <a:avLst/>
          </a:prstGeom>
          <a:noFill/>
        </p:spPr>
        <p:txBody>
          <a:bodyPr wrap="none" rtlCol="0">
            <a:spAutoFit/>
          </a:bodyPr>
          <a:lstStyle/>
          <a:p>
            <a:r>
              <a:rPr lang="en-US" sz="2400" b="1" smtClean="0"/>
              <a:t>VLAN 10</a:t>
            </a:r>
          </a:p>
          <a:p>
            <a:r>
              <a:rPr lang="en-US" sz="2400" b="1" smtClean="0"/>
              <a:t>VLAN 20</a:t>
            </a:r>
          </a:p>
          <a:p>
            <a:r>
              <a:rPr lang="en-US" sz="2400" b="1" smtClean="0"/>
              <a:t>VLAN 30</a:t>
            </a:r>
            <a:endParaRPr lang="vi-VN" sz="2400" b="1"/>
          </a:p>
        </p:txBody>
      </p:sp>
      <p:sp>
        <p:nvSpPr>
          <p:cNvPr id="6" name="TextBox 5"/>
          <p:cNvSpPr txBox="1"/>
          <p:nvPr/>
        </p:nvSpPr>
        <p:spPr>
          <a:xfrm>
            <a:off x="2426578" y="4175540"/>
            <a:ext cx="1673856" cy="1200329"/>
          </a:xfrm>
          <a:prstGeom prst="rect">
            <a:avLst/>
          </a:prstGeom>
          <a:noFill/>
        </p:spPr>
        <p:txBody>
          <a:bodyPr wrap="none" rtlCol="0">
            <a:spAutoFit/>
          </a:bodyPr>
          <a:lstStyle/>
          <a:p>
            <a:r>
              <a:rPr lang="en-US" sz="2400" b="1" smtClean="0"/>
              <a:t>Fa 0/6-10</a:t>
            </a:r>
          </a:p>
          <a:p>
            <a:r>
              <a:rPr lang="en-US" sz="2400" b="1" smtClean="0"/>
              <a:t>Fa 0/11-15</a:t>
            </a:r>
          </a:p>
          <a:p>
            <a:r>
              <a:rPr lang="en-US" sz="2400" b="1" smtClean="0"/>
              <a:t>Fa 0/16-20</a:t>
            </a:r>
            <a:endParaRPr lang="vi-VN" sz="2400" b="1"/>
          </a:p>
        </p:txBody>
      </p:sp>
      <p:sp>
        <p:nvSpPr>
          <p:cNvPr id="7" name="Rectangle 6"/>
          <p:cNvSpPr/>
          <p:nvPr/>
        </p:nvSpPr>
        <p:spPr>
          <a:xfrm>
            <a:off x="4100434" y="2661313"/>
            <a:ext cx="1003829" cy="641445"/>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vi-VN"/>
          </a:p>
        </p:txBody>
      </p:sp>
      <p:sp>
        <p:nvSpPr>
          <p:cNvPr id="12" name="Rectangle 11"/>
          <p:cNvSpPr/>
          <p:nvPr/>
        </p:nvSpPr>
        <p:spPr>
          <a:xfrm>
            <a:off x="7674008" y="2661312"/>
            <a:ext cx="1003829" cy="641445"/>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vi-VN"/>
          </a:p>
        </p:txBody>
      </p:sp>
      <p:sp>
        <p:nvSpPr>
          <p:cNvPr id="13" name="Rectangle 12"/>
          <p:cNvSpPr/>
          <p:nvPr/>
        </p:nvSpPr>
        <p:spPr>
          <a:xfrm>
            <a:off x="5820187" y="4314966"/>
            <a:ext cx="1003829" cy="641445"/>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vi-VN"/>
          </a:p>
        </p:txBody>
      </p:sp>
    </p:spTree>
    <p:extLst>
      <p:ext uri="{BB962C8B-B14F-4D97-AF65-F5344CB8AC3E}">
        <p14:creationId xmlns:p14="http://schemas.microsoft.com/office/powerpoint/2010/main" val="428945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par>
                          <p:cTn id="20" fill="hold">
                            <p:stCondLst>
                              <p:cond delay="500"/>
                            </p:stCondLst>
                            <p:childTnLst>
                              <p:par>
                                <p:cTn id="21" presetID="16" presetClass="entr" presetSubtype="21"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arn(inVertical)">
                                      <p:cBhvr>
                                        <p:cTn id="23" dur="500"/>
                                        <p:tgtEl>
                                          <p:spTgt spid="12"/>
                                        </p:tgtEl>
                                      </p:cBhvr>
                                    </p:animEffect>
                                  </p:childTnLst>
                                </p:cTn>
                              </p:par>
                            </p:childTnLst>
                          </p:cTn>
                        </p:par>
                        <p:par>
                          <p:cTn id="24" fill="hold">
                            <p:stCondLst>
                              <p:cond delay="1000"/>
                            </p:stCondLst>
                            <p:childTnLst>
                              <p:par>
                                <p:cTn id="25" presetID="16" presetClass="entr" presetSubtype="21"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childTnLst>
                          </p:cTn>
                        </p:par>
                        <p:par>
                          <p:cTn id="28" fill="hold">
                            <p:stCondLst>
                              <p:cond delay="1500"/>
                            </p:stCondLst>
                            <p:childTnLst>
                              <p:par>
                                <p:cTn id="29" presetID="26" presetClass="emph" presetSubtype="0" fill="hold" grpId="4" nodeType="afterEffect">
                                  <p:stCondLst>
                                    <p:cond delay="0"/>
                                  </p:stCondLst>
                                  <p:childTnLst>
                                    <p:animEffect transition="out" filter="fade">
                                      <p:cBhvr>
                                        <p:cTn id="30" dur="500" tmFilter="0, 0; .2, .5; .8, .5; 1, 0"/>
                                        <p:tgtEl>
                                          <p:spTgt spid="7"/>
                                        </p:tgtEl>
                                      </p:cBhvr>
                                    </p:animEffect>
                                    <p:animScale>
                                      <p:cBhvr>
                                        <p:cTn id="31" dur="250" autoRev="1" fill="hold"/>
                                        <p:tgtEl>
                                          <p:spTgt spid="7"/>
                                        </p:tgtEl>
                                      </p:cBhvr>
                                      <p:by x="105000" y="105000"/>
                                    </p:animScale>
                                  </p:childTnLst>
                                </p:cTn>
                              </p:par>
                              <p:par>
                                <p:cTn id="32" presetID="26" presetClass="emph" presetSubtype="0" fill="hold" grpId="4" nodeType="withEffect">
                                  <p:stCondLst>
                                    <p:cond delay="0"/>
                                  </p:stCondLst>
                                  <p:childTnLst>
                                    <p:animEffect transition="out" filter="fade">
                                      <p:cBhvr>
                                        <p:cTn id="33" dur="500" tmFilter="0, 0; .2, .5; .8, .5; 1, 0"/>
                                        <p:tgtEl>
                                          <p:spTgt spid="12"/>
                                        </p:tgtEl>
                                      </p:cBhvr>
                                    </p:animEffect>
                                    <p:animScale>
                                      <p:cBhvr>
                                        <p:cTn id="34" dur="250" autoRev="1" fill="hold"/>
                                        <p:tgtEl>
                                          <p:spTgt spid="12"/>
                                        </p:tgtEl>
                                      </p:cBhvr>
                                      <p:by x="105000" y="105000"/>
                                    </p:animScale>
                                  </p:childTnLst>
                                </p:cTn>
                              </p:par>
                              <p:par>
                                <p:cTn id="35" presetID="26" presetClass="emph" presetSubtype="0" fill="hold" grpId="4" nodeType="withEffect">
                                  <p:stCondLst>
                                    <p:cond delay="0"/>
                                  </p:stCondLst>
                                  <p:childTnLst>
                                    <p:animEffect transition="out" filter="fade">
                                      <p:cBhvr>
                                        <p:cTn id="36" dur="500" tmFilter="0, 0; .2, .5; .8, .5; 1, 0"/>
                                        <p:tgtEl>
                                          <p:spTgt spid="13"/>
                                        </p:tgtEl>
                                      </p:cBhvr>
                                    </p:animEffect>
                                    <p:animScale>
                                      <p:cBhvr>
                                        <p:cTn id="37" dur="250" autoRev="1" fill="hold"/>
                                        <p:tgtEl>
                                          <p:spTgt spid="13"/>
                                        </p:tgtEl>
                                      </p:cBhvr>
                                      <p:by x="105000" y="105000"/>
                                    </p:animScale>
                                  </p:childTnLst>
                                </p:cTn>
                              </p:par>
                            </p:childTnLst>
                          </p:cTn>
                        </p:par>
                        <p:par>
                          <p:cTn id="38" fill="hold">
                            <p:stCondLst>
                              <p:cond delay="2000"/>
                            </p:stCondLst>
                            <p:childTnLst>
                              <p:par>
                                <p:cTn id="39" presetID="26" presetClass="emph" presetSubtype="0" fill="hold" grpId="5" nodeType="afterEffect">
                                  <p:stCondLst>
                                    <p:cond delay="0"/>
                                  </p:stCondLst>
                                  <p:childTnLst>
                                    <p:animEffect transition="out" filter="fade">
                                      <p:cBhvr>
                                        <p:cTn id="40" dur="500" tmFilter="0, 0; .2, .5; .8, .5; 1, 0"/>
                                        <p:tgtEl>
                                          <p:spTgt spid="7"/>
                                        </p:tgtEl>
                                      </p:cBhvr>
                                    </p:animEffect>
                                    <p:animScale>
                                      <p:cBhvr>
                                        <p:cTn id="41" dur="250" autoRev="1" fill="hold"/>
                                        <p:tgtEl>
                                          <p:spTgt spid="7"/>
                                        </p:tgtEl>
                                      </p:cBhvr>
                                      <p:by x="105000" y="105000"/>
                                    </p:animScale>
                                  </p:childTnLst>
                                </p:cTn>
                              </p:par>
                              <p:par>
                                <p:cTn id="42" presetID="26" presetClass="emph" presetSubtype="0" fill="hold" grpId="5" nodeType="withEffect">
                                  <p:stCondLst>
                                    <p:cond delay="0"/>
                                  </p:stCondLst>
                                  <p:childTnLst>
                                    <p:animEffect transition="out" filter="fade">
                                      <p:cBhvr>
                                        <p:cTn id="43" dur="500" tmFilter="0, 0; .2, .5; .8, .5; 1, 0"/>
                                        <p:tgtEl>
                                          <p:spTgt spid="12"/>
                                        </p:tgtEl>
                                      </p:cBhvr>
                                    </p:animEffect>
                                    <p:animScale>
                                      <p:cBhvr>
                                        <p:cTn id="44" dur="250" autoRev="1" fill="hold"/>
                                        <p:tgtEl>
                                          <p:spTgt spid="12"/>
                                        </p:tgtEl>
                                      </p:cBhvr>
                                      <p:by x="105000" y="105000"/>
                                    </p:animScale>
                                  </p:childTnLst>
                                </p:cTn>
                              </p:par>
                              <p:par>
                                <p:cTn id="45" presetID="26" presetClass="emph" presetSubtype="0" fill="hold" grpId="5" nodeType="withEffect">
                                  <p:stCondLst>
                                    <p:cond delay="0"/>
                                  </p:stCondLst>
                                  <p:childTnLst>
                                    <p:animEffect transition="out" filter="fade">
                                      <p:cBhvr>
                                        <p:cTn id="46" dur="500" tmFilter="0, 0; .2, .5; .8, .5; 1, 0"/>
                                        <p:tgtEl>
                                          <p:spTgt spid="13"/>
                                        </p:tgtEl>
                                      </p:cBhvr>
                                    </p:animEffect>
                                    <p:animScale>
                                      <p:cBhvr>
                                        <p:cTn id="47" dur="250" autoRev="1" fill="hold"/>
                                        <p:tgtEl>
                                          <p:spTgt spid="13"/>
                                        </p:tgtEl>
                                      </p:cBhvr>
                                      <p:by x="105000" y="105000"/>
                                    </p:animScale>
                                  </p:childTnLst>
                                </p:cTn>
                              </p:par>
                            </p:childTnLst>
                          </p:cTn>
                        </p:par>
                        <p:par>
                          <p:cTn id="48" fill="hold">
                            <p:stCondLst>
                              <p:cond delay="2500"/>
                            </p:stCondLst>
                            <p:childTnLst>
                              <p:par>
                                <p:cTn id="49" presetID="26" presetClass="emph" presetSubtype="0" fill="hold" grpId="6" nodeType="afterEffect">
                                  <p:stCondLst>
                                    <p:cond delay="0"/>
                                  </p:stCondLst>
                                  <p:childTnLst>
                                    <p:animEffect transition="out" filter="fade">
                                      <p:cBhvr>
                                        <p:cTn id="50" dur="500" tmFilter="0, 0; .2, .5; .8, .5; 1, 0"/>
                                        <p:tgtEl>
                                          <p:spTgt spid="7"/>
                                        </p:tgtEl>
                                      </p:cBhvr>
                                    </p:animEffect>
                                    <p:animScale>
                                      <p:cBhvr>
                                        <p:cTn id="51" dur="250" autoRev="1" fill="hold"/>
                                        <p:tgtEl>
                                          <p:spTgt spid="7"/>
                                        </p:tgtEl>
                                      </p:cBhvr>
                                      <p:by x="105000" y="105000"/>
                                    </p:animScale>
                                  </p:childTnLst>
                                </p:cTn>
                              </p:par>
                              <p:par>
                                <p:cTn id="52" presetID="26" presetClass="emph" presetSubtype="0" fill="hold" grpId="6" nodeType="withEffect">
                                  <p:stCondLst>
                                    <p:cond delay="0"/>
                                  </p:stCondLst>
                                  <p:childTnLst>
                                    <p:animEffect transition="out" filter="fade">
                                      <p:cBhvr>
                                        <p:cTn id="53" dur="500" tmFilter="0, 0; .2, .5; .8, .5; 1, 0"/>
                                        <p:tgtEl>
                                          <p:spTgt spid="12"/>
                                        </p:tgtEl>
                                      </p:cBhvr>
                                    </p:animEffect>
                                    <p:animScale>
                                      <p:cBhvr>
                                        <p:cTn id="54" dur="250" autoRev="1" fill="hold"/>
                                        <p:tgtEl>
                                          <p:spTgt spid="12"/>
                                        </p:tgtEl>
                                      </p:cBhvr>
                                      <p:by x="105000" y="105000"/>
                                    </p:animScale>
                                  </p:childTnLst>
                                </p:cTn>
                              </p:par>
                              <p:par>
                                <p:cTn id="55" presetID="26" presetClass="emph" presetSubtype="0" fill="hold" grpId="6" nodeType="withEffect">
                                  <p:stCondLst>
                                    <p:cond delay="0"/>
                                  </p:stCondLst>
                                  <p:childTnLst>
                                    <p:animEffect transition="out" filter="fade">
                                      <p:cBhvr>
                                        <p:cTn id="56" dur="500" tmFilter="0, 0; .2, .5; .8, .5; 1, 0"/>
                                        <p:tgtEl>
                                          <p:spTgt spid="13"/>
                                        </p:tgtEl>
                                      </p:cBhvr>
                                    </p:animEffect>
                                    <p:animScale>
                                      <p:cBhvr>
                                        <p:cTn id="57" dur="250" autoRev="1" fill="hold"/>
                                        <p:tgtEl>
                                          <p:spTgt spid="13"/>
                                        </p:tgtEl>
                                      </p:cBhvr>
                                      <p:by x="105000" y="105000"/>
                                    </p:animScale>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6">
                                            <p:txEl>
                                              <p:pRg st="0" end="0"/>
                                            </p:txEl>
                                          </p:spTgt>
                                        </p:tgtEl>
                                        <p:attrNameLst>
                                          <p:attrName>style.visibility</p:attrName>
                                        </p:attrNameLst>
                                      </p:cBhvr>
                                      <p:to>
                                        <p:strVal val="visible"/>
                                      </p:to>
                                    </p:set>
                                    <p:animEffect transition="in" filter="wipe(down)">
                                      <p:cBhvr>
                                        <p:cTn id="62" dur="500"/>
                                        <p:tgtEl>
                                          <p:spTgt spid="6">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6">
                                            <p:txEl>
                                              <p:pRg st="1" end="1"/>
                                            </p:txEl>
                                          </p:spTgt>
                                        </p:tgtEl>
                                        <p:attrNameLst>
                                          <p:attrName>style.visibility</p:attrName>
                                        </p:attrNameLst>
                                      </p:cBhvr>
                                      <p:to>
                                        <p:strVal val="visible"/>
                                      </p:to>
                                    </p:set>
                                    <p:animEffect transition="in" filter="wipe(down)">
                                      <p:cBhvr>
                                        <p:cTn id="67" dur="500"/>
                                        <p:tgtEl>
                                          <p:spTgt spid="6">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6">
                                            <p:txEl>
                                              <p:pRg st="2" end="2"/>
                                            </p:txEl>
                                          </p:spTgt>
                                        </p:tgtEl>
                                        <p:attrNameLst>
                                          <p:attrName>style.visibility</p:attrName>
                                        </p:attrNameLst>
                                      </p:cBhvr>
                                      <p:to>
                                        <p:strVal val="visible"/>
                                      </p:to>
                                    </p:set>
                                    <p:animEffect transition="in" filter="wipe(down)">
                                      <p:cBhvr>
                                        <p:cTn id="72" dur="500"/>
                                        <p:tgtEl>
                                          <p:spTgt spid="6">
                                            <p:txEl>
                                              <p:pRg st="2" end="2"/>
                                            </p:txEl>
                                          </p:spTgt>
                                        </p:tgtEl>
                                      </p:cBhvr>
                                    </p:animEffect>
                                  </p:childTnLst>
                                </p:cTn>
                              </p:par>
                            </p:childTnLst>
                          </p:cTn>
                        </p:par>
                        <p:par>
                          <p:cTn id="73" fill="hold">
                            <p:stCondLst>
                              <p:cond delay="500"/>
                            </p:stCondLst>
                            <p:childTnLst>
                              <p:par>
                                <p:cTn id="74" presetID="10" presetClass="exit" presetSubtype="0" fill="hold" grpId="7" nodeType="afterEffect">
                                  <p:stCondLst>
                                    <p:cond delay="0"/>
                                  </p:stCondLst>
                                  <p:childTnLst>
                                    <p:animEffect transition="out" filter="fade">
                                      <p:cBhvr>
                                        <p:cTn id="75" dur="500"/>
                                        <p:tgtEl>
                                          <p:spTgt spid="7"/>
                                        </p:tgtEl>
                                      </p:cBhvr>
                                    </p:animEffect>
                                    <p:set>
                                      <p:cBhvr>
                                        <p:cTn id="76" dur="1" fill="hold">
                                          <p:stCondLst>
                                            <p:cond delay="499"/>
                                          </p:stCondLst>
                                        </p:cTn>
                                        <p:tgtEl>
                                          <p:spTgt spid="7"/>
                                        </p:tgtEl>
                                        <p:attrNameLst>
                                          <p:attrName>style.visibility</p:attrName>
                                        </p:attrNameLst>
                                      </p:cBhvr>
                                      <p:to>
                                        <p:strVal val="hidden"/>
                                      </p:to>
                                    </p:set>
                                  </p:childTnLst>
                                </p:cTn>
                              </p:par>
                              <p:par>
                                <p:cTn id="77" presetID="10" presetClass="exit" presetSubtype="0" fill="hold" grpId="7" nodeType="withEffect">
                                  <p:stCondLst>
                                    <p:cond delay="0"/>
                                  </p:stCondLst>
                                  <p:childTnLst>
                                    <p:animEffect transition="out" filter="fade">
                                      <p:cBhvr>
                                        <p:cTn id="78" dur="500"/>
                                        <p:tgtEl>
                                          <p:spTgt spid="12"/>
                                        </p:tgtEl>
                                      </p:cBhvr>
                                    </p:animEffect>
                                    <p:set>
                                      <p:cBhvr>
                                        <p:cTn id="79" dur="1" fill="hold">
                                          <p:stCondLst>
                                            <p:cond delay="499"/>
                                          </p:stCondLst>
                                        </p:cTn>
                                        <p:tgtEl>
                                          <p:spTgt spid="12"/>
                                        </p:tgtEl>
                                        <p:attrNameLst>
                                          <p:attrName>style.visibility</p:attrName>
                                        </p:attrNameLst>
                                      </p:cBhvr>
                                      <p:to>
                                        <p:strVal val="hidden"/>
                                      </p:to>
                                    </p:set>
                                  </p:childTnLst>
                                </p:cTn>
                              </p:par>
                              <p:par>
                                <p:cTn id="80" presetID="10" presetClass="exit" presetSubtype="0" fill="hold" grpId="7" nodeType="withEffect">
                                  <p:stCondLst>
                                    <p:cond delay="0"/>
                                  </p:stCondLst>
                                  <p:childTnLst>
                                    <p:animEffect transition="out" filter="fade">
                                      <p:cBhvr>
                                        <p:cTn id="81" dur="500"/>
                                        <p:tgtEl>
                                          <p:spTgt spid="13"/>
                                        </p:tgtEl>
                                      </p:cBhvr>
                                    </p:animEffect>
                                    <p:set>
                                      <p:cBhvr>
                                        <p:cTn id="8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7" grpId="4" animBg="1"/>
      <p:bldP spid="7" grpId="5" animBg="1"/>
      <p:bldP spid="7" grpId="6" animBg="1"/>
      <p:bldP spid="7" grpId="7" animBg="1"/>
      <p:bldP spid="12" grpId="0" animBg="1"/>
      <p:bldP spid="12" grpId="4" animBg="1"/>
      <p:bldP spid="12" grpId="5" animBg="1"/>
      <p:bldP spid="12" grpId="6" animBg="1"/>
      <p:bldP spid="12" grpId="7" animBg="1"/>
      <p:bldP spid="13" grpId="0" animBg="1"/>
      <p:bldP spid="13" grpId="4" animBg="1"/>
      <p:bldP spid="13" grpId="5" animBg="1"/>
      <p:bldP spid="13" grpId="6" animBg="1"/>
      <p:bldP spid="13" grpId="7"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904" y="1296169"/>
            <a:ext cx="10845995" cy="5300155"/>
          </a:xfrm>
          <a:prstGeom prst="rect">
            <a:avLst/>
          </a:prstGeom>
          <a:ln/>
        </p:spPr>
        <p:style>
          <a:lnRef idx="0">
            <a:schemeClr val="accent5"/>
          </a:lnRef>
          <a:fillRef idx="3">
            <a:schemeClr val="accent5"/>
          </a:fillRef>
          <a:effectRef idx="3">
            <a:schemeClr val="accent5"/>
          </a:effectRef>
          <a:fontRef idx="minor">
            <a:schemeClr val="lt1"/>
          </a:fontRef>
        </p:style>
      </p:pic>
      <p:sp>
        <p:nvSpPr>
          <p:cNvPr id="4" name="TextBox 3"/>
          <p:cNvSpPr txBox="1"/>
          <p:nvPr/>
        </p:nvSpPr>
        <p:spPr>
          <a:xfrm>
            <a:off x="1325924" y="40944"/>
            <a:ext cx="9410700" cy="769441"/>
          </a:xfrm>
          <a:prstGeom prst="rect">
            <a:avLst/>
          </a:prstGeom>
          <a:noFill/>
        </p:spPr>
        <p:txBody>
          <a:bodyPr wrap="square" rtlCol="0">
            <a:spAutoFit/>
          </a:bodyPr>
          <a:lstStyle/>
          <a:p>
            <a:r>
              <a:rPr lang="en-US" sz="4400" b="1" smtClean="0">
                <a:solidFill>
                  <a:srgbClr val="FF0000"/>
                </a:solidFill>
                <a:latin typeface="Arial" panose="020B0604020202020204" pitchFamily="34" charset="0"/>
                <a:cs typeface="Arial" panose="020B0604020202020204" pitchFamily="34" charset="0"/>
              </a:rPr>
              <a:t>2. </a:t>
            </a:r>
            <a:r>
              <a:rPr lang="en-US" sz="4400" b="1" dirty="0" smtClean="0">
                <a:solidFill>
                  <a:srgbClr val="FF0000"/>
                </a:solidFill>
                <a:latin typeface="Arial" panose="020B0604020202020204" pitchFamily="34" charset="0"/>
                <a:cs typeface="Arial" panose="020B0604020202020204" pitchFamily="34" charset="0"/>
              </a:rPr>
              <a:t>TRIỂN KHAI HỆ THỐNG MẠNG</a:t>
            </a:r>
            <a:endParaRPr lang="en-US" sz="4400" b="1" dirty="0">
              <a:solidFill>
                <a:srgbClr val="FF0000"/>
              </a:solidFill>
              <a:latin typeface="Arial" panose="020B0604020202020204" pitchFamily="34" charset="0"/>
              <a:cs typeface="Arial" panose="020B0604020202020204" pitchFamily="34" charset="0"/>
            </a:endParaRPr>
          </a:p>
        </p:txBody>
      </p:sp>
      <p:sp>
        <p:nvSpPr>
          <p:cNvPr id="2" name="TextBox 1"/>
          <p:cNvSpPr txBox="1"/>
          <p:nvPr/>
        </p:nvSpPr>
        <p:spPr>
          <a:xfrm>
            <a:off x="1068804" y="4175541"/>
            <a:ext cx="1451038" cy="1200329"/>
          </a:xfrm>
          <a:prstGeom prst="rect">
            <a:avLst/>
          </a:prstGeom>
          <a:noFill/>
        </p:spPr>
        <p:txBody>
          <a:bodyPr wrap="none" rtlCol="0">
            <a:spAutoFit/>
          </a:bodyPr>
          <a:lstStyle/>
          <a:p>
            <a:r>
              <a:rPr lang="en-US" sz="2400" b="1" smtClean="0"/>
              <a:t>VLAN 10</a:t>
            </a:r>
          </a:p>
          <a:p>
            <a:r>
              <a:rPr lang="en-US" sz="2400" b="1" smtClean="0"/>
              <a:t>VLAN 20</a:t>
            </a:r>
          </a:p>
          <a:p>
            <a:r>
              <a:rPr lang="en-US" sz="2400" b="1" smtClean="0"/>
              <a:t>VLAN 30</a:t>
            </a:r>
            <a:endParaRPr lang="vi-VN" sz="2400" b="1"/>
          </a:p>
        </p:txBody>
      </p:sp>
      <p:sp>
        <p:nvSpPr>
          <p:cNvPr id="6" name="TextBox 5"/>
          <p:cNvSpPr txBox="1"/>
          <p:nvPr/>
        </p:nvSpPr>
        <p:spPr>
          <a:xfrm>
            <a:off x="2426578" y="4175540"/>
            <a:ext cx="1673856" cy="1200329"/>
          </a:xfrm>
          <a:prstGeom prst="rect">
            <a:avLst/>
          </a:prstGeom>
          <a:noFill/>
        </p:spPr>
        <p:txBody>
          <a:bodyPr wrap="none" rtlCol="0">
            <a:spAutoFit/>
          </a:bodyPr>
          <a:lstStyle/>
          <a:p>
            <a:r>
              <a:rPr lang="en-US" sz="2400" b="1" smtClean="0"/>
              <a:t>Fa 0/6-10</a:t>
            </a:r>
          </a:p>
          <a:p>
            <a:r>
              <a:rPr lang="en-US" sz="2400" b="1" smtClean="0"/>
              <a:t>Fa 0/11-15</a:t>
            </a:r>
          </a:p>
          <a:p>
            <a:r>
              <a:rPr lang="en-US" sz="2400" b="1" smtClean="0"/>
              <a:t>Fa 0/16-20</a:t>
            </a:r>
            <a:endParaRPr lang="vi-VN" sz="2400" b="1"/>
          </a:p>
        </p:txBody>
      </p:sp>
      <p:sp>
        <p:nvSpPr>
          <p:cNvPr id="5" name="TextBox 4"/>
          <p:cNvSpPr txBox="1"/>
          <p:nvPr/>
        </p:nvSpPr>
        <p:spPr>
          <a:xfrm>
            <a:off x="3263506" y="5921948"/>
            <a:ext cx="1451038" cy="461665"/>
          </a:xfrm>
          <a:prstGeom prst="rect">
            <a:avLst/>
          </a:prstGeom>
          <a:noFill/>
        </p:spPr>
        <p:txBody>
          <a:bodyPr wrap="none" rtlCol="0">
            <a:spAutoFit/>
          </a:bodyPr>
          <a:lstStyle/>
          <a:p>
            <a:r>
              <a:rPr lang="en-US" sz="2400" b="1" smtClean="0">
                <a:solidFill>
                  <a:srgbClr val="00B050"/>
                </a:solidFill>
              </a:rPr>
              <a:t>VLAN 10</a:t>
            </a:r>
            <a:endParaRPr lang="vi-VN" sz="2400" b="1">
              <a:solidFill>
                <a:srgbClr val="00B050"/>
              </a:solidFill>
            </a:endParaRPr>
          </a:p>
        </p:txBody>
      </p:sp>
      <p:sp>
        <p:nvSpPr>
          <p:cNvPr id="8" name="TextBox 7"/>
          <p:cNvSpPr txBox="1"/>
          <p:nvPr/>
        </p:nvSpPr>
        <p:spPr>
          <a:xfrm>
            <a:off x="7674008" y="5705857"/>
            <a:ext cx="1451038" cy="461665"/>
          </a:xfrm>
          <a:prstGeom prst="rect">
            <a:avLst/>
          </a:prstGeom>
          <a:noFill/>
        </p:spPr>
        <p:txBody>
          <a:bodyPr wrap="none" rtlCol="0">
            <a:spAutoFit/>
          </a:bodyPr>
          <a:lstStyle/>
          <a:p>
            <a:r>
              <a:rPr lang="en-US" sz="2400" b="1" smtClean="0">
                <a:solidFill>
                  <a:srgbClr val="00B050"/>
                </a:solidFill>
              </a:rPr>
              <a:t>VLAN 20</a:t>
            </a:r>
            <a:endParaRPr lang="vi-VN" sz="2400" b="1">
              <a:solidFill>
                <a:srgbClr val="00B050"/>
              </a:solidFill>
            </a:endParaRPr>
          </a:p>
        </p:txBody>
      </p:sp>
      <p:sp>
        <p:nvSpPr>
          <p:cNvPr id="9" name="TextBox 8"/>
          <p:cNvSpPr txBox="1"/>
          <p:nvPr/>
        </p:nvSpPr>
        <p:spPr>
          <a:xfrm>
            <a:off x="9900868" y="5145036"/>
            <a:ext cx="1451038" cy="461665"/>
          </a:xfrm>
          <a:prstGeom prst="rect">
            <a:avLst/>
          </a:prstGeom>
          <a:noFill/>
        </p:spPr>
        <p:txBody>
          <a:bodyPr wrap="none" rtlCol="0">
            <a:spAutoFit/>
          </a:bodyPr>
          <a:lstStyle/>
          <a:p>
            <a:r>
              <a:rPr lang="en-US" sz="2400" b="1" smtClean="0">
                <a:solidFill>
                  <a:srgbClr val="00B050"/>
                </a:solidFill>
              </a:rPr>
              <a:t>VLAN 30</a:t>
            </a:r>
            <a:endParaRPr lang="vi-VN" sz="2400" b="1">
              <a:solidFill>
                <a:srgbClr val="00B050"/>
              </a:solidFill>
            </a:endParaRPr>
          </a:p>
        </p:txBody>
      </p:sp>
      <p:sp>
        <p:nvSpPr>
          <p:cNvPr id="10" name="TextBox 9"/>
          <p:cNvSpPr txBox="1"/>
          <p:nvPr/>
        </p:nvSpPr>
        <p:spPr>
          <a:xfrm>
            <a:off x="1794323" y="1749019"/>
            <a:ext cx="1451038" cy="461665"/>
          </a:xfrm>
          <a:prstGeom prst="rect">
            <a:avLst/>
          </a:prstGeom>
          <a:noFill/>
        </p:spPr>
        <p:txBody>
          <a:bodyPr wrap="none" rtlCol="0">
            <a:spAutoFit/>
          </a:bodyPr>
          <a:lstStyle/>
          <a:p>
            <a:r>
              <a:rPr lang="en-US" sz="2400" b="1" smtClean="0">
                <a:solidFill>
                  <a:srgbClr val="00B050"/>
                </a:solidFill>
              </a:rPr>
              <a:t>VLAN 30</a:t>
            </a:r>
            <a:endParaRPr lang="vi-VN" sz="2400" b="1">
              <a:solidFill>
                <a:srgbClr val="00B050"/>
              </a:solidFill>
            </a:endParaRPr>
          </a:p>
        </p:txBody>
      </p:sp>
      <p:sp>
        <p:nvSpPr>
          <p:cNvPr id="7" name="Rectangle 6"/>
          <p:cNvSpPr/>
          <p:nvPr/>
        </p:nvSpPr>
        <p:spPr>
          <a:xfrm>
            <a:off x="4816358" y="2702257"/>
            <a:ext cx="3141999" cy="368489"/>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vi-VN"/>
          </a:p>
        </p:txBody>
      </p:sp>
      <p:sp>
        <p:nvSpPr>
          <p:cNvPr id="12" name="Rectangle 11"/>
          <p:cNvSpPr/>
          <p:nvPr/>
        </p:nvSpPr>
        <p:spPr>
          <a:xfrm rot="19111786">
            <a:off x="6005700" y="3653633"/>
            <a:ext cx="2215476" cy="328325"/>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vi-VN"/>
          </a:p>
        </p:txBody>
      </p:sp>
      <p:sp>
        <p:nvSpPr>
          <p:cNvPr id="13" name="Rectangle 12"/>
          <p:cNvSpPr/>
          <p:nvPr/>
        </p:nvSpPr>
        <p:spPr>
          <a:xfrm rot="2707048">
            <a:off x="4321726" y="3588695"/>
            <a:ext cx="2152463" cy="317504"/>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vi-VN"/>
          </a:p>
        </p:txBody>
      </p:sp>
      <p:sp>
        <p:nvSpPr>
          <p:cNvPr id="14" name="Rectangle 13"/>
          <p:cNvSpPr/>
          <p:nvPr/>
        </p:nvSpPr>
        <p:spPr>
          <a:xfrm rot="16200000">
            <a:off x="7701471" y="2072437"/>
            <a:ext cx="953238" cy="306402"/>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vi-VN"/>
          </a:p>
        </p:txBody>
      </p:sp>
    </p:spTree>
    <p:extLst>
      <p:ext uri="{BB962C8B-B14F-4D97-AF65-F5344CB8AC3E}">
        <p14:creationId xmlns:p14="http://schemas.microsoft.com/office/powerpoint/2010/main" val="338990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arn(inVertical)">
                                      <p:cBhvr>
                                        <p:cTn id="11" dur="500"/>
                                        <p:tgtEl>
                                          <p:spTgt spid="13"/>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inVertical)">
                                      <p:cBhvr>
                                        <p:cTn id="15" dur="500"/>
                                        <p:tgtEl>
                                          <p:spTgt spid="12"/>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childTnLst>
                          </p:cTn>
                        </p:par>
                        <p:par>
                          <p:cTn id="20" fill="hold">
                            <p:stCondLst>
                              <p:cond delay="2000"/>
                            </p:stCondLst>
                            <p:childTnLst>
                              <p:par>
                                <p:cTn id="21" presetID="26" presetClass="emph" presetSubtype="0" fill="hold" grpId="1" nodeType="afterEffect">
                                  <p:stCondLst>
                                    <p:cond delay="0"/>
                                  </p:stCondLst>
                                  <p:childTnLst>
                                    <p:animEffect transition="out" filter="fade">
                                      <p:cBhvr>
                                        <p:cTn id="22" dur="500" tmFilter="0, 0; .2, .5; .8, .5; 1, 0"/>
                                        <p:tgtEl>
                                          <p:spTgt spid="7"/>
                                        </p:tgtEl>
                                      </p:cBhvr>
                                    </p:animEffect>
                                    <p:animScale>
                                      <p:cBhvr>
                                        <p:cTn id="23" dur="250" autoRev="1" fill="hold"/>
                                        <p:tgtEl>
                                          <p:spTgt spid="7"/>
                                        </p:tgtEl>
                                      </p:cBhvr>
                                      <p:by x="105000" y="105000"/>
                                    </p:animScale>
                                  </p:childTnLst>
                                </p:cTn>
                              </p:par>
                              <p:par>
                                <p:cTn id="24" presetID="26" presetClass="emph" presetSubtype="0" fill="hold" grpId="1" nodeType="withEffect">
                                  <p:stCondLst>
                                    <p:cond delay="0"/>
                                  </p:stCondLst>
                                  <p:childTnLst>
                                    <p:animEffect transition="out" filter="fade">
                                      <p:cBhvr>
                                        <p:cTn id="25" dur="500" tmFilter="0, 0; .2, .5; .8, .5; 1, 0"/>
                                        <p:tgtEl>
                                          <p:spTgt spid="13"/>
                                        </p:tgtEl>
                                      </p:cBhvr>
                                    </p:animEffect>
                                    <p:animScale>
                                      <p:cBhvr>
                                        <p:cTn id="26" dur="250" autoRev="1" fill="hold"/>
                                        <p:tgtEl>
                                          <p:spTgt spid="13"/>
                                        </p:tgtEl>
                                      </p:cBhvr>
                                      <p:by x="105000" y="105000"/>
                                    </p:animScale>
                                  </p:childTnLst>
                                </p:cTn>
                              </p:par>
                              <p:par>
                                <p:cTn id="27" presetID="26" presetClass="emph" presetSubtype="0" fill="hold" grpId="1" nodeType="withEffect">
                                  <p:stCondLst>
                                    <p:cond delay="0"/>
                                  </p:stCondLst>
                                  <p:childTnLst>
                                    <p:animEffect transition="out" filter="fade">
                                      <p:cBhvr>
                                        <p:cTn id="28" dur="500" tmFilter="0, 0; .2, .5; .8, .5; 1, 0"/>
                                        <p:tgtEl>
                                          <p:spTgt spid="12"/>
                                        </p:tgtEl>
                                      </p:cBhvr>
                                    </p:animEffect>
                                    <p:animScale>
                                      <p:cBhvr>
                                        <p:cTn id="29" dur="250" autoRev="1" fill="hold"/>
                                        <p:tgtEl>
                                          <p:spTgt spid="12"/>
                                        </p:tgtEl>
                                      </p:cBhvr>
                                      <p:by x="105000" y="105000"/>
                                    </p:animScale>
                                  </p:childTnLst>
                                </p:cTn>
                              </p:par>
                              <p:par>
                                <p:cTn id="30" presetID="26" presetClass="emph" presetSubtype="0" fill="hold" grpId="1" nodeType="withEffect">
                                  <p:stCondLst>
                                    <p:cond delay="0"/>
                                  </p:stCondLst>
                                  <p:childTnLst>
                                    <p:animEffect transition="out" filter="fade">
                                      <p:cBhvr>
                                        <p:cTn id="31" dur="500" tmFilter="0, 0; .2, .5; .8, .5; 1, 0"/>
                                        <p:tgtEl>
                                          <p:spTgt spid="14"/>
                                        </p:tgtEl>
                                      </p:cBhvr>
                                    </p:animEffect>
                                    <p:animScale>
                                      <p:cBhvr>
                                        <p:cTn id="32" dur="250" autoRev="1" fill="hold"/>
                                        <p:tgtEl>
                                          <p:spTgt spid="14"/>
                                        </p:tgtEl>
                                      </p:cBhvr>
                                      <p:by x="105000" y="105000"/>
                                    </p:animScale>
                                  </p:childTnLst>
                                </p:cTn>
                              </p:par>
                            </p:childTnLst>
                          </p:cTn>
                        </p:par>
                        <p:par>
                          <p:cTn id="33" fill="hold">
                            <p:stCondLst>
                              <p:cond delay="2500"/>
                            </p:stCondLst>
                            <p:childTnLst>
                              <p:par>
                                <p:cTn id="34" presetID="26" presetClass="emph" presetSubtype="0" fill="hold" grpId="2" nodeType="afterEffect">
                                  <p:stCondLst>
                                    <p:cond delay="0"/>
                                  </p:stCondLst>
                                  <p:childTnLst>
                                    <p:animEffect transition="out" filter="fade">
                                      <p:cBhvr>
                                        <p:cTn id="35" dur="500" tmFilter="0, 0; .2, .5; .8, .5; 1, 0"/>
                                        <p:tgtEl>
                                          <p:spTgt spid="7"/>
                                        </p:tgtEl>
                                      </p:cBhvr>
                                    </p:animEffect>
                                    <p:animScale>
                                      <p:cBhvr>
                                        <p:cTn id="36" dur="250" autoRev="1" fill="hold"/>
                                        <p:tgtEl>
                                          <p:spTgt spid="7"/>
                                        </p:tgtEl>
                                      </p:cBhvr>
                                      <p:by x="105000" y="105000"/>
                                    </p:animScale>
                                  </p:childTnLst>
                                </p:cTn>
                              </p:par>
                              <p:par>
                                <p:cTn id="37" presetID="26" presetClass="emph" presetSubtype="0" fill="hold" grpId="2" nodeType="withEffect">
                                  <p:stCondLst>
                                    <p:cond delay="0"/>
                                  </p:stCondLst>
                                  <p:childTnLst>
                                    <p:animEffect transition="out" filter="fade">
                                      <p:cBhvr>
                                        <p:cTn id="38" dur="500" tmFilter="0, 0; .2, .5; .8, .5; 1, 0"/>
                                        <p:tgtEl>
                                          <p:spTgt spid="13"/>
                                        </p:tgtEl>
                                      </p:cBhvr>
                                    </p:animEffect>
                                    <p:animScale>
                                      <p:cBhvr>
                                        <p:cTn id="39" dur="250" autoRev="1" fill="hold"/>
                                        <p:tgtEl>
                                          <p:spTgt spid="13"/>
                                        </p:tgtEl>
                                      </p:cBhvr>
                                      <p:by x="105000" y="105000"/>
                                    </p:animScale>
                                  </p:childTnLst>
                                </p:cTn>
                              </p:par>
                              <p:par>
                                <p:cTn id="40" presetID="26" presetClass="emph" presetSubtype="0" fill="hold" grpId="2" nodeType="withEffect">
                                  <p:stCondLst>
                                    <p:cond delay="0"/>
                                  </p:stCondLst>
                                  <p:childTnLst>
                                    <p:animEffect transition="out" filter="fade">
                                      <p:cBhvr>
                                        <p:cTn id="41" dur="500" tmFilter="0, 0; .2, .5; .8, .5; 1, 0"/>
                                        <p:tgtEl>
                                          <p:spTgt spid="12"/>
                                        </p:tgtEl>
                                      </p:cBhvr>
                                    </p:animEffect>
                                    <p:animScale>
                                      <p:cBhvr>
                                        <p:cTn id="42" dur="250" autoRev="1" fill="hold"/>
                                        <p:tgtEl>
                                          <p:spTgt spid="12"/>
                                        </p:tgtEl>
                                      </p:cBhvr>
                                      <p:by x="105000" y="105000"/>
                                    </p:animScale>
                                  </p:childTnLst>
                                </p:cTn>
                              </p:par>
                              <p:par>
                                <p:cTn id="43" presetID="26" presetClass="emph" presetSubtype="0" fill="hold" grpId="2" nodeType="withEffect">
                                  <p:stCondLst>
                                    <p:cond delay="0"/>
                                  </p:stCondLst>
                                  <p:childTnLst>
                                    <p:animEffect transition="out" filter="fade">
                                      <p:cBhvr>
                                        <p:cTn id="44" dur="500" tmFilter="0, 0; .2, .5; .8, .5; 1, 0"/>
                                        <p:tgtEl>
                                          <p:spTgt spid="14"/>
                                        </p:tgtEl>
                                      </p:cBhvr>
                                    </p:animEffect>
                                    <p:animScale>
                                      <p:cBhvr>
                                        <p:cTn id="45" dur="250" autoRev="1" fill="hold"/>
                                        <p:tgtEl>
                                          <p:spTgt spid="14"/>
                                        </p:tgtEl>
                                      </p:cBhvr>
                                      <p:by x="105000" y="105000"/>
                                    </p:animScale>
                                  </p:childTnLst>
                                </p:cTn>
                              </p:par>
                            </p:childTnLst>
                          </p:cTn>
                        </p:par>
                        <p:par>
                          <p:cTn id="46" fill="hold">
                            <p:stCondLst>
                              <p:cond delay="3000"/>
                            </p:stCondLst>
                            <p:childTnLst>
                              <p:par>
                                <p:cTn id="47" presetID="26" presetClass="emph" presetSubtype="0" fill="hold" grpId="3" nodeType="afterEffect">
                                  <p:stCondLst>
                                    <p:cond delay="0"/>
                                  </p:stCondLst>
                                  <p:childTnLst>
                                    <p:animEffect transition="out" filter="fade">
                                      <p:cBhvr>
                                        <p:cTn id="48" dur="500" tmFilter="0, 0; .2, .5; .8, .5; 1, 0"/>
                                        <p:tgtEl>
                                          <p:spTgt spid="7"/>
                                        </p:tgtEl>
                                      </p:cBhvr>
                                    </p:animEffect>
                                    <p:animScale>
                                      <p:cBhvr>
                                        <p:cTn id="49" dur="250" autoRev="1" fill="hold"/>
                                        <p:tgtEl>
                                          <p:spTgt spid="7"/>
                                        </p:tgtEl>
                                      </p:cBhvr>
                                      <p:by x="105000" y="105000"/>
                                    </p:animScale>
                                  </p:childTnLst>
                                </p:cTn>
                              </p:par>
                              <p:par>
                                <p:cTn id="50" presetID="26" presetClass="emph" presetSubtype="0" fill="hold" grpId="3" nodeType="withEffect">
                                  <p:stCondLst>
                                    <p:cond delay="0"/>
                                  </p:stCondLst>
                                  <p:childTnLst>
                                    <p:animEffect transition="out" filter="fade">
                                      <p:cBhvr>
                                        <p:cTn id="51" dur="500" tmFilter="0, 0; .2, .5; .8, .5; 1, 0"/>
                                        <p:tgtEl>
                                          <p:spTgt spid="13"/>
                                        </p:tgtEl>
                                      </p:cBhvr>
                                    </p:animEffect>
                                    <p:animScale>
                                      <p:cBhvr>
                                        <p:cTn id="52" dur="250" autoRev="1" fill="hold"/>
                                        <p:tgtEl>
                                          <p:spTgt spid="13"/>
                                        </p:tgtEl>
                                      </p:cBhvr>
                                      <p:by x="105000" y="105000"/>
                                    </p:animScale>
                                  </p:childTnLst>
                                </p:cTn>
                              </p:par>
                              <p:par>
                                <p:cTn id="53" presetID="26" presetClass="emph" presetSubtype="0" fill="hold" grpId="3" nodeType="withEffect">
                                  <p:stCondLst>
                                    <p:cond delay="0"/>
                                  </p:stCondLst>
                                  <p:childTnLst>
                                    <p:animEffect transition="out" filter="fade">
                                      <p:cBhvr>
                                        <p:cTn id="54" dur="500" tmFilter="0, 0; .2, .5; .8, .5; 1, 0"/>
                                        <p:tgtEl>
                                          <p:spTgt spid="12"/>
                                        </p:tgtEl>
                                      </p:cBhvr>
                                    </p:animEffect>
                                    <p:animScale>
                                      <p:cBhvr>
                                        <p:cTn id="55" dur="250" autoRev="1" fill="hold"/>
                                        <p:tgtEl>
                                          <p:spTgt spid="12"/>
                                        </p:tgtEl>
                                      </p:cBhvr>
                                      <p:by x="105000" y="105000"/>
                                    </p:animScale>
                                  </p:childTnLst>
                                </p:cTn>
                              </p:par>
                              <p:par>
                                <p:cTn id="56" presetID="26" presetClass="emph" presetSubtype="0" fill="hold" grpId="3" nodeType="withEffect">
                                  <p:stCondLst>
                                    <p:cond delay="0"/>
                                  </p:stCondLst>
                                  <p:childTnLst>
                                    <p:animEffect transition="out" filter="fade">
                                      <p:cBhvr>
                                        <p:cTn id="57" dur="500" tmFilter="0, 0; .2, .5; .8, .5; 1, 0"/>
                                        <p:tgtEl>
                                          <p:spTgt spid="14"/>
                                        </p:tgtEl>
                                      </p:cBhvr>
                                    </p:animEffect>
                                    <p:animScale>
                                      <p:cBhvr>
                                        <p:cTn id="58" dur="250" autoRev="1" fill="hold"/>
                                        <p:tgtEl>
                                          <p:spTgt spid="14"/>
                                        </p:tgtEl>
                                      </p:cBhvr>
                                      <p:by x="105000" y="105000"/>
                                    </p:animScale>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fade">
                                      <p:cBhvr>
                                        <p:cTn id="63" dur="1000"/>
                                        <p:tgtEl>
                                          <p:spTgt spid="5"/>
                                        </p:tgtEl>
                                      </p:cBhvr>
                                    </p:animEffect>
                                    <p:anim calcmode="lin" valueType="num">
                                      <p:cBhvr>
                                        <p:cTn id="64" dur="1000" fill="hold"/>
                                        <p:tgtEl>
                                          <p:spTgt spid="5"/>
                                        </p:tgtEl>
                                        <p:attrNameLst>
                                          <p:attrName>ppt_x</p:attrName>
                                        </p:attrNameLst>
                                      </p:cBhvr>
                                      <p:tavLst>
                                        <p:tav tm="0">
                                          <p:val>
                                            <p:strVal val="#ppt_x"/>
                                          </p:val>
                                        </p:tav>
                                        <p:tav tm="100000">
                                          <p:val>
                                            <p:strVal val="#ppt_x"/>
                                          </p:val>
                                        </p:tav>
                                      </p:tavLst>
                                    </p:anim>
                                    <p:anim calcmode="lin" valueType="num">
                                      <p:cBhvr>
                                        <p:cTn id="6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fade">
                                      <p:cBhvr>
                                        <p:cTn id="70" dur="1000"/>
                                        <p:tgtEl>
                                          <p:spTgt spid="8"/>
                                        </p:tgtEl>
                                      </p:cBhvr>
                                    </p:animEffect>
                                    <p:anim calcmode="lin" valueType="num">
                                      <p:cBhvr>
                                        <p:cTn id="71" dur="1000" fill="hold"/>
                                        <p:tgtEl>
                                          <p:spTgt spid="8"/>
                                        </p:tgtEl>
                                        <p:attrNameLst>
                                          <p:attrName>ppt_x</p:attrName>
                                        </p:attrNameLst>
                                      </p:cBhvr>
                                      <p:tavLst>
                                        <p:tav tm="0">
                                          <p:val>
                                            <p:strVal val="#ppt_x"/>
                                          </p:val>
                                        </p:tav>
                                        <p:tav tm="100000">
                                          <p:val>
                                            <p:strVal val="#ppt_x"/>
                                          </p:val>
                                        </p:tav>
                                      </p:tavLst>
                                    </p:anim>
                                    <p:anim calcmode="lin" valueType="num">
                                      <p:cBhvr>
                                        <p:cTn id="7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fade">
                                      <p:cBhvr>
                                        <p:cTn id="77" dur="1000"/>
                                        <p:tgtEl>
                                          <p:spTgt spid="10"/>
                                        </p:tgtEl>
                                      </p:cBhvr>
                                    </p:animEffect>
                                    <p:anim calcmode="lin" valueType="num">
                                      <p:cBhvr>
                                        <p:cTn id="78" dur="1000" fill="hold"/>
                                        <p:tgtEl>
                                          <p:spTgt spid="10"/>
                                        </p:tgtEl>
                                        <p:attrNameLst>
                                          <p:attrName>ppt_x</p:attrName>
                                        </p:attrNameLst>
                                      </p:cBhvr>
                                      <p:tavLst>
                                        <p:tav tm="0">
                                          <p:val>
                                            <p:strVal val="#ppt_x"/>
                                          </p:val>
                                        </p:tav>
                                        <p:tav tm="100000">
                                          <p:val>
                                            <p:strVal val="#ppt_x"/>
                                          </p:val>
                                        </p:tav>
                                      </p:tavLst>
                                    </p:anim>
                                    <p:anim calcmode="lin" valueType="num">
                                      <p:cBhvr>
                                        <p:cTn id="79" dur="1000" fill="hold"/>
                                        <p:tgtEl>
                                          <p:spTgt spid="10"/>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fade">
                                      <p:cBhvr>
                                        <p:cTn id="82" dur="1000"/>
                                        <p:tgtEl>
                                          <p:spTgt spid="9"/>
                                        </p:tgtEl>
                                      </p:cBhvr>
                                    </p:animEffect>
                                    <p:anim calcmode="lin" valueType="num">
                                      <p:cBhvr>
                                        <p:cTn id="83" dur="1000" fill="hold"/>
                                        <p:tgtEl>
                                          <p:spTgt spid="9"/>
                                        </p:tgtEl>
                                        <p:attrNameLst>
                                          <p:attrName>ppt_x</p:attrName>
                                        </p:attrNameLst>
                                      </p:cBhvr>
                                      <p:tavLst>
                                        <p:tav tm="0">
                                          <p:val>
                                            <p:strVal val="#ppt_x"/>
                                          </p:val>
                                        </p:tav>
                                        <p:tav tm="100000">
                                          <p:val>
                                            <p:strVal val="#ppt_x"/>
                                          </p:val>
                                        </p:tav>
                                      </p:tavLst>
                                    </p:anim>
                                    <p:anim calcmode="lin" valueType="num">
                                      <p:cBhvr>
                                        <p:cTn id="8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0" grpId="0"/>
      <p:bldP spid="7" grpId="0" animBg="1"/>
      <p:bldP spid="7" grpId="1" animBg="1"/>
      <p:bldP spid="7" grpId="2" animBg="1"/>
      <p:bldP spid="7" grpId="3" animBg="1"/>
      <p:bldP spid="12" grpId="0" animBg="1"/>
      <p:bldP spid="12" grpId="1" animBg="1"/>
      <p:bldP spid="12" grpId="2" animBg="1"/>
      <p:bldP spid="12" grpId="3" animBg="1"/>
      <p:bldP spid="13" grpId="0" animBg="1"/>
      <p:bldP spid="13" grpId="1" animBg="1"/>
      <p:bldP spid="13" grpId="2" animBg="1"/>
      <p:bldP spid="13" grpId="3" animBg="1"/>
      <p:bldP spid="14" grpId="0" animBg="1"/>
      <p:bldP spid="14" grpId="1" animBg="1"/>
      <p:bldP spid="14" grpId="2" animBg="1"/>
      <p:bldP spid="14" grpId="3"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342</TotalTime>
  <Words>237</Words>
  <Application>Microsoft Office PowerPoint</Application>
  <PresentationFormat>Custom</PresentationFormat>
  <Paragraphs>83</Paragraphs>
  <Slides>13</Slides>
  <Notes>2</Notes>
  <HiddenSlides>0</HiddenSlides>
  <MMClips>0</MMClips>
  <ScaleCrop>false</ScaleCrop>
  <HeadingPairs>
    <vt:vector size="4" baseType="variant">
      <vt:variant>
        <vt:lpstr>Theme</vt:lpstr>
      </vt:variant>
      <vt:variant>
        <vt:i4>3</vt:i4>
      </vt:variant>
      <vt:variant>
        <vt:lpstr>Slide Titles</vt:lpstr>
      </vt:variant>
      <vt:variant>
        <vt:i4>13</vt:i4>
      </vt:variant>
    </vt:vector>
  </HeadingPairs>
  <TitlesOfParts>
    <vt:vector size="16" baseType="lpstr">
      <vt:lpstr>Angles</vt:lpstr>
      <vt:lpstr>Oriel</vt:lpstr>
      <vt:lpstr>Office Theme</vt:lpstr>
      <vt:lpstr>PowerPoint Presentation</vt:lpstr>
      <vt:lpstr>NỘI DUNG BÁO CÁO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MTee</dc:creator>
  <cp:lastModifiedBy>A</cp:lastModifiedBy>
  <cp:revision>36</cp:revision>
  <dcterms:created xsi:type="dcterms:W3CDTF">2019-12-19T05:40:17Z</dcterms:created>
  <dcterms:modified xsi:type="dcterms:W3CDTF">2019-12-29T08:22:25Z</dcterms:modified>
</cp:coreProperties>
</file>