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91" r:id="rId3"/>
    <p:sldId id="290" r:id="rId4"/>
    <p:sldId id="257" r:id="rId5"/>
    <p:sldId id="286" r:id="rId6"/>
    <p:sldId id="288" r:id="rId7"/>
    <p:sldId id="260" r:id="rId8"/>
    <p:sldId id="258" r:id="rId9"/>
    <p:sldId id="259" r:id="rId10"/>
    <p:sldId id="292" r:id="rId11"/>
    <p:sldId id="293" r:id="rId12"/>
    <p:sldId id="287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 type="screen16x9"/>
  <p:notesSz cx="6858000" cy="9144000"/>
  <p:embeddedFontLs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Work Sans" charset="0"/>
      <p:regular r:id="rId44"/>
      <p:bold r:id="rId45"/>
      <p:italic r:id="rId46"/>
      <p:boldItalic r:id="rId47"/>
    </p:embeddedFont>
    <p:embeddedFont>
      <p:font typeface="Tahoma" pitchFamily="34" charset="0"/>
      <p:regular r:id="rId48"/>
      <p:bold r:id="rId49"/>
    </p:embeddedFont>
    <p:embeddedFont>
      <p:font typeface="Barlow Light" charset="0"/>
      <p:regular r:id="rId50"/>
      <p:bold r:id="rId51"/>
      <p:italic r:id="rId52"/>
      <p:boldItalic r:id="rId53"/>
    </p:embeddedFont>
    <p:embeddedFont>
      <p:font typeface="Barlow" charset="0"/>
      <p:regular r:id="rId54"/>
      <p:bold r:id="rId55"/>
      <p:italic r:id="rId56"/>
      <p:boldItalic r:id="rId57"/>
    </p:embeddedFont>
    <p:embeddedFont>
      <p:font typeface="Miriam Libre" charset="-79"/>
      <p:regular r:id="rId58"/>
      <p:bold r:id="rId59"/>
    </p:embeddedFont>
    <p:embeddedFont>
      <p:font typeface="Calibri Light" pitchFamily="34" charset="0"/>
      <p:regular r:id="rId60"/>
      <p:italic r:id="rId61"/>
    </p:embeddedFont>
    <p:embeddedFont>
      <p:font typeface="Montserrat" charset="0"/>
      <p:regular r:id="rId62"/>
      <p:bold r:id="rId63"/>
      <p:italic r:id="rId64"/>
      <p:boldItalic r:id="rId65"/>
    </p:embeddedFont>
    <p:embeddedFont>
      <p:font typeface="Miriam" charset="-79"/>
      <p:regular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551921-E726-4F4A-86CB-177D9B15E42C}">
  <a:tblStyle styleId="{B1551921-E726-4F4A-86CB-177D9B15E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9" autoAdjust="0"/>
    <p:restoredTop sz="9466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font" Target="fonts/font2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font" Target="fonts/font2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572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9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3728" y="2283718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Chapter 4: </a:t>
            </a:r>
            <a:br>
              <a:rPr lang="en-US" sz="3200" b="1" dirty="0" smtClean="0"/>
            </a:br>
            <a:r>
              <a:rPr lang="vi-VN" sz="3200" b="1" dirty="0" smtClean="0"/>
              <a:t>ObJects and classes: </a:t>
            </a:r>
            <a:r>
              <a:rPr lang="vi-VN" b="1" dirty="0" smtClean="0"/>
              <a:t/>
            </a:r>
            <a:br>
              <a:rPr lang="vi-VN" b="1" dirty="0" smtClean="0"/>
            </a:br>
            <a:r>
              <a:rPr lang="vi-VN" b="1" dirty="0" smtClean="0"/>
              <a:t>THE BASIC CONCEPTS</a:t>
            </a:r>
            <a:r>
              <a:rPr lang="vi-VN" dirty="0" smtClean="0"/>
              <a:t> </a:t>
            </a:r>
            <a:r>
              <a:rPr lang="vi-VN" dirty="0"/>
              <a:t/>
            </a:r>
            <a:br>
              <a:rPr lang="vi-VN" dirty="0"/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724128" y="447487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GV: </a:t>
            </a:r>
            <a:r>
              <a:rPr lang="en-US" sz="1600" dirty="0" err="1" smtClean="0"/>
              <a:t>Nhan</a:t>
            </a:r>
            <a:r>
              <a:rPr lang="en-US" sz="1600" dirty="0" smtClean="0"/>
              <a:t> Minh </a:t>
            </a:r>
            <a:r>
              <a:rPr lang="en-US" sz="1600" dirty="0" err="1" smtClean="0"/>
              <a:t>Phúc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AutoShape 2" descr="OBJECT STY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OBJECT STY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OBJECT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OBJECT STY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8" y="1995686"/>
            <a:ext cx="1512168" cy="151216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09800" y="1275606"/>
            <a:ext cx="1210072" cy="138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95736" y="264375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2657476"/>
            <a:ext cx="1107604" cy="139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91880" y="771550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91880" y="2247714"/>
            <a:ext cx="1584176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17032" y="3723878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-21307"/>
            <a:ext cx="5138700" cy="857400"/>
          </a:xfrm>
        </p:spPr>
        <p:txBody>
          <a:bodyPr/>
          <a:lstStyle/>
          <a:p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5138700" cy="3456384"/>
          </a:xfrm>
        </p:spPr>
        <p:txBody>
          <a:bodyPr/>
          <a:lstStyle/>
          <a:p>
            <a:r>
              <a:rPr lang="vi-VN" dirty="0"/>
              <a:t>Hành vi của một đối tượng là một chuỗi các hoạt động mà đối tượng có thể </a:t>
            </a:r>
            <a:r>
              <a:rPr lang="vi-VN" dirty="0" smtClean="0"/>
              <a:t>làm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WHAT IS </a:t>
            </a:r>
            <a:br>
              <a:rPr lang="vi-VN" dirty="0" smtClean="0"/>
            </a:br>
            <a:r>
              <a:rPr lang="vi-VN" dirty="0" smtClean="0"/>
              <a:t>AN OBJECT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9542"/>
            <a:ext cx="3891300" cy="115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03598"/>
            <a:ext cx="6192688" cy="158417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Đổ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Hảo</a:t>
            </a:r>
            <a:r>
              <a:rPr lang="en-US" dirty="0" smtClean="0">
                <a:latin typeface="+mj-lt"/>
              </a:rPr>
              <a:t>          – 110117051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Nguyễn</a:t>
            </a:r>
            <a:r>
              <a:rPr lang="en-US" dirty="0" smtClean="0">
                <a:latin typeface="+mj-lt"/>
              </a:rPr>
              <a:t> Minh </a:t>
            </a:r>
            <a:r>
              <a:rPr lang="en-US" dirty="0" err="1" smtClean="0">
                <a:latin typeface="+mj-lt"/>
              </a:rPr>
              <a:t>Thư</a:t>
            </a:r>
            <a:r>
              <a:rPr lang="en-US" dirty="0" smtClean="0">
                <a:latin typeface="+mj-lt"/>
              </a:rPr>
              <a:t>   – 110117035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Võ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Lê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Duy</a:t>
            </a:r>
            <a:r>
              <a:rPr lang="en-US" dirty="0" smtClean="0">
                <a:latin typeface="+mj-lt"/>
              </a:rPr>
              <a:t>    – 110117048</a:t>
            </a:r>
          </a:p>
          <a:p>
            <a:pPr algn="l"/>
            <a:endParaRPr lang="en-US" dirty="0"/>
          </a:p>
        </p:txBody>
      </p:sp>
      <p:pic>
        <p:nvPicPr>
          <p:cNvPr id="1030" name="Picture 6" descr="https://encrypted-tbn0.gstatic.com/images?q=tbn%3AANd9GcR7xG5uQ-OD8fJvDPwfMyZ_3YlA3zYQPCyuKZdYApC9a_O3Fayg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28" y="3028156"/>
            <a:ext cx="319835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{B1551921-E726-4F4A-86CB-177D9B15E42C}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5486"/>
            <a:ext cx="6120680" cy="1159800"/>
          </a:xfrm>
        </p:spPr>
        <p:txBody>
          <a:bodyPr/>
          <a:lstStyle/>
          <a:p>
            <a:pPr algn="l"/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chính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5472608" cy="1872208"/>
          </a:xfrm>
        </p:spPr>
        <p:txBody>
          <a:bodyPr/>
          <a:lstStyle/>
          <a:p>
            <a:pPr marL="533400" indent="-457200" algn="l">
              <a:buAutoNum type="arabicPeriod"/>
            </a:pPr>
            <a:r>
              <a:rPr lang="en-US" sz="2000" dirty="0" smtClean="0"/>
              <a:t>INTRODUCTION</a:t>
            </a:r>
          </a:p>
          <a:p>
            <a:pPr marL="533400" indent="-457200" algn="l">
              <a:buFont typeface="Barlow Light"/>
              <a:buAutoNum type="arabicPeriod"/>
            </a:pPr>
            <a:r>
              <a:rPr lang="vi-VN" sz="2000" dirty="0"/>
              <a:t>WHY A NEW DEVELOPMENT METHOD WAS </a:t>
            </a:r>
            <a:r>
              <a:rPr lang="vi-VN" sz="2000" dirty="0" smtClean="0"/>
              <a:t>NEEDED</a:t>
            </a:r>
            <a:endParaRPr lang="en-US" sz="2000" dirty="0" smtClean="0"/>
          </a:p>
          <a:p>
            <a:pPr marL="533400" indent="-457200" algn="l">
              <a:buFont typeface="Barlow Light"/>
              <a:buAutoNum type="arabicPeriod"/>
            </a:pPr>
            <a:r>
              <a:rPr lang="en-US" sz="2000" dirty="0" smtClean="0"/>
              <a:t>WHAT IS AN OBJECT?</a:t>
            </a:r>
          </a:p>
          <a:p>
            <a:pPr marL="533400" indent="-457200" algn="l">
              <a:buFont typeface="Barlow Light"/>
              <a:buAutoNum type="arabicPeriod"/>
            </a:pPr>
            <a:r>
              <a:rPr lang="en-US" sz="2000" dirty="0" smtClean="0"/>
              <a:t>WHAT IS A CLASS?</a:t>
            </a:r>
          </a:p>
          <a:p>
            <a:pPr marL="76200" indent="0" algn="l"/>
            <a:r>
              <a:rPr lang="vi-VN" dirty="0" smtClean="0"/>
              <a:t> </a:t>
            </a:r>
            <a:endParaRPr lang="en-US" dirty="0"/>
          </a:p>
          <a:p>
            <a:pPr marL="533400" indent="-457200" algn="l">
              <a:buAutoNum type="arabicPeriod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35896" y="3147814"/>
            <a:ext cx="532859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33400" indent="-457200" algn="l">
              <a:buAutoNum type="arabicPeriod" startAt="5"/>
            </a:pPr>
            <a:r>
              <a:rPr lang="en-US" sz="2000" dirty="0" smtClean="0"/>
              <a:t>RELATIONSHIPS BETWEEN CLASSES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TECHNICAL POINTS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COMMON PROPLEMS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962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2" name="Google Shape;1072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3" name="Google Shape;1073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4" name="Google Shape;1074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6" name="Google Shape;1076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77" name="Google Shape;1077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9" name="Google Shape;1079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0" name="Google Shape;1080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3" name="Google Shape;1083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85" name="Google Shape;1085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519492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vi-VN" sz="1600" b="1" dirty="0" smtClean="0">
                <a:solidFill>
                  <a:srgbClr val="000000"/>
                </a:solidFill>
              </a:rPr>
              <a:t>NỘI DUNG</a:t>
            </a:r>
          </a:p>
          <a:p>
            <a:pPr algn="just">
              <a:lnSpc>
                <a:spcPct val="150000"/>
              </a:lnSpc>
            </a:pPr>
            <a:r>
              <a:rPr lang="vi-VN" sz="1400" dirty="0"/>
              <a:t>T</a:t>
            </a:r>
            <a:r>
              <a:rPr lang="vi-VN" sz="1400" dirty="0" smtClean="0"/>
              <a:t>ại sao cộng đồng hướng đối tượng dựa trên cơ sở </a:t>
            </a:r>
            <a:r>
              <a:rPr lang="vi-VN" sz="1400" b="1" dirty="0" smtClean="0">
                <a:solidFill>
                  <a:srgbClr val="FF0000"/>
                </a:solidFill>
              </a:rPr>
              <a:t>phân rã phần  mềm  </a:t>
            </a:r>
            <a:r>
              <a:rPr lang="vi-VN" sz="1400" dirty="0"/>
              <a:t>mà </a:t>
            </a:r>
            <a:r>
              <a:rPr lang="vi-VN" sz="1400" b="1" dirty="0" smtClean="0">
                <a:solidFill>
                  <a:srgbClr val="FF0000"/>
                </a:solidFill>
              </a:rPr>
              <a:t> không  dựa  trên  chức  năng</a:t>
            </a:r>
          </a:p>
          <a:p>
            <a:pPr algn="just">
              <a:lnSpc>
                <a:spcPct val="150000"/>
              </a:lnSpc>
            </a:pPr>
            <a:r>
              <a:rPr lang="vi-VN" sz="1400" dirty="0" smtClean="0"/>
              <a:t>Giải </a:t>
            </a:r>
            <a:r>
              <a:rPr lang="vi-VN" sz="1400" dirty="0"/>
              <a:t>thích </a:t>
            </a:r>
            <a:r>
              <a:rPr lang="vi-VN" sz="1400" b="1" dirty="0">
                <a:solidFill>
                  <a:srgbClr val="FF0000"/>
                </a:solidFill>
              </a:rPr>
              <a:t>khái niệm </a:t>
            </a:r>
            <a:r>
              <a:rPr lang="vi-VN" sz="1400" b="1" dirty="0" smtClean="0">
                <a:solidFill>
                  <a:srgbClr val="FF0000"/>
                </a:solidFill>
              </a:rPr>
              <a:t>về class</a:t>
            </a:r>
            <a:r>
              <a:rPr lang="vi-VN" sz="1400" dirty="0" smtClean="0"/>
              <a:t> và </a:t>
            </a:r>
            <a:r>
              <a:rPr lang="vi-VN" sz="1400" b="1" dirty="0" smtClean="0">
                <a:solidFill>
                  <a:srgbClr val="FF0000"/>
                </a:solidFill>
              </a:rPr>
              <a:t>mối </a:t>
            </a:r>
            <a:r>
              <a:rPr lang="vi-VN" sz="1400" b="1" dirty="0">
                <a:solidFill>
                  <a:srgbClr val="FF0000"/>
                </a:solidFill>
              </a:rPr>
              <a:t>quan hệ </a:t>
            </a:r>
            <a:r>
              <a:rPr lang="vi-VN" sz="1400" dirty="0"/>
              <a:t>giữa các </a:t>
            </a:r>
            <a:r>
              <a:rPr lang="vi-VN" sz="1400" b="1" dirty="0">
                <a:solidFill>
                  <a:srgbClr val="FF0000"/>
                </a:solidFill>
              </a:rPr>
              <a:t>đối tượng </a:t>
            </a:r>
            <a:r>
              <a:rPr lang="vi-VN" sz="1400" b="1" dirty="0" smtClean="0">
                <a:solidFill>
                  <a:srgbClr val="FF0000"/>
                </a:solidFill>
              </a:rPr>
              <a:t> và  class</a:t>
            </a:r>
          </a:p>
          <a:p>
            <a:pPr algn="just">
              <a:lnSpc>
                <a:spcPct val="15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Các mối </a:t>
            </a:r>
            <a:r>
              <a:rPr lang="vi-VN" sz="1400" b="1" dirty="0">
                <a:solidFill>
                  <a:srgbClr val="FF0000"/>
                </a:solidFill>
              </a:rPr>
              <a:t>quan hệ</a:t>
            </a:r>
            <a:r>
              <a:rPr lang="vi-VN" sz="1400" b="1" dirty="0"/>
              <a:t> </a:t>
            </a:r>
            <a:r>
              <a:rPr lang="vi-VN" sz="1400" dirty="0"/>
              <a:t>khác nhau có thể tồn tại </a:t>
            </a:r>
            <a:r>
              <a:rPr lang="vi-VN" sz="1400" b="1" dirty="0">
                <a:solidFill>
                  <a:srgbClr val="FF0000"/>
                </a:solidFill>
              </a:rPr>
              <a:t>giữa các đối tượng </a:t>
            </a:r>
            <a:r>
              <a:rPr lang="vi-VN" sz="1400" dirty="0"/>
              <a:t>và giải </a:t>
            </a:r>
            <a:r>
              <a:rPr lang="vi-VN" sz="1400" dirty="0" smtClean="0"/>
              <a:t>thích </a:t>
            </a:r>
            <a:r>
              <a:rPr lang="vi-VN" sz="1400" b="1" dirty="0" smtClean="0">
                <a:solidFill>
                  <a:srgbClr val="FF0000"/>
                </a:solidFill>
              </a:rPr>
              <a:t>ý </a:t>
            </a:r>
            <a:r>
              <a:rPr lang="vi-VN" sz="1400" b="1" dirty="0">
                <a:solidFill>
                  <a:srgbClr val="FF0000"/>
                </a:solidFill>
              </a:rPr>
              <a:t>nghĩa của chúng </a:t>
            </a:r>
            <a:r>
              <a:rPr lang="vi-VN" sz="1400" dirty="0"/>
              <a:t>trong bối cảnh hệ thống đang phát triển</a:t>
            </a:r>
            <a:endParaRPr lang="vi-VN" sz="1400" dirty="0" smtClean="0"/>
          </a:p>
          <a:p>
            <a:endParaRPr lang="vi-VN" sz="1200" b="1" dirty="0" smtClean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smtClean="0"/>
              <a:t>Dữ liệu    quá trình xử lý</a:t>
            </a:r>
            <a:endParaRPr lang="vi-VN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Bảo trì</a:t>
            </a:r>
            <a:endParaRPr lang="en-US" b="1" dirty="0" smtClean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Thay đổi code =&gt; gây lỗi ở những nơi khác.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ym typeface="Wingdings" pitchFamily="2" charset="2"/>
              </a:rPr>
              <a:t>Cần đóng gói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vi-VN" b="1" dirty="0" smtClean="0"/>
              <a:t>Mô-đun </a:t>
            </a:r>
            <a:r>
              <a:rPr lang="vi-VN" b="1" dirty="0"/>
              <a:t>kém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Liên kết =&gt; không còn tính độc lập.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8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3608" y="2571750"/>
            <a:ext cx="0" cy="2880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Google Shape;308;p21"/>
          <p:cNvSpPr txBox="1">
            <a:spLocks/>
          </p:cNvSpPr>
          <p:nvPr/>
        </p:nvSpPr>
        <p:spPr>
          <a:xfrm>
            <a:off x="478222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dirty="0" smtClean="0"/>
              <a:t>Kiểm tra: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 smtClean="0"/>
              <a:t>Không tin cậy</a:t>
            </a:r>
            <a:endParaRPr lang="vi-VN" b="1" dirty="0" smtClean="0"/>
          </a:p>
        </p:txBody>
      </p:sp>
      <p:sp>
        <p:nvSpPr>
          <p:cNvPr id="12" name="Google Shape;309;p21"/>
          <p:cNvSpPr txBox="1">
            <a:spLocks/>
          </p:cNvSpPr>
          <p:nvPr/>
        </p:nvSpPr>
        <p:spPr>
          <a:xfrm>
            <a:off x="2217115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vi-VN" b="1" dirty="0"/>
              <a:t>Tái sử dụng</a:t>
            </a:r>
            <a:r>
              <a:rPr lang="vi-VN" b="1" dirty="0" smtClean="0"/>
              <a:t>:</a:t>
            </a:r>
            <a:endParaRPr lang="vi-VN" b="1" dirty="0"/>
          </a:p>
        </p:txBody>
      </p:sp>
      <p:sp>
        <p:nvSpPr>
          <p:cNvPr id="13" name="Google Shape;310;p21"/>
          <p:cNvSpPr txBox="1">
            <a:spLocks/>
          </p:cNvSpPr>
          <p:nvPr/>
        </p:nvSpPr>
        <p:spPr>
          <a:xfrm>
            <a:off x="3958240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vi-VN" b="1" dirty="0"/>
              <a:t>Dữ liệu phụ thuộc vào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vi-VN" b="1" dirty="0" smtClean="0"/>
              <a:t>chức </a:t>
            </a:r>
            <a:r>
              <a:rPr lang="vi-VN" b="1" dirty="0"/>
              <a:t>năng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52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03598"/>
            <a:ext cx="4906888" cy="30552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None/>
            </a:pP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90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WHAT IS </a:t>
            </a:r>
            <a:br>
              <a:rPr lang="vi-VN" smtClean="0"/>
            </a:br>
            <a:r>
              <a:rPr lang="vi-VN" smtClean="0"/>
              <a:t>AN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/>
              <a:t>OBJECT?</a:t>
            </a:r>
            <a:endParaRPr sz="6000" dirty="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185713" y="1635646"/>
            <a:ext cx="4390256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đại </a:t>
            </a:r>
            <a:r>
              <a:rPr lang="vi-VN" dirty="0">
                <a:latin typeface="Calibri Light" pitchFamily="34" charset="0"/>
                <a:ea typeface="Tahoma" pitchFamily="34" charset="0"/>
                <a:cs typeface="Calibri Light" pitchFamily="34" charset="0"/>
              </a:rPr>
              <a:t>diện của một cái gì đó 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trong thế giới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thực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.</a:t>
            </a:r>
            <a:endParaRPr lang="vi-VN" dirty="0" smtClean="0">
              <a:latin typeface="Calibri Light" pitchFamily="34" charset="0"/>
              <a:ea typeface="Tahoma" pitchFamily="34" charset="0"/>
              <a:cs typeface="Calibri Light" pitchFamily="34" charset="0"/>
            </a:endParaRPr>
          </a:p>
          <a:p>
            <a:pPr algn="just"/>
            <a:r>
              <a:rPr lang="vi-VN" dirty="0">
                <a:latin typeface="Calibri Light" pitchFamily="34" charset="0"/>
                <a:ea typeface="Tahoma" pitchFamily="34" charset="0"/>
                <a:cs typeface="Calibri Light" pitchFamily="34" charset="0"/>
              </a:rPr>
              <a:t>là một sự 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tr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ừ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u tượng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.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 </a:t>
            </a:r>
            <a:endParaRPr lang="vi-VN" dirty="0">
              <a:latin typeface="Calibri Light" pitchFamily="34" charset="0"/>
              <a:ea typeface="Tahoma" pitchFamily="34" charset="0"/>
              <a:cs typeface="Calibri Light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AutoShape 2" descr="Travel Related Object Cute Cartoon Doodle Stock Vector (Royalt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28" name="Picture 4" descr="Travel Icons Pt.1 | Printable stickers, Cute stickers, Travel dra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-28949"/>
            <a:ext cx="3384376" cy="52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11;p21"/>
          <p:cNvSpPr txBox="1">
            <a:spLocks/>
          </p:cNvSpPr>
          <p:nvPr/>
        </p:nvSpPr>
        <p:spPr>
          <a:xfrm>
            <a:off x="8808000" y="1876176"/>
            <a:ext cx="336000" cy="72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8</a:t>
            </a:fld>
            <a:endParaRPr lang="en">
              <a:solidFill>
                <a:schemeClr val="bg1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16932"/>
            <a:ext cx="280070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" b="3363"/>
          <a:stretch/>
        </p:blipFill>
        <p:spPr>
          <a:xfrm>
            <a:off x="1" y="627534"/>
            <a:ext cx="6076950" cy="389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1145</Words>
  <Application>Microsoft Office PowerPoint</Application>
  <PresentationFormat>On-screen Show (16:9)</PresentationFormat>
  <Paragraphs>215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Times New Roman</vt:lpstr>
      <vt:lpstr>Calibri</vt:lpstr>
      <vt:lpstr>Work Sans</vt:lpstr>
      <vt:lpstr>Tahoma</vt:lpstr>
      <vt:lpstr>Barlow Light</vt:lpstr>
      <vt:lpstr>Barlow</vt:lpstr>
      <vt:lpstr>Miriam Libre</vt:lpstr>
      <vt:lpstr>Calibri Light</vt:lpstr>
      <vt:lpstr>Wingdings</vt:lpstr>
      <vt:lpstr>Montserrat</vt:lpstr>
      <vt:lpstr>Miriam</vt:lpstr>
      <vt:lpstr>Roderigo template</vt:lpstr>
      <vt:lpstr>Chapter 4:  ObJects and classes:  THE BASIC CONCEPTS  </vt:lpstr>
      <vt:lpstr>Các thành viên: </vt:lpstr>
      <vt:lpstr>Các nội dung chính:</vt:lpstr>
      <vt:lpstr>INTRODUCTION</vt:lpstr>
      <vt:lpstr>WHY A NEW DEVELOPMENT METHOD WAS NEEDED </vt:lpstr>
      <vt:lpstr>Ưu điểm của hướng đối tượng</vt:lpstr>
      <vt:lpstr> WHAT IS  AN OBJECT</vt:lpstr>
      <vt:lpstr>OBJECT?</vt:lpstr>
      <vt:lpstr>PowerPoint Presentation</vt:lpstr>
      <vt:lpstr>PowerPoint Presentation</vt:lpstr>
      <vt:lpstr>Behaviour</vt:lpstr>
      <vt:lpstr> WHAT IS  AN OBJECT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GRAPHICS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WIN10</cp:lastModifiedBy>
  <cp:revision>28</cp:revision>
  <dcterms:modified xsi:type="dcterms:W3CDTF">2020-04-23T09:06:00Z</dcterms:modified>
</cp:coreProperties>
</file>