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91" r:id="rId3"/>
    <p:sldId id="290" r:id="rId4"/>
    <p:sldId id="257" r:id="rId5"/>
    <p:sldId id="286" r:id="rId6"/>
    <p:sldId id="297" r:id="rId7"/>
    <p:sldId id="298" r:id="rId8"/>
    <p:sldId id="299" r:id="rId9"/>
    <p:sldId id="302" r:id="rId10"/>
    <p:sldId id="303" r:id="rId11"/>
    <p:sldId id="288" r:id="rId12"/>
    <p:sldId id="260" r:id="rId13"/>
    <p:sldId id="258" r:id="rId14"/>
    <p:sldId id="304" r:id="rId15"/>
    <p:sldId id="305" r:id="rId16"/>
    <p:sldId id="293" r:id="rId17"/>
    <p:sldId id="306" r:id="rId18"/>
    <p:sldId id="294" r:id="rId19"/>
    <p:sldId id="296" r:id="rId20"/>
    <p:sldId id="287" r:id="rId21"/>
    <p:sldId id="308" r:id="rId22"/>
    <p:sldId id="261" r:id="rId23"/>
    <p:sldId id="309" r:id="rId24"/>
    <p:sldId id="310" r:id="rId25"/>
    <p:sldId id="262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263" r:id="rId35"/>
    <p:sldId id="319" r:id="rId36"/>
    <p:sldId id="321" r:id="rId37"/>
    <p:sldId id="326" r:id="rId38"/>
    <p:sldId id="327" r:id="rId39"/>
    <p:sldId id="328" r:id="rId40"/>
    <p:sldId id="339" r:id="rId41"/>
    <p:sldId id="335" r:id="rId42"/>
    <p:sldId id="330" r:id="rId43"/>
    <p:sldId id="332" r:id="rId44"/>
    <p:sldId id="333" r:id="rId45"/>
    <p:sldId id="334" r:id="rId46"/>
    <p:sldId id="307" r:id="rId47"/>
    <p:sldId id="336" r:id="rId48"/>
    <p:sldId id="338" r:id="rId49"/>
    <p:sldId id="337" r:id="rId50"/>
    <p:sldId id="285" r:id="rId51"/>
  </p:sldIdLst>
  <p:sldSz cx="9144000" cy="5143500" type="screen16x9"/>
  <p:notesSz cx="6858000" cy="9144000"/>
  <p:embeddedFontLst>
    <p:embeddedFont>
      <p:font typeface="Miriam" pitchFamily="34" charset="-79"/>
      <p:regular r:id="rId53"/>
    </p:embeddedFont>
    <p:embeddedFont>
      <p:font typeface="Work Sans" charset="-93"/>
      <p:regular r:id="rId54"/>
      <p:bold r:id="rId55"/>
      <p:italic r:id="rId56"/>
      <p:boldItalic r:id="rId57"/>
    </p:embeddedFont>
    <p:embeddedFont>
      <p:font typeface="Calibri" pitchFamily="34" charset="0"/>
      <p:regular r:id="rId58"/>
      <p:bold r:id="rId59"/>
      <p:italic r:id="rId60"/>
      <p:boldItalic r:id="rId61"/>
    </p:embeddedFont>
    <p:embeddedFont>
      <p:font typeface="Miriam Libre" charset="-79"/>
      <p:regular r:id="rId62"/>
      <p:bold r:id="rId63"/>
    </p:embeddedFont>
    <p:embeddedFont>
      <p:font typeface="Malgun Gothic" pitchFamily="34" charset="-127"/>
      <p:regular r:id="rId64"/>
      <p:bold r:id="rId65"/>
    </p:embeddedFont>
    <p:embeddedFont>
      <p:font typeface="Montserrat" charset="-93"/>
      <p:regular r:id="rId66"/>
      <p:bold r:id="rId67"/>
      <p:italic r:id="rId68"/>
      <p:boldItalic r:id="rId69"/>
    </p:embeddedFont>
    <p:embeddedFont>
      <p:font typeface="Tahoma" pitchFamily="34" charset="0"/>
      <p:regular r:id="rId70"/>
      <p:bold r:id="rId71"/>
    </p:embeddedFont>
    <p:embeddedFont>
      <p:font typeface="Calibri Light" charset="0"/>
      <p:regular r:id="rId72"/>
      <p:italic r:id="rId73"/>
    </p:embeddedFont>
    <p:embeddedFont>
      <p:font typeface="Barlow" charset="-93"/>
      <p:regular r:id="rId74"/>
      <p:bold r:id="rId75"/>
      <p:italic r:id="rId76"/>
      <p:boldItalic r:id="rId77"/>
    </p:embeddedFont>
    <p:embeddedFont>
      <p:font typeface="Barlow Light" charset="-93"/>
      <p:regular r:id="rId78"/>
      <p:bold r:id="rId79"/>
      <p:italic r:id="rId80"/>
      <p:boldItalic r:id="rId81"/>
    </p:embeddedFont>
    <p:embeddedFont>
      <p:font typeface="Corbel" pitchFamily="34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1551921-E726-4F4A-86CB-177D9B15E42C}">
  <a:tblStyle styleId="{B1551921-E726-4F4A-86CB-177D9B15E4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9" autoAdjust="0"/>
    <p:restoredTop sz="94660"/>
  </p:normalViewPr>
  <p:slideViewPr>
    <p:cSldViewPr>
      <p:cViewPr>
        <p:scale>
          <a:sx n="100" d="100"/>
          <a:sy n="100" d="100"/>
        </p:scale>
        <p:origin x="-378" y="-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84" Type="http://schemas.openxmlformats.org/officeDocument/2006/relationships/font" Target="fonts/font32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74" Type="http://schemas.openxmlformats.org/officeDocument/2006/relationships/font" Target="fonts/font22.fntdata"/><Relationship Id="rId79" Type="http://schemas.openxmlformats.org/officeDocument/2006/relationships/font" Target="fonts/font27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77" Type="http://schemas.openxmlformats.org/officeDocument/2006/relationships/font" Target="fonts/font2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0.fntdata"/><Relationship Id="rId80" Type="http://schemas.openxmlformats.org/officeDocument/2006/relationships/font" Target="fonts/font28.fntdata"/><Relationship Id="rId85" Type="http://schemas.openxmlformats.org/officeDocument/2006/relationships/font" Target="fonts/font3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font" Target="fonts/font18.fntdata"/><Relationship Id="rId75" Type="http://schemas.openxmlformats.org/officeDocument/2006/relationships/font" Target="fonts/font23.fntdata"/><Relationship Id="rId83" Type="http://schemas.openxmlformats.org/officeDocument/2006/relationships/font" Target="fonts/font31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font" Target="fonts/font21.fntdata"/><Relationship Id="rId78" Type="http://schemas.openxmlformats.org/officeDocument/2006/relationships/font" Target="fonts/font26.fntdata"/><Relationship Id="rId81" Type="http://schemas.openxmlformats.org/officeDocument/2006/relationships/font" Target="fonts/font29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6" Type="http://schemas.openxmlformats.org/officeDocument/2006/relationships/font" Target="fonts/font24.fntdata"/><Relationship Id="rId7" Type="http://schemas.openxmlformats.org/officeDocument/2006/relationships/slide" Target="slides/slide6.xml"/><Relationship Id="rId71" Type="http://schemas.openxmlformats.org/officeDocument/2006/relationships/font" Target="fonts/font1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4.fntdata"/><Relationship Id="rId87" Type="http://schemas.openxmlformats.org/officeDocument/2006/relationships/viewProps" Target="viewProps.xml"/><Relationship Id="rId61" Type="http://schemas.openxmlformats.org/officeDocument/2006/relationships/font" Target="fonts/font9.fntdata"/><Relationship Id="rId82" Type="http://schemas.openxmlformats.org/officeDocument/2006/relationships/font" Target="fonts/font30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5728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59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6fcd8ad78a_1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6fcd8ad78a_1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3728" y="2283718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1" dirty="0" smtClean="0"/>
              <a:t>Chapter 4: </a:t>
            </a:r>
            <a:br>
              <a:rPr lang="en-US" sz="3200" b="1" dirty="0" smtClean="0"/>
            </a:br>
            <a:r>
              <a:rPr lang="vi-VN" sz="3200" b="1" dirty="0" smtClean="0"/>
              <a:t>ObJects and classes: </a:t>
            </a:r>
            <a:r>
              <a:rPr lang="vi-VN" b="1" dirty="0" smtClean="0"/>
              <a:t/>
            </a:r>
            <a:br>
              <a:rPr lang="vi-VN" b="1" dirty="0" smtClean="0"/>
            </a:br>
            <a:r>
              <a:rPr lang="vi-VN" b="1" dirty="0" smtClean="0"/>
              <a:t>THE BASIC CONCEPTS</a:t>
            </a:r>
            <a:r>
              <a:rPr lang="vi-VN" dirty="0" smtClean="0"/>
              <a:t> </a:t>
            </a:r>
            <a:r>
              <a:rPr lang="vi-VN" dirty="0"/>
              <a:t/>
            </a:r>
            <a:br>
              <a:rPr lang="vi-VN" dirty="0"/>
            </a:b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724128" y="447487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algun Gothic" pitchFamily="34" charset="-127"/>
                <a:ea typeface="Malgun Gothic" pitchFamily="34" charset="-127"/>
              </a:rPr>
              <a:t>GV: </a:t>
            </a:r>
            <a:r>
              <a:rPr lang="en-US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algun Gothic" pitchFamily="34" charset="-127"/>
                <a:ea typeface="Malgun Gothic" pitchFamily="34" charset="-127"/>
              </a:rPr>
              <a:t>Nhan</a:t>
            </a:r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algun Gothic" pitchFamily="34" charset="-127"/>
                <a:ea typeface="Malgun Gothic" pitchFamily="34" charset="-127"/>
              </a:rPr>
              <a:t> Minh </a:t>
            </a:r>
            <a:r>
              <a:rPr lang="en-US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algun Gothic" pitchFamily="34" charset="-127"/>
                <a:ea typeface="Malgun Gothic" pitchFamily="34" charset="-127"/>
              </a:rPr>
              <a:t>Phúc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algun Gothic" pitchFamily="34" charset="-127"/>
              <a:ea typeface="Malgun Gothic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vi-VN" b="1" dirty="0" smtClean="0"/>
              <a:t>WHY A NEW DEVELOPMENT METHOD WAS NEEDED</a:t>
            </a:r>
            <a:r>
              <a:rPr lang="vi-VN" dirty="0" smtClean="0"/>
              <a:t> </a:t>
            </a:r>
            <a:endParaRPr lang="vi-VN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43608" y="1275606"/>
            <a:ext cx="4007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>
                <a:cs typeface="Miriam" pitchFamily="34" charset="-79"/>
              </a:rPr>
              <a:t>Tại sao cần một phương pháp phát triển mới</a:t>
            </a:r>
            <a:endParaRPr lang="vi-VN" dirty="0">
              <a:cs typeface="Miriam" pitchFamily="34" charset="-79"/>
            </a:endParaRPr>
          </a:p>
        </p:txBody>
      </p:sp>
      <p:sp>
        <p:nvSpPr>
          <p:cNvPr id="11" name="Google Shape;308;p21"/>
          <p:cNvSpPr txBox="1">
            <a:spLocks/>
          </p:cNvSpPr>
          <p:nvPr/>
        </p:nvSpPr>
        <p:spPr>
          <a:xfrm>
            <a:off x="2219372" y="2067694"/>
            <a:ext cx="3606904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vi-VN" b="1"/>
              <a:t>Dữ liệu phụ thuộc vào </a:t>
            </a:r>
            <a:r>
              <a:rPr lang="en-US" b="1"/>
              <a:t>các </a:t>
            </a:r>
            <a:r>
              <a:rPr lang="vi-VN" b="1"/>
              <a:t>chức năng</a:t>
            </a:r>
            <a:endParaRPr lang="vi-VN" b="1" dirty="0"/>
          </a:p>
        </p:txBody>
      </p:sp>
      <p:sp>
        <p:nvSpPr>
          <p:cNvPr id="16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Phân </a:t>
            </a:r>
            <a:r>
              <a:rPr lang="vi-VN" b="1"/>
              <a:t>rã chức </a:t>
            </a:r>
            <a:r>
              <a:rPr lang="vi-VN" b="1" smtClean="0"/>
              <a:t>năng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b="1"/>
              <a:t>Bảo trì</a:t>
            </a:r>
            <a:endParaRPr lang="en-US" b="1"/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b="1"/>
              <a:t>Mô-đun </a:t>
            </a:r>
            <a:r>
              <a:rPr lang="vi-VN" b="1" smtClean="0"/>
              <a:t>kém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b="1" smtClean="0"/>
              <a:t>Kiểm tra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b="1" smtClean="0"/>
              <a:t>Tái sử dụng</a:t>
            </a:r>
            <a:endParaRPr lang="vi-VN" b="1"/>
          </a:p>
          <a:p>
            <a:pPr marL="0" indent="0" algn="just">
              <a:lnSpc>
                <a:spcPct val="150000"/>
              </a:lnSpc>
              <a:buNone/>
            </a:pPr>
            <a:endParaRPr lang="vi-VN" b="1" smtClean="0"/>
          </a:p>
        </p:txBody>
      </p:sp>
      <p:sp>
        <p:nvSpPr>
          <p:cNvPr id="17" name="Google Shape;308;p21"/>
          <p:cNvSpPr txBox="1">
            <a:spLocks/>
          </p:cNvSpPr>
          <p:nvPr/>
        </p:nvSpPr>
        <p:spPr>
          <a:xfrm>
            <a:off x="467544" y="1635646"/>
            <a:ext cx="5400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b="1" smtClean="0">
                <a:solidFill>
                  <a:srgbClr val="FF0000"/>
                </a:solidFill>
              </a:rPr>
              <a:t>Các vấn đề với cách tiếp cận có cấu trúc phân rã chức năng</a:t>
            </a:r>
          </a:p>
        </p:txBody>
      </p:sp>
      <p:pic>
        <p:nvPicPr>
          <p:cNvPr id="18" name="Picture 2" descr="XE ĐẠP THỂ THAO FORNIX FM26 - MÀU XANH LÁ - Xe Đạp Trẻ Em - Xe Đạp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9862"/>
            <a:ext cx="2226908" cy="125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308;p21"/>
          <p:cNvSpPr txBox="1">
            <a:spLocks/>
          </p:cNvSpPr>
          <p:nvPr/>
        </p:nvSpPr>
        <p:spPr>
          <a:xfrm>
            <a:off x="1335751" y="3852124"/>
            <a:ext cx="3456384" cy="2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sz="1600" b="1" smtClean="0">
                <a:solidFill>
                  <a:srgbClr val="FF0000"/>
                </a:solidFill>
              </a:rPr>
              <a:t>Cấp  xe</a:t>
            </a:r>
          </a:p>
        </p:txBody>
      </p:sp>
      <p:sp>
        <p:nvSpPr>
          <p:cNvPr id="20" name="Google Shape;308;p21"/>
          <p:cNvSpPr txBox="1">
            <a:spLocks/>
          </p:cNvSpPr>
          <p:nvPr/>
        </p:nvSpPr>
        <p:spPr>
          <a:xfrm>
            <a:off x="2369892" y="3070194"/>
            <a:ext cx="3456384" cy="2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sz="1600" b="1" smtClean="0">
                <a:solidFill>
                  <a:srgbClr val="FF0000"/>
                </a:solidFill>
              </a:rPr>
              <a:t>Lưu  thông  tin  xe</a:t>
            </a:r>
          </a:p>
        </p:txBody>
      </p:sp>
      <p:sp>
        <p:nvSpPr>
          <p:cNvPr id="21" name="Google Shape;308;p21"/>
          <p:cNvSpPr txBox="1">
            <a:spLocks/>
          </p:cNvSpPr>
          <p:nvPr/>
        </p:nvSpPr>
        <p:spPr>
          <a:xfrm>
            <a:off x="2123728" y="4623978"/>
            <a:ext cx="3456384" cy="2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sz="1600" b="1" smtClean="0">
                <a:solidFill>
                  <a:srgbClr val="FF0000"/>
                </a:solidFill>
              </a:rPr>
              <a:t>Lưu  thông  tin  khách  hàng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75656" y="433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9</a:t>
            </a:r>
            <a:r>
              <a:rPr lang="vi-VN" smtClean="0"/>
              <a:t>$</a:t>
            </a:r>
            <a:endParaRPr lang="vi-VN"/>
          </a:p>
        </p:txBody>
      </p:sp>
      <p:cxnSp>
        <p:nvCxnSpPr>
          <p:cNvPr id="23" name="Elbow Connector 22"/>
          <p:cNvCxnSpPr/>
          <p:nvPr/>
        </p:nvCxnSpPr>
        <p:spPr>
          <a:xfrm>
            <a:off x="4211960" y="3435846"/>
            <a:ext cx="839476" cy="522058"/>
          </a:xfrm>
          <a:prstGeom prst="bentConnector3">
            <a:avLst>
              <a:gd name="adj1" fmla="val 999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4587381" y="4555966"/>
            <a:ext cx="534759" cy="393353"/>
          </a:xfrm>
          <a:prstGeom prst="bentConnector3">
            <a:avLst>
              <a:gd name="adj1" fmla="val 963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1668370" y="3484544"/>
            <a:ext cx="648072" cy="550676"/>
          </a:xfrm>
          <a:prstGeom prst="bentConnector3">
            <a:avLst>
              <a:gd name="adj1" fmla="val -1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1755150" y="4685571"/>
            <a:ext cx="406660" cy="380870"/>
          </a:xfrm>
          <a:prstGeom prst="bentConnector3">
            <a:avLst>
              <a:gd name="adj1" fmla="val -38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75656" y="433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9</a:t>
            </a:r>
            <a:r>
              <a:rPr lang="vi-VN" smtClean="0"/>
              <a:t>$</a:t>
            </a:r>
            <a:endParaRPr lang="vi-VN"/>
          </a:p>
        </p:txBody>
      </p:sp>
      <p:sp>
        <p:nvSpPr>
          <p:cNvPr id="28" name="TextBox 27"/>
          <p:cNvSpPr txBox="1"/>
          <p:nvPr/>
        </p:nvSpPr>
        <p:spPr>
          <a:xfrm>
            <a:off x="4098084" y="32030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10$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69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5138700" cy="857400"/>
          </a:xfrm>
        </p:spPr>
        <p:txBody>
          <a:bodyPr/>
          <a:lstStyle/>
          <a:p>
            <a:r>
              <a:rPr lang="en-US" sz="3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Cấu trúc phần mềm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cần: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059582"/>
            <a:ext cx="5400600" cy="30552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52400" lvl="0" indent="0">
              <a:lnSpc>
                <a:spcPct val="150000"/>
              </a:lnSpc>
              <a:buNone/>
            </a:pP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922462" y="4371950"/>
            <a:ext cx="4525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Cộng đồng HDT =&gt; </a:t>
            </a:r>
            <a:r>
              <a:rPr lang="en-US" sz="2400" b="1" smtClean="0">
                <a:solidFill>
                  <a:srgbClr val="FF0000"/>
                </a:solidFill>
              </a:rPr>
              <a:t>Đối Tượng</a:t>
            </a:r>
            <a:endParaRPr lang="vi-VN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2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/>
              <a:t>WHAT IS </a:t>
            </a:r>
            <a:br>
              <a:rPr lang="vi-VN" smtClean="0"/>
            </a:br>
            <a:r>
              <a:rPr lang="vi-VN" smtClean="0"/>
              <a:t>AN OBJECT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 smtClean="0"/>
              <a:t>OBJECT?</a:t>
            </a:r>
            <a:endParaRPr sz="6000" dirty="0"/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AutoShape 2" descr="Travel Related Object Cute Cartoon Doodle Stock Vector (Royalt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8" name="Google Shape;311;p21"/>
          <p:cNvSpPr txBox="1">
            <a:spLocks/>
          </p:cNvSpPr>
          <p:nvPr/>
        </p:nvSpPr>
        <p:spPr>
          <a:xfrm>
            <a:off x="8808000" y="1876176"/>
            <a:ext cx="336000" cy="72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13</a:t>
            </a:fld>
            <a:endParaRPr lang="en">
              <a:solidFill>
                <a:schemeClr val="bg1"/>
              </a:solidFill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17" y="2355726"/>
            <a:ext cx="440110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XE ĐẠP THỂ THAO FORNIX FM26 - MÀU XANH LÁ - Xe Đạp Trẻ Em - Xe Đạp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16931"/>
            <a:ext cx="2540769" cy="142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313730" y="1541632"/>
            <a:ext cx="5194374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vi-VN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đại </a:t>
            </a:r>
            <a:r>
              <a:rPr lang="vi-VN" dirty="0">
                <a:latin typeface="Calibri Light" pitchFamily="34" charset="0"/>
                <a:ea typeface="Tahoma" pitchFamily="34" charset="0"/>
                <a:cs typeface="Calibri Light" pitchFamily="34" charset="0"/>
              </a:rPr>
              <a:t>diện của một cái gì đó </a:t>
            </a:r>
            <a:r>
              <a:rPr lang="vi-VN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trong thế giới</a:t>
            </a:r>
            <a:r>
              <a:rPr lang="en-US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thực</a:t>
            </a:r>
            <a:r>
              <a:rPr lang="en-US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.</a:t>
            </a:r>
            <a:endParaRPr lang="vi-VN" dirty="0" smtClean="0">
              <a:latin typeface="Calibri Light" pitchFamily="34" charset="0"/>
              <a:ea typeface="Tahoma" pitchFamily="34" charset="0"/>
              <a:cs typeface="Calibri Light" pitchFamily="34" charset="0"/>
            </a:endParaRPr>
          </a:p>
          <a:p>
            <a:pPr algn="just"/>
            <a:r>
              <a:rPr lang="vi-VN" dirty="0">
                <a:latin typeface="Calibri Light" pitchFamily="34" charset="0"/>
                <a:ea typeface="Tahoma" pitchFamily="34" charset="0"/>
                <a:cs typeface="Calibri Light" pitchFamily="34" charset="0"/>
              </a:rPr>
              <a:t>là một sự </a:t>
            </a:r>
            <a:r>
              <a:rPr lang="vi-VN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tr</a:t>
            </a:r>
            <a:r>
              <a:rPr lang="en-US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ừ</a:t>
            </a:r>
            <a:r>
              <a:rPr lang="vi-VN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u tượng</a:t>
            </a:r>
            <a:r>
              <a:rPr lang="en-US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.</a:t>
            </a:r>
            <a:r>
              <a:rPr lang="vi-VN" dirty="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 </a:t>
            </a:r>
            <a:endParaRPr lang="vi-VN" dirty="0">
              <a:latin typeface="Calibri Light" pitchFamily="34" charset="0"/>
              <a:ea typeface="Tahoma" pitchFamily="34" charset="0"/>
              <a:cs typeface="Calibri Light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292313" y="2571750"/>
            <a:ext cx="864096" cy="390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355151" y="3805419"/>
            <a:ext cx="552904" cy="5606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68144" y="2355726"/>
            <a:ext cx="144016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444208" y="2355726"/>
            <a:ext cx="216024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58" y="483518"/>
            <a:ext cx="45191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592500" y="1753750"/>
            <a:ext cx="1960800" cy="153808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Behaviour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Hành vi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99365" y="1753750"/>
            <a:ext cx="1998600" cy="153808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State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Trạng Thái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43940" y="1753750"/>
            <a:ext cx="1998600" cy="153808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Identity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Định danh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65" y="233223"/>
            <a:ext cx="1512168" cy="1512168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92500" y="3435846"/>
            <a:ext cx="2406165" cy="1656184"/>
          </a:xfrm>
          <a:prstGeom prst="wedgeRectCallout">
            <a:avLst>
              <a:gd name="adj1" fmla="val -34297"/>
              <a:gd name="adj2" fmla="val -598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6200" algn="just">
              <a:spcBef>
                <a:spcPts val="600"/>
              </a:spcBef>
              <a:buClr>
                <a:schemeClr val="accent1"/>
              </a:buClr>
              <a:buSzPts val="2400"/>
            </a:pPr>
            <a:r>
              <a:rPr lang="vi-VN" sz="2000">
                <a:latin typeface="Calibri Light" pitchFamily="34" charset="0"/>
                <a:ea typeface="Tahoma" pitchFamily="34" charset="0"/>
                <a:cs typeface="Calibri Light" pitchFamily="34" charset="0"/>
                <a:sym typeface="Barlow Light"/>
              </a:rPr>
              <a:t>là một chuỗi các hoạt động mà đối tượng có thể làm</a:t>
            </a:r>
            <a:r>
              <a:rPr lang="en-US" sz="2000">
                <a:latin typeface="Calibri Light" pitchFamily="34" charset="0"/>
                <a:ea typeface="Tahoma" pitchFamily="34" charset="0"/>
                <a:cs typeface="Calibri Light" pitchFamily="34" charset="0"/>
                <a:sym typeface="Barlow Light"/>
              </a:rPr>
              <a:t>.</a:t>
            </a:r>
            <a:endParaRPr lang="vi-VN" sz="2000">
              <a:latin typeface="Calibri Light" pitchFamily="34" charset="0"/>
              <a:ea typeface="Tahoma" pitchFamily="34" charset="0"/>
              <a:cs typeface="Calibri Light" pitchFamily="34" charset="0"/>
              <a:sym typeface="Barlow Light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3299287" y="3291830"/>
            <a:ext cx="264086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592500" y="1753750"/>
            <a:ext cx="1960800" cy="153808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Behaviour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Hành vi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99365" y="1753750"/>
            <a:ext cx="1998600" cy="153808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State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Trạng Thái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43940" y="1753750"/>
            <a:ext cx="1998600" cy="153808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Identity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Định danh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65" y="233223"/>
            <a:ext cx="1512168" cy="1512168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92500" y="3435846"/>
            <a:ext cx="3259420" cy="1656184"/>
          </a:xfrm>
          <a:prstGeom prst="wedgeRectCallout">
            <a:avLst>
              <a:gd name="adj1" fmla="val 24394"/>
              <a:gd name="adj2" fmla="val -598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6200" algn="just">
              <a:spcBef>
                <a:spcPts val="600"/>
              </a:spcBef>
              <a:buClr>
                <a:schemeClr val="accent1"/>
              </a:buClr>
              <a:buSzPts val="2400"/>
            </a:pPr>
            <a:r>
              <a:rPr lang="vi-VN" sz="200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được </a:t>
            </a:r>
            <a:r>
              <a:rPr lang="vi-VN" sz="2000">
                <a:latin typeface="Calibri Light" pitchFamily="34" charset="0"/>
                <a:ea typeface="Tahoma" pitchFamily="34" charset="0"/>
                <a:cs typeface="Calibri Light" pitchFamily="34" charset="0"/>
              </a:rPr>
              <a:t>xác định bởi các giá trị của các thuộc tính và các liên kết của nó với các đối tượng khác</a:t>
            </a:r>
            <a:endParaRPr lang="vi-VN" sz="2000">
              <a:latin typeface="Calibri Light" pitchFamily="34" charset="0"/>
              <a:ea typeface="Tahoma" pitchFamily="34" charset="0"/>
              <a:cs typeface="Calibri Light" pitchFamily="34" charset="0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324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074" name="Picture 2" descr="Hệ thống máy ATM Vietcombank bị lỗi không rút được tiề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282"/>
            <a:ext cx="2736304" cy="205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54;p15"/>
          <p:cNvSpPr txBox="1">
            <a:spLocks/>
          </p:cNvSpPr>
          <p:nvPr/>
        </p:nvSpPr>
        <p:spPr>
          <a:xfrm>
            <a:off x="2101652" y="2283718"/>
            <a:ext cx="329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vi-VN" sz="3600" b="1">
                <a:solidFill>
                  <a:schemeClr val="accent3"/>
                </a:solidFill>
                <a:latin typeface="Calibri Light" pitchFamily="34" charset="0"/>
                <a:ea typeface="Tahoma" pitchFamily="34" charset="0"/>
                <a:cs typeface="Calibri Light" pitchFamily="34" charset="0"/>
                <a:sym typeface="Arial"/>
              </a:rPr>
              <a:t>Số dư?</a:t>
            </a:r>
            <a:endParaRPr lang="vi-VN" sz="3600" b="1" dirty="0">
              <a:solidFill>
                <a:schemeClr val="accent3"/>
              </a:solidFill>
              <a:latin typeface="Calibri Light" pitchFamily="34" charset="0"/>
              <a:ea typeface="Tahoma" pitchFamily="34" charset="0"/>
              <a:cs typeface="Calibri Light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0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592500" y="1753750"/>
            <a:ext cx="1960800" cy="153808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Behaviour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Hành vi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99365" y="1753750"/>
            <a:ext cx="1998600" cy="153808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State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Trạng Thái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43940" y="1753750"/>
            <a:ext cx="1998600" cy="153808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Identity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Định danh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65" y="233223"/>
            <a:ext cx="1512168" cy="1512168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1331640" y="3435846"/>
            <a:ext cx="3960440" cy="1656184"/>
          </a:xfrm>
          <a:prstGeom prst="wedgeRectCallout">
            <a:avLst>
              <a:gd name="adj1" fmla="val 24394"/>
              <a:gd name="adj2" fmla="val -598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là </a:t>
            </a:r>
            <a:r>
              <a:rPr lang="en-US" sz="2000">
                <a:latin typeface="Calibri Light" pitchFamily="34" charset="0"/>
                <a:ea typeface="Tahoma" pitchFamily="34" charset="0"/>
                <a:cs typeface="Calibri Light" pitchFamily="34" charset="0"/>
              </a:rPr>
              <a:t>cái phân biệt đối tượng này với đối tượng </a:t>
            </a:r>
            <a:r>
              <a:rPr lang="en-US" sz="200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khác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định danh</a:t>
            </a:r>
            <a:r>
              <a:rPr lang="vi-VN" sz="2000" smtClean="0">
                <a:latin typeface="Calibri Light" pitchFamily="34" charset="0"/>
                <a:ea typeface="Tahoma" pitchFamily="34" charset="0"/>
                <a:cs typeface="Calibri Light" pitchFamily="34" charset="0"/>
              </a:rPr>
              <a:t> </a:t>
            </a:r>
            <a:r>
              <a:rPr lang="vi-VN" sz="2000">
                <a:latin typeface="Calibri Light" pitchFamily="34" charset="0"/>
                <a:ea typeface="Tahoma" pitchFamily="34" charset="0"/>
                <a:cs typeface="Calibri Light" pitchFamily="34" charset="0"/>
              </a:rPr>
              <a:t>có nghĩa là mỗi đối tượng là duy nhất,</a:t>
            </a:r>
          </a:p>
        </p:txBody>
      </p:sp>
    </p:spTree>
    <p:extLst>
      <p:ext uri="{BB962C8B-B14F-4D97-AF65-F5344CB8AC3E}">
        <p14:creationId xmlns:p14="http://schemas.microsoft.com/office/powerpoint/2010/main" val="360403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2" descr="XE ĐẠP THỂ THAO FORNIX FM26 - MÀU XANH LÁ - Xe Đạp Trẻ Em - Xe Đạp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7494"/>
            <a:ext cx="2540769" cy="142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54;p15"/>
          <p:cNvSpPr txBox="1">
            <a:spLocks/>
          </p:cNvSpPr>
          <p:nvPr/>
        </p:nvSpPr>
        <p:spPr>
          <a:xfrm>
            <a:off x="3059832" y="440350"/>
            <a:ext cx="329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vi-VN" sz="6000" smtClean="0"/>
              <a:t>ID</a:t>
            </a:r>
            <a:endParaRPr lang="vi-VN" sz="6000" dirty="0"/>
          </a:p>
        </p:txBody>
      </p:sp>
      <p:pic>
        <p:nvPicPr>
          <p:cNvPr id="9" name="Picture 2" descr="XE ĐẠP THỂ THAO FORNIX FM26 - MÀU XANH LÁ - Xe Đạp Trẻ Em - Xe Đạp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95686"/>
            <a:ext cx="2540769" cy="142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54;p15"/>
          <p:cNvSpPr txBox="1">
            <a:spLocks/>
          </p:cNvSpPr>
          <p:nvPr/>
        </p:nvSpPr>
        <p:spPr>
          <a:xfrm>
            <a:off x="3065934" y="440350"/>
            <a:ext cx="329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vi-VN" sz="6000" smtClean="0">
                <a:solidFill>
                  <a:srgbClr val="FF0000"/>
                </a:solidFill>
              </a:rPr>
              <a:t>ID</a:t>
            </a:r>
            <a:endParaRPr lang="vi-VN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0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267494"/>
            <a:ext cx="5832648" cy="857400"/>
          </a:xfrm>
        </p:spPr>
        <p:txBody>
          <a:bodyPr/>
          <a:lstStyle/>
          <a:p>
            <a:r>
              <a:rPr lang="en-US" dirty="0" smtClean="0"/>
              <a:t>Encapsulation and data hiding </a:t>
            </a:r>
            <a:endParaRPr lang="en-US" dirty="0"/>
          </a:p>
        </p:txBody>
      </p:sp>
      <p:sp>
        <p:nvSpPr>
          <p:cNvPr id="5" name="Google Shape;254;p15"/>
          <p:cNvSpPr txBox="1">
            <a:spLocks/>
          </p:cNvSpPr>
          <p:nvPr/>
        </p:nvSpPr>
        <p:spPr>
          <a:xfrm>
            <a:off x="467544" y="1059582"/>
            <a:ext cx="196565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vi-VN" sz="3600" smtClean="0">
                <a:solidFill>
                  <a:srgbClr val="FF0000"/>
                </a:solidFill>
                <a:latin typeface="Corbel" pitchFamily="34" charset="0"/>
              </a:rPr>
              <a:t>Đóng gói</a:t>
            </a:r>
            <a:endParaRPr lang="vi-VN" sz="2000" b="1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35696" y="2219382"/>
            <a:ext cx="576064" cy="640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03648" y="2219382"/>
            <a:ext cx="1008112" cy="11444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24545" y="2715766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smtClean="0"/>
              <a:t>Tên đối tượng</a:t>
            </a:r>
            <a:endParaRPr lang="vi-VN" sz="1800"/>
          </a:p>
        </p:txBody>
      </p:sp>
      <p:sp>
        <p:nvSpPr>
          <p:cNvPr id="11" name="TextBox 10"/>
          <p:cNvSpPr txBox="1"/>
          <p:nvPr/>
        </p:nvSpPr>
        <p:spPr>
          <a:xfrm>
            <a:off x="2411760" y="31791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smtClean="0"/>
              <a:t>Public</a:t>
            </a:r>
            <a:endParaRPr lang="vi-VN" sz="18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16013" y="2219382"/>
            <a:ext cx="1495747" cy="1648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33201" y="37958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smtClean="0"/>
              <a:t>Private</a:t>
            </a:r>
            <a:endParaRPr lang="vi-VN" sz="1800"/>
          </a:p>
        </p:txBody>
      </p:sp>
      <p:sp>
        <p:nvSpPr>
          <p:cNvPr id="16" name="TextBox 15"/>
          <p:cNvSpPr txBox="1"/>
          <p:nvPr/>
        </p:nvSpPr>
        <p:spPr>
          <a:xfrm rot="1823617">
            <a:off x="1538566" y="2715766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smtClean="0">
                <a:solidFill>
                  <a:srgbClr val="FF0000"/>
                </a:solidFill>
              </a:rPr>
              <a:t>x</a:t>
            </a:r>
            <a:endParaRPr lang="vi-VN" sz="4800">
              <a:solidFill>
                <a:srgbClr val="FF0000"/>
              </a:solidFill>
            </a:endParaRPr>
          </a:p>
        </p:txBody>
      </p:sp>
      <p:sp>
        <p:nvSpPr>
          <p:cNvPr id="17" name="Google Shape;254;p15"/>
          <p:cNvSpPr txBox="1">
            <a:spLocks/>
          </p:cNvSpPr>
          <p:nvPr/>
        </p:nvSpPr>
        <p:spPr>
          <a:xfrm>
            <a:off x="3224803" y="3387147"/>
            <a:ext cx="518457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vi-VN" sz="3600" smtClean="0">
                <a:solidFill>
                  <a:srgbClr val="FF0000"/>
                </a:solidFill>
                <a:latin typeface="Corbel" pitchFamily="34" charset="0"/>
              </a:rPr>
              <a:t>=&gt; Ẩn dữ liệu</a:t>
            </a:r>
            <a:endParaRPr lang="vi-VN" sz="2000" b="1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8" name="Google Shape;254;p15"/>
          <p:cNvSpPr txBox="1">
            <a:spLocks/>
          </p:cNvSpPr>
          <p:nvPr/>
        </p:nvSpPr>
        <p:spPr>
          <a:xfrm>
            <a:off x="2339752" y="987574"/>
            <a:ext cx="331236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vi-VN" sz="2000" b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=&gt; không làm hỏng dữ liệu</a:t>
            </a:r>
            <a:endParaRPr lang="vi-VN" sz="2000" b="1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2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9542"/>
            <a:ext cx="3891300" cy="1159800"/>
          </a:xfrm>
        </p:spPr>
        <p:txBody>
          <a:bodyPr/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Các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thành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viên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203598"/>
            <a:ext cx="6192688" cy="1584176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Đổ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Trọng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 </a:t>
            </a:r>
            <a:r>
              <a:rPr lang="en-US" b="1" spc="5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Hảo</a:t>
            </a:r>
            <a:r>
              <a:rPr lang="en-US" b="1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         –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110117051</a:t>
            </a:r>
          </a:p>
          <a:p>
            <a:pPr algn="l">
              <a:lnSpc>
                <a:spcPct val="150000"/>
              </a:lnSpc>
            </a:pP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Nguyễn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 Minh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Thư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   – 110117035</a:t>
            </a:r>
          </a:p>
          <a:p>
            <a:pPr algn="l">
              <a:lnSpc>
                <a:spcPct val="150000"/>
              </a:lnSpc>
            </a:pP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Võ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Lê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Khánh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Duy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    – 110117048</a:t>
            </a:r>
          </a:p>
          <a:p>
            <a:pPr algn="l"/>
            <a:endParaRPr lang="en-US" dirty="0"/>
          </a:p>
        </p:txBody>
      </p:sp>
      <p:pic>
        <p:nvPicPr>
          <p:cNvPr id="1030" name="Picture 6" descr="https://encrypted-tbn0.gstatic.com/images?q=tbn%3AANd9GcR7xG5uQ-OD8fJvDPwfMyZ_3YlA3zYQPCyuKZdYApC9a_O3Fayg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628" y="3028156"/>
            <a:ext cx="319835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WHAT IS </a:t>
            </a:r>
            <a:r>
              <a:rPr lang="vi-VN" smtClean="0"/>
              <a:t/>
            </a:r>
            <a:br>
              <a:rPr lang="vi-VN" smtClean="0"/>
            </a:br>
            <a:r>
              <a:rPr lang="vi-VN" smtClean="0"/>
              <a:t>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5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1187624" y="2473449"/>
            <a:ext cx="4752528" cy="1296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2400" b="1" smtClean="0">
                <a:solidFill>
                  <a:srgbClr val="FF0000"/>
                </a:solidFill>
              </a:rPr>
              <a:t>Vấn đề</a:t>
            </a:r>
            <a:endParaRPr sz="24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2400" smtClean="0"/>
              <a:t>Chúng chiếm quá nhiều không gian</a:t>
            </a:r>
            <a:endParaRPr sz="240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8194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5486"/>
            <a:ext cx="499941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51870"/>
            <a:ext cx="5593829" cy="130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52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2800" smtClean="0"/>
              <a:t>Class là </a:t>
            </a:r>
            <a:r>
              <a:rPr lang="vi-VN" sz="2800"/>
              <a:t>một nhóm các đối tượng có cùng một tập các thuộc tính, cùng các mối quan hệ và cùng một hành vi.</a:t>
            </a:r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8" name="Google Shape;254;p15"/>
          <p:cNvSpPr txBox="1">
            <a:spLocks/>
          </p:cNvSpPr>
          <p:nvPr/>
        </p:nvSpPr>
        <p:spPr>
          <a:xfrm>
            <a:off x="2051720" y="-524594"/>
            <a:ext cx="329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vi-VN" sz="3600" b="1" smtClean="0">
                <a:solidFill>
                  <a:schemeClr val="accent3"/>
                </a:solidFill>
                <a:latin typeface="Calibri Light" pitchFamily="34" charset="0"/>
                <a:ea typeface="Tahoma" pitchFamily="34" charset="0"/>
                <a:cs typeface="Calibri Light" pitchFamily="34" charset="0"/>
                <a:sym typeface="Arial"/>
              </a:rPr>
              <a:t>class</a:t>
            </a:r>
            <a:endParaRPr lang="vi-VN" sz="3600" b="1" dirty="0">
              <a:solidFill>
                <a:schemeClr val="accent3"/>
              </a:solidFill>
              <a:latin typeface="Calibri Light" pitchFamily="34" charset="0"/>
              <a:ea typeface="Tahoma" pitchFamily="34" charset="0"/>
              <a:cs typeface="Calibri Light" pitchFamily="34" charset="0"/>
              <a:sym typeface="Arial"/>
            </a:endParaRPr>
          </a:p>
        </p:txBody>
      </p:sp>
      <p:pic>
        <p:nvPicPr>
          <p:cNvPr id="5" name="Picture 2" descr="XE ĐẠP THỂ THAO FORNIX FM26 - MÀU XANH LÁ - Xe Đạp Trẻ Em - Xe Đạp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83518"/>
            <a:ext cx="2226908" cy="125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XE ĐẠP THỂ THAO FORNIX FM26 - MÀU XANH LÁ - Xe Đạp Trẻ Em - Xe Đạp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15766"/>
            <a:ext cx="1113454" cy="62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XE ĐẠP THỂ THAO FORNIX FM26 - MÀU XANH LÁ - Xe Đạp Trẻ Em - Xe Đạp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40" y="2715766"/>
            <a:ext cx="1113454" cy="62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XE ĐẠP THỂ THAO FORNIX FM26 - MÀU XANH LÁ - Xe Đạp Trẻ Em - Xe Đạp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260" y="2715766"/>
            <a:ext cx="1113454" cy="62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254;p15"/>
          <p:cNvSpPr txBox="1">
            <a:spLocks/>
          </p:cNvSpPr>
          <p:nvPr/>
        </p:nvSpPr>
        <p:spPr>
          <a:xfrm>
            <a:off x="122572" y="1627974"/>
            <a:ext cx="329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vi-VN" sz="3600" b="1" smtClean="0">
                <a:solidFill>
                  <a:schemeClr val="accent3"/>
                </a:solidFill>
                <a:latin typeface="Calibri Light" pitchFamily="34" charset="0"/>
                <a:ea typeface="Tahoma" pitchFamily="34" charset="0"/>
                <a:cs typeface="Calibri Light" pitchFamily="34" charset="0"/>
                <a:sym typeface="Arial"/>
              </a:rPr>
              <a:t>object</a:t>
            </a:r>
            <a:endParaRPr lang="vi-VN" sz="3600" b="1" dirty="0">
              <a:solidFill>
                <a:schemeClr val="accent3"/>
              </a:solidFill>
              <a:latin typeface="Calibri Light" pitchFamily="34" charset="0"/>
              <a:ea typeface="Tahoma" pitchFamily="34" charset="0"/>
              <a:cs typeface="Calibri Light" pitchFamily="34" charset="0"/>
              <a:sym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3435846"/>
            <a:ext cx="359920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0149" y="3579862"/>
            <a:ext cx="33105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000" b="1" cap="none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Các thể hiện</a:t>
            </a:r>
            <a:endParaRPr lang="en-US" sz="4000" b="1" cap="none" spc="5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5" name="Picture 2" descr="XE ĐẠP THỂ THAO FORNIX FM26 - MÀU XANH LÁ - Xe Đạp Trẻ Em - Xe Đạp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88" y="2715766"/>
            <a:ext cx="1113454" cy="62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XE ĐẠP THỂ THAO FORNIX FM26 - MÀU XANH LÁ - Xe Đạp Trẻ Em - Xe Đạp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738" y="2715766"/>
            <a:ext cx="1113454" cy="62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475315" y="3733750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smtClean="0"/>
              <a:t>Khởi tạo</a:t>
            </a:r>
            <a:endParaRPr lang="vi-VN" sz="2000" b="1"/>
          </a:p>
        </p:txBody>
      </p:sp>
    </p:spTree>
    <p:extLst>
      <p:ext uri="{BB962C8B-B14F-4D97-AF65-F5344CB8AC3E}">
        <p14:creationId xmlns:p14="http://schemas.microsoft.com/office/powerpoint/2010/main" val="35325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6444"/>
            <a:ext cx="4661705" cy="248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67335" y="452635"/>
            <a:ext cx="864096" cy="390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991266" y="1347614"/>
            <a:ext cx="84016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967335" y="2067695"/>
            <a:ext cx="740568" cy="4320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1600" y="3147814"/>
            <a:ext cx="4233851" cy="1668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vi-VN" sz="1800" b="1" smtClean="0"/>
              <a:t>Tên lớp: </a:t>
            </a:r>
            <a:r>
              <a:rPr lang="vi-VN" sz="1800" smtClean="0">
                <a:solidFill>
                  <a:srgbClr val="FF0000"/>
                </a:solidFill>
              </a:rPr>
              <a:t>BikeList</a:t>
            </a:r>
            <a:r>
              <a:rPr lang="vi-VN" sz="1800">
                <a:solidFill>
                  <a:schemeClr val="tx1"/>
                </a:solidFill>
              </a:rPr>
              <a:t>,</a:t>
            </a:r>
            <a:r>
              <a:rPr lang="vi-VN" sz="1800">
                <a:solidFill>
                  <a:srgbClr val="FF0000"/>
                </a:solidFill>
              </a:rPr>
              <a:t> </a:t>
            </a:r>
            <a:r>
              <a:rPr lang="vi-VN" sz="1800" smtClean="0">
                <a:solidFill>
                  <a:srgbClr val="FF0000"/>
                </a:solidFill>
              </a:rPr>
              <a:t>FlowerArrangingTalk</a:t>
            </a:r>
            <a:endParaRPr lang="en-US" sz="180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800" b="1" smtClean="0"/>
              <a:t>Tên thuộc tính: </a:t>
            </a:r>
            <a:r>
              <a:rPr lang="en-US" sz="1800" smtClean="0">
                <a:solidFill>
                  <a:srgbClr val="FF0000"/>
                </a:solidFill>
              </a:rPr>
              <a:t>daily</a:t>
            </a:r>
            <a:r>
              <a:rPr lang="vi-VN" sz="1800" smtClean="0">
                <a:solidFill>
                  <a:srgbClr val="FF0000"/>
                </a:solidFill>
              </a:rPr>
              <a:t>HireRate</a:t>
            </a:r>
            <a:endParaRPr lang="en-US" sz="180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vi-VN" sz="1800" b="1" smtClean="0"/>
              <a:t>Tên hoạt động: </a:t>
            </a:r>
            <a:r>
              <a:rPr lang="vi-VN" sz="1800" smtClean="0">
                <a:solidFill>
                  <a:srgbClr val="FF0000"/>
                </a:solidFill>
              </a:rPr>
              <a:t>getCharges()</a:t>
            </a:r>
            <a:endParaRPr lang="vi-VN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0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107504" y="1011212"/>
            <a:ext cx="295232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smtClean="0">
                <a:latin typeface="Corbel" pitchFamily="34" charset="0"/>
              </a:rPr>
              <a:t>MỐI QUAN HỆ</a:t>
            </a:r>
            <a:endParaRPr sz="3200">
              <a:latin typeface="Corbel" pitchFamily="34" charset="0"/>
            </a:endParaRPr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395536" y="2171012"/>
            <a:ext cx="2517632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2000" smtClean="0">
                <a:latin typeface="Corbel" pitchFamily="34" charset="0"/>
              </a:rPr>
              <a:t>GIỮA CÁC CLASS</a:t>
            </a:r>
            <a:endParaRPr sz="2000">
              <a:latin typeface="Corbel" pitchFamily="34" charset="0"/>
            </a:endParaRPr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615608" y="1131590"/>
            <a:ext cx="1960800" cy="153808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</a:rPr>
              <a:t>Association</a:t>
            </a:r>
            <a:endParaRPr lang="vi-VN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Liên kết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07704" y="1131590"/>
            <a:ext cx="2113369" cy="153808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Aggregation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Tổng hợp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67048" y="1131590"/>
            <a:ext cx="1998600" cy="153808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Inheritance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Kế thừa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704621" y="2859782"/>
            <a:ext cx="5091515" cy="2088232"/>
          </a:xfrm>
          <a:prstGeom prst="wedgeRectCallout">
            <a:avLst>
              <a:gd name="adj1" fmla="val -34297"/>
              <a:gd name="adj2" fmla="val -598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6200" algn="just">
              <a:spcBef>
                <a:spcPts val="600"/>
              </a:spcBef>
              <a:buClr>
                <a:schemeClr val="accent1"/>
              </a:buClr>
              <a:buSzPts val="2400"/>
            </a:pPr>
            <a:endParaRPr lang="vi-VN" sz="2000">
              <a:latin typeface="Calibri Light" pitchFamily="34" charset="0"/>
              <a:ea typeface="Tahoma" pitchFamily="34" charset="0"/>
              <a:cs typeface="Calibri Light" pitchFamily="34" charset="0"/>
              <a:sym typeface="Barlow Light"/>
            </a:endParaRPr>
          </a:p>
        </p:txBody>
      </p:sp>
      <p:sp>
        <p:nvSpPr>
          <p:cNvPr id="9" name="Google Shape;280;p19"/>
          <p:cNvSpPr txBox="1">
            <a:spLocks/>
          </p:cNvSpPr>
          <p:nvPr/>
        </p:nvSpPr>
        <p:spPr>
          <a:xfrm>
            <a:off x="103394" y="-172226"/>
            <a:ext cx="583675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vi-VN" sz="3200" smtClean="0">
                <a:latin typeface="Corbel" pitchFamily="34" charset="0"/>
              </a:rPr>
              <a:t>MỐI QUAN HỆ GIỮA CÁC CLASS</a:t>
            </a:r>
            <a:endParaRPr lang="vi-VN" sz="3200">
              <a:latin typeface="Corbel" pitchFamily="34" charset="0"/>
            </a:endParaRPr>
          </a:p>
        </p:txBody>
      </p:sp>
      <p:pic>
        <p:nvPicPr>
          <p:cNvPr id="1024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39802"/>
            <a:ext cx="482453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39752" y="3651870"/>
            <a:ext cx="682021" cy="252028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3680062" y="3651870"/>
            <a:ext cx="682021" cy="252028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829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615608" y="1131590"/>
            <a:ext cx="1960800" cy="153808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</a:rPr>
              <a:t>Association</a:t>
            </a:r>
            <a:endParaRPr lang="vi-VN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Liên kết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07704" y="1131590"/>
            <a:ext cx="2113369" cy="153808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Aggregation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Tổng hợp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67048" y="1131590"/>
            <a:ext cx="1998600" cy="153808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Inheritance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Kế thừa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704621" y="2859782"/>
            <a:ext cx="5091515" cy="2088232"/>
          </a:xfrm>
          <a:prstGeom prst="wedgeRectCallout">
            <a:avLst>
              <a:gd name="adj1" fmla="val -34297"/>
              <a:gd name="adj2" fmla="val -598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6200" algn="just">
              <a:spcBef>
                <a:spcPts val="600"/>
              </a:spcBef>
              <a:buClr>
                <a:schemeClr val="accent1"/>
              </a:buClr>
              <a:buSzPts val="2400"/>
            </a:pPr>
            <a:endParaRPr lang="vi-VN" sz="2000">
              <a:latin typeface="Calibri Light" pitchFamily="34" charset="0"/>
              <a:ea typeface="Tahoma" pitchFamily="34" charset="0"/>
              <a:cs typeface="Calibri Light" pitchFamily="34" charset="0"/>
              <a:sym typeface="Barlow Light"/>
            </a:endParaRPr>
          </a:p>
        </p:txBody>
      </p:sp>
      <p:sp>
        <p:nvSpPr>
          <p:cNvPr id="9" name="Google Shape;280;p19"/>
          <p:cNvSpPr txBox="1">
            <a:spLocks/>
          </p:cNvSpPr>
          <p:nvPr/>
        </p:nvSpPr>
        <p:spPr>
          <a:xfrm>
            <a:off x="103394" y="-172226"/>
            <a:ext cx="583675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vi-VN" sz="3200" smtClean="0">
                <a:latin typeface="Corbel" pitchFamily="34" charset="0"/>
              </a:rPr>
              <a:t>MỐI QUAN HỆ GIỮA CÁC CLASS</a:t>
            </a:r>
            <a:endParaRPr lang="vi-VN" sz="3200">
              <a:latin typeface="Corbel" pitchFamily="34" charset="0"/>
            </a:endParaRPr>
          </a:p>
        </p:txBody>
      </p:sp>
      <p:pic>
        <p:nvPicPr>
          <p:cNvPr id="1024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39802"/>
            <a:ext cx="482453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73685" y="3525856"/>
            <a:ext cx="682021" cy="252028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3635896" y="3510601"/>
            <a:ext cx="682021" cy="252028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26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209" y="274315"/>
            <a:ext cx="6052572" cy="260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59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615608" y="1131590"/>
            <a:ext cx="1960800" cy="153808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</a:rPr>
              <a:t>Association</a:t>
            </a:r>
            <a:endParaRPr lang="vi-VN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Liên kết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07704" y="1131590"/>
            <a:ext cx="2113369" cy="153808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Aggregation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Tổng hợp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67048" y="1131590"/>
            <a:ext cx="1998600" cy="153808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Inheritance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Kế thừa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704621" y="2859782"/>
            <a:ext cx="5091515" cy="2088232"/>
          </a:xfrm>
          <a:prstGeom prst="wedgeRectCallout">
            <a:avLst>
              <a:gd name="adj1" fmla="val -8293"/>
              <a:gd name="adj2" fmla="val -607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6200" algn="just">
              <a:spcBef>
                <a:spcPts val="600"/>
              </a:spcBef>
              <a:buClr>
                <a:schemeClr val="accent1"/>
              </a:buClr>
              <a:buSzPts val="2400"/>
            </a:pPr>
            <a:endParaRPr lang="vi-VN" sz="2000">
              <a:latin typeface="Calibri Light" pitchFamily="34" charset="0"/>
              <a:ea typeface="Tahoma" pitchFamily="34" charset="0"/>
              <a:cs typeface="Calibri Light" pitchFamily="34" charset="0"/>
              <a:sym typeface="Barlow Light"/>
            </a:endParaRPr>
          </a:p>
        </p:txBody>
      </p:sp>
      <p:sp>
        <p:nvSpPr>
          <p:cNvPr id="9" name="Google Shape;280;p19"/>
          <p:cNvSpPr txBox="1">
            <a:spLocks/>
          </p:cNvSpPr>
          <p:nvPr/>
        </p:nvSpPr>
        <p:spPr>
          <a:xfrm>
            <a:off x="103394" y="-172226"/>
            <a:ext cx="583675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vi-VN" sz="3200" smtClean="0">
                <a:latin typeface="Corbel" pitchFamily="34" charset="0"/>
              </a:rPr>
              <a:t>MỐI QUAN HỆ GIỮA CÁC CLASS</a:t>
            </a:r>
            <a:endParaRPr lang="vi-VN" sz="3200">
              <a:latin typeface="Corbel" pitchFamily="34" charset="0"/>
            </a:endParaRPr>
          </a:p>
        </p:txBody>
      </p:sp>
      <p:pic>
        <p:nvPicPr>
          <p:cNvPr id="1229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90" y="2909664"/>
            <a:ext cx="4600575" cy="196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58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615608" y="1131590"/>
            <a:ext cx="1960800" cy="153808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</a:rPr>
              <a:t>Association</a:t>
            </a:r>
            <a:endParaRPr lang="vi-VN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Liên kết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07704" y="1131590"/>
            <a:ext cx="2113369" cy="153808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Aggregation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Tổng hợp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67048" y="1131590"/>
            <a:ext cx="1998600" cy="153808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Inheritance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Kế thừa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704621" y="2859782"/>
            <a:ext cx="5091515" cy="2088232"/>
          </a:xfrm>
          <a:prstGeom prst="wedgeRectCallout">
            <a:avLst>
              <a:gd name="adj1" fmla="val 23136"/>
              <a:gd name="adj2" fmla="val -589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6200" algn="just">
              <a:spcBef>
                <a:spcPts val="600"/>
              </a:spcBef>
              <a:buClr>
                <a:schemeClr val="accent1"/>
              </a:buClr>
              <a:buSzPts val="2400"/>
            </a:pPr>
            <a:endParaRPr lang="vi-VN" sz="2000">
              <a:latin typeface="Calibri Light" pitchFamily="34" charset="0"/>
              <a:ea typeface="Tahoma" pitchFamily="34" charset="0"/>
              <a:cs typeface="Calibri Light" pitchFamily="34" charset="0"/>
              <a:sym typeface="Barlow Light"/>
            </a:endParaRPr>
          </a:p>
        </p:txBody>
      </p:sp>
      <p:sp>
        <p:nvSpPr>
          <p:cNvPr id="9" name="Google Shape;280;p19"/>
          <p:cNvSpPr txBox="1">
            <a:spLocks/>
          </p:cNvSpPr>
          <p:nvPr/>
        </p:nvSpPr>
        <p:spPr>
          <a:xfrm>
            <a:off x="103394" y="-172226"/>
            <a:ext cx="583675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vi-VN" sz="3200" smtClean="0">
                <a:latin typeface="Corbel" pitchFamily="34" charset="0"/>
              </a:rPr>
              <a:t>MỐI QUAN HỆ GIỮA CÁC CLASS</a:t>
            </a:r>
            <a:endParaRPr lang="vi-VN" sz="3200">
              <a:latin typeface="Corbel" pitchFamily="34" charset="0"/>
            </a:endParaRPr>
          </a:p>
        </p:txBody>
      </p:sp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96" y="2906055"/>
            <a:ext cx="3748763" cy="204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2968" y="4227934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Lớp chuyên biệt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5356" y="3219822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Lớp chung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3966" y="3942915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Lớp con</a:t>
            </a:r>
            <a:endParaRPr lang="vi-V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3111" y="2915394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Lớp cha</a:t>
            </a:r>
            <a:endParaRPr lang="vi-V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0163" y="4096803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</a:rPr>
              <a:t>Lớp dẫn xuất</a:t>
            </a:r>
            <a:endParaRPr lang="vi-VN" b="1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1431" y="3069282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</a:rPr>
              <a:t>Lớp cơ sở</a:t>
            </a:r>
            <a:endParaRPr lang="vi-VN" b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-20538"/>
            <a:ext cx="6120680" cy="1159800"/>
          </a:xfrm>
        </p:spPr>
        <p:txBody>
          <a:bodyPr/>
          <a:lstStyle/>
          <a:p>
            <a:pPr algn="l"/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nội</a:t>
            </a:r>
            <a:r>
              <a:rPr lang="en-US" dirty="0" smtClean="0">
                <a:latin typeface="+mj-lt"/>
              </a:rPr>
              <a:t> dung </a:t>
            </a:r>
            <a:r>
              <a:rPr lang="en-US" dirty="0" err="1" smtClean="0">
                <a:latin typeface="+mj-lt"/>
              </a:rPr>
              <a:t>chính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275606"/>
            <a:ext cx="6696744" cy="1872208"/>
          </a:xfrm>
        </p:spPr>
        <p:txBody>
          <a:bodyPr/>
          <a:lstStyle/>
          <a:p>
            <a:pPr marL="533400" indent="-457200" algn="l">
              <a:lnSpc>
                <a:spcPct val="150000"/>
              </a:lnSpc>
              <a:buAutoNum type="arabicPeriod"/>
            </a:pPr>
            <a:r>
              <a:rPr lang="en-US" sz="2000" dirty="0" smtClean="0"/>
              <a:t>INTRODUCTION</a:t>
            </a:r>
          </a:p>
          <a:p>
            <a:pPr marL="533400" indent="-457200" algn="l">
              <a:lnSpc>
                <a:spcPct val="150000"/>
              </a:lnSpc>
              <a:buFont typeface="Barlow Light"/>
              <a:buAutoNum type="arabicPeriod"/>
            </a:pPr>
            <a:r>
              <a:rPr lang="vi-VN" sz="2000" dirty="0"/>
              <a:t>WHY A NEW DEVELOPMENT METHOD WAS </a:t>
            </a:r>
            <a:r>
              <a:rPr lang="vi-VN" sz="2000" dirty="0" smtClean="0"/>
              <a:t>NEEDED</a:t>
            </a:r>
            <a:endParaRPr lang="en-US" sz="2000" dirty="0" smtClean="0"/>
          </a:p>
          <a:p>
            <a:pPr marL="533400" indent="-457200" algn="l">
              <a:lnSpc>
                <a:spcPct val="150000"/>
              </a:lnSpc>
              <a:buFont typeface="Barlow Light"/>
              <a:buAutoNum type="arabicPeriod"/>
            </a:pPr>
            <a:r>
              <a:rPr lang="en-US" sz="2000" dirty="0" smtClean="0"/>
              <a:t>WHAT IS AN OBJECT?</a:t>
            </a:r>
          </a:p>
          <a:p>
            <a:pPr marL="533400" indent="-457200" algn="l">
              <a:lnSpc>
                <a:spcPct val="150000"/>
              </a:lnSpc>
              <a:buFont typeface="Barlow Light"/>
              <a:buAutoNum type="arabicPeriod"/>
            </a:pPr>
            <a:r>
              <a:rPr lang="en-US" sz="2000" dirty="0" smtClean="0"/>
              <a:t>WHAT IS A CLASS?</a:t>
            </a:r>
          </a:p>
          <a:p>
            <a:pPr marL="76200" indent="0" algn="l"/>
            <a:r>
              <a:rPr lang="vi-VN" dirty="0" smtClean="0"/>
              <a:t> </a:t>
            </a:r>
            <a:endParaRPr lang="en-US" dirty="0"/>
          </a:p>
          <a:p>
            <a:pPr marL="533400" indent="-457200" algn="l">
              <a:buAutoNum type="arabicPeriod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35896" y="3003798"/>
            <a:ext cx="5328592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33400" indent="-457200" algn="l">
              <a:lnSpc>
                <a:spcPct val="150000"/>
              </a:lnSpc>
              <a:buAutoNum type="arabicPeriod" startAt="5"/>
            </a:pPr>
            <a:r>
              <a:rPr lang="en-US" sz="2000" dirty="0" smtClean="0"/>
              <a:t>RELATIONSHIPS BETWEEN CLASSES</a:t>
            </a:r>
          </a:p>
          <a:p>
            <a:pPr marL="533400" indent="-457200" algn="l">
              <a:lnSpc>
                <a:spcPct val="150000"/>
              </a:lnSpc>
              <a:buAutoNum type="arabicPeriod" startAt="5"/>
            </a:pPr>
            <a:r>
              <a:rPr lang="en-US" sz="2000" dirty="0" smtClean="0"/>
              <a:t>TECHNICAL POINTS</a:t>
            </a:r>
          </a:p>
          <a:p>
            <a:pPr marL="533400" indent="-457200" algn="l">
              <a:lnSpc>
                <a:spcPct val="150000"/>
              </a:lnSpc>
              <a:buAutoNum type="arabicPeriod" startAt="5"/>
            </a:pPr>
            <a:r>
              <a:rPr lang="en-US" sz="2000" dirty="0" smtClean="0"/>
              <a:t>COMMON PROPLEMS</a:t>
            </a:r>
          </a:p>
          <a:p>
            <a:pPr marL="533400" indent="-457200" algn="l">
              <a:lnSpc>
                <a:spcPct val="150000"/>
              </a:lnSpc>
              <a:buAutoNum type="arabicPeriod" startAt="5"/>
            </a:pPr>
            <a:r>
              <a:rPr lang="en-US" sz="2000" dirty="0" smtClean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89624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615608" y="1131590"/>
            <a:ext cx="1960800" cy="153808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</a:rPr>
              <a:t>Association</a:t>
            </a:r>
            <a:endParaRPr lang="vi-VN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Liên kết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07704" y="1131590"/>
            <a:ext cx="2113369" cy="153808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Aggregation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Tổng hợp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67048" y="1131590"/>
            <a:ext cx="1998600" cy="153808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Inheritance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Kế thừa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704621" y="2859782"/>
            <a:ext cx="5091515" cy="2088232"/>
          </a:xfrm>
          <a:prstGeom prst="wedgeRectCallout">
            <a:avLst>
              <a:gd name="adj1" fmla="val 23136"/>
              <a:gd name="adj2" fmla="val -589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6200" algn="just">
              <a:spcBef>
                <a:spcPts val="600"/>
              </a:spcBef>
              <a:buClr>
                <a:schemeClr val="accent1"/>
              </a:buClr>
              <a:buSzPts val="2400"/>
            </a:pPr>
            <a:endParaRPr lang="vi-VN" sz="2000">
              <a:latin typeface="Calibri Light" pitchFamily="34" charset="0"/>
              <a:ea typeface="Tahoma" pitchFamily="34" charset="0"/>
              <a:cs typeface="Calibri Light" pitchFamily="34" charset="0"/>
              <a:sym typeface="Barlow Light"/>
            </a:endParaRPr>
          </a:p>
        </p:txBody>
      </p:sp>
      <p:sp>
        <p:nvSpPr>
          <p:cNvPr id="9" name="Google Shape;280;p19"/>
          <p:cNvSpPr txBox="1">
            <a:spLocks/>
          </p:cNvSpPr>
          <p:nvPr/>
        </p:nvSpPr>
        <p:spPr>
          <a:xfrm>
            <a:off x="103394" y="-172226"/>
            <a:ext cx="583675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vi-VN" sz="3200" smtClean="0">
                <a:latin typeface="Corbel" pitchFamily="34" charset="0"/>
              </a:rPr>
              <a:t>MỐI QUAN HỆ GIỮA CÁC CLASS</a:t>
            </a:r>
            <a:endParaRPr lang="vi-VN" sz="3200">
              <a:latin typeface="Corbel" pitchFamily="34" charset="0"/>
            </a:endParaRPr>
          </a:p>
        </p:txBody>
      </p:sp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06055"/>
            <a:ext cx="3748763" cy="196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82880" y="3322153"/>
            <a:ext cx="2157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Phương thức có thể được định nghĩa lại ở lớp con</a:t>
            </a:r>
            <a:endParaRPr lang="vi-VN" b="1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82238" y="3003798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</a:rPr>
              <a:t>Tái sử dụng</a:t>
            </a:r>
            <a:endParaRPr lang="vi-VN" b="1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9396" y="4064754"/>
            <a:ext cx="1906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t>Cơ sở để phân biệt các lớp con</a:t>
            </a:r>
            <a:endParaRPr lang="vi-VN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3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615608" y="1131590"/>
            <a:ext cx="1960800" cy="153808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</a:rPr>
              <a:t>Association</a:t>
            </a:r>
            <a:endParaRPr lang="vi-VN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Liên kết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07704" y="1131590"/>
            <a:ext cx="2113369" cy="153808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Aggregation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Tổng hợp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67048" y="1131590"/>
            <a:ext cx="1998600" cy="153808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Inheritance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Kế thừa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704621" y="2859782"/>
            <a:ext cx="5091515" cy="2088232"/>
          </a:xfrm>
          <a:prstGeom prst="wedgeRectCallout">
            <a:avLst>
              <a:gd name="adj1" fmla="val 23136"/>
              <a:gd name="adj2" fmla="val -589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6200" algn="just">
              <a:spcBef>
                <a:spcPts val="600"/>
              </a:spcBef>
              <a:buClr>
                <a:schemeClr val="accent1"/>
              </a:buClr>
              <a:buSzPts val="2400"/>
            </a:pPr>
            <a:endParaRPr lang="vi-VN" sz="2000">
              <a:latin typeface="Calibri Light" pitchFamily="34" charset="0"/>
              <a:ea typeface="Tahoma" pitchFamily="34" charset="0"/>
              <a:cs typeface="Calibri Light" pitchFamily="34" charset="0"/>
              <a:sym typeface="Barlow Light"/>
            </a:endParaRPr>
          </a:p>
        </p:txBody>
      </p:sp>
      <p:sp>
        <p:nvSpPr>
          <p:cNvPr id="9" name="Google Shape;280;p19"/>
          <p:cNvSpPr txBox="1">
            <a:spLocks/>
          </p:cNvSpPr>
          <p:nvPr/>
        </p:nvSpPr>
        <p:spPr>
          <a:xfrm>
            <a:off x="103394" y="-172226"/>
            <a:ext cx="583675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vi-VN" sz="3200" smtClean="0">
                <a:latin typeface="Corbel" pitchFamily="34" charset="0"/>
              </a:rPr>
              <a:t>MỐI QUAN HỆ GIỮA CÁC CLASS</a:t>
            </a:r>
            <a:endParaRPr lang="vi-VN" sz="3200">
              <a:latin typeface="Corbe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3030301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</a:rPr>
              <a:t>=&gt; Tái sử dụng</a:t>
            </a:r>
            <a:endParaRPr lang="vi-VN" b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2800">
                <a:latin typeface="Corbel" pitchFamily="34" charset="0"/>
              </a:rPr>
              <a:t>Các lớp không bao giờ được khởi tạo được gọi là các lớp trừu tượng</a:t>
            </a:r>
            <a:r>
              <a:rPr lang="en-US" sz="2800">
                <a:latin typeface="Corbel" pitchFamily="34" charset="0"/>
              </a:rPr>
              <a:t>.</a:t>
            </a:r>
            <a:endParaRPr lang="vi-VN" sz="2800">
              <a:latin typeface="Corbel" pitchFamily="34" charset="0"/>
            </a:endParaRPr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" name="Google Shape;280;p19"/>
          <p:cNvSpPr txBox="1">
            <a:spLocks/>
          </p:cNvSpPr>
          <p:nvPr/>
        </p:nvSpPr>
        <p:spPr>
          <a:xfrm>
            <a:off x="0" y="2427734"/>
            <a:ext cx="241176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vi-VN" sz="3200" smtClean="0">
                <a:solidFill>
                  <a:schemeClr val="bg1"/>
                </a:solidFill>
                <a:latin typeface="Corbel" pitchFamily="34" charset="0"/>
              </a:rPr>
              <a:t>ABSTRACT CLASSES</a:t>
            </a:r>
          </a:p>
          <a:p>
            <a:r>
              <a:rPr lang="vi-VN" sz="2400" smtClean="0">
                <a:solidFill>
                  <a:schemeClr val="tx1"/>
                </a:solidFill>
                <a:latin typeface="Corbel" pitchFamily="34" charset="0"/>
              </a:rPr>
              <a:t>Lớp Trừu Tượng</a:t>
            </a:r>
            <a:endParaRPr lang="vi-VN" sz="240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205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9622"/>
            <a:ext cx="52863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27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251520" y="1131590"/>
            <a:ext cx="5760640" cy="1224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/>
              <a:t>Là tính chất thể hiện nhiều hình thái của đối tượng. Các đối tượng khác nhau có thể có </a:t>
            </a:r>
            <a:r>
              <a:rPr lang="en-US" sz="2000">
                <a:solidFill>
                  <a:srgbClr val="FF0000"/>
                </a:solidFill>
              </a:rPr>
              <a:t>cùng phương thức thực thi cùng một hành động. </a:t>
            </a:r>
            <a:r>
              <a:rPr lang="en-US" sz="2000"/>
              <a:t>Nhưng mỗi đối tượng lại </a:t>
            </a:r>
            <a:r>
              <a:rPr lang="en-US" sz="2000">
                <a:solidFill>
                  <a:srgbClr val="FF0000"/>
                </a:solidFill>
              </a:rPr>
              <a:t>thực thi hành động theo cách riêng</a:t>
            </a:r>
            <a:r>
              <a:rPr lang="en-US" sz="2000"/>
              <a:t> của mình, mà không giống nhau cho tất cả các đối tượng.</a:t>
            </a:r>
            <a:endParaRPr lang="en-US" sz="2000" dirty="0"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67544" y="26749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vi-VN" smtClean="0"/>
              <a:t>Polymorphism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z="2000" i="1" smtClean="0">
                <a:solidFill>
                  <a:schemeClr val="tx1"/>
                </a:solidFill>
              </a:rPr>
              <a:t>đa hình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084168" y="0"/>
            <a:ext cx="305983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85917"/>
              </p:ext>
            </p:extLst>
          </p:nvPr>
        </p:nvGraphicFramePr>
        <p:xfrm>
          <a:off x="7038274" y="195486"/>
          <a:ext cx="1368152" cy="1112520"/>
        </p:xfrm>
        <a:graphic>
          <a:graphicData uri="http://schemas.openxmlformats.org/drawingml/2006/table">
            <a:tbl>
              <a:tblPr firstRow="1" bandRow="1">
                <a:tableStyleId>{B1551921-E726-4F4A-86CB-177D9B15E42C}</a:tableStyleId>
              </a:tblPr>
              <a:tblGrid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Animal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smtClean="0"/>
                        <a:t>speak()</a:t>
                      </a:r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16312"/>
              </p:ext>
            </p:extLst>
          </p:nvPr>
        </p:nvGraphicFramePr>
        <p:xfrm>
          <a:off x="6245932" y="2139702"/>
          <a:ext cx="1368152" cy="1112520"/>
        </p:xfrm>
        <a:graphic>
          <a:graphicData uri="http://schemas.openxmlformats.org/drawingml/2006/table">
            <a:tbl>
              <a:tblPr firstRow="1" bandRow="1">
                <a:tableStyleId>{B1551921-E726-4F4A-86CB-177D9B15E42C}</a:tableStyleId>
              </a:tblPr>
              <a:tblGrid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Cat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smtClean="0"/>
                        <a:t>speak()</a:t>
                      </a:r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1644"/>
              </p:ext>
            </p:extLst>
          </p:nvPr>
        </p:nvGraphicFramePr>
        <p:xfrm>
          <a:off x="7740352" y="2139702"/>
          <a:ext cx="1368152" cy="1112520"/>
        </p:xfrm>
        <a:graphic>
          <a:graphicData uri="http://schemas.openxmlformats.org/drawingml/2006/table">
            <a:tbl>
              <a:tblPr firstRow="1" bandRow="1">
                <a:tableStyleId>{B1551921-E726-4F4A-86CB-177D9B15E42C}</a:tableStyleId>
              </a:tblPr>
              <a:tblGrid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Dog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smtClean="0"/>
                        <a:t>speak()</a:t>
                      </a:r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Elbow Connector 5"/>
          <p:cNvCxnSpPr/>
          <p:nvPr/>
        </p:nvCxnSpPr>
        <p:spPr>
          <a:xfrm>
            <a:off x="6948264" y="1707654"/>
            <a:ext cx="1548172" cy="1270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716799" y="1923678"/>
            <a:ext cx="432049" cy="2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H="1" flipV="1">
            <a:off x="8259986" y="1936377"/>
            <a:ext cx="432049" cy="2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7578337" y="1563636"/>
            <a:ext cx="288032" cy="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7614084" y="1347614"/>
            <a:ext cx="198276" cy="2160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88224" y="321982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23192" y="3659088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Meo meo</a:t>
            </a:r>
            <a:endParaRPr lang="vi-VN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120941" y="320761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69193" y="365908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Gâu gâu</a:t>
            </a:r>
            <a:endParaRPr lang="vi-VN"/>
          </a:p>
        </p:txBody>
      </p:sp>
      <p:sp>
        <p:nvSpPr>
          <p:cNvPr id="20" name="Rectangle 19"/>
          <p:cNvSpPr/>
          <p:nvPr/>
        </p:nvSpPr>
        <p:spPr>
          <a:xfrm>
            <a:off x="6300192" y="2931790"/>
            <a:ext cx="648072" cy="28803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7796905" y="2931790"/>
            <a:ext cx="648072" cy="28803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" grpId="0" animBg="1"/>
      <p:bldP spid="12" grpId="0" animBg="1"/>
      <p:bldP spid="16" grpId="0"/>
      <p:bldP spid="25" grpId="0"/>
      <p:bldP spid="20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67544" y="26749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vi-VN" smtClean="0"/>
              <a:t>Tec</a:t>
            </a:r>
            <a:r>
              <a:rPr lang="en-US" smtClean="0"/>
              <a:t>hnical points 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0" name="Google Shape;308;p21"/>
          <p:cNvSpPr txBox="1">
            <a:spLocks/>
          </p:cNvSpPr>
          <p:nvPr/>
        </p:nvSpPr>
        <p:spPr>
          <a:xfrm>
            <a:off x="323528" y="1131590"/>
            <a:ext cx="5400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52400" indent="0">
              <a:buNone/>
            </a:pPr>
            <a:r>
              <a:rPr lang="vi-VN" sz="1800" i="1"/>
              <a:t>What makes a good </a:t>
            </a:r>
            <a:r>
              <a:rPr lang="vi-VN" sz="1800" i="1"/>
              <a:t>class</a:t>
            </a:r>
            <a:r>
              <a:rPr lang="vi-VN" sz="1800" i="1" smtClean="0"/>
              <a:t>?</a:t>
            </a:r>
          </a:p>
          <a:p>
            <a:pPr marL="152400" indent="0">
              <a:buNone/>
            </a:pPr>
            <a:r>
              <a:rPr lang="vi-VN" sz="1800" i="1" smtClean="0">
                <a:solidFill>
                  <a:srgbClr val="FF0000"/>
                </a:solidFill>
                <a:latin typeface="Corbel" pitchFamily="34" charset="0"/>
              </a:rPr>
              <a:t>(</a:t>
            </a:r>
            <a:r>
              <a:rPr lang="vi-VN" sz="1800" i="1">
                <a:solidFill>
                  <a:srgbClr val="FF0000"/>
                </a:solidFill>
                <a:latin typeface="Corbel" pitchFamily="34" charset="0"/>
              </a:rPr>
              <a:t>Điều gì tạo nên một class chuẩn)</a:t>
            </a:r>
            <a:endParaRPr lang="vi-VN" sz="180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11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2067694"/>
            <a:ext cx="2458616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Miền  vấn  đề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vi-VN" smtClean="0">
                <a:latin typeface="Corbel" pitchFamily="34" charset="0"/>
              </a:rPr>
              <a:t>Không dư thừa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vi-VN" smtClean="0">
                <a:latin typeface="Corbel" pitchFamily="34" charset="0"/>
              </a:rPr>
              <a:t>Phù hợp yêu cầu</a:t>
            </a:r>
            <a:endParaRPr lang="vi-VN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1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Miền giá trị</a:t>
            </a:r>
            <a:endParaRPr lang="vi-VN" b="1" smtClean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b="1" smtClean="0"/>
              <a:t>Sự gắn kết</a:t>
            </a:r>
            <a:endParaRPr lang="en-US" b="1" dirty="0" smtClean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4098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057275"/>
            <a:ext cx="49720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300;p20"/>
          <p:cNvSpPr txBox="1">
            <a:spLocks noGrp="1"/>
          </p:cNvSpPr>
          <p:nvPr>
            <p:ph type="title"/>
          </p:nvPr>
        </p:nvSpPr>
        <p:spPr>
          <a:xfrm>
            <a:off x="467544" y="26749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vi-VN" smtClean="0"/>
              <a:t>Tec</a:t>
            </a:r>
            <a:r>
              <a:rPr lang="en-US" smtClean="0"/>
              <a:t>hnical points 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11" name="Google Shape;308;p21"/>
          <p:cNvSpPr txBox="1">
            <a:spLocks/>
          </p:cNvSpPr>
          <p:nvPr/>
        </p:nvSpPr>
        <p:spPr>
          <a:xfrm>
            <a:off x="323528" y="1131590"/>
            <a:ext cx="5400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52400" indent="0">
              <a:buNone/>
            </a:pPr>
            <a:r>
              <a:rPr lang="vi-VN" sz="1800" i="1"/>
              <a:t>What makes a good </a:t>
            </a:r>
            <a:r>
              <a:rPr lang="vi-VN" sz="1800" i="1"/>
              <a:t>class</a:t>
            </a:r>
            <a:r>
              <a:rPr lang="vi-VN" sz="1800" i="1" smtClean="0"/>
              <a:t>?</a:t>
            </a:r>
          </a:p>
          <a:p>
            <a:pPr marL="152400" indent="0">
              <a:buNone/>
            </a:pPr>
            <a:r>
              <a:rPr lang="vi-VN" sz="1800" i="1" smtClean="0">
                <a:solidFill>
                  <a:srgbClr val="FF0000"/>
                </a:solidFill>
                <a:latin typeface="Corbel" pitchFamily="34" charset="0"/>
              </a:rPr>
              <a:t>(</a:t>
            </a:r>
            <a:r>
              <a:rPr lang="vi-VN" sz="1800" i="1">
                <a:solidFill>
                  <a:srgbClr val="FF0000"/>
                </a:solidFill>
                <a:latin typeface="Corbel" pitchFamily="34" charset="0"/>
              </a:rPr>
              <a:t>Điều gì tạo nên một class chuẩn)</a:t>
            </a:r>
            <a:endParaRPr lang="vi-VN" sz="180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1923678"/>
            <a:ext cx="1656184" cy="43204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4860032" y="2511177"/>
            <a:ext cx="1656184" cy="21602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09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Miền giá trị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Sự gắn kết</a:t>
            </a:r>
            <a:endParaRPr lang="vi-VN" b="1" smtClean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b="1" smtClean="0"/>
              <a:t>Khả năng thay thế</a:t>
            </a:r>
            <a:endParaRPr lang="en-US" b="1" dirty="0" smtClean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10" name="Google Shape;300;p20"/>
          <p:cNvSpPr txBox="1">
            <a:spLocks noGrp="1"/>
          </p:cNvSpPr>
          <p:nvPr>
            <p:ph type="title"/>
          </p:nvPr>
        </p:nvSpPr>
        <p:spPr>
          <a:xfrm>
            <a:off x="467544" y="26749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vi-VN" smtClean="0"/>
              <a:t>Tec</a:t>
            </a:r>
            <a:r>
              <a:rPr lang="en-US" smtClean="0"/>
              <a:t>hnical points 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11" name="Google Shape;308;p21"/>
          <p:cNvSpPr txBox="1">
            <a:spLocks/>
          </p:cNvSpPr>
          <p:nvPr/>
        </p:nvSpPr>
        <p:spPr>
          <a:xfrm>
            <a:off x="323528" y="1131590"/>
            <a:ext cx="5400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52400" indent="0">
              <a:buNone/>
            </a:pPr>
            <a:r>
              <a:rPr lang="vi-VN" sz="1800" i="1"/>
              <a:t>What makes a good </a:t>
            </a:r>
            <a:r>
              <a:rPr lang="vi-VN" sz="1800" i="1"/>
              <a:t>class</a:t>
            </a:r>
            <a:r>
              <a:rPr lang="vi-VN" sz="1800" i="1" smtClean="0"/>
              <a:t>?</a:t>
            </a:r>
          </a:p>
          <a:p>
            <a:pPr marL="152400" indent="0">
              <a:buNone/>
            </a:pPr>
            <a:r>
              <a:rPr lang="vi-VN" sz="1800" i="1" smtClean="0">
                <a:solidFill>
                  <a:srgbClr val="FF0000"/>
                </a:solidFill>
                <a:latin typeface="Corbel" pitchFamily="34" charset="0"/>
              </a:rPr>
              <a:t>(</a:t>
            </a:r>
            <a:r>
              <a:rPr lang="vi-VN" sz="1800" i="1">
                <a:solidFill>
                  <a:srgbClr val="FF0000"/>
                </a:solidFill>
                <a:latin typeface="Corbel" pitchFamily="34" charset="0"/>
              </a:rPr>
              <a:t>Điều gì tạo nên một class chuẩn)</a:t>
            </a:r>
            <a:endParaRPr lang="vi-VN" sz="1800">
              <a:solidFill>
                <a:srgbClr val="FF0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Miền giá trị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Sự gắn kết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Khả năng thay thế</a:t>
            </a:r>
            <a:endParaRPr lang="vi-VN" b="1" smtClean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b="1" smtClean="0"/>
              <a:t>Thành phần</a:t>
            </a:r>
            <a:endParaRPr lang="en-US" b="1" dirty="0" smtClean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0" name="Google Shape;300;p20"/>
          <p:cNvSpPr txBox="1">
            <a:spLocks noGrp="1"/>
          </p:cNvSpPr>
          <p:nvPr>
            <p:ph type="title"/>
          </p:nvPr>
        </p:nvSpPr>
        <p:spPr>
          <a:xfrm>
            <a:off x="467544" y="26749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vi-VN" smtClean="0"/>
              <a:t>Tec</a:t>
            </a:r>
            <a:r>
              <a:rPr lang="en-US" smtClean="0"/>
              <a:t>hnical points 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11" name="Google Shape;308;p21"/>
          <p:cNvSpPr txBox="1">
            <a:spLocks/>
          </p:cNvSpPr>
          <p:nvPr/>
        </p:nvSpPr>
        <p:spPr>
          <a:xfrm>
            <a:off x="323528" y="1131590"/>
            <a:ext cx="5400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52400" indent="0">
              <a:buNone/>
            </a:pPr>
            <a:r>
              <a:rPr lang="vi-VN" sz="1800" i="1"/>
              <a:t>What makes a good </a:t>
            </a:r>
            <a:r>
              <a:rPr lang="vi-VN" sz="1800" i="1"/>
              <a:t>class</a:t>
            </a:r>
            <a:r>
              <a:rPr lang="vi-VN" sz="1800" i="1" smtClean="0"/>
              <a:t>?</a:t>
            </a:r>
          </a:p>
          <a:p>
            <a:pPr marL="152400" indent="0">
              <a:buNone/>
            </a:pPr>
            <a:r>
              <a:rPr lang="vi-VN" sz="1800" i="1" smtClean="0">
                <a:solidFill>
                  <a:srgbClr val="FF0000"/>
                </a:solidFill>
                <a:latin typeface="Corbel" pitchFamily="34" charset="0"/>
              </a:rPr>
              <a:t>(</a:t>
            </a:r>
            <a:r>
              <a:rPr lang="vi-VN" sz="1800" i="1">
                <a:solidFill>
                  <a:srgbClr val="FF0000"/>
                </a:solidFill>
                <a:latin typeface="Corbel" pitchFamily="34" charset="0"/>
              </a:rPr>
              <a:t>Điều gì tạo nên một class chuẩn)</a:t>
            </a:r>
            <a:endParaRPr lang="vi-VN" sz="180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5736" y="2643758"/>
            <a:ext cx="36724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>
                <a:latin typeface="Corbel" pitchFamily="34" charset="0"/>
              </a:rPr>
              <a:t>Trong mối quan hệ thành phần: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>
                <a:latin typeface="Corbel" pitchFamily="34" charset="0"/>
              </a:rPr>
              <a:t>Toàn bộ đối tượng có quyền sở </a:t>
            </a:r>
            <a:r>
              <a:rPr lang="en-US">
                <a:latin typeface="Corbel" pitchFamily="34" charset="0"/>
              </a:rPr>
              <a:t>hữu </a:t>
            </a:r>
            <a:r>
              <a:rPr lang="en-US" smtClean="0">
                <a:latin typeface="Corbel" pitchFamily="34" charset="0"/>
              </a:rPr>
              <a:t>các </a:t>
            </a:r>
            <a:r>
              <a:rPr lang="en-US">
                <a:latin typeface="Corbel" pitchFamily="34" charset="0"/>
              </a:rPr>
              <a:t>bộ phận của nó</a:t>
            </a:r>
            <a:r>
              <a:rPr lang="en-US">
                <a:latin typeface="Corbel" pitchFamily="34" charset="0"/>
              </a:rPr>
              <a:t>, </a:t>
            </a:r>
            <a:endParaRPr lang="en-US" smtClean="0">
              <a:latin typeface="Corbel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>
                <a:latin typeface="Corbel" pitchFamily="34" charset="0"/>
              </a:rPr>
              <a:t>Các </a:t>
            </a:r>
            <a:r>
              <a:rPr lang="en-US">
                <a:latin typeface="Corbel" pitchFamily="34" charset="0"/>
              </a:rPr>
              <a:t>bộ phận sống và chết với </a:t>
            </a:r>
            <a:r>
              <a:rPr lang="en-US">
                <a:latin typeface="Corbel" pitchFamily="34" charset="0"/>
              </a:rPr>
              <a:t>toàn </a:t>
            </a:r>
            <a:r>
              <a:rPr lang="en-US" smtClean="0">
                <a:latin typeface="Corbel" pitchFamily="34" charset="0"/>
              </a:rPr>
              <a:t>bộ</a:t>
            </a:r>
            <a:endParaRPr lang="vi-VN">
              <a:latin typeface="Corbel" pitchFamily="34" charset="0"/>
            </a:endParaRPr>
          </a:p>
        </p:txBody>
      </p:sp>
      <p:pic>
        <p:nvPicPr>
          <p:cNvPr id="5122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49" y="-20538"/>
            <a:ext cx="436523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6660232" y="339502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60232" y="84355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60232" y="1023578"/>
            <a:ext cx="504056" cy="468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47345" y="291301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>
                <a:solidFill>
                  <a:srgbClr val="FF0000"/>
                </a:solidFill>
              </a:rPr>
              <a:t>X</a:t>
            </a:r>
            <a:endParaRPr lang="vi-VN" sz="7200" b="1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76256" y="-524594"/>
            <a:ext cx="160492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mtClean="0">
                <a:solidFill>
                  <a:srgbClr val="FF0000"/>
                </a:solidFill>
              </a:rPr>
              <a:t>X</a:t>
            </a:r>
            <a:endParaRPr lang="vi-VN" sz="16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Miền giá trị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Sự gắn kết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Khả năng thay thế</a:t>
            </a:r>
            <a:endParaRPr lang="vi-VN" b="1" smtClean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b="1" smtClean="0"/>
              <a:t>Thành phần</a:t>
            </a:r>
            <a:endParaRPr lang="en-US" b="1" dirty="0" smtClean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0" name="Google Shape;300;p20"/>
          <p:cNvSpPr txBox="1">
            <a:spLocks noGrp="1"/>
          </p:cNvSpPr>
          <p:nvPr>
            <p:ph type="title"/>
          </p:nvPr>
        </p:nvSpPr>
        <p:spPr>
          <a:xfrm>
            <a:off x="467544" y="26749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vi-VN" smtClean="0"/>
              <a:t>Tec</a:t>
            </a:r>
            <a:r>
              <a:rPr lang="en-US" smtClean="0"/>
              <a:t>hnical points 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11" name="Google Shape;308;p21"/>
          <p:cNvSpPr txBox="1">
            <a:spLocks/>
          </p:cNvSpPr>
          <p:nvPr/>
        </p:nvSpPr>
        <p:spPr>
          <a:xfrm>
            <a:off x="323528" y="1131590"/>
            <a:ext cx="5400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52400" indent="0">
              <a:buNone/>
            </a:pPr>
            <a:r>
              <a:rPr lang="vi-VN" sz="1800" i="1"/>
              <a:t>What makes a good </a:t>
            </a:r>
            <a:r>
              <a:rPr lang="vi-VN" sz="1800" i="1"/>
              <a:t>class</a:t>
            </a:r>
            <a:r>
              <a:rPr lang="vi-VN" sz="1800" i="1" smtClean="0"/>
              <a:t>?</a:t>
            </a:r>
          </a:p>
          <a:p>
            <a:pPr marL="152400" indent="0">
              <a:buNone/>
            </a:pPr>
            <a:r>
              <a:rPr lang="vi-VN" sz="1800" i="1" smtClean="0">
                <a:solidFill>
                  <a:srgbClr val="FF0000"/>
                </a:solidFill>
                <a:latin typeface="Corbel" pitchFamily="34" charset="0"/>
              </a:rPr>
              <a:t>(</a:t>
            </a:r>
            <a:r>
              <a:rPr lang="vi-VN" sz="1800" i="1">
                <a:solidFill>
                  <a:srgbClr val="FF0000"/>
                </a:solidFill>
                <a:latin typeface="Corbel" pitchFamily="34" charset="0"/>
              </a:rPr>
              <a:t>Điều gì tạo nên một class chuẩn)</a:t>
            </a:r>
            <a:endParaRPr lang="vi-VN" sz="180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5736" y="2643758"/>
            <a:ext cx="3672408" cy="135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mtClean="0">
                <a:latin typeface="Corbel" pitchFamily="34" charset="0"/>
              </a:rPr>
              <a:t>Toàn </a:t>
            </a:r>
            <a:r>
              <a:rPr lang="vi-VN">
                <a:latin typeface="Corbel" pitchFamily="34" charset="0"/>
              </a:rPr>
              <a:t>bộ đối tượng sẽ đóng gói và ẩn </a:t>
            </a:r>
            <a:r>
              <a:rPr lang="en-US">
                <a:latin typeface="Corbel" pitchFamily="34" charset="0"/>
              </a:rPr>
              <a:t>trong</a:t>
            </a:r>
            <a:r>
              <a:rPr lang="vi-VN">
                <a:latin typeface="Corbel" pitchFamily="34" charset="0"/>
              </a:rPr>
              <a:t> bộ phận của nó. chương trình chỉ có thể giao tiếp với toàn bộ; bất kỳ giao tiếp với các bộ phận được thực hiện bởi toàn bộ.</a:t>
            </a:r>
          </a:p>
        </p:txBody>
      </p:sp>
      <p:pic>
        <p:nvPicPr>
          <p:cNvPr id="5122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49" y="-20538"/>
            <a:ext cx="436523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4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1. INTRODUCTION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519900"/>
            <a:ext cx="519492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vi-VN" sz="1600" b="1" dirty="0" smtClean="0">
                <a:solidFill>
                  <a:srgbClr val="000000"/>
                </a:solidFill>
              </a:rPr>
              <a:t>NỘI DUNG</a:t>
            </a:r>
          </a:p>
          <a:p>
            <a:pPr algn="just">
              <a:lnSpc>
                <a:spcPct val="150000"/>
              </a:lnSpc>
            </a:pPr>
            <a:r>
              <a:rPr lang="vi-VN" sz="1400" dirty="0"/>
              <a:t>T</a:t>
            </a:r>
            <a:r>
              <a:rPr lang="vi-VN" sz="1400" dirty="0" smtClean="0"/>
              <a:t>ại sao cộng đồng hướng đối tượng dựa trên cơ sở </a:t>
            </a:r>
            <a:r>
              <a:rPr lang="vi-VN" sz="1400" b="1" dirty="0" smtClean="0">
                <a:solidFill>
                  <a:srgbClr val="FF0000"/>
                </a:solidFill>
              </a:rPr>
              <a:t>phân rã phần  mềm  </a:t>
            </a:r>
            <a:r>
              <a:rPr lang="vi-VN" sz="1400" dirty="0"/>
              <a:t>mà </a:t>
            </a:r>
            <a:r>
              <a:rPr lang="vi-VN" sz="1400" b="1" dirty="0" smtClean="0">
                <a:solidFill>
                  <a:srgbClr val="FF0000"/>
                </a:solidFill>
              </a:rPr>
              <a:t> không  dựa  trên  chức  năng</a:t>
            </a:r>
          </a:p>
          <a:p>
            <a:pPr algn="just">
              <a:lnSpc>
                <a:spcPct val="150000"/>
              </a:lnSpc>
            </a:pPr>
            <a:r>
              <a:rPr lang="vi-VN" sz="1400" dirty="0" smtClean="0"/>
              <a:t>Giải </a:t>
            </a:r>
            <a:r>
              <a:rPr lang="vi-VN" sz="1400" dirty="0"/>
              <a:t>thích </a:t>
            </a:r>
            <a:r>
              <a:rPr lang="vi-VN" sz="1400" b="1" dirty="0">
                <a:solidFill>
                  <a:srgbClr val="FF0000"/>
                </a:solidFill>
              </a:rPr>
              <a:t>khái niệm </a:t>
            </a:r>
            <a:r>
              <a:rPr lang="vi-VN" sz="1400" b="1" dirty="0" smtClean="0">
                <a:solidFill>
                  <a:srgbClr val="FF0000"/>
                </a:solidFill>
              </a:rPr>
              <a:t>về class</a:t>
            </a:r>
            <a:r>
              <a:rPr lang="vi-VN" sz="1400" dirty="0" smtClean="0"/>
              <a:t> và </a:t>
            </a:r>
            <a:r>
              <a:rPr lang="vi-VN" sz="1400" b="1" dirty="0" smtClean="0">
                <a:solidFill>
                  <a:srgbClr val="FF0000"/>
                </a:solidFill>
              </a:rPr>
              <a:t>mối </a:t>
            </a:r>
            <a:r>
              <a:rPr lang="vi-VN" sz="1400" b="1" dirty="0">
                <a:solidFill>
                  <a:srgbClr val="FF0000"/>
                </a:solidFill>
              </a:rPr>
              <a:t>quan hệ </a:t>
            </a:r>
            <a:r>
              <a:rPr lang="vi-VN" sz="1400" dirty="0"/>
              <a:t>giữa các </a:t>
            </a:r>
            <a:r>
              <a:rPr lang="vi-VN" sz="1400" b="1" dirty="0">
                <a:solidFill>
                  <a:srgbClr val="FF0000"/>
                </a:solidFill>
              </a:rPr>
              <a:t>đối tượng </a:t>
            </a:r>
            <a:r>
              <a:rPr lang="vi-VN" sz="1400" b="1" dirty="0" smtClean="0">
                <a:solidFill>
                  <a:srgbClr val="FF0000"/>
                </a:solidFill>
              </a:rPr>
              <a:t> và  class</a:t>
            </a:r>
          </a:p>
          <a:p>
            <a:pPr algn="just">
              <a:lnSpc>
                <a:spcPct val="150000"/>
              </a:lnSpc>
            </a:pPr>
            <a:r>
              <a:rPr lang="vi-VN" sz="1400" b="1" dirty="0" smtClean="0">
                <a:solidFill>
                  <a:srgbClr val="FF0000"/>
                </a:solidFill>
              </a:rPr>
              <a:t>Các mối </a:t>
            </a:r>
            <a:r>
              <a:rPr lang="vi-VN" sz="1400" b="1" dirty="0">
                <a:solidFill>
                  <a:srgbClr val="FF0000"/>
                </a:solidFill>
              </a:rPr>
              <a:t>quan hệ</a:t>
            </a:r>
            <a:r>
              <a:rPr lang="vi-VN" sz="1400" b="1" dirty="0"/>
              <a:t> </a:t>
            </a:r>
            <a:r>
              <a:rPr lang="vi-VN" sz="1400" dirty="0"/>
              <a:t>khác nhau có thể tồn tại </a:t>
            </a:r>
            <a:r>
              <a:rPr lang="vi-VN" sz="1400" b="1" dirty="0">
                <a:solidFill>
                  <a:srgbClr val="FF0000"/>
                </a:solidFill>
              </a:rPr>
              <a:t>giữa các đối tượng </a:t>
            </a:r>
            <a:r>
              <a:rPr lang="vi-VN" sz="1400" dirty="0"/>
              <a:t>và giải </a:t>
            </a:r>
            <a:r>
              <a:rPr lang="vi-VN" sz="1400" dirty="0" smtClean="0"/>
              <a:t>thích </a:t>
            </a:r>
            <a:r>
              <a:rPr lang="vi-VN" sz="1400" b="1" dirty="0" smtClean="0">
                <a:solidFill>
                  <a:srgbClr val="FF0000"/>
                </a:solidFill>
              </a:rPr>
              <a:t>ý </a:t>
            </a:r>
            <a:r>
              <a:rPr lang="vi-VN" sz="1400" b="1" dirty="0">
                <a:solidFill>
                  <a:srgbClr val="FF0000"/>
                </a:solidFill>
              </a:rPr>
              <a:t>nghĩa của chúng </a:t>
            </a:r>
            <a:r>
              <a:rPr lang="vi-VN" sz="1400" dirty="0"/>
              <a:t>trong bối cảnh hệ thống đang phát triển</a:t>
            </a:r>
            <a:endParaRPr lang="vi-VN" sz="1400" dirty="0" smtClean="0"/>
          </a:p>
          <a:p>
            <a:endParaRPr lang="vi-VN" sz="1200" b="1" dirty="0" smtClean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Miền giá trị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Sự gắn kết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Khả năng thay thế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Thành phần</a:t>
            </a:r>
            <a:endParaRPr lang="vi-VN" b="1" smtClean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b="1" smtClean="0"/>
              <a:t>Tái sử dụng</a:t>
            </a:r>
            <a:endParaRPr lang="en-US" b="1" dirty="0" smtClean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0" name="Google Shape;300;p20"/>
          <p:cNvSpPr txBox="1">
            <a:spLocks noGrp="1"/>
          </p:cNvSpPr>
          <p:nvPr>
            <p:ph type="title"/>
          </p:nvPr>
        </p:nvSpPr>
        <p:spPr>
          <a:xfrm>
            <a:off x="467544" y="26749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vi-VN" smtClean="0"/>
              <a:t>Tec</a:t>
            </a:r>
            <a:r>
              <a:rPr lang="en-US" smtClean="0"/>
              <a:t>hnical points 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11" name="Google Shape;308;p21"/>
          <p:cNvSpPr txBox="1">
            <a:spLocks/>
          </p:cNvSpPr>
          <p:nvPr/>
        </p:nvSpPr>
        <p:spPr>
          <a:xfrm>
            <a:off x="323528" y="1131590"/>
            <a:ext cx="5400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52400" indent="0">
              <a:buNone/>
            </a:pPr>
            <a:r>
              <a:rPr lang="vi-VN" sz="1800" i="1"/>
              <a:t>What makes a good </a:t>
            </a:r>
            <a:r>
              <a:rPr lang="vi-VN" sz="1800" i="1"/>
              <a:t>class</a:t>
            </a:r>
            <a:r>
              <a:rPr lang="vi-VN" sz="1800" i="1" smtClean="0"/>
              <a:t>?</a:t>
            </a:r>
          </a:p>
          <a:p>
            <a:pPr marL="152400" indent="0">
              <a:buNone/>
            </a:pPr>
            <a:r>
              <a:rPr lang="vi-VN" sz="1800" i="1" smtClean="0">
                <a:solidFill>
                  <a:srgbClr val="FF0000"/>
                </a:solidFill>
                <a:latin typeface="Corbel" pitchFamily="34" charset="0"/>
              </a:rPr>
              <a:t>(</a:t>
            </a:r>
            <a:r>
              <a:rPr lang="vi-VN" sz="1800" i="1">
                <a:solidFill>
                  <a:srgbClr val="FF0000"/>
                </a:solidFill>
                <a:latin typeface="Corbel" pitchFamily="34" charset="0"/>
              </a:rPr>
              <a:t>Điều gì tạo nên một class chuẩn)</a:t>
            </a:r>
            <a:endParaRPr lang="vi-VN" sz="180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5736" y="2643758"/>
            <a:ext cx="3672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mtClean="0">
                <a:latin typeface="Corbel" pitchFamily="34" charset="0"/>
              </a:rPr>
              <a:t>Cách </a:t>
            </a:r>
            <a:r>
              <a:rPr lang="vi-VN">
                <a:latin typeface="Corbel" pitchFamily="34" charset="0"/>
              </a:rPr>
              <a:t>tiếp cận hướng đối tượng cung cấp một số trợ giúp.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>
                <a:latin typeface="Corbel" pitchFamily="34" charset="0"/>
              </a:rPr>
              <a:t>Thư viện của các lớp hiện tồn tại và được sử dụng rộng rãi.</a:t>
            </a:r>
            <a:endParaRPr lang="vi-VN">
              <a:latin typeface="Corbel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>
                <a:latin typeface="Corbel" pitchFamily="34" charset="0"/>
              </a:rPr>
              <a:t>Cơ chế </a:t>
            </a:r>
            <a:r>
              <a:rPr lang="en-US">
                <a:latin typeface="Corbel" pitchFamily="34" charset="0"/>
              </a:rPr>
              <a:t>kế </a:t>
            </a:r>
            <a:r>
              <a:rPr lang="en-US" smtClean="0">
                <a:latin typeface="Corbel" pitchFamily="34" charset="0"/>
              </a:rPr>
              <a:t>thừa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>
                <a:latin typeface="Corbel" pitchFamily="34" charset="0"/>
              </a:rPr>
              <a:t>Dễ hiểu</a:t>
            </a:r>
            <a:endParaRPr lang="vi-VN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75345" y="29750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vi-VN" b="1" smtClean="0"/>
              <a:t>COMMON PROBLEMS</a:t>
            </a:r>
            <a:endParaRPr lang="vi-VN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096080" y="986135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>
                <a:cs typeface="Miriam" pitchFamily="34" charset="-79"/>
              </a:rPr>
              <a:t>Những vấn đề chung</a:t>
            </a:r>
            <a:endParaRPr lang="vi-VN" dirty="0">
              <a:cs typeface="Miriam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36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1"/>
          <p:cNvSpPr txBox="1"/>
          <p:nvPr/>
        </p:nvSpPr>
        <p:spPr>
          <a:xfrm>
            <a:off x="1907704" y="935850"/>
            <a:ext cx="6676800" cy="11403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chemeClr val="dk1"/>
              </a:buClr>
              <a:buSzPts val="1100"/>
            </a:pPr>
            <a:r>
              <a:rPr lang="vi-VN" sz="2000" smtClean="0">
                <a:latin typeface="Corbel" pitchFamily="34" charset="0"/>
                <a:ea typeface="Barlow Light"/>
                <a:cs typeface="Barlow Light"/>
              </a:rPr>
              <a:t>Khi </a:t>
            </a:r>
            <a:r>
              <a:rPr lang="vi-VN" sz="2000">
                <a:latin typeface="Corbel" pitchFamily="34" charset="0"/>
                <a:ea typeface="Barlow Light"/>
                <a:cs typeface="Barlow Light"/>
              </a:rPr>
              <a:t>tôi nhìn vào các đối tượng có vẻ </a:t>
            </a:r>
            <a:r>
              <a:rPr lang="vi-VN" sz="2000">
                <a:latin typeface="Corbel" pitchFamily="34" charset="0"/>
                <a:ea typeface="Barlow Light"/>
                <a:cs typeface="Barlow Light"/>
              </a:rPr>
              <a:t>giống </a:t>
            </a:r>
            <a:r>
              <a:rPr lang="vi-VN" sz="2000" smtClean="0">
                <a:latin typeface="Corbel" pitchFamily="34" charset="0"/>
                <a:ea typeface="Barlow Light"/>
                <a:cs typeface="Barlow Light"/>
              </a:rPr>
              <a:t>nhau </a:t>
            </a:r>
            <a:r>
              <a:rPr lang="vi-VN" sz="2000">
                <a:latin typeface="Corbel" pitchFamily="34" charset="0"/>
                <a:ea typeface="Barlow Light"/>
                <a:cs typeface="Barlow Light"/>
              </a:rPr>
              <a:t>nhưng có các giá trị khá khác nhau, làm thế nào để tôi </a:t>
            </a:r>
            <a:r>
              <a:rPr lang="vi-VN" sz="2000">
                <a:latin typeface="Corbel" pitchFamily="34" charset="0"/>
                <a:ea typeface="Barlow Light"/>
                <a:cs typeface="Barlow Light"/>
              </a:rPr>
              <a:t>biết</a:t>
            </a:r>
            <a:r>
              <a:rPr lang="en-US" sz="2000">
                <a:latin typeface="Corbel" pitchFamily="34" charset="0"/>
                <a:ea typeface="Barlow Light"/>
                <a:cs typeface="Barlow Light"/>
              </a:rPr>
              <a:t> </a:t>
            </a:r>
            <a:r>
              <a:rPr lang="vi-VN" sz="2000" smtClean="0">
                <a:latin typeface="Corbel" pitchFamily="34" charset="0"/>
                <a:ea typeface="Barlow Light"/>
                <a:cs typeface="Barlow Light"/>
              </a:rPr>
              <a:t> </a:t>
            </a:r>
            <a:r>
              <a:rPr lang="vi-VN" sz="2000">
                <a:latin typeface="Corbel" pitchFamily="34" charset="0"/>
                <a:ea typeface="Barlow Light"/>
                <a:cs typeface="Barlow Light"/>
              </a:rPr>
              <a:t>liệu </a:t>
            </a:r>
            <a:r>
              <a:rPr lang="vi-VN" sz="2000">
                <a:latin typeface="Corbel" pitchFamily="34" charset="0"/>
                <a:ea typeface="Barlow Light"/>
                <a:cs typeface="Barlow Light"/>
              </a:rPr>
              <a:t>chúng</a:t>
            </a:r>
            <a:r>
              <a:rPr lang="en-US" sz="2000">
                <a:latin typeface="Corbel" pitchFamily="34" charset="0"/>
                <a:ea typeface="Barlow Light"/>
                <a:cs typeface="Barlow Light"/>
              </a:rPr>
              <a:t> </a:t>
            </a:r>
            <a:r>
              <a:rPr lang="vi-VN" sz="2000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</a:rPr>
              <a:t>có </a:t>
            </a:r>
            <a:r>
              <a:rPr lang="vi-VN" sz="200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</a:rPr>
              <a:t>nên được mô hình hóa thành các lớp khác nhau </a:t>
            </a:r>
            <a:r>
              <a:rPr lang="en-US" sz="2000">
                <a:latin typeface="Corbel" pitchFamily="34" charset="0"/>
                <a:ea typeface="Barlow Light"/>
                <a:cs typeface="Barlow Light"/>
              </a:rPr>
              <a:t>hay </a:t>
            </a:r>
            <a:r>
              <a:rPr lang="en-US" sz="2000">
                <a:latin typeface="Corbel" pitchFamily="34" charset="0"/>
                <a:ea typeface="Barlow Light"/>
                <a:cs typeface="Barlow Light"/>
              </a:rPr>
              <a:t>không</a:t>
            </a:r>
            <a:r>
              <a:rPr lang="vi-VN" sz="2000" smtClean="0">
                <a:latin typeface="Corbel" pitchFamily="34" charset="0"/>
                <a:ea typeface="Barlow Light"/>
                <a:cs typeface="Barlow Light"/>
              </a:rPr>
              <a:t>?</a:t>
            </a:r>
            <a:endParaRPr sz="2000">
              <a:latin typeface="Corbel" pitchFamily="34" charset="0"/>
              <a:ea typeface="Barlow Light"/>
              <a:cs typeface="Barlow Light"/>
              <a:sym typeface="Barlow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rbel" pitchFamily="34" charset="0"/>
              <a:ea typeface="Barlow Light"/>
              <a:cs typeface="Barlow Light"/>
              <a:sym typeface="Barlow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Corbel" pitchFamily="34" charset="0"/>
              <a:ea typeface="Barlow Light"/>
              <a:cs typeface="Barlow Light"/>
              <a:sym typeface="Barlow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4" name="Google Shape;1064;p41"/>
          <p:cNvSpPr txBox="1"/>
          <p:nvPr/>
        </p:nvSpPr>
        <p:spPr>
          <a:xfrm>
            <a:off x="0" y="780214"/>
            <a:ext cx="2165775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smtClean="0">
                <a:solidFill>
                  <a:schemeClr val="bg1"/>
                </a:solidFill>
                <a:latin typeface="Barlow Light"/>
                <a:ea typeface="Barlow Light"/>
                <a:cs typeface="Barlow Light"/>
                <a:sym typeface="Barlow Light"/>
              </a:rPr>
              <a:t>😉1</a:t>
            </a:r>
            <a:endParaRPr sz="9600">
              <a:solidFill>
                <a:schemeClr val="bg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5" name="Google Shape;1065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6146" name="Picture 2" descr="Làm gì khi phát hiện trùng số chứng minh nhân dân - Báo Pháp Luật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71750"/>
            <a:ext cx="3073083" cy="192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Nam Sinh Viên Biểu Tượng, Con đực, Học Sinh, Người Dùng Vector và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104" y="2379960"/>
            <a:ext cx="230425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1"/>
          <p:cNvSpPr txBox="1"/>
          <p:nvPr/>
        </p:nvSpPr>
        <p:spPr>
          <a:xfrm>
            <a:off x="1907704" y="935850"/>
            <a:ext cx="6676800" cy="11403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chemeClr val="dk1"/>
              </a:buClr>
              <a:buSzPts val="1100"/>
            </a:pPr>
            <a:r>
              <a:rPr lang="vi-VN" sz="2000" smtClean="0">
                <a:latin typeface="Corbel" pitchFamily="34" charset="0"/>
                <a:ea typeface="Barlow Light"/>
                <a:cs typeface="Barlow Light"/>
              </a:rPr>
              <a:t>Tôi </a:t>
            </a:r>
            <a:r>
              <a:rPr lang="vi-VN" sz="2000">
                <a:latin typeface="Corbel" pitchFamily="34" charset="0"/>
                <a:ea typeface="Barlow Light"/>
                <a:cs typeface="Barlow Light"/>
              </a:rPr>
              <a:t>có hai lớp, Khách hàng và Nhân viên. Cả Khách hàng và Nhân viên cần ghi lại tiêu đề, tên và họ; Tôi có thể biến chúng thành các lớp con</a:t>
            </a:r>
            <a:r>
              <a:rPr lang="en-US" sz="2000">
                <a:latin typeface="Corbel" pitchFamily="34" charset="0"/>
                <a:ea typeface="Barlow Light"/>
                <a:cs typeface="Barlow Light"/>
              </a:rPr>
              <a:t> như hình 4.33 được </a:t>
            </a:r>
            <a:r>
              <a:rPr lang="en-US" sz="2000">
                <a:latin typeface="Corbel" pitchFamily="34" charset="0"/>
                <a:ea typeface="Barlow Light"/>
                <a:cs typeface="Barlow Light"/>
              </a:rPr>
              <a:t>không</a:t>
            </a:r>
            <a:r>
              <a:rPr lang="en-US" sz="2000" smtClean="0">
                <a:latin typeface="Corbel" pitchFamily="34" charset="0"/>
                <a:ea typeface="Barlow Light"/>
                <a:cs typeface="Barlow Light"/>
              </a:rPr>
              <a:t>?</a:t>
            </a:r>
            <a:endParaRPr sz="2000">
              <a:latin typeface="Corbel" pitchFamily="34" charset="0"/>
              <a:ea typeface="Barlow Light"/>
              <a:cs typeface="Barlow Light"/>
              <a:sym typeface="Barlow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rbel" pitchFamily="34" charset="0"/>
              <a:ea typeface="Barlow Light"/>
              <a:cs typeface="Barlow Light"/>
              <a:sym typeface="Barlow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Corbel" pitchFamily="34" charset="0"/>
              <a:ea typeface="Barlow Light"/>
              <a:cs typeface="Barlow Light"/>
              <a:sym typeface="Barlow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4" name="Google Shape;1064;p41"/>
          <p:cNvSpPr txBox="1"/>
          <p:nvPr/>
        </p:nvSpPr>
        <p:spPr>
          <a:xfrm>
            <a:off x="165770" y="780214"/>
            <a:ext cx="188595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smtClean="0">
                <a:solidFill>
                  <a:schemeClr val="bg1"/>
                </a:solidFill>
                <a:latin typeface="Barlow Light"/>
                <a:ea typeface="Barlow Light"/>
                <a:cs typeface="Barlow Light"/>
                <a:sym typeface="Barlow Light"/>
              </a:rPr>
              <a:t>😉2</a:t>
            </a:r>
            <a:endParaRPr sz="9600">
              <a:solidFill>
                <a:schemeClr val="bg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5" name="Google Shape;1065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1433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25" y="2236688"/>
            <a:ext cx="37719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02641"/>
            <a:ext cx="3629794" cy="245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06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1"/>
          <p:cNvSpPr txBox="1"/>
          <p:nvPr/>
        </p:nvSpPr>
        <p:spPr>
          <a:xfrm>
            <a:off x="1889795" y="627534"/>
            <a:ext cx="6676800" cy="17367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2000"/>
              <a:t>Khi tôi đang xử lý một hệ thống phân cấp thừa kế, đôi khi tôi không thể biết liệu một lớp nên là một lớp con của một lớp khác </a:t>
            </a:r>
            <a:r>
              <a:rPr lang="vi-VN" sz="2000"/>
              <a:t>hay </a:t>
            </a:r>
            <a:r>
              <a:rPr lang="vi-VN" sz="2000" smtClean="0"/>
              <a:t>xem </a:t>
            </a:r>
            <a:r>
              <a:rPr lang="vi-VN" sz="2000"/>
              <a:t>xét hai thành viên của cùng một lớp</a:t>
            </a:r>
            <a:r>
              <a:rPr lang="en-US" sz="2000"/>
              <a:t>. </a:t>
            </a:r>
            <a:endParaRPr lang="en-US" sz="2000" smtClean="0"/>
          </a:p>
          <a:p>
            <a:r>
              <a:rPr lang="vi-VN" sz="2000"/>
              <a:t>Ví dụ</a:t>
            </a:r>
            <a:r>
              <a:rPr lang="en-US" sz="2000"/>
              <a:t>: </a:t>
            </a:r>
            <a:r>
              <a:rPr lang="vi-VN" sz="2000"/>
              <a:t> ngựa Shetland có phải là một lớp con của Ngựa không</a:t>
            </a:r>
            <a:r>
              <a:rPr lang="en-US" sz="2000"/>
              <a:t>?</a:t>
            </a:r>
            <a:endParaRPr lang="vi-VN" sz="2000"/>
          </a:p>
          <a:p>
            <a:endParaRPr lang="vi-VN" sz="2000"/>
          </a:p>
        </p:txBody>
      </p:sp>
      <p:sp>
        <p:nvSpPr>
          <p:cNvPr id="1065" name="Google Shape;1065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7" name="Google Shape;1064;p41"/>
          <p:cNvSpPr txBox="1"/>
          <p:nvPr/>
        </p:nvSpPr>
        <p:spPr>
          <a:xfrm>
            <a:off x="0" y="780214"/>
            <a:ext cx="2165775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smtClean="0">
                <a:solidFill>
                  <a:schemeClr val="bg1"/>
                </a:solidFill>
                <a:latin typeface="Barlow Light"/>
                <a:ea typeface="Barlow Light"/>
                <a:cs typeface="Barlow Light"/>
                <a:sym typeface="Barlow Light"/>
              </a:rPr>
              <a:t>😉3</a:t>
            </a:r>
            <a:endParaRPr sz="9600">
              <a:solidFill>
                <a:schemeClr val="bg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7228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1"/>
          <p:cNvSpPr txBox="1"/>
          <p:nvPr/>
        </p:nvSpPr>
        <p:spPr>
          <a:xfrm>
            <a:off x="1889795" y="843558"/>
            <a:ext cx="6676800" cy="13046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2000"/>
              <a:t>Tổ chức các lớp thành một hệ thống phân cấp thừa kế có vẻ như rất nhiều công việc phụ; nó</a:t>
            </a:r>
            <a:r>
              <a:rPr lang="en-US" sz="2000"/>
              <a:t> có</a:t>
            </a:r>
            <a:r>
              <a:rPr lang="vi-VN" sz="2000"/>
              <a:t> luôn luôn đáng làm?</a:t>
            </a:r>
          </a:p>
        </p:txBody>
      </p:sp>
      <p:sp>
        <p:nvSpPr>
          <p:cNvPr id="1065" name="Google Shape;1065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7" name="Google Shape;1064;p41"/>
          <p:cNvSpPr txBox="1"/>
          <p:nvPr/>
        </p:nvSpPr>
        <p:spPr>
          <a:xfrm>
            <a:off x="0" y="780214"/>
            <a:ext cx="2165775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smtClean="0">
                <a:solidFill>
                  <a:schemeClr val="bg1"/>
                </a:solidFill>
                <a:latin typeface="Barlow Light"/>
                <a:ea typeface="Barlow Light"/>
                <a:cs typeface="Barlow Light"/>
                <a:sym typeface="Barlow Light"/>
              </a:rPr>
              <a:t>😉4</a:t>
            </a:r>
            <a:endParaRPr sz="9600">
              <a:solidFill>
                <a:schemeClr val="bg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571750"/>
            <a:ext cx="2013693" cy="1455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vi-VN" sz="2400" b="1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Gọn hơn</a:t>
            </a:r>
          </a:p>
          <a:p>
            <a:pPr>
              <a:lnSpc>
                <a:spcPct val="200000"/>
              </a:lnSpc>
            </a:pPr>
            <a:r>
              <a:rPr lang="vi-VN" sz="2400" b="1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Tái sử dụng</a:t>
            </a:r>
            <a:endParaRPr lang="vi-VN" sz="2400" b="1" spc="5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66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/>
              <a:t>CHAPTER SUMMARY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1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16" name="Google Shape;308;p21"/>
          <p:cNvSpPr txBox="1">
            <a:spLocks noGrp="1"/>
          </p:cNvSpPr>
          <p:nvPr>
            <p:ph type="body" idx="1"/>
          </p:nvPr>
        </p:nvSpPr>
        <p:spPr>
          <a:xfrm>
            <a:off x="251520" y="555526"/>
            <a:ext cx="3312368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Phân </a:t>
            </a:r>
            <a:r>
              <a:rPr lang="vi-VN" b="1"/>
              <a:t>rã chức </a:t>
            </a:r>
            <a:r>
              <a:rPr lang="vi-VN" b="1" smtClean="0"/>
              <a:t>năng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b="1"/>
              <a:t>Bảo trì</a:t>
            </a:r>
            <a:endParaRPr lang="en-US" b="1"/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b="1"/>
              <a:t>Mô-đun </a:t>
            </a:r>
            <a:r>
              <a:rPr lang="vi-VN" b="1" smtClean="0"/>
              <a:t>kém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b="1" smtClean="0"/>
              <a:t>Kiểm tra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b="1" smtClean="0"/>
              <a:t>Tái sử </a:t>
            </a:r>
            <a:r>
              <a:rPr lang="vi-VN" b="1" smtClean="0"/>
              <a:t>dụng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b="1"/>
              <a:t>Dữ liệu phụ thuộc vào </a:t>
            </a:r>
            <a:r>
              <a:rPr lang="en-US" b="1"/>
              <a:t>các </a:t>
            </a:r>
            <a:r>
              <a:rPr lang="vi-VN" b="1"/>
              <a:t>chức năng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vi-VN" b="1"/>
          </a:p>
          <a:p>
            <a:pPr marL="0" indent="0" algn="just">
              <a:lnSpc>
                <a:spcPct val="150000"/>
              </a:lnSpc>
              <a:buNone/>
            </a:pPr>
            <a:endParaRPr lang="vi-VN" b="1" smtClean="0"/>
          </a:p>
        </p:txBody>
      </p:sp>
      <p:sp>
        <p:nvSpPr>
          <p:cNvPr id="17" name="Google Shape;308;p21"/>
          <p:cNvSpPr txBox="1">
            <a:spLocks/>
          </p:cNvSpPr>
          <p:nvPr/>
        </p:nvSpPr>
        <p:spPr>
          <a:xfrm>
            <a:off x="261864" y="123478"/>
            <a:ext cx="5400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b="1" smtClean="0">
                <a:solidFill>
                  <a:srgbClr val="FF0000"/>
                </a:solidFill>
              </a:rPr>
              <a:t>Các vấn đề với cách tiếp cận có cấu trúc phân rã chức năng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7919" y="3003798"/>
            <a:ext cx="4525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Cộng đồng HDT =&gt; </a:t>
            </a:r>
            <a:r>
              <a:rPr lang="en-US" sz="2400" b="1" smtClean="0">
                <a:solidFill>
                  <a:srgbClr val="FF0000"/>
                </a:solidFill>
              </a:rPr>
              <a:t>Đối Tượng</a:t>
            </a:r>
            <a:endParaRPr lang="vi-VN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3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592500" y="1753750"/>
            <a:ext cx="1960800" cy="153808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Behaviour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Hành vi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99365" y="1753750"/>
            <a:ext cx="1998600" cy="153808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State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Trạng Thái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43940" y="1753750"/>
            <a:ext cx="1998600" cy="153808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Identity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Định danh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65" y="233223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615608" y="1131590"/>
            <a:ext cx="1960800" cy="153808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</a:rPr>
              <a:t>Association</a:t>
            </a:r>
            <a:endParaRPr lang="vi-VN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Liên kết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07704" y="1131590"/>
            <a:ext cx="2113369" cy="153808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Aggregation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Tổng hợp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67048" y="1131590"/>
            <a:ext cx="1998600" cy="153808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Inheritance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olidFill>
                  <a:srgbClr val="FFFF00"/>
                </a:solidFill>
                <a:latin typeface="Corbel" pitchFamily="34" charset="0"/>
                <a:ea typeface="Barlow Light"/>
                <a:cs typeface="Barlow Light"/>
                <a:sym typeface="Barlow Light"/>
              </a:rPr>
              <a:t>Kế thừa</a:t>
            </a:r>
            <a:endParaRPr>
              <a:solidFill>
                <a:srgbClr val="FFFF00"/>
              </a:solidFill>
              <a:latin typeface="Corbel" pitchFamily="34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9" name="Google Shape;280;p19"/>
          <p:cNvSpPr txBox="1">
            <a:spLocks/>
          </p:cNvSpPr>
          <p:nvPr/>
        </p:nvSpPr>
        <p:spPr>
          <a:xfrm>
            <a:off x="103394" y="-172226"/>
            <a:ext cx="583675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vi-VN" sz="3200" smtClean="0">
                <a:latin typeface="Corbel" pitchFamily="34" charset="0"/>
              </a:rPr>
              <a:t>MỐI QUAN HỆ GIỮA CÁC CLASS</a:t>
            </a:r>
            <a:endParaRPr lang="vi-VN" sz="320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vi-VN" b="1" dirty="0" smtClean="0"/>
              <a:t>WHY A NEW DEVELOPMENT METHOD WAS NEEDED</a:t>
            </a:r>
            <a:r>
              <a:rPr lang="vi-VN" dirty="0" smtClean="0"/>
              <a:t> </a:t>
            </a:r>
            <a:endParaRPr lang="vi-VN"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Phân </a:t>
            </a:r>
            <a:r>
              <a:rPr lang="vi-VN" b="1"/>
              <a:t>rã chức </a:t>
            </a:r>
            <a:r>
              <a:rPr lang="vi-VN" b="1" smtClean="0"/>
              <a:t>năng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smtClean="0"/>
              <a:t>Dữ liệu    quá trình xử lý</a:t>
            </a:r>
            <a:endParaRPr lang="vi-VN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43608" y="1275606"/>
            <a:ext cx="4007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>
                <a:cs typeface="Miriam" pitchFamily="34" charset="-79"/>
              </a:rPr>
              <a:t>Tại sao cần một phương pháp phát triển mới</a:t>
            </a:r>
            <a:endParaRPr lang="vi-VN" dirty="0">
              <a:cs typeface="Miriam" pitchFamily="34" charset="-79"/>
            </a:endParaRPr>
          </a:p>
        </p:txBody>
      </p:sp>
      <p:sp>
        <p:nvSpPr>
          <p:cNvPr id="8" name="Google Shape;308;p21"/>
          <p:cNvSpPr txBox="1">
            <a:spLocks/>
          </p:cNvSpPr>
          <p:nvPr/>
        </p:nvSpPr>
        <p:spPr>
          <a:xfrm>
            <a:off x="467544" y="1635646"/>
            <a:ext cx="5400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b="1" smtClean="0">
                <a:solidFill>
                  <a:srgbClr val="FF0000"/>
                </a:solidFill>
              </a:rPr>
              <a:t>Các vấn đề với cách tiếp cận có cấu trúc phân rã chức năng</a:t>
            </a:r>
          </a:p>
        </p:txBody>
      </p:sp>
      <p:pic>
        <p:nvPicPr>
          <p:cNvPr id="1026" name="Picture 2" descr="XE ĐẠP THỂ THAO FORNIX FM26 - MÀU XANH LÁ - Xe Đạp Trẻ Em - Xe Đạp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72841"/>
            <a:ext cx="2915816" cy="164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308;p21"/>
          <p:cNvSpPr txBox="1">
            <a:spLocks/>
          </p:cNvSpPr>
          <p:nvPr/>
        </p:nvSpPr>
        <p:spPr>
          <a:xfrm>
            <a:off x="5183560" y="2499742"/>
            <a:ext cx="3456384" cy="2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sz="1600" b="1" smtClean="0">
                <a:solidFill>
                  <a:srgbClr val="FF0000"/>
                </a:solidFill>
              </a:rPr>
              <a:t>Cấp  xe</a:t>
            </a:r>
          </a:p>
        </p:txBody>
      </p:sp>
      <p:sp>
        <p:nvSpPr>
          <p:cNvPr id="19" name="Google Shape;308;p21"/>
          <p:cNvSpPr txBox="1">
            <a:spLocks/>
          </p:cNvSpPr>
          <p:nvPr/>
        </p:nvSpPr>
        <p:spPr>
          <a:xfrm>
            <a:off x="5184937" y="3248186"/>
            <a:ext cx="3456384" cy="2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sz="1600" b="1" smtClean="0">
                <a:solidFill>
                  <a:srgbClr val="FF0000"/>
                </a:solidFill>
              </a:rPr>
              <a:t>Trả  xe</a:t>
            </a:r>
          </a:p>
        </p:txBody>
      </p:sp>
      <p:sp>
        <p:nvSpPr>
          <p:cNvPr id="20" name="Google Shape;308;p21"/>
          <p:cNvSpPr txBox="1">
            <a:spLocks/>
          </p:cNvSpPr>
          <p:nvPr/>
        </p:nvSpPr>
        <p:spPr>
          <a:xfrm>
            <a:off x="4139952" y="3795886"/>
            <a:ext cx="3456384" cy="2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sz="1600" b="1" smtClean="0">
                <a:solidFill>
                  <a:srgbClr val="FF0000"/>
                </a:solidFill>
              </a:rPr>
              <a:t>Lưu  thông  tin  xe</a:t>
            </a:r>
          </a:p>
        </p:txBody>
      </p:sp>
      <p:sp>
        <p:nvSpPr>
          <p:cNvPr id="21" name="Google Shape;308;p21"/>
          <p:cNvSpPr txBox="1">
            <a:spLocks/>
          </p:cNvSpPr>
          <p:nvPr/>
        </p:nvSpPr>
        <p:spPr>
          <a:xfrm>
            <a:off x="1997460" y="4119922"/>
            <a:ext cx="3456384" cy="2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sz="1600" b="1" smtClean="0">
                <a:solidFill>
                  <a:srgbClr val="FF0000"/>
                </a:solidFill>
              </a:rPr>
              <a:t>Lưu  thông  tin  khách  hàng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043608" y="2571750"/>
            <a:ext cx="0" cy="28803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31924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=&gt;Mất tính nhất quán</a:t>
            </a:r>
            <a:endParaRPr lang="vi-VN" b="1"/>
          </a:p>
        </p:txBody>
      </p:sp>
      <p:sp>
        <p:nvSpPr>
          <p:cNvPr id="9" name="TextBox 8"/>
          <p:cNvSpPr txBox="1"/>
          <p:nvPr/>
        </p:nvSpPr>
        <p:spPr>
          <a:xfrm>
            <a:off x="5129747" y="42459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10$</a:t>
            </a:r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5456503" y="300801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9$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52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5" name="Google Shape;1085;p4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vi-VN" b="1" dirty="0" smtClean="0"/>
              <a:t>WHY A NEW DEVELOPMENT METHOD WAS NEEDED</a:t>
            </a:r>
            <a:r>
              <a:rPr lang="vi-VN" dirty="0" smtClean="0"/>
              <a:t> </a:t>
            </a:r>
            <a:endParaRPr lang="vi-VN"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Phân </a:t>
            </a:r>
            <a:r>
              <a:rPr lang="vi-VN" b="1"/>
              <a:t>rã chức </a:t>
            </a:r>
            <a:r>
              <a:rPr lang="vi-VN" b="1" smtClean="0"/>
              <a:t>năng</a:t>
            </a:r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b="1" dirty="0" smtClean="0"/>
              <a:t>Bảo trì</a:t>
            </a:r>
            <a:endParaRPr lang="en-US" b="1" dirty="0" smtClean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/>
              <a:t>Thay đổi code =&gt; gây lỗi ở những nơi khác.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>
                <a:sym typeface="Wingdings" pitchFamily="2" charset="2"/>
              </a:rPr>
              <a:t>Cần đóng gói</a:t>
            </a: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43608" y="1275606"/>
            <a:ext cx="4007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>
                <a:cs typeface="Miriam" pitchFamily="34" charset="-79"/>
              </a:rPr>
              <a:t>Tại sao cần một phương pháp phát triển mới</a:t>
            </a:r>
            <a:endParaRPr lang="vi-VN" dirty="0">
              <a:cs typeface="Miriam" pitchFamily="34" charset="-79"/>
            </a:endParaRPr>
          </a:p>
        </p:txBody>
      </p:sp>
      <p:sp>
        <p:nvSpPr>
          <p:cNvPr id="8" name="Google Shape;308;p21"/>
          <p:cNvSpPr txBox="1">
            <a:spLocks/>
          </p:cNvSpPr>
          <p:nvPr/>
        </p:nvSpPr>
        <p:spPr>
          <a:xfrm>
            <a:off x="467544" y="1635646"/>
            <a:ext cx="5400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b="1" smtClean="0">
                <a:solidFill>
                  <a:srgbClr val="FF0000"/>
                </a:solidFill>
              </a:rPr>
              <a:t>Các vấn đề với cách tiếp cận có cấu trúc phân rã chức năng</a:t>
            </a:r>
          </a:p>
        </p:txBody>
      </p:sp>
    </p:spTree>
    <p:extLst>
      <p:ext uri="{BB962C8B-B14F-4D97-AF65-F5344CB8AC3E}">
        <p14:creationId xmlns:p14="http://schemas.microsoft.com/office/powerpoint/2010/main" val="35600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vi-VN" b="1" dirty="0" smtClean="0"/>
              <a:t>WHY A NEW DEVELOPMENT METHOD WAS NEEDED</a:t>
            </a:r>
            <a:r>
              <a:rPr lang="vi-VN" dirty="0" smtClean="0"/>
              <a:t> </a:t>
            </a:r>
            <a:endParaRPr lang="vi-VN"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Phân </a:t>
            </a:r>
            <a:r>
              <a:rPr lang="vi-VN" b="1"/>
              <a:t>rã chức </a:t>
            </a:r>
            <a:r>
              <a:rPr lang="vi-VN" b="1" smtClean="0"/>
              <a:t>năng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b="1"/>
              <a:t>Bảo trì</a:t>
            </a:r>
            <a:endParaRPr lang="en-US" b="1"/>
          </a:p>
          <a:p>
            <a:pPr marL="0" indent="0" algn="just">
              <a:lnSpc>
                <a:spcPct val="150000"/>
              </a:lnSpc>
              <a:buNone/>
            </a:pPr>
            <a:endParaRPr lang="vi-VN" b="1" smtClean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2123728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vi-VN" b="1" dirty="0" smtClean="0"/>
              <a:t>Mô-đun </a:t>
            </a:r>
            <a:r>
              <a:rPr lang="vi-VN" b="1" dirty="0"/>
              <a:t>kém</a:t>
            </a:r>
            <a:endParaRPr b="1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/>
              <a:t>Liên kết =&gt; không còn tính độc lập.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43608" y="1275606"/>
            <a:ext cx="4007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>
                <a:cs typeface="Miriam" pitchFamily="34" charset="-79"/>
              </a:rPr>
              <a:t>Tại sao cần một phương pháp phát triển mới</a:t>
            </a:r>
            <a:endParaRPr lang="vi-VN" dirty="0">
              <a:cs typeface="Miriam" pitchFamily="34" charset="-79"/>
            </a:endParaRPr>
          </a:p>
        </p:txBody>
      </p:sp>
      <p:sp>
        <p:nvSpPr>
          <p:cNvPr id="8" name="Google Shape;308;p21"/>
          <p:cNvSpPr txBox="1">
            <a:spLocks/>
          </p:cNvSpPr>
          <p:nvPr/>
        </p:nvSpPr>
        <p:spPr>
          <a:xfrm>
            <a:off x="467544" y="1635646"/>
            <a:ext cx="5400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b="1" smtClean="0">
                <a:solidFill>
                  <a:srgbClr val="FF0000"/>
                </a:solidFill>
              </a:rPr>
              <a:t>Các vấn đề với cách tiếp cận có cấu trúc phân rã chức năng</a:t>
            </a:r>
          </a:p>
        </p:txBody>
      </p:sp>
      <p:pic>
        <p:nvPicPr>
          <p:cNvPr id="14" name="Picture 2" descr="XE ĐẠP THỂ THAO FORNIX FM26 - MÀU XANH LÁ - Xe Đạp Trẻ Em - Xe Đạp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9862"/>
            <a:ext cx="2226908" cy="125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308;p21"/>
          <p:cNvSpPr txBox="1">
            <a:spLocks/>
          </p:cNvSpPr>
          <p:nvPr/>
        </p:nvSpPr>
        <p:spPr>
          <a:xfrm>
            <a:off x="1335751" y="3852124"/>
            <a:ext cx="3456384" cy="2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sz="1600" b="1" smtClean="0">
                <a:solidFill>
                  <a:srgbClr val="FF0000"/>
                </a:solidFill>
              </a:rPr>
              <a:t>Cấp  xe</a:t>
            </a:r>
          </a:p>
        </p:txBody>
      </p:sp>
      <p:sp>
        <p:nvSpPr>
          <p:cNvPr id="16" name="Google Shape;308;p21"/>
          <p:cNvSpPr txBox="1">
            <a:spLocks/>
          </p:cNvSpPr>
          <p:nvPr/>
        </p:nvSpPr>
        <p:spPr>
          <a:xfrm>
            <a:off x="4658083" y="3831890"/>
            <a:ext cx="3456384" cy="2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sz="1600" b="1" smtClean="0">
                <a:solidFill>
                  <a:srgbClr val="FF0000"/>
                </a:solidFill>
              </a:rPr>
              <a:t>Trả  xe</a:t>
            </a:r>
          </a:p>
        </p:txBody>
      </p:sp>
      <p:sp>
        <p:nvSpPr>
          <p:cNvPr id="17" name="Google Shape;308;p21"/>
          <p:cNvSpPr txBox="1">
            <a:spLocks/>
          </p:cNvSpPr>
          <p:nvPr/>
        </p:nvSpPr>
        <p:spPr>
          <a:xfrm>
            <a:off x="2369892" y="3070194"/>
            <a:ext cx="3456384" cy="2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sz="1600" b="1" smtClean="0">
                <a:solidFill>
                  <a:srgbClr val="FF0000"/>
                </a:solidFill>
              </a:rPr>
              <a:t>Lưu  thông  tin  xe</a:t>
            </a:r>
          </a:p>
        </p:txBody>
      </p:sp>
      <p:sp>
        <p:nvSpPr>
          <p:cNvPr id="18" name="Google Shape;308;p21"/>
          <p:cNvSpPr txBox="1">
            <a:spLocks/>
          </p:cNvSpPr>
          <p:nvPr/>
        </p:nvSpPr>
        <p:spPr>
          <a:xfrm>
            <a:off x="2123728" y="4623978"/>
            <a:ext cx="3456384" cy="2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sz="1600" b="1" smtClean="0">
                <a:solidFill>
                  <a:srgbClr val="FF0000"/>
                </a:solidFill>
              </a:rPr>
              <a:t>Lưu  thông  tin  khách  hàng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75656" y="433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9</a:t>
            </a:r>
            <a:r>
              <a:rPr lang="vi-VN" smtClean="0"/>
              <a:t>$</a:t>
            </a:r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4098084" y="32030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10$</a:t>
            </a:r>
            <a:endParaRPr lang="vi-VN"/>
          </a:p>
        </p:txBody>
      </p:sp>
      <p:cxnSp>
        <p:nvCxnSpPr>
          <p:cNvPr id="9" name="Elbow Connector 8"/>
          <p:cNvCxnSpPr/>
          <p:nvPr/>
        </p:nvCxnSpPr>
        <p:spPr>
          <a:xfrm>
            <a:off x="4211960" y="3435846"/>
            <a:ext cx="839476" cy="522058"/>
          </a:xfrm>
          <a:prstGeom prst="bentConnector3">
            <a:avLst>
              <a:gd name="adj1" fmla="val 999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4587381" y="4555966"/>
            <a:ext cx="534759" cy="393353"/>
          </a:xfrm>
          <a:prstGeom prst="bentConnector3">
            <a:avLst>
              <a:gd name="adj1" fmla="val 963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1668370" y="3484544"/>
            <a:ext cx="648072" cy="550676"/>
          </a:xfrm>
          <a:prstGeom prst="bentConnector3">
            <a:avLst>
              <a:gd name="adj1" fmla="val -1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1755150" y="4685571"/>
            <a:ext cx="406660" cy="380870"/>
          </a:xfrm>
          <a:prstGeom prst="bentConnector3">
            <a:avLst>
              <a:gd name="adj1" fmla="val -38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vi-VN" b="1" dirty="0" smtClean="0"/>
              <a:t>WHY A NEW DEVELOPMENT METHOD WAS NEEDED</a:t>
            </a:r>
            <a:r>
              <a:rPr lang="vi-VN" dirty="0" smtClean="0"/>
              <a:t> </a:t>
            </a:r>
            <a:endParaRPr lang="vi-VN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43608" y="1275606"/>
            <a:ext cx="4007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>
                <a:cs typeface="Miriam" pitchFamily="34" charset="-79"/>
              </a:rPr>
              <a:t>Tại sao cần một phương pháp phát triển mới</a:t>
            </a:r>
            <a:endParaRPr lang="vi-VN" dirty="0">
              <a:cs typeface="Miriam" pitchFamily="34" charset="-79"/>
            </a:endParaRPr>
          </a:p>
        </p:txBody>
      </p:sp>
      <p:sp>
        <p:nvSpPr>
          <p:cNvPr id="11" name="Google Shape;308;p21"/>
          <p:cNvSpPr txBox="1">
            <a:spLocks/>
          </p:cNvSpPr>
          <p:nvPr/>
        </p:nvSpPr>
        <p:spPr>
          <a:xfrm>
            <a:off x="2219372" y="2067694"/>
            <a:ext cx="1656300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b="1" dirty="0" smtClean="0"/>
              <a:t>Kiểm tra: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dirty="0" smtClean="0"/>
              <a:t>Không tin cậy</a:t>
            </a:r>
            <a:endParaRPr lang="vi-VN" b="1" dirty="0" smtClean="0"/>
          </a:p>
        </p:txBody>
      </p:sp>
      <p:sp>
        <p:nvSpPr>
          <p:cNvPr id="16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Phân </a:t>
            </a:r>
            <a:r>
              <a:rPr lang="vi-VN" b="1"/>
              <a:t>rã chức </a:t>
            </a:r>
            <a:r>
              <a:rPr lang="vi-VN" b="1" smtClean="0"/>
              <a:t>năng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b="1"/>
              <a:t>Bảo trì</a:t>
            </a:r>
            <a:endParaRPr lang="en-US" b="1"/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b="1"/>
              <a:t>Mô-đun kém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vi-VN" b="1" smtClean="0"/>
          </a:p>
        </p:txBody>
      </p:sp>
      <p:sp>
        <p:nvSpPr>
          <p:cNvPr id="17" name="Google Shape;308;p21"/>
          <p:cNvSpPr txBox="1">
            <a:spLocks/>
          </p:cNvSpPr>
          <p:nvPr/>
        </p:nvSpPr>
        <p:spPr>
          <a:xfrm>
            <a:off x="467544" y="1635646"/>
            <a:ext cx="5400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b="1" smtClean="0">
                <a:solidFill>
                  <a:srgbClr val="FF0000"/>
                </a:solidFill>
              </a:rPr>
              <a:t>Các vấn đề với cách tiếp cận có cấu trúc phân rã chức năng</a:t>
            </a:r>
          </a:p>
        </p:txBody>
      </p:sp>
      <p:pic>
        <p:nvPicPr>
          <p:cNvPr id="18" name="Picture 2" descr="XE ĐẠP THỂ THAO FORNIX FM26 - MÀU XANH LÁ - Xe Đạp Trẻ Em - Xe Đạp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9862"/>
            <a:ext cx="2226908" cy="125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308;p21"/>
          <p:cNvSpPr txBox="1">
            <a:spLocks/>
          </p:cNvSpPr>
          <p:nvPr/>
        </p:nvSpPr>
        <p:spPr>
          <a:xfrm>
            <a:off x="1335751" y="3852124"/>
            <a:ext cx="3456384" cy="2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sz="1600" b="1" smtClean="0">
                <a:solidFill>
                  <a:srgbClr val="FF0000"/>
                </a:solidFill>
              </a:rPr>
              <a:t>Cấp  xe</a:t>
            </a:r>
          </a:p>
        </p:txBody>
      </p:sp>
      <p:sp>
        <p:nvSpPr>
          <p:cNvPr id="20" name="Google Shape;308;p21"/>
          <p:cNvSpPr txBox="1">
            <a:spLocks/>
          </p:cNvSpPr>
          <p:nvPr/>
        </p:nvSpPr>
        <p:spPr>
          <a:xfrm>
            <a:off x="2369892" y="3070194"/>
            <a:ext cx="3456384" cy="2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sz="1600" b="1" smtClean="0">
                <a:solidFill>
                  <a:srgbClr val="FF0000"/>
                </a:solidFill>
              </a:rPr>
              <a:t>Lưu  thông  tin  xe</a:t>
            </a:r>
          </a:p>
        </p:txBody>
      </p:sp>
      <p:sp>
        <p:nvSpPr>
          <p:cNvPr id="21" name="Google Shape;308;p21"/>
          <p:cNvSpPr txBox="1">
            <a:spLocks/>
          </p:cNvSpPr>
          <p:nvPr/>
        </p:nvSpPr>
        <p:spPr>
          <a:xfrm>
            <a:off x="2123728" y="4623978"/>
            <a:ext cx="3456384" cy="2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sz="1600" b="1" smtClean="0">
                <a:solidFill>
                  <a:srgbClr val="FF0000"/>
                </a:solidFill>
              </a:rPr>
              <a:t>Lưu  thông  tin  khách  hàng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75656" y="433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9</a:t>
            </a:r>
            <a:r>
              <a:rPr lang="vi-VN" smtClean="0"/>
              <a:t>$</a:t>
            </a:r>
            <a:endParaRPr lang="vi-VN"/>
          </a:p>
        </p:txBody>
      </p:sp>
      <p:cxnSp>
        <p:nvCxnSpPr>
          <p:cNvPr id="23" name="Elbow Connector 22"/>
          <p:cNvCxnSpPr/>
          <p:nvPr/>
        </p:nvCxnSpPr>
        <p:spPr>
          <a:xfrm>
            <a:off x="4211960" y="3435846"/>
            <a:ext cx="839476" cy="522058"/>
          </a:xfrm>
          <a:prstGeom prst="bentConnector3">
            <a:avLst>
              <a:gd name="adj1" fmla="val 999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4587381" y="4555966"/>
            <a:ext cx="534759" cy="393353"/>
          </a:xfrm>
          <a:prstGeom prst="bentConnector3">
            <a:avLst>
              <a:gd name="adj1" fmla="val 963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1668370" y="3484544"/>
            <a:ext cx="648072" cy="550676"/>
          </a:xfrm>
          <a:prstGeom prst="bentConnector3">
            <a:avLst>
              <a:gd name="adj1" fmla="val -1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1755150" y="4685571"/>
            <a:ext cx="406660" cy="380870"/>
          </a:xfrm>
          <a:prstGeom prst="bentConnector3">
            <a:avLst>
              <a:gd name="adj1" fmla="val -38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75656" y="433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9</a:t>
            </a:r>
            <a:r>
              <a:rPr lang="vi-VN" smtClean="0"/>
              <a:t>$</a:t>
            </a:r>
            <a:endParaRPr lang="vi-VN"/>
          </a:p>
        </p:txBody>
      </p:sp>
      <p:sp>
        <p:nvSpPr>
          <p:cNvPr id="28" name="TextBox 27"/>
          <p:cNvSpPr txBox="1"/>
          <p:nvPr/>
        </p:nvSpPr>
        <p:spPr>
          <a:xfrm>
            <a:off x="4098084" y="32030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10$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572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vi-VN" b="1" dirty="0" smtClean="0"/>
              <a:t>WHY A NEW DEVELOPMENT METHOD WAS NEEDED</a:t>
            </a:r>
            <a:r>
              <a:rPr lang="vi-VN" dirty="0" smtClean="0"/>
              <a:t> </a:t>
            </a:r>
            <a:endParaRPr lang="vi-VN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43608" y="1275606"/>
            <a:ext cx="4007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>
                <a:cs typeface="Miriam" pitchFamily="34" charset="-79"/>
              </a:rPr>
              <a:t>Tại sao cần một phương pháp phát triển mới</a:t>
            </a:r>
            <a:endParaRPr lang="vi-VN" dirty="0">
              <a:cs typeface="Miriam" pitchFamily="34" charset="-79"/>
            </a:endParaRPr>
          </a:p>
        </p:txBody>
      </p:sp>
      <p:sp>
        <p:nvSpPr>
          <p:cNvPr id="11" name="Google Shape;308;p21"/>
          <p:cNvSpPr txBox="1">
            <a:spLocks/>
          </p:cNvSpPr>
          <p:nvPr/>
        </p:nvSpPr>
        <p:spPr>
          <a:xfrm>
            <a:off x="2219372" y="2067694"/>
            <a:ext cx="1656300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b="1" smtClean="0"/>
              <a:t>Tái sử dụng:</a:t>
            </a:r>
            <a:endParaRPr lang="vi-VN" b="1" dirty="0" smtClean="0"/>
          </a:p>
        </p:txBody>
      </p:sp>
      <p:sp>
        <p:nvSpPr>
          <p:cNvPr id="16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Phân </a:t>
            </a:r>
            <a:r>
              <a:rPr lang="vi-VN" b="1"/>
              <a:t>rã chức </a:t>
            </a:r>
            <a:r>
              <a:rPr lang="vi-VN" b="1" smtClean="0"/>
              <a:t>năng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b="1"/>
              <a:t>Bảo trì</a:t>
            </a:r>
            <a:endParaRPr lang="en-US" b="1"/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b="1"/>
              <a:t>Mô-đun </a:t>
            </a:r>
            <a:r>
              <a:rPr lang="vi-VN" b="1" smtClean="0"/>
              <a:t>kém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b="1" smtClean="0"/>
              <a:t>Kiểm tra</a:t>
            </a:r>
            <a:endParaRPr lang="vi-VN" b="1"/>
          </a:p>
          <a:p>
            <a:pPr marL="0" indent="0" algn="just">
              <a:lnSpc>
                <a:spcPct val="150000"/>
              </a:lnSpc>
              <a:buNone/>
            </a:pPr>
            <a:endParaRPr lang="vi-VN" b="1" smtClean="0"/>
          </a:p>
        </p:txBody>
      </p:sp>
      <p:sp>
        <p:nvSpPr>
          <p:cNvPr id="17" name="Google Shape;308;p21"/>
          <p:cNvSpPr txBox="1">
            <a:spLocks/>
          </p:cNvSpPr>
          <p:nvPr/>
        </p:nvSpPr>
        <p:spPr>
          <a:xfrm>
            <a:off x="467544" y="1635646"/>
            <a:ext cx="5400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b="1" smtClean="0">
                <a:solidFill>
                  <a:srgbClr val="FF0000"/>
                </a:solidFill>
              </a:rPr>
              <a:t>Các vấn đề với cách tiếp cận có cấu trúc phân rã chức năng</a:t>
            </a:r>
          </a:p>
        </p:txBody>
      </p:sp>
      <p:pic>
        <p:nvPicPr>
          <p:cNvPr id="18" name="Picture 2" descr="XE ĐẠP THỂ THAO FORNIX FM26 - MÀU XANH LÁ - Xe Đạp Trẻ Em - Xe Đạp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9862"/>
            <a:ext cx="2226908" cy="125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308;p21"/>
          <p:cNvSpPr txBox="1">
            <a:spLocks/>
          </p:cNvSpPr>
          <p:nvPr/>
        </p:nvSpPr>
        <p:spPr>
          <a:xfrm>
            <a:off x="1335751" y="3852124"/>
            <a:ext cx="3456384" cy="2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sz="1600" b="1" smtClean="0">
                <a:solidFill>
                  <a:srgbClr val="FF0000"/>
                </a:solidFill>
              </a:rPr>
              <a:t>Cấp  xe</a:t>
            </a:r>
          </a:p>
        </p:txBody>
      </p:sp>
      <p:sp>
        <p:nvSpPr>
          <p:cNvPr id="20" name="Google Shape;308;p21"/>
          <p:cNvSpPr txBox="1">
            <a:spLocks/>
          </p:cNvSpPr>
          <p:nvPr/>
        </p:nvSpPr>
        <p:spPr>
          <a:xfrm>
            <a:off x="2369892" y="3070194"/>
            <a:ext cx="3456384" cy="2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sz="1600" b="1" smtClean="0">
                <a:solidFill>
                  <a:srgbClr val="FF0000"/>
                </a:solidFill>
              </a:rPr>
              <a:t>Lưu  thông  tin  xe</a:t>
            </a:r>
          </a:p>
        </p:txBody>
      </p:sp>
      <p:sp>
        <p:nvSpPr>
          <p:cNvPr id="21" name="Google Shape;308;p21"/>
          <p:cNvSpPr txBox="1">
            <a:spLocks/>
          </p:cNvSpPr>
          <p:nvPr/>
        </p:nvSpPr>
        <p:spPr>
          <a:xfrm>
            <a:off x="2123728" y="4623978"/>
            <a:ext cx="3456384" cy="2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sz="1600" b="1" smtClean="0">
                <a:solidFill>
                  <a:srgbClr val="FF0000"/>
                </a:solidFill>
              </a:rPr>
              <a:t>Lưu  thông  tin  khách  hàng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75656" y="433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9</a:t>
            </a:r>
            <a:r>
              <a:rPr lang="vi-VN" smtClean="0"/>
              <a:t>$</a:t>
            </a:r>
            <a:endParaRPr lang="vi-VN"/>
          </a:p>
        </p:txBody>
      </p:sp>
      <p:cxnSp>
        <p:nvCxnSpPr>
          <p:cNvPr id="23" name="Elbow Connector 22"/>
          <p:cNvCxnSpPr/>
          <p:nvPr/>
        </p:nvCxnSpPr>
        <p:spPr>
          <a:xfrm>
            <a:off x="4211960" y="3435846"/>
            <a:ext cx="839476" cy="522058"/>
          </a:xfrm>
          <a:prstGeom prst="bentConnector3">
            <a:avLst>
              <a:gd name="adj1" fmla="val 999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4587381" y="4555966"/>
            <a:ext cx="534759" cy="393353"/>
          </a:xfrm>
          <a:prstGeom prst="bentConnector3">
            <a:avLst>
              <a:gd name="adj1" fmla="val 963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1668370" y="3484544"/>
            <a:ext cx="648072" cy="550676"/>
          </a:xfrm>
          <a:prstGeom prst="bentConnector3">
            <a:avLst>
              <a:gd name="adj1" fmla="val -1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1755150" y="4685571"/>
            <a:ext cx="406660" cy="380870"/>
          </a:xfrm>
          <a:prstGeom prst="bentConnector3">
            <a:avLst>
              <a:gd name="adj1" fmla="val -38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75656" y="433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9</a:t>
            </a:r>
            <a:r>
              <a:rPr lang="vi-VN" smtClean="0"/>
              <a:t>$</a:t>
            </a:r>
            <a:endParaRPr lang="vi-VN"/>
          </a:p>
        </p:txBody>
      </p:sp>
      <p:sp>
        <p:nvSpPr>
          <p:cNvPr id="28" name="TextBox 27"/>
          <p:cNvSpPr txBox="1"/>
          <p:nvPr/>
        </p:nvSpPr>
        <p:spPr>
          <a:xfrm>
            <a:off x="4098084" y="32030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10$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291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1577</Words>
  <Application>Microsoft Office PowerPoint</Application>
  <PresentationFormat>On-screen Show (16:9)</PresentationFormat>
  <Paragraphs>356</Paragraphs>
  <Slides>50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Arial</vt:lpstr>
      <vt:lpstr>Miriam</vt:lpstr>
      <vt:lpstr>Work Sans</vt:lpstr>
      <vt:lpstr>Calibri</vt:lpstr>
      <vt:lpstr>Miriam Libre</vt:lpstr>
      <vt:lpstr>Wingdings</vt:lpstr>
      <vt:lpstr>Malgun Gothic</vt:lpstr>
      <vt:lpstr>Montserrat</vt:lpstr>
      <vt:lpstr>Tahoma</vt:lpstr>
      <vt:lpstr>Calibri Light</vt:lpstr>
      <vt:lpstr>Times New Roman</vt:lpstr>
      <vt:lpstr>Barlow</vt:lpstr>
      <vt:lpstr>Barlow Light</vt:lpstr>
      <vt:lpstr>Corbel</vt:lpstr>
      <vt:lpstr>Roderigo template</vt:lpstr>
      <vt:lpstr>Chapter 4:  ObJects and classes:  THE BASIC CONCEPTS  </vt:lpstr>
      <vt:lpstr>Các thành viên: </vt:lpstr>
      <vt:lpstr>Các nội dung chính:</vt:lpstr>
      <vt:lpstr>1. INTRODUCTION</vt:lpstr>
      <vt:lpstr>WHY A NEW DEVELOPMENT METHOD WAS NEEDED </vt:lpstr>
      <vt:lpstr>WHY A NEW DEVELOPMENT METHOD WAS NEEDED </vt:lpstr>
      <vt:lpstr>WHY A NEW DEVELOPMENT METHOD WAS NEEDED </vt:lpstr>
      <vt:lpstr>WHY A NEW DEVELOPMENT METHOD WAS NEEDED </vt:lpstr>
      <vt:lpstr>WHY A NEW DEVELOPMENT METHOD WAS NEEDED </vt:lpstr>
      <vt:lpstr>WHY A NEW DEVELOPMENT METHOD WAS NEEDED </vt:lpstr>
      <vt:lpstr>Cấu trúc phần mềm cần:</vt:lpstr>
      <vt:lpstr> WHAT IS  AN OBJECT</vt:lpstr>
      <vt:lpstr>OBJECT?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Encapsulation and data hiding </vt:lpstr>
      <vt:lpstr> WHAT IS  CLASS</vt:lpstr>
      <vt:lpstr>PowerPoint Presentation</vt:lpstr>
      <vt:lpstr>PowerPoint Presentation</vt:lpstr>
      <vt:lpstr>PowerPoint Presentation</vt:lpstr>
      <vt:lpstr>PowerPoint Presentation</vt:lpstr>
      <vt:lpstr>MỐI QUAN HỆ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Polymorphism  đa hình</vt:lpstr>
      <vt:lpstr>Technical points </vt:lpstr>
      <vt:lpstr>Technical points </vt:lpstr>
      <vt:lpstr>Technical points </vt:lpstr>
      <vt:lpstr>Technical points </vt:lpstr>
      <vt:lpstr>Technical points </vt:lpstr>
      <vt:lpstr>Technical points </vt:lpstr>
      <vt:lpstr>COMMON PROBLEMS</vt:lpstr>
      <vt:lpstr>PowerPoint Presentation</vt:lpstr>
      <vt:lpstr>PowerPoint Presentation</vt:lpstr>
      <vt:lpstr>PowerPoint Presentation</vt:lpstr>
      <vt:lpstr>PowerPoint Presentation</vt:lpstr>
      <vt:lpstr> CHAPTER SUMMARY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</cp:lastModifiedBy>
  <cp:revision>96</cp:revision>
  <dcterms:modified xsi:type="dcterms:W3CDTF">2020-04-26T06:28:31Z</dcterms:modified>
</cp:coreProperties>
</file>