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91" r:id="rId3"/>
    <p:sldId id="290" r:id="rId4"/>
    <p:sldId id="257" r:id="rId5"/>
    <p:sldId id="286" r:id="rId6"/>
    <p:sldId id="297" r:id="rId7"/>
    <p:sldId id="298" r:id="rId8"/>
    <p:sldId id="299" r:id="rId9"/>
    <p:sldId id="302" r:id="rId10"/>
    <p:sldId id="303" r:id="rId11"/>
    <p:sldId id="288" r:id="rId12"/>
    <p:sldId id="260" r:id="rId13"/>
    <p:sldId id="258" r:id="rId14"/>
    <p:sldId id="304" r:id="rId15"/>
    <p:sldId id="305" r:id="rId16"/>
    <p:sldId id="293" r:id="rId17"/>
    <p:sldId id="306" r:id="rId18"/>
    <p:sldId id="294" r:id="rId19"/>
    <p:sldId id="296" r:id="rId20"/>
    <p:sldId id="287" r:id="rId21"/>
    <p:sldId id="308" r:id="rId22"/>
    <p:sldId id="261" r:id="rId23"/>
    <p:sldId id="309" r:id="rId24"/>
    <p:sldId id="310" r:id="rId25"/>
    <p:sldId id="262" r:id="rId26"/>
    <p:sldId id="311" r:id="rId27"/>
    <p:sldId id="312" r:id="rId28"/>
    <p:sldId id="313" r:id="rId29"/>
    <p:sldId id="314" r:id="rId30"/>
    <p:sldId id="315" r:id="rId31"/>
    <p:sldId id="316" r:id="rId32"/>
    <p:sldId id="317" r:id="rId33"/>
    <p:sldId id="318" r:id="rId34"/>
    <p:sldId id="263" r:id="rId35"/>
    <p:sldId id="319" r:id="rId36"/>
    <p:sldId id="321" r:id="rId37"/>
    <p:sldId id="326" r:id="rId38"/>
    <p:sldId id="327" r:id="rId39"/>
    <p:sldId id="328" r:id="rId40"/>
    <p:sldId id="339" r:id="rId41"/>
    <p:sldId id="335" r:id="rId42"/>
    <p:sldId id="330" r:id="rId43"/>
    <p:sldId id="332" r:id="rId44"/>
    <p:sldId id="333" r:id="rId45"/>
    <p:sldId id="334" r:id="rId46"/>
    <p:sldId id="307" r:id="rId47"/>
    <p:sldId id="336" r:id="rId48"/>
    <p:sldId id="338" r:id="rId49"/>
    <p:sldId id="337" r:id="rId50"/>
    <p:sldId id="285" r:id="rId51"/>
  </p:sldIdLst>
  <p:sldSz cx="9144000" cy="5143500" type="screen16x9"/>
  <p:notesSz cx="6858000" cy="9144000"/>
  <p:embeddedFontLst>
    <p:embeddedFont>
      <p:font typeface="Miriam" pitchFamily="34" charset="-79"/>
      <p:regular r:id="rId53"/>
    </p:embeddedFont>
    <p:embeddedFont>
      <p:font typeface="Calibri Light" charset="0"/>
      <p:regular r:id="rId54"/>
      <p:italic r:id="rId55"/>
    </p:embeddedFont>
    <p:embeddedFont>
      <p:font typeface="Calibri" pitchFamily="34" charset="0"/>
      <p:regular r:id="rId56"/>
      <p:bold r:id="rId57"/>
      <p:italic r:id="rId58"/>
      <p:boldItalic r:id="rId59"/>
    </p:embeddedFont>
    <p:embeddedFont>
      <p:font typeface="Montserrat" charset="-93"/>
      <p:regular r:id="rId60"/>
      <p:bold r:id="rId61"/>
      <p:italic r:id="rId62"/>
      <p:boldItalic r:id="rId63"/>
    </p:embeddedFont>
    <p:embeddedFont>
      <p:font typeface="Barlow" charset="-93"/>
      <p:regular r:id="rId64"/>
      <p:bold r:id="rId65"/>
      <p:italic r:id="rId66"/>
      <p:boldItalic r:id="rId67"/>
    </p:embeddedFont>
    <p:embeddedFont>
      <p:font typeface="Malgun Gothic" pitchFamily="34" charset="-127"/>
      <p:regular r:id="rId68"/>
      <p:bold r:id="rId69"/>
    </p:embeddedFont>
    <p:embeddedFont>
      <p:font typeface="Tahoma" pitchFamily="34" charset="0"/>
      <p:regular r:id="rId70"/>
      <p:bold r:id="rId71"/>
    </p:embeddedFont>
    <p:embeddedFont>
      <p:font typeface="Miriam Libre" charset="-79"/>
      <p:regular r:id="rId72"/>
      <p:bold r:id="rId73"/>
    </p:embeddedFont>
    <p:embeddedFont>
      <p:font typeface="Work Sans" charset="-93"/>
      <p:regular r:id="rId74"/>
      <p:bold r:id="rId75"/>
      <p:italic r:id="rId76"/>
      <p:boldItalic r:id="rId77"/>
    </p:embeddedFont>
    <p:embeddedFont>
      <p:font typeface="Barlow Light" charset="-93"/>
      <p:regular r:id="rId78"/>
      <p:bold r:id="rId79"/>
      <p:italic r:id="rId80"/>
      <p:boldItalic r:id="rId81"/>
    </p:embeddedFont>
    <p:embeddedFont>
      <p:font typeface="Corbel" pitchFamily="3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1551921-E726-4F4A-86CB-177D9B15E42C}">
  <a:tblStyle styleId="{B1551921-E726-4F4A-86CB-177D9B15E4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9" autoAdjust="0"/>
    <p:restoredTop sz="94660"/>
  </p:normalViewPr>
  <p:slideViewPr>
    <p:cSldViewPr>
      <p:cViewPr>
        <p:scale>
          <a:sx n="110" d="100"/>
          <a:sy n="110" d="100"/>
        </p:scale>
        <p:origin x="-672"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font" Target="fonts/font32.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font" Target="fonts/font28.fntdata"/><Relationship Id="rId85" Type="http://schemas.openxmlformats.org/officeDocument/2006/relationships/font" Target="fonts/font3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font" Target="fonts/font31.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font" Target="fonts/font29.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4.fntdata"/><Relationship Id="rId87" Type="http://schemas.openxmlformats.org/officeDocument/2006/relationships/viewProps" Target="viewProps.xml"/><Relationship Id="rId61" Type="http://schemas.openxmlformats.org/officeDocument/2006/relationships/font" Target="fonts/font9.fntdata"/><Relationship Id="rId82" Type="http://schemas.openxmlformats.org/officeDocument/2006/relationships/font" Target="fonts/font30.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91572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05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6fcd8ad78a_1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6fcd8ad78a_1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3728" y="2283718"/>
            <a:ext cx="4899000" cy="1159800"/>
          </a:xfrm>
          <a:prstGeom prst="rect">
            <a:avLst/>
          </a:prstGeom>
        </p:spPr>
        <p:txBody>
          <a:bodyPr spcFirstLastPara="1" wrap="square" lIns="91425" tIns="91425" rIns="91425" bIns="91425" anchor="ctr" anchorCtr="0">
            <a:noAutofit/>
          </a:bodyPr>
          <a:lstStyle/>
          <a:p>
            <a:pPr lvl="0"/>
            <a:r>
              <a:rPr lang="en-US" sz="3200" b="1" dirty="0" smtClean="0"/>
              <a:t>Chapter 4: </a:t>
            </a:r>
            <a:br>
              <a:rPr lang="en-US" sz="3200" b="1" dirty="0" smtClean="0"/>
            </a:br>
            <a:r>
              <a:rPr lang="vi-VN" sz="3200" b="1" dirty="0" smtClean="0"/>
              <a:t>ObJects and classes: </a:t>
            </a:r>
            <a:r>
              <a:rPr lang="vi-VN" b="1" dirty="0" smtClean="0"/>
              <a:t/>
            </a:r>
            <a:br>
              <a:rPr lang="vi-VN" b="1" dirty="0" smtClean="0"/>
            </a:br>
            <a:r>
              <a:rPr lang="vi-VN" b="1" dirty="0" smtClean="0"/>
              <a:t>THE BASIC CONCEPTS</a:t>
            </a:r>
            <a:r>
              <a:rPr lang="vi-VN" dirty="0" smtClean="0"/>
              <a:t> </a:t>
            </a:r>
            <a:r>
              <a:rPr lang="vi-VN" dirty="0"/>
              <a:t/>
            </a:r>
            <a:br>
              <a:rPr lang="vi-VN" dirty="0"/>
            </a:br>
            <a:endParaRPr dirty="0"/>
          </a:p>
        </p:txBody>
      </p:sp>
      <p:sp>
        <p:nvSpPr>
          <p:cNvPr id="2" name="TextBox 1"/>
          <p:cNvSpPr txBox="1"/>
          <p:nvPr/>
        </p:nvSpPr>
        <p:spPr>
          <a:xfrm>
            <a:off x="5724128" y="4474874"/>
            <a:ext cx="2376264" cy="338554"/>
          </a:xfrm>
          <a:prstGeom prst="rect">
            <a:avLst/>
          </a:prstGeom>
          <a:noFill/>
        </p:spPr>
        <p:txBody>
          <a:bodyPr wrap="square" rtlCol="0">
            <a:spAutoFit/>
          </a:bodyP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GV: </a:t>
            </a: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Nhan</a:t>
            </a: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 Minh </a:t>
            </a: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Phúc</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3606904"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nSpc>
                <a:spcPct val="150000"/>
              </a:lnSpc>
              <a:buNone/>
            </a:pPr>
            <a:r>
              <a:rPr lang="vi-VN" b="1"/>
              <a:t>Dữ liệu phụ thuộc vào </a:t>
            </a:r>
            <a:r>
              <a:rPr lang="en-US" b="1"/>
              <a:t>các </a:t>
            </a:r>
            <a:r>
              <a:rPr lang="vi-VN" b="1"/>
              <a:t>chức năng</a:t>
            </a:r>
            <a:endParaRPr lang="vi-VN" b="1" dirty="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p>
          <a:p>
            <a:pPr marL="0" lvl="0" indent="0" algn="just">
              <a:lnSpc>
                <a:spcPct val="150000"/>
              </a:lnSpc>
              <a:buNone/>
            </a:pPr>
            <a:r>
              <a:rPr lang="vi-VN" b="1" smtClean="0"/>
              <a:t>Tái sử dụng</a:t>
            </a:r>
            <a:endParaRPr lang="vi-VN" b="1"/>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a:t>
            </a:r>
            <a:r>
              <a:rPr lang="vi-VN" b="1" smtClean="0"/>
              <a:t>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31569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5138700" cy="857400"/>
          </a:xfrm>
        </p:spPr>
        <p:txBody>
          <a:bodyPr/>
          <a:lstStyle/>
          <a:p>
            <a:r>
              <a:rPr lang="en-US" sz="3200" smtClean="0">
                <a:solidFill>
                  <a:srgbClr val="FF0000"/>
                </a:solidFill>
                <a:latin typeface="Times New Roman" pitchFamily="18" charset="0"/>
                <a:cs typeface="Times New Roman" pitchFamily="18" charset="0"/>
              </a:rPr>
              <a:t>Cấu trúc phần mềm </a:t>
            </a:r>
            <a:r>
              <a:rPr lang="en-US" sz="3200" smtClean="0">
                <a:latin typeface="Times New Roman" pitchFamily="18" charset="0"/>
                <a:cs typeface="Times New Roman" pitchFamily="18" charset="0"/>
              </a:rPr>
              <a:t>cần:</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059582"/>
            <a:ext cx="5400600" cy="3055200"/>
          </a:xfrm>
        </p:spPr>
        <p:txBody>
          <a:bodyPr/>
          <a:lstStyle/>
          <a:p>
            <a:pPr lvl="0">
              <a:lnSpc>
                <a:spcPct val="150000"/>
              </a:lnSpc>
            </a:pPr>
            <a:r>
              <a:rPr lang="en-US" sz="1400" dirty="0" err="1">
                <a:latin typeface="Times New Roman" pitchFamily="18" charset="0"/>
                <a:cs typeface="Times New Roman" pitchFamily="18" charset="0"/>
              </a:rPr>
              <a:t>Tự</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chủ</a:t>
            </a:r>
            <a:r>
              <a:rPr lang="en-US" sz="1400" dirty="0" smtClean="0">
                <a:latin typeface="Times New Roman" pitchFamily="18" charset="0"/>
                <a:cs typeface="Times New Roman" pitchFamily="18" charset="0"/>
              </a:rPr>
              <a:t>.</a:t>
            </a:r>
          </a:p>
          <a:p>
            <a:pPr lvl="0">
              <a:lnSpc>
                <a:spcPct val="150000"/>
              </a:lnSpc>
            </a:pPr>
            <a:r>
              <a:rPr lang="en-US" sz="1400" dirty="0" err="1" smtClean="0">
                <a:latin typeface="Times New Roman" pitchFamily="18" charset="0"/>
                <a:cs typeface="Times New Roman" pitchFamily="18" charset="0"/>
              </a:rPr>
              <a:t>Dễ</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hiểu</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a:latin typeface="Times New Roman" pitchFamily="18" charset="0"/>
                <a:cs typeface="Times New Roman" pitchFamily="18" charset="0"/>
              </a:rPr>
              <a:t>Dễ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dàng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điều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chỉnh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để</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phù</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hợp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với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yêu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cầu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mới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hoặc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thay</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đổi</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a:latin typeface="Times New Roman" pitchFamily="18" charset="0"/>
                <a:cs typeface="Times New Roman" pitchFamily="18" charset="0"/>
              </a:rPr>
              <a:t>Dựa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trên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dữ</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liệu</a:t>
            </a:r>
            <a:r>
              <a:rPr lang="en-US" sz="1400" dirty="0" smtClean="0">
                <a:latin typeface="Times New Roman" pitchFamily="18" charset="0"/>
                <a:cs typeface="Times New Roman" pitchFamily="18" charset="0"/>
              </a:rPr>
              <a:t>.</a:t>
            </a:r>
          </a:p>
          <a:p>
            <a:pPr marL="152400" lvl="0" indent="0">
              <a:lnSpc>
                <a:spcPct val="150000"/>
              </a:lnSpc>
              <a:buNone/>
            </a:pPr>
            <a:r>
              <a:rPr lang="en-US" sz="1400" i="1" dirty="0" err="1" smtClean="0">
                <a:latin typeface="Times New Roman" pitchFamily="18" charset="0"/>
                <a:cs typeface="Times New Roman" pitchFamily="18" charset="0"/>
              </a:rPr>
              <a:t>Ngoài</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các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đặc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điểm</a:t>
            </a:r>
            <a:r>
              <a:rPr lang="en-US" sz="1400" i="1" dirty="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trên</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cấu</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trúc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phần</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mềm</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cũng</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cần</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có</a:t>
            </a:r>
            <a:r>
              <a:rPr lang="en-US" sz="1400" i="1" dirty="0">
                <a:latin typeface="Times New Roman" pitchFamily="18" charset="0"/>
                <a:cs typeface="Times New Roman" pitchFamily="18" charset="0"/>
              </a:rPr>
              <a:t>:</a:t>
            </a:r>
          </a:p>
          <a:p>
            <a:pPr lvl="0">
              <a:lnSpc>
                <a:spcPct val="150000"/>
              </a:lnSpc>
            </a:pPr>
            <a:r>
              <a:rPr lang="en-US" sz="1400" dirty="0" err="1">
                <a:latin typeface="Times New Roman" pitchFamily="18" charset="0"/>
                <a:cs typeface="Times New Roman" pitchFamily="18" charset="0"/>
              </a:rPr>
              <a:t>Dữ</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liệu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đóng</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gói</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smtClean="0">
                <a:latin typeface="Times New Roman" pitchFamily="18" charset="0"/>
                <a:cs typeface="Times New Roman" pitchFamily="18" charset="0"/>
              </a:rPr>
              <a:t>Phạm</a:t>
            </a:r>
            <a:r>
              <a:rPr lang="en-US" sz="1400" dirty="0" smtClean="0">
                <a:latin typeface="Times New Roman" pitchFamily="18" charset="0"/>
                <a:cs typeface="Times New Roman" pitchFamily="18" charset="0"/>
              </a:rPr>
              <a:t> vi </a:t>
            </a:r>
            <a:r>
              <a:rPr lang="en-US" sz="1400" dirty="0" err="1" smtClean="0">
                <a:latin typeface="Times New Roman" pitchFamily="18" charset="0"/>
                <a:cs typeface="Times New Roman" pitchFamily="18" charset="0"/>
              </a:rPr>
              <a:t>truy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cập</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được</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xác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định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rõ</a:t>
            </a:r>
            <a:r>
              <a:rPr lang="en-US" dirty="0"/>
              <a:t>.</a:t>
            </a:r>
          </a:p>
          <a:p>
            <a:endParaRPr lang="en-US" dirty="0"/>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TextBox 3"/>
          <p:cNvSpPr txBox="1"/>
          <p:nvPr/>
        </p:nvSpPr>
        <p:spPr>
          <a:xfrm>
            <a:off x="922462" y="4371950"/>
            <a:ext cx="4525598" cy="461665"/>
          </a:xfrm>
          <a:prstGeom prst="rect">
            <a:avLst/>
          </a:prstGeom>
          <a:noFill/>
        </p:spPr>
        <p:txBody>
          <a:bodyPr wrap="none" rtlCol="0">
            <a:spAutoFit/>
          </a:bodyPr>
          <a:lstStyle/>
          <a:p>
            <a:r>
              <a:rPr lang="en-US" sz="2400" smtClean="0"/>
              <a:t>Cộng đồng HDT =&gt; </a:t>
            </a:r>
            <a:r>
              <a:rPr lang="en-US" sz="2400" b="1" smtClean="0">
                <a:solidFill>
                  <a:srgbClr val="FF0000"/>
                </a:solidFill>
              </a:rPr>
              <a:t>Đối Tượng</a:t>
            </a:r>
            <a:endParaRPr lang="vi-VN" sz="2400" b="1">
              <a:solidFill>
                <a:srgbClr val="FF0000"/>
              </a:solidFill>
            </a:endParaRPr>
          </a:p>
        </p:txBody>
      </p:sp>
    </p:spTree>
    <p:extLst>
      <p:ext uri="{BB962C8B-B14F-4D97-AF65-F5344CB8AC3E}">
        <p14:creationId xmlns:p14="http://schemas.microsoft.com/office/powerpoint/2010/main" val="35190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vi-VN" smtClean="0"/>
              <a:t>3. WHAT </a:t>
            </a:r>
            <a:r>
              <a:rPr lang="vi-VN" smtClean="0"/>
              <a:t>IS </a:t>
            </a:r>
            <a:br>
              <a:rPr lang="vi-VN" smtClean="0"/>
            </a:br>
            <a:r>
              <a:rPr lang="vi-VN" smtClean="0"/>
              <a:t>AN OBJECT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440350"/>
            <a:ext cx="3297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dirty="0" smtClean="0"/>
              <a:t>OBJECT?</a:t>
            </a:r>
            <a:endParaRPr sz="6000"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Rectangle 3"/>
          <p:cNvSpPr/>
          <p:nvPr/>
        </p:nvSpPr>
        <p:spPr>
          <a:xfrm>
            <a:off x="4572000" y="0"/>
            <a:ext cx="4572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utoShape 2" descr="Travel Related Object Cute Cartoon Doodle Stock Vector (Royal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8" name="Google Shape;311;p21"/>
          <p:cNvSpPr txBox="1">
            <a:spLocks/>
          </p:cNvSpPr>
          <p:nvPr/>
        </p:nvSpPr>
        <p:spPr>
          <a:xfrm>
            <a:off x="8808000" y="1876176"/>
            <a:ext cx="336000" cy="727200"/>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solidFill>
                  <a:schemeClr val="bg1"/>
                </a:solidFill>
              </a:rPr>
              <a:pPr/>
              <a:t>13</a:t>
            </a:fld>
            <a:endParaRPr lang="en">
              <a:solidFill>
                <a:schemeClr val="bg1"/>
              </a:solidFill>
            </a:endParaRPr>
          </a:p>
        </p:txBody>
      </p:sp>
      <p:pic>
        <p:nvPicPr>
          <p:cNvPr id="1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417" y="2355726"/>
            <a:ext cx="440110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XE ĐẠP THỂ THAO FORNIX FM26 - MÀU XANH LÁ - Xe Đạp Trẻ Em - Xe Đạp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116931"/>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255" name="Google Shape;255;p15"/>
          <p:cNvSpPr txBox="1">
            <a:spLocks noGrp="1"/>
          </p:cNvSpPr>
          <p:nvPr>
            <p:ph type="subTitle" idx="4294967295"/>
          </p:nvPr>
        </p:nvSpPr>
        <p:spPr>
          <a:xfrm>
            <a:off x="313730" y="1541632"/>
            <a:ext cx="5194374" cy="3150600"/>
          </a:xfrm>
          <a:prstGeom prst="rect">
            <a:avLst/>
          </a:prstGeom>
        </p:spPr>
        <p:txBody>
          <a:bodyPr spcFirstLastPara="1" wrap="square" lIns="91425" tIns="91425" rIns="91425" bIns="91425" anchor="t" anchorCtr="0">
            <a:noAutofit/>
          </a:bodyPr>
          <a:lstStyle/>
          <a:p>
            <a:pPr algn="just"/>
            <a:r>
              <a:rPr lang="vi-VN" dirty="0" smtClean="0">
                <a:latin typeface="Calibri Light" pitchFamily="34" charset="0"/>
                <a:ea typeface="Tahoma" pitchFamily="34" charset="0"/>
                <a:cs typeface="Calibri Light" pitchFamily="34" charset="0"/>
              </a:rPr>
              <a:t>đại </a:t>
            </a:r>
            <a:r>
              <a:rPr lang="vi-VN" dirty="0">
                <a:latin typeface="Calibri Light" pitchFamily="34" charset="0"/>
                <a:ea typeface="Tahoma" pitchFamily="34" charset="0"/>
                <a:cs typeface="Calibri Light" pitchFamily="34" charset="0"/>
              </a:rPr>
              <a:t>diện của một cái gì đó </a:t>
            </a:r>
            <a:r>
              <a:rPr lang="vi-VN" dirty="0" smtClean="0">
                <a:latin typeface="Calibri Light" pitchFamily="34" charset="0"/>
                <a:ea typeface="Tahoma" pitchFamily="34" charset="0"/>
                <a:cs typeface="Calibri Light" pitchFamily="34" charset="0"/>
              </a:rPr>
              <a:t>trong thế giới</a:t>
            </a:r>
            <a:r>
              <a:rPr lang="en-US" dirty="0" smtClean="0">
                <a:latin typeface="Calibri Light" pitchFamily="34" charset="0"/>
                <a:ea typeface="Tahoma" pitchFamily="34" charset="0"/>
                <a:cs typeface="Calibri Light" pitchFamily="34" charset="0"/>
              </a:rPr>
              <a:t> </a:t>
            </a:r>
            <a:r>
              <a:rPr lang="en-US" dirty="0" err="1" smtClean="0">
                <a:latin typeface="Calibri Light" pitchFamily="34" charset="0"/>
                <a:ea typeface="Tahoma" pitchFamily="34" charset="0"/>
                <a:cs typeface="Calibri Light" pitchFamily="34" charset="0"/>
              </a:rPr>
              <a:t>thực</a:t>
            </a:r>
            <a:r>
              <a:rPr lang="en-US" dirty="0" smtClean="0">
                <a:latin typeface="Calibri Light" pitchFamily="34" charset="0"/>
                <a:ea typeface="Tahoma" pitchFamily="34" charset="0"/>
                <a:cs typeface="Calibri Light" pitchFamily="34" charset="0"/>
              </a:rPr>
              <a:t>.</a:t>
            </a:r>
            <a:endParaRPr lang="vi-VN" dirty="0" smtClean="0">
              <a:latin typeface="Calibri Light" pitchFamily="34" charset="0"/>
              <a:ea typeface="Tahoma" pitchFamily="34" charset="0"/>
              <a:cs typeface="Calibri Light" pitchFamily="34" charset="0"/>
            </a:endParaRPr>
          </a:p>
          <a:p>
            <a:pPr algn="just"/>
            <a:r>
              <a:rPr lang="vi-VN" dirty="0">
                <a:latin typeface="Calibri Light" pitchFamily="34" charset="0"/>
                <a:ea typeface="Tahoma" pitchFamily="34" charset="0"/>
                <a:cs typeface="Calibri Light" pitchFamily="34" charset="0"/>
              </a:rPr>
              <a:t>là một sự </a:t>
            </a:r>
            <a:r>
              <a:rPr lang="vi-VN" dirty="0" smtClean="0">
                <a:latin typeface="Calibri Light" pitchFamily="34" charset="0"/>
                <a:ea typeface="Tahoma" pitchFamily="34" charset="0"/>
                <a:cs typeface="Calibri Light" pitchFamily="34" charset="0"/>
              </a:rPr>
              <a:t>tr</a:t>
            </a:r>
            <a:r>
              <a:rPr lang="en-US" dirty="0" smtClean="0">
                <a:latin typeface="Calibri Light" pitchFamily="34" charset="0"/>
                <a:ea typeface="Tahoma" pitchFamily="34" charset="0"/>
                <a:cs typeface="Calibri Light" pitchFamily="34" charset="0"/>
              </a:rPr>
              <a:t>ừ</a:t>
            </a:r>
            <a:r>
              <a:rPr lang="vi-VN" dirty="0" smtClean="0">
                <a:latin typeface="Calibri Light" pitchFamily="34" charset="0"/>
                <a:ea typeface="Tahoma" pitchFamily="34" charset="0"/>
                <a:cs typeface="Calibri Light" pitchFamily="34" charset="0"/>
              </a:rPr>
              <a:t>u tượng</a:t>
            </a:r>
            <a:r>
              <a:rPr lang="en-US" dirty="0" smtClean="0">
                <a:latin typeface="Calibri Light" pitchFamily="34" charset="0"/>
                <a:ea typeface="Tahoma" pitchFamily="34" charset="0"/>
                <a:cs typeface="Calibri Light" pitchFamily="34" charset="0"/>
              </a:rPr>
              <a:t>.</a:t>
            </a:r>
            <a:r>
              <a:rPr lang="vi-VN" dirty="0" smtClean="0">
                <a:latin typeface="Calibri Light" pitchFamily="34" charset="0"/>
                <a:ea typeface="Tahoma" pitchFamily="34" charset="0"/>
                <a:cs typeface="Calibri Light" pitchFamily="34" charset="0"/>
              </a:rPr>
              <a:t> </a:t>
            </a:r>
            <a:endParaRPr lang="vi-VN" dirty="0">
              <a:latin typeface="Calibri Light" pitchFamily="34" charset="0"/>
              <a:ea typeface="Tahoma" pitchFamily="34" charset="0"/>
              <a:cs typeface="Calibri Light" pitchFamily="34" charset="0"/>
            </a:endParaRPr>
          </a:p>
          <a:p>
            <a:pPr marL="0" lvl="0" indent="0" algn="l" rtl="0">
              <a:spcBef>
                <a:spcPts val="600"/>
              </a:spcBef>
              <a:spcAft>
                <a:spcPts val="0"/>
              </a:spcAft>
              <a:buClr>
                <a:schemeClr val="dk1"/>
              </a:buClr>
              <a:buSzPts val="1100"/>
              <a:buFont typeface="Arial"/>
              <a:buNone/>
            </a:pPr>
            <a:endParaRPr b="1" dirty="0"/>
          </a:p>
        </p:txBody>
      </p:sp>
      <p:cxnSp>
        <p:nvCxnSpPr>
          <p:cNvPr id="11" name="Straight Arrow Connector 10"/>
          <p:cNvCxnSpPr/>
          <p:nvPr/>
        </p:nvCxnSpPr>
        <p:spPr>
          <a:xfrm flipH="1">
            <a:off x="7292313" y="2571750"/>
            <a:ext cx="864096" cy="390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H="1" flipV="1">
            <a:off x="7355151" y="3805419"/>
            <a:ext cx="552904" cy="56062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5868144" y="2355726"/>
            <a:ext cx="144016"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H="1">
            <a:off x="6444208" y="2355726"/>
            <a:ext cx="216024"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0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1658" y="483518"/>
            <a:ext cx="4519123"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5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5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050"/>
                                        </p:tgtEl>
                                        <p:attrNameLst>
                                          <p:attrName>style.visibility</p:attrName>
                                        </p:attrNameLst>
                                      </p:cBhvr>
                                      <p:to>
                                        <p:strVal val="visible"/>
                                      </p:to>
                                    </p:set>
                                    <p:animEffect transition="in" filter="fade">
                                      <p:cBhvr>
                                        <p:cTn id="6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592500" y="3435846"/>
            <a:ext cx="2406165" cy="1656184"/>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r>
              <a:rPr lang="vi-VN" sz="2000">
                <a:latin typeface="Calibri Light" pitchFamily="34" charset="0"/>
                <a:ea typeface="Tahoma" pitchFamily="34" charset="0"/>
                <a:cs typeface="Calibri Light" pitchFamily="34" charset="0"/>
                <a:sym typeface="Barlow Light"/>
              </a:rPr>
              <a:t>là một chuỗi các hoạt động mà đối tượng có thể làm</a:t>
            </a:r>
            <a:r>
              <a:rPr lang="en-US" sz="2000">
                <a:latin typeface="Calibri Light" pitchFamily="34" charset="0"/>
                <a:ea typeface="Tahoma" pitchFamily="34" charset="0"/>
                <a:cs typeface="Calibri Light" pitchFamily="34" charset="0"/>
                <a:sym typeface="Barlow Light"/>
              </a:rPr>
              <a:t>.</a:t>
            </a:r>
            <a:endParaRPr lang="vi-VN" sz="2000">
              <a:latin typeface="Calibri Light" pitchFamily="34" charset="0"/>
              <a:ea typeface="Tahoma" pitchFamily="34" charset="0"/>
              <a:cs typeface="Calibri Light" pitchFamily="34" charset="0"/>
              <a:sym typeface="Barlow Light"/>
            </a:endParaRPr>
          </a:p>
        </p:txBody>
      </p:sp>
      <p:pic>
        <p:nvPicPr>
          <p:cNvPr id="10" name="Picture 9"/>
          <p:cNvPicPr/>
          <p:nvPr/>
        </p:nvPicPr>
        <p:blipFill>
          <a:blip r:embed="rId4"/>
          <a:stretch>
            <a:fillRect/>
          </a:stretch>
        </p:blipFill>
        <p:spPr>
          <a:xfrm>
            <a:off x="3299287" y="3291830"/>
            <a:ext cx="2640865" cy="1800200"/>
          </a:xfrm>
          <a:prstGeom prst="rect">
            <a:avLst/>
          </a:prstGeom>
        </p:spPr>
      </p:pic>
    </p:spTree>
    <p:extLst>
      <p:ext uri="{BB962C8B-B14F-4D97-AF65-F5344CB8AC3E}">
        <p14:creationId xmlns:p14="http://schemas.microsoft.com/office/powerpoint/2010/main" val="1071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592500" y="3435846"/>
            <a:ext cx="3259420" cy="1656184"/>
          </a:xfrm>
          <a:prstGeom prst="wedgeRectCallout">
            <a:avLst>
              <a:gd name="adj1" fmla="val 24394"/>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r>
              <a:rPr lang="vi-VN" sz="2000" smtClean="0">
                <a:latin typeface="Calibri Light" pitchFamily="34" charset="0"/>
                <a:ea typeface="Tahoma" pitchFamily="34" charset="0"/>
                <a:cs typeface="Calibri Light" pitchFamily="34" charset="0"/>
              </a:rPr>
              <a:t>được </a:t>
            </a:r>
            <a:r>
              <a:rPr lang="vi-VN" sz="2000">
                <a:latin typeface="Calibri Light" pitchFamily="34" charset="0"/>
                <a:ea typeface="Tahoma" pitchFamily="34" charset="0"/>
                <a:cs typeface="Calibri Light" pitchFamily="34" charset="0"/>
              </a:rPr>
              <a:t>xác định bởi các giá trị của các thuộc tính và các liên kết của nó với các đối tượng khác</a:t>
            </a:r>
            <a:endParaRPr lang="vi-VN" sz="2000">
              <a:latin typeface="Calibri Light" pitchFamily="34" charset="0"/>
              <a:ea typeface="Tahoma" pitchFamily="34" charset="0"/>
              <a:cs typeface="Calibri Light" pitchFamily="34" charset="0"/>
              <a:sym typeface="Barlow Light"/>
            </a:endParaRPr>
          </a:p>
        </p:txBody>
      </p:sp>
    </p:spTree>
    <p:extLst>
      <p:ext uri="{BB962C8B-B14F-4D97-AF65-F5344CB8AC3E}">
        <p14:creationId xmlns:p14="http://schemas.microsoft.com/office/powerpoint/2010/main" val="14432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074" name="Picture 2" descr="Hệ thống máy ATM Vietcombank bị lỗi không rút được tiề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282"/>
            <a:ext cx="2736304" cy="205526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54;p15"/>
          <p:cNvSpPr txBox="1">
            <a:spLocks/>
          </p:cNvSpPr>
          <p:nvPr/>
        </p:nvSpPr>
        <p:spPr>
          <a:xfrm>
            <a:off x="2101652" y="2283718"/>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a:solidFill>
                  <a:schemeClr val="accent3"/>
                </a:solidFill>
                <a:latin typeface="Calibri Light" pitchFamily="34" charset="0"/>
                <a:ea typeface="Tahoma" pitchFamily="34" charset="0"/>
                <a:cs typeface="Calibri Light" pitchFamily="34" charset="0"/>
                <a:sym typeface="Arial"/>
              </a:rPr>
              <a:t>Số dư?</a:t>
            </a:r>
            <a:endParaRPr lang="vi-VN" sz="3600" b="1" dirty="0">
              <a:solidFill>
                <a:schemeClr val="accent3"/>
              </a:solidFill>
              <a:latin typeface="Calibri Light" pitchFamily="34" charset="0"/>
              <a:ea typeface="Tahoma" pitchFamily="34" charset="0"/>
              <a:cs typeface="Calibri Light" pitchFamily="34" charset="0"/>
              <a:sym typeface="Arial"/>
            </a:endParaRPr>
          </a:p>
        </p:txBody>
      </p:sp>
    </p:spTree>
    <p:extLst>
      <p:ext uri="{BB962C8B-B14F-4D97-AF65-F5344CB8AC3E}">
        <p14:creationId xmlns:p14="http://schemas.microsoft.com/office/powerpoint/2010/main" val="1499039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1331640" y="3435846"/>
            <a:ext cx="3960440" cy="1656184"/>
          </a:xfrm>
          <a:prstGeom prst="wedgeRectCallout">
            <a:avLst>
              <a:gd name="adj1" fmla="val 24394"/>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Arial" pitchFamily="34" charset="0"/>
              <a:buChar char="•"/>
            </a:pPr>
            <a:r>
              <a:rPr lang="en-US" sz="2000" smtClean="0">
                <a:latin typeface="Calibri Light" pitchFamily="34" charset="0"/>
                <a:ea typeface="Tahoma" pitchFamily="34" charset="0"/>
                <a:cs typeface="Calibri Light" pitchFamily="34" charset="0"/>
              </a:rPr>
              <a:t>là </a:t>
            </a:r>
            <a:r>
              <a:rPr lang="en-US" sz="2000">
                <a:latin typeface="Calibri Light" pitchFamily="34" charset="0"/>
                <a:ea typeface="Tahoma" pitchFamily="34" charset="0"/>
                <a:cs typeface="Calibri Light" pitchFamily="34" charset="0"/>
              </a:rPr>
              <a:t>cái phân biệt đối tượng này với đối tượng </a:t>
            </a:r>
            <a:r>
              <a:rPr lang="en-US" sz="2000" smtClean="0">
                <a:latin typeface="Calibri Light" pitchFamily="34" charset="0"/>
                <a:ea typeface="Tahoma" pitchFamily="34" charset="0"/>
                <a:cs typeface="Calibri Light" pitchFamily="34" charset="0"/>
              </a:rPr>
              <a:t>khác</a:t>
            </a:r>
          </a:p>
          <a:p>
            <a:pPr marL="342900" indent="-342900" algn="just">
              <a:buFont typeface="Arial" pitchFamily="34" charset="0"/>
              <a:buChar char="•"/>
            </a:pPr>
            <a:r>
              <a:rPr lang="en-US" sz="2000" smtClean="0">
                <a:latin typeface="Calibri Light" pitchFamily="34" charset="0"/>
                <a:ea typeface="Tahoma" pitchFamily="34" charset="0"/>
                <a:cs typeface="Calibri Light" pitchFamily="34" charset="0"/>
              </a:rPr>
              <a:t>định danh</a:t>
            </a:r>
            <a:r>
              <a:rPr lang="vi-VN" sz="2000" smtClean="0">
                <a:latin typeface="Calibri Light" pitchFamily="34" charset="0"/>
                <a:ea typeface="Tahoma" pitchFamily="34" charset="0"/>
                <a:cs typeface="Calibri Light" pitchFamily="34" charset="0"/>
              </a:rPr>
              <a:t> </a:t>
            </a:r>
            <a:r>
              <a:rPr lang="vi-VN" sz="2000">
                <a:latin typeface="Calibri Light" pitchFamily="34" charset="0"/>
                <a:ea typeface="Tahoma" pitchFamily="34" charset="0"/>
                <a:cs typeface="Calibri Light" pitchFamily="34" charset="0"/>
              </a:rPr>
              <a:t>có nghĩa là mỗi đối tượng là duy nhất,</a:t>
            </a:r>
          </a:p>
        </p:txBody>
      </p:sp>
    </p:spTree>
    <p:extLst>
      <p:ext uri="{BB962C8B-B14F-4D97-AF65-F5344CB8AC3E}">
        <p14:creationId xmlns:p14="http://schemas.microsoft.com/office/powerpoint/2010/main" val="36040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7"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7494"/>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54;p15"/>
          <p:cNvSpPr txBox="1">
            <a:spLocks/>
          </p:cNvSpPr>
          <p:nvPr/>
        </p:nvSpPr>
        <p:spPr>
          <a:xfrm>
            <a:off x="3059832" y="440350"/>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6000" smtClean="0"/>
              <a:t>ID</a:t>
            </a:r>
            <a:endParaRPr lang="vi-VN" sz="6000" dirty="0"/>
          </a:p>
        </p:txBody>
      </p:sp>
      <p:pic>
        <p:nvPicPr>
          <p:cNvPr id="9"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95686"/>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54;p15"/>
          <p:cNvSpPr txBox="1">
            <a:spLocks/>
          </p:cNvSpPr>
          <p:nvPr/>
        </p:nvSpPr>
        <p:spPr>
          <a:xfrm>
            <a:off x="3065934" y="440350"/>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6000" smtClean="0">
                <a:solidFill>
                  <a:srgbClr val="FF0000"/>
                </a:solidFill>
              </a:rPr>
              <a:t>ID</a:t>
            </a:r>
            <a:endParaRPr lang="vi-VN" sz="6000" dirty="0">
              <a:solidFill>
                <a:srgbClr val="FF0000"/>
              </a:solidFill>
            </a:endParaRPr>
          </a:p>
        </p:txBody>
      </p:sp>
    </p:spTree>
    <p:extLst>
      <p:ext uri="{BB962C8B-B14F-4D97-AF65-F5344CB8AC3E}">
        <p14:creationId xmlns:p14="http://schemas.microsoft.com/office/powerpoint/2010/main" val="21964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1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itle 2"/>
          <p:cNvSpPr>
            <a:spLocks noGrp="1"/>
          </p:cNvSpPr>
          <p:nvPr>
            <p:ph type="title"/>
          </p:nvPr>
        </p:nvSpPr>
        <p:spPr>
          <a:xfrm>
            <a:off x="179512" y="267494"/>
            <a:ext cx="5832648" cy="857400"/>
          </a:xfrm>
        </p:spPr>
        <p:txBody>
          <a:bodyPr/>
          <a:lstStyle/>
          <a:p>
            <a:r>
              <a:rPr lang="en-US" dirty="0" smtClean="0"/>
              <a:t>Encapsulation and data hiding </a:t>
            </a:r>
            <a:endParaRPr lang="en-US" dirty="0"/>
          </a:p>
        </p:txBody>
      </p:sp>
      <p:sp>
        <p:nvSpPr>
          <p:cNvPr id="5" name="Google Shape;254;p15"/>
          <p:cNvSpPr txBox="1">
            <a:spLocks/>
          </p:cNvSpPr>
          <p:nvPr/>
        </p:nvSpPr>
        <p:spPr>
          <a:xfrm>
            <a:off x="467544" y="1059582"/>
            <a:ext cx="196565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smtClean="0">
                <a:solidFill>
                  <a:srgbClr val="FF0000"/>
                </a:solidFill>
                <a:latin typeface="Corbel" pitchFamily="34" charset="0"/>
              </a:rPr>
              <a:t>Đóng gói</a:t>
            </a:r>
            <a:endParaRPr lang="vi-VN" sz="2000" b="1" dirty="0">
              <a:solidFill>
                <a:schemeClr val="accent1">
                  <a:lumMod val="50000"/>
                </a:schemeClr>
              </a:solidFill>
              <a:latin typeface="Corbel" pitchFamily="34" charset="0"/>
            </a:endParaRPr>
          </a:p>
        </p:txBody>
      </p:sp>
      <p:cxnSp>
        <p:nvCxnSpPr>
          <p:cNvPr id="7" name="Straight Arrow Connector 6"/>
          <p:cNvCxnSpPr/>
          <p:nvPr/>
        </p:nvCxnSpPr>
        <p:spPr>
          <a:xfrm>
            <a:off x="1835696" y="2219382"/>
            <a:ext cx="576064" cy="64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a:off x="1403648" y="2219382"/>
            <a:ext cx="1008112" cy="11444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2424545" y="2715766"/>
            <a:ext cx="1643399" cy="369332"/>
          </a:xfrm>
          <a:prstGeom prst="rect">
            <a:avLst/>
          </a:prstGeom>
          <a:noFill/>
        </p:spPr>
        <p:txBody>
          <a:bodyPr wrap="none" rtlCol="0">
            <a:spAutoFit/>
          </a:bodyPr>
          <a:lstStyle/>
          <a:p>
            <a:r>
              <a:rPr lang="vi-VN" sz="1800" smtClean="0"/>
              <a:t>Tên đối tượng</a:t>
            </a:r>
            <a:endParaRPr lang="vi-VN" sz="1800"/>
          </a:p>
        </p:txBody>
      </p:sp>
      <p:sp>
        <p:nvSpPr>
          <p:cNvPr id="11" name="TextBox 10"/>
          <p:cNvSpPr txBox="1"/>
          <p:nvPr/>
        </p:nvSpPr>
        <p:spPr>
          <a:xfrm>
            <a:off x="2411760" y="3179172"/>
            <a:ext cx="813043" cy="369332"/>
          </a:xfrm>
          <a:prstGeom prst="rect">
            <a:avLst/>
          </a:prstGeom>
          <a:noFill/>
        </p:spPr>
        <p:txBody>
          <a:bodyPr wrap="none" rtlCol="0">
            <a:spAutoFit/>
          </a:bodyPr>
          <a:lstStyle/>
          <a:p>
            <a:r>
              <a:rPr lang="vi-VN" sz="1800" smtClean="0"/>
              <a:t>Public</a:t>
            </a:r>
            <a:endParaRPr lang="vi-VN" sz="1800"/>
          </a:p>
        </p:txBody>
      </p:sp>
      <p:cxnSp>
        <p:nvCxnSpPr>
          <p:cNvPr id="13" name="Straight Arrow Connector 12"/>
          <p:cNvCxnSpPr/>
          <p:nvPr/>
        </p:nvCxnSpPr>
        <p:spPr>
          <a:xfrm>
            <a:off x="916013" y="2219382"/>
            <a:ext cx="1495747" cy="16485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2433201" y="3795886"/>
            <a:ext cx="902811" cy="369332"/>
          </a:xfrm>
          <a:prstGeom prst="rect">
            <a:avLst/>
          </a:prstGeom>
          <a:noFill/>
        </p:spPr>
        <p:txBody>
          <a:bodyPr wrap="none" rtlCol="0">
            <a:spAutoFit/>
          </a:bodyPr>
          <a:lstStyle/>
          <a:p>
            <a:r>
              <a:rPr lang="vi-VN" sz="1800" smtClean="0"/>
              <a:t>Private</a:t>
            </a:r>
            <a:endParaRPr lang="vi-VN" sz="1800"/>
          </a:p>
        </p:txBody>
      </p:sp>
      <p:sp>
        <p:nvSpPr>
          <p:cNvPr id="16" name="TextBox 15"/>
          <p:cNvSpPr txBox="1"/>
          <p:nvPr/>
        </p:nvSpPr>
        <p:spPr>
          <a:xfrm rot="1823617">
            <a:off x="1538566" y="2715766"/>
            <a:ext cx="492443" cy="830997"/>
          </a:xfrm>
          <a:prstGeom prst="rect">
            <a:avLst/>
          </a:prstGeom>
          <a:noFill/>
        </p:spPr>
        <p:txBody>
          <a:bodyPr wrap="none" rtlCol="0">
            <a:spAutoFit/>
          </a:bodyPr>
          <a:lstStyle/>
          <a:p>
            <a:r>
              <a:rPr lang="vi-VN" sz="4800" smtClean="0">
                <a:solidFill>
                  <a:srgbClr val="FF0000"/>
                </a:solidFill>
              </a:rPr>
              <a:t>x</a:t>
            </a:r>
            <a:endParaRPr lang="vi-VN" sz="4800">
              <a:solidFill>
                <a:srgbClr val="FF0000"/>
              </a:solidFill>
            </a:endParaRPr>
          </a:p>
        </p:txBody>
      </p:sp>
      <p:sp>
        <p:nvSpPr>
          <p:cNvPr id="17" name="Google Shape;254;p15"/>
          <p:cNvSpPr txBox="1">
            <a:spLocks/>
          </p:cNvSpPr>
          <p:nvPr/>
        </p:nvSpPr>
        <p:spPr>
          <a:xfrm>
            <a:off x="3224803" y="3387147"/>
            <a:ext cx="5184576"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smtClean="0">
                <a:solidFill>
                  <a:srgbClr val="FF0000"/>
                </a:solidFill>
                <a:latin typeface="Corbel" pitchFamily="34" charset="0"/>
              </a:rPr>
              <a:t>=&gt; Ẩn dữ liệu</a:t>
            </a:r>
            <a:endParaRPr lang="vi-VN" sz="2000" b="1" dirty="0">
              <a:solidFill>
                <a:schemeClr val="accent1">
                  <a:lumMod val="50000"/>
                </a:schemeClr>
              </a:solidFill>
              <a:latin typeface="Corbel" pitchFamily="34" charset="0"/>
            </a:endParaRPr>
          </a:p>
        </p:txBody>
      </p:sp>
      <p:sp>
        <p:nvSpPr>
          <p:cNvPr id="18" name="Google Shape;254;p15"/>
          <p:cNvSpPr txBox="1">
            <a:spLocks/>
          </p:cNvSpPr>
          <p:nvPr/>
        </p:nvSpPr>
        <p:spPr>
          <a:xfrm>
            <a:off x="2339752" y="987574"/>
            <a:ext cx="331236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2000" b="1" smtClean="0">
                <a:solidFill>
                  <a:schemeClr val="accent1">
                    <a:lumMod val="50000"/>
                  </a:schemeClr>
                </a:solidFill>
                <a:latin typeface="Corbel" pitchFamily="34" charset="0"/>
              </a:rPr>
              <a:t>=&gt; không làm hỏng dữ liệu</a:t>
            </a:r>
            <a:endParaRPr lang="vi-VN" sz="2000" b="1" dirty="0">
              <a:solidFill>
                <a:schemeClr val="accent1">
                  <a:lumMod val="50000"/>
                </a:schemeClr>
              </a:solidFill>
              <a:latin typeface="Corbel" pitchFamily="34" charset="0"/>
            </a:endParaRPr>
          </a:p>
        </p:txBody>
      </p:sp>
    </p:spTree>
    <p:extLst>
      <p:ext uri="{BB962C8B-B14F-4D97-AF65-F5344CB8AC3E}">
        <p14:creationId xmlns:p14="http://schemas.microsoft.com/office/powerpoint/2010/main" val="37850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9542"/>
            <a:ext cx="3891300" cy="1159800"/>
          </a:xfrm>
        </p:spPr>
        <p:txBody>
          <a:bodyPr/>
          <a:lstStyle/>
          <a:p>
            <a:r>
              <a:rPr lang="en-US" dirty="0" err="1" smtClean="0">
                <a:ln w="18415" cmpd="sng">
                  <a:solidFill>
                    <a:srgbClr val="FFFFFF"/>
                  </a:solidFill>
                  <a:prstDash val="solid"/>
                </a:ln>
                <a:effectLst>
                  <a:outerShdw blurRad="63500" dir="3600000" algn="tl" rotWithShape="0">
                    <a:srgbClr val="000000">
                      <a:alpha val="70000"/>
                    </a:srgbClr>
                  </a:outerShdw>
                </a:effectLst>
              </a:rPr>
              <a:t>Các</a:t>
            </a:r>
            <a:r>
              <a:rPr lang="en-US" dirty="0" smtClean="0">
                <a:ln w="18415" cmpd="sng">
                  <a:solidFill>
                    <a:srgbClr val="FFFFFF"/>
                  </a:solidFill>
                  <a:prstDash val="solid"/>
                </a:ln>
                <a:effectLst>
                  <a:outerShdw blurRad="63500" dir="3600000" algn="tl" rotWithShape="0">
                    <a:srgbClr val="000000">
                      <a:alpha val="70000"/>
                    </a:srgbClr>
                  </a:outerShdw>
                </a:effectLst>
              </a:rPr>
              <a:t> </a:t>
            </a:r>
            <a:r>
              <a:rPr lang="en-US" dirty="0" err="1" smtClean="0">
                <a:ln w="18415" cmpd="sng">
                  <a:solidFill>
                    <a:srgbClr val="FFFFFF"/>
                  </a:solidFill>
                  <a:prstDash val="solid"/>
                </a:ln>
                <a:effectLst>
                  <a:outerShdw blurRad="63500" dir="3600000" algn="tl" rotWithShape="0">
                    <a:srgbClr val="000000">
                      <a:alpha val="70000"/>
                    </a:srgbClr>
                  </a:outerShdw>
                </a:effectLst>
              </a:rPr>
              <a:t>thành</a:t>
            </a:r>
            <a:r>
              <a:rPr lang="en-US" dirty="0" smtClean="0">
                <a:ln w="18415" cmpd="sng">
                  <a:solidFill>
                    <a:srgbClr val="FFFFFF"/>
                  </a:solidFill>
                  <a:prstDash val="solid"/>
                </a:ln>
                <a:effectLst>
                  <a:outerShdw blurRad="63500" dir="3600000" algn="tl" rotWithShape="0">
                    <a:srgbClr val="000000">
                      <a:alpha val="70000"/>
                    </a:srgbClr>
                  </a:outerShdw>
                </a:effectLst>
              </a:rPr>
              <a:t> </a:t>
            </a:r>
            <a:r>
              <a:rPr lang="en-US" dirty="0" err="1" smtClean="0">
                <a:ln w="18415" cmpd="sng">
                  <a:solidFill>
                    <a:srgbClr val="FFFFFF"/>
                  </a:solidFill>
                  <a:prstDash val="solid"/>
                </a:ln>
                <a:effectLst>
                  <a:outerShdw blurRad="63500" dir="3600000" algn="tl" rotWithShape="0">
                    <a:srgbClr val="000000">
                      <a:alpha val="70000"/>
                    </a:srgbClr>
                  </a:outerShdw>
                </a:effectLst>
              </a:rPr>
              <a:t>viên</a:t>
            </a:r>
            <a:r>
              <a:rPr lang="en-US" dirty="0" smtClean="0">
                <a:ln w="18415" cmpd="sng">
                  <a:solidFill>
                    <a:srgbClr val="FFFFFF"/>
                  </a:solidFill>
                  <a:prstDash val="solid"/>
                </a:ln>
                <a:effectLst>
                  <a:outerShdw blurRad="63500" dir="3600000" algn="tl" rotWithShape="0">
                    <a:srgbClr val="000000">
                      <a:alpha val="70000"/>
                    </a:srgbClr>
                  </a:outerShdw>
                </a:effectLst>
              </a:rPr>
              <a:t>:</a:t>
            </a:r>
            <a:r>
              <a:rPr lang="en-US" dirty="0" smtClean="0"/>
              <a:t/>
            </a:r>
            <a:br>
              <a:rPr lang="en-US" dirty="0" smtClean="0"/>
            </a:br>
            <a:endParaRPr lang="en-US" dirty="0"/>
          </a:p>
        </p:txBody>
      </p:sp>
      <p:sp>
        <p:nvSpPr>
          <p:cNvPr id="3" name="Subtitle 2"/>
          <p:cNvSpPr>
            <a:spLocks noGrp="1"/>
          </p:cNvSpPr>
          <p:nvPr>
            <p:ph type="subTitle" idx="1"/>
          </p:nvPr>
        </p:nvSpPr>
        <p:spPr>
          <a:xfrm>
            <a:off x="1331640" y="1203598"/>
            <a:ext cx="6192688" cy="1584176"/>
          </a:xfrm>
        </p:spPr>
        <p:txBody>
          <a:bodyPr/>
          <a:lstStyle/>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Đổ</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Trọng</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Hảo</a:t>
            </a:r>
            <a:r>
              <a:rPr lang="en-US"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110117051</a:t>
            </a:r>
          </a:p>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Nguyễn</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Minh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Thư</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110117035</a:t>
            </a:r>
          </a:p>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Võ</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Lê</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Khánh</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Duy</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110117048</a:t>
            </a:r>
          </a:p>
          <a:p>
            <a:pPr algn="l"/>
            <a:endParaRPr lang="en-US" dirty="0"/>
          </a:p>
        </p:txBody>
      </p:sp>
      <p:pic>
        <p:nvPicPr>
          <p:cNvPr id="1030" name="Picture 6" descr="https://encrypted-tbn0.gstatic.com/images?q=tbn%3AANd9GcR7xG5uQ-OD8fJvDPwfMyZ_3YlA3zYQPCyuKZdYApC9a_O3Fayg&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628" y="3028156"/>
            <a:ext cx="319835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766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vi-VN" smtClean="0"/>
              <a:t>4. WHAT </a:t>
            </a:r>
            <a:r>
              <a:rPr lang="vi-VN" dirty="0" smtClean="0"/>
              <a:t>IS </a:t>
            </a:r>
            <a:r>
              <a:rPr lang="vi-VN" smtClean="0"/>
              <a:t/>
            </a:r>
            <a:br>
              <a:rPr lang="vi-VN" smtClean="0"/>
            </a:br>
            <a:r>
              <a:rPr lang="vi-VN" smtClean="0"/>
              <a:t>CLASS</a:t>
            </a:r>
            <a:endParaRPr dirty="0"/>
          </a:p>
        </p:txBody>
      </p:sp>
    </p:spTree>
    <p:extLst>
      <p:ext uri="{BB962C8B-B14F-4D97-AF65-F5344CB8AC3E}">
        <p14:creationId xmlns:p14="http://schemas.microsoft.com/office/powerpoint/2010/main" val="4039537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1187624" y="2473449"/>
            <a:ext cx="4752528" cy="129614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400" b="1" smtClean="0">
                <a:solidFill>
                  <a:srgbClr val="FF0000"/>
                </a:solidFill>
              </a:rPr>
              <a:t>Vấn đề</a:t>
            </a:r>
            <a:endParaRPr sz="2400" b="1">
              <a:solidFill>
                <a:srgbClr val="FF0000"/>
              </a:solidFill>
            </a:endParaRPr>
          </a:p>
          <a:p>
            <a:pPr marL="0" lvl="0" indent="0" algn="l" rtl="0">
              <a:spcBef>
                <a:spcPts val="600"/>
              </a:spcBef>
              <a:spcAft>
                <a:spcPts val="0"/>
              </a:spcAft>
              <a:buNone/>
            </a:pPr>
            <a:r>
              <a:rPr lang="vi-VN" sz="2400" smtClean="0"/>
              <a:t>Chúng chiếm quá nhiều không gian</a:t>
            </a:r>
            <a:endParaRPr sz="240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8194"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195486"/>
            <a:ext cx="499941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651870"/>
            <a:ext cx="5593829" cy="130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52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500"/>
                                        <p:tgtEl>
                                          <p:spTgt spid="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9">
                                            <p:txEl>
                                              <p:pRg st="1" end="1"/>
                                            </p:txEl>
                                          </p:spTgt>
                                        </p:tgtEl>
                                        <p:attrNameLst>
                                          <p:attrName>style.visibility</p:attrName>
                                        </p:attrNameLst>
                                      </p:cBhvr>
                                      <p:to>
                                        <p:strVal val="visible"/>
                                      </p:to>
                                    </p:set>
                                    <p:animEffect transition="in" filter="fade">
                                      <p:cBhvr>
                                        <p:cTn id="10" dur="500"/>
                                        <p:tgtEl>
                                          <p:spTgt spid="2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animEffect transition="in" filter="fade">
                                      <p:cBhvr>
                                        <p:cTn id="15"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r>
              <a:rPr lang="vi-VN" sz="2800" smtClean="0"/>
              <a:t>Class là </a:t>
            </a:r>
            <a:r>
              <a:rPr lang="vi-VN" sz="2800"/>
              <a:t>một nhóm các đối tượng có cùng một tập các thuộc tính, cùng các mối quan hệ và cùng một hành vi.</a:t>
            </a: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Google Shape;254;p15"/>
          <p:cNvSpPr txBox="1">
            <a:spLocks/>
          </p:cNvSpPr>
          <p:nvPr/>
        </p:nvSpPr>
        <p:spPr>
          <a:xfrm>
            <a:off x="2051720" y="-524594"/>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smtClean="0">
                <a:solidFill>
                  <a:schemeClr val="accent3"/>
                </a:solidFill>
                <a:latin typeface="Calibri Light" pitchFamily="34" charset="0"/>
                <a:ea typeface="Tahoma" pitchFamily="34" charset="0"/>
                <a:cs typeface="Calibri Light" pitchFamily="34" charset="0"/>
                <a:sym typeface="Arial"/>
              </a:rPr>
              <a:t>class</a:t>
            </a:r>
            <a:endParaRPr lang="vi-VN" sz="3600" b="1" dirty="0">
              <a:solidFill>
                <a:schemeClr val="accent3"/>
              </a:solidFill>
              <a:latin typeface="Calibri Light" pitchFamily="34" charset="0"/>
              <a:ea typeface="Tahoma" pitchFamily="34" charset="0"/>
              <a:cs typeface="Calibri Light" pitchFamily="34" charset="0"/>
              <a:sym typeface="Arial"/>
            </a:endParaRPr>
          </a:p>
        </p:txBody>
      </p:sp>
      <p:pic>
        <p:nvPicPr>
          <p:cNvPr id="5"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83518"/>
            <a:ext cx="2226908" cy="1252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840"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260"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54;p15"/>
          <p:cNvSpPr txBox="1">
            <a:spLocks/>
          </p:cNvSpPr>
          <p:nvPr/>
        </p:nvSpPr>
        <p:spPr>
          <a:xfrm>
            <a:off x="122572" y="1627974"/>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smtClean="0">
                <a:solidFill>
                  <a:schemeClr val="accent3"/>
                </a:solidFill>
                <a:latin typeface="Calibri Light" pitchFamily="34" charset="0"/>
                <a:ea typeface="Tahoma" pitchFamily="34" charset="0"/>
                <a:cs typeface="Calibri Light" pitchFamily="34" charset="0"/>
                <a:sym typeface="Arial"/>
              </a:rPr>
              <a:t>object</a:t>
            </a:r>
            <a:endParaRPr lang="vi-VN" sz="3600" b="1" dirty="0">
              <a:solidFill>
                <a:schemeClr val="accent3"/>
              </a:solidFill>
              <a:latin typeface="Calibri Light" pitchFamily="34" charset="0"/>
              <a:ea typeface="Tahoma" pitchFamily="34" charset="0"/>
              <a:cs typeface="Calibri Light" pitchFamily="34" charset="0"/>
              <a:sym typeface="Arial"/>
            </a:endParaRPr>
          </a:p>
        </p:txBody>
      </p:sp>
      <p:cxnSp>
        <p:nvCxnSpPr>
          <p:cNvPr id="4" name="Straight Connector 3"/>
          <p:cNvCxnSpPr/>
          <p:nvPr/>
        </p:nvCxnSpPr>
        <p:spPr>
          <a:xfrm>
            <a:off x="179512" y="3435846"/>
            <a:ext cx="3599202" cy="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220149" y="3579862"/>
            <a:ext cx="3310522" cy="707886"/>
          </a:xfrm>
          <a:prstGeom prst="rect">
            <a:avLst/>
          </a:prstGeom>
          <a:noFill/>
        </p:spPr>
        <p:txBody>
          <a:bodyPr wrap="none" lIns="91440" tIns="45720" rIns="91440" bIns="45720">
            <a:spAutoFit/>
          </a:bodyPr>
          <a:lstStyle/>
          <a:p>
            <a:pPr algn="ctr"/>
            <a:r>
              <a:rPr lang="vi-VN" sz="4000" b="1" cap="none" spc="50" smtClean="0">
                <a:ln w="12700" cmpd="sng">
                  <a:solidFill>
                    <a:schemeClr val="accent6">
                      <a:satMod val="120000"/>
                      <a:shade val="80000"/>
                    </a:schemeClr>
                  </a:solidFill>
                  <a:prstDash val="solid"/>
                </a:ln>
                <a:solidFill>
                  <a:schemeClr val="accent6">
                    <a:lumMod val="60000"/>
                    <a:lumOff val="40000"/>
                  </a:schemeClr>
                </a:solidFill>
                <a:effectLst>
                  <a:glow rad="53100">
                    <a:schemeClr val="accent6">
                      <a:satMod val="180000"/>
                      <a:alpha val="30000"/>
                    </a:schemeClr>
                  </a:glow>
                </a:effectLst>
              </a:rPr>
              <a:t>Các thể hiện</a:t>
            </a:r>
            <a:endParaRPr lang="en-US" sz="4000" b="1" cap="none" spc="50">
              <a:ln w="12700" cmpd="sng">
                <a:solidFill>
                  <a:schemeClr val="accent6">
                    <a:satMod val="120000"/>
                    <a:shade val="80000"/>
                  </a:schemeClr>
                </a:solidFill>
                <a:prstDash val="solid"/>
              </a:ln>
              <a:solidFill>
                <a:schemeClr val="accent6">
                  <a:lumMod val="60000"/>
                  <a:lumOff val="40000"/>
                </a:schemeClr>
              </a:solidFill>
              <a:effectLst>
                <a:glow rad="53100">
                  <a:schemeClr val="accent6">
                    <a:satMod val="180000"/>
                    <a:alpha val="30000"/>
                  </a:schemeClr>
                </a:glow>
              </a:effectLst>
            </a:endParaRPr>
          </a:p>
        </p:txBody>
      </p:sp>
      <p:pic>
        <p:nvPicPr>
          <p:cNvPr id="15"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588"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738"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75315" y="3733750"/>
            <a:ext cx="1236236" cy="400110"/>
          </a:xfrm>
          <a:prstGeom prst="rect">
            <a:avLst/>
          </a:prstGeom>
          <a:noFill/>
        </p:spPr>
        <p:txBody>
          <a:bodyPr wrap="none" rtlCol="0">
            <a:spAutoFit/>
          </a:bodyPr>
          <a:lstStyle/>
          <a:p>
            <a:r>
              <a:rPr lang="vi-VN" sz="2000" b="1" smtClean="0"/>
              <a:t>Khởi tạo</a:t>
            </a:r>
            <a:endParaRPr lang="vi-VN" sz="2000" b="1"/>
          </a:p>
        </p:txBody>
      </p:sp>
    </p:spTree>
    <p:extLst>
      <p:ext uri="{BB962C8B-B14F-4D97-AF65-F5344CB8AC3E}">
        <p14:creationId xmlns:p14="http://schemas.microsoft.com/office/powerpoint/2010/main" val="353252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6444"/>
            <a:ext cx="4661705" cy="24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cxnSp>
        <p:nvCxnSpPr>
          <p:cNvPr id="6" name="Straight Arrow Connector 5"/>
          <p:cNvCxnSpPr/>
          <p:nvPr/>
        </p:nvCxnSpPr>
        <p:spPr>
          <a:xfrm flipH="1">
            <a:off x="2967335" y="452635"/>
            <a:ext cx="864096" cy="390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H="1">
            <a:off x="2991266" y="1347614"/>
            <a:ext cx="840165"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flipH="1" flipV="1">
            <a:off x="2967335" y="2067695"/>
            <a:ext cx="740568" cy="43204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971600" y="3147814"/>
            <a:ext cx="4233851" cy="1668405"/>
          </a:xfrm>
          <a:prstGeom prst="rect">
            <a:avLst/>
          </a:prstGeom>
          <a:noFill/>
        </p:spPr>
        <p:txBody>
          <a:bodyPr wrap="none" rtlCol="0">
            <a:spAutoFit/>
          </a:bodyPr>
          <a:lstStyle/>
          <a:p>
            <a:pPr>
              <a:lnSpc>
                <a:spcPct val="200000"/>
              </a:lnSpc>
            </a:pPr>
            <a:r>
              <a:rPr lang="vi-VN" sz="1800" b="1" smtClean="0"/>
              <a:t>Tên lớp: </a:t>
            </a:r>
            <a:r>
              <a:rPr lang="vi-VN" sz="1800" smtClean="0">
                <a:solidFill>
                  <a:srgbClr val="FF0000"/>
                </a:solidFill>
              </a:rPr>
              <a:t>BikeList</a:t>
            </a:r>
            <a:r>
              <a:rPr lang="vi-VN" sz="1800">
                <a:solidFill>
                  <a:schemeClr val="tx1"/>
                </a:solidFill>
              </a:rPr>
              <a:t>,</a:t>
            </a:r>
            <a:r>
              <a:rPr lang="vi-VN" sz="1800">
                <a:solidFill>
                  <a:srgbClr val="FF0000"/>
                </a:solidFill>
              </a:rPr>
              <a:t> </a:t>
            </a:r>
            <a:r>
              <a:rPr lang="vi-VN" sz="1800" smtClean="0">
                <a:solidFill>
                  <a:srgbClr val="FF0000"/>
                </a:solidFill>
              </a:rPr>
              <a:t>FlowerArrangingTalk</a:t>
            </a:r>
            <a:endParaRPr lang="en-US" sz="1800" smtClean="0">
              <a:solidFill>
                <a:srgbClr val="FF0000"/>
              </a:solidFill>
            </a:endParaRPr>
          </a:p>
          <a:p>
            <a:pPr>
              <a:lnSpc>
                <a:spcPct val="200000"/>
              </a:lnSpc>
            </a:pPr>
            <a:r>
              <a:rPr lang="en-US" sz="1800" b="1" smtClean="0"/>
              <a:t>Tên thuộc tính: </a:t>
            </a:r>
            <a:r>
              <a:rPr lang="en-US" sz="1800" smtClean="0">
                <a:solidFill>
                  <a:srgbClr val="FF0000"/>
                </a:solidFill>
              </a:rPr>
              <a:t>daily</a:t>
            </a:r>
            <a:r>
              <a:rPr lang="vi-VN" sz="1800" smtClean="0">
                <a:solidFill>
                  <a:srgbClr val="FF0000"/>
                </a:solidFill>
              </a:rPr>
              <a:t>HireRate</a:t>
            </a:r>
            <a:endParaRPr lang="en-US" sz="1800" smtClean="0">
              <a:solidFill>
                <a:srgbClr val="FF0000"/>
              </a:solidFill>
            </a:endParaRPr>
          </a:p>
          <a:p>
            <a:pPr>
              <a:lnSpc>
                <a:spcPct val="200000"/>
              </a:lnSpc>
            </a:pPr>
            <a:r>
              <a:rPr lang="vi-VN" sz="1800" b="1" smtClean="0"/>
              <a:t>Tên hoạt động: </a:t>
            </a:r>
            <a:r>
              <a:rPr lang="vi-VN" sz="1800" smtClean="0">
                <a:solidFill>
                  <a:srgbClr val="FF0000"/>
                </a:solidFill>
              </a:rPr>
              <a:t>getCharges()</a:t>
            </a:r>
            <a:endParaRPr lang="vi-VN" sz="1800">
              <a:solidFill>
                <a:srgbClr val="FF0000"/>
              </a:solidFill>
            </a:endParaRPr>
          </a:p>
        </p:txBody>
      </p:sp>
    </p:spTree>
    <p:extLst>
      <p:ext uri="{BB962C8B-B14F-4D97-AF65-F5344CB8AC3E}">
        <p14:creationId xmlns:p14="http://schemas.microsoft.com/office/powerpoint/2010/main" val="27458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5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108520" y="1011212"/>
            <a:ext cx="3312368" cy="1159800"/>
          </a:xfrm>
          <a:prstGeom prst="rect">
            <a:avLst/>
          </a:prstGeom>
        </p:spPr>
        <p:txBody>
          <a:bodyPr spcFirstLastPara="1" wrap="square" lIns="91425" tIns="91425" rIns="91425" bIns="91425" anchor="b" anchorCtr="0">
            <a:noAutofit/>
          </a:bodyPr>
          <a:lstStyle/>
          <a:p>
            <a:pPr lvl="0" algn="ctr"/>
            <a:r>
              <a:rPr lang="vi-VN" sz="2800" smtClean="0"/>
              <a:t>5. RELATIONSHIPS BETWEEN CLASSES</a:t>
            </a:r>
            <a:endParaRPr sz="2800">
              <a:latin typeface="Corbel" pitchFamily="34" charset="0"/>
            </a:endParaRPr>
          </a:p>
        </p:txBody>
      </p:sp>
      <p:sp>
        <p:nvSpPr>
          <p:cNvPr id="281" name="Google Shape;281;p19"/>
          <p:cNvSpPr txBox="1">
            <a:spLocks noGrp="1"/>
          </p:cNvSpPr>
          <p:nvPr>
            <p:ph type="subTitle" idx="4294967295"/>
          </p:nvPr>
        </p:nvSpPr>
        <p:spPr>
          <a:xfrm>
            <a:off x="323528" y="2171012"/>
            <a:ext cx="2517632"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000" smtClean="0">
                <a:latin typeface="Corbel" pitchFamily="34" charset="0"/>
              </a:rPr>
              <a:t>MỐI QUAN HỆ </a:t>
            </a:r>
          </a:p>
          <a:p>
            <a:pPr marL="0" lvl="0" indent="0" algn="ctr" rtl="0">
              <a:spcBef>
                <a:spcPts val="600"/>
              </a:spcBef>
              <a:spcAft>
                <a:spcPts val="0"/>
              </a:spcAft>
              <a:buNone/>
            </a:pPr>
            <a:r>
              <a:rPr lang="vi-VN" sz="2000" smtClean="0">
                <a:latin typeface="Corbel" pitchFamily="34" charset="0"/>
              </a:rPr>
              <a:t>GIỮA </a:t>
            </a:r>
            <a:r>
              <a:rPr lang="vi-VN" sz="2000" smtClean="0">
                <a:latin typeface="Corbel" pitchFamily="34" charset="0"/>
              </a:rPr>
              <a:t>CÁC CLASS</a:t>
            </a:r>
            <a:endParaRPr sz="2000">
              <a:latin typeface="Corbel" pitchFamily="34" charset="0"/>
            </a:endParaRPr>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sp>
        <p:nvSpPr>
          <p:cNvPr id="9"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a:t>
            </a:r>
            <a:r>
              <a:rPr lang="vi-VN" sz="3200" smtClean="0">
                <a:latin typeface="Corbel" pitchFamily="34" charset="0"/>
              </a:rPr>
              <a:t>QUAN HỆ GIỮA CÁC CLASS</a:t>
            </a:r>
            <a:endParaRPr lang="vi-VN" sz="3200">
              <a:latin typeface="Corbel" pitchFamily="34" charset="0"/>
            </a:endParaRPr>
          </a:p>
        </p:txBody>
      </p:sp>
      <p:pic>
        <p:nvPicPr>
          <p:cNvPr id="1024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39802"/>
            <a:ext cx="482453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39752" y="3651870"/>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Rectangle 11"/>
          <p:cNvSpPr/>
          <p:nvPr/>
        </p:nvSpPr>
        <p:spPr>
          <a:xfrm>
            <a:off x="3680062" y="3651870"/>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355829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4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39802"/>
            <a:ext cx="482453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73685" y="3525856"/>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Rectangle 11"/>
          <p:cNvSpPr/>
          <p:nvPr/>
        </p:nvSpPr>
        <p:spPr>
          <a:xfrm>
            <a:off x="3635896" y="3510601"/>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3"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a:t>
            </a:r>
            <a:r>
              <a:rPr lang="vi-VN" sz="3200" smtClean="0">
                <a:latin typeface="Corbel" pitchFamily="34" charset="0"/>
              </a:rPr>
              <a:t>QUAN HỆ GIỮA CÁC CLASS</a:t>
            </a:r>
            <a:endParaRPr lang="vi-VN" sz="3200">
              <a:latin typeface="Corbel" pitchFamily="34" charset="0"/>
            </a:endParaRPr>
          </a:p>
        </p:txBody>
      </p:sp>
      <p:pic>
        <p:nvPicPr>
          <p:cNvPr id="1126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209" y="274315"/>
            <a:ext cx="6052572" cy="260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115459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fade">
                                      <p:cBhvr>
                                        <p:cTn id="15"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8293"/>
              <a:gd name="adj2" fmla="val -60768"/>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229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090" y="2909664"/>
            <a:ext cx="4600575" cy="19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a:t>
            </a:r>
            <a:r>
              <a:rPr lang="vi-VN" sz="3200" smtClean="0">
                <a:latin typeface="Corbel" pitchFamily="34" charset="0"/>
              </a:rPr>
              <a:t>QUAN HỆ GIỮA CÁC CLASS</a:t>
            </a:r>
            <a:endParaRPr lang="vi-VN" sz="3200">
              <a:latin typeface="Corbel" pitchFamily="34" charset="0"/>
            </a:endParaRPr>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22695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996" y="2906055"/>
            <a:ext cx="3748763" cy="204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2968" y="4227934"/>
            <a:ext cx="1465466" cy="307777"/>
          </a:xfrm>
          <a:prstGeom prst="rect">
            <a:avLst/>
          </a:prstGeom>
          <a:noFill/>
        </p:spPr>
        <p:txBody>
          <a:bodyPr wrap="none" rtlCol="0">
            <a:spAutoFit/>
          </a:bodyPr>
          <a:lstStyle/>
          <a:p>
            <a:r>
              <a:rPr lang="en-US" smtClean="0">
                <a:solidFill>
                  <a:srgbClr val="FF0000"/>
                </a:solidFill>
              </a:rPr>
              <a:t>Lớp chuyên biệt</a:t>
            </a:r>
            <a:endParaRPr lang="vi-VN">
              <a:solidFill>
                <a:srgbClr val="FF0000"/>
              </a:solidFill>
            </a:endParaRPr>
          </a:p>
        </p:txBody>
      </p:sp>
      <p:sp>
        <p:nvSpPr>
          <p:cNvPr id="11" name="TextBox 10"/>
          <p:cNvSpPr txBox="1"/>
          <p:nvPr/>
        </p:nvSpPr>
        <p:spPr>
          <a:xfrm>
            <a:off x="1505356" y="3219822"/>
            <a:ext cx="1037463" cy="307777"/>
          </a:xfrm>
          <a:prstGeom prst="rect">
            <a:avLst/>
          </a:prstGeom>
          <a:noFill/>
        </p:spPr>
        <p:txBody>
          <a:bodyPr wrap="none" rtlCol="0">
            <a:spAutoFit/>
          </a:bodyPr>
          <a:lstStyle/>
          <a:p>
            <a:r>
              <a:rPr lang="en-US" smtClean="0">
                <a:solidFill>
                  <a:srgbClr val="FF0000"/>
                </a:solidFill>
              </a:rPr>
              <a:t>Lớp chung</a:t>
            </a:r>
            <a:endParaRPr lang="vi-VN">
              <a:solidFill>
                <a:srgbClr val="FF0000"/>
              </a:solidFill>
            </a:endParaRPr>
          </a:p>
        </p:txBody>
      </p:sp>
      <p:sp>
        <p:nvSpPr>
          <p:cNvPr id="12" name="TextBox 11"/>
          <p:cNvSpPr txBox="1"/>
          <p:nvPr/>
        </p:nvSpPr>
        <p:spPr>
          <a:xfrm>
            <a:off x="1123966" y="3942915"/>
            <a:ext cx="838691" cy="307777"/>
          </a:xfrm>
          <a:prstGeom prst="rect">
            <a:avLst/>
          </a:prstGeom>
          <a:noFill/>
        </p:spPr>
        <p:txBody>
          <a:bodyPr wrap="none" rtlCol="0">
            <a:spAutoFit/>
          </a:bodyPr>
          <a:lstStyle/>
          <a:p>
            <a:r>
              <a:rPr lang="en-US" smtClean="0">
                <a:solidFill>
                  <a:schemeClr val="accent1">
                    <a:lumMod val="50000"/>
                  </a:schemeClr>
                </a:solidFill>
              </a:rPr>
              <a:t>Lớp con</a:t>
            </a:r>
            <a:endParaRPr lang="vi-VN">
              <a:solidFill>
                <a:schemeClr val="accent1">
                  <a:lumMod val="50000"/>
                </a:schemeClr>
              </a:solidFill>
            </a:endParaRPr>
          </a:p>
        </p:txBody>
      </p:sp>
      <p:sp>
        <p:nvSpPr>
          <p:cNvPr id="13" name="TextBox 12"/>
          <p:cNvSpPr txBox="1"/>
          <p:nvPr/>
        </p:nvSpPr>
        <p:spPr>
          <a:xfrm>
            <a:off x="1543111" y="2915394"/>
            <a:ext cx="838691" cy="307777"/>
          </a:xfrm>
          <a:prstGeom prst="rect">
            <a:avLst/>
          </a:prstGeom>
          <a:noFill/>
        </p:spPr>
        <p:txBody>
          <a:bodyPr wrap="none" rtlCol="0">
            <a:spAutoFit/>
          </a:bodyPr>
          <a:lstStyle/>
          <a:p>
            <a:r>
              <a:rPr lang="en-US" smtClean="0">
                <a:solidFill>
                  <a:schemeClr val="accent1">
                    <a:lumMod val="50000"/>
                  </a:schemeClr>
                </a:solidFill>
              </a:rPr>
              <a:t>Lớp cha</a:t>
            </a:r>
            <a:endParaRPr lang="vi-VN">
              <a:solidFill>
                <a:schemeClr val="accent1">
                  <a:lumMod val="50000"/>
                </a:schemeClr>
              </a:solidFill>
            </a:endParaRPr>
          </a:p>
        </p:txBody>
      </p:sp>
      <p:sp>
        <p:nvSpPr>
          <p:cNvPr id="14" name="TextBox 13"/>
          <p:cNvSpPr txBox="1"/>
          <p:nvPr/>
        </p:nvSpPr>
        <p:spPr>
          <a:xfrm>
            <a:off x="4420163" y="4096803"/>
            <a:ext cx="1314784" cy="307777"/>
          </a:xfrm>
          <a:prstGeom prst="rect">
            <a:avLst/>
          </a:prstGeom>
          <a:noFill/>
        </p:spPr>
        <p:txBody>
          <a:bodyPr wrap="none" rtlCol="0">
            <a:spAutoFit/>
          </a:bodyPr>
          <a:lstStyle/>
          <a:p>
            <a:r>
              <a:rPr lang="en-US" b="1" smtClean="0">
                <a:solidFill>
                  <a:schemeClr val="accent5"/>
                </a:solidFill>
              </a:rPr>
              <a:t>Lớp dẫn xuất</a:t>
            </a:r>
            <a:endParaRPr lang="vi-VN" b="1">
              <a:solidFill>
                <a:schemeClr val="accent5"/>
              </a:solidFill>
            </a:endParaRPr>
          </a:p>
        </p:txBody>
      </p:sp>
      <p:sp>
        <p:nvSpPr>
          <p:cNvPr id="15" name="TextBox 14"/>
          <p:cNvSpPr txBox="1"/>
          <p:nvPr/>
        </p:nvSpPr>
        <p:spPr>
          <a:xfrm>
            <a:off x="3901431" y="3069282"/>
            <a:ext cx="1085554" cy="307777"/>
          </a:xfrm>
          <a:prstGeom prst="rect">
            <a:avLst/>
          </a:prstGeom>
          <a:noFill/>
        </p:spPr>
        <p:txBody>
          <a:bodyPr wrap="none" rtlCol="0">
            <a:spAutoFit/>
          </a:bodyPr>
          <a:lstStyle/>
          <a:p>
            <a:r>
              <a:rPr lang="en-US" b="1" smtClean="0">
                <a:solidFill>
                  <a:schemeClr val="accent5"/>
                </a:solidFill>
              </a:rPr>
              <a:t>Lớp cơ sở</a:t>
            </a:r>
            <a:endParaRPr lang="vi-VN" b="1">
              <a:solidFill>
                <a:schemeClr val="accent5"/>
              </a:solidFill>
            </a:endParaRPr>
          </a:p>
        </p:txBody>
      </p:sp>
      <p:sp>
        <p:nvSpPr>
          <p:cNvPr id="16"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a:t>
            </a:r>
            <a:r>
              <a:rPr lang="vi-VN" sz="3200" smtClean="0">
                <a:latin typeface="Corbel" pitchFamily="34" charset="0"/>
              </a:rPr>
              <a:t>QUAN HỆ GIỮA CÁC CLASS</a:t>
            </a:r>
            <a:endParaRPr lang="vi-VN" sz="3200">
              <a:latin typeface="Corbel" pitchFamily="34" charset="0"/>
            </a:endParaRPr>
          </a:p>
        </p:txBody>
      </p:sp>
      <p:sp>
        <p:nvSpPr>
          <p:cNvPr id="17"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15743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538"/>
            <a:ext cx="6120680" cy="1159800"/>
          </a:xfrm>
        </p:spPr>
        <p:txBody>
          <a:bodyPr/>
          <a:lstStyle/>
          <a:p>
            <a:pPr algn="l"/>
            <a:r>
              <a:rPr lang="en-US" dirty="0" err="1" smtClean="0">
                <a:latin typeface="+mj-lt"/>
              </a:rPr>
              <a:t>Các</a:t>
            </a:r>
            <a:r>
              <a:rPr lang="en-US" dirty="0" smtClean="0">
                <a:latin typeface="+mj-lt"/>
              </a:rPr>
              <a:t> </a:t>
            </a:r>
            <a:r>
              <a:rPr lang="en-US" dirty="0" err="1" smtClean="0">
                <a:latin typeface="+mj-lt"/>
              </a:rPr>
              <a:t>nội</a:t>
            </a:r>
            <a:r>
              <a:rPr lang="en-US" dirty="0" smtClean="0">
                <a:latin typeface="+mj-lt"/>
              </a:rPr>
              <a:t> dung </a:t>
            </a:r>
            <a:r>
              <a:rPr lang="en-US" dirty="0" err="1" smtClean="0">
                <a:latin typeface="+mj-lt"/>
              </a:rPr>
              <a:t>chính</a:t>
            </a:r>
            <a:r>
              <a:rPr lang="en-US" dirty="0" smtClean="0">
                <a:latin typeface="+mj-lt"/>
              </a:rPr>
              <a:t>:</a:t>
            </a:r>
            <a:endParaRPr lang="en-US" dirty="0">
              <a:latin typeface="+mj-lt"/>
            </a:endParaRPr>
          </a:p>
        </p:txBody>
      </p:sp>
      <p:sp>
        <p:nvSpPr>
          <p:cNvPr id="3" name="Subtitle 2"/>
          <p:cNvSpPr>
            <a:spLocks noGrp="1"/>
          </p:cNvSpPr>
          <p:nvPr>
            <p:ph type="subTitle" idx="1"/>
          </p:nvPr>
        </p:nvSpPr>
        <p:spPr>
          <a:xfrm>
            <a:off x="971600" y="1275606"/>
            <a:ext cx="6696744" cy="1872208"/>
          </a:xfrm>
        </p:spPr>
        <p:txBody>
          <a:bodyPr/>
          <a:lstStyle/>
          <a:p>
            <a:pPr marL="533400" indent="-457200" algn="l">
              <a:lnSpc>
                <a:spcPct val="150000"/>
              </a:lnSpc>
              <a:buAutoNum type="arabicPeriod"/>
            </a:pPr>
            <a:r>
              <a:rPr lang="en-US" sz="2000" dirty="0" smtClean="0"/>
              <a:t>INTRODUCTION</a:t>
            </a:r>
          </a:p>
          <a:p>
            <a:pPr marL="533400" indent="-457200" algn="l">
              <a:lnSpc>
                <a:spcPct val="150000"/>
              </a:lnSpc>
              <a:buFont typeface="Barlow Light"/>
              <a:buAutoNum type="arabicPeriod"/>
            </a:pPr>
            <a:r>
              <a:rPr lang="vi-VN" sz="2000" dirty="0"/>
              <a:t>WHY A NEW DEVELOPMENT METHOD WAS </a:t>
            </a:r>
            <a:r>
              <a:rPr lang="vi-VN" sz="2000" dirty="0" smtClean="0"/>
              <a:t>NEEDED</a:t>
            </a:r>
            <a:endParaRPr lang="en-US" sz="2000" dirty="0" smtClean="0"/>
          </a:p>
          <a:p>
            <a:pPr marL="533400" indent="-457200" algn="l">
              <a:lnSpc>
                <a:spcPct val="150000"/>
              </a:lnSpc>
              <a:buFont typeface="Barlow Light"/>
              <a:buAutoNum type="arabicPeriod"/>
            </a:pPr>
            <a:r>
              <a:rPr lang="en-US" sz="2000" dirty="0" smtClean="0"/>
              <a:t>WHAT IS AN OBJECT?</a:t>
            </a:r>
          </a:p>
          <a:p>
            <a:pPr marL="533400" indent="-457200" algn="l">
              <a:lnSpc>
                <a:spcPct val="150000"/>
              </a:lnSpc>
              <a:buFont typeface="Barlow Light"/>
              <a:buAutoNum type="arabicPeriod"/>
            </a:pPr>
            <a:r>
              <a:rPr lang="en-US" sz="2000" dirty="0" smtClean="0"/>
              <a:t>WHAT IS A CLASS?</a:t>
            </a:r>
          </a:p>
          <a:p>
            <a:pPr marL="76200" indent="0" algn="l"/>
            <a:r>
              <a:rPr lang="vi-VN" dirty="0" smtClean="0"/>
              <a:t> </a:t>
            </a:r>
            <a:endParaRPr lang="en-US" dirty="0"/>
          </a:p>
          <a:p>
            <a:pPr marL="533400" indent="-457200" algn="l">
              <a:buAutoNum type="arabicPeriod"/>
            </a:pPr>
            <a:endParaRPr lang="en-US" dirty="0"/>
          </a:p>
        </p:txBody>
      </p:sp>
      <p:sp>
        <p:nvSpPr>
          <p:cNvPr id="4" name="Subtitle 2"/>
          <p:cNvSpPr txBox="1">
            <a:spLocks/>
          </p:cNvSpPr>
          <p:nvPr/>
        </p:nvSpPr>
        <p:spPr>
          <a:xfrm>
            <a:off x="3635896" y="3003798"/>
            <a:ext cx="5328592" cy="1656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000000"/>
              </a:buClr>
              <a:buSzPts val="2400"/>
              <a:buFont typeface="Barlow Light"/>
              <a:buNone/>
              <a:defRPr sz="2400" b="0" i="0" u="none" strike="noStrike" cap="none">
                <a:solidFill>
                  <a:srgbClr val="000000"/>
                </a:solidFill>
                <a:latin typeface="Barlow Light"/>
                <a:ea typeface="Barlow Light"/>
                <a:cs typeface="Barlow Light"/>
                <a:sym typeface="Barlow Light"/>
              </a:defRPr>
            </a:lvl1pPr>
            <a:lvl2pPr marL="914400" marR="0" lvl="1"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2pPr>
            <a:lvl3pPr marL="1371600" marR="0" lvl="2"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3pPr>
            <a:lvl4pPr marL="1828800" marR="0" lvl="3"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4pPr>
            <a:lvl5pPr marL="2286000" marR="0" lvl="4"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5pPr>
            <a:lvl6pPr marL="2743200" marR="0" lvl="5"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6pPr>
            <a:lvl7pPr marL="3200400" marR="0" lvl="6"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7pPr>
            <a:lvl8pPr marL="3657600" marR="0" lvl="7"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8pPr>
            <a:lvl9pPr marL="4114800" marR="0" lvl="8"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9pPr>
          </a:lstStyle>
          <a:p>
            <a:pPr marL="533400" indent="-457200" algn="l">
              <a:lnSpc>
                <a:spcPct val="150000"/>
              </a:lnSpc>
              <a:buAutoNum type="arabicPeriod" startAt="5"/>
            </a:pPr>
            <a:r>
              <a:rPr lang="en-US" sz="2000" dirty="0" smtClean="0"/>
              <a:t>RELATIONSHIPS BETWEEN CLASSES</a:t>
            </a:r>
          </a:p>
          <a:p>
            <a:pPr marL="533400" indent="-457200" algn="l">
              <a:lnSpc>
                <a:spcPct val="150000"/>
              </a:lnSpc>
              <a:buAutoNum type="arabicPeriod" startAt="5"/>
            </a:pPr>
            <a:r>
              <a:rPr lang="en-US" sz="2000" dirty="0" smtClean="0"/>
              <a:t>TECHNICAL POINTS</a:t>
            </a:r>
          </a:p>
          <a:p>
            <a:pPr marL="533400" indent="-457200" algn="l">
              <a:lnSpc>
                <a:spcPct val="150000"/>
              </a:lnSpc>
              <a:buAutoNum type="arabicPeriod" startAt="5"/>
            </a:pPr>
            <a:r>
              <a:rPr lang="en-US" sz="2000" dirty="0" smtClean="0"/>
              <a:t>COMMON PROPLEMS</a:t>
            </a:r>
          </a:p>
          <a:p>
            <a:pPr marL="533400" indent="-457200" algn="l">
              <a:lnSpc>
                <a:spcPct val="150000"/>
              </a:lnSpc>
              <a:buAutoNum type="arabicPeriod" startAt="5"/>
            </a:pPr>
            <a:r>
              <a:rPr lang="en-US" sz="2000" dirty="0" smtClean="0"/>
              <a:t>CHAPTER SUMMARY</a:t>
            </a:r>
          </a:p>
        </p:txBody>
      </p:sp>
    </p:spTree>
    <p:extLst>
      <p:ext uri="{BB962C8B-B14F-4D97-AF65-F5344CB8AC3E}">
        <p14:creationId xmlns:p14="http://schemas.microsoft.com/office/powerpoint/2010/main" val="3896247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06055"/>
            <a:ext cx="3748763" cy="196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782880" y="3322153"/>
            <a:ext cx="2157272" cy="738664"/>
          </a:xfrm>
          <a:prstGeom prst="rect">
            <a:avLst/>
          </a:prstGeom>
          <a:noFill/>
        </p:spPr>
        <p:txBody>
          <a:bodyPr wrap="square" rtlCol="0">
            <a:spAutoFit/>
          </a:bodyPr>
          <a:lstStyle/>
          <a:p>
            <a:r>
              <a:rPr lang="en-US" b="1" smtClean="0">
                <a:solidFill>
                  <a:srgbClr val="FF0000"/>
                </a:solidFill>
              </a:rPr>
              <a:t>Phương thức có thể được định nghĩa lại ở lớp con</a:t>
            </a:r>
            <a:endParaRPr lang="vi-VN" b="1">
              <a:solidFill>
                <a:srgbClr val="FF0000"/>
              </a:solidFill>
            </a:endParaRPr>
          </a:p>
        </p:txBody>
      </p:sp>
      <p:sp>
        <p:nvSpPr>
          <p:cNvPr id="15" name="TextBox 14"/>
          <p:cNvSpPr txBox="1"/>
          <p:nvPr/>
        </p:nvSpPr>
        <p:spPr>
          <a:xfrm>
            <a:off x="4482238" y="3003798"/>
            <a:ext cx="1207382" cy="307777"/>
          </a:xfrm>
          <a:prstGeom prst="rect">
            <a:avLst/>
          </a:prstGeom>
          <a:noFill/>
        </p:spPr>
        <p:txBody>
          <a:bodyPr wrap="none" rtlCol="0">
            <a:spAutoFit/>
          </a:bodyPr>
          <a:lstStyle/>
          <a:p>
            <a:r>
              <a:rPr lang="en-US" b="1" smtClean="0">
                <a:solidFill>
                  <a:schemeClr val="accent5"/>
                </a:solidFill>
              </a:rPr>
              <a:t>Tái sử dụng</a:t>
            </a:r>
            <a:endParaRPr lang="vi-VN" b="1">
              <a:solidFill>
                <a:schemeClr val="accent5"/>
              </a:solidFill>
            </a:endParaRPr>
          </a:p>
        </p:txBody>
      </p:sp>
      <p:sp>
        <p:nvSpPr>
          <p:cNvPr id="16" name="TextBox 15"/>
          <p:cNvSpPr txBox="1"/>
          <p:nvPr/>
        </p:nvSpPr>
        <p:spPr>
          <a:xfrm>
            <a:off x="3889396" y="4064754"/>
            <a:ext cx="1906740" cy="523220"/>
          </a:xfrm>
          <a:prstGeom prst="rect">
            <a:avLst/>
          </a:prstGeom>
          <a:noFill/>
        </p:spPr>
        <p:txBody>
          <a:bodyPr wrap="square" rtlCol="0">
            <a:spAutoFit/>
          </a:bodyPr>
          <a:lstStyle/>
          <a:p>
            <a:r>
              <a:rPr lang="en-US" b="1" smtClean="0">
                <a:solidFill>
                  <a:schemeClr val="accent1">
                    <a:lumMod val="50000"/>
                  </a:schemeClr>
                </a:solidFill>
              </a:rPr>
              <a:t>Cơ sở để phân biệt các lớp con</a:t>
            </a:r>
            <a:endParaRPr lang="vi-VN" b="1">
              <a:solidFill>
                <a:schemeClr val="accent1">
                  <a:lumMod val="50000"/>
                </a:schemeClr>
              </a:solidFill>
            </a:endParaRPr>
          </a:p>
        </p:txBody>
      </p:sp>
      <p:sp>
        <p:nvSpPr>
          <p:cNvPr id="12"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a:t>
            </a:r>
            <a:r>
              <a:rPr lang="vi-VN" sz="3200" smtClean="0">
                <a:latin typeface="Corbel" pitchFamily="34" charset="0"/>
              </a:rPr>
              <a:t>QUAN HỆ GIỮA CÁC CLASS</a:t>
            </a:r>
            <a:endParaRPr lang="vi-VN" sz="3200">
              <a:latin typeface="Corbel" pitchFamily="34" charset="0"/>
            </a:endParaRPr>
          </a:p>
        </p:txBody>
      </p:sp>
      <p:sp>
        <p:nvSpPr>
          <p:cNvPr id="13"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27869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sp>
        <p:nvSpPr>
          <p:cNvPr id="15" name="TextBox 14"/>
          <p:cNvSpPr txBox="1"/>
          <p:nvPr/>
        </p:nvSpPr>
        <p:spPr>
          <a:xfrm>
            <a:off x="1115616" y="3030301"/>
            <a:ext cx="1465466" cy="307777"/>
          </a:xfrm>
          <a:prstGeom prst="rect">
            <a:avLst/>
          </a:prstGeom>
          <a:noFill/>
        </p:spPr>
        <p:txBody>
          <a:bodyPr wrap="none" rtlCol="0">
            <a:spAutoFit/>
          </a:bodyPr>
          <a:lstStyle/>
          <a:p>
            <a:r>
              <a:rPr lang="en-US" b="1" smtClean="0">
                <a:solidFill>
                  <a:schemeClr val="accent5"/>
                </a:solidFill>
              </a:rPr>
              <a:t>=&gt; Tái sử dụng</a:t>
            </a:r>
            <a:endParaRPr lang="vi-VN" b="1">
              <a:solidFill>
                <a:schemeClr val="accent5"/>
              </a:solidFill>
            </a:endParaRPr>
          </a:p>
        </p:txBody>
      </p:sp>
      <p:sp>
        <p:nvSpPr>
          <p:cNvPr id="10"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a:t>
            </a:r>
            <a:r>
              <a:rPr lang="vi-VN" sz="3200" smtClean="0">
                <a:latin typeface="Corbel" pitchFamily="34" charset="0"/>
              </a:rPr>
              <a:t>QUAN HỆ GIỮA CÁC CLASS</a:t>
            </a:r>
            <a:endParaRPr lang="vi-VN" sz="3200">
              <a:latin typeface="Corbel" pitchFamily="34" charset="0"/>
            </a:endParaRPr>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781013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r>
              <a:rPr lang="vi-VN" sz="2800">
                <a:latin typeface="Corbel" pitchFamily="34" charset="0"/>
              </a:rPr>
              <a:t>Các lớp không bao giờ được khởi tạo được gọi là các lớp trừu tượng</a:t>
            </a:r>
            <a:r>
              <a:rPr lang="en-US" sz="2800">
                <a:latin typeface="Corbel" pitchFamily="34" charset="0"/>
              </a:rPr>
              <a:t>.</a:t>
            </a:r>
            <a:endParaRPr lang="vi-VN" sz="2800">
              <a:latin typeface="Corbel" pitchFamily="34" charset="0"/>
            </a:endParaRP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4" name="Google Shape;280;p19"/>
          <p:cNvSpPr txBox="1">
            <a:spLocks/>
          </p:cNvSpPr>
          <p:nvPr/>
        </p:nvSpPr>
        <p:spPr>
          <a:xfrm>
            <a:off x="0" y="2427734"/>
            <a:ext cx="241176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z="3200" smtClean="0">
                <a:solidFill>
                  <a:schemeClr val="bg1"/>
                </a:solidFill>
                <a:latin typeface="Corbel" pitchFamily="34" charset="0"/>
              </a:rPr>
              <a:t>ABSTRACT CLASSES</a:t>
            </a:r>
          </a:p>
          <a:p>
            <a:r>
              <a:rPr lang="vi-VN" sz="2400" smtClean="0">
                <a:solidFill>
                  <a:schemeClr val="tx1"/>
                </a:solidFill>
                <a:latin typeface="Corbel" pitchFamily="34" charset="0"/>
              </a:rPr>
              <a:t>Lớp Trừu Tượng</a:t>
            </a:r>
            <a:endParaRPr lang="vi-VN" sz="2400">
              <a:solidFill>
                <a:schemeClr val="tx1"/>
              </a:solidFill>
              <a:latin typeface="Corbel" pitchFamily="34" charset="0"/>
            </a:endParaRPr>
          </a:p>
        </p:txBody>
      </p:sp>
    </p:spTree>
    <p:extLst>
      <p:ext uri="{BB962C8B-B14F-4D97-AF65-F5344CB8AC3E}">
        <p14:creationId xmlns:p14="http://schemas.microsoft.com/office/powerpoint/2010/main" val="381422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pic>
        <p:nvPicPr>
          <p:cNvPr id="205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9622"/>
            <a:ext cx="52863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2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251520" y="1131590"/>
            <a:ext cx="5760640" cy="1224136"/>
          </a:xfrm>
          <a:prstGeom prst="rect">
            <a:avLst/>
          </a:prstGeom>
        </p:spPr>
        <p:txBody>
          <a:bodyPr spcFirstLastPara="1" wrap="square" lIns="91425" tIns="91425" rIns="91425" bIns="91425" anchor="t" anchorCtr="0">
            <a:noAutofit/>
          </a:bodyPr>
          <a:lstStyle/>
          <a:p>
            <a:pPr algn="just">
              <a:lnSpc>
                <a:spcPct val="150000"/>
              </a:lnSpc>
            </a:pPr>
            <a:r>
              <a:rPr lang="en-US" sz="2000"/>
              <a:t>Là tính chất thể hiện nhiều hình thái của đối tượng. Các đối tượng khác nhau có thể có </a:t>
            </a:r>
            <a:r>
              <a:rPr lang="en-US" sz="2000">
                <a:solidFill>
                  <a:srgbClr val="FF0000"/>
                </a:solidFill>
              </a:rPr>
              <a:t>cùng phương thức thực thi cùng một hành động. </a:t>
            </a:r>
            <a:r>
              <a:rPr lang="en-US" sz="2000"/>
              <a:t>Nhưng mỗi đối tượng lại </a:t>
            </a:r>
            <a:r>
              <a:rPr lang="en-US" sz="2000">
                <a:solidFill>
                  <a:srgbClr val="FF0000"/>
                </a:solidFill>
              </a:rPr>
              <a:t>thực thi hành động theo cách riêng</a:t>
            </a:r>
            <a:r>
              <a:rPr lang="en-US" sz="2000"/>
              <a:t> của mình, mà không giống nhau cho tất cả các đối tượng.</a:t>
            </a:r>
            <a:endParaRPr lang="en-US" sz="2000" dirty="0"/>
          </a:p>
        </p:txBody>
      </p:sp>
      <p:sp>
        <p:nvSpPr>
          <p:cNvPr id="300"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Polymorphism</a:t>
            </a:r>
            <a:r>
              <a:rPr lang="en-US" smtClean="0"/>
              <a:t> </a:t>
            </a:r>
            <a:br>
              <a:rPr lang="en-US" smtClean="0"/>
            </a:br>
            <a:r>
              <a:rPr lang="en-US" sz="2000" i="1" smtClean="0">
                <a:solidFill>
                  <a:schemeClr val="tx1"/>
                </a:solidFill>
              </a:rPr>
              <a:t>đa hình</a:t>
            </a:r>
            <a:endParaRPr sz="2000">
              <a:solidFill>
                <a:schemeClr val="tx1"/>
              </a:solidFill>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3" name="Rectangle 2"/>
          <p:cNvSpPr/>
          <p:nvPr/>
        </p:nvSpPr>
        <p:spPr>
          <a:xfrm>
            <a:off x="6084168" y="0"/>
            <a:ext cx="305983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4" name="Table 3"/>
          <p:cNvGraphicFramePr>
            <a:graphicFrameLocks noGrp="1"/>
          </p:cNvGraphicFramePr>
          <p:nvPr>
            <p:extLst>
              <p:ext uri="{D42A27DB-BD31-4B8C-83A1-F6EECF244321}">
                <p14:modId xmlns:p14="http://schemas.microsoft.com/office/powerpoint/2010/main" val="3387085917"/>
              </p:ext>
            </p:extLst>
          </p:nvPr>
        </p:nvGraphicFramePr>
        <p:xfrm>
          <a:off x="7038274" y="195486"/>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Animal</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8916312"/>
              </p:ext>
            </p:extLst>
          </p:nvPr>
        </p:nvGraphicFramePr>
        <p:xfrm>
          <a:off x="6245932" y="2139702"/>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Cat</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4881644"/>
              </p:ext>
            </p:extLst>
          </p:nvPr>
        </p:nvGraphicFramePr>
        <p:xfrm>
          <a:off x="7740352" y="2139702"/>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Dog</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cxnSp>
        <p:nvCxnSpPr>
          <p:cNvPr id="6" name="Elbow Connector 5"/>
          <p:cNvCxnSpPr/>
          <p:nvPr/>
        </p:nvCxnSpPr>
        <p:spPr>
          <a:xfrm>
            <a:off x="6948264" y="1707654"/>
            <a:ext cx="1548172" cy="127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H="1" flipV="1">
            <a:off x="6716799" y="1923678"/>
            <a:ext cx="432049" cy="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8259986" y="1936377"/>
            <a:ext cx="432049" cy="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7578337" y="1563636"/>
            <a:ext cx="288032" cy="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7614084" y="1347614"/>
            <a:ext cx="198276"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5" name="Straight Arrow Connector 14"/>
          <p:cNvCxnSpPr/>
          <p:nvPr/>
        </p:nvCxnSpPr>
        <p:spPr>
          <a:xfrm>
            <a:off x="6588224" y="3219822"/>
            <a:ext cx="0"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6123192" y="3659088"/>
            <a:ext cx="930063" cy="307777"/>
          </a:xfrm>
          <a:prstGeom prst="rect">
            <a:avLst/>
          </a:prstGeom>
          <a:noFill/>
        </p:spPr>
        <p:txBody>
          <a:bodyPr wrap="none" rtlCol="0">
            <a:spAutoFit/>
          </a:bodyPr>
          <a:lstStyle/>
          <a:p>
            <a:r>
              <a:rPr lang="en-US" smtClean="0"/>
              <a:t>Meo meo</a:t>
            </a:r>
            <a:endParaRPr lang="vi-VN"/>
          </a:p>
        </p:txBody>
      </p:sp>
      <p:cxnSp>
        <p:nvCxnSpPr>
          <p:cNvPr id="24" name="Straight Arrow Connector 23"/>
          <p:cNvCxnSpPr/>
          <p:nvPr/>
        </p:nvCxnSpPr>
        <p:spPr>
          <a:xfrm>
            <a:off x="8120941" y="3207618"/>
            <a:ext cx="0"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7769193" y="3659088"/>
            <a:ext cx="870751" cy="307777"/>
          </a:xfrm>
          <a:prstGeom prst="rect">
            <a:avLst/>
          </a:prstGeom>
          <a:noFill/>
        </p:spPr>
        <p:txBody>
          <a:bodyPr wrap="none" rtlCol="0">
            <a:spAutoFit/>
          </a:bodyPr>
          <a:lstStyle/>
          <a:p>
            <a:r>
              <a:rPr lang="en-US" smtClean="0"/>
              <a:t>Gâu gâu</a:t>
            </a:r>
            <a:endParaRPr lang="vi-VN"/>
          </a:p>
        </p:txBody>
      </p:sp>
      <p:sp>
        <p:nvSpPr>
          <p:cNvPr id="20" name="Rectangle 19"/>
          <p:cNvSpPr/>
          <p:nvPr/>
        </p:nvSpPr>
        <p:spPr>
          <a:xfrm>
            <a:off x="6300192" y="2931790"/>
            <a:ext cx="648072" cy="28803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8" name="Rectangle 27"/>
          <p:cNvSpPr/>
          <p:nvPr/>
        </p:nvSpPr>
        <p:spPr>
          <a:xfrm>
            <a:off x="7796905" y="2931790"/>
            <a:ext cx="648072" cy="28803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500"/>
                                        <p:tgtEl>
                                          <p:spTgt spid="30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 grpId="0" animBg="1"/>
      <p:bldP spid="12" grpId="0" animBg="1"/>
      <p:bldP spid="16" grpId="0"/>
      <p:bldP spid="25" grpId="0"/>
      <p:bldP spid="20"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11" name="Google Shape;308;p21"/>
          <p:cNvSpPr txBox="1">
            <a:spLocks noGrp="1"/>
          </p:cNvSpPr>
          <p:nvPr>
            <p:ph type="body" idx="1"/>
          </p:nvPr>
        </p:nvSpPr>
        <p:spPr>
          <a:xfrm>
            <a:off x="457200" y="2067694"/>
            <a:ext cx="2458616"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vấn  đề</a:t>
            </a:r>
          </a:p>
          <a:p>
            <a:pPr marL="285750" lvl="0" indent="-285750" algn="just">
              <a:lnSpc>
                <a:spcPct val="150000"/>
              </a:lnSpc>
              <a:buFont typeface="Wingdings" pitchFamily="2" charset="2"/>
              <a:buChar char="Ø"/>
            </a:pPr>
            <a:r>
              <a:rPr lang="vi-VN" smtClean="0">
                <a:latin typeface="Corbel" pitchFamily="34" charset="0"/>
              </a:rPr>
              <a:t>Không dư thừa</a:t>
            </a:r>
          </a:p>
          <a:p>
            <a:pPr marL="285750" lvl="0" indent="-285750" algn="just">
              <a:lnSpc>
                <a:spcPct val="150000"/>
              </a:lnSpc>
              <a:buFont typeface="Wingdings" pitchFamily="2" charset="2"/>
              <a:buChar char="Ø"/>
            </a:pPr>
            <a:r>
              <a:rPr lang="vi-VN" smtClean="0">
                <a:latin typeface="Corbel" pitchFamily="34" charset="0"/>
              </a:rPr>
              <a:t>Phù hợp yêu cầu</a:t>
            </a:r>
            <a:endParaRPr lang="vi-VN">
              <a:latin typeface="Corbel" pitchFamily="34" charset="0"/>
            </a:endParaRPr>
          </a:p>
        </p:txBody>
      </p:sp>
    </p:spTree>
    <p:extLst>
      <p:ext uri="{BB962C8B-B14F-4D97-AF65-F5344CB8AC3E}">
        <p14:creationId xmlns:p14="http://schemas.microsoft.com/office/powerpoint/2010/main" val="19615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Sự gắn kết</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409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057275"/>
            <a:ext cx="49720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4" name="Rectangle 3"/>
          <p:cNvSpPr/>
          <p:nvPr/>
        </p:nvSpPr>
        <p:spPr>
          <a:xfrm>
            <a:off x="4860032" y="1923678"/>
            <a:ext cx="1656184" cy="43204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3" name="Rectangle 12"/>
          <p:cNvSpPr/>
          <p:nvPr/>
        </p:nvSpPr>
        <p:spPr>
          <a:xfrm>
            <a:off x="4860032" y="2511177"/>
            <a:ext cx="1656184" cy="21602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323096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Khả năng thay thế</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8"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2356636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Thành phần</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1384995"/>
          </a:xfrm>
          <a:prstGeom prst="rect">
            <a:avLst/>
          </a:prstGeom>
        </p:spPr>
        <p:txBody>
          <a:bodyPr wrap="square">
            <a:spAutoFit/>
          </a:bodyPr>
          <a:lstStyle/>
          <a:p>
            <a:pPr algn="just">
              <a:lnSpc>
                <a:spcPct val="150000"/>
              </a:lnSpc>
            </a:pPr>
            <a:r>
              <a:rPr lang="vi-VN">
                <a:latin typeface="Corbel" pitchFamily="34" charset="0"/>
              </a:rPr>
              <a:t>Trong mối quan hệ thành phần:</a:t>
            </a:r>
          </a:p>
          <a:p>
            <a:pPr marL="285750" lvl="0" indent="-285750" algn="just">
              <a:lnSpc>
                <a:spcPct val="150000"/>
              </a:lnSpc>
              <a:buFont typeface="Arial" pitchFamily="34" charset="0"/>
              <a:buChar char="•"/>
            </a:pPr>
            <a:r>
              <a:rPr lang="en-US">
                <a:latin typeface="Corbel" pitchFamily="34" charset="0"/>
              </a:rPr>
              <a:t>Toàn bộ đối tượng có quyền sở hữu </a:t>
            </a:r>
            <a:r>
              <a:rPr lang="en-US" smtClean="0">
                <a:latin typeface="Corbel" pitchFamily="34" charset="0"/>
              </a:rPr>
              <a:t>các </a:t>
            </a:r>
            <a:r>
              <a:rPr lang="en-US">
                <a:latin typeface="Corbel" pitchFamily="34" charset="0"/>
              </a:rPr>
              <a:t>bộ phận của nó, </a:t>
            </a:r>
            <a:endParaRPr lang="en-US" smtClean="0">
              <a:latin typeface="Corbel" pitchFamily="34" charset="0"/>
            </a:endParaRPr>
          </a:p>
          <a:p>
            <a:pPr marL="285750" lvl="0" indent="-285750" algn="just">
              <a:lnSpc>
                <a:spcPct val="150000"/>
              </a:lnSpc>
              <a:buFont typeface="Arial" pitchFamily="34" charset="0"/>
              <a:buChar char="•"/>
            </a:pPr>
            <a:r>
              <a:rPr lang="en-US" smtClean="0">
                <a:latin typeface="Corbel" pitchFamily="34" charset="0"/>
              </a:rPr>
              <a:t>Các </a:t>
            </a:r>
            <a:r>
              <a:rPr lang="en-US">
                <a:latin typeface="Corbel" pitchFamily="34" charset="0"/>
              </a:rPr>
              <a:t>bộ phận sống và chết với toàn </a:t>
            </a:r>
            <a:r>
              <a:rPr lang="en-US" smtClean="0">
                <a:latin typeface="Corbel" pitchFamily="34" charset="0"/>
              </a:rPr>
              <a:t>bộ</a:t>
            </a:r>
            <a:endParaRPr lang="vi-VN">
              <a:latin typeface="Corbel" pitchFamily="34" charset="0"/>
            </a:endParaRPr>
          </a:p>
        </p:txBody>
      </p:sp>
      <p:pic>
        <p:nvPicPr>
          <p:cNvPr id="51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49" y="-20538"/>
            <a:ext cx="436523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V="1">
            <a:off x="6660232" y="339502"/>
            <a:ext cx="504056"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a:off x="6660232" y="843558"/>
            <a:ext cx="50405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6660232" y="1023578"/>
            <a:ext cx="504056" cy="4680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5747345" y="291301"/>
            <a:ext cx="800219" cy="1200329"/>
          </a:xfrm>
          <a:prstGeom prst="rect">
            <a:avLst/>
          </a:prstGeom>
          <a:noFill/>
        </p:spPr>
        <p:txBody>
          <a:bodyPr wrap="none" rtlCol="0">
            <a:spAutoFit/>
          </a:bodyPr>
          <a:lstStyle/>
          <a:p>
            <a:r>
              <a:rPr lang="en-US" sz="7200" b="1" smtClean="0">
                <a:solidFill>
                  <a:srgbClr val="FF0000"/>
                </a:solidFill>
              </a:rPr>
              <a:t>X</a:t>
            </a:r>
            <a:endParaRPr lang="vi-VN" sz="7200" b="1">
              <a:solidFill>
                <a:srgbClr val="FF0000"/>
              </a:solidFill>
            </a:endParaRPr>
          </a:p>
        </p:txBody>
      </p:sp>
      <p:sp>
        <p:nvSpPr>
          <p:cNvPr id="16" name="TextBox 15"/>
          <p:cNvSpPr txBox="1"/>
          <p:nvPr/>
        </p:nvSpPr>
        <p:spPr>
          <a:xfrm>
            <a:off x="6876256" y="-524594"/>
            <a:ext cx="1604927" cy="2646878"/>
          </a:xfrm>
          <a:prstGeom prst="rect">
            <a:avLst/>
          </a:prstGeom>
          <a:noFill/>
        </p:spPr>
        <p:txBody>
          <a:bodyPr wrap="none" rtlCol="0">
            <a:spAutoFit/>
          </a:bodyPr>
          <a:lstStyle/>
          <a:p>
            <a:r>
              <a:rPr lang="en-US" sz="16600" b="1" smtClean="0">
                <a:solidFill>
                  <a:srgbClr val="FF0000"/>
                </a:solidFill>
              </a:rPr>
              <a:t>X</a:t>
            </a:r>
            <a:endParaRPr lang="vi-VN" sz="16600" b="1">
              <a:solidFill>
                <a:srgbClr val="FF0000"/>
              </a:solidFill>
            </a:endParaRPr>
          </a:p>
        </p:txBody>
      </p:sp>
      <p:sp>
        <p:nvSpPr>
          <p:cNvPr id="15"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17259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Thành phần</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1350178"/>
          </a:xfrm>
          <a:prstGeom prst="rect">
            <a:avLst/>
          </a:prstGeom>
        </p:spPr>
        <p:txBody>
          <a:bodyPr wrap="square">
            <a:spAutoFit/>
          </a:bodyPr>
          <a:lstStyle/>
          <a:p>
            <a:pPr algn="just">
              <a:lnSpc>
                <a:spcPct val="150000"/>
              </a:lnSpc>
            </a:pPr>
            <a:r>
              <a:rPr lang="vi-VN" smtClean="0">
                <a:latin typeface="Corbel" pitchFamily="34" charset="0"/>
              </a:rPr>
              <a:t>Toàn </a:t>
            </a:r>
            <a:r>
              <a:rPr lang="vi-VN">
                <a:latin typeface="Corbel" pitchFamily="34" charset="0"/>
              </a:rPr>
              <a:t>bộ đối tượng sẽ đóng gói và ẩn </a:t>
            </a:r>
            <a:r>
              <a:rPr lang="en-US">
                <a:latin typeface="Corbel" pitchFamily="34" charset="0"/>
              </a:rPr>
              <a:t>trong</a:t>
            </a:r>
            <a:r>
              <a:rPr lang="vi-VN">
                <a:latin typeface="Corbel" pitchFamily="34" charset="0"/>
              </a:rPr>
              <a:t> bộ phận của nó. chương trình chỉ có thể giao tiếp với toàn bộ; bất kỳ giao tiếp với các bộ phận được thực hiện bởi toàn bộ.</a:t>
            </a:r>
          </a:p>
        </p:txBody>
      </p:sp>
      <p:pic>
        <p:nvPicPr>
          <p:cNvPr id="51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49" y="-20538"/>
            <a:ext cx="436523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85341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1. INTRODUCTION</a:t>
            </a:r>
            <a:endParaRPr dirty="0"/>
          </a:p>
        </p:txBody>
      </p:sp>
      <p:sp>
        <p:nvSpPr>
          <p:cNvPr id="247" name="Google Shape;247;p14"/>
          <p:cNvSpPr txBox="1">
            <a:spLocks noGrp="1"/>
          </p:cNvSpPr>
          <p:nvPr>
            <p:ph type="body" idx="1"/>
          </p:nvPr>
        </p:nvSpPr>
        <p:spPr>
          <a:xfrm>
            <a:off x="457200" y="1519900"/>
            <a:ext cx="5194920" cy="23589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vi-VN" sz="1600" b="1" dirty="0" smtClean="0">
                <a:solidFill>
                  <a:srgbClr val="000000"/>
                </a:solidFill>
              </a:rPr>
              <a:t>NỘI DUNG</a:t>
            </a:r>
          </a:p>
          <a:p>
            <a:pPr algn="just">
              <a:lnSpc>
                <a:spcPct val="150000"/>
              </a:lnSpc>
            </a:pPr>
            <a:r>
              <a:rPr lang="vi-VN" sz="1400" dirty="0"/>
              <a:t>T</a:t>
            </a:r>
            <a:r>
              <a:rPr lang="vi-VN" sz="1400" dirty="0" smtClean="0"/>
              <a:t>ại sao cộng đồng hướng đối tượng dựa trên cơ sở </a:t>
            </a:r>
            <a:r>
              <a:rPr lang="vi-VN" sz="1400" b="1" dirty="0" smtClean="0">
                <a:solidFill>
                  <a:srgbClr val="FF0000"/>
                </a:solidFill>
              </a:rPr>
              <a:t>phân rã phần  mềm  </a:t>
            </a:r>
            <a:r>
              <a:rPr lang="vi-VN" sz="1400" dirty="0"/>
              <a:t>mà </a:t>
            </a:r>
            <a:r>
              <a:rPr lang="vi-VN" sz="1400" b="1" dirty="0" smtClean="0">
                <a:solidFill>
                  <a:srgbClr val="FF0000"/>
                </a:solidFill>
              </a:rPr>
              <a:t> không  dựa  trên  chức  năng</a:t>
            </a:r>
          </a:p>
          <a:p>
            <a:pPr algn="just">
              <a:lnSpc>
                <a:spcPct val="150000"/>
              </a:lnSpc>
            </a:pPr>
            <a:r>
              <a:rPr lang="vi-VN" sz="1400" dirty="0" smtClean="0"/>
              <a:t>Giải </a:t>
            </a:r>
            <a:r>
              <a:rPr lang="vi-VN" sz="1400" dirty="0"/>
              <a:t>thích </a:t>
            </a:r>
            <a:r>
              <a:rPr lang="vi-VN" sz="1400" b="1" dirty="0">
                <a:solidFill>
                  <a:srgbClr val="FF0000"/>
                </a:solidFill>
              </a:rPr>
              <a:t>khái niệm </a:t>
            </a:r>
            <a:r>
              <a:rPr lang="vi-VN" sz="1400" b="1" dirty="0" smtClean="0">
                <a:solidFill>
                  <a:srgbClr val="FF0000"/>
                </a:solidFill>
              </a:rPr>
              <a:t>về class</a:t>
            </a:r>
            <a:r>
              <a:rPr lang="vi-VN" sz="1400" dirty="0" smtClean="0"/>
              <a:t> và </a:t>
            </a:r>
            <a:r>
              <a:rPr lang="vi-VN" sz="1400" b="1" dirty="0" smtClean="0">
                <a:solidFill>
                  <a:srgbClr val="FF0000"/>
                </a:solidFill>
              </a:rPr>
              <a:t>mối </a:t>
            </a:r>
            <a:r>
              <a:rPr lang="vi-VN" sz="1400" b="1" dirty="0">
                <a:solidFill>
                  <a:srgbClr val="FF0000"/>
                </a:solidFill>
              </a:rPr>
              <a:t>quan hệ </a:t>
            </a:r>
            <a:r>
              <a:rPr lang="vi-VN" sz="1400" dirty="0"/>
              <a:t>giữa các </a:t>
            </a:r>
            <a:r>
              <a:rPr lang="vi-VN" sz="1400" b="1" dirty="0">
                <a:solidFill>
                  <a:srgbClr val="FF0000"/>
                </a:solidFill>
              </a:rPr>
              <a:t>đối tượng </a:t>
            </a:r>
            <a:r>
              <a:rPr lang="vi-VN" sz="1400" b="1" dirty="0" smtClean="0">
                <a:solidFill>
                  <a:srgbClr val="FF0000"/>
                </a:solidFill>
              </a:rPr>
              <a:t> và  class</a:t>
            </a:r>
          </a:p>
          <a:p>
            <a:pPr algn="just">
              <a:lnSpc>
                <a:spcPct val="150000"/>
              </a:lnSpc>
            </a:pPr>
            <a:r>
              <a:rPr lang="vi-VN" sz="1400" b="1" dirty="0" smtClean="0">
                <a:solidFill>
                  <a:srgbClr val="FF0000"/>
                </a:solidFill>
              </a:rPr>
              <a:t>Các mối </a:t>
            </a:r>
            <a:r>
              <a:rPr lang="vi-VN" sz="1400" b="1" dirty="0">
                <a:solidFill>
                  <a:srgbClr val="FF0000"/>
                </a:solidFill>
              </a:rPr>
              <a:t>quan hệ</a:t>
            </a:r>
            <a:r>
              <a:rPr lang="vi-VN" sz="1400" b="1" dirty="0"/>
              <a:t> </a:t>
            </a:r>
            <a:r>
              <a:rPr lang="vi-VN" sz="1400" dirty="0"/>
              <a:t>khác nhau có thể tồn tại </a:t>
            </a:r>
            <a:r>
              <a:rPr lang="vi-VN" sz="1400" b="1" dirty="0">
                <a:solidFill>
                  <a:srgbClr val="FF0000"/>
                </a:solidFill>
              </a:rPr>
              <a:t>giữa các đối tượng </a:t>
            </a:r>
            <a:r>
              <a:rPr lang="vi-VN" sz="1400" dirty="0"/>
              <a:t>và giải </a:t>
            </a:r>
            <a:r>
              <a:rPr lang="vi-VN" sz="1400" dirty="0" smtClean="0"/>
              <a:t>thích </a:t>
            </a:r>
            <a:r>
              <a:rPr lang="vi-VN" sz="1400" b="1" dirty="0" smtClean="0">
                <a:solidFill>
                  <a:srgbClr val="FF0000"/>
                </a:solidFill>
              </a:rPr>
              <a:t>ý </a:t>
            </a:r>
            <a:r>
              <a:rPr lang="vi-VN" sz="1400" b="1" dirty="0">
                <a:solidFill>
                  <a:srgbClr val="FF0000"/>
                </a:solidFill>
              </a:rPr>
              <a:t>nghĩa của chúng </a:t>
            </a:r>
            <a:r>
              <a:rPr lang="vi-VN" sz="1400" dirty="0"/>
              <a:t>trong bối cảnh hệ thống đang phát triển</a:t>
            </a:r>
            <a:endParaRPr lang="vi-VN" sz="1400" dirty="0" smtClean="0"/>
          </a:p>
          <a:p>
            <a:endParaRPr lang="vi-VN" sz="1200" b="1" dirty="0" smtClean="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1" end="1"/>
                                            </p:txEl>
                                          </p:spTgt>
                                        </p:tgtEl>
                                        <p:attrNameLst>
                                          <p:attrName>style.visibility</p:attrName>
                                        </p:attrNameLst>
                                      </p:cBhvr>
                                      <p:to>
                                        <p:strVal val="visible"/>
                                      </p:to>
                                    </p:set>
                                    <p:animEffect transition="in" filter="fade">
                                      <p:cBhvr>
                                        <p:cTn id="7" dur="500"/>
                                        <p:tgtEl>
                                          <p:spTgt spid="2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xEl>
                                              <p:pRg st="2" end="2"/>
                                            </p:txEl>
                                          </p:spTgt>
                                        </p:tgtEl>
                                        <p:attrNameLst>
                                          <p:attrName>style.visibility</p:attrName>
                                        </p:attrNameLst>
                                      </p:cBhvr>
                                      <p:to>
                                        <p:strVal val="visible"/>
                                      </p:to>
                                    </p:set>
                                    <p:animEffect transition="in" filter="fade">
                                      <p:cBhvr>
                                        <p:cTn id="12" dur="500"/>
                                        <p:tgtEl>
                                          <p:spTgt spid="2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3" end="3"/>
                                            </p:txEl>
                                          </p:spTgt>
                                        </p:tgtEl>
                                        <p:attrNameLst>
                                          <p:attrName>style.visibility</p:attrName>
                                        </p:attrNameLst>
                                      </p:cBhvr>
                                      <p:to>
                                        <p:strVal val="visible"/>
                                      </p:to>
                                    </p:set>
                                    <p:animEffect transition="in" filter="fade">
                                      <p:cBhvr>
                                        <p:cTn id="17" dur="500"/>
                                        <p:tgtEl>
                                          <p:spTgt spid="2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a:p>
            <a:pPr marL="0" indent="0" algn="just">
              <a:lnSpc>
                <a:spcPct val="150000"/>
              </a:lnSpc>
              <a:buNone/>
            </a:pPr>
            <a:r>
              <a:rPr lang="vi-VN" b="1" smtClean="0"/>
              <a:t>Thành phần</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Tái sử dụng</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2031325"/>
          </a:xfrm>
          <a:prstGeom prst="rect">
            <a:avLst/>
          </a:prstGeom>
        </p:spPr>
        <p:txBody>
          <a:bodyPr wrap="square">
            <a:spAutoFit/>
          </a:bodyPr>
          <a:lstStyle/>
          <a:p>
            <a:pPr>
              <a:lnSpc>
                <a:spcPct val="150000"/>
              </a:lnSpc>
            </a:pPr>
            <a:r>
              <a:rPr lang="vi-VN" smtClean="0">
                <a:latin typeface="Corbel" pitchFamily="34" charset="0"/>
              </a:rPr>
              <a:t>Cách </a:t>
            </a:r>
            <a:r>
              <a:rPr lang="vi-VN">
                <a:latin typeface="Corbel" pitchFamily="34" charset="0"/>
              </a:rPr>
              <a:t>tiếp cận hướng đối tượng cung cấp một số trợ giúp.</a:t>
            </a:r>
          </a:p>
          <a:p>
            <a:pPr marL="285750" lvl="0" indent="-285750">
              <a:lnSpc>
                <a:spcPct val="150000"/>
              </a:lnSpc>
              <a:buFont typeface="Arial" pitchFamily="34" charset="0"/>
              <a:buChar char="•"/>
            </a:pPr>
            <a:r>
              <a:rPr lang="en-US">
                <a:latin typeface="Corbel" pitchFamily="34" charset="0"/>
              </a:rPr>
              <a:t>Thư viện của các lớp hiện tồn tại và được sử dụng rộng rãi.</a:t>
            </a:r>
            <a:endParaRPr lang="vi-VN">
              <a:latin typeface="Corbel" pitchFamily="34" charset="0"/>
            </a:endParaRPr>
          </a:p>
          <a:p>
            <a:pPr marL="285750" lvl="0" indent="-285750">
              <a:lnSpc>
                <a:spcPct val="150000"/>
              </a:lnSpc>
              <a:buFont typeface="Arial" pitchFamily="34" charset="0"/>
              <a:buChar char="•"/>
            </a:pPr>
            <a:r>
              <a:rPr lang="en-US">
                <a:latin typeface="Corbel" pitchFamily="34" charset="0"/>
              </a:rPr>
              <a:t>Cơ chế kế </a:t>
            </a:r>
            <a:r>
              <a:rPr lang="en-US" smtClean="0">
                <a:latin typeface="Corbel" pitchFamily="34" charset="0"/>
              </a:rPr>
              <a:t>thừa</a:t>
            </a:r>
          </a:p>
          <a:p>
            <a:pPr marL="285750" lvl="0" indent="-285750">
              <a:lnSpc>
                <a:spcPct val="150000"/>
              </a:lnSpc>
              <a:buFont typeface="Arial" pitchFamily="34" charset="0"/>
              <a:buChar char="•"/>
            </a:pPr>
            <a:r>
              <a:rPr lang="en-US" smtClean="0">
                <a:latin typeface="Corbel" pitchFamily="34" charset="0"/>
              </a:rPr>
              <a:t>Dễ hiểu</a:t>
            </a:r>
            <a:endParaRPr lang="vi-VN">
              <a:latin typeface="Corbel" pitchFamily="34" charset="0"/>
            </a:endParaRPr>
          </a:p>
        </p:txBody>
      </p:sp>
      <p:sp>
        <p:nvSpPr>
          <p:cNvPr id="9"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2872655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75345" y="297504"/>
            <a:ext cx="5138700" cy="857400"/>
          </a:xfrm>
          <a:prstGeom prst="rect">
            <a:avLst/>
          </a:prstGeom>
        </p:spPr>
        <p:txBody>
          <a:bodyPr spcFirstLastPara="1" wrap="square" lIns="91425" tIns="91425" rIns="91425" bIns="91425" anchor="b" anchorCtr="0">
            <a:noAutofit/>
          </a:bodyPr>
          <a:lstStyle/>
          <a:p>
            <a:pPr lvl="0" algn="ctr"/>
            <a:r>
              <a:rPr lang="vi-VN" b="1" smtClean="0"/>
              <a:t>7. COMMON </a:t>
            </a:r>
            <a:r>
              <a:rPr lang="vi-VN" b="1" smtClean="0"/>
              <a:t>PROBLEMS</a:t>
            </a:r>
            <a:endParaRPr lang="vi-VN"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2" name="TextBox 1"/>
          <p:cNvSpPr txBox="1"/>
          <p:nvPr/>
        </p:nvSpPr>
        <p:spPr>
          <a:xfrm>
            <a:off x="2096080" y="986135"/>
            <a:ext cx="1972015" cy="307777"/>
          </a:xfrm>
          <a:prstGeom prst="rect">
            <a:avLst/>
          </a:prstGeom>
          <a:noFill/>
        </p:spPr>
        <p:txBody>
          <a:bodyPr wrap="none" rtlCol="0">
            <a:spAutoFit/>
          </a:bodyPr>
          <a:lstStyle/>
          <a:p>
            <a:r>
              <a:rPr lang="vi-VN" b="1" smtClean="0">
                <a:cs typeface="Miriam" pitchFamily="34" charset="-79"/>
              </a:rPr>
              <a:t>Những vấn đề chung</a:t>
            </a:r>
            <a:endParaRPr lang="vi-VN" dirty="0">
              <a:cs typeface="Miriam" pitchFamily="34" charset="-79"/>
            </a:endParaRPr>
          </a:p>
        </p:txBody>
      </p:sp>
    </p:spTree>
    <p:extLst>
      <p:ext uri="{BB962C8B-B14F-4D97-AF65-F5344CB8AC3E}">
        <p14:creationId xmlns:p14="http://schemas.microsoft.com/office/powerpoint/2010/main" val="3723614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907704" y="935850"/>
            <a:ext cx="6676800" cy="11403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algn="just">
              <a:buClr>
                <a:schemeClr val="dk1"/>
              </a:buClr>
              <a:buSzPts val="1100"/>
            </a:pPr>
            <a:r>
              <a:rPr lang="vi-VN" sz="2000" smtClean="0">
                <a:latin typeface="Corbel" pitchFamily="34" charset="0"/>
                <a:ea typeface="Barlow Light"/>
                <a:cs typeface="Barlow Light"/>
              </a:rPr>
              <a:t>Khi </a:t>
            </a:r>
            <a:r>
              <a:rPr lang="vi-VN" sz="2000">
                <a:latin typeface="Corbel" pitchFamily="34" charset="0"/>
                <a:ea typeface="Barlow Light"/>
                <a:cs typeface="Barlow Light"/>
              </a:rPr>
              <a:t>tôi nhìn vào các đối tượng có vẻ giống </a:t>
            </a:r>
            <a:r>
              <a:rPr lang="vi-VN" sz="2000" smtClean="0">
                <a:latin typeface="Corbel" pitchFamily="34" charset="0"/>
                <a:ea typeface="Barlow Light"/>
                <a:cs typeface="Barlow Light"/>
              </a:rPr>
              <a:t>nhau </a:t>
            </a:r>
            <a:r>
              <a:rPr lang="vi-VN" sz="2000">
                <a:latin typeface="Corbel" pitchFamily="34" charset="0"/>
                <a:ea typeface="Barlow Light"/>
                <a:cs typeface="Barlow Light"/>
              </a:rPr>
              <a:t>nhưng có các giá trị khá khác nhau, làm thế nào để tôi biết</a:t>
            </a:r>
            <a:r>
              <a:rPr lang="en-US" sz="2000">
                <a:latin typeface="Corbel" pitchFamily="34" charset="0"/>
                <a:ea typeface="Barlow Light"/>
                <a:cs typeface="Barlow Light"/>
              </a:rPr>
              <a:t> </a:t>
            </a:r>
            <a:r>
              <a:rPr lang="vi-VN" sz="2000" smtClean="0">
                <a:latin typeface="Corbel" pitchFamily="34" charset="0"/>
                <a:ea typeface="Barlow Light"/>
                <a:cs typeface="Barlow Light"/>
              </a:rPr>
              <a:t> </a:t>
            </a:r>
            <a:r>
              <a:rPr lang="vi-VN" sz="2000">
                <a:latin typeface="Corbel" pitchFamily="34" charset="0"/>
                <a:ea typeface="Barlow Light"/>
                <a:cs typeface="Barlow Light"/>
              </a:rPr>
              <a:t>liệu chúng</a:t>
            </a:r>
            <a:r>
              <a:rPr lang="en-US" sz="2000">
                <a:latin typeface="Corbel" pitchFamily="34" charset="0"/>
                <a:ea typeface="Barlow Light"/>
                <a:cs typeface="Barlow Light"/>
              </a:rPr>
              <a:t> </a:t>
            </a:r>
            <a:r>
              <a:rPr lang="vi-VN" sz="2000" smtClean="0">
                <a:solidFill>
                  <a:srgbClr val="FFFF00"/>
                </a:solidFill>
                <a:latin typeface="Corbel" pitchFamily="34" charset="0"/>
                <a:ea typeface="Barlow Light"/>
                <a:cs typeface="Barlow Light"/>
              </a:rPr>
              <a:t>có </a:t>
            </a:r>
            <a:r>
              <a:rPr lang="vi-VN" sz="2000">
                <a:solidFill>
                  <a:srgbClr val="FFFF00"/>
                </a:solidFill>
                <a:latin typeface="Corbel" pitchFamily="34" charset="0"/>
                <a:ea typeface="Barlow Light"/>
                <a:cs typeface="Barlow Light"/>
              </a:rPr>
              <a:t>nên được mô hình hóa thành các lớp khác nhau </a:t>
            </a:r>
            <a:r>
              <a:rPr lang="en-US" sz="2000">
                <a:latin typeface="Corbel" pitchFamily="34" charset="0"/>
                <a:ea typeface="Barlow Light"/>
                <a:cs typeface="Barlow Light"/>
              </a:rPr>
              <a:t>hay không</a:t>
            </a:r>
            <a:r>
              <a:rPr lang="vi-VN" sz="2000" smtClean="0">
                <a:latin typeface="Corbel" pitchFamily="34" charset="0"/>
                <a:ea typeface="Barlow Light"/>
                <a:cs typeface="Barlow Light"/>
              </a:rPr>
              <a:t>?</a:t>
            </a: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a:p>
            <a:pPr marL="0" lvl="0" indent="0" algn="just" rtl="0">
              <a:spcBef>
                <a:spcPts val="0"/>
              </a:spcBef>
              <a:spcAft>
                <a:spcPts val="0"/>
              </a:spcAft>
              <a:buClr>
                <a:schemeClr val="dk1"/>
              </a:buClr>
              <a:buSzPts val="1100"/>
              <a:buFont typeface="Arial"/>
              <a:buNone/>
            </a:pP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p:txBody>
      </p:sp>
      <p:sp>
        <p:nvSpPr>
          <p:cNvPr id="1064" name="Google Shape;1064;p41"/>
          <p:cNvSpPr txBox="1"/>
          <p:nvPr/>
        </p:nvSpPr>
        <p:spPr>
          <a:xfrm>
            <a:off x="0"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😉1</a:t>
            </a:r>
            <a:endParaRPr sz="9600">
              <a:solidFill>
                <a:schemeClr val="bg1"/>
              </a:solidFill>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pic>
        <p:nvPicPr>
          <p:cNvPr id="6146" name="Picture 2" descr="Làm gì khi phát hiện trùng số chứng minh nhân dân - Báo Pháp Luậ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71750"/>
            <a:ext cx="3073083" cy="19206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am Sinh Viên Biểu Tượng, Con đực, Học Sinh, Người Dùng Vector và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104" y="2379960"/>
            <a:ext cx="230425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3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907704" y="935850"/>
            <a:ext cx="6676800" cy="11403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algn="just">
              <a:buClr>
                <a:schemeClr val="dk1"/>
              </a:buClr>
              <a:buSzPts val="1100"/>
            </a:pPr>
            <a:r>
              <a:rPr lang="vi-VN" sz="2000" smtClean="0">
                <a:latin typeface="Corbel" pitchFamily="34" charset="0"/>
                <a:ea typeface="Barlow Light"/>
                <a:cs typeface="Barlow Light"/>
              </a:rPr>
              <a:t>Tôi </a:t>
            </a:r>
            <a:r>
              <a:rPr lang="vi-VN" sz="2000">
                <a:latin typeface="Corbel" pitchFamily="34" charset="0"/>
                <a:ea typeface="Barlow Light"/>
                <a:cs typeface="Barlow Light"/>
              </a:rPr>
              <a:t>có hai lớp, Khách hàng và Nhân viên. Cả Khách hàng và Nhân viên cần ghi lại tiêu đề, tên và họ; Tôi có thể biến chúng thành các lớp con</a:t>
            </a:r>
            <a:r>
              <a:rPr lang="en-US" sz="2000">
                <a:latin typeface="Corbel" pitchFamily="34" charset="0"/>
                <a:ea typeface="Barlow Light"/>
                <a:cs typeface="Barlow Light"/>
              </a:rPr>
              <a:t> như hình 4.33 được không</a:t>
            </a:r>
            <a:r>
              <a:rPr lang="en-US" sz="2000" smtClean="0">
                <a:latin typeface="Corbel" pitchFamily="34" charset="0"/>
                <a:ea typeface="Barlow Light"/>
                <a:cs typeface="Barlow Light"/>
              </a:rPr>
              <a:t>?</a:t>
            </a: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a:p>
            <a:pPr marL="0" lvl="0" indent="0" algn="just" rtl="0">
              <a:spcBef>
                <a:spcPts val="0"/>
              </a:spcBef>
              <a:spcAft>
                <a:spcPts val="0"/>
              </a:spcAft>
              <a:buClr>
                <a:schemeClr val="dk1"/>
              </a:buClr>
              <a:buSzPts val="1100"/>
              <a:buFont typeface="Arial"/>
              <a:buNone/>
            </a:pP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p:txBody>
      </p:sp>
      <p:sp>
        <p:nvSpPr>
          <p:cNvPr id="1064" name="Google Shape;1064;p41"/>
          <p:cNvSpPr txBox="1"/>
          <p:nvPr/>
        </p:nvSpPr>
        <p:spPr>
          <a:xfrm>
            <a:off x="165770" y="780214"/>
            <a:ext cx="188595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😉2</a:t>
            </a:r>
            <a:endParaRPr sz="9600">
              <a:solidFill>
                <a:schemeClr val="bg1"/>
              </a:solidFill>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1433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5" y="2236688"/>
            <a:ext cx="3771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302641"/>
            <a:ext cx="3629794" cy="245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0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889795" y="627534"/>
            <a:ext cx="6676800" cy="1736712"/>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r>
              <a:rPr lang="vi-VN" sz="2000"/>
              <a:t>Khi tôi đang xử lý một hệ thống phân cấp thừa kế, đôi khi tôi không thể biết liệu một lớp nên là một lớp con của một lớp khác hay </a:t>
            </a:r>
            <a:r>
              <a:rPr lang="vi-VN" sz="2000" smtClean="0"/>
              <a:t>xem </a:t>
            </a:r>
            <a:r>
              <a:rPr lang="vi-VN" sz="2000"/>
              <a:t>xét hai thành viên của cùng một lớp</a:t>
            </a:r>
            <a:r>
              <a:rPr lang="en-US" sz="2000"/>
              <a:t>. </a:t>
            </a:r>
            <a:endParaRPr lang="en-US" sz="2000" smtClean="0"/>
          </a:p>
          <a:p>
            <a:r>
              <a:rPr lang="vi-VN" sz="2000"/>
              <a:t>Ví dụ</a:t>
            </a:r>
            <a:r>
              <a:rPr lang="en-US" sz="2000"/>
              <a:t>: </a:t>
            </a:r>
            <a:r>
              <a:rPr lang="vi-VN" sz="2000"/>
              <a:t> ngựa Shetland có phải là một lớp con của Ngựa không</a:t>
            </a:r>
            <a:r>
              <a:rPr lang="en-US" sz="2000"/>
              <a:t>?</a:t>
            </a:r>
            <a:endParaRPr lang="vi-VN" sz="2000"/>
          </a:p>
          <a:p>
            <a:endParaRPr lang="vi-VN" sz="2000"/>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7" name="Google Shape;1064;p41"/>
          <p:cNvSpPr txBox="1"/>
          <p:nvPr/>
        </p:nvSpPr>
        <p:spPr>
          <a:xfrm>
            <a:off x="0"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😉3</a:t>
            </a:r>
            <a:endParaRPr sz="9600">
              <a:solidFill>
                <a:schemeClr val="bg1"/>
              </a:solidFill>
              <a:latin typeface="Barlow Light"/>
              <a:ea typeface="Barlow Light"/>
              <a:cs typeface="Barlow Light"/>
              <a:sym typeface="Barlow Light"/>
            </a:endParaRPr>
          </a:p>
        </p:txBody>
      </p:sp>
    </p:spTree>
    <p:extLst>
      <p:ext uri="{BB962C8B-B14F-4D97-AF65-F5344CB8AC3E}">
        <p14:creationId xmlns:p14="http://schemas.microsoft.com/office/powerpoint/2010/main" val="722888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889795" y="843558"/>
            <a:ext cx="6676800" cy="13046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r>
              <a:rPr lang="vi-VN" sz="2000"/>
              <a:t>Tổ chức các lớp thành một hệ thống phân cấp thừa kế có vẻ như rất nhiều công việc phụ; nó</a:t>
            </a:r>
            <a:r>
              <a:rPr lang="en-US" sz="2000"/>
              <a:t> có</a:t>
            </a:r>
            <a:r>
              <a:rPr lang="vi-VN" sz="2000"/>
              <a:t> luôn luôn đáng làm?</a:t>
            </a: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7" name="Google Shape;1064;p41"/>
          <p:cNvSpPr txBox="1"/>
          <p:nvPr/>
        </p:nvSpPr>
        <p:spPr>
          <a:xfrm>
            <a:off x="0"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😉4</a:t>
            </a:r>
            <a:endParaRPr sz="9600">
              <a:solidFill>
                <a:schemeClr val="bg1"/>
              </a:solidFill>
              <a:latin typeface="Barlow Light"/>
              <a:ea typeface="Barlow Light"/>
              <a:cs typeface="Barlow Light"/>
              <a:sym typeface="Barlow Light"/>
            </a:endParaRPr>
          </a:p>
        </p:txBody>
      </p:sp>
      <p:sp>
        <p:nvSpPr>
          <p:cNvPr id="2" name="TextBox 1"/>
          <p:cNvSpPr txBox="1"/>
          <p:nvPr/>
        </p:nvSpPr>
        <p:spPr>
          <a:xfrm>
            <a:off x="2771800" y="2571750"/>
            <a:ext cx="2013693" cy="1455014"/>
          </a:xfrm>
          <a:prstGeom prst="rect">
            <a:avLst/>
          </a:prstGeom>
          <a:noFill/>
        </p:spPr>
        <p:txBody>
          <a:bodyPr wrap="none" rtlCol="0">
            <a:spAutoFit/>
          </a:bodyPr>
          <a:lstStyle/>
          <a:p>
            <a:pPr>
              <a:lnSpc>
                <a:spcPct val="200000"/>
              </a:lnSpc>
            </a:pPr>
            <a:r>
              <a:rPr lang="vi-VN"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Gọn hơn</a:t>
            </a:r>
          </a:p>
          <a:p>
            <a:pPr>
              <a:lnSpc>
                <a:spcPct val="200000"/>
              </a:lnSpc>
            </a:pPr>
            <a:r>
              <a:rPr lang="vi-VN"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Tái sử dụng</a:t>
            </a:r>
            <a:endParaRPr lang="vi-VN"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4966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vi-VN"/>
              <a:t>8</a:t>
            </a:r>
            <a:r>
              <a:rPr lang="vi-VN" smtClean="0"/>
              <a:t>. CHAPTER </a:t>
            </a:r>
            <a:r>
              <a:rPr lang="vi-VN" smtClean="0"/>
              <a:t>SUMMARY</a:t>
            </a:r>
            <a:endParaRPr dirty="0"/>
          </a:p>
        </p:txBody>
      </p:sp>
    </p:spTree>
    <p:extLst>
      <p:ext uri="{BB962C8B-B14F-4D97-AF65-F5344CB8AC3E}">
        <p14:creationId xmlns:p14="http://schemas.microsoft.com/office/powerpoint/2010/main" val="664140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16" name="Google Shape;308;p21"/>
          <p:cNvSpPr txBox="1">
            <a:spLocks noGrp="1"/>
          </p:cNvSpPr>
          <p:nvPr>
            <p:ph type="body" idx="1"/>
          </p:nvPr>
        </p:nvSpPr>
        <p:spPr>
          <a:xfrm>
            <a:off x="251520" y="555526"/>
            <a:ext cx="3312368"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p>
          <a:p>
            <a:pPr marL="0" lvl="0" indent="0" algn="just">
              <a:lnSpc>
                <a:spcPct val="150000"/>
              </a:lnSpc>
              <a:buNone/>
            </a:pPr>
            <a:r>
              <a:rPr lang="vi-VN" b="1" smtClean="0"/>
              <a:t>Tái sử dụng</a:t>
            </a:r>
          </a:p>
          <a:p>
            <a:pPr marL="0" indent="0" algn="just">
              <a:lnSpc>
                <a:spcPct val="150000"/>
              </a:lnSpc>
              <a:buNone/>
            </a:pPr>
            <a:r>
              <a:rPr lang="vi-VN" b="1"/>
              <a:t>Dữ liệu phụ thuộc vào </a:t>
            </a:r>
            <a:r>
              <a:rPr lang="en-US" b="1"/>
              <a:t>các </a:t>
            </a:r>
            <a:r>
              <a:rPr lang="vi-VN" b="1"/>
              <a:t>chức năng</a:t>
            </a:r>
          </a:p>
          <a:p>
            <a:pPr marL="0" lvl="0" indent="0" algn="just">
              <a:lnSpc>
                <a:spcPct val="150000"/>
              </a:lnSpc>
              <a:buNone/>
            </a:pPr>
            <a:endParaRPr lang="vi-VN" b="1"/>
          </a:p>
          <a:p>
            <a:pPr marL="0" indent="0" algn="just">
              <a:lnSpc>
                <a:spcPct val="150000"/>
              </a:lnSpc>
              <a:buNone/>
            </a:pPr>
            <a:endParaRPr lang="vi-VN" b="1" smtClean="0"/>
          </a:p>
        </p:txBody>
      </p:sp>
      <p:sp>
        <p:nvSpPr>
          <p:cNvPr id="17" name="Google Shape;308;p21"/>
          <p:cNvSpPr txBox="1">
            <a:spLocks/>
          </p:cNvSpPr>
          <p:nvPr/>
        </p:nvSpPr>
        <p:spPr>
          <a:xfrm>
            <a:off x="261864" y="123478"/>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sp>
        <p:nvSpPr>
          <p:cNvPr id="29" name="TextBox 28"/>
          <p:cNvSpPr txBox="1"/>
          <p:nvPr/>
        </p:nvSpPr>
        <p:spPr>
          <a:xfrm>
            <a:off x="1107919" y="3003798"/>
            <a:ext cx="4525598" cy="461665"/>
          </a:xfrm>
          <a:prstGeom prst="rect">
            <a:avLst/>
          </a:prstGeom>
          <a:noFill/>
        </p:spPr>
        <p:txBody>
          <a:bodyPr wrap="none" rtlCol="0">
            <a:spAutoFit/>
          </a:bodyPr>
          <a:lstStyle/>
          <a:p>
            <a:r>
              <a:rPr lang="en-US" sz="2400" smtClean="0"/>
              <a:t>Cộng đồng HDT =&gt; </a:t>
            </a:r>
            <a:r>
              <a:rPr lang="en-US" sz="2400" b="1" smtClean="0">
                <a:solidFill>
                  <a:srgbClr val="FF0000"/>
                </a:solidFill>
              </a:rPr>
              <a:t>Đối Tượng</a:t>
            </a:r>
            <a:endParaRPr lang="vi-VN" sz="2400" b="1">
              <a:solidFill>
                <a:srgbClr val="FF0000"/>
              </a:solidFill>
            </a:endParaRPr>
          </a:p>
        </p:txBody>
      </p:sp>
    </p:spTree>
    <p:extLst>
      <p:ext uri="{BB962C8B-B14F-4D97-AF65-F5344CB8AC3E}">
        <p14:creationId xmlns:p14="http://schemas.microsoft.com/office/powerpoint/2010/main" val="36278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Tree>
    <p:extLst>
      <p:ext uri="{BB962C8B-B14F-4D97-AF65-F5344CB8AC3E}">
        <p14:creationId xmlns:p14="http://schemas.microsoft.com/office/powerpoint/2010/main" val="3830821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9" name="Google Shape;280;p19"/>
          <p:cNvSpPr txBox="1">
            <a:spLocks/>
          </p:cNvSpPr>
          <p:nvPr/>
        </p:nvSpPr>
        <p:spPr>
          <a:xfrm>
            <a:off x="103394" y="-172226"/>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Tree>
    <p:extLst>
      <p:ext uri="{BB962C8B-B14F-4D97-AF65-F5344CB8AC3E}">
        <p14:creationId xmlns:p14="http://schemas.microsoft.com/office/powerpoint/2010/main" val="389890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a:t>
            </a:r>
            <a:r>
              <a:rPr lang="vi-VN" b="1" smtClean="0"/>
              <a:t>WHY </a:t>
            </a:r>
            <a:r>
              <a:rPr lang="vi-VN" b="1" dirty="0" smtClean="0"/>
              <a:t>A NEW DEVELOPMENT METHOD WAS NEEDED</a:t>
            </a:r>
            <a:r>
              <a:rPr lang="vi-VN" dirty="0" smtClean="0"/>
              <a:t> </a:t>
            </a:r>
            <a:endParaRPr lang="vi-VN" dirty="0"/>
          </a:p>
        </p:txBody>
      </p:sp>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smtClean="0"/>
              <a:t>Dữ liệu    quá trình xử lý</a:t>
            </a:r>
            <a:endParaRPr lang="vi-VN"/>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026"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72841"/>
            <a:ext cx="2915816" cy="1640147"/>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308;p21"/>
          <p:cNvSpPr txBox="1">
            <a:spLocks/>
          </p:cNvSpPr>
          <p:nvPr/>
        </p:nvSpPr>
        <p:spPr>
          <a:xfrm>
            <a:off x="5183560" y="2499742"/>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19" name="Google Shape;308;p21"/>
          <p:cNvSpPr txBox="1">
            <a:spLocks/>
          </p:cNvSpPr>
          <p:nvPr/>
        </p:nvSpPr>
        <p:spPr>
          <a:xfrm>
            <a:off x="5184937" y="3248186"/>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Trả  xe</a:t>
            </a:r>
          </a:p>
        </p:txBody>
      </p:sp>
      <p:sp>
        <p:nvSpPr>
          <p:cNvPr id="20" name="Google Shape;308;p21"/>
          <p:cNvSpPr txBox="1">
            <a:spLocks/>
          </p:cNvSpPr>
          <p:nvPr/>
        </p:nvSpPr>
        <p:spPr>
          <a:xfrm>
            <a:off x="4139952" y="3795886"/>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1997460" y="4119922"/>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cxnSp>
        <p:nvCxnSpPr>
          <p:cNvPr id="22" name="Straight Connector 21"/>
          <p:cNvCxnSpPr/>
          <p:nvPr/>
        </p:nvCxnSpPr>
        <p:spPr>
          <a:xfrm>
            <a:off x="1043608" y="2571750"/>
            <a:ext cx="0" cy="288032"/>
          </a:xfrm>
          <a:prstGeom prst="line">
            <a:avLst/>
          </a:prstGeom>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179512" y="3192437"/>
            <a:ext cx="1980029" cy="307777"/>
          </a:xfrm>
          <a:prstGeom prst="rect">
            <a:avLst/>
          </a:prstGeom>
          <a:noFill/>
        </p:spPr>
        <p:txBody>
          <a:bodyPr wrap="none" rtlCol="0">
            <a:spAutoFit/>
          </a:bodyPr>
          <a:lstStyle/>
          <a:p>
            <a:r>
              <a:rPr lang="vi-VN" b="1" smtClean="0"/>
              <a:t>=&gt;Mất tính nhất quán</a:t>
            </a:r>
            <a:endParaRPr lang="vi-VN" b="1"/>
          </a:p>
        </p:txBody>
      </p:sp>
      <p:sp>
        <p:nvSpPr>
          <p:cNvPr id="9" name="TextBox 8"/>
          <p:cNvSpPr txBox="1"/>
          <p:nvPr/>
        </p:nvSpPr>
        <p:spPr>
          <a:xfrm>
            <a:off x="5129747" y="4245936"/>
            <a:ext cx="482824" cy="307777"/>
          </a:xfrm>
          <a:prstGeom prst="rect">
            <a:avLst/>
          </a:prstGeom>
          <a:noFill/>
        </p:spPr>
        <p:txBody>
          <a:bodyPr wrap="none" rtlCol="0">
            <a:spAutoFit/>
          </a:bodyPr>
          <a:lstStyle/>
          <a:p>
            <a:r>
              <a:rPr lang="vi-VN" smtClean="0"/>
              <a:t>10$</a:t>
            </a:r>
            <a:endParaRPr lang="vi-VN"/>
          </a:p>
        </p:txBody>
      </p:sp>
      <p:sp>
        <p:nvSpPr>
          <p:cNvPr id="10" name="TextBox 9"/>
          <p:cNvSpPr txBox="1"/>
          <p:nvPr/>
        </p:nvSpPr>
        <p:spPr>
          <a:xfrm>
            <a:off x="5456503" y="3008014"/>
            <a:ext cx="383438" cy="307777"/>
          </a:xfrm>
          <a:prstGeom prst="rect">
            <a:avLst/>
          </a:prstGeom>
          <a:noFill/>
        </p:spPr>
        <p:txBody>
          <a:bodyPr wrap="none" rtlCol="0">
            <a:spAutoFit/>
          </a:bodyPr>
          <a:lstStyle/>
          <a:p>
            <a:r>
              <a:rPr lang="vi-VN" smtClean="0"/>
              <a:t>9$</a:t>
            </a:r>
            <a:endParaRPr lang="vi-VN"/>
          </a:p>
        </p:txBody>
      </p:sp>
    </p:spTree>
    <p:extLst>
      <p:ext uri="{BB962C8B-B14F-4D97-AF65-F5344CB8AC3E}">
        <p14:creationId xmlns:p14="http://schemas.microsoft.com/office/powerpoint/2010/main" val="8052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fade">
                                      <p:cBhvr>
                                        <p:cTn id="12" dur="500"/>
                                        <p:tgtEl>
                                          <p:spTgt spid="3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fade">
                                      <p:cBhvr>
                                        <p:cTn id="20" dur="500"/>
                                        <p:tgtEl>
                                          <p:spTgt spid="1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fade">
                                      <p:cBhvr>
                                        <p:cTn id="23" dur="500"/>
                                        <p:tgtEl>
                                          <p:spTgt spid="2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Effect transition="in" filter="fade">
                                      <p:cBhvr>
                                        <p:cTn id="26" dur="500"/>
                                        <p:tgtEl>
                                          <p:spTgt spid="21">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8">
                                            <p:txEl>
                                              <p:pRg st="1" end="1"/>
                                            </p:txEl>
                                          </p:spTgt>
                                        </p:tgtEl>
                                        <p:attrNameLst>
                                          <p:attrName>style.visibility</p:attrName>
                                        </p:attrNameLst>
                                      </p:cBhvr>
                                      <p:to>
                                        <p:strVal val="visible"/>
                                      </p:to>
                                    </p:set>
                                    <p:animEffect transition="in" filter="fade">
                                      <p:cBhvr>
                                        <p:cTn id="34" dur="500"/>
                                        <p:tgtEl>
                                          <p:spTgt spid="308">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069"/>
        <p:cNvGrpSpPr/>
        <p:nvPr/>
      </p:nvGrpSpPr>
      <p:grpSpPr>
        <a:xfrm>
          <a:off x="0" y="0"/>
          <a:ext cx="0" cy="0"/>
          <a:chOff x="0" y="0"/>
          <a:chExt cx="0" cy="0"/>
        </a:xfrm>
      </p:grpSpPr>
      <p:sp>
        <p:nvSpPr>
          <p:cNvPr id="1071" name="Google Shape;1071;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600" b="1" smtClean="0">
                <a:solidFill>
                  <a:srgbClr val="434343"/>
                </a:solidFill>
                <a:latin typeface="Montserrat"/>
                <a:ea typeface="Montserrat"/>
                <a:cs typeface="Montserrat"/>
                <a:sym typeface="Montserrat"/>
              </a:rPr>
              <a:t>Thank you</a:t>
            </a:r>
            <a:endParaRPr sz="3600" b="1">
              <a:solidFill>
                <a:srgbClr val="434343"/>
              </a:solidFill>
              <a:latin typeface="Montserrat"/>
              <a:ea typeface="Montserrat"/>
              <a:cs typeface="Montserrat"/>
              <a:sym typeface="Montserrat"/>
            </a:endParaRPr>
          </a:p>
        </p:txBody>
      </p:sp>
      <p:sp>
        <p:nvSpPr>
          <p:cNvPr id="1085" name="Google Shape;1085;p4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dirty="0" smtClean="0"/>
              <a:t>Bảo trì</a:t>
            </a:r>
            <a:endParaRPr lang="en-US" b="1" dirty="0" smtClean="0"/>
          </a:p>
          <a:p>
            <a:pPr marL="0" lvl="0" indent="0" algn="l" rtl="0">
              <a:lnSpc>
                <a:spcPct val="150000"/>
              </a:lnSpc>
              <a:spcBef>
                <a:spcPts val="600"/>
              </a:spcBef>
              <a:spcAft>
                <a:spcPts val="0"/>
              </a:spcAft>
              <a:buNone/>
            </a:pPr>
            <a:r>
              <a:rPr lang="en-US" dirty="0" err="1" smtClean="0"/>
              <a:t>Vấn</a:t>
            </a:r>
            <a:r>
              <a:rPr lang="en-US" dirty="0" smtClean="0"/>
              <a:t> </a:t>
            </a:r>
            <a:r>
              <a:rPr lang="en-US" dirty="0" err="1" smtClean="0"/>
              <a:t>đề</a:t>
            </a:r>
            <a:r>
              <a:rPr lang="en-US" dirty="0" smtClean="0"/>
              <a:t> </a:t>
            </a:r>
            <a:r>
              <a:rPr lang="en-US" dirty="0" err="1" smtClean="0"/>
              <a:t>bảo</a:t>
            </a:r>
            <a:r>
              <a:rPr lang="en-US" dirty="0" smtClean="0"/>
              <a:t> </a:t>
            </a:r>
            <a:r>
              <a:rPr lang="en-US" dirty="0" err="1" smtClean="0"/>
              <a:t>trì</a:t>
            </a:r>
            <a:r>
              <a:rPr lang="en-US" dirty="0" smtClean="0"/>
              <a:t> </a:t>
            </a:r>
            <a:r>
              <a:rPr lang="en-US" dirty="0" err="1" smtClean="0"/>
              <a:t>lớn</a:t>
            </a:r>
            <a:endParaRPr dirty="0"/>
          </a:p>
          <a:p>
            <a:pPr marL="0" lvl="0" indent="0" algn="l" rtl="0">
              <a:lnSpc>
                <a:spcPct val="150000"/>
              </a:lnSpc>
              <a:spcBef>
                <a:spcPts val="600"/>
              </a:spcBef>
              <a:spcAft>
                <a:spcPts val="0"/>
              </a:spcAft>
              <a:buNone/>
            </a:pPr>
            <a:r>
              <a:rPr lang="vi-VN" dirty="0" smtClean="0"/>
              <a:t>Thay đổi code =&gt; gây lỗi ở những nơi khác.</a:t>
            </a:r>
          </a:p>
          <a:p>
            <a:pPr marL="0" lvl="0" indent="0" algn="l" rtl="0">
              <a:lnSpc>
                <a:spcPct val="150000"/>
              </a:lnSpc>
              <a:spcBef>
                <a:spcPts val="600"/>
              </a:spcBef>
              <a:spcAft>
                <a:spcPts val="0"/>
              </a:spcAft>
              <a:buNone/>
            </a:pPr>
            <a:r>
              <a:rPr lang="vi-VN" dirty="0" smtClean="0">
                <a:sym typeface="Wingdings" pitchFamily="2" charset="2"/>
              </a:rPr>
              <a:t>Cần đóng gói</a:t>
            </a: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sp>
        <p:nvSpPr>
          <p:cNvPr id="9" name="Google Shape;307;p21"/>
          <p:cNvSpPr txBox="1">
            <a:spLocks/>
          </p:cNvSpPr>
          <p:nvPr/>
        </p:nvSpPr>
        <p:spPr>
          <a:xfrm>
            <a:off x="251521" y="586975"/>
            <a:ext cx="5832648"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b="1" smtClean="0"/>
              <a:t>2. WHY A NEW DEVELOPMENT METHOD WAS NEEDED</a:t>
            </a:r>
            <a:r>
              <a:rPr lang="vi-VN" smtClean="0"/>
              <a:t> </a:t>
            </a:r>
            <a:endParaRPr lang="vi-VN" dirty="0"/>
          </a:p>
        </p:txBody>
      </p:sp>
    </p:spTree>
    <p:extLst>
      <p:ext uri="{BB962C8B-B14F-4D97-AF65-F5344CB8AC3E}">
        <p14:creationId xmlns:p14="http://schemas.microsoft.com/office/powerpoint/2010/main" val="35600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1" end="1"/>
                                            </p:txEl>
                                          </p:spTgt>
                                        </p:tgtEl>
                                        <p:attrNameLst>
                                          <p:attrName>style.visibility</p:attrName>
                                        </p:attrNameLst>
                                      </p:cBhvr>
                                      <p:to>
                                        <p:strVal val="visible"/>
                                      </p:to>
                                    </p:set>
                                    <p:animEffect transition="in" filter="fade">
                                      <p:cBhvr>
                                        <p:cTn id="7" dur="500"/>
                                        <p:tgtEl>
                                          <p:spTgt spid="3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2" end="2"/>
                                            </p:txEl>
                                          </p:spTgt>
                                        </p:tgtEl>
                                        <p:attrNameLst>
                                          <p:attrName>style.visibility</p:attrName>
                                        </p:attrNameLst>
                                      </p:cBhvr>
                                      <p:to>
                                        <p:strVal val="visible"/>
                                      </p:to>
                                    </p:set>
                                    <p:animEffect transition="in" filter="fade">
                                      <p:cBhvr>
                                        <p:cTn id="12" dur="500"/>
                                        <p:tgtEl>
                                          <p:spTgt spid="3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xEl>
                                              <p:pRg st="3" end="3"/>
                                            </p:txEl>
                                          </p:spTgt>
                                        </p:tgtEl>
                                        <p:attrNameLst>
                                          <p:attrName>style.visibility</p:attrName>
                                        </p:attrNameLst>
                                      </p:cBhvr>
                                      <p:to>
                                        <p:strVal val="visible"/>
                                      </p:to>
                                    </p:set>
                                    <p:animEffect transition="in" filter="fade">
                                      <p:cBhvr>
                                        <p:cTn id="17" dur="500"/>
                                        <p:tgtEl>
                                          <p:spTgt spid="3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indent="0" algn="just">
              <a:lnSpc>
                <a:spcPct val="150000"/>
              </a:lnSpc>
              <a:buNone/>
            </a:pPr>
            <a:endParaRPr lang="vi-VN" b="1" smtClean="0"/>
          </a:p>
        </p:txBody>
      </p:sp>
      <p:sp>
        <p:nvSpPr>
          <p:cNvPr id="310" name="Google Shape;310;p21"/>
          <p:cNvSpPr txBox="1">
            <a:spLocks noGrp="1"/>
          </p:cNvSpPr>
          <p:nvPr>
            <p:ph type="body" idx="3"/>
          </p:nvPr>
        </p:nvSpPr>
        <p:spPr>
          <a:xfrm>
            <a:off x="2123728" y="2067694"/>
            <a:ext cx="1656300" cy="1440160"/>
          </a:xfrm>
          <a:prstGeom prst="rect">
            <a:avLst/>
          </a:prstGeom>
        </p:spPr>
        <p:txBody>
          <a:bodyPr spcFirstLastPara="1" wrap="square" lIns="91425" tIns="91425" rIns="91425" bIns="91425" anchor="t" anchorCtr="0">
            <a:noAutofit/>
          </a:bodyPr>
          <a:lstStyle/>
          <a:p>
            <a:pPr marL="0" lvl="0" indent="0">
              <a:lnSpc>
                <a:spcPct val="150000"/>
              </a:lnSpc>
              <a:buNone/>
            </a:pPr>
            <a:r>
              <a:rPr lang="vi-VN" b="1" dirty="0" smtClean="0"/>
              <a:t>Mô-đun </a:t>
            </a:r>
            <a:r>
              <a:rPr lang="vi-VN" b="1" dirty="0"/>
              <a:t>kém</a:t>
            </a:r>
            <a:endParaRPr b="1" dirty="0"/>
          </a:p>
          <a:p>
            <a:pPr marL="0" lvl="0" indent="0" algn="l" rtl="0">
              <a:lnSpc>
                <a:spcPct val="150000"/>
              </a:lnSpc>
              <a:spcBef>
                <a:spcPts val="600"/>
              </a:spcBef>
              <a:spcAft>
                <a:spcPts val="0"/>
              </a:spcAft>
              <a:buNone/>
            </a:pPr>
            <a:r>
              <a:rPr lang="vi-VN" dirty="0" smtClean="0"/>
              <a:t>Liên kết =&gt; không còn tính độc lập.</a:t>
            </a:r>
            <a:endParaRPr dirty="0"/>
          </a:p>
          <a:p>
            <a:pPr marL="0" lvl="0" indent="0" algn="l" rtl="0">
              <a:lnSpc>
                <a:spcPct val="150000"/>
              </a:lnSpc>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4"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16" name="Google Shape;308;p21"/>
          <p:cNvSpPr txBox="1">
            <a:spLocks/>
          </p:cNvSpPr>
          <p:nvPr/>
        </p:nvSpPr>
        <p:spPr>
          <a:xfrm>
            <a:off x="4658083" y="3831890"/>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Trả  xe</a:t>
            </a:r>
          </a:p>
        </p:txBody>
      </p:sp>
      <p:sp>
        <p:nvSpPr>
          <p:cNvPr id="17"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18"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19" name="TextBox 18"/>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0" name="TextBox 19"/>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cxnSp>
        <p:nvCxnSpPr>
          <p:cNvPr id="9" name="Elbow Connector 8"/>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1"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a:t>
            </a:r>
            <a:r>
              <a:rPr lang="vi-VN" b="1" smtClean="0"/>
              <a:t>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35600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500"/>
                                        <p:tgtEl>
                                          <p:spTgt spid="1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0" end="0"/>
                                            </p:txEl>
                                          </p:spTgt>
                                        </p:tgtEl>
                                        <p:attrNameLst>
                                          <p:attrName>style.visibility</p:attrName>
                                        </p:attrNameLst>
                                      </p:cBhvr>
                                      <p:to>
                                        <p:strVal val="visible"/>
                                      </p:to>
                                    </p:set>
                                    <p:animEffect transition="in" filter="fade">
                                      <p:cBhvr>
                                        <p:cTn id="16" dur="500"/>
                                        <p:tgtEl>
                                          <p:spTgt spid="18">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310">
                                            <p:txEl>
                                              <p:pRg st="1" end="1"/>
                                            </p:txEl>
                                          </p:spTgt>
                                        </p:tgtEl>
                                        <p:attrNameLst>
                                          <p:attrName>style.visibility</p:attrName>
                                        </p:attrNameLst>
                                      </p:cBhvr>
                                      <p:to>
                                        <p:strVal val="visible"/>
                                      </p:to>
                                    </p:set>
                                    <p:animEffect transition="in" filter="fade">
                                      <p:cBhvr>
                                        <p:cTn id="36" dur="500"/>
                                        <p:tgtEl>
                                          <p:spTgt spid="310">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1656300"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dirty="0" smtClean="0"/>
              <a:t>Kiểm tra:</a:t>
            </a:r>
          </a:p>
          <a:p>
            <a:pPr marL="0" indent="0" algn="just">
              <a:lnSpc>
                <a:spcPct val="150000"/>
              </a:lnSpc>
              <a:buNone/>
            </a:pPr>
            <a:r>
              <a:rPr lang="vi-VN" dirty="0" smtClean="0"/>
              <a:t>Không tin cậy</a:t>
            </a:r>
            <a:endParaRPr lang="vi-VN" b="1" dirty="0" smtClean="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kém</a:t>
            </a:r>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a:t>
            </a:r>
            <a:r>
              <a:rPr lang="vi-VN" b="1" smtClean="0"/>
              <a:t>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69572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fade">
                                      <p:cBhvr>
                                        <p:cTn id="18" dur="500"/>
                                        <p:tgtEl>
                                          <p:spTgt spid="21">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1656300"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t>Tái sử dụng:</a:t>
            </a:r>
            <a:endParaRPr lang="vi-VN" b="1" dirty="0" smtClean="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endParaRPr lang="vi-VN" b="1"/>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a:t>
            </a:r>
            <a:r>
              <a:rPr lang="vi-VN" b="1" smtClean="0"/>
              <a:t>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40429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1626</Words>
  <Application>Microsoft Office PowerPoint</Application>
  <PresentationFormat>On-screen Show (16:9)</PresentationFormat>
  <Paragraphs>363</Paragraphs>
  <Slides>50</Slides>
  <Notes>42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Miriam</vt:lpstr>
      <vt:lpstr>Calibri Light</vt:lpstr>
      <vt:lpstr>Calibri</vt:lpstr>
      <vt:lpstr>Montserrat</vt:lpstr>
      <vt:lpstr>Barlow</vt:lpstr>
      <vt:lpstr>Malgun Gothic</vt:lpstr>
      <vt:lpstr>Wingdings</vt:lpstr>
      <vt:lpstr>Tahoma</vt:lpstr>
      <vt:lpstr>Miriam Libre</vt:lpstr>
      <vt:lpstr>Work Sans</vt:lpstr>
      <vt:lpstr>Times New Roman</vt:lpstr>
      <vt:lpstr>Barlow Light</vt:lpstr>
      <vt:lpstr>Corbel</vt:lpstr>
      <vt:lpstr>Roderigo template</vt:lpstr>
      <vt:lpstr>Chapter 4:  ObJects and classes:  THE BASIC CONCEPTS  </vt:lpstr>
      <vt:lpstr>Các thành viên: </vt:lpstr>
      <vt:lpstr>Các nội dung chính:</vt:lpstr>
      <vt:lpstr>1. INTRODUCTION</vt:lpstr>
      <vt:lpstr>2. WHY A NEW DEVELOPMENT METHOD WAS NEEDED </vt:lpstr>
      <vt:lpstr>PowerPoint Presentation</vt:lpstr>
      <vt:lpstr>2. WHY A NEW DEVELOPMENT METHOD WAS NEEDED </vt:lpstr>
      <vt:lpstr>2. WHY A NEW DEVELOPMENT METHOD WAS NEEDED </vt:lpstr>
      <vt:lpstr>2. WHY A NEW DEVELOPMENT METHOD WAS NEEDED </vt:lpstr>
      <vt:lpstr>2. WHY A NEW DEVELOPMENT METHOD WAS NEEDED </vt:lpstr>
      <vt:lpstr>Cấu trúc phần mềm cần:</vt:lpstr>
      <vt:lpstr> 3. WHAT IS  AN OBJECT</vt:lpstr>
      <vt:lpstr>OBJECT?</vt:lpstr>
      <vt:lpstr>PowerPoint Presentation</vt:lpstr>
      <vt:lpstr>PowerPoint Presentation</vt:lpstr>
      <vt:lpstr>PowerPoint Presentation</vt:lpstr>
      <vt:lpstr>PowerPoint Presentation</vt:lpstr>
      <vt:lpstr>PowerPoint Presentation</vt:lpstr>
      <vt:lpstr>Encapsulation and data hiding </vt:lpstr>
      <vt:lpstr> 4. WHAT IS  CLASS</vt:lpstr>
      <vt:lpstr>PowerPoint Presentation</vt:lpstr>
      <vt:lpstr>PowerPoint Presentation</vt:lpstr>
      <vt:lpstr>PowerPoint Presentation</vt:lpstr>
      <vt:lpstr>PowerPoint Presentation</vt:lpstr>
      <vt:lpstr>5. RELATIONSHIPS BETWEEN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  đa hình</vt:lpstr>
      <vt:lpstr>6. Technical points </vt:lpstr>
      <vt:lpstr>6. Technical points </vt:lpstr>
      <vt:lpstr>6. Technical points </vt:lpstr>
      <vt:lpstr>6. Technical points </vt:lpstr>
      <vt:lpstr>6. Technical points </vt:lpstr>
      <vt:lpstr>6. Technical points </vt:lpstr>
      <vt:lpstr>7. COMMON PROBLEMS</vt:lpstr>
      <vt:lpstr>PowerPoint Presentation</vt:lpstr>
      <vt:lpstr>PowerPoint Presentation</vt:lpstr>
      <vt:lpstr>PowerPoint Presentation</vt:lpstr>
      <vt:lpstr>PowerPoint Presentation</vt:lpstr>
      <vt:lpstr> 8. CHAPTER 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cp:lastModifiedBy>
  <cp:revision>101</cp:revision>
  <dcterms:modified xsi:type="dcterms:W3CDTF">2020-04-26T08:45:34Z</dcterms:modified>
</cp:coreProperties>
</file>