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
  </p:notesMasterIdLst>
  <p:sldIdLst>
    <p:sldId id="256" r:id="rId2"/>
    <p:sldId id="272" r:id="rId3"/>
    <p:sldId id="257" r:id="rId4"/>
    <p:sldId id="258" r:id="rId5"/>
    <p:sldId id="259" r:id="rId6"/>
    <p:sldId id="260" r:id="rId7"/>
    <p:sldId id="261" r:id="rId8"/>
    <p:sldId id="263" r:id="rId9"/>
    <p:sldId id="264" r:id="rId10"/>
    <p:sldId id="266" r:id="rId11"/>
    <p:sldId id="270" r:id="rId12"/>
    <p:sldId id="27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1815" autoAdjust="0"/>
  </p:normalViewPr>
  <p:slideViewPr>
    <p:cSldViewPr>
      <p:cViewPr>
        <p:scale>
          <a:sx n="71" d="100"/>
          <a:sy n="71" d="100"/>
        </p:scale>
        <p:origin x="-135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CDB28E-0787-4A2E-9586-4F4E99756CE9}" type="datetimeFigureOut">
              <a:rPr lang="en-US" smtClean="0"/>
              <a:t>1/16/2020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570EF6-98D0-43B4-A241-DCA84AAAEBD5}" type="slidenum">
              <a:rPr lang="en-US" smtClean="0"/>
              <a:t>‹#›</a:t>
            </a:fld>
            <a:endParaRPr lang="en-US"/>
          </a:p>
        </p:txBody>
      </p:sp>
    </p:spTree>
    <p:extLst>
      <p:ext uri="{BB962C8B-B14F-4D97-AF65-F5344CB8AC3E}">
        <p14:creationId xmlns:p14="http://schemas.microsoft.com/office/powerpoint/2010/main" val="3751072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70EF6-98D0-43B4-A241-DCA84AAAEBD5}" type="slidenum">
              <a:rPr lang="en-US" smtClean="0"/>
              <a:t>1</a:t>
            </a:fld>
            <a:endParaRPr lang="en-US"/>
          </a:p>
        </p:txBody>
      </p:sp>
    </p:spTree>
    <p:extLst>
      <p:ext uri="{BB962C8B-B14F-4D97-AF65-F5344CB8AC3E}">
        <p14:creationId xmlns:p14="http://schemas.microsoft.com/office/powerpoint/2010/main" val="3051938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Lan</a:t>
            </a:r>
            <a:r>
              <a:rPr lang="en-US" baseline="0" dirty="0" smtClean="0"/>
              <a:t> </a:t>
            </a:r>
            <a:r>
              <a:rPr lang="en-US" baseline="0" dirty="0" err="1" smtClean="0"/>
              <a:t>truyền</a:t>
            </a:r>
            <a:r>
              <a:rPr lang="en-US" baseline="0" dirty="0" smtClean="0"/>
              <a:t> </a:t>
            </a:r>
            <a:r>
              <a:rPr lang="en-US" baseline="0" dirty="0" err="1" smtClean="0"/>
              <a:t>ngược</a:t>
            </a:r>
            <a:r>
              <a:rPr lang="en-US" baseline="0" dirty="0" smtClean="0"/>
              <a:t>: </a:t>
            </a:r>
            <a:r>
              <a:rPr lang="en-US" baseline="0" dirty="0" err="1" smtClean="0"/>
              <a:t>tức</a:t>
            </a:r>
            <a:r>
              <a:rPr lang="en-US" baseline="0" dirty="0" smtClean="0"/>
              <a:t> </a:t>
            </a:r>
            <a:r>
              <a:rPr lang="en-US" baseline="0" dirty="0" err="1" smtClean="0"/>
              <a:t>là</a:t>
            </a:r>
            <a:r>
              <a:rPr lang="en-US" baseline="0" dirty="0" smtClean="0"/>
              <a:t> “ </a:t>
            </a:r>
            <a:r>
              <a:rPr lang="en-US" baseline="0" dirty="0" err="1" smtClean="0"/>
              <a:t>truyền</a:t>
            </a:r>
            <a:r>
              <a:rPr lang="en-US" baseline="0" dirty="0" smtClean="0"/>
              <a:t> </a:t>
            </a:r>
            <a:r>
              <a:rPr lang="en-US" baseline="0" dirty="0" err="1" smtClean="0"/>
              <a:t>ngược</a:t>
            </a:r>
            <a:r>
              <a:rPr lang="en-US" baseline="0" dirty="0" smtClean="0"/>
              <a:t> </a:t>
            </a:r>
            <a:r>
              <a:rPr lang="en-US" baseline="0" dirty="0" err="1" smtClean="0"/>
              <a:t>của</a:t>
            </a:r>
            <a:r>
              <a:rPr lang="en-US" baseline="0" dirty="0" smtClean="0"/>
              <a:t> </a:t>
            </a:r>
            <a:r>
              <a:rPr lang="en-US" baseline="0" dirty="0" err="1" smtClean="0"/>
              <a:t>đại</a:t>
            </a:r>
            <a:r>
              <a:rPr lang="en-US" baseline="0" dirty="0" smtClean="0"/>
              <a:t> </a:t>
            </a:r>
            <a:r>
              <a:rPr lang="en-US" baseline="0" dirty="0" err="1" smtClean="0"/>
              <a:t>số</a:t>
            </a:r>
            <a:r>
              <a:rPr lang="en-US" baseline="0" dirty="0" smtClean="0"/>
              <a:t> “ </a:t>
            </a:r>
            <a:r>
              <a:rPr lang="en-US" baseline="0" dirty="0" err="1" smtClean="0"/>
              <a:t>là</a:t>
            </a:r>
            <a:r>
              <a:rPr lang="en-US" baseline="0" dirty="0" smtClean="0"/>
              <a:t> 1 </a:t>
            </a:r>
            <a:r>
              <a:rPr lang="en-US" baseline="0" dirty="0" err="1" smtClean="0"/>
              <a:t>phương</a:t>
            </a:r>
            <a:r>
              <a:rPr lang="en-US" baseline="0" dirty="0" smtClean="0"/>
              <a:t> </a:t>
            </a:r>
            <a:r>
              <a:rPr lang="en-US" baseline="0" dirty="0" err="1" smtClean="0"/>
              <a:t>pháp</a:t>
            </a:r>
            <a:r>
              <a:rPr lang="en-US" baseline="0" dirty="0" smtClean="0"/>
              <a:t> </a:t>
            </a:r>
            <a:r>
              <a:rPr lang="en-US" baseline="0" dirty="0" err="1" smtClean="0"/>
              <a:t>phổ</a:t>
            </a:r>
            <a:r>
              <a:rPr lang="en-US" baseline="0" dirty="0" smtClean="0"/>
              <a:t> </a:t>
            </a:r>
            <a:r>
              <a:rPr lang="en-US" baseline="0" dirty="0" err="1" smtClean="0"/>
              <a:t>biến</a:t>
            </a:r>
            <a:r>
              <a:rPr lang="en-US" baseline="0" dirty="0" smtClean="0"/>
              <a:t> </a:t>
            </a:r>
            <a:r>
              <a:rPr lang="en-US" baseline="0" dirty="0" err="1" smtClean="0"/>
              <a:t>để</a:t>
            </a:r>
            <a:r>
              <a:rPr lang="en-US" baseline="0" dirty="0" smtClean="0"/>
              <a:t> </a:t>
            </a:r>
            <a:r>
              <a:rPr lang="en-US" baseline="0" dirty="0" err="1" smtClean="0"/>
              <a:t>huấn</a:t>
            </a:r>
            <a:r>
              <a:rPr lang="en-US" baseline="0" dirty="0" smtClean="0"/>
              <a:t> </a:t>
            </a:r>
            <a:r>
              <a:rPr lang="en-US" baseline="0" dirty="0" err="1" smtClean="0"/>
              <a:t>luyện</a:t>
            </a:r>
            <a:r>
              <a:rPr lang="en-US" baseline="0" dirty="0" smtClean="0"/>
              <a:t> </a:t>
            </a:r>
            <a:r>
              <a:rPr lang="en-US" baseline="0" dirty="0" err="1" smtClean="0"/>
              <a:t>các</a:t>
            </a:r>
            <a:r>
              <a:rPr lang="en-US" baseline="0" dirty="0" smtClean="0"/>
              <a:t> </a:t>
            </a:r>
            <a:r>
              <a:rPr lang="en-US" baseline="0" dirty="0" err="1" smtClean="0"/>
              <a:t>mạng</a:t>
            </a:r>
            <a:r>
              <a:rPr lang="en-US" baseline="0" dirty="0" smtClean="0"/>
              <a:t> </a:t>
            </a:r>
            <a:r>
              <a:rPr lang="en-US" baseline="0" dirty="0" err="1" smtClean="0"/>
              <a:t>thần</a:t>
            </a:r>
            <a:r>
              <a:rPr lang="en-US" baseline="0" dirty="0" smtClean="0"/>
              <a:t> </a:t>
            </a:r>
            <a:r>
              <a:rPr lang="en-US" baseline="0" dirty="0" err="1" smtClean="0"/>
              <a:t>kinh</a:t>
            </a:r>
            <a:r>
              <a:rPr lang="en-US" baseline="0" dirty="0" smtClean="0"/>
              <a:t> </a:t>
            </a:r>
            <a:r>
              <a:rPr lang="en-US" baseline="0" dirty="0" err="1" smtClean="0"/>
              <a:t>nhân</a:t>
            </a:r>
            <a:r>
              <a:rPr lang="en-US" baseline="0" dirty="0" smtClean="0"/>
              <a:t> </a:t>
            </a:r>
            <a:r>
              <a:rPr lang="en-US" baseline="0" dirty="0" err="1" smtClean="0"/>
              <a:t>tạo</a:t>
            </a:r>
            <a:r>
              <a:rPr lang="en-US" baseline="0" dirty="0" smtClean="0"/>
              <a:t> </a:t>
            </a: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kết</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a:t>
            </a:r>
            <a:r>
              <a:rPr lang="en-US" baseline="0" dirty="0" err="1" smtClean="0"/>
              <a:t>phương</a:t>
            </a:r>
            <a:r>
              <a:rPr lang="en-US" baseline="0" dirty="0" smtClean="0"/>
              <a:t> </a:t>
            </a:r>
            <a:r>
              <a:rPr lang="en-US" baseline="0" dirty="0" err="1" smtClean="0"/>
              <a:t>pháp</a:t>
            </a:r>
            <a:r>
              <a:rPr lang="en-US" baseline="0" dirty="0" smtClean="0"/>
              <a:t> </a:t>
            </a:r>
            <a:r>
              <a:rPr lang="en-US" baseline="0" dirty="0" err="1" smtClean="0"/>
              <a:t>tối</a:t>
            </a:r>
            <a:r>
              <a:rPr lang="en-US" baseline="0" dirty="0" smtClean="0"/>
              <a:t> </a:t>
            </a:r>
            <a:r>
              <a:rPr lang="en-US" baseline="0" dirty="0" err="1" smtClean="0"/>
              <a:t>ưu</a:t>
            </a:r>
            <a:r>
              <a:rPr lang="en-US" baseline="0" dirty="0" smtClean="0"/>
              <a:t> </a:t>
            </a:r>
            <a:r>
              <a:rPr lang="en-US" baseline="0" dirty="0" err="1" smtClean="0"/>
              <a:t>hóa</a:t>
            </a:r>
            <a:r>
              <a:rPr lang="en-US" baseline="0" dirty="0" smtClean="0"/>
              <a:t> ( </a:t>
            </a:r>
            <a:r>
              <a:rPr lang="en-US" baseline="0" dirty="0" err="1" smtClean="0"/>
              <a:t>như</a:t>
            </a:r>
            <a:r>
              <a:rPr lang="en-US" baseline="0" dirty="0" smtClean="0"/>
              <a:t> </a:t>
            </a:r>
            <a:r>
              <a:rPr lang="en-US" baseline="0" dirty="0" err="1" smtClean="0"/>
              <a:t>gadient</a:t>
            </a:r>
            <a:r>
              <a:rPr lang="en-US" baseline="0" dirty="0" smtClean="0"/>
              <a:t> descent ). </a:t>
            </a:r>
            <a:r>
              <a:rPr lang="en-US" baseline="0" dirty="0" err="1" smtClean="0"/>
              <a:t>Tính</a:t>
            </a:r>
            <a:r>
              <a:rPr lang="en-US" baseline="0" dirty="0" smtClean="0"/>
              <a:t> </a:t>
            </a:r>
            <a:r>
              <a:rPr lang="en-US" baseline="0" dirty="0" err="1" smtClean="0"/>
              <a:t>gadient</a:t>
            </a:r>
            <a:r>
              <a:rPr lang="en-US" baseline="0" dirty="0" smtClean="0"/>
              <a:t> </a:t>
            </a:r>
            <a:r>
              <a:rPr lang="en-US" baseline="0" dirty="0" err="1" smtClean="0"/>
              <a:t>của</a:t>
            </a:r>
            <a:r>
              <a:rPr lang="en-US" baseline="0" dirty="0" smtClean="0"/>
              <a:t> </a:t>
            </a:r>
            <a:r>
              <a:rPr lang="en-US" baseline="0" dirty="0" err="1" smtClean="0"/>
              <a:t>hàm</a:t>
            </a:r>
            <a:r>
              <a:rPr lang="en-US" baseline="0" dirty="0" smtClean="0"/>
              <a:t> </a:t>
            </a:r>
            <a:r>
              <a:rPr lang="en-US" baseline="0" dirty="0" err="1" smtClean="0"/>
              <a:t>tổn</a:t>
            </a:r>
            <a:r>
              <a:rPr lang="en-US" baseline="0" dirty="0" smtClean="0"/>
              <a:t> </a:t>
            </a:r>
            <a:r>
              <a:rPr lang="en-US" baseline="0" dirty="0" err="1" smtClean="0"/>
              <a:t>thất</a:t>
            </a:r>
            <a:r>
              <a:rPr lang="en-US" baseline="0" dirty="0" smtClean="0"/>
              <a:t> </a:t>
            </a:r>
            <a:r>
              <a:rPr lang="en-US" baseline="0" dirty="0" err="1" smtClean="0"/>
              <a:t>với</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trọng</a:t>
            </a:r>
            <a:r>
              <a:rPr lang="en-US" baseline="0" dirty="0" smtClean="0"/>
              <a:t> </a:t>
            </a:r>
            <a:r>
              <a:rPr lang="en-US" baseline="0" dirty="0" err="1" smtClean="0"/>
              <a:t>số</a:t>
            </a:r>
            <a:r>
              <a:rPr lang="en-US" baseline="0" dirty="0" smtClean="0"/>
              <a:t> </a:t>
            </a:r>
            <a:r>
              <a:rPr lang="en-US" baseline="0" dirty="0" err="1" smtClean="0"/>
              <a:t>có</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trong</a:t>
            </a:r>
            <a:r>
              <a:rPr lang="en-US" baseline="0" dirty="0" smtClean="0"/>
              <a:t> </a:t>
            </a:r>
            <a:r>
              <a:rPr lang="en-US" baseline="0" dirty="0" err="1" smtClean="0"/>
              <a:t>mạng</a:t>
            </a:r>
            <a:r>
              <a:rPr lang="en-US" baseline="0" dirty="0" smtClean="0"/>
              <a:t> </a:t>
            </a:r>
            <a:r>
              <a:rPr lang="en-US" baseline="0" dirty="0" err="1" smtClean="0"/>
              <a:t>nơ</a:t>
            </a:r>
            <a:r>
              <a:rPr lang="en-US" baseline="0" dirty="0" smtClean="0"/>
              <a:t> </a:t>
            </a:r>
            <a:r>
              <a:rPr lang="en-US" baseline="0" dirty="0" err="1" smtClean="0"/>
              <a:t>ron</a:t>
            </a:r>
            <a:r>
              <a:rPr lang="en-US" baseline="0" dirty="0" smtClean="0"/>
              <a:t> </a:t>
            </a:r>
            <a:r>
              <a:rPr lang="en-US" baseline="0" dirty="0" err="1" smtClean="0"/>
              <a:t>đó</a:t>
            </a:r>
            <a:endParaRPr lang="en-US" dirty="0" smtClean="0"/>
          </a:p>
          <a:p>
            <a:r>
              <a:rPr lang="en-US" dirty="0" err="1" smtClean="0"/>
              <a:t>Mục</a:t>
            </a:r>
            <a:r>
              <a:rPr lang="en-US" baseline="0" dirty="0" smtClean="0"/>
              <a:t> </a:t>
            </a:r>
            <a:r>
              <a:rPr lang="en-US" baseline="0" dirty="0" err="1" smtClean="0"/>
              <a:t>tiêu</a:t>
            </a:r>
            <a:r>
              <a:rPr lang="en-US" baseline="0" dirty="0" smtClean="0"/>
              <a:t> </a:t>
            </a:r>
            <a:r>
              <a:rPr lang="en-US" baseline="0" dirty="0" err="1" smtClean="0"/>
              <a:t>của</a:t>
            </a:r>
            <a:r>
              <a:rPr lang="en-US" baseline="0" dirty="0" smtClean="0"/>
              <a:t> </a:t>
            </a:r>
            <a:r>
              <a:rPr lang="en-US" baseline="0" dirty="0" err="1" smtClean="0"/>
              <a:t>kỹ</a:t>
            </a:r>
            <a:r>
              <a:rPr lang="en-US" baseline="0" dirty="0" smtClean="0"/>
              <a:t> </a:t>
            </a:r>
            <a:r>
              <a:rPr lang="en-US" baseline="0" dirty="0" err="1" smtClean="0"/>
              <a:t>thuật</a:t>
            </a:r>
            <a:r>
              <a:rPr lang="en-US" baseline="0" dirty="0" smtClean="0"/>
              <a:t> </a:t>
            </a:r>
            <a:r>
              <a:rPr lang="en-US" baseline="0" dirty="0" err="1" smtClean="0"/>
              <a:t>này</a:t>
            </a:r>
            <a:r>
              <a:rPr lang="en-US" baseline="0" dirty="0" smtClean="0"/>
              <a:t> </a:t>
            </a:r>
            <a:r>
              <a:rPr lang="en-US" baseline="0" dirty="0" err="1" smtClean="0"/>
              <a:t>là</a:t>
            </a:r>
            <a:r>
              <a:rPr lang="en-US" baseline="0" dirty="0" smtClean="0"/>
              <a:t> </a:t>
            </a:r>
            <a:r>
              <a:rPr lang="en-US" baseline="0" dirty="0" err="1" smtClean="0"/>
              <a:t>cập</a:t>
            </a:r>
            <a:r>
              <a:rPr lang="en-US" baseline="0" dirty="0" smtClean="0"/>
              <a:t> </a:t>
            </a:r>
            <a:r>
              <a:rPr lang="en-US" baseline="0" dirty="0" err="1" smtClean="0"/>
              <a:t>nhật</a:t>
            </a:r>
            <a:r>
              <a:rPr lang="en-US" baseline="0" dirty="0" smtClean="0"/>
              <a:t> </a:t>
            </a:r>
            <a:r>
              <a:rPr lang="en-US" baseline="0" dirty="0" err="1" smtClean="0"/>
              <a:t>lại</a:t>
            </a:r>
            <a:r>
              <a:rPr lang="en-US" baseline="0" dirty="0" smtClean="0"/>
              <a:t> </a:t>
            </a:r>
            <a:r>
              <a:rPr lang="en-US" baseline="0" dirty="0" err="1" smtClean="0"/>
              <a:t>các</a:t>
            </a:r>
            <a:r>
              <a:rPr lang="en-US" baseline="0" dirty="0" smtClean="0"/>
              <a:t> </a:t>
            </a:r>
            <a:r>
              <a:rPr lang="en-US" baseline="0" dirty="0" err="1" smtClean="0"/>
              <a:t>trọng</a:t>
            </a:r>
            <a:r>
              <a:rPr lang="en-US" baseline="0" dirty="0" smtClean="0"/>
              <a:t> </a:t>
            </a:r>
            <a:r>
              <a:rPr lang="en-US" baseline="0" dirty="0" err="1" smtClean="0"/>
              <a:t>số</a:t>
            </a:r>
            <a:r>
              <a:rPr lang="en-US" baseline="0" dirty="0" smtClean="0"/>
              <a:t> </a:t>
            </a:r>
            <a:r>
              <a:rPr lang="en-US" baseline="0" dirty="0" err="1" smtClean="0"/>
              <a:t>của</a:t>
            </a:r>
            <a:r>
              <a:rPr lang="en-US" baseline="0" dirty="0" smtClean="0"/>
              <a:t> </a:t>
            </a:r>
            <a:r>
              <a:rPr lang="en-US" baseline="0" dirty="0" err="1" smtClean="0"/>
              <a:t>nơ</a:t>
            </a:r>
            <a:r>
              <a:rPr lang="en-US" baseline="0" dirty="0" smtClean="0"/>
              <a:t> </a:t>
            </a:r>
            <a:r>
              <a:rPr lang="en-US" baseline="0" dirty="0" err="1" smtClean="0"/>
              <a:t>ron</a:t>
            </a:r>
            <a:r>
              <a:rPr lang="en-US" baseline="0" dirty="0" smtClean="0"/>
              <a:t> </a:t>
            </a:r>
            <a:r>
              <a:rPr lang="en-US" baseline="0" dirty="0" err="1" smtClean="0"/>
              <a:t>trong</a:t>
            </a:r>
            <a:r>
              <a:rPr lang="en-US" baseline="0" dirty="0" smtClean="0"/>
              <a:t> </a:t>
            </a:r>
            <a:r>
              <a:rPr lang="en-US" baseline="0" dirty="0" err="1" smtClean="0"/>
              <a:t>mạng</a:t>
            </a:r>
            <a:r>
              <a:rPr lang="en-US" baseline="0" dirty="0" smtClean="0"/>
              <a:t> </a:t>
            </a:r>
            <a:r>
              <a:rPr lang="en-US" baseline="0" dirty="0" err="1" smtClean="0"/>
              <a:t>theo</a:t>
            </a:r>
            <a:r>
              <a:rPr lang="en-US" baseline="0" dirty="0" smtClean="0"/>
              <a:t> </a:t>
            </a:r>
            <a:r>
              <a:rPr lang="en-US" baseline="0" dirty="0" err="1" smtClean="0"/>
              <a:t>tỷ</a:t>
            </a:r>
            <a:r>
              <a:rPr lang="en-US" baseline="0" dirty="0" smtClean="0"/>
              <a:t> </a:t>
            </a:r>
            <a:r>
              <a:rPr lang="en-US" baseline="0" dirty="0" err="1" smtClean="0"/>
              <a:t>lệ</a:t>
            </a:r>
            <a:r>
              <a:rPr lang="en-US" baseline="0" dirty="0" smtClean="0"/>
              <a:t> </a:t>
            </a:r>
            <a:r>
              <a:rPr lang="en-US" baseline="0" dirty="0" err="1" smtClean="0"/>
              <a:t>lỗi</a:t>
            </a:r>
            <a:r>
              <a:rPr lang="en-US" baseline="0" dirty="0" smtClean="0"/>
              <a:t> </a:t>
            </a:r>
            <a:r>
              <a:rPr lang="en-US" baseline="0" dirty="0" err="1" smtClean="0"/>
              <a:t>chung</a:t>
            </a:r>
            <a:r>
              <a:rPr lang="en-US" baseline="0" dirty="0" smtClean="0"/>
              <a:t> </a:t>
            </a:r>
            <a:r>
              <a:rPr lang="en-US" baseline="0" dirty="0" err="1" smtClean="0"/>
              <a:t>của</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mạng</a:t>
            </a:r>
            <a:r>
              <a:rPr lang="en-US" baseline="0" dirty="0" smtClean="0"/>
              <a:t>.</a:t>
            </a:r>
          </a:p>
          <a:p>
            <a:endParaRPr lang="en-US" baseline="0" smtClean="0"/>
          </a:p>
          <a:p>
            <a:endParaRPr lang="en-US" baseline="0" dirty="0" smtClean="0"/>
          </a:p>
          <a:p>
            <a:r>
              <a:rPr lang="en-US" baseline="0" dirty="0" err="1" smtClean="0"/>
              <a:t>Từ</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cuối</a:t>
            </a:r>
            <a:r>
              <a:rPr lang="en-US" baseline="0" dirty="0" smtClean="0"/>
              <a:t> </a:t>
            </a:r>
            <a:r>
              <a:rPr lang="en-US" baseline="0" dirty="0" err="1" smtClean="0"/>
              <a:t>lan</a:t>
            </a:r>
            <a:r>
              <a:rPr lang="en-US" baseline="0" dirty="0" smtClean="0"/>
              <a:t> </a:t>
            </a:r>
            <a:r>
              <a:rPr lang="en-US" baseline="0" dirty="0" err="1" smtClean="0"/>
              <a:t>truyền</a:t>
            </a:r>
            <a:r>
              <a:rPr lang="en-US" baseline="0" dirty="0" smtClean="0"/>
              <a:t> </a:t>
            </a:r>
            <a:r>
              <a:rPr lang="en-US" baseline="0" dirty="0" err="1" smtClean="0"/>
              <a:t>ngược</a:t>
            </a:r>
            <a:r>
              <a:rPr lang="en-US" baseline="0" dirty="0" smtClean="0"/>
              <a:t> </a:t>
            </a:r>
            <a:r>
              <a:rPr lang="en-US" baseline="0" dirty="0" err="1" smtClean="0"/>
              <a:t>lại</a:t>
            </a:r>
            <a:r>
              <a:rPr lang="en-US" baseline="0" dirty="0" smtClean="0"/>
              <a:t> </a:t>
            </a:r>
            <a:r>
              <a:rPr lang="en-US" baseline="0" dirty="0" err="1" smtClean="0"/>
              <a:t>để</a:t>
            </a:r>
            <a:r>
              <a:rPr lang="en-US" baseline="0" dirty="0" smtClean="0"/>
              <a:t> </a:t>
            </a:r>
            <a:r>
              <a:rPr lang="en-US" baseline="0" dirty="0" err="1" smtClean="0"/>
              <a:t>cập</a:t>
            </a:r>
            <a:r>
              <a:rPr lang="en-US" baseline="0" dirty="0" smtClean="0"/>
              <a:t> </a:t>
            </a:r>
            <a:r>
              <a:rPr lang="en-US" baseline="0" dirty="0" err="1" smtClean="0"/>
              <a:t>nhật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C570EF6-98D0-43B4-A241-DCA84AAAEBD5}" type="slidenum">
              <a:rPr lang="en-US" smtClean="0"/>
              <a:t>10</a:t>
            </a:fld>
            <a:endParaRPr lang="en-US"/>
          </a:p>
        </p:txBody>
      </p:sp>
    </p:spTree>
    <p:extLst>
      <p:ext uri="{BB962C8B-B14F-4D97-AF65-F5344CB8AC3E}">
        <p14:creationId xmlns:p14="http://schemas.microsoft.com/office/powerpoint/2010/main" val="639534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70EF6-98D0-43B4-A241-DCA84AAAEBD5}" type="slidenum">
              <a:rPr lang="en-US" smtClean="0"/>
              <a:t>2</a:t>
            </a:fld>
            <a:endParaRPr lang="en-US"/>
          </a:p>
        </p:txBody>
      </p:sp>
    </p:spTree>
    <p:extLst>
      <p:ext uri="{BB962C8B-B14F-4D97-AF65-F5344CB8AC3E}">
        <p14:creationId xmlns:p14="http://schemas.microsoft.com/office/powerpoint/2010/main" val="3144150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C570EF6-98D0-43B4-A241-DCA84AAAEBD5}" type="slidenum">
              <a:rPr lang="en-US" smtClean="0"/>
              <a:t>3</a:t>
            </a:fld>
            <a:endParaRPr lang="en-US"/>
          </a:p>
        </p:txBody>
      </p:sp>
    </p:spTree>
    <p:extLst>
      <p:ext uri="{BB962C8B-B14F-4D97-AF65-F5344CB8AC3E}">
        <p14:creationId xmlns:p14="http://schemas.microsoft.com/office/powerpoint/2010/main" val="1459657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70EF6-98D0-43B4-A241-DCA84AAAEBD5}" type="slidenum">
              <a:rPr lang="en-US" smtClean="0"/>
              <a:t>4</a:t>
            </a:fld>
            <a:endParaRPr lang="en-US"/>
          </a:p>
        </p:txBody>
      </p:sp>
    </p:spTree>
    <p:extLst>
      <p:ext uri="{BB962C8B-B14F-4D97-AF65-F5344CB8AC3E}">
        <p14:creationId xmlns:p14="http://schemas.microsoft.com/office/powerpoint/2010/main" val="3756083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Tập các đầu vào: là các tín hiệu vào (input signal) của nơron, các tín hiệu này </a:t>
            </a:r>
          </a:p>
          <a:p>
            <a:r>
              <a:rPr lang="vi-VN" sz="1200" b="0" i="0" kern="1200" dirty="0" smtClean="0">
                <a:solidFill>
                  <a:schemeClr val="tx1"/>
                </a:solidFill>
                <a:effectLst/>
                <a:latin typeface="+mn-lt"/>
                <a:ea typeface="+mn-ea"/>
                <a:cs typeface="+mn-cs"/>
              </a:rPr>
              <a:t>thường được đưa dưới dạng vector N chiều </a:t>
            </a:r>
          </a:p>
          <a:p>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 Tập các liên kết: Mỗi liên kết được thể hiện bởi một trọng số (gọi là trọng số liên </a:t>
            </a:r>
          </a:p>
          <a:p>
            <a:r>
              <a:rPr lang="vi-VN" sz="1200" b="0" i="0" kern="1200" dirty="0" smtClean="0">
                <a:solidFill>
                  <a:schemeClr val="tx1"/>
                </a:solidFill>
                <a:effectLst/>
                <a:latin typeface="+mn-lt"/>
                <a:ea typeface="+mn-ea"/>
                <a:cs typeface="+mn-cs"/>
              </a:rPr>
              <a:t>kết – Synaptic weight). Thông thường các trọng số này được khởi tạo một cách </a:t>
            </a:r>
          </a:p>
          <a:p>
            <a:r>
              <a:rPr lang="vi-VN" sz="1200" b="0" i="0" kern="1200" dirty="0" smtClean="0">
                <a:solidFill>
                  <a:schemeClr val="tx1"/>
                </a:solidFill>
                <a:effectLst/>
                <a:latin typeface="+mn-lt"/>
                <a:ea typeface="+mn-ea"/>
                <a:cs typeface="+mn-cs"/>
              </a:rPr>
              <a:t>ngẫu nhiên ở thời điểm khởi tạo mạng và được cập nhật liên tục trong quá trình </a:t>
            </a:r>
          </a:p>
          <a:p>
            <a:r>
              <a:rPr lang="vi-VN" sz="1200" b="0" i="0" kern="1200" dirty="0" smtClean="0">
                <a:solidFill>
                  <a:schemeClr val="tx1"/>
                </a:solidFill>
                <a:effectLst/>
                <a:latin typeface="+mn-lt"/>
                <a:ea typeface="+mn-ea"/>
                <a:cs typeface="+mn-cs"/>
              </a:rPr>
              <a:t>học mạng. </a:t>
            </a:r>
          </a:p>
          <a:p>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 Bộ tổng (Summing function): thường dùng để tính tổng của các tích đầu vào với </a:t>
            </a:r>
          </a:p>
          <a:p>
            <a:r>
              <a:rPr lang="vi-VN" sz="1200" b="0" i="0" kern="1200" dirty="0" smtClean="0">
                <a:solidFill>
                  <a:schemeClr val="tx1"/>
                </a:solidFill>
                <a:effectLst/>
                <a:latin typeface="+mn-lt"/>
                <a:ea typeface="+mn-ea"/>
                <a:cs typeface="+mn-cs"/>
              </a:rPr>
              <a:t>trọng số liên kết của nó </a:t>
            </a:r>
          </a:p>
          <a:p>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 Ngưỡng (còn gọi là một độ lệch – bias): Ngưỡng này thường được đưa vào như </a:t>
            </a:r>
          </a:p>
          <a:p>
            <a:r>
              <a:rPr lang="vi-VN" sz="1200" b="0" i="0" kern="1200" dirty="0" smtClean="0">
                <a:solidFill>
                  <a:schemeClr val="tx1"/>
                </a:solidFill>
                <a:effectLst/>
                <a:latin typeface="+mn-lt"/>
                <a:ea typeface="+mn-ea"/>
                <a:cs typeface="+mn-cs"/>
              </a:rPr>
              <a:t>một thành phần của hàm truyền </a:t>
            </a:r>
          </a:p>
          <a:p>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 Hàm truyền (Transfer function): Hàm này được dùng để giới hạn phạm vi đầu ra </a:t>
            </a:r>
          </a:p>
          <a:p>
            <a:r>
              <a:rPr lang="vi-VN" sz="1200" b="0" i="0" kern="1200" dirty="0" smtClean="0">
                <a:solidFill>
                  <a:schemeClr val="tx1"/>
                </a:solidFill>
                <a:effectLst/>
                <a:latin typeface="+mn-lt"/>
                <a:ea typeface="+mn-ea"/>
                <a:cs typeface="+mn-cs"/>
              </a:rPr>
              <a:t>của mỗi nơron. Nó nhận đầu vào là kết quả của hàm tổng và ngưỡng đã cho </a:t>
            </a:r>
          </a:p>
          <a:p>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 Đầu ra: Là tín hiệu đầu ra của mỗi nơron, với mỗi nơron sẽ có tối đa là một đầu ra</a:t>
            </a:r>
          </a:p>
          <a:p>
            <a:endParaRPr lang="en-US" baseline="0" dirty="0" smtClean="0"/>
          </a:p>
        </p:txBody>
      </p:sp>
      <p:sp>
        <p:nvSpPr>
          <p:cNvPr id="4" name="Slide Number Placeholder 3"/>
          <p:cNvSpPr>
            <a:spLocks noGrp="1"/>
          </p:cNvSpPr>
          <p:nvPr>
            <p:ph type="sldNum" sz="quarter" idx="10"/>
          </p:nvPr>
        </p:nvSpPr>
        <p:spPr/>
        <p:txBody>
          <a:bodyPr/>
          <a:lstStyle/>
          <a:p>
            <a:fld id="{6C570EF6-98D0-43B4-A241-DCA84AAAEBD5}" type="slidenum">
              <a:rPr lang="en-US" smtClean="0"/>
              <a:t>5</a:t>
            </a:fld>
            <a:endParaRPr lang="en-US"/>
          </a:p>
        </p:txBody>
      </p:sp>
    </p:spTree>
    <p:extLst>
      <p:ext uri="{BB962C8B-B14F-4D97-AF65-F5344CB8AC3E}">
        <p14:creationId xmlns:p14="http://schemas.microsoft.com/office/powerpoint/2010/main" val="547487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570EF6-98D0-43B4-A241-DCA84AAAEBD5}" type="slidenum">
              <a:rPr lang="en-US" smtClean="0"/>
              <a:t>6</a:t>
            </a:fld>
            <a:endParaRPr lang="en-US"/>
          </a:p>
        </p:txBody>
      </p:sp>
    </p:spTree>
    <p:extLst>
      <p:ext uri="{BB962C8B-B14F-4D97-AF65-F5344CB8AC3E}">
        <p14:creationId xmlns:p14="http://schemas.microsoft.com/office/powerpoint/2010/main" val="570216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70EF6-98D0-43B4-A241-DCA84AAAEBD5}" type="slidenum">
              <a:rPr lang="en-US" smtClean="0"/>
              <a:t>7</a:t>
            </a:fld>
            <a:endParaRPr lang="en-US"/>
          </a:p>
        </p:txBody>
      </p:sp>
    </p:spTree>
    <p:extLst>
      <p:ext uri="{BB962C8B-B14F-4D97-AF65-F5344CB8AC3E}">
        <p14:creationId xmlns:p14="http://schemas.microsoft.com/office/powerpoint/2010/main" val="3154118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6C570EF6-98D0-43B4-A241-DCA84AAAEBD5}" type="slidenum">
              <a:rPr lang="en-US" smtClean="0"/>
              <a:t>8</a:t>
            </a:fld>
            <a:endParaRPr lang="en-US"/>
          </a:p>
        </p:txBody>
      </p:sp>
    </p:spTree>
    <p:extLst>
      <p:ext uri="{BB962C8B-B14F-4D97-AF65-F5344CB8AC3E}">
        <p14:creationId xmlns:p14="http://schemas.microsoft.com/office/powerpoint/2010/main" val="2823769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Thu </a:t>
            </a:r>
            <a:r>
              <a:rPr lang="en-US" baseline="0" dirty="0" err="1" smtClean="0"/>
              <a:t>nhận</a:t>
            </a:r>
            <a:r>
              <a:rPr lang="en-US" baseline="0" dirty="0" smtClean="0"/>
              <a:t> </a:t>
            </a:r>
            <a:r>
              <a:rPr lang="en-US" baseline="0" dirty="0" err="1" smtClean="0"/>
              <a:t>ảnh</a:t>
            </a:r>
            <a:r>
              <a:rPr lang="en-US" baseline="0" dirty="0" smtClean="0"/>
              <a:t>: </a:t>
            </a:r>
            <a:r>
              <a:rPr lang="en-US" baseline="0" dirty="0" err="1" smtClean="0"/>
              <a:t>thu</a:t>
            </a:r>
            <a:r>
              <a:rPr lang="en-US" baseline="0" dirty="0" smtClean="0"/>
              <a:t> </a:t>
            </a:r>
            <a:r>
              <a:rPr lang="en-US" baseline="0" dirty="0" err="1" smtClean="0"/>
              <a:t>nhận</a:t>
            </a:r>
            <a:r>
              <a:rPr lang="en-US" baseline="0" dirty="0" smtClean="0"/>
              <a:t> </a:t>
            </a:r>
            <a:r>
              <a:rPr lang="en-US" baseline="0" dirty="0" err="1" smtClean="0"/>
              <a:t>ảnh</a:t>
            </a:r>
            <a:r>
              <a:rPr lang="en-US" baseline="0" dirty="0" smtClean="0"/>
              <a:t> </a:t>
            </a:r>
            <a:r>
              <a:rPr lang="en-US" baseline="0" dirty="0" err="1" smtClean="0"/>
              <a:t>có</a:t>
            </a:r>
            <a:r>
              <a:rPr lang="en-US" baseline="0" dirty="0" smtClean="0"/>
              <a:t> </a:t>
            </a:r>
            <a:r>
              <a:rPr lang="en-US" baseline="0" dirty="0" err="1" smtClean="0"/>
              <a:t>các</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riêng</a:t>
            </a:r>
            <a:r>
              <a:rPr lang="en-US" baseline="0" dirty="0" smtClean="0"/>
              <a:t> </a:t>
            </a:r>
            <a:r>
              <a:rPr lang="en-US" baseline="0" dirty="0" err="1" smtClean="0"/>
              <a:t>lẻ</a:t>
            </a:r>
            <a:r>
              <a:rPr lang="en-US" baseline="0" dirty="0" smtClean="0"/>
              <a:t> </a:t>
            </a:r>
            <a:r>
              <a:rPr lang="en-US" baseline="0" dirty="0" err="1" smtClean="0"/>
              <a:t>từ</a:t>
            </a:r>
            <a:r>
              <a:rPr lang="en-US" baseline="0" dirty="0" smtClean="0"/>
              <a:t> </a:t>
            </a:r>
            <a:r>
              <a:rPr lang="en-US" baseline="0" dirty="0" err="1" smtClean="0"/>
              <a:t>trên</a:t>
            </a:r>
            <a:r>
              <a:rPr lang="en-US" baseline="0" dirty="0" smtClean="0"/>
              <a:t> </a:t>
            </a:r>
            <a:r>
              <a:rPr lang="en-US" baseline="0" dirty="0" err="1" smtClean="0"/>
              <a:t>máy</a:t>
            </a:r>
            <a:r>
              <a:rPr lang="en-US" baseline="0" dirty="0" smtClean="0"/>
              <a:t> </a:t>
            </a:r>
            <a:r>
              <a:rPr lang="en-US" baseline="0" dirty="0" err="1" smtClean="0"/>
              <a:t>tính</a:t>
            </a:r>
            <a:endParaRPr lang="en-US" baseline="0" dirty="0" smtClean="0"/>
          </a:p>
          <a:p>
            <a:pPr marL="171450" indent="-171450">
              <a:buFontTx/>
              <a:buChar char="-"/>
            </a:pPr>
            <a:r>
              <a:rPr lang="en-US" baseline="0" dirty="0" err="1" smtClean="0"/>
              <a:t>Phân</a:t>
            </a:r>
            <a:r>
              <a:rPr lang="en-US" baseline="0" dirty="0" smtClean="0"/>
              <a:t> </a:t>
            </a:r>
            <a:r>
              <a:rPr lang="en-US" baseline="0" dirty="0" err="1" smtClean="0"/>
              <a:t>tích</a:t>
            </a:r>
            <a:r>
              <a:rPr lang="en-US" baseline="0" dirty="0" smtClean="0"/>
              <a:t> </a:t>
            </a:r>
            <a:r>
              <a:rPr lang="en-US" baseline="0" dirty="0" err="1" smtClean="0"/>
              <a:t>ảnh</a:t>
            </a:r>
            <a:r>
              <a:rPr lang="en-US" baseline="0" dirty="0" smtClean="0"/>
              <a:t> </a:t>
            </a:r>
            <a:r>
              <a:rPr lang="en-US" baseline="0" dirty="0" err="1" smtClean="0"/>
              <a:t>để</a:t>
            </a:r>
            <a:r>
              <a:rPr lang="en-US" baseline="0" dirty="0" smtClean="0"/>
              <a:t> </a:t>
            </a:r>
            <a:r>
              <a:rPr lang="en-US" baseline="0" dirty="0" err="1" smtClean="0"/>
              <a:t>tìm</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gồm</a:t>
            </a:r>
            <a:r>
              <a:rPr lang="en-US" baseline="0" dirty="0" smtClean="0"/>
              <a:t> </a:t>
            </a:r>
            <a:r>
              <a:rPr lang="en-US" baseline="0" dirty="0" err="1" smtClean="0"/>
              <a:t>các</a:t>
            </a:r>
            <a:r>
              <a:rPr lang="en-US" baseline="0" dirty="0" smtClean="0"/>
              <a:t> </a:t>
            </a:r>
            <a:r>
              <a:rPr lang="en-US" baseline="0" dirty="0" err="1" smtClean="0"/>
              <a:t>bước</a:t>
            </a:r>
            <a:r>
              <a:rPr lang="en-US" baseline="0" dirty="0" smtClean="0"/>
              <a:t>:</a:t>
            </a:r>
          </a:p>
          <a:p>
            <a:pPr marL="0" indent="0">
              <a:buFontTx/>
              <a:buNone/>
            </a:pPr>
            <a:r>
              <a:rPr lang="en-US" baseline="0" dirty="0" smtClean="0"/>
              <a:t>	+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tách</a:t>
            </a:r>
            <a:r>
              <a:rPr lang="en-US" baseline="0" dirty="0" smtClean="0"/>
              <a:t> </a:t>
            </a:r>
            <a:r>
              <a:rPr lang="en-US" baseline="0" dirty="0" err="1" smtClean="0"/>
              <a:t>dòng</a:t>
            </a:r>
            <a:r>
              <a:rPr lang="en-US" baseline="0" dirty="0" smtClean="0"/>
              <a:t> </a:t>
            </a:r>
            <a:r>
              <a:rPr lang="en-US" baseline="0" dirty="0" err="1" smtClean="0"/>
              <a:t>ra</a:t>
            </a:r>
            <a:r>
              <a:rPr lang="en-US" baseline="0" dirty="0" smtClean="0"/>
              <a:t> </a:t>
            </a:r>
            <a:r>
              <a:rPr lang="en-US" baseline="0" dirty="0" err="1" smtClean="0"/>
              <a:t>khỏi</a:t>
            </a:r>
            <a:r>
              <a:rPr lang="en-US" baseline="0" dirty="0" smtClean="0"/>
              <a:t> </a:t>
            </a:r>
            <a:r>
              <a:rPr lang="en-US" baseline="0" dirty="0" err="1" smtClean="0"/>
              <a:t>ký</a:t>
            </a:r>
            <a:r>
              <a:rPr lang="en-US" baseline="0" dirty="0" smtClean="0"/>
              <a:t> </a:t>
            </a:r>
            <a:r>
              <a:rPr lang="en-US" baseline="0" dirty="0" err="1" smtClean="0"/>
              <a:t>tự</a:t>
            </a:r>
            <a:endParaRPr lang="en-US" baseline="0" dirty="0" smtClean="0"/>
          </a:p>
          <a:p>
            <a:pPr marL="0" indent="0">
              <a:buFontTx/>
              <a:buNone/>
            </a:pPr>
            <a:r>
              <a:rPr lang="en-US" baseline="0" dirty="0" smtClean="0"/>
              <a:t>	+ </a:t>
            </a:r>
            <a:r>
              <a:rPr lang="en-US" baseline="0" dirty="0" err="1" smtClean="0"/>
              <a:t>Thứ</a:t>
            </a:r>
            <a:r>
              <a:rPr lang="en-US" baseline="0" dirty="0" smtClean="0"/>
              <a:t> 2, </a:t>
            </a:r>
            <a:r>
              <a:rPr lang="en-US" baseline="0" dirty="0" err="1" smtClean="0"/>
              <a:t>tách</a:t>
            </a:r>
            <a:r>
              <a:rPr lang="en-US" baseline="0" dirty="0" smtClean="0"/>
              <a:t> </a:t>
            </a:r>
            <a:r>
              <a:rPr lang="en-US" baseline="0" dirty="0" err="1" smtClean="0"/>
              <a:t>từ</a:t>
            </a:r>
            <a:r>
              <a:rPr lang="en-US" baseline="0" dirty="0" smtClean="0"/>
              <a:t> </a:t>
            </a:r>
            <a:r>
              <a:rPr lang="en-US" baseline="0" dirty="0" err="1" smtClean="0"/>
              <a:t>riêng</a:t>
            </a:r>
            <a:r>
              <a:rPr lang="en-US" baseline="0" dirty="0" smtClean="0"/>
              <a:t> </a:t>
            </a:r>
            <a:r>
              <a:rPr lang="en-US" baseline="0" dirty="0" err="1" smtClean="0"/>
              <a:t>biệt</a:t>
            </a:r>
            <a:r>
              <a:rPr lang="en-US" baseline="0" dirty="0" smtClean="0"/>
              <a:t> </a:t>
            </a:r>
            <a:r>
              <a:rPr lang="en-US" baseline="0" dirty="0" err="1" smtClean="0"/>
              <a:t>ra</a:t>
            </a:r>
            <a:r>
              <a:rPr lang="en-US" baseline="0" dirty="0" smtClean="0"/>
              <a:t> </a:t>
            </a:r>
            <a:r>
              <a:rPr lang="en-US" baseline="0" dirty="0" err="1" smtClean="0"/>
              <a:t>khỏi</a:t>
            </a:r>
            <a:r>
              <a:rPr lang="en-US" baseline="0" dirty="0" smtClean="0"/>
              <a:t> </a:t>
            </a:r>
            <a:r>
              <a:rPr lang="en-US" baseline="0" dirty="0" err="1" smtClean="0"/>
              <a:t>dòng</a:t>
            </a:r>
            <a:r>
              <a:rPr lang="en-US" baseline="0" dirty="0" smtClean="0"/>
              <a:t> </a:t>
            </a:r>
            <a:r>
              <a:rPr lang="en-US" baseline="0" dirty="0" err="1" smtClean="0"/>
              <a:t>ký</a:t>
            </a:r>
            <a:r>
              <a:rPr lang="en-US" baseline="0" dirty="0" smtClean="0"/>
              <a:t> </a:t>
            </a:r>
            <a:r>
              <a:rPr lang="en-US" baseline="0" dirty="0" err="1" smtClean="0"/>
              <a:t>tự</a:t>
            </a:r>
            <a:endParaRPr lang="en-US" baseline="0" dirty="0" smtClean="0"/>
          </a:p>
          <a:p>
            <a:pPr marL="0" indent="0">
              <a:buFontTx/>
              <a:buNone/>
            </a:pPr>
            <a:r>
              <a:rPr lang="en-US" baseline="0" dirty="0" smtClean="0"/>
              <a:t>	+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tách</a:t>
            </a:r>
            <a:r>
              <a:rPr lang="en-US" baseline="0" dirty="0" smtClean="0"/>
              <a:t> </a:t>
            </a:r>
            <a:r>
              <a:rPr lang="en-US" baseline="0" dirty="0" err="1" smtClean="0"/>
              <a:t>riêng</a:t>
            </a:r>
            <a:r>
              <a:rPr lang="en-US" baseline="0" dirty="0" smtClean="0"/>
              <a:t> </a:t>
            </a:r>
            <a:r>
              <a:rPr lang="en-US" baseline="0" dirty="0" err="1" smtClean="0"/>
              <a:t>từng</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ra</a:t>
            </a:r>
            <a:r>
              <a:rPr lang="en-US" baseline="0" dirty="0" smtClean="0"/>
              <a:t> </a:t>
            </a:r>
            <a:r>
              <a:rPr lang="en-US" baseline="0" dirty="0" err="1" smtClean="0"/>
              <a:t>khỏi</a:t>
            </a:r>
            <a:r>
              <a:rPr lang="en-US" baseline="0" dirty="0" smtClean="0"/>
              <a:t> </a:t>
            </a:r>
            <a:r>
              <a:rPr lang="en-US" baseline="0" dirty="0" err="1" smtClean="0"/>
              <a:t>từ</a:t>
            </a:r>
            <a:endParaRPr lang="en-US" baseline="0" dirty="0" smtClean="0"/>
          </a:p>
          <a:p>
            <a:pPr marL="171450" indent="-171450">
              <a:buFontTx/>
              <a:buChar char="-"/>
            </a:pPr>
            <a:r>
              <a:rPr lang="en-US" baseline="0" dirty="0" err="1" smtClean="0"/>
              <a:t>Tiền</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ánh</a:t>
            </a:r>
            <a:r>
              <a:rPr lang="en-US" baseline="0" dirty="0" smtClean="0"/>
              <a:t> </a:t>
            </a:r>
            <a:r>
              <a:rPr lang="en-US" baseline="0" dirty="0" err="1" smtClean="0"/>
              <a:t>xạ</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pixel </a:t>
            </a:r>
            <a:r>
              <a:rPr lang="en-US" baseline="0" dirty="0" err="1" smtClean="0"/>
              <a:t>ảnh</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vào</a:t>
            </a:r>
            <a:r>
              <a:rPr lang="en-US" baseline="0" dirty="0" smtClean="0"/>
              <a:t> ma </a:t>
            </a:r>
            <a:r>
              <a:rPr lang="en-US" baseline="0" dirty="0" err="1" smtClean="0"/>
              <a:t>trận</a:t>
            </a:r>
            <a:r>
              <a:rPr lang="en-US" baseline="0" dirty="0" smtClean="0"/>
              <a:t> </a:t>
            </a:r>
          </a:p>
          <a:p>
            <a:pPr marL="171450" indent="-171450">
              <a:buFontTx/>
              <a:buChar char="-"/>
            </a:pPr>
            <a:r>
              <a:rPr lang="en-US" baseline="0" dirty="0" err="1" smtClean="0"/>
              <a:t>Mạng</a:t>
            </a:r>
            <a:r>
              <a:rPr lang="en-US" baseline="0" dirty="0" smtClean="0"/>
              <a:t> neural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ký</a:t>
            </a:r>
            <a:r>
              <a:rPr lang="en-US" baseline="0" dirty="0" smtClean="0"/>
              <a:t> </a:t>
            </a:r>
            <a:r>
              <a:rPr lang="en-US" baseline="0" dirty="0" err="1" smtClean="0"/>
              <a:t>tự</a:t>
            </a:r>
            <a:endParaRPr lang="en-US" baseline="0" dirty="0" smtClean="0"/>
          </a:p>
          <a:p>
            <a:pPr marL="171450" indent="-171450">
              <a:buFontTx/>
              <a:buChar char="-"/>
            </a:pP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giai</a:t>
            </a:r>
            <a:r>
              <a:rPr lang="en-US" baseline="0" dirty="0" smtClean="0"/>
              <a:t> </a:t>
            </a:r>
            <a:r>
              <a:rPr lang="en-US" baseline="0" dirty="0" err="1" smtClean="0"/>
              <a:t>đoạn</a:t>
            </a:r>
            <a:r>
              <a:rPr lang="en-US" baseline="0" dirty="0" smtClean="0"/>
              <a:t> </a:t>
            </a:r>
            <a:r>
              <a:rPr lang="en-US" baseline="0" dirty="0" err="1" smtClean="0"/>
              <a:t>này</a:t>
            </a:r>
            <a:r>
              <a:rPr lang="en-US" baseline="0" dirty="0" smtClean="0"/>
              <a:t> </a:t>
            </a:r>
            <a:r>
              <a:rPr lang="en-US" baseline="0" dirty="0" err="1" smtClean="0"/>
              <a:t>làm</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chuyển</a:t>
            </a:r>
            <a:r>
              <a:rPr lang="en-US" baseline="0" dirty="0" smtClean="0"/>
              <a:t> </a:t>
            </a:r>
            <a:r>
              <a:rPr lang="en-US" baseline="0" dirty="0" err="1" smtClean="0"/>
              <a:t>đổi</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sang </a:t>
            </a:r>
            <a:r>
              <a:rPr lang="en-US" baseline="0" dirty="0" err="1" smtClean="0"/>
              <a:t>dạng</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tương</a:t>
            </a:r>
            <a:r>
              <a:rPr lang="en-US" baseline="0" dirty="0" smtClean="0"/>
              <a:t> </a:t>
            </a:r>
            <a:r>
              <a:rPr lang="en-US" baseline="0" dirty="0" err="1" smtClean="0"/>
              <a:t>ứng</a:t>
            </a:r>
            <a:r>
              <a:rPr lang="en-US" baseline="0" dirty="0" smtClean="0"/>
              <a:t>.</a:t>
            </a:r>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C570EF6-98D0-43B4-A241-DCA84AAAEBD5}" type="slidenum">
              <a:rPr lang="en-US" smtClean="0"/>
              <a:t>9</a:t>
            </a:fld>
            <a:endParaRPr lang="en-US"/>
          </a:p>
        </p:txBody>
      </p:sp>
    </p:spTree>
    <p:extLst>
      <p:ext uri="{BB962C8B-B14F-4D97-AF65-F5344CB8AC3E}">
        <p14:creationId xmlns:p14="http://schemas.microsoft.com/office/powerpoint/2010/main" val="3207634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BC7A3B0-E772-4892-918E-E13E4ECC2D81}" type="datetimeFigureOut">
              <a:rPr lang="en-US" smtClean="0"/>
              <a:t>1/16/2020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6EEDDF3-70A6-4EF0-B4A7-064C72BAC3F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C7A3B0-E772-4892-918E-E13E4ECC2D81}"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EDDF3-70A6-4EF0-B4A7-064C72BAC3F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C7A3B0-E772-4892-918E-E13E4ECC2D81}"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EDDF3-70A6-4EF0-B4A7-064C72BAC3F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BC7A3B0-E772-4892-918E-E13E4ECC2D81}" type="datetimeFigureOut">
              <a:rPr lang="en-US" smtClean="0"/>
              <a:t>1/16/2020</a:t>
            </a:fld>
            <a:endParaRPr lang="en-US"/>
          </a:p>
        </p:txBody>
      </p:sp>
      <p:sp>
        <p:nvSpPr>
          <p:cNvPr id="9" name="Slide Number Placeholder 8"/>
          <p:cNvSpPr>
            <a:spLocks noGrp="1"/>
          </p:cNvSpPr>
          <p:nvPr>
            <p:ph type="sldNum" sz="quarter" idx="15"/>
          </p:nvPr>
        </p:nvSpPr>
        <p:spPr/>
        <p:txBody>
          <a:bodyPr rtlCol="0"/>
          <a:lstStyle/>
          <a:p>
            <a:fld id="{96EEDDF3-70A6-4EF0-B4A7-064C72BAC3F4}"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BC7A3B0-E772-4892-918E-E13E4ECC2D81}" type="datetimeFigureOut">
              <a:rPr lang="en-US" smtClean="0"/>
              <a:t>1/16/2020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6EEDDF3-70A6-4EF0-B4A7-064C72BAC3F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BC7A3B0-E772-4892-918E-E13E4ECC2D81}"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EDDF3-70A6-4EF0-B4A7-064C72BAC3F4}"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BC7A3B0-E772-4892-918E-E13E4ECC2D81}" type="datetimeFigureOut">
              <a:rPr lang="en-US" smtClean="0"/>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EDDF3-70A6-4EF0-B4A7-064C72BAC3F4}"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BC7A3B0-E772-4892-918E-E13E4ECC2D81}" type="datetimeFigureOut">
              <a:rPr lang="en-US" smtClean="0"/>
              <a:t>1/16/2020</a:t>
            </a:fld>
            <a:endParaRPr lang="en-US"/>
          </a:p>
        </p:txBody>
      </p:sp>
      <p:sp>
        <p:nvSpPr>
          <p:cNvPr id="7" name="Slide Number Placeholder 6"/>
          <p:cNvSpPr>
            <a:spLocks noGrp="1"/>
          </p:cNvSpPr>
          <p:nvPr>
            <p:ph type="sldNum" sz="quarter" idx="11"/>
          </p:nvPr>
        </p:nvSpPr>
        <p:spPr/>
        <p:txBody>
          <a:bodyPr rtlCol="0"/>
          <a:lstStyle/>
          <a:p>
            <a:fld id="{96EEDDF3-70A6-4EF0-B4A7-064C72BAC3F4}"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7A3B0-E772-4892-918E-E13E4ECC2D81}" type="datetimeFigureOut">
              <a:rPr lang="en-US" smtClean="0"/>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EDDF3-70A6-4EF0-B4A7-064C72BAC3F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BC7A3B0-E772-4892-918E-E13E4ECC2D81}" type="datetimeFigureOut">
              <a:rPr lang="en-US" smtClean="0"/>
              <a:t>1/16/2020</a:t>
            </a:fld>
            <a:endParaRPr lang="en-US"/>
          </a:p>
        </p:txBody>
      </p:sp>
      <p:sp>
        <p:nvSpPr>
          <p:cNvPr id="22" name="Slide Number Placeholder 21"/>
          <p:cNvSpPr>
            <a:spLocks noGrp="1"/>
          </p:cNvSpPr>
          <p:nvPr>
            <p:ph type="sldNum" sz="quarter" idx="15"/>
          </p:nvPr>
        </p:nvSpPr>
        <p:spPr/>
        <p:txBody>
          <a:bodyPr rtlCol="0"/>
          <a:lstStyle/>
          <a:p>
            <a:fld id="{96EEDDF3-70A6-4EF0-B4A7-064C72BAC3F4}"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BC7A3B0-E772-4892-918E-E13E4ECC2D81}" type="datetimeFigureOut">
              <a:rPr lang="en-US" smtClean="0"/>
              <a:t>1/16/2020</a:t>
            </a:fld>
            <a:endParaRPr lang="en-US"/>
          </a:p>
        </p:txBody>
      </p:sp>
      <p:sp>
        <p:nvSpPr>
          <p:cNvPr id="18" name="Slide Number Placeholder 17"/>
          <p:cNvSpPr>
            <a:spLocks noGrp="1"/>
          </p:cNvSpPr>
          <p:nvPr>
            <p:ph type="sldNum" sz="quarter" idx="11"/>
          </p:nvPr>
        </p:nvSpPr>
        <p:spPr/>
        <p:txBody>
          <a:bodyPr rtlCol="0"/>
          <a:lstStyle/>
          <a:p>
            <a:fld id="{96EEDDF3-70A6-4EF0-B4A7-064C72BAC3F4}"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BC7A3B0-E772-4892-918E-E13E4ECC2D81}" type="datetimeFigureOut">
              <a:rPr lang="en-US" smtClean="0"/>
              <a:t>1/16/2020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6EEDDF3-70A6-4EF0-B4A7-064C72BAC3F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381000"/>
            <a:ext cx="7924800" cy="1676400"/>
          </a:xfrm>
        </p:spPr>
        <p:txBody>
          <a:bodyPr>
            <a:normAutofit/>
          </a:bodyPr>
          <a:lstStyle/>
          <a:p>
            <a:r>
              <a:rPr lang="en-US" dirty="0" smtClean="0">
                <a:latin typeface="Times New Roman" pitchFamily="18" charset="0"/>
                <a:cs typeface="Times New Roman" pitchFamily="18" charset="0"/>
              </a:rPr>
              <a:t>Optical character recognition using template matching</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and back propagation algorithm</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5562600" y="4271200"/>
            <a:ext cx="6172200" cy="1371600"/>
          </a:xfrm>
        </p:spPr>
        <p:txBody>
          <a:bodyPr>
            <a:normAutofit lnSpcReduction="10000"/>
          </a:bodyPr>
          <a:lstStyle/>
          <a:p>
            <a:r>
              <a:rPr lang="en-US" b="0" dirty="0" err="1">
                <a:solidFill>
                  <a:schemeClr val="tx1"/>
                </a:solidFill>
              </a:rPr>
              <a:t>Nhóm</a:t>
            </a:r>
            <a:r>
              <a:rPr lang="en-US" b="0" dirty="0">
                <a:solidFill>
                  <a:schemeClr val="tx1"/>
                </a:solidFill>
              </a:rPr>
              <a:t> 8:</a:t>
            </a:r>
          </a:p>
          <a:p>
            <a:r>
              <a:rPr lang="en-US" b="0" dirty="0" err="1">
                <a:solidFill>
                  <a:schemeClr val="tx1"/>
                </a:solidFill>
              </a:rPr>
              <a:t>Huỳnh</a:t>
            </a:r>
            <a:r>
              <a:rPr lang="en-US" b="0" dirty="0">
                <a:solidFill>
                  <a:schemeClr val="tx1"/>
                </a:solidFill>
              </a:rPr>
              <a:t> </a:t>
            </a:r>
            <a:r>
              <a:rPr lang="en-US" b="0" dirty="0" err="1">
                <a:solidFill>
                  <a:schemeClr val="tx1"/>
                </a:solidFill>
              </a:rPr>
              <a:t>Diệu</a:t>
            </a:r>
            <a:r>
              <a:rPr lang="en-US" b="0" dirty="0">
                <a:solidFill>
                  <a:schemeClr val="tx1"/>
                </a:solidFill>
              </a:rPr>
              <a:t> </a:t>
            </a:r>
            <a:r>
              <a:rPr lang="en-US" b="0" dirty="0" err="1">
                <a:solidFill>
                  <a:schemeClr val="tx1"/>
                </a:solidFill>
              </a:rPr>
              <a:t>Hòa</a:t>
            </a:r>
            <a:r>
              <a:rPr lang="en-US" b="0" dirty="0">
                <a:solidFill>
                  <a:schemeClr val="tx1"/>
                </a:solidFill>
              </a:rPr>
              <a:t> – 110117072</a:t>
            </a:r>
          </a:p>
          <a:p>
            <a:r>
              <a:rPr lang="en-US" b="0" dirty="0" err="1">
                <a:solidFill>
                  <a:schemeClr val="tx1"/>
                </a:solidFill>
              </a:rPr>
              <a:t>Nguyễn</a:t>
            </a:r>
            <a:r>
              <a:rPr lang="en-US" b="0" dirty="0">
                <a:solidFill>
                  <a:schemeClr val="tx1"/>
                </a:solidFill>
              </a:rPr>
              <a:t> </a:t>
            </a:r>
            <a:r>
              <a:rPr lang="en-US" b="0" dirty="0" err="1">
                <a:solidFill>
                  <a:schemeClr val="tx1"/>
                </a:solidFill>
              </a:rPr>
              <a:t>Thanh</a:t>
            </a:r>
            <a:r>
              <a:rPr lang="en-US" b="0" dirty="0">
                <a:solidFill>
                  <a:schemeClr val="tx1"/>
                </a:solidFill>
              </a:rPr>
              <a:t> </a:t>
            </a:r>
            <a:r>
              <a:rPr lang="en-US" b="0" dirty="0" err="1">
                <a:solidFill>
                  <a:schemeClr val="tx1"/>
                </a:solidFill>
              </a:rPr>
              <a:t>Hải</a:t>
            </a:r>
            <a:r>
              <a:rPr lang="en-US" b="0" dirty="0">
                <a:solidFill>
                  <a:schemeClr val="tx1"/>
                </a:solidFill>
              </a:rPr>
              <a:t> – 110117008</a:t>
            </a:r>
          </a:p>
          <a:p>
            <a:r>
              <a:rPr lang="en-US" b="0" dirty="0" err="1">
                <a:solidFill>
                  <a:schemeClr val="tx1"/>
                </a:solidFill>
              </a:rPr>
              <a:t>Võ</a:t>
            </a:r>
            <a:r>
              <a:rPr lang="en-US" b="0" dirty="0">
                <a:solidFill>
                  <a:schemeClr val="tx1"/>
                </a:solidFill>
              </a:rPr>
              <a:t> </a:t>
            </a:r>
            <a:r>
              <a:rPr lang="en-US" b="0" dirty="0" err="1">
                <a:solidFill>
                  <a:schemeClr val="tx1"/>
                </a:solidFill>
              </a:rPr>
              <a:t>Lê</a:t>
            </a:r>
            <a:r>
              <a:rPr lang="en-US" b="0" dirty="0">
                <a:solidFill>
                  <a:schemeClr val="tx1"/>
                </a:solidFill>
              </a:rPr>
              <a:t> </a:t>
            </a:r>
            <a:r>
              <a:rPr lang="en-US" b="0" dirty="0" err="1">
                <a:solidFill>
                  <a:schemeClr val="tx1"/>
                </a:solidFill>
              </a:rPr>
              <a:t>Khánh</a:t>
            </a:r>
            <a:r>
              <a:rPr lang="en-US" b="0" dirty="0">
                <a:solidFill>
                  <a:schemeClr val="tx1"/>
                </a:solidFill>
              </a:rPr>
              <a:t> </a:t>
            </a:r>
            <a:r>
              <a:rPr lang="en-US" b="0" dirty="0" err="1">
                <a:solidFill>
                  <a:schemeClr val="tx1"/>
                </a:solidFill>
              </a:rPr>
              <a:t>Duy</a:t>
            </a:r>
            <a:r>
              <a:rPr lang="en-US" b="0" dirty="0">
                <a:solidFill>
                  <a:schemeClr val="tx1"/>
                </a:solidFill>
              </a:rPr>
              <a:t> – 110117048 </a:t>
            </a:r>
          </a:p>
        </p:txBody>
      </p:sp>
      <p:sp>
        <p:nvSpPr>
          <p:cNvPr id="4" name="TextBox 3"/>
          <p:cNvSpPr txBox="1"/>
          <p:nvPr/>
        </p:nvSpPr>
        <p:spPr>
          <a:xfrm>
            <a:off x="2286000" y="4253512"/>
            <a:ext cx="3124200" cy="646331"/>
          </a:xfrm>
          <a:prstGeom prst="rect">
            <a:avLst/>
          </a:prstGeom>
          <a:noFill/>
        </p:spPr>
        <p:txBody>
          <a:bodyPr wrap="square" rtlCol="0">
            <a:spAutoFit/>
          </a:bodyPr>
          <a:lstStyle/>
          <a:p>
            <a:r>
              <a:rPr lang="en-US" dirty="0" err="1" smtClean="0">
                <a:latin typeface="Times New Roman" pitchFamily="18" charset="0"/>
                <a:cs typeface="Times New Roman" pitchFamily="18" charset="0"/>
              </a:rPr>
              <a:t>Môn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Ảnh</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GVGD: </a:t>
            </a:r>
            <a:r>
              <a:rPr lang="en-US" dirty="0" err="1" smtClean="0">
                <a:latin typeface="Times New Roman" pitchFamily="18" charset="0"/>
                <a:cs typeface="Times New Roman" pitchFamily="18" charset="0"/>
              </a:rPr>
              <a:t>Nguyễn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Sơn</a:t>
            </a:r>
            <a:endParaRPr lang="en-US" dirty="0">
              <a:latin typeface="Times New Roman" pitchFamily="18" charset="0"/>
              <a:cs typeface="Times New Roman" pitchFamily="18" charset="0"/>
            </a:endParaRPr>
          </a:p>
        </p:txBody>
      </p:sp>
      <p:sp>
        <p:nvSpPr>
          <p:cNvPr id="5" name="TextBox 4"/>
          <p:cNvSpPr txBox="1"/>
          <p:nvPr/>
        </p:nvSpPr>
        <p:spPr>
          <a:xfrm>
            <a:off x="4495800" y="2240287"/>
            <a:ext cx="4876800" cy="400110"/>
          </a:xfrm>
          <a:prstGeom prst="rect">
            <a:avLst/>
          </a:prstGeom>
          <a:noFill/>
        </p:spPr>
        <p:txBody>
          <a:bodyPr wrap="square" rtlCol="0">
            <a:spAutoFit/>
          </a:bodyPr>
          <a:lstStyle/>
          <a:p>
            <a:r>
              <a:rPr lang="en-US" sz="2000" dirty="0" err="1" smtClean="0">
                <a:latin typeface="Times New Roman" pitchFamily="18" charset="0"/>
                <a:cs typeface="Times New Roman" pitchFamily="18" charset="0"/>
              </a:rPr>
              <a:t>Tác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giả</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Swapnil</a:t>
            </a:r>
            <a:r>
              <a:rPr lang="en-US" sz="2000" dirty="0">
                <a:latin typeface="Times New Roman" pitchFamily="18" charset="0"/>
                <a:cs typeface="Times New Roman" pitchFamily="18" charset="0"/>
              </a:rPr>
              <a:t> Desai </a:t>
            </a:r>
            <a:r>
              <a:rPr lang="en-US" sz="2000" dirty="0" err="1" smtClean="0">
                <a:latin typeface="Times New Roman" pitchFamily="18" charset="0"/>
                <a:cs typeface="Times New Roman" pitchFamily="18" charset="0"/>
              </a:rPr>
              <a:t>và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Ashima</a:t>
            </a:r>
            <a:r>
              <a:rPr lang="en-US" sz="2000" dirty="0">
                <a:latin typeface="Times New Roman" pitchFamily="18" charset="0"/>
                <a:cs typeface="Times New Roman" pitchFamily="18" charset="0"/>
              </a:rPr>
              <a:t> Singh </a:t>
            </a:r>
          </a:p>
        </p:txBody>
      </p:sp>
    </p:spTree>
    <p:extLst>
      <p:ext uri="{BB962C8B-B14F-4D97-AF65-F5344CB8AC3E}">
        <p14:creationId xmlns:p14="http://schemas.microsoft.com/office/powerpoint/2010/main" val="15681708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8229600" cy="5232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2800" dirty="0" err="1" smtClean="0">
                <a:latin typeface="Times New Roman" pitchFamily="18" charset="0"/>
                <a:cs typeface="Times New Roman" pitchFamily="18" charset="0"/>
              </a:rPr>
              <a:t>Thuật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toán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truyền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ngược</a:t>
            </a:r>
            <a:endParaRPr lang="en-US" sz="2800" dirty="0">
              <a:latin typeface="Times New Roman" pitchFamily="18" charset="0"/>
              <a:cs typeface="Times New Roman"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 y="1308847"/>
            <a:ext cx="7513957" cy="3999601"/>
          </a:xfrm>
          <a:prstGeom prst="rect">
            <a:avLst/>
          </a:prstGeom>
        </p:spPr>
      </p:pic>
    </p:spTree>
    <p:extLst>
      <p:ext uri="{BB962C8B-B14F-4D97-AF65-F5344CB8AC3E}">
        <p14:creationId xmlns:p14="http://schemas.microsoft.com/office/powerpoint/2010/main" val="352975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457200"/>
            <a:ext cx="7848600" cy="5232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2800" dirty="0" err="1" smtClean="0">
                <a:latin typeface="Times New Roman" pitchFamily="18" charset="0"/>
                <a:cs typeface="Times New Roman" pitchFamily="18" charset="0"/>
              </a:rPr>
              <a:t>Kết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luận</a:t>
            </a:r>
            <a:endParaRPr lang="en-US" sz="2800" dirty="0">
              <a:latin typeface="Times New Roman" pitchFamily="18" charset="0"/>
              <a:cs typeface="Times New Roman" pitchFamily="18" charset="0"/>
            </a:endParaRPr>
          </a:p>
        </p:txBody>
      </p:sp>
      <p:sp>
        <p:nvSpPr>
          <p:cNvPr id="5" name="TextBox 4"/>
          <p:cNvSpPr txBox="1"/>
          <p:nvPr/>
        </p:nvSpPr>
        <p:spPr>
          <a:xfrm>
            <a:off x="685800" y="1524000"/>
            <a:ext cx="7620000" cy="4154984"/>
          </a:xfrm>
          <a:prstGeom prst="rect">
            <a:avLst/>
          </a:prstGeom>
          <a:noFill/>
        </p:spPr>
        <p:txBody>
          <a:bodyPr wrap="square" rtlCol="0">
            <a:spAutoFit/>
          </a:bodyPr>
          <a:lstStyle/>
          <a:p>
            <a:pPr marL="342900" indent="-342900">
              <a:buFont typeface="Arial" pitchFamily="34" charset="0"/>
              <a:buChar char="•"/>
            </a:pP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bài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này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thảo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về</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thấy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rằng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mẫu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phù</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hợp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xuất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năng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áp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nơ</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ron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truyền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ngược</a:t>
            </a:r>
            <a:r>
              <a:rPr lang="en-US" sz="2400" dirty="0" smtClean="0">
                <a:latin typeface="Times New Roman" pitchFamily="18" charset="0"/>
                <a:cs typeface="Times New Roman" pitchFamily="18" charset="0"/>
              </a:rPr>
              <a:t>).</a:t>
            </a:r>
          </a:p>
          <a:p>
            <a:pPr marL="342900" indent="-342900">
              <a:buFont typeface="Arial" pitchFamily="34" charset="0"/>
              <a:buChar char="•"/>
            </a:pPr>
            <a:endParaRPr lang="en-US" sz="2400" dirty="0" smtClean="0">
              <a:latin typeface="Times New Roman" pitchFamily="18" charset="0"/>
              <a:cs typeface="Times New Roman" pitchFamily="18" charset="0"/>
            </a:endParaRPr>
          </a:p>
          <a:p>
            <a:pPr marL="342900" indent="-342900">
              <a:buFont typeface="Arial" pitchFamily="34" charset="0"/>
              <a:buChar char="•"/>
            </a:pPr>
            <a:r>
              <a:rPr lang="en-US" sz="2400" dirty="0" err="1" smtClean="0">
                <a:latin typeface="Times New Roman" pitchFamily="18" charset="0"/>
                <a:cs typeface="Times New Roman" pitchFamily="18" charset="0"/>
              </a:rPr>
              <a:t>Trích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xuất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năng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lẽ</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yếu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trọng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chính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cao</a:t>
            </a:r>
            <a:r>
              <a:rPr lang="en-US" sz="2400" dirty="0" smtClean="0">
                <a:latin typeface="Times New Roman" pitchFamily="18" charset="0"/>
                <a:cs typeface="Times New Roman" pitchFamily="18" charset="0"/>
              </a:rPr>
              <a:t>.</a:t>
            </a:r>
          </a:p>
          <a:p>
            <a:pPr marL="342900" indent="-342900">
              <a:buFont typeface="Arial" pitchFamily="34" charset="0"/>
              <a:buChar char="•"/>
            </a:pPr>
            <a:endParaRPr lang="en-US" sz="2400" dirty="0" smtClean="0">
              <a:latin typeface="Times New Roman" pitchFamily="18" charset="0"/>
              <a:cs typeface="Times New Roman" pitchFamily="18" charset="0"/>
            </a:endParaRPr>
          </a:p>
          <a:p>
            <a:pPr marL="342900" indent="-342900">
              <a:buFont typeface="Arial" pitchFamily="34" charset="0"/>
              <a:buChar char="•"/>
            </a:pPr>
            <a:r>
              <a:rPr lang="en-US" sz="2400" dirty="0" err="1" smtClean="0">
                <a:latin typeface="Times New Roman" pitchFamily="18" charset="0"/>
                <a:cs typeface="Times New Roman" pitchFamily="18" charset="0"/>
              </a:rPr>
              <a:t>Bài</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thảo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về</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ứng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dễ</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dàng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chạy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nền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điện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toán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đồng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nhất</a:t>
            </a:r>
            <a:r>
              <a:rPr lang="en-US" dirty="0" smtClean="0"/>
              <a:t>.</a:t>
            </a:r>
            <a:endParaRPr lang="en-US" dirty="0"/>
          </a:p>
        </p:txBody>
      </p:sp>
    </p:spTree>
    <p:extLst>
      <p:ext uri="{BB962C8B-B14F-4D97-AF65-F5344CB8AC3E}">
        <p14:creationId xmlns:p14="http://schemas.microsoft.com/office/powerpoint/2010/main" val="326572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62368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500390"/>
            <a:ext cx="7543800" cy="5232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2800" dirty="0" err="1" smtClean="0">
                <a:latin typeface="Times New Roman" pitchFamily="18" charset="0"/>
                <a:cs typeface="Times New Roman" pitchFamily="18" charset="0"/>
              </a:rPr>
              <a:t>Nội</a:t>
            </a:r>
            <a:r>
              <a:rPr lang="en-US" sz="2800" dirty="0" smtClean="0">
                <a:latin typeface="Times New Roman" pitchFamily="18" charset="0"/>
                <a:cs typeface="Times New Roman" pitchFamily="18" charset="0"/>
              </a:rPr>
              <a:t> dung</a:t>
            </a:r>
            <a:endParaRPr lang="en-US" sz="2800" dirty="0">
              <a:latin typeface="Times New Roman" pitchFamily="18" charset="0"/>
              <a:cs typeface="Times New Roman" pitchFamily="18" charset="0"/>
            </a:endParaRPr>
          </a:p>
        </p:txBody>
      </p:sp>
      <p:sp>
        <p:nvSpPr>
          <p:cNvPr id="5" name="TextBox 4"/>
          <p:cNvSpPr txBox="1"/>
          <p:nvPr/>
        </p:nvSpPr>
        <p:spPr>
          <a:xfrm>
            <a:off x="596152" y="1371600"/>
            <a:ext cx="7557247" cy="273921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285750" indent="-285750">
              <a:buFont typeface="Arial" pitchFamily="34" charset="0"/>
              <a:buChar char="•"/>
            </a:pPr>
            <a:r>
              <a:rPr lang="en-US" sz="2200" dirty="0" err="1" smtClean="0">
                <a:latin typeface="Times New Roman" pitchFamily="18" charset="0"/>
                <a:cs typeface="Times New Roman" pitchFamily="18" charset="0"/>
              </a:rPr>
              <a:t>Phần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mềm</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nhận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dạng</a:t>
            </a:r>
            <a:r>
              <a:rPr lang="en-US" sz="2200" dirty="0" smtClean="0">
                <a:latin typeface="Times New Roman" pitchFamily="18" charset="0"/>
                <a:cs typeface="Times New Roman" pitchFamily="18" charset="0"/>
              </a:rPr>
              <a:t> OCR.</a:t>
            </a:r>
          </a:p>
          <a:p>
            <a:pPr marL="285750" indent="-285750">
              <a:buFont typeface="Arial" pitchFamily="34" charset="0"/>
              <a:buChar char="•"/>
            </a:pPr>
            <a:endParaRPr lang="en-US" sz="2200" dirty="0" smtClean="0">
              <a:latin typeface="Times New Roman" pitchFamily="18" charset="0"/>
              <a:cs typeface="Times New Roman" pitchFamily="18" charset="0"/>
            </a:endParaRPr>
          </a:p>
          <a:p>
            <a:pPr marL="285750" indent="-285750">
              <a:buFont typeface="Arial" pitchFamily="34" charset="0"/>
              <a:buChar char="•"/>
            </a:pPr>
            <a:r>
              <a:rPr lang="en-US" sz="2200" dirty="0" err="1" smtClean="0">
                <a:latin typeface="Times New Roman" pitchFamily="18" charset="0"/>
                <a:cs typeface="Times New Roman" pitchFamily="18" charset="0"/>
              </a:rPr>
              <a:t>Mạng</a:t>
            </a:r>
            <a:r>
              <a:rPr lang="en-US" sz="2200" dirty="0" smtClean="0">
                <a:latin typeface="Times New Roman" pitchFamily="18" charset="0"/>
                <a:cs typeface="Times New Roman" pitchFamily="18" charset="0"/>
              </a:rPr>
              <a:t> neural </a:t>
            </a:r>
            <a:r>
              <a:rPr lang="en-US" sz="2200" dirty="0" err="1" smtClean="0">
                <a:latin typeface="Times New Roman" pitchFamily="18" charset="0"/>
                <a:cs typeface="Times New Roman" pitchFamily="18" charset="0"/>
              </a:rPr>
              <a:t>nhân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tạo</a:t>
            </a:r>
            <a:r>
              <a:rPr lang="en-US" sz="2200" dirty="0" smtClean="0">
                <a:latin typeface="Times New Roman" pitchFamily="18" charset="0"/>
                <a:cs typeface="Times New Roman" pitchFamily="18" charset="0"/>
              </a:rPr>
              <a:t>.</a:t>
            </a:r>
          </a:p>
          <a:p>
            <a:pPr marL="285750" indent="-285750">
              <a:buFont typeface="Arial" pitchFamily="34" charset="0"/>
              <a:buChar char="•"/>
            </a:pPr>
            <a:endParaRPr lang="en-US" sz="2200" dirty="0" smtClean="0">
              <a:latin typeface="Times New Roman" pitchFamily="18" charset="0"/>
              <a:cs typeface="Times New Roman" pitchFamily="18" charset="0"/>
            </a:endParaRPr>
          </a:p>
          <a:p>
            <a:pPr marL="285750" indent="-285750">
              <a:buFont typeface="Arial" pitchFamily="34" charset="0"/>
              <a:buChar char="•"/>
            </a:pPr>
            <a:r>
              <a:rPr lang="en-US" sz="2200" dirty="0" err="1" smtClean="0">
                <a:latin typeface="Times New Roman" pitchFamily="18" charset="0"/>
                <a:cs typeface="Times New Roman" pitchFamily="18" charset="0"/>
              </a:rPr>
              <a:t>Học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có</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giám</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sát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và</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học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khôn</a:t>
            </a:r>
            <a:r>
              <a:rPr lang="en-US" sz="2200" dirty="0" err="1" smtClean="0">
                <a:latin typeface="Times New Roman" pitchFamily="18" charset="0"/>
                <a:cs typeface="Times New Roman" pitchFamily="18" charset="0"/>
              </a:rPr>
              <a:t>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giám</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sát</a:t>
            </a:r>
            <a:r>
              <a:rPr lang="en-US" sz="2200" dirty="0" smtClean="0">
                <a:latin typeface="Times New Roman" pitchFamily="18" charset="0"/>
                <a:cs typeface="Times New Roman" pitchFamily="18" charset="0"/>
              </a:rPr>
              <a:t>.</a:t>
            </a:r>
          </a:p>
          <a:p>
            <a:pPr marL="285750" indent="-285750">
              <a:buFont typeface="Arial" pitchFamily="34" charset="0"/>
              <a:buChar char="•"/>
            </a:pPr>
            <a:endParaRPr lang="en-US" sz="2200" dirty="0" smtClean="0">
              <a:latin typeface="Times New Roman" pitchFamily="18" charset="0"/>
              <a:cs typeface="Times New Roman" pitchFamily="18" charset="0"/>
            </a:endParaRPr>
          </a:p>
          <a:p>
            <a:pPr marL="285750" indent="-285750">
              <a:buFont typeface="Arial" pitchFamily="34" charset="0"/>
              <a:buChar char="•"/>
            </a:pPr>
            <a:r>
              <a:rPr lang="en-US" sz="2200" dirty="0" err="1" smtClean="0">
                <a:latin typeface="Times New Roman" pitchFamily="18" charset="0"/>
                <a:cs typeface="Times New Roman" pitchFamily="18" charset="0"/>
              </a:rPr>
              <a:t>Phương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pháp</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nhận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dạn</a:t>
            </a:r>
            <a:r>
              <a:rPr lang="en-US" sz="2200" dirty="0" err="1" smtClean="0">
                <a:latin typeface="Times New Roman" pitchFamily="18" charset="0"/>
                <a:cs typeface="Times New Roman" pitchFamily="18" charset="0"/>
              </a:rPr>
              <a:t>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và</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thuật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toán</a:t>
            </a:r>
            <a:r>
              <a:rPr lang="en-US" sz="2200" dirty="0" smtClean="0">
                <a:latin typeface="Times New Roman" pitchFamily="18" charset="0"/>
                <a:cs typeface="Times New Roman" pitchFamily="18" charset="0"/>
              </a:rPr>
              <a:t>.</a:t>
            </a:r>
          </a:p>
          <a:p>
            <a:pPr marL="285750" indent="-285750">
              <a:buFont typeface="Arial" pitchFamily="34" charset="0"/>
              <a:buChar char="•"/>
            </a:pPr>
            <a:endParaRPr lang="en-US" dirty="0"/>
          </a:p>
        </p:txBody>
      </p:sp>
    </p:spTree>
    <p:extLst>
      <p:ext uri="{BB962C8B-B14F-4D97-AF65-F5344CB8AC3E}">
        <p14:creationId xmlns:p14="http://schemas.microsoft.com/office/powerpoint/2010/main" val="136422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2365" y="1981200"/>
            <a:ext cx="7683500" cy="2971800"/>
          </a:xfrm>
        </p:spPr>
        <p:style>
          <a:lnRef idx="1">
            <a:schemeClr val="dk1"/>
          </a:lnRef>
          <a:fillRef idx="2">
            <a:schemeClr val="dk1"/>
          </a:fillRef>
          <a:effectRef idx="1">
            <a:schemeClr val="dk1"/>
          </a:effectRef>
          <a:fontRef idx="minor">
            <a:schemeClr val="dk1"/>
          </a:fontRef>
        </p:style>
        <p:txBody>
          <a:bodyPr>
            <a:normAutofit/>
          </a:bodyPr>
          <a:lstStyle/>
          <a:p>
            <a:pPr>
              <a:buFont typeface="Arial" pitchFamily="34" charset="0"/>
              <a:buChar char="•"/>
            </a:pPr>
            <a:r>
              <a:rPr lang="en-US" dirty="0" smtClean="0">
                <a:latin typeface="Times New Roman" pitchFamily="18" charset="0"/>
                <a:cs typeface="Times New Roman" pitchFamily="18" charset="0"/>
              </a:rPr>
              <a:t>OCR (Optical Character Recognition):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chuyển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ảnh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tay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hoặc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đánh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máy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a:t>
            </a:r>
          </a:p>
          <a:p>
            <a:pPr>
              <a:buFont typeface="Arial" pitchFamily="34" charset="0"/>
              <a:buChar char="•"/>
            </a:pPr>
            <a:r>
              <a:rPr lang="en-US" dirty="0" err="1" smtClean="0">
                <a:latin typeface="Times New Roman" pitchFamily="18" charset="0"/>
                <a:cs typeface="Times New Roman" pitchFamily="18" charset="0"/>
              </a:rPr>
              <a:t>Độ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đến</a:t>
            </a:r>
            <a:r>
              <a:rPr lang="en-US" dirty="0" smtClean="0">
                <a:latin typeface="Times New Roman" pitchFamily="18" charset="0"/>
                <a:cs typeface="Times New Roman" pitchFamily="18" charset="0"/>
              </a:rPr>
              <a:t> 91,82%.</a:t>
            </a:r>
          </a:p>
          <a:p>
            <a:pPr>
              <a:buFont typeface="Arial" pitchFamily="34" charset="0"/>
              <a:buChar char="•"/>
            </a:pPr>
            <a:r>
              <a:rPr lang="en-US" dirty="0" err="1" smtClean="0">
                <a:latin typeface="Times New Roman" pitchFamily="18" charset="0"/>
                <a:cs typeface="Times New Roman" pitchFamily="18" charset="0"/>
              </a:rPr>
              <a:t>Kỹ</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mạng</a:t>
            </a:r>
            <a:r>
              <a:rPr lang="en-US" dirty="0" smtClean="0">
                <a:latin typeface="Times New Roman" pitchFamily="18" charset="0"/>
                <a:cs typeface="Times New Roman" pitchFamily="18" charset="0"/>
              </a:rPr>
              <a:t> Neural </a:t>
            </a:r>
            <a:r>
              <a:rPr lang="en-US" dirty="0" err="1" smtClean="0">
                <a:latin typeface="Times New Roman" pitchFamily="18" charset="0"/>
                <a:cs typeface="Times New Roman" pitchFamily="18" charset="0"/>
              </a:rPr>
              <a:t>bằng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truyền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ngược</a:t>
            </a:r>
            <a:r>
              <a:rPr lang="en-US" dirty="0" smtClean="0">
                <a:latin typeface="Times New Roman" pitchFamily="18" charset="0"/>
                <a:cs typeface="Times New Roman" pitchFamily="18" charset="0"/>
              </a:rPr>
              <a:t>.</a:t>
            </a:r>
          </a:p>
          <a:p>
            <a:pPr>
              <a:buFont typeface="Arial" pitchFamily="34" charset="0"/>
              <a:buChar char="•"/>
            </a:pPr>
            <a:endParaRPr lang="en-US" dirty="0" smtClean="0">
              <a:latin typeface="Times New Roman" pitchFamily="18" charset="0"/>
              <a:cs typeface="Times New Roman" pitchFamily="18" charset="0"/>
            </a:endParaRPr>
          </a:p>
        </p:txBody>
      </p:sp>
      <p:sp>
        <p:nvSpPr>
          <p:cNvPr id="4" name="TextBox 3"/>
          <p:cNvSpPr txBox="1"/>
          <p:nvPr/>
        </p:nvSpPr>
        <p:spPr>
          <a:xfrm>
            <a:off x="533400" y="448242"/>
            <a:ext cx="7924800" cy="5232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2800" dirty="0" err="1" smtClean="0">
                <a:latin typeface="Times New Roman" pitchFamily="18" charset="0"/>
                <a:cs typeface="Times New Roman" pitchFamily="18" charset="0"/>
              </a:rPr>
              <a:t>Nhận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ký</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r>
              <a:rPr lang="en-US" sz="2800" dirty="0" smtClean="0">
                <a:latin typeface="Times New Roman" pitchFamily="18" charset="0"/>
                <a:cs typeface="Times New Roman" pitchFamily="18" charset="0"/>
              </a:rPr>
              <a:t> (OCR)</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31036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 calcmode="lin" valueType="num">
                                      <p:cBhvr additive="base">
                                        <p:cTn id="12" dur="500" fill="hold"/>
                                        <p:tgtEl>
                                          <p:spTgt spid="3">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500390"/>
            <a:ext cx="7543800" cy="5232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2800" dirty="0" err="1" smtClean="0">
                <a:latin typeface="Times New Roman" pitchFamily="18" charset="0"/>
                <a:cs typeface="Times New Roman" pitchFamily="18" charset="0"/>
              </a:rPr>
              <a:t>Mạng</a:t>
            </a:r>
            <a:r>
              <a:rPr lang="en-US" sz="2800" dirty="0" smtClean="0">
                <a:latin typeface="Times New Roman" pitchFamily="18" charset="0"/>
                <a:cs typeface="Times New Roman" pitchFamily="18" charset="0"/>
              </a:rPr>
              <a:t> neural </a:t>
            </a:r>
            <a:r>
              <a:rPr lang="en-US" sz="2800" dirty="0" err="1" smtClean="0">
                <a:latin typeface="Times New Roman" pitchFamily="18" charset="0"/>
                <a:cs typeface="Times New Roman" pitchFamily="18" charset="0"/>
              </a:rPr>
              <a:t>nhân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tạo</a:t>
            </a:r>
            <a:endParaRPr lang="en-US" sz="2800" dirty="0">
              <a:latin typeface="Times New Roman" pitchFamily="18" charset="0"/>
              <a:cs typeface="Times New Roman" pitchFamily="18" charset="0"/>
            </a:endParaRPr>
          </a:p>
        </p:txBody>
      </p:sp>
      <p:sp>
        <p:nvSpPr>
          <p:cNvPr id="7" name="TextBox 6"/>
          <p:cNvSpPr txBox="1"/>
          <p:nvPr/>
        </p:nvSpPr>
        <p:spPr>
          <a:xfrm>
            <a:off x="654424" y="1371600"/>
            <a:ext cx="7315200" cy="424731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285750" indent="-285750">
              <a:buFont typeface="Arial" pitchFamily="34" charset="0"/>
              <a:buChar char="•"/>
            </a:pPr>
            <a:r>
              <a:rPr lang="en-US" dirty="0" err="1" smtClean="0"/>
              <a:t>Mạng</a:t>
            </a:r>
            <a:r>
              <a:rPr lang="en-US" dirty="0" smtClean="0"/>
              <a:t> neural </a:t>
            </a:r>
            <a:r>
              <a:rPr lang="en-US" dirty="0" err="1" smtClean="0"/>
              <a:t>nhân</a:t>
            </a:r>
            <a:r>
              <a:rPr lang="en-US" dirty="0" smtClean="0"/>
              <a:t> </a:t>
            </a:r>
            <a:r>
              <a:rPr lang="en-US" dirty="0" err="1" smtClean="0"/>
              <a:t>tạo</a:t>
            </a:r>
            <a:r>
              <a:rPr lang="en-US" dirty="0" smtClean="0"/>
              <a:t> (</a:t>
            </a:r>
            <a:r>
              <a:rPr lang="en-US" dirty="0" err="1" smtClean="0"/>
              <a:t>Artifical</a:t>
            </a:r>
            <a:r>
              <a:rPr lang="en-US" dirty="0" smtClean="0"/>
              <a:t> Neural Networks: ANN): </a:t>
            </a:r>
            <a:r>
              <a:rPr lang="en-US" dirty="0" err="1" smtClean="0"/>
              <a:t>là</a:t>
            </a:r>
            <a:r>
              <a:rPr lang="en-US" dirty="0" smtClean="0"/>
              <a:t> </a:t>
            </a:r>
            <a:r>
              <a:rPr lang="en-US" dirty="0" err="1" smtClean="0"/>
              <a:t>một</a:t>
            </a:r>
            <a:r>
              <a:rPr lang="en-US" dirty="0" smtClean="0"/>
              <a:t> </a:t>
            </a:r>
            <a:r>
              <a:rPr lang="en-US" dirty="0" err="1" smtClean="0"/>
              <a:t>mô</a:t>
            </a:r>
            <a:r>
              <a:rPr lang="en-US" dirty="0" smtClean="0"/>
              <a:t> </a:t>
            </a:r>
            <a:r>
              <a:rPr lang="en-US" dirty="0" err="1" smtClean="0"/>
              <a:t>hình</a:t>
            </a:r>
            <a:r>
              <a:rPr lang="en-US" dirty="0" smtClean="0"/>
              <a:t> </a:t>
            </a:r>
            <a:r>
              <a:rPr lang="en-US" dirty="0" err="1" smtClean="0"/>
              <a:t>toán</a:t>
            </a:r>
            <a:r>
              <a:rPr lang="en-US" dirty="0" smtClean="0"/>
              <a:t> </a:t>
            </a:r>
            <a:r>
              <a:rPr lang="en-US" dirty="0" err="1" smtClean="0"/>
              <a:t>học</a:t>
            </a:r>
            <a:r>
              <a:rPr lang="en-US" dirty="0" smtClean="0"/>
              <a:t> hay </a:t>
            </a:r>
            <a:r>
              <a:rPr lang="en-US" dirty="0" err="1" smtClean="0"/>
              <a:t>một</a:t>
            </a:r>
            <a:r>
              <a:rPr lang="en-US" dirty="0" smtClean="0"/>
              <a:t> </a:t>
            </a:r>
            <a:r>
              <a:rPr lang="en-US" dirty="0" err="1" smtClean="0"/>
              <a:t>mô</a:t>
            </a:r>
            <a:r>
              <a:rPr lang="en-US" dirty="0" smtClean="0"/>
              <a:t> </a:t>
            </a:r>
            <a:r>
              <a:rPr lang="en-US" dirty="0" err="1" smtClean="0"/>
              <a:t>hình</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được</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các</a:t>
            </a:r>
            <a:r>
              <a:rPr lang="en-US" dirty="0" smtClean="0"/>
              <a:t> </a:t>
            </a:r>
            <a:r>
              <a:rPr lang="en-US" dirty="0" err="1" smtClean="0"/>
              <a:t>mạng</a:t>
            </a:r>
            <a:r>
              <a:rPr lang="en-US" dirty="0" smtClean="0"/>
              <a:t> neural </a:t>
            </a:r>
            <a:r>
              <a:rPr lang="en-US" dirty="0" err="1" smtClean="0"/>
              <a:t>sinh</a:t>
            </a:r>
            <a:r>
              <a:rPr lang="en-US" dirty="0" smtClean="0"/>
              <a:t> </a:t>
            </a:r>
            <a:r>
              <a:rPr lang="en-US" dirty="0" err="1" smtClean="0"/>
              <a:t>học</a:t>
            </a:r>
            <a:r>
              <a:rPr lang="en-US" dirty="0" smtClean="0"/>
              <a:t>.</a:t>
            </a:r>
          </a:p>
          <a:p>
            <a:pPr marL="285750" indent="-285750">
              <a:buFont typeface="Arial" pitchFamily="34" charset="0"/>
              <a:buChar char="•"/>
            </a:pPr>
            <a:endParaRPr lang="en-US" dirty="0" smtClean="0"/>
          </a:p>
          <a:p>
            <a:pPr marL="285750" indent="-285750">
              <a:buFont typeface="Arial" pitchFamily="34" charset="0"/>
              <a:buChar char="•"/>
            </a:pPr>
            <a:r>
              <a:rPr lang="en-US" dirty="0" err="1" smtClean="0"/>
              <a:t>Gồm</a:t>
            </a:r>
            <a:r>
              <a:rPr lang="en-US" dirty="0" smtClean="0"/>
              <a:t> </a:t>
            </a:r>
            <a:r>
              <a:rPr lang="en-US" dirty="0" err="1" smtClean="0"/>
              <a:t>có</a:t>
            </a:r>
            <a:r>
              <a:rPr lang="en-US" dirty="0" smtClean="0"/>
              <a:t> 1 </a:t>
            </a:r>
            <a:r>
              <a:rPr lang="en-US" dirty="0" err="1" smtClean="0"/>
              <a:t>nhóm</a:t>
            </a:r>
            <a:r>
              <a:rPr lang="en-US" dirty="0" smtClean="0"/>
              <a:t> </a:t>
            </a:r>
            <a:r>
              <a:rPr lang="en-US" dirty="0" err="1" smtClean="0"/>
              <a:t>các</a:t>
            </a:r>
            <a:r>
              <a:rPr lang="en-US" dirty="0" smtClean="0"/>
              <a:t> neural </a:t>
            </a:r>
            <a:r>
              <a:rPr lang="en-US" dirty="0" err="1" smtClean="0"/>
              <a:t>nhân</a:t>
            </a:r>
            <a:r>
              <a:rPr lang="en-US" dirty="0" smtClean="0"/>
              <a:t> </a:t>
            </a:r>
            <a:r>
              <a:rPr lang="en-US" dirty="0" err="1" smtClean="0"/>
              <a:t>tạo</a:t>
            </a:r>
            <a:r>
              <a:rPr lang="en-US" dirty="0" smtClean="0"/>
              <a:t> (</a:t>
            </a:r>
            <a:r>
              <a:rPr lang="en-US" dirty="0" err="1" smtClean="0"/>
              <a:t>nút</a:t>
            </a:r>
            <a:r>
              <a:rPr lang="en-US" dirty="0" smtClean="0"/>
              <a:t>) </a:t>
            </a:r>
            <a:r>
              <a:rPr lang="en-US" dirty="0" err="1" smtClean="0"/>
              <a:t>nối</a:t>
            </a:r>
            <a:r>
              <a:rPr lang="en-US" dirty="0" smtClean="0"/>
              <a:t> </a:t>
            </a:r>
            <a:r>
              <a:rPr lang="en-US" dirty="0" err="1" smtClean="0"/>
              <a:t>với</a:t>
            </a:r>
            <a:r>
              <a:rPr lang="en-US" dirty="0" smtClean="0"/>
              <a:t> </a:t>
            </a:r>
            <a:r>
              <a:rPr lang="en-US" dirty="0" err="1" smtClean="0"/>
              <a:t>nhau</a:t>
            </a:r>
            <a:r>
              <a:rPr lang="en-US" dirty="0" smtClean="0"/>
              <a:t> </a:t>
            </a:r>
            <a:r>
              <a:rPr lang="en-US" dirty="0" err="1" smtClean="0"/>
              <a:t>và</a:t>
            </a:r>
            <a:r>
              <a:rPr lang="en-US" dirty="0" smtClean="0"/>
              <a:t> </a:t>
            </a:r>
            <a:r>
              <a:rPr lang="en-US" dirty="0" err="1" smtClean="0"/>
              <a:t>xử</a:t>
            </a:r>
            <a:r>
              <a:rPr lang="en-US" dirty="0" smtClean="0"/>
              <a:t> </a:t>
            </a:r>
            <a:r>
              <a:rPr lang="en-US" dirty="0" err="1" smtClean="0"/>
              <a:t>lý</a:t>
            </a:r>
            <a:r>
              <a:rPr lang="en-US" dirty="0" smtClean="0"/>
              <a:t> </a:t>
            </a:r>
            <a:r>
              <a:rPr lang="en-US" dirty="0" err="1" smtClean="0"/>
              <a:t>thông</a:t>
            </a:r>
            <a:r>
              <a:rPr lang="en-US" dirty="0" smtClean="0"/>
              <a:t> tin </a:t>
            </a:r>
            <a:r>
              <a:rPr lang="en-US" dirty="0" err="1" smtClean="0"/>
              <a:t>bằng</a:t>
            </a:r>
            <a:r>
              <a:rPr lang="en-US" dirty="0" smtClean="0"/>
              <a:t> </a:t>
            </a:r>
            <a:r>
              <a:rPr lang="en-US" dirty="0" err="1" smtClean="0"/>
              <a:t>cách</a:t>
            </a:r>
            <a:r>
              <a:rPr lang="en-US" dirty="0" smtClean="0"/>
              <a:t> </a:t>
            </a:r>
            <a:r>
              <a:rPr lang="en-US" dirty="0" err="1" smtClean="0"/>
              <a:t>truyền</a:t>
            </a:r>
            <a:r>
              <a:rPr lang="en-US" dirty="0" smtClean="0"/>
              <a:t> </a:t>
            </a:r>
            <a:r>
              <a:rPr lang="en-US" dirty="0" err="1" smtClean="0"/>
              <a:t>theo</a:t>
            </a:r>
            <a:r>
              <a:rPr lang="en-US" dirty="0" smtClean="0"/>
              <a:t> </a:t>
            </a:r>
            <a:r>
              <a:rPr lang="en-US" dirty="0" err="1" smtClean="0"/>
              <a:t>các</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và</a:t>
            </a:r>
            <a:r>
              <a:rPr lang="en-US" dirty="0" smtClean="0"/>
              <a:t> </a:t>
            </a:r>
            <a:r>
              <a:rPr lang="en-US" dirty="0" err="1" smtClean="0"/>
              <a:t>tính</a:t>
            </a:r>
            <a:r>
              <a:rPr lang="en-US" dirty="0" smtClean="0"/>
              <a:t> </a:t>
            </a:r>
            <a:r>
              <a:rPr lang="en-US" dirty="0" err="1" smtClean="0"/>
              <a:t>giá</a:t>
            </a:r>
            <a:r>
              <a:rPr lang="en-US" dirty="0" smtClean="0"/>
              <a:t> </a:t>
            </a:r>
            <a:r>
              <a:rPr lang="en-US" dirty="0" err="1" smtClean="0"/>
              <a:t>trị</a:t>
            </a:r>
            <a:r>
              <a:rPr lang="en-US" dirty="0" smtClean="0"/>
              <a:t> </a:t>
            </a:r>
            <a:r>
              <a:rPr lang="en-US" dirty="0" err="1" smtClean="0"/>
              <a:t>mới</a:t>
            </a:r>
            <a:r>
              <a:rPr lang="en-US" dirty="0" smtClean="0"/>
              <a:t> </a:t>
            </a:r>
            <a:r>
              <a:rPr lang="en-US" dirty="0" err="1" smtClean="0"/>
              <a:t>tại</a:t>
            </a:r>
            <a:r>
              <a:rPr lang="en-US" dirty="0" smtClean="0"/>
              <a:t> </a:t>
            </a:r>
            <a:r>
              <a:rPr lang="en-US" dirty="0" err="1" smtClean="0"/>
              <a:t>các</a:t>
            </a:r>
            <a:r>
              <a:rPr lang="en-US" dirty="0" smtClean="0"/>
              <a:t> </a:t>
            </a:r>
            <a:r>
              <a:rPr lang="en-US" dirty="0" err="1" smtClean="0"/>
              <a:t>nút</a:t>
            </a:r>
            <a:r>
              <a:rPr lang="en-US" dirty="0" smtClean="0"/>
              <a:t>.</a:t>
            </a:r>
          </a:p>
          <a:p>
            <a:endParaRPr lang="en-US" dirty="0" smtClean="0"/>
          </a:p>
          <a:p>
            <a:pPr marL="285750" indent="-285750">
              <a:buFont typeface="Arial" pitchFamily="34" charset="0"/>
              <a:buChar char="•"/>
            </a:pPr>
            <a:r>
              <a:rPr lang="en-US" dirty="0" smtClean="0"/>
              <a:t>ANN </a:t>
            </a:r>
            <a:r>
              <a:rPr lang="en-US" dirty="0" err="1" smtClean="0"/>
              <a:t>được</a:t>
            </a:r>
            <a:r>
              <a:rPr lang="en-US" dirty="0" smtClean="0"/>
              <a:t> </a:t>
            </a:r>
            <a:r>
              <a:rPr lang="en-US" dirty="0" err="1" smtClean="0"/>
              <a:t>học</a:t>
            </a:r>
            <a:r>
              <a:rPr lang="en-US" dirty="0" smtClean="0"/>
              <a:t> </a:t>
            </a:r>
            <a:r>
              <a:rPr lang="en-US" dirty="0" err="1" smtClean="0"/>
              <a:t>bởi</a:t>
            </a:r>
            <a:r>
              <a:rPr lang="en-US" dirty="0" smtClean="0"/>
              <a:t> </a:t>
            </a:r>
            <a:r>
              <a:rPr lang="en-US" dirty="0" err="1" smtClean="0"/>
              <a:t>những</a:t>
            </a:r>
            <a:r>
              <a:rPr lang="en-US" dirty="0" smtClean="0"/>
              <a:t> </a:t>
            </a:r>
            <a:r>
              <a:rPr lang="en-US" dirty="0" err="1" smtClean="0"/>
              <a:t>kinh</a:t>
            </a:r>
            <a:r>
              <a:rPr lang="en-US" dirty="0" smtClean="0"/>
              <a:t> </a:t>
            </a:r>
            <a:r>
              <a:rPr lang="en-US" dirty="0" err="1" smtClean="0"/>
              <a:t>nghiệm</a:t>
            </a:r>
            <a:r>
              <a:rPr lang="en-US" dirty="0" smtClean="0"/>
              <a:t>, </a:t>
            </a:r>
            <a:r>
              <a:rPr lang="en-US" dirty="0" err="1" smtClean="0"/>
              <a:t>lưu</a:t>
            </a:r>
            <a:r>
              <a:rPr lang="en-US" dirty="0" smtClean="0"/>
              <a:t> </a:t>
            </a:r>
            <a:r>
              <a:rPr lang="en-US" dirty="0" err="1" smtClean="0"/>
              <a:t>những</a:t>
            </a:r>
            <a:r>
              <a:rPr lang="en-US" dirty="0" smtClean="0"/>
              <a:t> </a:t>
            </a:r>
            <a:r>
              <a:rPr lang="en-US" dirty="0" err="1" smtClean="0"/>
              <a:t>kinh</a:t>
            </a:r>
            <a:r>
              <a:rPr lang="en-US" dirty="0" smtClean="0"/>
              <a:t> </a:t>
            </a:r>
            <a:r>
              <a:rPr lang="en-US" dirty="0" err="1" smtClean="0"/>
              <a:t>nghiệm</a:t>
            </a:r>
            <a:r>
              <a:rPr lang="en-US" dirty="0" smtClean="0"/>
              <a:t> </a:t>
            </a:r>
            <a:r>
              <a:rPr lang="en-US" dirty="0" err="1" smtClean="0"/>
              <a:t>đó</a:t>
            </a:r>
            <a:r>
              <a:rPr lang="en-US" dirty="0" smtClean="0"/>
              <a:t> </a:t>
            </a:r>
            <a:r>
              <a:rPr lang="en-US" dirty="0" err="1" smtClean="0"/>
              <a:t>và</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tình</a:t>
            </a:r>
            <a:r>
              <a:rPr lang="en-US" dirty="0" smtClean="0"/>
              <a:t> </a:t>
            </a:r>
            <a:r>
              <a:rPr lang="en-US" dirty="0" err="1" smtClean="0"/>
              <a:t>huống</a:t>
            </a:r>
            <a:r>
              <a:rPr lang="en-US" dirty="0" smtClean="0"/>
              <a:t> </a:t>
            </a:r>
            <a:r>
              <a:rPr lang="en-US" dirty="0" err="1" smtClean="0"/>
              <a:t>phù</a:t>
            </a:r>
            <a:r>
              <a:rPr lang="en-US" dirty="0" smtClean="0"/>
              <a:t> </a:t>
            </a:r>
            <a:r>
              <a:rPr lang="en-US" dirty="0" err="1" smtClean="0"/>
              <a:t>hợp</a:t>
            </a:r>
            <a:r>
              <a:rPr lang="en-US" dirty="0" smtClean="0"/>
              <a:t>.</a:t>
            </a:r>
          </a:p>
          <a:p>
            <a:pPr marL="285750" indent="-285750">
              <a:buFont typeface="Arial" pitchFamily="34" charset="0"/>
              <a:buChar char="•"/>
            </a:pPr>
            <a:endParaRPr lang="en-US" dirty="0" smtClean="0"/>
          </a:p>
          <a:p>
            <a:pPr marL="285750" indent="-285750">
              <a:buFont typeface="Arial" pitchFamily="34" charset="0"/>
              <a:buChar char="•"/>
            </a:pPr>
            <a:r>
              <a:rPr lang="en-US" dirty="0" err="1" smtClean="0"/>
              <a:t>Là</a:t>
            </a:r>
            <a:r>
              <a:rPr lang="en-US" dirty="0" smtClean="0"/>
              <a:t> </a:t>
            </a:r>
            <a:r>
              <a:rPr lang="en-US" dirty="0" err="1" smtClean="0"/>
              <a:t>một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thích</a:t>
            </a:r>
            <a:r>
              <a:rPr lang="en-US" dirty="0" smtClean="0"/>
              <a:t> </a:t>
            </a:r>
            <a:r>
              <a:rPr lang="en-US" dirty="0" err="1" smtClean="0"/>
              <a:t>ứng</a:t>
            </a:r>
            <a:r>
              <a:rPr lang="en-US" dirty="0" smtClean="0"/>
              <a:t> </a:t>
            </a:r>
            <a:r>
              <a:rPr lang="en-US" dirty="0" err="1" smtClean="0"/>
              <a:t>tự</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của</a:t>
            </a:r>
            <a:r>
              <a:rPr lang="en-US" dirty="0" smtClean="0"/>
              <a:t> </a:t>
            </a:r>
            <a:r>
              <a:rPr lang="en-US" dirty="0" err="1" smtClean="0"/>
              <a:t>mình</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các</a:t>
            </a:r>
            <a:r>
              <a:rPr lang="en-US" dirty="0" smtClean="0"/>
              <a:t> </a:t>
            </a:r>
            <a:r>
              <a:rPr lang="en-US" dirty="0" err="1" smtClean="0"/>
              <a:t>thông</a:t>
            </a:r>
            <a:r>
              <a:rPr lang="en-US" dirty="0" smtClean="0"/>
              <a:t> tin </a:t>
            </a:r>
            <a:r>
              <a:rPr lang="en-US" dirty="0" err="1" smtClean="0"/>
              <a:t>bên</a:t>
            </a:r>
            <a:r>
              <a:rPr lang="en-US" dirty="0" smtClean="0"/>
              <a:t> </a:t>
            </a:r>
            <a:r>
              <a:rPr lang="en-US" dirty="0" err="1" smtClean="0"/>
              <a:t>ngoài</a:t>
            </a:r>
            <a:r>
              <a:rPr lang="en-US" dirty="0" smtClean="0"/>
              <a:t> hay </a:t>
            </a:r>
            <a:r>
              <a:rPr lang="en-US" dirty="0" err="1" smtClean="0"/>
              <a:t>bên</a:t>
            </a:r>
            <a:r>
              <a:rPr lang="en-US" dirty="0" smtClean="0"/>
              <a:t> </a:t>
            </a:r>
            <a:r>
              <a:rPr lang="en-US" dirty="0" err="1" smtClean="0"/>
              <a:t>trong</a:t>
            </a:r>
            <a:r>
              <a:rPr lang="en-US" dirty="0" smtClean="0"/>
              <a:t> </a:t>
            </a:r>
            <a:r>
              <a:rPr lang="en-US" dirty="0" err="1" smtClean="0"/>
              <a:t>chảy</a:t>
            </a:r>
            <a:r>
              <a:rPr lang="en-US" dirty="0" smtClean="0"/>
              <a:t> qua </a:t>
            </a:r>
            <a:r>
              <a:rPr lang="en-US" dirty="0" err="1" smtClean="0"/>
              <a:t>mạng</a:t>
            </a:r>
            <a:r>
              <a:rPr lang="en-US" dirty="0" smtClean="0"/>
              <a:t> </a:t>
            </a:r>
            <a:r>
              <a:rPr lang="en-US" dirty="0" err="1" smtClean="0"/>
              <a:t>trong</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học</a:t>
            </a:r>
            <a:r>
              <a:rPr lang="en-US" dirty="0" smtClean="0"/>
              <a:t>.</a:t>
            </a:r>
          </a:p>
          <a:p>
            <a:endParaRPr lang="en-US" dirty="0"/>
          </a:p>
        </p:txBody>
      </p:sp>
    </p:spTree>
    <p:extLst>
      <p:ext uri="{BB962C8B-B14F-4D97-AF65-F5344CB8AC3E}">
        <p14:creationId xmlns:p14="http://schemas.microsoft.com/office/powerpoint/2010/main" val="310145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500390"/>
            <a:ext cx="7543800" cy="5232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2800" dirty="0" err="1" smtClean="0">
                <a:latin typeface="Times New Roman" pitchFamily="18" charset="0"/>
                <a:cs typeface="Times New Roman" pitchFamily="18" charset="0"/>
              </a:rPr>
              <a:t>Cấu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trúc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tổng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quát</a:t>
            </a:r>
            <a:endParaRPr lang="en-US" sz="28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423" y="1421428"/>
            <a:ext cx="6286154" cy="4369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421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wipe(down)">
                                      <p:cBhvr>
                                        <p:cTn id="1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500390"/>
            <a:ext cx="7543800" cy="5232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2800" dirty="0" err="1" smtClean="0">
                <a:latin typeface="Times New Roman" pitchFamily="18" charset="0"/>
                <a:cs typeface="Times New Roman" pitchFamily="18" charset="0"/>
              </a:rPr>
              <a:t>Học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giám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sát</a:t>
            </a:r>
            <a:endParaRPr lang="en-US" sz="2800" dirty="0">
              <a:latin typeface="Times New Roman" pitchFamily="18" charset="0"/>
              <a:cs typeface="Times New Roman" pitchFamily="18" charset="0"/>
            </a:endParaRPr>
          </a:p>
        </p:txBody>
      </p:sp>
      <p:sp>
        <p:nvSpPr>
          <p:cNvPr id="5" name="Content Placeholder 2"/>
          <p:cNvSpPr>
            <a:spLocks noGrp="1"/>
          </p:cNvSpPr>
          <p:nvPr>
            <p:ph sz="quarter" idx="1"/>
          </p:nvPr>
        </p:nvSpPr>
        <p:spPr>
          <a:xfrm>
            <a:off x="539750" y="1524000"/>
            <a:ext cx="7683500" cy="3962400"/>
          </a:xfrm>
        </p:spPr>
        <p:style>
          <a:lnRef idx="1">
            <a:schemeClr val="dk1"/>
          </a:lnRef>
          <a:fillRef idx="2">
            <a:schemeClr val="dk1"/>
          </a:fillRef>
          <a:effectRef idx="1">
            <a:schemeClr val="dk1"/>
          </a:effectRef>
          <a:fontRef idx="minor">
            <a:schemeClr val="dk1"/>
          </a:fontRef>
        </p:style>
        <p:txBody>
          <a:bodyPr>
            <a:normAutofit lnSpcReduction="10000"/>
          </a:bodyPr>
          <a:lstStyle/>
          <a:p>
            <a:pPr>
              <a:buFont typeface="Arial" pitchFamily="34" charset="0"/>
              <a:buChar char="•"/>
            </a:pP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huấn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luyện</a:t>
            </a:r>
            <a:r>
              <a:rPr lang="en-US" dirty="0" smtClean="0">
                <a:latin typeface="Times New Roman" pitchFamily="18" charset="0"/>
                <a:cs typeface="Times New Roman" pitchFamily="18" charset="0"/>
              </a:rPr>
              <a:t> </a:t>
            </a:r>
            <a:r>
              <a:rPr lang="vi-VN" dirty="0">
                <a:latin typeface="Times New Roman" pitchFamily="18" charset="0"/>
                <a:cs typeface="Times New Roman" pitchFamily="18" charset="0"/>
              </a:rPr>
              <a:t>bao gồm các cặp gồm đối tượng đầu vào (thường dạng vec-tơ), và đầu ra mong muốn</a:t>
            </a:r>
            <a:r>
              <a:rPr lang="vi-V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r>
              <a:rPr lang="en-US" dirty="0" err="1">
                <a:latin typeface="Times New Roman" pitchFamily="18" charset="0"/>
                <a:cs typeface="Times New Roman" pitchFamily="18" charset="0"/>
              </a:rPr>
              <a:t>Đầu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hàm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liên</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tục</a:t>
            </a:r>
            <a:r>
              <a:rPr lang="en-US" dirty="0" smtClean="0">
                <a:latin typeface="Times New Roman" pitchFamily="18" charset="0"/>
                <a:cs typeface="Times New Roman" pitchFamily="18" charset="0"/>
              </a:rPr>
              <a:t>, </a:t>
            </a:r>
            <a:r>
              <a:rPr lang="vi-VN" dirty="0">
                <a:latin typeface="Times New Roman" pitchFamily="18" charset="0"/>
                <a:cs typeface="Times New Roman" pitchFamily="18" charset="0"/>
              </a:rPr>
              <a:t>hay có thể là dự đoán một nhãn phân loại cho một đối tượng đầu </a:t>
            </a:r>
            <a:r>
              <a:rPr lang="vi-VN" dirty="0" smtClean="0">
                <a:latin typeface="Times New Roman" pitchFamily="18" charset="0"/>
                <a:cs typeface="Times New Roman" pitchFamily="18" charset="0"/>
              </a:rPr>
              <a:t>vào</a:t>
            </a:r>
            <a:r>
              <a:rPr lang="en-US" dirty="0" smtClean="0">
                <a:latin typeface="Times New Roman" pitchFamily="18" charset="0"/>
                <a:cs typeface="Times New Roman" pitchFamily="18" charset="0"/>
              </a:rPr>
              <a:t>.</a:t>
            </a: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r>
              <a:rPr lang="vi-VN" dirty="0">
                <a:latin typeface="Times New Roman" pitchFamily="18" charset="0"/>
                <a:cs typeface="Times New Roman" pitchFamily="18" charset="0"/>
              </a:rPr>
              <a:t>Nhiệm vụ của chương trình học có giám sát là dự đoán giá trị của hàm cho một đối tượng bất kì là đầu vào hợp lệ, sau khi đã xem xét một số ví dụ huấn </a:t>
            </a:r>
            <a:r>
              <a:rPr lang="vi-VN" dirty="0" smtClean="0">
                <a:latin typeface="Times New Roman" pitchFamily="18" charset="0"/>
                <a:cs typeface="Times New Roman" pitchFamily="18" charset="0"/>
              </a:rPr>
              <a:t>luyện</a:t>
            </a:r>
            <a:r>
              <a:rPr lang="en-US"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168964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bg/>
                                          </p:spTgt>
                                        </p:tgtEl>
                                        <p:attrNameLst>
                                          <p:attrName>style.visibility</p:attrName>
                                        </p:attrNameLst>
                                      </p:cBhvr>
                                      <p:to>
                                        <p:strVal val="visible"/>
                                      </p:to>
                                    </p:set>
                                    <p:anim calcmode="lin" valueType="num">
                                      <p:cBhvr additive="base">
                                        <p:cTn id="14" dur="500" fill="hold"/>
                                        <p:tgtEl>
                                          <p:spTgt spid="5">
                                            <p:bg/>
                                          </p:spTgt>
                                        </p:tgtEl>
                                        <p:attrNameLst>
                                          <p:attrName>ppt_x</p:attrName>
                                        </p:attrNameLst>
                                      </p:cBhvr>
                                      <p:tavLst>
                                        <p:tav tm="0">
                                          <p:val>
                                            <p:strVal val="#ppt_x"/>
                                          </p:val>
                                        </p:tav>
                                        <p:tav tm="100000">
                                          <p:val>
                                            <p:strVal val="#ppt_x"/>
                                          </p:val>
                                        </p:tav>
                                      </p:tavLst>
                                    </p:anim>
                                    <p:anim calcmode="lin" valueType="num">
                                      <p:cBhvr additive="base">
                                        <p:cTn id="15"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additive="base">
                                        <p:cTn id="2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 calcmode="lin" valueType="num">
                                      <p:cBhvr additive="base">
                                        <p:cTn id="3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500390"/>
            <a:ext cx="7543800" cy="5232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2800" dirty="0" err="1" smtClean="0">
                <a:latin typeface="Times New Roman" pitchFamily="18" charset="0"/>
                <a:cs typeface="Times New Roman" pitchFamily="18" charset="0"/>
              </a:rPr>
              <a:t>Học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giám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sát</a:t>
            </a:r>
            <a:endParaRPr lang="en-US" sz="28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539750" y="1524000"/>
            <a:ext cx="7683500" cy="3962400"/>
          </a:xfrm>
        </p:spPr>
        <p:style>
          <a:lnRef idx="1">
            <a:schemeClr val="dk1"/>
          </a:lnRef>
          <a:fillRef idx="2">
            <a:schemeClr val="dk1"/>
          </a:fillRef>
          <a:effectRef idx="1">
            <a:schemeClr val="dk1"/>
          </a:effectRef>
          <a:fontRef idx="minor">
            <a:schemeClr val="dk1"/>
          </a:fontRef>
        </p:style>
        <p:txBody>
          <a:bodyPr>
            <a:normAutofit/>
          </a:bodyPr>
          <a:lstStyle/>
          <a:p>
            <a:pPr>
              <a:buFont typeface="Arial" pitchFamily="34" charset="0"/>
              <a:buChar char="•"/>
            </a:pPr>
            <a:r>
              <a:rPr lang="en-US" dirty="0">
                <a:solidFill>
                  <a:schemeClr val="tx1"/>
                </a:solidFill>
                <a:latin typeface="Times New Roman" pitchFamily="18" charset="0"/>
                <a:cs typeface="Times New Roman" pitchFamily="18" charset="0"/>
              </a:rPr>
              <a:t>L</a:t>
            </a:r>
            <a:r>
              <a:rPr lang="vi-VN" dirty="0">
                <a:solidFill>
                  <a:schemeClr val="tx1"/>
                </a:solidFill>
                <a:latin typeface="Times New Roman" pitchFamily="18" charset="0"/>
                <a:cs typeface="Times New Roman" pitchFamily="18" charset="0"/>
              </a:rPr>
              <a:t>à một phương pháp của ngành học </a:t>
            </a:r>
            <a:r>
              <a:rPr lang="vi-VN" dirty="0" smtClean="0">
                <a:solidFill>
                  <a:schemeClr val="tx1"/>
                </a:solidFill>
                <a:latin typeface="Times New Roman" pitchFamily="18" charset="0"/>
                <a:cs typeface="Times New Roman" pitchFamily="18" charset="0"/>
              </a:rPr>
              <a:t>m</a:t>
            </a:r>
            <a:r>
              <a:rPr lang="en-US" dirty="0" err="1" smtClean="0">
                <a:solidFill>
                  <a:schemeClr val="tx1"/>
                </a:solidFill>
                <a:latin typeface="Times New Roman" pitchFamily="18" charset="0"/>
                <a:cs typeface="Times New Roman" pitchFamily="18" charset="0"/>
              </a:rPr>
              <a:t>áy</a:t>
            </a:r>
            <a:r>
              <a:rPr lang="vi-VN" dirty="0">
                <a:solidFill>
                  <a:schemeClr val="tx1"/>
                </a:solidFill>
                <a:latin typeface="Times New Roman" pitchFamily="18" charset="0"/>
                <a:cs typeface="Times New Roman" pitchFamily="18" charset="0"/>
              </a:rPr>
              <a:t> nhằm tìm ra một mô hình mà phù hợp với các quan sát. Nó khác biệt với học có giám sát ở chỗ là đầu ra đúng tương ứng cho mỗi đầu vào là không biết trước.</a:t>
            </a:r>
            <a:endParaRPr lang="en-US" dirty="0">
              <a:solidFill>
                <a:schemeClr val="tx1"/>
              </a:solidFill>
              <a:latin typeface="Times New Roman" pitchFamily="18" charset="0"/>
              <a:cs typeface="Times New Roman" pitchFamily="18" charset="0"/>
            </a:endParaRPr>
          </a:p>
          <a:p>
            <a:pPr>
              <a:buFont typeface="Arial" pitchFamily="34" charset="0"/>
              <a:buChar char="•"/>
            </a:pPr>
            <a:endParaRPr lang="en-US" dirty="0">
              <a:solidFill>
                <a:schemeClr val="tx1"/>
              </a:solidFill>
              <a:latin typeface="Times New Roman" pitchFamily="18" charset="0"/>
              <a:cs typeface="Times New Roman" pitchFamily="18" charset="0"/>
            </a:endParaRPr>
          </a:p>
          <a:p>
            <a:pPr>
              <a:buFont typeface="Arial" pitchFamily="34" charset="0"/>
              <a:buChar char="•"/>
            </a:pPr>
            <a:r>
              <a:rPr lang="vi-VN" dirty="0">
                <a:solidFill>
                  <a:schemeClr val="tx1"/>
                </a:solidFill>
                <a:latin typeface="Times New Roman" pitchFamily="18" charset="0"/>
                <a:cs typeface="Times New Roman" pitchFamily="18" charset="0"/>
              </a:rPr>
              <a:t>Trong học không có giám sát, một tập dữ liệu đầu vào được thu thập. Học không có giám sát thường đối xử với các đối tượng đầu vào như là một tập các biến ngẫu nhiên. Sau đó, một mô hình mật </a:t>
            </a:r>
            <a:r>
              <a:rPr lang="vi-VN" dirty="0" smtClean="0">
                <a:solidFill>
                  <a:schemeClr val="tx1"/>
                </a:solidFill>
                <a:latin typeface="Times New Roman" pitchFamily="18" charset="0"/>
                <a:cs typeface="Times New Roman" pitchFamily="18" charset="0"/>
              </a:rPr>
              <a:t>độ</a:t>
            </a:r>
            <a:r>
              <a:rPr lang="en-US" dirty="0">
                <a:solidFill>
                  <a:schemeClr val="tx1"/>
                </a:solidFill>
                <a:latin typeface="Times New Roman" pitchFamily="18" charset="0"/>
                <a:cs typeface="Times New Roman" pitchFamily="18" charset="0"/>
              </a:rPr>
              <a:t> </a:t>
            </a:r>
            <a:r>
              <a:rPr lang="vi-VN" dirty="0" smtClean="0">
                <a:solidFill>
                  <a:schemeClr val="tx1"/>
                </a:solidFill>
                <a:latin typeface="Times New Roman" pitchFamily="18" charset="0"/>
                <a:cs typeface="Times New Roman" pitchFamily="18" charset="0"/>
              </a:rPr>
              <a:t>kết </a:t>
            </a:r>
            <a:r>
              <a:rPr lang="vi-VN" dirty="0">
                <a:solidFill>
                  <a:schemeClr val="tx1"/>
                </a:solidFill>
                <a:latin typeface="Times New Roman" pitchFamily="18" charset="0"/>
                <a:cs typeface="Times New Roman" pitchFamily="18" charset="0"/>
              </a:rPr>
              <a:t>hợp sẽ được xây dựng cho tập dữ liệu đó.</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27796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bg/>
                                          </p:spTgt>
                                        </p:tgtEl>
                                        <p:attrNameLst>
                                          <p:attrName>style.visibility</p:attrName>
                                        </p:attrNameLst>
                                      </p:cBhvr>
                                      <p:to>
                                        <p:strVal val="visible"/>
                                      </p:to>
                                    </p:set>
                                    <p:anim calcmode="lin" valueType="num">
                                      <p:cBhvr additive="base">
                                        <p:cTn id="14" dur="500" fill="hold"/>
                                        <p:tgtEl>
                                          <p:spTgt spid="3">
                                            <p:bg/>
                                          </p:spTgt>
                                        </p:tgtEl>
                                        <p:attrNameLst>
                                          <p:attrName>ppt_x</p:attrName>
                                        </p:attrNameLst>
                                      </p:cBhvr>
                                      <p:tavLst>
                                        <p:tav tm="0">
                                          <p:val>
                                            <p:strVal val="#ppt_x"/>
                                          </p:val>
                                        </p:tav>
                                        <p:tav tm="100000">
                                          <p:val>
                                            <p:strVal val="#ppt_x"/>
                                          </p:val>
                                        </p:tav>
                                      </p:tavLst>
                                    </p:anim>
                                    <p:anim calcmode="lin" valueType="num">
                                      <p:cBhvr additive="base">
                                        <p:cTn id="15"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 calcmode="lin" valueType="num">
                                      <p:cBhvr additive="base">
                                        <p:cTn id="2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1682" y="748535"/>
            <a:ext cx="7696200" cy="369332"/>
          </a:xfrm>
          <a:prstGeom prst="rect">
            <a:avLst/>
          </a:prstGeom>
          <a:noFill/>
        </p:spPr>
        <p:txBody>
          <a:bodyPr wrap="square" rtlCol="0">
            <a:spAutoFit/>
          </a:bodyPr>
          <a:lstStyle/>
          <a:p>
            <a:r>
              <a:rPr lang="en-US" dirty="0" smtClean="0"/>
              <a:t>. </a:t>
            </a:r>
            <a:endParaRPr lang="en-US" dirty="0"/>
          </a:p>
        </p:txBody>
      </p:sp>
      <p:sp>
        <p:nvSpPr>
          <p:cNvPr id="3" name="TextBox 2"/>
          <p:cNvSpPr txBox="1"/>
          <p:nvPr/>
        </p:nvSpPr>
        <p:spPr>
          <a:xfrm>
            <a:off x="609600" y="500390"/>
            <a:ext cx="7543800" cy="5232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2800" dirty="0" err="1" smtClean="0">
                <a:latin typeface="Times New Roman" pitchFamily="18" charset="0"/>
                <a:cs typeface="Times New Roman" pitchFamily="18" charset="0"/>
              </a:rPr>
              <a:t>Phương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pháp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nhận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thuật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toán</a:t>
            </a:r>
            <a:endParaRPr lang="en-US" sz="2800" dirty="0">
              <a:latin typeface="Times New Roman" pitchFamily="18" charset="0"/>
              <a:cs typeface="Times New Roman" pitchFamily="18" charset="0"/>
            </a:endParaRPr>
          </a:p>
        </p:txBody>
      </p:sp>
      <p:sp>
        <p:nvSpPr>
          <p:cNvPr id="4" name="Content Placeholder 2"/>
          <p:cNvSpPr>
            <a:spLocks noGrp="1"/>
          </p:cNvSpPr>
          <p:nvPr>
            <p:ph sz="quarter" idx="1"/>
          </p:nvPr>
        </p:nvSpPr>
        <p:spPr>
          <a:xfrm>
            <a:off x="539750" y="1524000"/>
            <a:ext cx="7683500" cy="1371600"/>
          </a:xfrm>
        </p:spPr>
        <p:style>
          <a:lnRef idx="1">
            <a:schemeClr val="dk1"/>
          </a:lnRef>
          <a:fillRef idx="2">
            <a:schemeClr val="dk1"/>
          </a:fillRef>
          <a:effectRef idx="1">
            <a:schemeClr val="dk1"/>
          </a:effectRef>
          <a:fontRef idx="minor">
            <a:schemeClr val="dk1"/>
          </a:fontRef>
        </p:style>
        <p:txBody>
          <a:bodyPr>
            <a:normAutofit/>
          </a:bodyPr>
          <a:lstStyle/>
          <a:p>
            <a:pPr>
              <a:buFont typeface="Arial" pitchFamily="34" charset="0"/>
              <a:buChar char="•"/>
            </a:pPr>
            <a:r>
              <a:rPr lang="en-US" dirty="0" err="1" smtClean="0">
                <a:solidFill>
                  <a:schemeClr val="tx1"/>
                </a:solidFill>
                <a:latin typeface="Times New Roman" pitchFamily="18" charset="0"/>
                <a:cs typeface="Times New Roman" pitchFamily="18" charset="0"/>
              </a:rPr>
              <a:t>Sử</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dụng</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mạng</a:t>
            </a:r>
            <a:r>
              <a:rPr lang="en-US" dirty="0" smtClean="0">
                <a:solidFill>
                  <a:schemeClr val="tx1"/>
                </a:solidFill>
                <a:latin typeface="Times New Roman" pitchFamily="18" charset="0"/>
                <a:cs typeface="Times New Roman" pitchFamily="18" charset="0"/>
              </a:rPr>
              <a:t> neural </a:t>
            </a:r>
            <a:r>
              <a:rPr lang="en-US" dirty="0" err="1" smtClean="0">
                <a:solidFill>
                  <a:schemeClr val="tx1"/>
                </a:solidFill>
                <a:latin typeface="Times New Roman" pitchFamily="18" charset="0"/>
                <a:cs typeface="Times New Roman" pitchFamily="18" charset="0"/>
              </a:rPr>
              <a:t>nhân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tạo</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để</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nhận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dạng</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ký</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tự</a:t>
            </a:r>
            <a:r>
              <a:rPr lang="en-US" dirty="0" smtClean="0">
                <a:solidFill>
                  <a:schemeClr val="tx1"/>
                </a:solidFill>
                <a:latin typeface="Times New Roman" pitchFamily="18" charset="0"/>
                <a:cs typeface="Times New Roman" pitchFamily="18" charset="0"/>
              </a:rPr>
              <a:t>.</a:t>
            </a:r>
          </a:p>
          <a:p>
            <a:pPr>
              <a:buFont typeface="Arial" pitchFamily="34" charset="0"/>
              <a:buChar char="•"/>
            </a:pPr>
            <a:r>
              <a:rPr lang="en-US" dirty="0" err="1" smtClean="0">
                <a:solidFill>
                  <a:schemeClr val="tx1"/>
                </a:solidFill>
                <a:latin typeface="Times New Roman" pitchFamily="18" charset="0"/>
                <a:cs typeface="Times New Roman" pitchFamily="18" charset="0"/>
              </a:rPr>
              <a:t>Thuật</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toán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lan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truyền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ngược</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068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bg/>
                                          </p:spTgt>
                                        </p:tgtEl>
                                        <p:attrNameLst>
                                          <p:attrName>style.visibility</p:attrName>
                                        </p:attrNameLst>
                                      </p:cBhvr>
                                      <p:to>
                                        <p:strVal val="visible"/>
                                      </p:to>
                                    </p:set>
                                    <p:anim calcmode="lin" valueType="num">
                                      <p:cBhvr additive="base">
                                        <p:cTn id="14" dur="500" fill="hold"/>
                                        <p:tgtEl>
                                          <p:spTgt spid="4">
                                            <p:bg/>
                                          </p:spTgt>
                                        </p:tgtEl>
                                        <p:attrNameLst>
                                          <p:attrName>ppt_x</p:attrName>
                                        </p:attrNameLst>
                                      </p:cBhvr>
                                      <p:tavLst>
                                        <p:tav tm="0">
                                          <p:val>
                                            <p:strVal val="#ppt_x"/>
                                          </p:val>
                                        </p:tav>
                                        <p:tav tm="100000">
                                          <p:val>
                                            <p:strVal val="#ppt_x"/>
                                          </p:val>
                                        </p:tav>
                                      </p:tavLst>
                                    </p:anim>
                                    <p:anim calcmode="lin" valueType="num">
                                      <p:cBhvr additive="base">
                                        <p:cTn id="15"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 calcmode="lin" valueType="num">
                                      <p:cBhvr additive="base">
                                        <p:cTn id="20"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 calcmode="lin" valueType="num">
                                      <p:cBhvr additive="base">
                                        <p:cTn id="26"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682" y="748535"/>
            <a:ext cx="7696200" cy="369332"/>
          </a:xfrm>
          <a:prstGeom prst="rect">
            <a:avLst/>
          </a:prstGeom>
          <a:noFill/>
        </p:spPr>
        <p:txBody>
          <a:bodyPr wrap="square" rtlCol="0">
            <a:spAutoFit/>
          </a:bodyPr>
          <a:lstStyle/>
          <a:p>
            <a:r>
              <a:rPr lang="en-US" dirty="0" smtClean="0"/>
              <a:t>. </a:t>
            </a:r>
            <a:endParaRPr lang="en-US" dirty="0"/>
          </a:p>
        </p:txBody>
      </p:sp>
      <p:sp>
        <p:nvSpPr>
          <p:cNvPr id="3" name="TextBox 2"/>
          <p:cNvSpPr txBox="1"/>
          <p:nvPr/>
        </p:nvSpPr>
        <p:spPr>
          <a:xfrm>
            <a:off x="609600" y="500390"/>
            <a:ext cx="7543800" cy="5232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2800" dirty="0" err="1" smtClean="0">
                <a:latin typeface="Times New Roman" pitchFamily="18" charset="0"/>
                <a:cs typeface="Times New Roman" pitchFamily="18" charset="0"/>
              </a:rPr>
              <a:t>Phương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pháp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nhận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dạng</a:t>
            </a:r>
            <a:endParaRPr lang="en-US" sz="2800" dirty="0">
              <a:latin typeface="Times New Roman" pitchFamily="18" charset="0"/>
              <a:cs typeface="Times New Roman" pitchFamily="18" charset="0"/>
            </a:endParaRPr>
          </a:p>
        </p:txBody>
      </p:sp>
      <p:sp>
        <p:nvSpPr>
          <p:cNvPr id="4" name="Content Placeholder 2"/>
          <p:cNvSpPr>
            <a:spLocks noGrp="1"/>
          </p:cNvSpPr>
          <p:nvPr>
            <p:ph sz="quarter" idx="1"/>
          </p:nvPr>
        </p:nvSpPr>
        <p:spPr>
          <a:xfrm>
            <a:off x="539750" y="1524000"/>
            <a:ext cx="7683500" cy="3505200"/>
          </a:xfrm>
        </p:spPr>
        <p:style>
          <a:lnRef idx="1">
            <a:schemeClr val="dk1"/>
          </a:lnRef>
          <a:fillRef idx="2">
            <a:schemeClr val="dk1"/>
          </a:fillRef>
          <a:effectRef idx="1">
            <a:schemeClr val="dk1"/>
          </a:effectRef>
          <a:fontRef idx="minor">
            <a:schemeClr val="dk1"/>
          </a:fontRef>
        </p:style>
        <p:txBody>
          <a:bodyPr>
            <a:normAutofit/>
          </a:bodyPr>
          <a:lstStyle/>
          <a:p>
            <a:pPr>
              <a:buFont typeface="Arial" pitchFamily="34" charset="0"/>
              <a:buChar char="•"/>
            </a:pPr>
            <a:r>
              <a:rPr lang="vi-VN" sz="2200" dirty="0">
                <a:latin typeface="+mj-lt"/>
              </a:rPr>
              <a:t>Phương pháp nhận dạng ký tự quang bằng mạng neural bao gồm các bước được mô tả như </a:t>
            </a:r>
            <a:r>
              <a:rPr lang="vi-VN" sz="2200" dirty="0" smtClean="0">
                <a:latin typeface="+mj-lt"/>
              </a:rPr>
              <a:t>sau</a:t>
            </a:r>
            <a:r>
              <a:rPr lang="en-US" sz="2200" dirty="0" smtClean="0">
                <a:latin typeface="+mj-lt"/>
              </a:rPr>
              <a:t>:</a:t>
            </a:r>
          </a:p>
          <a:p>
            <a:pPr lvl="1">
              <a:buFont typeface="Wingdings" pitchFamily="2" charset="2"/>
              <a:buChar char="Ø"/>
            </a:pPr>
            <a:r>
              <a:rPr lang="en-US" sz="2200" dirty="0" smtClean="0">
                <a:solidFill>
                  <a:schemeClr val="tx1"/>
                </a:solidFill>
                <a:latin typeface="+mj-lt"/>
                <a:cs typeface="Times New Roman" pitchFamily="18" charset="0"/>
              </a:rPr>
              <a:t>Thu </a:t>
            </a:r>
            <a:r>
              <a:rPr lang="en-US" sz="2200" dirty="0" err="1" smtClean="0">
                <a:solidFill>
                  <a:schemeClr val="tx1"/>
                </a:solidFill>
                <a:latin typeface="+mj-lt"/>
                <a:cs typeface="Times New Roman" pitchFamily="18" charset="0"/>
              </a:rPr>
              <a:t>nhận</a:t>
            </a:r>
            <a:r>
              <a:rPr lang="en-US" sz="2200" dirty="0" smtClean="0">
                <a:solidFill>
                  <a:schemeClr val="tx1"/>
                </a:solidFill>
                <a:latin typeface="+mj-lt"/>
                <a:cs typeface="Times New Roman" pitchFamily="18" charset="0"/>
              </a:rPr>
              <a:t> </a:t>
            </a:r>
            <a:r>
              <a:rPr lang="en-US" sz="2200" dirty="0" err="1" smtClean="0">
                <a:solidFill>
                  <a:schemeClr val="tx1"/>
                </a:solidFill>
                <a:latin typeface="+mj-lt"/>
                <a:cs typeface="Times New Roman" pitchFamily="18" charset="0"/>
              </a:rPr>
              <a:t>ảnh</a:t>
            </a:r>
            <a:endParaRPr lang="en-US" sz="2200" dirty="0" smtClean="0">
              <a:solidFill>
                <a:schemeClr val="tx1"/>
              </a:solidFill>
              <a:latin typeface="+mj-lt"/>
              <a:cs typeface="Times New Roman" pitchFamily="18" charset="0"/>
            </a:endParaRPr>
          </a:p>
          <a:p>
            <a:pPr lvl="1">
              <a:buFont typeface="Wingdings" pitchFamily="2" charset="2"/>
              <a:buChar char="Ø"/>
            </a:pPr>
            <a:r>
              <a:rPr lang="en-US" sz="2200" dirty="0" err="1" smtClean="0">
                <a:solidFill>
                  <a:schemeClr val="tx1"/>
                </a:solidFill>
                <a:latin typeface="+mj-lt"/>
                <a:cs typeface="Times New Roman" pitchFamily="18" charset="0"/>
              </a:rPr>
              <a:t>Tiến</a:t>
            </a:r>
            <a:r>
              <a:rPr lang="en-US" sz="2200" dirty="0" smtClean="0">
                <a:solidFill>
                  <a:schemeClr val="tx1"/>
                </a:solidFill>
                <a:latin typeface="+mj-lt"/>
                <a:cs typeface="Times New Roman" pitchFamily="18" charset="0"/>
              </a:rPr>
              <a:t> </a:t>
            </a:r>
            <a:r>
              <a:rPr lang="en-US" sz="2200" dirty="0" err="1" smtClean="0">
                <a:solidFill>
                  <a:schemeClr val="tx1"/>
                </a:solidFill>
                <a:latin typeface="+mj-lt"/>
                <a:cs typeface="Times New Roman" pitchFamily="18" charset="0"/>
              </a:rPr>
              <a:t>hành</a:t>
            </a:r>
            <a:r>
              <a:rPr lang="en-US" sz="2200" dirty="0" smtClean="0">
                <a:solidFill>
                  <a:schemeClr val="tx1"/>
                </a:solidFill>
                <a:latin typeface="+mj-lt"/>
                <a:cs typeface="Times New Roman" pitchFamily="18" charset="0"/>
              </a:rPr>
              <a:t> </a:t>
            </a:r>
            <a:r>
              <a:rPr lang="en-US" sz="2200" dirty="0" err="1" smtClean="0">
                <a:solidFill>
                  <a:schemeClr val="tx1"/>
                </a:solidFill>
                <a:latin typeface="+mj-lt"/>
                <a:cs typeface="Times New Roman" pitchFamily="18" charset="0"/>
              </a:rPr>
              <a:t>phân</a:t>
            </a:r>
            <a:r>
              <a:rPr lang="en-US" sz="2200" dirty="0" smtClean="0">
                <a:solidFill>
                  <a:schemeClr val="tx1"/>
                </a:solidFill>
                <a:latin typeface="+mj-lt"/>
                <a:cs typeface="Times New Roman" pitchFamily="18" charset="0"/>
              </a:rPr>
              <a:t> </a:t>
            </a:r>
            <a:r>
              <a:rPr lang="en-US" sz="2200" dirty="0" err="1" smtClean="0">
                <a:solidFill>
                  <a:schemeClr val="tx1"/>
                </a:solidFill>
                <a:latin typeface="+mj-lt"/>
                <a:cs typeface="Times New Roman" pitchFamily="18" charset="0"/>
              </a:rPr>
              <a:t>tích</a:t>
            </a:r>
            <a:r>
              <a:rPr lang="en-US" sz="2200" dirty="0" smtClean="0">
                <a:solidFill>
                  <a:schemeClr val="tx1"/>
                </a:solidFill>
                <a:latin typeface="+mj-lt"/>
                <a:cs typeface="Times New Roman" pitchFamily="18" charset="0"/>
              </a:rPr>
              <a:t> </a:t>
            </a:r>
            <a:r>
              <a:rPr lang="en-US" sz="2200" dirty="0" err="1" smtClean="0">
                <a:solidFill>
                  <a:schemeClr val="tx1"/>
                </a:solidFill>
                <a:latin typeface="+mj-lt"/>
                <a:cs typeface="Times New Roman" pitchFamily="18" charset="0"/>
              </a:rPr>
              <a:t>ảnh</a:t>
            </a:r>
            <a:r>
              <a:rPr lang="en-US" sz="2200" dirty="0" smtClean="0">
                <a:solidFill>
                  <a:schemeClr val="tx1"/>
                </a:solidFill>
                <a:latin typeface="+mj-lt"/>
                <a:cs typeface="Times New Roman" pitchFamily="18" charset="0"/>
              </a:rPr>
              <a:t> </a:t>
            </a:r>
            <a:r>
              <a:rPr lang="en-US" sz="2200" dirty="0" err="1" smtClean="0">
                <a:solidFill>
                  <a:schemeClr val="tx1"/>
                </a:solidFill>
                <a:latin typeface="+mj-lt"/>
                <a:cs typeface="Times New Roman" pitchFamily="18" charset="0"/>
              </a:rPr>
              <a:t>để</a:t>
            </a:r>
            <a:r>
              <a:rPr lang="en-US" sz="2200" dirty="0" smtClean="0">
                <a:solidFill>
                  <a:schemeClr val="tx1"/>
                </a:solidFill>
                <a:latin typeface="+mj-lt"/>
                <a:cs typeface="Times New Roman" pitchFamily="18" charset="0"/>
              </a:rPr>
              <a:t> </a:t>
            </a:r>
            <a:r>
              <a:rPr lang="en-US" sz="2200" dirty="0" err="1" smtClean="0">
                <a:solidFill>
                  <a:schemeClr val="tx1"/>
                </a:solidFill>
                <a:latin typeface="+mj-lt"/>
                <a:cs typeface="Times New Roman" pitchFamily="18" charset="0"/>
              </a:rPr>
              <a:t>tìm</a:t>
            </a:r>
            <a:r>
              <a:rPr lang="en-US" sz="2200" dirty="0" smtClean="0">
                <a:solidFill>
                  <a:schemeClr val="tx1"/>
                </a:solidFill>
                <a:latin typeface="+mj-lt"/>
                <a:cs typeface="Times New Roman" pitchFamily="18" charset="0"/>
              </a:rPr>
              <a:t> </a:t>
            </a:r>
            <a:r>
              <a:rPr lang="en-US" sz="2200" dirty="0" err="1" smtClean="0">
                <a:solidFill>
                  <a:schemeClr val="tx1"/>
                </a:solidFill>
                <a:latin typeface="+mj-lt"/>
                <a:cs typeface="Times New Roman" pitchFamily="18" charset="0"/>
              </a:rPr>
              <a:t>kí</a:t>
            </a:r>
            <a:r>
              <a:rPr lang="en-US" sz="2200" dirty="0" smtClean="0">
                <a:solidFill>
                  <a:schemeClr val="tx1"/>
                </a:solidFill>
                <a:latin typeface="+mj-lt"/>
                <a:cs typeface="Times New Roman" pitchFamily="18" charset="0"/>
              </a:rPr>
              <a:t> </a:t>
            </a:r>
            <a:r>
              <a:rPr lang="en-US" sz="2200" dirty="0" err="1" smtClean="0">
                <a:solidFill>
                  <a:schemeClr val="tx1"/>
                </a:solidFill>
                <a:latin typeface="+mj-lt"/>
                <a:cs typeface="Times New Roman" pitchFamily="18" charset="0"/>
              </a:rPr>
              <a:t>tự</a:t>
            </a:r>
            <a:endParaRPr lang="en-US" sz="2200" dirty="0" smtClean="0">
              <a:solidFill>
                <a:schemeClr val="tx1"/>
              </a:solidFill>
              <a:latin typeface="+mj-lt"/>
              <a:cs typeface="Times New Roman" pitchFamily="18" charset="0"/>
            </a:endParaRPr>
          </a:p>
          <a:p>
            <a:pPr lvl="1">
              <a:buFont typeface="Wingdings" pitchFamily="2" charset="2"/>
              <a:buChar char="Ø"/>
            </a:pPr>
            <a:r>
              <a:rPr lang="en-US" sz="2200" dirty="0" err="1" smtClean="0">
                <a:solidFill>
                  <a:schemeClr val="tx1"/>
                </a:solidFill>
                <a:latin typeface="+mj-lt"/>
                <a:cs typeface="Times New Roman" pitchFamily="18" charset="0"/>
              </a:rPr>
              <a:t>Tiền</a:t>
            </a:r>
            <a:r>
              <a:rPr lang="en-US" sz="2200" dirty="0" smtClean="0">
                <a:solidFill>
                  <a:schemeClr val="tx1"/>
                </a:solidFill>
                <a:latin typeface="+mj-lt"/>
                <a:cs typeface="Times New Roman" pitchFamily="18" charset="0"/>
              </a:rPr>
              <a:t> </a:t>
            </a:r>
            <a:r>
              <a:rPr lang="en-US" sz="2200" dirty="0" err="1" smtClean="0">
                <a:solidFill>
                  <a:schemeClr val="tx1"/>
                </a:solidFill>
                <a:latin typeface="+mj-lt"/>
                <a:cs typeface="Times New Roman" pitchFamily="18" charset="0"/>
              </a:rPr>
              <a:t>xử</a:t>
            </a:r>
            <a:r>
              <a:rPr lang="en-US" sz="2200" dirty="0" smtClean="0">
                <a:solidFill>
                  <a:schemeClr val="tx1"/>
                </a:solidFill>
                <a:latin typeface="+mj-lt"/>
                <a:cs typeface="Times New Roman" pitchFamily="18" charset="0"/>
              </a:rPr>
              <a:t> </a:t>
            </a:r>
            <a:r>
              <a:rPr lang="en-US" sz="2200" dirty="0" err="1" smtClean="0">
                <a:solidFill>
                  <a:schemeClr val="tx1"/>
                </a:solidFill>
                <a:latin typeface="+mj-lt"/>
                <a:cs typeface="Times New Roman" pitchFamily="18" charset="0"/>
              </a:rPr>
              <a:t>lý</a:t>
            </a:r>
            <a:r>
              <a:rPr lang="en-US" sz="2200" dirty="0" smtClean="0">
                <a:solidFill>
                  <a:schemeClr val="tx1"/>
                </a:solidFill>
                <a:latin typeface="+mj-lt"/>
                <a:cs typeface="Times New Roman" pitchFamily="18" charset="0"/>
              </a:rPr>
              <a:t> </a:t>
            </a:r>
            <a:r>
              <a:rPr lang="en-US" sz="2200" dirty="0" err="1" smtClean="0">
                <a:solidFill>
                  <a:schemeClr val="tx1"/>
                </a:solidFill>
                <a:latin typeface="+mj-lt"/>
                <a:cs typeface="Times New Roman" pitchFamily="18" charset="0"/>
              </a:rPr>
              <a:t>ký</a:t>
            </a:r>
            <a:r>
              <a:rPr lang="en-US" sz="2200" dirty="0" smtClean="0">
                <a:solidFill>
                  <a:schemeClr val="tx1"/>
                </a:solidFill>
                <a:latin typeface="+mj-lt"/>
                <a:cs typeface="Times New Roman" pitchFamily="18" charset="0"/>
              </a:rPr>
              <a:t> </a:t>
            </a:r>
            <a:r>
              <a:rPr lang="en-US" sz="2200" dirty="0" err="1" smtClean="0">
                <a:solidFill>
                  <a:schemeClr val="tx1"/>
                </a:solidFill>
                <a:latin typeface="+mj-lt"/>
                <a:cs typeface="Times New Roman" pitchFamily="18" charset="0"/>
              </a:rPr>
              <a:t>tự</a:t>
            </a:r>
            <a:endParaRPr lang="en-US" sz="2200" dirty="0" smtClean="0">
              <a:solidFill>
                <a:schemeClr val="tx1"/>
              </a:solidFill>
              <a:latin typeface="+mj-lt"/>
              <a:cs typeface="Times New Roman" pitchFamily="18" charset="0"/>
            </a:endParaRPr>
          </a:p>
          <a:p>
            <a:pPr lvl="1">
              <a:buFont typeface="Wingdings" pitchFamily="2" charset="2"/>
              <a:buChar char="Ø"/>
            </a:pPr>
            <a:r>
              <a:rPr lang="en-US" sz="2200" dirty="0" err="1" smtClean="0">
                <a:solidFill>
                  <a:schemeClr val="tx1"/>
                </a:solidFill>
                <a:latin typeface="+mj-lt"/>
                <a:cs typeface="Times New Roman" pitchFamily="18" charset="0"/>
              </a:rPr>
              <a:t>Mạng</a:t>
            </a:r>
            <a:r>
              <a:rPr lang="en-US" sz="2200" dirty="0" smtClean="0">
                <a:solidFill>
                  <a:schemeClr val="tx1"/>
                </a:solidFill>
                <a:latin typeface="+mj-lt"/>
                <a:cs typeface="Times New Roman" pitchFamily="18" charset="0"/>
              </a:rPr>
              <a:t> neural </a:t>
            </a:r>
            <a:r>
              <a:rPr lang="en-US" sz="2200" dirty="0" err="1" smtClean="0">
                <a:solidFill>
                  <a:schemeClr val="tx1"/>
                </a:solidFill>
                <a:latin typeface="+mj-lt"/>
                <a:cs typeface="Times New Roman" pitchFamily="18" charset="0"/>
              </a:rPr>
              <a:t>nhận</a:t>
            </a:r>
            <a:r>
              <a:rPr lang="en-US" sz="2200" dirty="0" smtClean="0">
                <a:solidFill>
                  <a:schemeClr val="tx1"/>
                </a:solidFill>
                <a:latin typeface="+mj-lt"/>
                <a:cs typeface="Times New Roman" pitchFamily="18" charset="0"/>
              </a:rPr>
              <a:t> </a:t>
            </a:r>
            <a:r>
              <a:rPr lang="en-US" sz="2200" dirty="0" err="1" smtClean="0">
                <a:solidFill>
                  <a:schemeClr val="tx1"/>
                </a:solidFill>
                <a:latin typeface="+mj-lt"/>
                <a:cs typeface="Times New Roman" pitchFamily="18" charset="0"/>
              </a:rPr>
              <a:t>dạng</a:t>
            </a:r>
            <a:r>
              <a:rPr lang="en-US" sz="2200" dirty="0" smtClean="0">
                <a:solidFill>
                  <a:schemeClr val="tx1"/>
                </a:solidFill>
                <a:latin typeface="+mj-lt"/>
                <a:cs typeface="Times New Roman" pitchFamily="18" charset="0"/>
              </a:rPr>
              <a:t> </a:t>
            </a:r>
            <a:r>
              <a:rPr lang="en-US" sz="2200" dirty="0" err="1" smtClean="0">
                <a:solidFill>
                  <a:schemeClr val="tx1"/>
                </a:solidFill>
                <a:latin typeface="+mj-lt"/>
                <a:cs typeface="Times New Roman" pitchFamily="18" charset="0"/>
              </a:rPr>
              <a:t>ký</a:t>
            </a:r>
            <a:r>
              <a:rPr lang="en-US" sz="2200" dirty="0" smtClean="0">
                <a:solidFill>
                  <a:schemeClr val="tx1"/>
                </a:solidFill>
                <a:latin typeface="+mj-lt"/>
                <a:cs typeface="Times New Roman" pitchFamily="18" charset="0"/>
              </a:rPr>
              <a:t> </a:t>
            </a:r>
            <a:r>
              <a:rPr lang="en-US" sz="2200" dirty="0" err="1" smtClean="0">
                <a:solidFill>
                  <a:schemeClr val="tx1"/>
                </a:solidFill>
                <a:latin typeface="+mj-lt"/>
                <a:cs typeface="Times New Roman" pitchFamily="18" charset="0"/>
              </a:rPr>
              <a:t>tự</a:t>
            </a:r>
            <a:endParaRPr lang="en-US" sz="2200" dirty="0" smtClean="0">
              <a:solidFill>
                <a:schemeClr val="tx1"/>
              </a:solidFill>
              <a:latin typeface="+mj-lt"/>
              <a:cs typeface="Times New Roman" pitchFamily="18" charset="0"/>
            </a:endParaRPr>
          </a:p>
          <a:p>
            <a:pPr lvl="1">
              <a:buFont typeface="Wingdings" pitchFamily="2" charset="2"/>
              <a:buChar char="Ø"/>
            </a:pPr>
            <a:r>
              <a:rPr lang="en-US" sz="2200" dirty="0" err="1" smtClean="0">
                <a:solidFill>
                  <a:schemeClr val="tx1"/>
                </a:solidFill>
                <a:latin typeface="+mj-lt"/>
                <a:cs typeface="Times New Roman" pitchFamily="18" charset="0"/>
              </a:rPr>
              <a:t>Xử</a:t>
            </a:r>
            <a:r>
              <a:rPr lang="en-US" sz="2200" dirty="0" smtClean="0">
                <a:solidFill>
                  <a:schemeClr val="tx1"/>
                </a:solidFill>
                <a:latin typeface="+mj-lt"/>
                <a:cs typeface="Times New Roman" pitchFamily="18" charset="0"/>
              </a:rPr>
              <a:t> </a:t>
            </a:r>
            <a:r>
              <a:rPr lang="en-US" sz="2200" dirty="0" err="1" smtClean="0">
                <a:solidFill>
                  <a:schemeClr val="tx1"/>
                </a:solidFill>
                <a:latin typeface="+mj-lt"/>
                <a:cs typeface="Times New Roman" pitchFamily="18" charset="0"/>
              </a:rPr>
              <a:t>lý</a:t>
            </a:r>
            <a:r>
              <a:rPr lang="en-US" sz="2200" dirty="0" smtClean="0">
                <a:solidFill>
                  <a:schemeClr val="tx1"/>
                </a:solidFill>
                <a:latin typeface="+mj-lt"/>
                <a:cs typeface="Times New Roman" pitchFamily="18" charset="0"/>
              </a:rPr>
              <a:t> </a:t>
            </a:r>
            <a:r>
              <a:rPr lang="en-US" sz="2200" dirty="0" err="1" smtClean="0">
                <a:solidFill>
                  <a:schemeClr val="tx1"/>
                </a:solidFill>
                <a:latin typeface="+mj-lt"/>
                <a:cs typeface="Times New Roman" pitchFamily="18" charset="0"/>
              </a:rPr>
              <a:t>dữ</a:t>
            </a:r>
            <a:r>
              <a:rPr lang="en-US" sz="2200" dirty="0" smtClean="0">
                <a:solidFill>
                  <a:schemeClr val="tx1"/>
                </a:solidFill>
                <a:latin typeface="+mj-lt"/>
                <a:cs typeface="Times New Roman" pitchFamily="18" charset="0"/>
              </a:rPr>
              <a:t> </a:t>
            </a:r>
            <a:r>
              <a:rPr lang="en-US" sz="2200" dirty="0" err="1" smtClean="0">
                <a:solidFill>
                  <a:schemeClr val="tx1"/>
                </a:solidFill>
                <a:latin typeface="+mj-lt"/>
                <a:cs typeface="Times New Roman" pitchFamily="18" charset="0"/>
              </a:rPr>
              <a:t>liệu</a:t>
            </a:r>
            <a:endParaRPr lang="en-US" sz="2200" dirty="0" smtClean="0">
              <a:solidFill>
                <a:schemeClr val="tx1"/>
              </a:solidFill>
              <a:latin typeface="+mj-lt"/>
              <a:cs typeface="Times New Roman" pitchFamily="18" charset="0"/>
            </a:endParaRPr>
          </a:p>
          <a:p>
            <a:pPr lvl="1">
              <a:buFont typeface="Wingdings" pitchFamily="2" charset="2"/>
              <a:buChar char="Ø"/>
            </a:pP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13324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bg/>
                                          </p:spTgt>
                                        </p:tgtEl>
                                        <p:attrNameLst>
                                          <p:attrName>style.visibility</p:attrName>
                                        </p:attrNameLst>
                                      </p:cBhvr>
                                      <p:to>
                                        <p:strVal val="visible"/>
                                      </p:to>
                                    </p:set>
                                    <p:animEffect transition="in" filter="barn(inVertical)">
                                      <p:cBhvr>
                                        <p:cTn id="13" dur="500"/>
                                        <p:tgtEl>
                                          <p:spTgt spid="4">
                                            <p:bg/>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barn(inVertical)">
                                      <p:cBhvr>
                                        <p:cTn id="18" dur="500"/>
                                        <p:tgtEl>
                                          <p:spTgt spid="4">
                                            <p:txEl>
                                              <p:pRg st="0" end="0"/>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barn(inVertical)">
                                      <p:cBhvr>
                                        <p:cTn id="21" dur="500"/>
                                        <p:tgtEl>
                                          <p:spTgt spid="4">
                                            <p:txEl>
                                              <p:pRg st="1" end="1"/>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barn(inVertical)">
                                      <p:cBhvr>
                                        <p:cTn id="24" dur="500"/>
                                        <p:tgtEl>
                                          <p:spTgt spid="4">
                                            <p:txEl>
                                              <p:pRg st="2" end="2"/>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barn(inVertical)">
                                      <p:cBhvr>
                                        <p:cTn id="27" dur="500"/>
                                        <p:tgtEl>
                                          <p:spTgt spid="4">
                                            <p:txEl>
                                              <p:pRg st="3" end="3"/>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barn(inVertical)">
                                      <p:cBhvr>
                                        <p:cTn id="30" dur="500"/>
                                        <p:tgtEl>
                                          <p:spTgt spid="4">
                                            <p:txEl>
                                              <p:pRg st="4" end="4"/>
                                            </p:txEl>
                                          </p:spTgt>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barn(inVertical)">
                                      <p:cBhvr>
                                        <p:cTn id="33"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1057</TotalTime>
  <Words>894</Words>
  <Application>Microsoft Office PowerPoint</Application>
  <PresentationFormat>On-screen Show (4:3)</PresentationFormat>
  <Paragraphs>94</Paragraphs>
  <Slides>12</Slides>
  <Notes>10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Optical character recognition using template matching and back propagation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character recognition using template matching and back propagation algorithm</dc:title>
  <dc:creator>WIN10</dc:creator>
  <cp:lastModifiedBy>WIN10</cp:lastModifiedBy>
  <cp:revision>68</cp:revision>
  <dcterms:created xsi:type="dcterms:W3CDTF">2019-12-17T01:37:45Z</dcterms:created>
  <dcterms:modified xsi:type="dcterms:W3CDTF">2020-01-16T07:18:31Z</dcterms:modified>
</cp:coreProperties>
</file>