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66726" autoAdjust="0"/>
  </p:normalViewPr>
  <p:slideViewPr>
    <p:cSldViewPr>
      <p:cViewPr>
        <p:scale>
          <a:sx n="71" d="100"/>
          <a:sy n="71" d="100"/>
        </p:scale>
        <p:origin x="-13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DB28E-0787-4A2E-9586-4F4E99756CE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70EF6-98D0-43B4-A241-DCA84AAAE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7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38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, B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0 -&gt;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Hamming.</a:t>
            </a:r>
          </a:p>
          <a:p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Hamming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vecto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Hamming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(XOR)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ma </a:t>
            </a:r>
            <a:r>
              <a:rPr lang="en-US" baseline="0" dirty="0" err="1" smtClean="0"/>
              <a:t>trận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hamming: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VD: 10</a:t>
            </a:r>
            <a:r>
              <a:rPr lang="en-US" b="1" i="0" u="sng" baseline="0" dirty="0" smtClean="0">
                <a:solidFill>
                  <a:srgbClr val="FF0000"/>
                </a:solidFill>
              </a:rPr>
              <a:t>1</a:t>
            </a:r>
            <a:r>
              <a:rPr lang="en-US" baseline="0" dirty="0" smtClean="0"/>
              <a:t>1</a:t>
            </a:r>
            <a:r>
              <a:rPr lang="en-US" b="1" u="sng" baseline="0" dirty="0" smtClean="0">
                <a:solidFill>
                  <a:srgbClr val="FF0000"/>
                </a:solidFill>
              </a:rPr>
              <a:t>1</a:t>
            </a:r>
            <a:r>
              <a:rPr lang="en-US" baseline="0" dirty="0" smtClean="0"/>
              <a:t>01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10</a:t>
            </a:r>
            <a:r>
              <a:rPr lang="en-US" b="1" u="sng" baseline="0" dirty="0" smtClean="0"/>
              <a:t>0</a:t>
            </a:r>
            <a:r>
              <a:rPr lang="en-US" baseline="0" dirty="0" smtClean="0"/>
              <a:t>1</a:t>
            </a:r>
            <a:r>
              <a:rPr lang="en-US" b="1" u="sng" baseline="0" dirty="0" smtClean="0"/>
              <a:t>0</a:t>
            </a:r>
            <a:r>
              <a:rPr lang="en-US" baseline="0" dirty="0" smtClean="0"/>
              <a:t>01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3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“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“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(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gadient</a:t>
            </a:r>
            <a:r>
              <a:rPr lang="en-US" baseline="0" dirty="0" smtClean="0"/>
              <a:t> descent ).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gadient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3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lem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hamming: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VD: 10</a:t>
            </a:r>
            <a:r>
              <a:rPr lang="en-US" b="1" i="0" u="sng" baseline="0" dirty="0" smtClean="0">
                <a:solidFill>
                  <a:srgbClr val="FF0000"/>
                </a:solidFill>
              </a:rPr>
              <a:t>1</a:t>
            </a:r>
            <a:r>
              <a:rPr lang="en-US" baseline="0" dirty="0" smtClean="0"/>
              <a:t>1</a:t>
            </a:r>
            <a:r>
              <a:rPr lang="en-US" b="1" u="sng" baseline="0" dirty="0" smtClean="0">
                <a:solidFill>
                  <a:srgbClr val="FF0000"/>
                </a:solidFill>
              </a:rPr>
              <a:t>1</a:t>
            </a:r>
            <a:r>
              <a:rPr lang="en-US" baseline="0" dirty="0" smtClean="0"/>
              <a:t>01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10</a:t>
            </a:r>
            <a:r>
              <a:rPr lang="en-US" b="1" u="sng" baseline="0" dirty="0" smtClean="0"/>
              <a:t>0</a:t>
            </a:r>
            <a:r>
              <a:rPr lang="en-US" baseline="0" dirty="0" smtClean="0"/>
              <a:t>1</a:t>
            </a:r>
            <a:r>
              <a:rPr lang="en-US" b="1" u="sng" baseline="0" dirty="0" smtClean="0"/>
              <a:t>0</a:t>
            </a:r>
            <a:r>
              <a:rPr lang="en-US" baseline="0" dirty="0" smtClean="0"/>
              <a:t>01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“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“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(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gadient</a:t>
            </a:r>
            <a:r>
              <a:rPr lang="en-US" baseline="0" dirty="0" smtClean="0"/>
              <a:t> descent ).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gadient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8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Acquisition</a:t>
            </a:r>
            <a:r>
              <a:rPr lang="en-US" baseline="0" dirty="0" smtClean="0"/>
              <a:t> (</a:t>
            </a:r>
            <a:r>
              <a:rPr lang="en-US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) -&gt; Preprocessing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) </a:t>
            </a:r>
            <a:r>
              <a:rPr lang="en-US" baseline="0" dirty="0" smtClean="0"/>
              <a:t>-&gt; Segmentation (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) -&gt; Feature Extraction (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) -&gt; Classification (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) -&gt; Post Processing (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). </a:t>
            </a:r>
          </a:p>
          <a:p>
            <a:r>
              <a:rPr lang="en-US" baseline="0" dirty="0" smtClean="0"/>
              <a:t>3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: Thu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mẩu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	+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endParaRPr lang="en-US" baseline="0" dirty="0" smtClean="0"/>
          </a:p>
          <a:p>
            <a:r>
              <a:rPr lang="en-US" baseline="0" dirty="0" smtClean="0"/>
              <a:t>	+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(VD: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nơ-ron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font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font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8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module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pixel</a:t>
            </a:r>
          </a:p>
          <a:p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xám</a:t>
            </a:r>
            <a:endParaRPr lang="en-US" baseline="0" dirty="0" smtClean="0"/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module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pixel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pixel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pixel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</a:t>
            </a: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Bây giờ mỗi mảng riêng biệt được hình thành được đưa vào hệ thần kinh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 trong đó mỗi giá trị pixel tạo thành một nút đầu vào và tại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 nút đầu ra là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 nút được lấy từ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 sở dữ liệu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thần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soạn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thảo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văn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đệm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xám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đen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trắng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[x] [y]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8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xoay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Cho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RGB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đệm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BufferedImage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Buffered Image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Graphics2D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69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pixel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3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C7A3B0-E772-4892-918E-E13E4ECC2D8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C7A3B0-E772-4892-918E-E13E4ECC2D8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C7A3B0-E772-4892-918E-E13E4ECC2D8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C7A3B0-E772-4892-918E-E13E4ECC2D8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C7A3B0-E772-4892-918E-E13E4ECC2D8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C7A3B0-E772-4892-918E-E13E4ECC2D8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C7A3B0-E772-4892-918E-E13E4ECC2D8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81000"/>
            <a:ext cx="7924800" cy="1676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Optical character recognition using template matching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back propagation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4271200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chemeClr val="tx1"/>
                </a:solidFill>
              </a:rPr>
              <a:t>Nhóm</a:t>
            </a:r>
            <a:r>
              <a:rPr lang="en-US" b="0" dirty="0">
                <a:solidFill>
                  <a:schemeClr val="tx1"/>
                </a:solidFill>
              </a:rPr>
              <a:t> 8: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Huỳnh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Diệu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Hòa</a:t>
            </a:r>
            <a:r>
              <a:rPr lang="en-US" b="0" dirty="0">
                <a:solidFill>
                  <a:schemeClr val="tx1"/>
                </a:solidFill>
              </a:rPr>
              <a:t> – 110117072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Nguyễn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Thanh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Hải</a:t>
            </a:r>
            <a:r>
              <a:rPr lang="en-US" b="0" dirty="0">
                <a:solidFill>
                  <a:schemeClr val="tx1"/>
                </a:solidFill>
              </a:rPr>
              <a:t> – 110117008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Võ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Lê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Khánh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Duy</a:t>
            </a:r>
            <a:r>
              <a:rPr lang="en-US" b="0" dirty="0">
                <a:solidFill>
                  <a:schemeClr val="tx1"/>
                </a:solidFill>
              </a:rPr>
              <a:t> – 110117048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4253512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GVGD: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2240287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Swapnil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Desai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Ashima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Singh </a:t>
            </a:r>
          </a:p>
        </p:txBody>
      </p:sp>
    </p:spTree>
    <p:extLst>
      <p:ext uri="{BB962C8B-B14F-4D97-AF65-F5344CB8AC3E}">
        <p14:creationId xmlns:p14="http://schemas.microsoft.com/office/powerpoint/2010/main" val="15681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0772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4478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R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mẩu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886200"/>
            <a:ext cx="59531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93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2296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308847"/>
            <a:ext cx="7513957" cy="39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5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122" y="381000"/>
            <a:ext cx="80772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8" y="2819400"/>
            <a:ext cx="7805614" cy="239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9193" y="1371600"/>
            <a:ext cx="763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6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80772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Hamming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753891"/>
            <a:ext cx="4914900" cy="374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97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61150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381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78486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524000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2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2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7683500" cy="3810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Bài báo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thảo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luận về chuyển đổi cơ học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điện tử của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quét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hình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ảnh, văn bản có chứa đồ họa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ứng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dụng dựa trên máy tính để bàn được phát triển bằng Java IDE và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ộ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chính xác 91,82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ược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thực hiện bằng cách khớp mẫu và khoảng cách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hamming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48242"/>
            <a:ext cx="79248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Tóm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6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500390"/>
            <a:ext cx="75438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499632"/>
            <a:ext cx="6781800" cy="3447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java.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(ORC)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32770"/>
            <a:ext cx="83058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68" y="1143000"/>
            <a:ext cx="1719263" cy="48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1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2296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371601"/>
            <a:ext cx="7315200" cy="46659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896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52400"/>
            <a:ext cx="77724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5257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6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4118"/>
            <a:ext cx="80772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21" y="1192235"/>
            <a:ext cx="7199079" cy="443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8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541" y="251029"/>
            <a:ext cx="792480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682" y="748535"/>
            <a:ext cx="7696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Take integer type image value in RGB. 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imageTy</a:t>
            </a:r>
            <a:r>
              <a:rPr lang="en-US" dirty="0"/>
              <a:t>= </a:t>
            </a:r>
            <a:r>
              <a:rPr lang="en-US" dirty="0" err="1"/>
              <a:t>preserveAlpha</a:t>
            </a:r>
            <a:r>
              <a:rPr lang="en-US" dirty="0"/>
              <a:t> ?        </a:t>
            </a:r>
            <a:endParaRPr lang="en-US" dirty="0" smtClean="0"/>
          </a:p>
          <a:p>
            <a:r>
              <a:rPr lang="en-US" dirty="0" err="1" smtClean="0"/>
              <a:t>BufferedImage.TYPE_INT_RGB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BufferedImage.TYPE_INT_ARGB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b="1" dirty="0" smtClean="0"/>
              <a:t>2 </a:t>
            </a:r>
            <a:r>
              <a:rPr lang="en-US" b="1" dirty="0"/>
              <a:t>Take Image as Buffered Image. Pass width and height in the </a:t>
            </a:r>
            <a:r>
              <a:rPr lang="en-US" b="1" dirty="0" err="1"/>
              <a:t>BufferedImage</a:t>
            </a:r>
            <a:r>
              <a:rPr lang="en-US" b="1" dirty="0"/>
              <a:t> function</a:t>
            </a:r>
            <a:r>
              <a:rPr lang="en-US" dirty="0"/>
              <a:t>. </a:t>
            </a:r>
          </a:p>
          <a:p>
            <a:r>
              <a:rPr lang="en-US" dirty="0"/>
              <a:t>   </a:t>
            </a:r>
            <a:r>
              <a:rPr lang="en-US" dirty="0" err="1"/>
              <a:t>BufferedImage</a:t>
            </a:r>
            <a:r>
              <a:rPr lang="en-US" dirty="0"/>
              <a:t> BI = new </a:t>
            </a:r>
            <a:r>
              <a:rPr lang="en-US" dirty="0" err="1"/>
              <a:t>BufferedImage</a:t>
            </a:r>
            <a:r>
              <a:rPr lang="en-US" dirty="0"/>
              <a:t>(</a:t>
            </a:r>
            <a:r>
              <a:rPr lang="en-US" dirty="0" err="1"/>
              <a:t>scaledWidth</a:t>
            </a:r>
            <a:r>
              <a:rPr lang="en-US" dirty="0"/>
              <a:t>,   </a:t>
            </a:r>
            <a:r>
              <a:rPr lang="en-US" dirty="0" err="1"/>
              <a:t>scaledHeight</a:t>
            </a:r>
            <a:r>
              <a:rPr lang="en-US" dirty="0"/>
              <a:t>, </a:t>
            </a:r>
            <a:r>
              <a:rPr lang="en-US" dirty="0" err="1"/>
              <a:t>imageTy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/>
              <a:t>3 Using Buffered Image create Graphics2D object </a:t>
            </a:r>
            <a:endParaRPr lang="en-US" b="1" dirty="0" smtClean="0"/>
          </a:p>
          <a:p>
            <a:r>
              <a:rPr lang="en-US" dirty="0"/>
              <a:t>Graphics2D gr = </a:t>
            </a:r>
            <a:r>
              <a:rPr lang="en-US" dirty="0" err="1"/>
              <a:t>BI.createGraphics</a:t>
            </a:r>
            <a:r>
              <a:rPr lang="en-US" dirty="0"/>
              <a:t>() 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preserveAlpha</a:t>
            </a:r>
            <a:r>
              <a:rPr lang="en-US" dirty="0"/>
              <a:t>) {   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/>
              <a:t>gr.setComposite</a:t>
            </a:r>
            <a:r>
              <a:rPr lang="en-US" dirty="0"/>
              <a:t>(</a:t>
            </a:r>
            <a:r>
              <a:rPr lang="en-US" dirty="0" err="1"/>
              <a:t>AlphaComposite.Src</a:t>
            </a:r>
            <a:r>
              <a:rPr lang="en-US" dirty="0"/>
              <a:t>);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}   </a:t>
            </a:r>
            <a:endParaRPr lang="en-US" dirty="0" smtClean="0"/>
          </a:p>
          <a:p>
            <a:r>
              <a:rPr lang="en-US" dirty="0" err="1" smtClean="0"/>
              <a:t>gr.drawImage</a:t>
            </a:r>
            <a:r>
              <a:rPr lang="en-US" dirty="0" smtClean="0"/>
              <a:t>(Image</a:t>
            </a:r>
            <a:r>
              <a:rPr lang="en-US" dirty="0"/>
              <a:t>, 0, 0, </a:t>
            </a:r>
            <a:r>
              <a:rPr lang="en-US" dirty="0" err="1"/>
              <a:t>scaledWidth</a:t>
            </a:r>
            <a:r>
              <a:rPr lang="en-US" dirty="0"/>
              <a:t>, </a:t>
            </a:r>
            <a:r>
              <a:rPr lang="en-US" dirty="0" err="1"/>
              <a:t>scaledHeight</a:t>
            </a:r>
            <a:r>
              <a:rPr lang="en-US" dirty="0"/>
              <a:t>, null)      </a:t>
            </a:r>
            <a:r>
              <a:rPr lang="en-US" dirty="0" err="1"/>
              <a:t>gr.dispose</a:t>
            </a:r>
            <a:r>
              <a:rPr lang="en-US" dirty="0"/>
              <a:t>()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4 </a:t>
            </a:r>
            <a:r>
              <a:rPr lang="en-US" b="1" dirty="0"/>
              <a:t>Return the Scaled image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68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3058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xám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066800"/>
            <a:ext cx="7772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chụp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xám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xám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pixel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53" y="2920267"/>
            <a:ext cx="5592664" cy="362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24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878</TotalTime>
  <Words>1849</Words>
  <Application>Microsoft Office PowerPoint</Application>
  <PresentationFormat>On-screen Show (4:3)</PresentationFormat>
  <Paragraphs>121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Optical character recognition using template matching and back propagation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 using template matching and back propagation algorithm</dc:title>
  <dc:creator>WIN10</dc:creator>
  <cp:lastModifiedBy>WIN10</cp:lastModifiedBy>
  <cp:revision>53</cp:revision>
  <dcterms:created xsi:type="dcterms:W3CDTF">2019-12-17T01:37:45Z</dcterms:created>
  <dcterms:modified xsi:type="dcterms:W3CDTF">2019-12-19T15:32:44Z</dcterms:modified>
</cp:coreProperties>
</file>