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3"/>
  </p:notesMasterIdLst>
  <p:sldIdLst>
    <p:sldId id="256" r:id="rId2"/>
    <p:sldId id="257" r:id="rId3"/>
    <p:sldId id="260" r:id="rId4"/>
    <p:sldId id="259" r:id="rId5"/>
    <p:sldId id="261" r:id="rId6"/>
    <p:sldId id="262" r:id="rId7"/>
    <p:sldId id="263" r:id="rId8"/>
    <p:sldId id="264" r:id="rId9"/>
    <p:sldId id="265" r:id="rId10"/>
    <p:sldId id="266" r:id="rId11"/>
    <p:sldId id="25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3796" autoAdjust="0"/>
  </p:normalViewPr>
  <p:slideViewPr>
    <p:cSldViewPr snapToGrid="0">
      <p:cViewPr varScale="1">
        <p:scale>
          <a:sx n="84" d="100"/>
          <a:sy n="84" d="100"/>
        </p:scale>
        <p:origin x="85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45AA43-5B05-49E9-8CBF-01BCFE930B1E}" type="datetimeFigureOut">
              <a:rPr lang="en-US" smtClean="0"/>
              <a:t>10/19/2023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3C2E03-3D1A-498D-B9E6-E2B527B52CD1}" type="slidenum">
              <a:rPr lang="en-US" smtClean="0"/>
              <a:t>‹#›</a:t>
            </a:fld>
            <a:endParaRPr lang="en-US"/>
          </a:p>
        </p:txBody>
      </p:sp>
    </p:spTree>
    <p:extLst>
      <p:ext uri="{BB962C8B-B14F-4D97-AF65-F5344CB8AC3E}">
        <p14:creationId xmlns:p14="http://schemas.microsoft.com/office/powerpoint/2010/main" val="23965620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err="1">
                <a:effectLst/>
                <a:latin typeface="Calibri" panose="020F0502020204030204" pitchFamily="34" charset="0"/>
                <a:ea typeface="Calibri" panose="020F0502020204030204" pitchFamily="34" charset="0"/>
                <a:cs typeface="Times New Roman" panose="02020603050405020304" pitchFamily="18" charset="0"/>
              </a:rPr>
              <a:t>Chào</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mừng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quý</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hooin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đồng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đã</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đến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với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buổi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bảo</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vệ</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luận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văn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của</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đề</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tài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về</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AUTOSAR RTE Generator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mã</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nguồn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mở</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r>
              <a:rPr lang="en-US" sz="1800" dirty="0" err="1">
                <a:effectLst/>
                <a:latin typeface="Calibri" panose="020F0502020204030204" pitchFamily="34" charset="0"/>
                <a:ea typeface="Calibri" panose="020F0502020204030204" pitchFamily="34" charset="0"/>
                <a:cs typeface="Times New Roman" panose="02020603050405020304" pitchFamily="18" charset="0"/>
              </a:rPr>
              <a:t>một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dự</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án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nhằm</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thay</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đổi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bối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cảnh</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phát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triển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phần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mềm</a:t>
            </a:r>
            <a:r>
              <a:rPr lang="en-US" sz="1800" dirty="0">
                <a:effectLst/>
                <a:latin typeface="Calibri" panose="020F0502020204030204" pitchFamily="34" charset="0"/>
                <a:ea typeface="Calibri" panose="020F0502020204030204" pitchFamily="34" charset="0"/>
                <a:cs typeface="Times New Roman" panose="02020603050405020304" pitchFamily="18" charset="0"/>
              </a:rPr>
              <a:t> ô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tô</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r>
              <a:rPr lang="en-US" sz="1800" dirty="0" err="1">
                <a:effectLst/>
                <a:latin typeface="Calibri" panose="020F0502020204030204" pitchFamily="34" charset="0"/>
                <a:ea typeface="Calibri" panose="020F0502020204030204" pitchFamily="34" charset="0"/>
                <a:cs typeface="Times New Roman" panose="02020603050405020304" pitchFamily="18" charset="0"/>
              </a:rPr>
              <a:t>Hôm</a:t>
            </a:r>
            <a:r>
              <a:rPr lang="en-US" sz="1800" dirty="0">
                <a:effectLst/>
                <a:latin typeface="Calibri" panose="020F0502020204030204" pitchFamily="34" charset="0"/>
                <a:ea typeface="Calibri" panose="020F0502020204030204" pitchFamily="34" charset="0"/>
                <a:cs typeface="Times New Roman" panose="02020603050405020304" pitchFamily="18" charset="0"/>
              </a:rPr>
              <a:t> nay,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em</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bắt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đầu</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một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hành</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trình</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phát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triển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để</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làm</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cho</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các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công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cụ</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phát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triển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phần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mềm</a:t>
            </a:r>
            <a:r>
              <a:rPr lang="en-US" sz="1800" dirty="0">
                <a:effectLst/>
                <a:latin typeface="Calibri" panose="020F0502020204030204" pitchFamily="34" charset="0"/>
                <a:ea typeface="Calibri" panose="020F0502020204030204" pitchFamily="34" charset="0"/>
                <a:cs typeface="Times New Roman" panose="02020603050405020304" pitchFamily="18" charset="0"/>
              </a:rPr>
              <a:t> ô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tô</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phức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tạp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r>
              <a:rPr lang="en-US" sz="1800" dirty="0" err="1">
                <a:effectLst/>
                <a:latin typeface="Calibri" panose="020F0502020204030204" pitchFamily="34" charset="0"/>
                <a:ea typeface="Calibri" panose="020F0502020204030204" pitchFamily="34" charset="0"/>
                <a:cs typeface="Times New Roman" panose="02020603050405020304" pitchFamily="18" charset="0"/>
              </a:rPr>
              <a:t>trở</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nên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dễ</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tiếp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cận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hơn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tiết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kiệm</a:t>
            </a:r>
            <a:r>
              <a:rPr lang="en-US" sz="1800" dirty="0">
                <a:effectLst/>
                <a:latin typeface="Calibri" panose="020F0502020204030204" pitchFamily="34" charset="0"/>
                <a:ea typeface="Calibri" panose="020F0502020204030204" pitchFamily="34" charset="0"/>
                <a:cs typeface="Times New Roman" panose="02020603050405020304" pitchFamily="18" charset="0"/>
              </a:rPr>
              <a:t> chi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phí</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hơn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và</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mang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tính</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cộng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tác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hơn</a:t>
            </a:r>
            <a:endParaRPr lang="en-US" dirty="0"/>
          </a:p>
        </p:txBody>
      </p:sp>
      <p:sp>
        <p:nvSpPr>
          <p:cNvPr id="4" name="Slide Number Placeholder 3"/>
          <p:cNvSpPr>
            <a:spLocks noGrp="1"/>
          </p:cNvSpPr>
          <p:nvPr>
            <p:ph type="sldNum" sz="quarter" idx="5"/>
          </p:nvPr>
        </p:nvSpPr>
        <p:spPr/>
        <p:txBody>
          <a:bodyPr/>
          <a:lstStyle/>
          <a:p>
            <a:fld id="{4B3C2E03-3D1A-498D-B9E6-E2B527B52CD1}" type="slidenum">
              <a:rPr lang="en-US" smtClean="0"/>
              <a:t>1</a:t>
            </a:fld>
            <a:endParaRPr lang="en-US"/>
          </a:p>
        </p:txBody>
      </p:sp>
    </p:spTree>
    <p:extLst>
      <p:ext uri="{BB962C8B-B14F-4D97-AF65-F5344CB8AC3E}">
        <p14:creationId xmlns:p14="http://schemas.microsoft.com/office/powerpoint/2010/main" val="33367839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
            </a:r>
            <a:r>
              <a:rPr lang="vi-VN" dirty="0"/>
              <a:t>gành công nghiệp ô tô đang phát triển </a:t>
            </a:r>
            <a:r>
              <a:rPr lang="en-US" dirty="0" err="1"/>
              <a:t>và</a:t>
            </a:r>
            <a:r>
              <a:rPr lang="en-US" dirty="0"/>
              <a:t> </a:t>
            </a:r>
            <a:r>
              <a:rPr lang="en-US" dirty="0" err="1"/>
              <a:t>đổi</a:t>
            </a:r>
            <a:r>
              <a:rPr lang="en-US" dirty="0"/>
              <a:t> </a:t>
            </a:r>
            <a:r>
              <a:rPr lang="en-US" dirty="0" err="1"/>
              <a:t>mới</a:t>
            </a:r>
            <a:r>
              <a:rPr lang="en-US" dirty="0"/>
              <a:t> </a:t>
            </a:r>
            <a:r>
              <a:rPr lang="vi-VN" dirty="0"/>
              <a:t>nhanh chóng, </a:t>
            </a:r>
            <a:endParaRPr lang="en-US" dirty="0"/>
          </a:p>
          <a:p>
            <a:r>
              <a:rPr lang="en-US" dirty="0" err="1"/>
              <a:t>Việc</a:t>
            </a:r>
            <a:r>
              <a:rPr lang="en-US" dirty="0"/>
              <a:t> </a:t>
            </a:r>
            <a:r>
              <a:rPr lang="vi-VN" dirty="0"/>
              <a:t>phát triển phần mềm đã trở thành mấu chốt của sự đổi mới. </a:t>
            </a:r>
            <a:endParaRPr lang="en-US" dirty="0"/>
          </a:p>
          <a:p>
            <a:r>
              <a:rPr lang="vi-VN" dirty="0"/>
              <a:t>Sự nổi lên của các hệ thống hỗ trợ người lái tiên tiến (ADAS), </a:t>
            </a:r>
            <a:endParaRPr lang="en-US" dirty="0"/>
          </a:p>
          <a:p>
            <a:r>
              <a:rPr lang="vi-VN" dirty="0"/>
              <a:t>xe tự hành và công nghệ ô tô được kết nối đã đặt ra những nhu cầu chưa từng có đối với phần mềm nhúng trên ô tô. </a:t>
            </a:r>
            <a:endParaRPr lang="en-US" dirty="0"/>
          </a:p>
          <a:p>
            <a:r>
              <a:rPr lang="vi-VN" dirty="0"/>
              <a:t>Tuy nhiên, những tiến bộ này thường xuất hiện với cái giá phải trả: </a:t>
            </a:r>
            <a:endParaRPr lang="en-US" dirty="0"/>
          </a:p>
          <a:p>
            <a:r>
              <a:rPr lang="vi-VN" dirty="0"/>
              <a:t>sự phức tạp của việc phát triển phần mềm và khả năng tiếp cận hạn chế của các công cụ </a:t>
            </a:r>
            <a:r>
              <a:rPr lang="en-US" dirty="0" err="1"/>
              <a:t>quan</a:t>
            </a:r>
            <a:r>
              <a:rPr lang="en-US" dirty="0"/>
              <a:t> </a:t>
            </a:r>
            <a:r>
              <a:rPr lang="en-US" dirty="0" err="1"/>
              <a:t>trọng</a:t>
            </a:r>
            <a:r>
              <a:rPr lang="en-US" dirty="0"/>
              <a:t> </a:t>
            </a:r>
            <a:r>
              <a:rPr lang="en-US" dirty="0" err="1"/>
              <a:t>trong</a:t>
            </a:r>
            <a:r>
              <a:rPr lang="en-US" dirty="0"/>
              <a:t> </a:t>
            </a:r>
            <a:r>
              <a:rPr lang="en-US" dirty="0" err="1"/>
              <a:t>phát</a:t>
            </a:r>
            <a:r>
              <a:rPr lang="en-US" dirty="0"/>
              <a:t> </a:t>
            </a:r>
            <a:r>
              <a:rPr lang="en-US" dirty="0" err="1"/>
              <a:t>triển</a:t>
            </a:r>
            <a:r>
              <a:rPr lang="en-US" dirty="0"/>
              <a:t> </a:t>
            </a:r>
            <a:r>
              <a:rPr lang="en-US" dirty="0" err="1"/>
              <a:t>pần</a:t>
            </a:r>
            <a:r>
              <a:rPr lang="en-US" dirty="0"/>
              <a:t> </a:t>
            </a:r>
            <a:r>
              <a:rPr lang="en-US" dirty="0" err="1"/>
              <a:t>mềm</a:t>
            </a:r>
            <a:r>
              <a:rPr lang="en-US" dirty="0"/>
              <a:t> ô </a:t>
            </a:r>
            <a:r>
              <a:rPr lang="en-US" dirty="0" err="1"/>
              <a:t>tô</a:t>
            </a:r>
            <a:r>
              <a:rPr lang="vi-VN" dirty="0"/>
              <a:t>.</a:t>
            </a:r>
            <a:endParaRPr lang="en-US" dirty="0"/>
          </a:p>
        </p:txBody>
      </p:sp>
      <p:sp>
        <p:nvSpPr>
          <p:cNvPr id="4" name="Slide Number Placeholder 3"/>
          <p:cNvSpPr>
            <a:spLocks noGrp="1"/>
          </p:cNvSpPr>
          <p:nvPr>
            <p:ph type="sldNum" sz="quarter" idx="5"/>
          </p:nvPr>
        </p:nvSpPr>
        <p:spPr/>
        <p:txBody>
          <a:bodyPr/>
          <a:lstStyle/>
          <a:p>
            <a:fld id="{4B3C2E03-3D1A-498D-B9E6-E2B527B52CD1}" type="slidenum">
              <a:rPr lang="en-US" smtClean="0"/>
              <a:t>2</a:t>
            </a:fld>
            <a:endParaRPr lang="en-US"/>
          </a:p>
        </p:txBody>
      </p:sp>
    </p:spTree>
    <p:extLst>
      <p:ext uri="{BB962C8B-B14F-4D97-AF65-F5344CB8AC3E}">
        <p14:creationId xmlns:p14="http://schemas.microsoft.com/office/powerpoint/2010/main" val="2056774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Dự án </a:t>
            </a:r>
            <a:r>
              <a:rPr lang="en-US" dirty="0" err="1"/>
              <a:t>được</a:t>
            </a:r>
            <a:r>
              <a:rPr lang="en-US" dirty="0"/>
              <a:t> </a:t>
            </a:r>
            <a:r>
              <a:rPr lang="vi-VN" dirty="0"/>
              <a:t>ra đời trong bối cảnh đó. Động lực rất rõ ràng: </a:t>
            </a:r>
            <a:br>
              <a:rPr lang="en-US" dirty="0"/>
            </a:br>
            <a:r>
              <a:rPr lang="en-US" dirty="0" err="1"/>
              <a:t>Đó</a:t>
            </a:r>
            <a:r>
              <a:rPr lang="en-US" dirty="0"/>
              <a:t> </a:t>
            </a:r>
            <a:r>
              <a:rPr lang="en-US" dirty="0" err="1"/>
              <a:t>là</a:t>
            </a:r>
            <a:r>
              <a:rPr lang="en-US" dirty="0"/>
              <a:t> </a:t>
            </a:r>
            <a:r>
              <a:rPr lang="vi-VN" dirty="0"/>
              <a:t>thu hẹp khoảng cách giữa nhu cầu ngày càng tăng đối với Kỹ sư phần mềm nhúng lành nghề </a:t>
            </a:r>
            <a:endParaRPr lang="en-US" dirty="0"/>
          </a:p>
          <a:p>
            <a:r>
              <a:rPr lang="vi-VN" dirty="0"/>
              <a:t>và khả năng tiếp cận các công cụ họ cần. </a:t>
            </a:r>
            <a:endParaRPr lang="en-US" dirty="0"/>
          </a:p>
          <a:p>
            <a:r>
              <a:rPr lang="vi-VN" dirty="0"/>
              <a:t>Như chúng </a:t>
            </a:r>
            <a:r>
              <a:rPr lang="en-US" dirty="0"/>
              <a:t>ta </a:t>
            </a:r>
            <a:r>
              <a:rPr lang="vi-VN" dirty="0"/>
              <a:t>đã thấy từ 'Thông tin chi tiết về quốc gia' của LinkedIn báo cáo, </a:t>
            </a:r>
            <a:endParaRPr lang="en-US" dirty="0"/>
          </a:p>
          <a:p>
            <a:r>
              <a:rPr lang="vi-VN" dirty="0"/>
              <a:t>Kỹ sư phần mềm nhúng luôn được xếp hạng trong số 10 ngành nghề có nhu cầu cao nhấ</a:t>
            </a:r>
            <a:r>
              <a:rPr lang="en-US" dirty="0"/>
              <a:t>.</a:t>
            </a:r>
          </a:p>
        </p:txBody>
      </p:sp>
      <p:sp>
        <p:nvSpPr>
          <p:cNvPr id="4" name="Slide Number Placeholder 3"/>
          <p:cNvSpPr>
            <a:spLocks noGrp="1"/>
          </p:cNvSpPr>
          <p:nvPr>
            <p:ph type="sldNum" sz="quarter" idx="5"/>
          </p:nvPr>
        </p:nvSpPr>
        <p:spPr/>
        <p:txBody>
          <a:bodyPr/>
          <a:lstStyle/>
          <a:p>
            <a:fld id="{4B3C2E03-3D1A-498D-B9E6-E2B527B52CD1}" type="slidenum">
              <a:rPr lang="en-US" smtClean="0"/>
              <a:t>3</a:t>
            </a:fld>
            <a:endParaRPr lang="en-US"/>
          </a:p>
        </p:txBody>
      </p:sp>
    </p:spTree>
    <p:extLst>
      <p:ext uri="{BB962C8B-B14F-4D97-AF65-F5344CB8AC3E}">
        <p14:creationId xmlns:p14="http://schemas.microsoft.com/office/powerpoint/2010/main" val="5376775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Nhận</a:t>
            </a:r>
            <a:r>
              <a:rPr lang="en-US" dirty="0"/>
              <a:t> </a:t>
            </a:r>
            <a:r>
              <a:rPr lang="vi-VN" dirty="0"/>
              <a:t>ra những thách thức mà các nhà phát triển phần mềm ô tô phải đối mặt. </a:t>
            </a:r>
            <a:endParaRPr lang="en-US" dirty="0"/>
          </a:p>
          <a:p>
            <a:r>
              <a:rPr lang="vi-VN" dirty="0"/>
              <a:t>Các công cụ tạo AUTOSAR RTE hiện tại thường cực kỳ tốn kém, </a:t>
            </a:r>
            <a:r>
              <a:rPr lang="en-US" dirty="0" err="1"/>
              <a:t>mã</a:t>
            </a:r>
            <a:r>
              <a:rPr lang="en-US" dirty="0"/>
              <a:t> </a:t>
            </a:r>
            <a:r>
              <a:rPr lang="en-US" dirty="0" err="1"/>
              <a:t>nguồn</a:t>
            </a:r>
            <a:r>
              <a:rPr lang="en-US" dirty="0"/>
              <a:t> </a:t>
            </a:r>
            <a:r>
              <a:rPr lang="en-US" dirty="0" err="1"/>
              <a:t>đóng</a:t>
            </a:r>
            <a:r>
              <a:rPr lang="vi-VN" dirty="0"/>
              <a:t>, hạn chế sự </a:t>
            </a:r>
            <a:r>
              <a:rPr lang="en-US" dirty="0" err="1"/>
              <a:t>tiếp</a:t>
            </a:r>
            <a:r>
              <a:rPr lang="en-US" dirty="0"/>
              <a:t> </a:t>
            </a:r>
            <a:r>
              <a:rPr lang="en-US" dirty="0" err="1"/>
              <a:t>cận</a:t>
            </a:r>
            <a:r>
              <a:rPr lang="en-US" dirty="0"/>
              <a:t> </a:t>
            </a:r>
            <a:r>
              <a:rPr lang="en-US" dirty="0" err="1"/>
              <a:t>của</a:t>
            </a:r>
            <a:r>
              <a:rPr lang="en-US" dirty="0"/>
              <a:t> </a:t>
            </a:r>
            <a:r>
              <a:rPr lang="en-US" dirty="0" err="1"/>
              <a:t>các</a:t>
            </a:r>
            <a:r>
              <a:rPr lang="en-US" dirty="0"/>
              <a:t> </a:t>
            </a:r>
            <a:r>
              <a:rPr lang="en-US" dirty="0" err="1"/>
              <a:t>kỹ</a:t>
            </a:r>
            <a:r>
              <a:rPr lang="en-US" dirty="0"/>
              <a:t> </a:t>
            </a:r>
            <a:r>
              <a:rPr lang="en-US" dirty="0" err="1"/>
              <a:t>sư</a:t>
            </a:r>
            <a:r>
              <a:rPr lang="en-US" dirty="0"/>
              <a:t> </a:t>
            </a:r>
            <a:r>
              <a:rPr lang="en-US" dirty="0" err="1"/>
              <a:t>về</a:t>
            </a:r>
            <a:r>
              <a:rPr lang="en-US" dirty="0"/>
              <a:t> </a:t>
            </a:r>
            <a:r>
              <a:rPr lang="en-US" dirty="0" err="1"/>
              <a:t>lĩnh</a:t>
            </a:r>
            <a:r>
              <a:rPr lang="en-US" dirty="0"/>
              <a:t> </a:t>
            </a:r>
            <a:r>
              <a:rPr lang="en-US" dirty="0" err="1"/>
              <a:t>vực</a:t>
            </a:r>
            <a:r>
              <a:rPr lang="en-US" dirty="0"/>
              <a:t> </a:t>
            </a:r>
            <a:r>
              <a:rPr lang="en-US" dirty="0" err="1"/>
              <a:t>này</a:t>
            </a:r>
            <a:endParaRPr lang="en-US" dirty="0"/>
          </a:p>
          <a:p>
            <a:endParaRPr lang="en-US" dirty="0"/>
          </a:p>
        </p:txBody>
      </p:sp>
      <p:sp>
        <p:nvSpPr>
          <p:cNvPr id="4" name="Slide Number Placeholder 3"/>
          <p:cNvSpPr>
            <a:spLocks noGrp="1"/>
          </p:cNvSpPr>
          <p:nvPr>
            <p:ph type="sldNum" sz="quarter" idx="5"/>
          </p:nvPr>
        </p:nvSpPr>
        <p:spPr/>
        <p:txBody>
          <a:bodyPr/>
          <a:lstStyle/>
          <a:p>
            <a:fld id="{4B3C2E03-3D1A-498D-B9E6-E2B527B52CD1}" type="slidenum">
              <a:rPr lang="en-US" smtClean="0"/>
              <a:t>4</a:t>
            </a:fld>
            <a:endParaRPr lang="en-US"/>
          </a:p>
        </p:txBody>
      </p:sp>
    </p:spTree>
    <p:extLst>
      <p:ext uri="{BB962C8B-B14F-4D97-AF65-F5344CB8AC3E}">
        <p14:creationId xmlns:p14="http://schemas.microsoft.com/office/powerpoint/2010/main" val="38044187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Mục tiêu chính của </a:t>
            </a:r>
            <a:r>
              <a:rPr lang="en-US" dirty="0" err="1"/>
              <a:t>dự</a:t>
            </a:r>
            <a:r>
              <a:rPr lang="en-US" dirty="0"/>
              <a:t> </a:t>
            </a:r>
            <a:r>
              <a:rPr lang="en-US" dirty="0" err="1"/>
              <a:t>án</a:t>
            </a:r>
            <a:r>
              <a:rPr lang="en-US" dirty="0"/>
              <a:t> </a:t>
            </a:r>
            <a:r>
              <a:rPr lang="vi-VN" dirty="0"/>
              <a:t>là </a:t>
            </a:r>
            <a:r>
              <a:rPr lang="en-US" dirty="0" err="1"/>
              <a:t>tự</a:t>
            </a:r>
            <a:r>
              <a:rPr lang="en-US" dirty="0"/>
              <a:t> do</a:t>
            </a:r>
            <a:r>
              <a:rPr lang="vi-VN" dirty="0"/>
              <a:t> hóa quyền truy cập vào các công cụ </a:t>
            </a:r>
            <a:r>
              <a:rPr lang="en-US" dirty="0" err="1"/>
              <a:t>phát</a:t>
            </a:r>
            <a:r>
              <a:rPr lang="en-US" dirty="0"/>
              <a:t> </a:t>
            </a:r>
            <a:r>
              <a:rPr lang="en-US" dirty="0" err="1"/>
              <a:t>triển</a:t>
            </a:r>
            <a:r>
              <a:rPr lang="en-US" dirty="0"/>
              <a:t> </a:t>
            </a:r>
            <a:r>
              <a:rPr lang="vi-VN" dirty="0"/>
              <a:t>phần mềm ô tô </a:t>
            </a:r>
            <a:endParaRPr lang="en-US" dirty="0"/>
          </a:p>
          <a:p>
            <a:r>
              <a:rPr lang="vi-VN" dirty="0"/>
              <a:t>bằng cách tạo AUTOSAR RTE </a:t>
            </a:r>
            <a:r>
              <a:rPr lang="en-US" dirty="0"/>
              <a:t>generator </a:t>
            </a:r>
            <a:r>
              <a:rPr lang="vi-VN" dirty="0"/>
              <a:t>mã nguồn mở. </a:t>
            </a:r>
            <a:endParaRPr lang="en-US" dirty="0"/>
          </a:p>
          <a:p>
            <a:r>
              <a:rPr lang="vi-VN" dirty="0"/>
              <a:t>Công cụ này nhằm mục đích cung cấp cho các nhà phát triển phương tiện </a:t>
            </a:r>
            <a:endParaRPr lang="en-US" dirty="0"/>
          </a:p>
          <a:p>
            <a:r>
              <a:rPr lang="vi-VN" dirty="0"/>
              <a:t>để tạo mã RTE một cách hiệu quả và tiết kiệm chi phí, </a:t>
            </a:r>
            <a:endParaRPr lang="en-US" dirty="0"/>
          </a:p>
          <a:p>
            <a:r>
              <a:rPr lang="vi-VN" dirty="0"/>
              <a:t>trao quyền cho họ tham gia </a:t>
            </a:r>
            <a:r>
              <a:rPr lang="en-US" dirty="0" err="1"/>
              <a:t>phát</a:t>
            </a:r>
            <a:r>
              <a:rPr lang="en-US" dirty="0"/>
              <a:t> </a:t>
            </a:r>
            <a:r>
              <a:rPr lang="en-US" dirty="0" err="1"/>
              <a:t>triển</a:t>
            </a:r>
            <a:r>
              <a:rPr lang="en-US" dirty="0"/>
              <a:t> </a:t>
            </a:r>
            <a:r>
              <a:rPr lang="en-US" dirty="0" err="1"/>
              <a:t>và</a:t>
            </a:r>
            <a:r>
              <a:rPr lang="en-US" dirty="0"/>
              <a:t> </a:t>
            </a:r>
            <a:r>
              <a:rPr lang="en-US" dirty="0" err="1"/>
              <a:t>đóng</a:t>
            </a:r>
            <a:r>
              <a:rPr lang="en-US" dirty="0"/>
              <a:t> </a:t>
            </a:r>
            <a:r>
              <a:rPr lang="en-US" dirty="0" err="1"/>
              <a:t>góp</a:t>
            </a:r>
            <a:r>
              <a:rPr lang="en-US" dirty="0"/>
              <a:t> </a:t>
            </a:r>
            <a:r>
              <a:rPr lang="vi-VN" dirty="0"/>
              <a:t>vào </a:t>
            </a:r>
            <a:r>
              <a:rPr lang="en-US" dirty="0" err="1"/>
              <a:t>sự</a:t>
            </a:r>
            <a:r>
              <a:rPr lang="en-US" dirty="0"/>
              <a:t> </a:t>
            </a:r>
            <a:r>
              <a:rPr lang="en-US" dirty="0" err="1"/>
              <a:t>phát</a:t>
            </a:r>
            <a:r>
              <a:rPr lang="en-US" dirty="0"/>
              <a:t> </a:t>
            </a:r>
            <a:r>
              <a:rPr lang="en-US" dirty="0" err="1"/>
              <a:t>triển</a:t>
            </a:r>
            <a:r>
              <a:rPr lang="vi-VN" dirty="0"/>
              <a:t> của phần mềm ô tô.</a:t>
            </a:r>
            <a:endParaRPr lang="en-US" dirty="0"/>
          </a:p>
        </p:txBody>
      </p:sp>
      <p:sp>
        <p:nvSpPr>
          <p:cNvPr id="4" name="Slide Number Placeholder 3"/>
          <p:cNvSpPr>
            <a:spLocks noGrp="1"/>
          </p:cNvSpPr>
          <p:nvPr>
            <p:ph type="sldNum" sz="quarter" idx="5"/>
          </p:nvPr>
        </p:nvSpPr>
        <p:spPr/>
        <p:txBody>
          <a:bodyPr/>
          <a:lstStyle/>
          <a:p>
            <a:fld id="{4B3C2E03-3D1A-498D-B9E6-E2B527B52CD1}" type="slidenum">
              <a:rPr lang="en-US" smtClean="0"/>
              <a:t>5</a:t>
            </a:fld>
            <a:endParaRPr lang="en-US"/>
          </a:p>
        </p:txBody>
      </p:sp>
    </p:spTree>
    <p:extLst>
      <p:ext uri="{BB962C8B-B14F-4D97-AF65-F5344CB8AC3E}">
        <p14:creationId xmlns:p14="http://schemas.microsoft.com/office/powerpoint/2010/main" val="34760314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Trọng tâm dự án là AUTOSAR RTE Generator, </a:t>
            </a:r>
            <a:endParaRPr lang="en-US" dirty="0"/>
          </a:p>
          <a:p>
            <a:r>
              <a:rPr lang="vi-VN" dirty="0"/>
              <a:t>một công cụ phần mềm được thiết kế để </a:t>
            </a:r>
            <a:r>
              <a:rPr lang="en-US" dirty="0" err="1"/>
              <a:t>nâng</a:t>
            </a:r>
            <a:r>
              <a:rPr lang="en-US" dirty="0"/>
              <a:t> </a:t>
            </a:r>
            <a:r>
              <a:rPr lang="en-US" dirty="0" err="1"/>
              <a:t>cao</a:t>
            </a:r>
            <a:r>
              <a:rPr lang="en-US" dirty="0"/>
              <a:t> </a:t>
            </a:r>
            <a:r>
              <a:rPr lang="en-US" dirty="0" err="1"/>
              <a:t>khả</a:t>
            </a:r>
            <a:r>
              <a:rPr lang="en-US" dirty="0"/>
              <a:t> </a:t>
            </a:r>
            <a:r>
              <a:rPr lang="en-US" dirty="0" err="1"/>
              <a:t>năng</a:t>
            </a:r>
            <a:r>
              <a:rPr lang="en-US" dirty="0"/>
              <a:t> </a:t>
            </a:r>
            <a:r>
              <a:rPr lang="en-US" dirty="0" err="1"/>
              <a:t>tiếp</a:t>
            </a:r>
            <a:r>
              <a:rPr lang="en-US" dirty="0"/>
              <a:t> </a:t>
            </a:r>
            <a:r>
              <a:rPr lang="en-US" dirty="0" err="1"/>
              <a:t>cận</a:t>
            </a:r>
            <a:r>
              <a:rPr lang="en-US" dirty="0"/>
              <a:t> </a:t>
            </a:r>
            <a:r>
              <a:rPr lang="en-US" dirty="0" err="1"/>
              <a:t>việc</a:t>
            </a:r>
            <a:r>
              <a:rPr lang="vi-VN" dirty="0"/>
              <a:t> phát triển phần mềm ô tô. </a:t>
            </a:r>
            <a:endParaRPr lang="en-US" dirty="0"/>
          </a:p>
          <a:p>
            <a:r>
              <a:rPr lang="en-US" b="0" i="0" dirty="0" err="1">
                <a:solidFill>
                  <a:srgbClr val="C0BAB2"/>
                </a:solidFill>
                <a:effectLst/>
                <a:latin typeface="Roboto" panose="02000000000000000000" pitchFamily="2" charset="0"/>
              </a:rPr>
              <a:t>Bằng</a:t>
            </a:r>
            <a:r>
              <a:rPr lang="en-US" b="0" i="0" dirty="0">
                <a:solidFill>
                  <a:srgbClr val="C0BAB2"/>
                </a:solidFill>
                <a:effectLst/>
                <a:latin typeface="Roboto" panose="02000000000000000000" pitchFamily="2" charset="0"/>
              </a:rPr>
              <a:t> </a:t>
            </a:r>
            <a:r>
              <a:rPr lang="en-US" b="0" i="0" dirty="0" err="1">
                <a:solidFill>
                  <a:srgbClr val="C0BAB2"/>
                </a:solidFill>
                <a:effectLst/>
                <a:latin typeface="Roboto" panose="02000000000000000000" pitchFamily="2" charset="0"/>
              </a:rPr>
              <a:t>cách</a:t>
            </a:r>
            <a:r>
              <a:rPr lang="en-US" b="0" i="0" dirty="0">
                <a:solidFill>
                  <a:srgbClr val="C0BAB2"/>
                </a:solidFill>
                <a:effectLst/>
                <a:latin typeface="Roboto" panose="02000000000000000000" pitchFamily="2" charset="0"/>
              </a:rPr>
              <a:t> </a:t>
            </a:r>
            <a:r>
              <a:rPr lang="en-US" b="0" i="0" dirty="0" err="1">
                <a:solidFill>
                  <a:srgbClr val="C0BAB2"/>
                </a:solidFill>
                <a:effectLst/>
                <a:latin typeface="Roboto" panose="02000000000000000000" pitchFamily="2" charset="0"/>
              </a:rPr>
              <a:t>cung</a:t>
            </a:r>
            <a:r>
              <a:rPr lang="en-US" b="0" i="0" dirty="0">
                <a:solidFill>
                  <a:srgbClr val="C0BAB2"/>
                </a:solidFill>
                <a:effectLst/>
                <a:latin typeface="Roboto" panose="02000000000000000000" pitchFamily="2" charset="0"/>
              </a:rPr>
              <a:t> </a:t>
            </a:r>
            <a:r>
              <a:rPr lang="en-US" b="0" i="0" dirty="0" err="1">
                <a:solidFill>
                  <a:srgbClr val="C0BAB2"/>
                </a:solidFill>
                <a:effectLst/>
                <a:latin typeface="Roboto" panose="02000000000000000000" pitchFamily="2" charset="0"/>
              </a:rPr>
              <a:t>cấp</a:t>
            </a:r>
            <a:r>
              <a:rPr lang="en-US" b="0" i="0" dirty="0">
                <a:solidFill>
                  <a:srgbClr val="C0BAB2"/>
                </a:solidFill>
                <a:effectLst/>
                <a:latin typeface="Roboto" panose="02000000000000000000" pitchFamily="2" charset="0"/>
              </a:rPr>
              <a:t> </a:t>
            </a:r>
            <a:r>
              <a:rPr lang="en-US" b="0" i="0" dirty="0" err="1">
                <a:solidFill>
                  <a:srgbClr val="C0BAB2"/>
                </a:solidFill>
                <a:effectLst/>
                <a:latin typeface="Roboto" panose="02000000000000000000" pitchFamily="2" charset="0"/>
              </a:rPr>
              <a:t>giải</a:t>
            </a:r>
            <a:r>
              <a:rPr lang="en-US" b="0" i="0" dirty="0">
                <a:solidFill>
                  <a:srgbClr val="C0BAB2"/>
                </a:solidFill>
                <a:effectLst/>
                <a:latin typeface="Roboto" panose="02000000000000000000" pitchFamily="2" charset="0"/>
              </a:rPr>
              <a:t> </a:t>
            </a:r>
            <a:r>
              <a:rPr lang="en-US" b="0" i="0" dirty="0" err="1">
                <a:solidFill>
                  <a:srgbClr val="C0BAB2"/>
                </a:solidFill>
                <a:effectLst/>
                <a:latin typeface="Roboto" panose="02000000000000000000" pitchFamily="2" charset="0"/>
              </a:rPr>
              <a:t>pháp</a:t>
            </a:r>
            <a:r>
              <a:rPr lang="en-US" b="0" i="0" dirty="0">
                <a:solidFill>
                  <a:srgbClr val="C0BAB2"/>
                </a:solidFill>
                <a:effectLst/>
                <a:latin typeface="Roboto" panose="02000000000000000000" pitchFamily="2" charset="0"/>
              </a:rPr>
              <a:t> </a:t>
            </a:r>
            <a:r>
              <a:rPr lang="en-US" b="0" i="0" dirty="0" err="1">
                <a:solidFill>
                  <a:srgbClr val="C0BAB2"/>
                </a:solidFill>
                <a:effectLst/>
                <a:latin typeface="Roboto" panose="02000000000000000000" pitchFamily="2" charset="0"/>
              </a:rPr>
              <a:t>nguồn</a:t>
            </a:r>
            <a:r>
              <a:rPr lang="en-US" b="0" i="0" dirty="0">
                <a:solidFill>
                  <a:srgbClr val="C0BAB2"/>
                </a:solidFill>
                <a:effectLst/>
                <a:latin typeface="Roboto" panose="02000000000000000000" pitchFamily="2" charset="0"/>
              </a:rPr>
              <a:t> </a:t>
            </a:r>
            <a:r>
              <a:rPr lang="en-US" b="0" i="0" dirty="0" err="1">
                <a:solidFill>
                  <a:srgbClr val="C0BAB2"/>
                </a:solidFill>
                <a:effectLst/>
                <a:latin typeface="Roboto" panose="02000000000000000000" pitchFamily="2" charset="0"/>
              </a:rPr>
              <a:t>mở</a:t>
            </a:r>
            <a:r>
              <a:rPr lang="en-US" b="0" i="0" dirty="0">
                <a:solidFill>
                  <a:srgbClr val="C0BAB2"/>
                </a:solidFill>
                <a:effectLst/>
                <a:latin typeface="Roboto" panose="02000000000000000000" pitchFamily="2" charset="0"/>
              </a:rPr>
              <a:t>, </a:t>
            </a:r>
          </a:p>
          <a:p>
            <a:r>
              <a:rPr lang="en-US" b="0" i="0" dirty="0" err="1">
                <a:solidFill>
                  <a:srgbClr val="C0BAB2"/>
                </a:solidFill>
                <a:effectLst/>
                <a:latin typeface="Roboto" panose="02000000000000000000" pitchFamily="2" charset="0"/>
              </a:rPr>
              <a:t>Dự</a:t>
            </a:r>
            <a:r>
              <a:rPr lang="en-US" b="0" i="0" dirty="0">
                <a:solidFill>
                  <a:srgbClr val="C0BAB2"/>
                </a:solidFill>
                <a:effectLst/>
                <a:latin typeface="Roboto" panose="02000000000000000000" pitchFamily="2" charset="0"/>
              </a:rPr>
              <a:t> </a:t>
            </a:r>
            <a:r>
              <a:rPr lang="en-US" b="0" i="0" dirty="0" err="1">
                <a:solidFill>
                  <a:srgbClr val="C0BAB2"/>
                </a:solidFill>
                <a:effectLst/>
                <a:latin typeface="Roboto" panose="02000000000000000000" pitchFamily="2" charset="0"/>
              </a:rPr>
              <a:t>án</a:t>
            </a:r>
            <a:r>
              <a:rPr lang="en-US" b="0" i="0" dirty="0">
                <a:solidFill>
                  <a:srgbClr val="C0BAB2"/>
                </a:solidFill>
                <a:effectLst/>
                <a:latin typeface="Roboto" panose="02000000000000000000" pitchFamily="2" charset="0"/>
              </a:rPr>
              <a:t> </a:t>
            </a:r>
            <a:r>
              <a:rPr lang="en-US" b="0" i="0" dirty="0" err="1">
                <a:solidFill>
                  <a:srgbClr val="C0BAB2"/>
                </a:solidFill>
                <a:effectLst/>
                <a:latin typeface="Roboto" panose="02000000000000000000" pitchFamily="2" charset="0"/>
              </a:rPr>
              <a:t>mong</a:t>
            </a:r>
            <a:r>
              <a:rPr lang="en-US" b="0" i="0" dirty="0">
                <a:solidFill>
                  <a:srgbClr val="C0BAB2"/>
                </a:solidFill>
                <a:effectLst/>
                <a:latin typeface="Roboto" panose="02000000000000000000" pitchFamily="2" charset="0"/>
              </a:rPr>
              <a:t> </a:t>
            </a:r>
            <a:r>
              <a:rPr lang="en-US" b="0" i="0" dirty="0" err="1">
                <a:solidFill>
                  <a:srgbClr val="C0BAB2"/>
                </a:solidFill>
                <a:effectLst/>
                <a:latin typeface="Roboto" panose="02000000000000000000" pitchFamily="2" charset="0"/>
              </a:rPr>
              <a:t>muốn</a:t>
            </a:r>
            <a:r>
              <a:rPr lang="en-US" b="0" i="0" dirty="0">
                <a:solidFill>
                  <a:srgbClr val="C0BAB2"/>
                </a:solidFill>
                <a:effectLst/>
                <a:latin typeface="Roboto" panose="02000000000000000000" pitchFamily="2" charset="0"/>
              </a:rPr>
              <a:t> </a:t>
            </a:r>
            <a:r>
              <a:rPr lang="en-US" b="0" i="0" dirty="0" err="1">
                <a:solidFill>
                  <a:srgbClr val="C0BAB2"/>
                </a:solidFill>
                <a:effectLst/>
                <a:latin typeface="Roboto" panose="02000000000000000000" pitchFamily="2" charset="0"/>
              </a:rPr>
              <a:t>nâng</a:t>
            </a:r>
            <a:r>
              <a:rPr lang="en-US" b="0" i="0" dirty="0">
                <a:solidFill>
                  <a:srgbClr val="C0BAB2"/>
                </a:solidFill>
                <a:effectLst/>
                <a:latin typeface="Roboto" panose="02000000000000000000" pitchFamily="2" charset="0"/>
              </a:rPr>
              <a:t> </a:t>
            </a:r>
            <a:r>
              <a:rPr lang="en-US" b="0" i="0" dirty="0" err="1">
                <a:solidFill>
                  <a:srgbClr val="C0BAB2"/>
                </a:solidFill>
                <a:effectLst/>
                <a:latin typeface="Roboto" panose="02000000000000000000" pitchFamily="2" charset="0"/>
              </a:rPr>
              <a:t>cao</a:t>
            </a:r>
            <a:r>
              <a:rPr lang="en-US" b="0" i="0" dirty="0">
                <a:solidFill>
                  <a:srgbClr val="C0BAB2"/>
                </a:solidFill>
                <a:effectLst/>
                <a:latin typeface="Roboto" panose="02000000000000000000" pitchFamily="2" charset="0"/>
              </a:rPr>
              <a:t> </a:t>
            </a:r>
            <a:r>
              <a:rPr lang="en-US" b="0" i="0" dirty="0" err="1">
                <a:solidFill>
                  <a:srgbClr val="C0BAB2"/>
                </a:solidFill>
                <a:effectLst/>
                <a:latin typeface="Roboto" panose="02000000000000000000" pitchFamily="2" charset="0"/>
              </a:rPr>
              <a:t>khả</a:t>
            </a:r>
            <a:r>
              <a:rPr lang="en-US" b="0" i="0" dirty="0">
                <a:solidFill>
                  <a:srgbClr val="C0BAB2"/>
                </a:solidFill>
                <a:effectLst/>
                <a:latin typeface="Roboto" panose="02000000000000000000" pitchFamily="2" charset="0"/>
              </a:rPr>
              <a:t> </a:t>
            </a:r>
            <a:r>
              <a:rPr lang="en-US" b="0" i="0" dirty="0" err="1">
                <a:solidFill>
                  <a:srgbClr val="C0BAB2"/>
                </a:solidFill>
                <a:effectLst/>
                <a:latin typeface="Roboto" panose="02000000000000000000" pitchFamily="2" charset="0"/>
              </a:rPr>
              <a:t>năng</a:t>
            </a:r>
            <a:r>
              <a:rPr lang="en-US" b="0" i="0" dirty="0">
                <a:solidFill>
                  <a:srgbClr val="C0BAB2"/>
                </a:solidFill>
                <a:effectLst/>
                <a:latin typeface="Roboto" panose="02000000000000000000" pitchFamily="2" charset="0"/>
              </a:rPr>
              <a:t> </a:t>
            </a:r>
            <a:r>
              <a:rPr lang="en-US" b="0" i="0" dirty="0" err="1">
                <a:solidFill>
                  <a:srgbClr val="C0BAB2"/>
                </a:solidFill>
                <a:effectLst/>
                <a:latin typeface="Roboto" panose="02000000000000000000" pitchFamily="2" charset="0"/>
              </a:rPr>
              <a:t>tiếp</a:t>
            </a:r>
            <a:r>
              <a:rPr lang="en-US" b="0" i="0" dirty="0">
                <a:solidFill>
                  <a:srgbClr val="C0BAB2"/>
                </a:solidFill>
                <a:effectLst/>
                <a:latin typeface="Roboto" panose="02000000000000000000" pitchFamily="2" charset="0"/>
              </a:rPr>
              <a:t> </a:t>
            </a:r>
            <a:r>
              <a:rPr lang="en-US" b="0" i="0" dirty="0" err="1">
                <a:solidFill>
                  <a:srgbClr val="C0BAB2"/>
                </a:solidFill>
                <a:effectLst/>
                <a:latin typeface="Roboto" panose="02000000000000000000" pitchFamily="2" charset="0"/>
              </a:rPr>
              <a:t>cận</a:t>
            </a:r>
            <a:r>
              <a:rPr lang="en-US" b="0" i="0" dirty="0">
                <a:solidFill>
                  <a:srgbClr val="C0BAB2"/>
                </a:solidFill>
                <a:effectLst/>
                <a:latin typeface="Roboto" panose="02000000000000000000" pitchFamily="2" charset="0"/>
              </a:rPr>
              <a:t>, </a:t>
            </a:r>
          </a:p>
          <a:p>
            <a:r>
              <a:rPr lang="en-US" b="0" i="0" dirty="0" err="1">
                <a:solidFill>
                  <a:srgbClr val="C0BAB2"/>
                </a:solidFill>
                <a:effectLst/>
                <a:latin typeface="Roboto" panose="02000000000000000000" pitchFamily="2" charset="0"/>
              </a:rPr>
              <a:t>Giảm</a:t>
            </a:r>
            <a:r>
              <a:rPr lang="en-US" b="0" i="0" dirty="0">
                <a:solidFill>
                  <a:srgbClr val="C0BAB2"/>
                </a:solidFill>
                <a:effectLst/>
                <a:latin typeface="Roboto" panose="02000000000000000000" pitchFamily="2" charset="0"/>
              </a:rPr>
              <a:t> </a:t>
            </a:r>
            <a:r>
              <a:rPr lang="en-US" b="0" i="0" dirty="0" err="1">
                <a:solidFill>
                  <a:srgbClr val="C0BAB2"/>
                </a:solidFill>
                <a:effectLst/>
                <a:latin typeface="Roboto" panose="02000000000000000000" pitchFamily="2" charset="0"/>
              </a:rPr>
              <a:t>thiểu</a:t>
            </a:r>
            <a:r>
              <a:rPr lang="en-US" b="0" i="0" dirty="0">
                <a:solidFill>
                  <a:srgbClr val="C0BAB2"/>
                </a:solidFill>
                <a:effectLst/>
                <a:latin typeface="Roboto" panose="02000000000000000000" pitchFamily="2" charset="0"/>
              </a:rPr>
              <a:t> chi </a:t>
            </a:r>
            <a:r>
              <a:rPr lang="en-US" b="0" i="0" dirty="0" err="1">
                <a:solidFill>
                  <a:srgbClr val="C0BAB2"/>
                </a:solidFill>
                <a:effectLst/>
                <a:latin typeface="Roboto" panose="02000000000000000000" pitchFamily="2" charset="0"/>
              </a:rPr>
              <a:t>phí</a:t>
            </a:r>
            <a:r>
              <a:rPr lang="en-US" b="0" i="0" dirty="0">
                <a:solidFill>
                  <a:srgbClr val="C0BAB2"/>
                </a:solidFill>
                <a:effectLst/>
                <a:latin typeface="Roboto" panose="02000000000000000000" pitchFamily="2" charset="0"/>
              </a:rPr>
              <a:t> </a:t>
            </a:r>
            <a:r>
              <a:rPr lang="en-US" b="0" i="0" dirty="0" err="1">
                <a:solidFill>
                  <a:srgbClr val="C0BAB2"/>
                </a:solidFill>
                <a:effectLst/>
                <a:latin typeface="Roboto" panose="02000000000000000000" pitchFamily="2" charset="0"/>
              </a:rPr>
              <a:t>trong</a:t>
            </a:r>
            <a:r>
              <a:rPr lang="en-US" b="0" i="0" dirty="0">
                <a:solidFill>
                  <a:srgbClr val="C0BAB2"/>
                </a:solidFill>
                <a:effectLst/>
                <a:latin typeface="Roboto" panose="02000000000000000000" pitchFamily="2" charset="0"/>
              </a:rPr>
              <a:t> </a:t>
            </a:r>
            <a:r>
              <a:rPr lang="en-US" b="0" i="0" dirty="0" err="1">
                <a:solidFill>
                  <a:srgbClr val="C0BAB2"/>
                </a:solidFill>
                <a:effectLst/>
                <a:latin typeface="Roboto" panose="02000000000000000000" pitchFamily="2" charset="0"/>
              </a:rPr>
              <a:t>việc</a:t>
            </a:r>
            <a:r>
              <a:rPr lang="en-US" b="0" i="0" dirty="0">
                <a:solidFill>
                  <a:srgbClr val="C0BAB2"/>
                </a:solidFill>
                <a:effectLst/>
                <a:latin typeface="Roboto" panose="02000000000000000000" pitchFamily="2" charset="0"/>
              </a:rPr>
              <a:t> </a:t>
            </a:r>
            <a:r>
              <a:rPr lang="en-US" b="0" i="0" dirty="0" err="1">
                <a:solidFill>
                  <a:srgbClr val="C0BAB2"/>
                </a:solidFill>
                <a:effectLst/>
                <a:latin typeface="Roboto" panose="02000000000000000000" pitchFamily="2" charset="0"/>
              </a:rPr>
              <a:t>tạo</a:t>
            </a:r>
            <a:r>
              <a:rPr lang="en-US" b="0" i="0" dirty="0">
                <a:solidFill>
                  <a:srgbClr val="C0BAB2"/>
                </a:solidFill>
                <a:effectLst/>
                <a:latin typeface="Roboto" panose="02000000000000000000" pitchFamily="2" charset="0"/>
              </a:rPr>
              <a:t> </a:t>
            </a:r>
            <a:r>
              <a:rPr lang="en-US" b="0" i="0" dirty="0" err="1">
                <a:solidFill>
                  <a:srgbClr val="C0BAB2"/>
                </a:solidFill>
                <a:effectLst/>
                <a:latin typeface="Roboto" panose="02000000000000000000" pitchFamily="2" charset="0"/>
              </a:rPr>
              <a:t>mã</a:t>
            </a:r>
            <a:r>
              <a:rPr lang="en-US" b="0" i="0" dirty="0">
                <a:solidFill>
                  <a:srgbClr val="C0BAB2"/>
                </a:solidFill>
                <a:effectLst/>
                <a:latin typeface="Roboto" panose="02000000000000000000" pitchFamily="2" charset="0"/>
              </a:rPr>
              <a:t> RTE, </a:t>
            </a:r>
            <a:r>
              <a:rPr lang="en-US" b="0" i="0" dirty="0" err="1">
                <a:solidFill>
                  <a:srgbClr val="C0BAB2"/>
                </a:solidFill>
                <a:effectLst/>
                <a:latin typeface="Roboto" panose="02000000000000000000" pitchFamily="2" charset="0"/>
              </a:rPr>
              <a:t>tiết</a:t>
            </a:r>
            <a:r>
              <a:rPr lang="en-US" b="0" i="0" dirty="0">
                <a:solidFill>
                  <a:srgbClr val="C0BAB2"/>
                </a:solidFill>
                <a:effectLst/>
                <a:latin typeface="Roboto" panose="02000000000000000000" pitchFamily="2" charset="0"/>
              </a:rPr>
              <a:t> </a:t>
            </a:r>
            <a:r>
              <a:rPr lang="en-US" b="0" i="0" dirty="0" err="1">
                <a:solidFill>
                  <a:srgbClr val="C0BAB2"/>
                </a:solidFill>
                <a:effectLst/>
                <a:latin typeface="Roboto" panose="02000000000000000000" pitchFamily="2" charset="0"/>
              </a:rPr>
              <a:t>kiệm</a:t>
            </a:r>
            <a:r>
              <a:rPr lang="en-US" b="0" i="0" dirty="0">
                <a:solidFill>
                  <a:srgbClr val="C0BAB2"/>
                </a:solidFill>
                <a:effectLst/>
                <a:latin typeface="Roboto" panose="02000000000000000000" pitchFamily="2" charset="0"/>
              </a:rPr>
              <a:t> </a:t>
            </a:r>
            <a:r>
              <a:rPr lang="en-US" b="0" i="0" dirty="0" err="1">
                <a:solidFill>
                  <a:srgbClr val="C0BAB2"/>
                </a:solidFill>
                <a:effectLst/>
                <a:latin typeface="Roboto" panose="02000000000000000000" pitchFamily="2" charset="0"/>
              </a:rPr>
              <a:t>nguồn</a:t>
            </a:r>
            <a:r>
              <a:rPr lang="en-US" b="0" i="0" dirty="0">
                <a:solidFill>
                  <a:srgbClr val="C0BAB2"/>
                </a:solidFill>
                <a:effectLst/>
                <a:latin typeface="Roboto" panose="02000000000000000000" pitchFamily="2" charset="0"/>
              </a:rPr>
              <a:t> </a:t>
            </a:r>
            <a:r>
              <a:rPr lang="en-US" b="0" i="0" dirty="0" err="1">
                <a:solidFill>
                  <a:srgbClr val="C0BAB2"/>
                </a:solidFill>
                <a:effectLst/>
                <a:latin typeface="Roboto" panose="02000000000000000000" pitchFamily="2" charset="0"/>
              </a:rPr>
              <a:t>lực</a:t>
            </a:r>
            <a:r>
              <a:rPr lang="en-US" b="0" i="0" dirty="0">
                <a:solidFill>
                  <a:srgbClr val="C0BAB2"/>
                </a:solidFill>
                <a:effectLst/>
                <a:latin typeface="Roboto" panose="02000000000000000000" pitchFamily="2" charset="0"/>
              </a:rPr>
              <a:t> </a:t>
            </a:r>
            <a:r>
              <a:rPr lang="en-US" b="0" i="0" dirty="0" err="1">
                <a:solidFill>
                  <a:srgbClr val="C0BAB2"/>
                </a:solidFill>
                <a:effectLst/>
                <a:latin typeface="Roboto" panose="02000000000000000000" pitchFamily="2" charset="0"/>
              </a:rPr>
              <a:t>trong</a:t>
            </a:r>
            <a:r>
              <a:rPr lang="en-US" b="0" i="0" dirty="0">
                <a:solidFill>
                  <a:srgbClr val="C0BAB2"/>
                </a:solidFill>
                <a:effectLst/>
                <a:latin typeface="Roboto" panose="02000000000000000000" pitchFamily="2" charset="0"/>
              </a:rPr>
              <a:t> </a:t>
            </a:r>
            <a:r>
              <a:rPr lang="en-US" b="0" i="0" dirty="0" err="1">
                <a:solidFill>
                  <a:srgbClr val="C0BAB2"/>
                </a:solidFill>
                <a:effectLst/>
                <a:latin typeface="Roboto" panose="02000000000000000000" pitchFamily="2" charset="0"/>
              </a:rPr>
              <a:t>ngành</a:t>
            </a:r>
            <a:endParaRPr lang="en-US" dirty="0"/>
          </a:p>
        </p:txBody>
      </p:sp>
      <p:sp>
        <p:nvSpPr>
          <p:cNvPr id="4" name="Slide Number Placeholder 3"/>
          <p:cNvSpPr>
            <a:spLocks noGrp="1"/>
          </p:cNvSpPr>
          <p:nvPr>
            <p:ph type="sldNum" sz="quarter" idx="5"/>
          </p:nvPr>
        </p:nvSpPr>
        <p:spPr/>
        <p:txBody>
          <a:bodyPr/>
          <a:lstStyle/>
          <a:p>
            <a:fld id="{4B3C2E03-3D1A-498D-B9E6-E2B527B52CD1}" type="slidenum">
              <a:rPr lang="en-US" smtClean="0"/>
              <a:t>6</a:t>
            </a:fld>
            <a:endParaRPr lang="en-US"/>
          </a:p>
        </p:txBody>
      </p:sp>
    </p:spTree>
    <p:extLst>
      <p:ext uri="{BB962C8B-B14F-4D97-AF65-F5344CB8AC3E}">
        <p14:creationId xmlns:p14="http://schemas.microsoft.com/office/powerpoint/2010/main" val="17958829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AUTOSAR RTE Generator </a:t>
            </a:r>
            <a:r>
              <a:rPr lang="en-US" dirty="0" err="1"/>
              <a:t>của</a:t>
            </a:r>
            <a:r>
              <a:rPr lang="en-US" dirty="0"/>
              <a:t> </a:t>
            </a:r>
            <a:r>
              <a:rPr lang="en-US" dirty="0" err="1"/>
              <a:t>dự</a:t>
            </a:r>
            <a:r>
              <a:rPr lang="en-US" dirty="0"/>
              <a:t> </a:t>
            </a:r>
            <a:r>
              <a:rPr lang="en-US" dirty="0" err="1"/>
              <a:t>án</a:t>
            </a:r>
            <a:r>
              <a:rPr lang="en-US" dirty="0"/>
              <a:t> </a:t>
            </a:r>
            <a:r>
              <a:rPr lang="en-US" dirty="0" err="1"/>
              <a:t>này</a:t>
            </a:r>
            <a:r>
              <a:rPr lang="en-US" dirty="0"/>
              <a:t> bao </a:t>
            </a:r>
            <a:r>
              <a:rPr lang="en-US" dirty="0" err="1"/>
              <a:t>gồm</a:t>
            </a:r>
            <a:r>
              <a:rPr lang="en-US" dirty="0"/>
              <a:t> </a:t>
            </a:r>
            <a:r>
              <a:rPr lang="en-US" dirty="0" err="1"/>
              <a:t>các</a:t>
            </a:r>
            <a:r>
              <a:rPr lang="en-US" dirty="0"/>
              <a:t> </a:t>
            </a:r>
            <a:r>
              <a:rPr lang="en-US" dirty="0" err="1"/>
              <a:t>thành</a:t>
            </a:r>
            <a:r>
              <a:rPr lang="en-US" dirty="0"/>
              <a:t> </a:t>
            </a:r>
            <a:r>
              <a:rPr lang="en-US" dirty="0" err="1"/>
              <a:t>phần</a:t>
            </a:r>
            <a:r>
              <a:rPr lang="en-US" dirty="0"/>
              <a:t> </a:t>
            </a:r>
            <a:r>
              <a:rPr lang="en-US" dirty="0" err="1"/>
              <a:t>và</a:t>
            </a:r>
            <a:r>
              <a:rPr lang="en-US" dirty="0"/>
              <a:t> </a:t>
            </a:r>
            <a:r>
              <a:rPr lang="en-US" dirty="0" err="1"/>
              <a:t>tính</a:t>
            </a:r>
            <a:r>
              <a:rPr lang="en-US" dirty="0"/>
              <a:t> </a:t>
            </a:r>
            <a:r>
              <a:rPr lang="en-US" dirty="0" err="1"/>
              <a:t>năng</a:t>
            </a:r>
            <a:r>
              <a:rPr lang="en-US" dirty="0"/>
              <a:t> </a:t>
            </a:r>
            <a:r>
              <a:rPr lang="en-US" dirty="0" err="1"/>
              <a:t>chính</a:t>
            </a:r>
            <a:r>
              <a:rPr lang="en-US" dirty="0"/>
              <a:t> </a:t>
            </a:r>
            <a:r>
              <a:rPr lang="en-US" dirty="0" err="1"/>
              <a:t>như</a:t>
            </a:r>
            <a:r>
              <a:rPr lang="en-US" dirty="0"/>
              <a:t> </a:t>
            </a:r>
            <a:br>
              <a:rPr lang="en-US" dirty="0"/>
            </a:br>
            <a:r>
              <a:rPr lang="en-US" dirty="0" err="1"/>
              <a:t>sử</a:t>
            </a:r>
            <a:r>
              <a:rPr lang="en-US" dirty="0"/>
              <a:t> </a:t>
            </a:r>
            <a:r>
              <a:rPr lang="en-US" dirty="0" err="1"/>
              <a:t>dụng</a:t>
            </a:r>
            <a:r>
              <a:rPr lang="en-US" dirty="0"/>
              <a:t> </a:t>
            </a:r>
            <a:r>
              <a:rPr lang="en-US" dirty="0" err="1"/>
              <a:t>đệ</a:t>
            </a:r>
            <a:r>
              <a:rPr lang="en-US" dirty="0"/>
              <a:t> </a:t>
            </a:r>
            <a:r>
              <a:rPr lang="en-US" dirty="0" err="1"/>
              <a:t>quy</a:t>
            </a:r>
            <a:r>
              <a:rPr lang="en-US" dirty="0"/>
              <a:t> </a:t>
            </a:r>
            <a:r>
              <a:rPr lang="en-US" dirty="0" err="1"/>
              <a:t>đổi</a:t>
            </a:r>
            <a:r>
              <a:rPr lang="en-US" dirty="0"/>
              <a:t> </a:t>
            </a:r>
            <a:r>
              <a:rPr lang="en-US" dirty="0" err="1"/>
              <a:t>mới</a:t>
            </a:r>
            <a:r>
              <a:rPr lang="en-US" dirty="0"/>
              <a:t> </a:t>
            </a:r>
            <a:r>
              <a:rPr lang="en-US" dirty="0" err="1"/>
              <a:t>để</a:t>
            </a:r>
            <a:r>
              <a:rPr lang="en-US" dirty="0"/>
              <a:t> </a:t>
            </a:r>
            <a:r>
              <a:rPr lang="en-US" dirty="0" err="1"/>
              <a:t>chuyển</a:t>
            </a:r>
            <a:r>
              <a:rPr lang="en-US" dirty="0"/>
              <a:t> </a:t>
            </a:r>
            <a:r>
              <a:rPr lang="en-US" dirty="0" err="1"/>
              <a:t>đổi</a:t>
            </a:r>
            <a:r>
              <a:rPr lang="en-US" dirty="0"/>
              <a:t> XML sang JSON, </a:t>
            </a:r>
            <a:br>
              <a:rPr lang="en-US" dirty="0"/>
            </a:br>
            <a:r>
              <a:rPr lang="en-US" dirty="0" err="1"/>
              <a:t>Trích</a:t>
            </a:r>
            <a:r>
              <a:rPr lang="en-US" dirty="0"/>
              <a:t> </a:t>
            </a:r>
            <a:r>
              <a:rPr lang="en-US" dirty="0" err="1"/>
              <a:t>xuất</a:t>
            </a:r>
            <a:r>
              <a:rPr lang="en-US" dirty="0"/>
              <a:t> </a:t>
            </a:r>
            <a:r>
              <a:rPr lang="en-US" dirty="0" err="1"/>
              <a:t>thông</a:t>
            </a:r>
            <a:r>
              <a:rPr lang="en-US" dirty="0"/>
              <a:t> tin </a:t>
            </a:r>
          </a:p>
          <a:p>
            <a:r>
              <a:rPr lang="en-US" dirty="0" err="1"/>
              <a:t>Tổng</a:t>
            </a:r>
            <a:r>
              <a:rPr lang="en-US" dirty="0"/>
              <a:t> </a:t>
            </a:r>
            <a:r>
              <a:rPr lang="en-US" dirty="0" err="1"/>
              <a:t>hợp</a:t>
            </a:r>
            <a:r>
              <a:rPr lang="en-US" dirty="0"/>
              <a:t> </a:t>
            </a:r>
            <a:r>
              <a:rPr lang="en-US" dirty="0" err="1"/>
              <a:t>thông</a:t>
            </a:r>
            <a:r>
              <a:rPr lang="en-US" dirty="0"/>
              <a:t> tin</a:t>
            </a:r>
          </a:p>
          <a:p>
            <a:r>
              <a:rPr lang="en-US" dirty="0" err="1"/>
              <a:t>Và</a:t>
            </a:r>
            <a:r>
              <a:rPr lang="en-US" dirty="0"/>
              <a:t> </a:t>
            </a:r>
            <a:r>
              <a:rPr lang="en-US" dirty="0" err="1"/>
              <a:t>tạo</a:t>
            </a:r>
            <a:r>
              <a:rPr lang="en-US" dirty="0"/>
              <a:t> </a:t>
            </a:r>
            <a:r>
              <a:rPr lang="en-US" dirty="0" err="1"/>
              <a:t>mã</a:t>
            </a:r>
            <a:r>
              <a:rPr lang="en-US" dirty="0"/>
              <a:t> code</a:t>
            </a:r>
          </a:p>
        </p:txBody>
      </p:sp>
      <p:sp>
        <p:nvSpPr>
          <p:cNvPr id="4" name="Slide Number Placeholder 3"/>
          <p:cNvSpPr>
            <a:spLocks noGrp="1"/>
          </p:cNvSpPr>
          <p:nvPr>
            <p:ph type="sldNum" sz="quarter" idx="5"/>
          </p:nvPr>
        </p:nvSpPr>
        <p:spPr/>
        <p:txBody>
          <a:bodyPr/>
          <a:lstStyle/>
          <a:p>
            <a:fld id="{4B3C2E03-3D1A-498D-B9E6-E2B527B52CD1}" type="slidenum">
              <a:rPr lang="en-US" smtClean="0"/>
              <a:t>7</a:t>
            </a:fld>
            <a:endParaRPr lang="en-US"/>
          </a:p>
        </p:txBody>
      </p:sp>
    </p:spTree>
    <p:extLst>
      <p:ext uri="{BB962C8B-B14F-4D97-AF65-F5344CB8AC3E}">
        <p14:creationId xmlns:p14="http://schemas.microsoft.com/office/powerpoint/2010/main" val="39920335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AUTOSAR RTE </a:t>
            </a:r>
            <a:r>
              <a:rPr lang="en-US" dirty="0"/>
              <a:t>Generator </a:t>
            </a:r>
            <a:r>
              <a:rPr lang="vi-VN" dirty="0"/>
              <a:t>tận dụng đệ quy để chuyển đổi XML sang JSON</a:t>
            </a:r>
            <a:r>
              <a:rPr lang="en-US" dirty="0"/>
              <a:t> </a:t>
            </a:r>
            <a:r>
              <a:rPr lang="en-US" dirty="0" err="1"/>
              <a:t>một</a:t>
            </a:r>
            <a:r>
              <a:rPr lang="en-US" dirty="0"/>
              <a:t> </a:t>
            </a:r>
            <a:r>
              <a:rPr lang="en-US" dirty="0" err="1"/>
              <a:t>cách</a:t>
            </a:r>
            <a:r>
              <a:rPr lang="en-US" dirty="0"/>
              <a:t> </a:t>
            </a:r>
            <a:r>
              <a:rPr lang="en-US" dirty="0" err="1"/>
              <a:t>toàn</a:t>
            </a:r>
            <a:r>
              <a:rPr lang="en-US" dirty="0"/>
              <a:t> </a:t>
            </a:r>
            <a:r>
              <a:rPr lang="en-US" dirty="0" err="1"/>
              <a:t>diện</a:t>
            </a:r>
            <a:r>
              <a:rPr lang="vi-VN" dirty="0"/>
              <a:t>. </a:t>
            </a:r>
            <a:endParaRPr lang="en-US" dirty="0"/>
          </a:p>
          <a:p>
            <a:r>
              <a:rPr lang="vi-VN" dirty="0"/>
              <a:t>Cách tiếp cận này giúp </a:t>
            </a:r>
            <a:r>
              <a:rPr lang="en-US" dirty="0" err="1"/>
              <a:t>giảm</a:t>
            </a:r>
            <a:r>
              <a:rPr lang="vi-VN" dirty="0"/>
              <a:t> kích thước mã</a:t>
            </a:r>
            <a:r>
              <a:rPr lang="en-US" dirty="0"/>
              <a:t> </a:t>
            </a:r>
            <a:r>
              <a:rPr lang="vi-VN" dirty="0"/>
              <a:t>đáng kể </a:t>
            </a:r>
            <a:r>
              <a:rPr lang="en-US" dirty="0" err="1"/>
              <a:t>và</a:t>
            </a:r>
            <a:r>
              <a:rPr lang="en-US" dirty="0"/>
              <a:t> </a:t>
            </a:r>
            <a:r>
              <a:rPr lang="en-US" dirty="0" err="1"/>
              <a:t>giảm</a:t>
            </a:r>
            <a:r>
              <a:rPr lang="en-US" dirty="0"/>
              <a:t> </a:t>
            </a:r>
            <a:r>
              <a:rPr lang="vi-VN" dirty="0"/>
              <a:t>độ phức tạp </a:t>
            </a:r>
            <a:r>
              <a:rPr lang="en-US" dirty="0" err="1"/>
              <a:t>khi</a:t>
            </a:r>
            <a:r>
              <a:rPr lang="en-US" dirty="0"/>
              <a:t> </a:t>
            </a:r>
            <a:r>
              <a:rPr lang="en-US" dirty="0" err="1"/>
              <a:t>truy</a:t>
            </a:r>
            <a:r>
              <a:rPr lang="en-US" dirty="0"/>
              <a:t> </a:t>
            </a:r>
            <a:r>
              <a:rPr lang="en-US" dirty="0" err="1"/>
              <a:t>xuất</a:t>
            </a:r>
            <a:r>
              <a:rPr lang="en-US" dirty="0"/>
              <a:t> </a:t>
            </a:r>
            <a:r>
              <a:rPr lang="en-US" dirty="0" err="1"/>
              <a:t>thành</a:t>
            </a:r>
            <a:r>
              <a:rPr lang="en-US" dirty="0"/>
              <a:t> </a:t>
            </a:r>
            <a:r>
              <a:rPr lang="en-US" dirty="0" err="1"/>
              <a:t>phần</a:t>
            </a:r>
            <a:r>
              <a:rPr lang="en-US" dirty="0"/>
              <a:t> AUTOSAR</a:t>
            </a:r>
            <a:r>
              <a:rPr lang="vi-VN" dirty="0"/>
              <a:t>, </a:t>
            </a:r>
            <a:endParaRPr lang="en-US" dirty="0"/>
          </a:p>
          <a:p>
            <a:r>
              <a:rPr lang="vi-VN" dirty="0"/>
              <a:t>nâng cao hiệu quả, khả năng bảo trì và khả năng truy cập của công cụ.</a:t>
            </a:r>
            <a:endParaRPr lang="en-US" dirty="0"/>
          </a:p>
        </p:txBody>
      </p:sp>
      <p:sp>
        <p:nvSpPr>
          <p:cNvPr id="4" name="Slide Number Placeholder 3"/>
          <p:cNvSpPr>
            <a:spLocks noGrp="1"/>
          </p:cNvSpPr>
          <p:nvPr>
            <p:ph type="sldNum" sz="quarter" idx="5"/>
          </p:nvPr>
        </p:nvSpPr>
        <p:spPr/>
        <p:txBody>
          <a:bodyPr/>
          <a:lstStyle/>
          <a:p>
            <a:fld id="{4B3C2E03-3D1A-498D-B9E6-E2B527B52CD1}" type="slidenum">
              <a:rPr lang="en-US" smtClean="0"/>
              <a:t>8</a:t>
            </a:fld>
            <a:endParaRPr lang="en-US"/>
          </a:p>
        </p:txBody>
      </p:sp>
    </p:spTree>
    <p:extLst>
      <p:ext uri="{BB962C8B-B14F-4D97-AF65-F5344CB8AC3E}">
        <p14:creationId xmlns:p14="http://schemas.microsoft.com/office/powerpoint/2010/main" val="21465748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Để</a:t>
            </a:r>
            <a:r>
              <a:rPr lang="en-US" dirty="0"/>
              <a:t> </a:t>
            </a:r>
            <a:r>
              <a:rPr lang="en-US" dirty="0" err="1"/>
              <a:t>kiểm</a:t>
            </a:r>
            <a:r>
              <a:rPr lang="en-US" dirty="0"/>
              <a:t> </a:t>
            </a:r>
            <a:r>
              <a:rPr lang="en-US" dirty="0" err="1"/>
              <a:t>tra</a:t>
            </a:r>
            <a:r>
              <a:rPr lang="en-US" dirty="0"/>
              <a:t> </a:t>
            </a:r>
            <a:r>
              <a:rPr lang="en-US" dirty="0" err="1"/>
              <a:t>tính</a:t>
            </a:r>
            <a:r>
              <a:rPr lang="en-US" dirty="0"/>
              <a:t> </a:t>
            </a:r>
            <a:r>
              <a:rPr lang="en-US" dirty="0" err="1"/>
              <a:t>đúng</a:t>
            </a:r>
            <a:r>
              <a:rPr lang="en-US" dirty="0"/>
              <a:t> </a:t>
            </a:r>
            <a:r>
              <a:rPr lang="en-US" dirty="0" err="1"/>
              <a:t>đắn</a:t>
            </a:r>
            <a:r>
              <a:rPr lang="en-US" dirty="0"/>
              <a:t> </a:t>
            </a:r>
            <a:r>
              <a:rPr lang="en-US" dirty="0" err="1"/>
              <a:t>của</a:t>
            </a:r>
            <a:r>
              <a:rPr lang="en-US" dirty="0"/>
              <a:t> </a:t>
            </a:r>
            <a:r>
              <a:rPr lang="en-US" dirty="0" err="1"/>
              <a:t>mã</a:t>
            </a:r>
            <a:r>
              <a:rPr lang="en-US" dirty="0"/>
              <a:t> </a:t>
            </a:r>
            <a:r>
              <a:rPr lang="en-US" dirty="0" err="1"/>
              <a:t>nguồn</a:t>
            </a:r>
            <a:r>
              <a:rPr lang="en-US" dirty="0"/>
              <a:t> </a:t>
            </a:r>
            <a:r>
              <a:rPr lang="en-US" dirty="0" err="1"/>
              <a:t>được</a:t>
            </a:r>
            <a:r>
              <a:rPr lang="en-US" dirty="0"/>
              <a:t> </a:t>
            </a:r>
            <a:r>
              <a:rPr lang="en-US" dirty="0" err="1"/>
              <a:t>sinh</a:t>
            </a:r>
            <a:r>
              <a:rPr lang="en-US" dirty="0"/>
              <a:t> </a:t>
            </a:r>
            <a:r>
              <a:rPr lang="en-US" dirty="0" err="1"/>
              <a:t>từ</a:t>
            </a:r>
            <a:r>
              <a:rPr lang="en-US" dirty="0"/>
              <a:t> AUTOSAR RTE generator </a:t>
            </a:r>
            <a:r>
              <a:rPr lang="en-US" dirty="0" err="1"/>
              <a:t>thì</a:t>
            </a:r>
            <a:endParaRPr lang="en-US" dirty="0"/>
          </a:p>
          <a:p>
            <a:r>
              <a:rPr lang="en-US" dirty="0" err="1"/>
              <a:t>Một</a:t>
            </a:r>
            <a:r>
              <a:rPr lang="en-US" dirty="0"/>
              <a:t> </a:t>
            </a:r>
            <a:r>
              <a:rPr lang="en-US" dirty="0" err="1"/>
              <a:t>chương</a:t>
            </a:r>
            <a:r>
              <a:rPr lang="en-US" dirty="0"/>
              <a:t> </a:t>
            </a:r>
            <a:r>
              <a:rPr lang="en-US" dirty="0" err="1"/>
              <a:t>trình</a:t>
            </a:r>
            <a:r>
              <a:rPr lang="en-US" dirty="0"/>
              <a:t> demo </a:t>
            </a:r>
            <a:r>
              <a:rPr lang="en-US" dirty="0" err="1"/>
              <a:t>đã</a:t>
            </a:r>
            <a:r>
              <a:rPr lang="en-US" dirty="0"/>
              <a:t> </a:t>
            </a:r>
            <a:r>
              <a:rPr lang="en-US" dirty="0" err="1"/>
              <a:t>được</a:t>
            </a:r>
            <a:r>
              <a:rPr lang="en-US" dirty="0"/>
              <a:t> </a:t>
            </a:r>
            <a:r>
              <a:rPr lang="en-US" dirty="0" err="1"/>
              <a:t>thiết</a:t>
            </a:r>
            <a:r>
              <a:rPr lang="en-US" dirty="0"/>
              <a:t> </a:t>
            </a:r>
            <a:r>
              <a:rPr lang="en-US" dirty="0" err="1"/>
              <a:t>kế</a:t>
            </a:r>
            <a:r>
              <a:rPr lang="en-US" dirty="0"/>
              <a:t> </a:t>
            </a:r>
            <a:r>
              <a:rPr lang="en-US" dirty="0" err="1"/>
              <a:t>với</a:t>
            </a:r>
            <a:r>
              <a:rPr lang="en-US" dirty="0"/>
              <a:t> 3 Thành </a:t>
            </a:r>
            <a:r>
              <a:rPr lang="en-US" dirty="0" err="1"/>
              <a:t>phần</a:t>
            </a:r>
            <a:r>
              <a:rPr lang="en-US" dirty="0"/>
              <a:t> </a:t>
            </a:r>
            <a:r>
              <a:rPr lang="en-US" dirty="0" err="1"/>
              <a:t>giao</a:t>
            </a:r>
            <a:r>
              <a:rPr lang="en-US" dirty="0"/>
              <a:t> </a:t>
            </a:r>
            <a:r>
              <a:rPr lang="en-US" dirty="0" err="1"/>
              <a:t>tiếp</a:t>
            </a:r>
            <a:r>
              <a:rPr lang="en-US" dirty="0"/>
              <a:t> </a:t>
            </a:r>
            <a:r>
              <a:rPr lang="en-US" dirty="0" err="1"/>
              <a:t>với</a:t>
            </a:r>
            <a:r>
              <a:rPr lang="en-US" dirty="0"/>
              <a:t> </a:t>
            </a:r>
            <a:r>
              <a:rPr lang="en-US" dirty="0" err="1"/>
              <a:t>nhau</a:t>
            </a:r>
            <a:r>
              <a:rPr lang="en-US" dirty="0"/>
              <a:t> </a:t>
            </a:r>
            <a:r>
              <a:rPr lang="en-US" dirty="0" err="1"/>
              <a:t>thông</a:t>
            </a:r>
            <a:r>
              <a:rPr lang="en-US" dirty="0"/>
              <a:t> qua </a:t>
            </a:r>
            <a:r>
              <a:rPr lang="en-US" dirty="0" err="1"/>
              <a:t>lớp</a:t>
            </a:r>
            <a:r>
              <a:rPr lang="en-US" dirty="0"/>
              <a:t> RTE</a:t>
            </a:r>
          </a:p>
        </p:txBody>
      </p:sp>
      <p:sp>
        <p:nvSpPr>
          <p:cNvPr id="4" name="Slide Number Placeholder 3"/>
          <p:cNvSpPr>
            <a:spLocks noGrp="1"/>
          </p:cNvSpPr>
          <p:nvPr>
            <p:ph type="sldNum" sz="quarter" idx="5"/>
          </p:nvPr>
        </p:nvSpPr>
        <p:spPr/>
        <p:txBody>
          <a:bodyPr/>
          <a:lstStyle/>
          <a:p>
            <a:fld id="{4B3C2E03-3D1A-498D-B9E6-E2B527B52CD1}" type="slidenum">
              <a:rPr lang="en-US" smtClean="0"/>
              <a:t>9</a:t>
            </a:fld>
            <a:endParaRPr lang="en-US"/>
          </a:p>
        </p:txBody>
      </p:sp>
    </p:spTree>
    <p:extLst>
      <p:ext uri="{BB962C8B-B14F-4D97-AF65-F5344CB8AC3E}">
        <p14:creationId xmlns:p14="http://schemas.microsoft.com/office/powerpoint/2010/main" val="1530715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5892C9-105B-4D7C-8786-4F67605687D8}" type="datetimeFigureOut">
              <a:rPr lang="en-US" smtClean="0"/>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34213A-7E0C-40C4-B891-7E14EBA8B37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8453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5892C9-105B-4D7C-8786-4F67605687D8}" type="datetimeFigureOut">
              <a:rPr lang="en-US" smtClean="0"/>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34213A-7E0C-40C4-B891-7E14EBA8B376}" type="slidenum">
              <a:rPr lang="en-US" smtClean="0"/>
              <a:t>‹#›</a:t>
            </a:fld>
            <a:endParaRPr lang="en-US"/>
          </a:p>
        </p:txBody>
      </p:sp>
    </p:spTree>
    <p:extLst>
      <p:ext uri="{BB962C8B-B14F-4D97-AF65-F5344CB8AC3E}">
        <p14:creationId xmlns:p14="http://schemas.microsoft.com/office/powerpoint/2010/main" val="260057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5892C9-105B-4D7C-8786-4F67605687D8}" type="datetimeFigureOut">
              <a:rPr lang="en-US" smtClean="0"/>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34213A-7E0C-40C4-B891-7E14EBA8B376}" type="slidenum">
              <a:rPr lang="en-US" smtClean="0"/>
              <a:t>‹#›</a:t>
            </a:fld>
            <a:endParaRPr lang="en-US"/>
          </a:p>
        </p:txBody>
      </p:sp>
    </p:spTree>
    <p:extLst>
      <p:ext uri="{BB962C8B-B14F-4D97-AF65-F5344CB8AC3E}">
        <p14:creationId xmlns:p14="http://schemas.microsoft.com/office/powerpoint/2010/main" val="1749482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5892C9-105B-4D7C-8786-4F67605687D8}" type="datetimeFigureOut">
              <a:rPr lang="en-US" smtClean="0"/>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34213A-7E0C-40C4-B891-7E14EBA8B376}" type="slidenum">
              <a:rPr lang="en-US" smtClean="0"/>
              <a:t>‹#›</a:t>
            </a:fld>
            <a:endParaRPr lang="en-US"/>
          </a:p>
        </p:txBody>
      </p:sp>
    </p:spTree>
    <p:extLst>
      <p:ext uri="{BB962C8B-B14F-4D97-AF65-F5344CB8AC3E}">
        <p14:creationId xmlns:p14="http://schemas.microsoft.com/office/powerpoint/2010/main" val="4287962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5892C9-105B-4D7C-8786-4F67605687D8}" type="datetimeFigureOut">
              <a:rPr lang="en-US" smtClean="0"/>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34213A-7E0C-40C4-B891-7E14EBA8B37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7608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5892C9-105B-4D7C-8786-4F67605687D8}" type="datetimeFigureOut">
              <a:rPr lang="en-US" smtClean="0"/>
              <a:t>10/19/2023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34213A-7E0C-40C4-B891-7E14EBA8B376}" type="slidenum">
              <a:rPr lang="en-US" smtClean="0"/>
              <a:t>‹#›</a:t>
            </a:fld>
            <a:endParaRPr lang="en-US"/>
          </a:p>
        </p:txBody>
      </p:sp>
    </p:spTree>
    <p:extLst>
      <p:ext uri="{BB962C8B-B14F-4D97-AF65-F5344CB8AC3E}">
        <p14:creationId xmlns:p14="http://schemas.microsoft.com/office/powerpoint/2010/main" val="4116850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5892C9-105B-4D7C-8786-4F67605687D8}" type="datetimeFigureOut">
              <a:rPr lang="en-US" smtClean="0"/>
              <a:t>10/19/2023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34213A-7E0C-40C4-B891-7E14EBA8B376}" type="slidenum">
              <a:rPr lang="en-US" smtClean="0"/>
              <a:t>‹#›</a:t>
            </a:fld>
            <a:endParaRPr lang="en-US"/>
          </a:p>
        </p:txBody>
      </p:sp>
    </p:spTree>
    <p:extLst>
      <p:ext uri="{BB962C8B-B14F-4D97-AF65-F5344CB8AC3E}">
        <p14:creationId xmlns:p14="http://schemas.microsoft.com/office/powerpoint/2010/main" val="3130610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5892C9-105B-4D7C-8786-4F67605687D8}" type="datetimeFigureOut">
              <a:rPr lang="en-US" smtClean="0"/>
              <a:t>10/19/2023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34213A-7E0C-40C4-B891-7E14EBA8B376}" type="slidenum">
              <a:rPr lang="en-US" smtClean="0"/>
              <a:t>‹#›</a:t>
            </a:fld>
            <a:endParaRPr lang="en-US"/>
          </a:p>
        </p:txBody>
      </p:sp>
    </p:spTree>
    <p:extLst>
      <p:ext uri="{BB962C8B-B14F-4D97-AF65-F5344CB8AC3E}">
        <p14:creationId xmlns:p14="http://schemas.microsoft.com/office/powerpoint/2010/main" val="1967473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5892C9-105B-4D7C-8786-4F67605687D8}" type="datetimeFigureOut">
              <a:rPr lang="en-US" smtClean="0"/>
              <a:t>10/19/2023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D34213A-7E0C-40C4-B891-7E14EBA8B376}" type="slidenum">
              <a:rPr lang="en-US" smtClean="0"/>
              <a:t>‹#›</a:t>
            </a:fld>
            <a:endParaRPr lang="en-US"/>
          </a:p>
        </p:txBody>
      </p:sp>
    </p:spTree>
    <p:extLst>
      <p:ext uri="{BB962C8B-B14F-4D97-AF65-F5344CB8AC3E}">
        <p14:creationId xmlns:p14="http://schemas.microsoft.com/office/powerpoint/2010/main" val="3583053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5892C9-105B-4D7C-8786-4F67605687D8}" type="datetimeFigureOut">
              <a:rPr lang="en-US" smtClean="0"/>
              <a:t>10/19/2023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D34213A-7E0C-40C4-B891-7E14EBA8B376}" type="slidenum">
              <a:rPr lang="en-US" smtClean="0"/>
              <a:t>‹#›</a:t>
            </a:fld>
            <a:endParaRPr lang="en-US"/>
          </a:p>
        </p:txBody>
      </p:sp>
    </p:spTree>
    <p:extLst>
      <p:ext uri="{BB962C8B-B14F-4D97-AF65-F5344CB8AC3E}">
        <p14:creationId xmlns:p14="http://schemas.microsoft.com/office/powerpoint/2010/main" val="2943185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5892C9-105B-4D7C-8786-4F67605687D8}" type="datetimeFigureOut">
              <a:rPr lang="en-US" smtClean="0"/>
              <a:t>10/19/2023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34213A-7E0C-40C4-B891-7E14EBA8B376}" type="slidenum">
              <a:rPr lang="en-US" smtClean="0"/>
              <a:t>‹#›</a:t>
            </a:fld>
            <a:endParaRPr lang="en-US"/>
          </a:p>
        </p:txBody>
      </p:sp>
    </p:spTree>
    <p:extLst>
      <p:ext uri="{BB962C8B-B14F-4D97-AF65-F5344CB8AC3E}">
        <p14:creationId xmlns:p14="http://schemas.microsoft.com/office/powerpoint/2010/main" val="834374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5892C9-105B-4D7C-8786-4F67605687D8}" type="datetimeFigureOut">
              <a:rPr lang="en-US" smtClean="0"/>
              <a:t>10/19/2023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D34213A-7E0C-40C4-B891-7E14EBA8B376}"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312411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jpe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Visio_Drawing.vsdx"/><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package" Target="../embeddings/Microsoft_Visio_Drawing1.vsdx"/><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2.emf"/><Relationship Id="rId5" Type="http://schemas.openxmlformats.org/officeDocument/2006/relationships/package" Target="../embeddings/Microsoft_Visio_Drawing2.vsdx"/><Relationship Id="rId4" Type="http://schemas.openxmlformats.org/officeDocument/2006/relationships/image" Target="../media/image2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1A862-6F17-50EC-4827-7813783774F0}"/>
              </a:ext>
            </a:extLst>
          </p:cNvPr>
          <p:cNvSpPr>
            <a:spLocks noGrp="1"/>
          </p:cNvSpPr>
          <p:nvPr>
            <p:ph type="ctrTitle"/>
          </p:nvPr>
        </p:nvSpPr>
        <p:spPr/>
        <p:txBody>
          <a:bodyPr>
            <a:noAutofit/>
          </a:bodyPr>
          <a:lstStyle/>
          <a:p>
            <a:r>
              <a:rPr lang="en-US" sz="4800" dirty="0"/>
              <a:t>AUTOSAR RTE GENERATOR CHO PHẦN MỀM NHÚNG XE Ô TÔ</a:t>
            </a:r>
          </a:p>
        </p:txBody>
      </p:sp>
      <p:sp>
        <p:nvSpPr>
          <p:cNvPr id="3" name="Subtitle 2">
            <a:extLst>
              <a:ext uri="{FF2B5EF4-FFF2-40B4-BE49-F238E27FC236}">
                <a16:creationId xmlns:a16="http://schemas.microsoft.com/office/drawing/2014/main" id="{28EDCE0D-B0A8-DDC4-5D09-C7A201A705BD}"/>
              </a:ext>
            </a:extLst>
          </p:cNvPr>
          <p:cNvSpPr>
            <a:spLocks noGrp="1"/>
          </p:cNvSpPr>
          <p:nvPr>
            <p:ph type="subTitle" idx="1"/>
          </p:nvPr>
        </p:nvSpPr>
        <p:spPr/>
        <p:txBody>
          <a:bodyPr/>
          <a:lstStyle/>
          <a:p>
            <a:r>
              <a:rPr lang="en-US" dirty="0"/>
              <a:t>Hv. Võ Linh Trúc</a:t>
            </a:r>
          </a:p>
          <a:p>
            <a:r>
              <a:rPr lang="en-US" dirty="0" err="1"/>
              <a:t>Gvhd</a:t>
            </a:r>
            <a:r>
              <a:rPr lang="en-US" dirty="0"/>
              <a:t>: PGS.TS Nguyễn </a:t>
            </a:r>
            <a:r>
              <a:rPr lang="en-US" dirty="0" err="1"/>
              <a:t>Ngọc</a:t>
            </a:r>
            <a:r>
              <a:rPr lang="en-US" dirty="0"/>
              <a:t> </a:t>
            </a:r>
            <a:r>
              <a:rPr lang="en-US" dirty="0" err="1"/>
              <a:t>Sơn</a:t>
            </a:r>
            <a:endParaRPr lang="en-US" dirty="0"/>
          </a:p>
        </p:txBody>
      </p:sp>
    </p:spTree>
    <p:extLst>
      <p:ext uri="{BB962C8B-B14F-4D97-AF65-F5344CB8AC3E}">
        <p14:creationId xmlns:p14="http://schemas.microsoft.com/office/powerpoint/2010/main" val="38588764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E832A-42DC-4940-997D-1D8FEAAAC004}"/>
              </a:ext>
            </a:extLst>
          </p:cNvPr>
          <p:cNvSpPr>
            <a:spLocks noGrp="1"/>
          </p:cNvSpPr>
          <p:nvPr>
            <p:ph type="title"/>
          </p:nvPr>
        </p:nvSpPr>
        <p:spPr/>
        <p:txBody>
          <a:bodyPr/>
          <a:lstStyle/>
          <a:p>
            <a:r>
              <a:rPr lang="en-US" dirty="0"/>
              <a:t>4. Chi </a:t>
            </a:r>
            <a:r>
              <a:rPr lang="en-US" dirty="0" err="1"/>
              <a:t>tiết</a:t>
            </a:r>
            <a:r>
              <a:rPr lang="en-US" dirty="0"/>
              <a:t> </a:t>
            </a:r>
            <a:r>
              <a:rPr lang="en-US" dirty="0" err="1"/>
              <a:t>về</a:t>
            </a:r>
            <a:r>
              <a:rPr lang="en-US" dirty="0"/>
              <a:t> </a:t>
            </a:r>
            <a:r>
              <a:rPr lang="en-US" dirty="0" err="1"/>
              <a:t>Autosar</a:t>
            </a:r>
            <a:r>
              <a:rPr lang="en-US" dirty="0"/>
              <a:t> RTE Generator</a:t>
            </a:r>
          </a:p>
        </p:txBody>
      </p:sp>
      <p:sp>
        <p:nvSpPr>
          <p:cNvPr id="3" name="Content Placeholder 2">
            <a:extLst>
              <a:ext uri="{FF2B5EF4-FFF2-40B4-BE49-F238E27FC236}">
                <a16:creationId xmlns:a16="http://schemas.microsoft.com/office/drawing/2014/main" id="{55ACB024-9ED6-8C0D-3967-E0A3E82D1F82}"/>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141327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1A862-6F17-50EC-4827-7813783774F0}"/>
              </a:ext>
            </a:extLst>
          </p:cNvPr>
          <p:cNvSpPr>
            <a:spLocks noGrp="1"/>
          </p:cNvSpPr>
          <p:nvPr>
            <p:ph type="ctrTitle"/>
          </p:nvPr>
        </p:nvSpPr>
        <p:spPr/>
        <p:txBody>
          <a:bodyPr/>
          <a:lstStyle/>
          <a:p>
            <a:r>
              <a:rPr lang="en-US" dirty="0"/>
              <a:t>Xin </a:t>
            </a:r>
            <a:r>
              <a:rPr lang="en-US" dirty="0" err="1"/>
              <a:t>chân</a:t>
            </a:r>
            <a:r>
              <a:rPr lang="en-US" dirty="0"/>
              <a:t> </a:t>
            </a:r>
            <a:r>
              <a:rPr lang="en-US" dirty="0" err="1"/>
              <a:t>thành</a:t>
            </a:r>
            <a:r>
              <a:rPr lang="en-US" dirty="0"/>
              <a:t> </a:t>
            </a:r>
            <a:r>
              <a:rPr lang="en-US" dirty="0" err="1"/>
              <a:t>cảm</a:t>
            </a:r>
            <a:r>
              <a:rPr lang="en-US" dirty="0"/>
              <a:t> </a:t>
            </a:r>
            <a:r>
              <a:rPr lang="en-US" dirty="0" err="1"/>
              <a:t>ơn</a:t>
            </a:r>
            <a:endParaRPr lang="en-US" dirty="0"/>
          </a:p>
        </p:txBody>
      </p:sp>
      <p:sp>
        <p:nvSpPr>
          <p:cNvPr id="3" name="Subtitle 2">
            <a:extLst>
              <a:ext uri="{FF2B5EF4-FFF2-40B4-BE49-F238E27FC236}">
                <a16:creationId xmlns:a16="http://schemas.microsoft.com/office/drawing/2014/main" id="{28EDCE0D-B0A8-DDC4-5D09-C7A201A705B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31120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D9B4C-2E8C-31F5-11C4-2B3732E5D5E4}"/>
              </a:ext>
            </a:extLst>
          </p:cNvPr>
          <p:cNvSpPr>
            <a:spLocks noGrp="1"/>
          </p:cNvSpPr>
          <p:nvPr>
            <p:ph type="title"/>
          </p:nvPr>
        </p:nvSpPr>
        <p:spPr/>
        <p:txBody>
          <a:bodyPr/>
          <a:lstStyle/>
          <a:p>
            <a:r>
              <a:rPr lang="en-US" dirty="0"/>
              <a:t>1. </a:t>
            </a:r>
            <a:r>
              <a:rPr lang="en-US" dirty="0" err="1"/>
              <a:t>Giới</a:t>
            </a:r>
            <a:r>
              <a:rPr lang="en-US" dirty="0"/>
              <a:t> </a:t>
            </a:r>
            <a:r>
              <a:rPr lang="en-US" dirty="0" err="1"/>
              <a:t>thiệu</a:t>
            </a:r>
            <a:endParaRPr lang="en-US" dirty="0"/>
          </a:p>
        </p:txBody>
      </p:sp>
      <p:pic>
        <p:nvPicPr>
          <p:cNvPr id="1026" name="Picture 2" descr="SofDCar – Shaping the Car of the Future | Vector">
            <a:extLst>
              <a:ext uri="{FF2B5EF4-FFF2-40B4-BE49-F238E27FC236}">
                <a16:creationId xmlns:a16="http://schemas.microsoft.com/office/drawing/2014/main" id="{CDA58015-F0DE-9D1E-6416-F777B766215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573363" y="2946673"/>
            <a:ext cx="3045274" cy="171077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DAS: Advanced Driver-Assistance Systems - CARFAX">
            <a:extLst>
              <a:ext uri="{FF2B5EF4-FFF2-40B4-BE49-F238E27FC236}">
                <a16:creationId xmlns:a16="http://schemas.microsoft.com/office/drawing/2014/main" id="{4CC359A7-781C-60CC-29D7-0CF53F3976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1540" y="1994218"/>
            <a:ext cx="2632233" cy="175482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utomotive HMI Concept Design for Electric Vehicle (Case Study) by Ofspace  SaaS on Dribbble">
            <a:extLst>
              <a:ext uri="{FF2B5EF4-FFF2-40B4-BE49-F238E27FC236}">
                <a16:creationId xmlns:a16="http://schemas.microsoft.com/office/drawing/2014/main" id="{B4F48E16-AA61-C9D6-8585-019177DA982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86800" y="4101227"/>
            <a:ext cx="2718435" cy="203882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The Next Big Thing in Airbags">
            <a:extLst>
              <a:ext uri="{FF2B5EF4-FFF2-40B4-BE49-F238E27FC236}">
                <a16:creationId xmlns:a16="http://schemas.microsoft.com/office/drawing/2014/main" id="{A3450ADC-86C1-E0C7-5EE0-B4B541975DC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1540" y="4362405"/>
            <a:ext cx="2729865" cy="181455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Mercedes S-Class Automated Parking Demonstration - YouTube">
            <a:extLst>
              <a:ext uri="{FF2B5EF4-FFF2-40B4-BE49-F238E27FC236}">
                <a16:creationId xmlns:a16="http://schemas.microsoft.com/office/drawing/2014/main" id="{BBF9AF05-331C-0AF9-1D97-EC7FD1669B7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86850" y="2106821"/>
            <a:ext cx="2718435" cy="1529615"/>
          </a:xfrm>
          <a:prstGeom prst="rect">
            <a:avLst/>
          </a:prstGeom>
          <a:noFill/>
          <a:extLst>
            <a:ext uri="{909E8E84-426E-40DD-AFC4-6F175D3DCCD1}">
              <a14:hiddenFill xmlns:a14="http://schemas.microsoft.com/office/drawing/2010/main">
                <a:solidFill>
                  <a:srgbClr val="FFFFFF"/>
                </a:solidFill>
              </a14:hiddenFill>
            </a:ext>
          </a:extLst>
        </p:spPr>
      </p:pic>
      <p:sp>
        <p:nvSpPr>
          <p:cNvPr id="6" name="Arrow: Right 5">
            <a:extLst>
              <a:ext uri="{FF2B5EF4-FFF2-40B4-BE49-F238E27FC236}">
                <a16:creationId xmlns:a16="http://schemas.microsoft.com/office/drawing/2014/main" id="{14360B9F-9843-0464-5D2E-3D83501FE290}"/>
              </a:ext>
            </a:extLst>
          </p:cNvPr>
          <p:cNvSpPr/>
          <p:nvPr/>
        </p:nvSpPr>
        <p:spPr>
          <a:xfrm rot="20239024">
            <a:off x="3783329" y="4507719"/>
            <a:ext cx="547821" cy="3344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C00B431F-EC45-B4C3-2996-58F91D98E318}"/>
              </a:ext>
            </a:extLst>
          </p:cNvPr>
          <p:cNvSpPr/>
          <p:nvPr/>
        </p:nvSpPr>
        <p:spPr>
          <a:xfrm rot="1648630">
            <a:off x="3439045" y="2993263"/>
            <a:ext cx="888064" cy="4223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D7C2F448-F219-AED0-8297-A8A0BE058D79}"/>
              </a:ext>
            </a:extLst>
          </p:cNvPr>
          <p:cNvSpPr/>
          <p:nvPr/>
        </p:nvSpPr>
        <p:spPr>
          <a:xfrm rot="10343576">
            <a:off x="7839228" y="2935541"/>
            <a:ext cx="991793" cy="3935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CEAD81D3-E221-8CD7-37AE-8CFDA2E0F4D2}"/>
              </a:ext>
            </a:extLst>
          </p:cNvPr>
          <p:cNvSpPr/>
          <p:nvPr/>
        </p:nvSpPr>
        <p:spPr>
          <a:xfrm rot="12468371">
            <a:off x="7655949" y="4577379"/>
            <a:ext cx="953447" cy="3959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3115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D9B4C-2E8C-31F5-11C4-2B3732E5D5E4}"/>
              </a:ext>
            </a:extLst>
          </p:cNvPr>
          <p:cNvSpPr>
            <a:spLocks noGrp="1"/>
          </p:cNvSpPr>
          <p:nvPr>
            <p:ph type="title"/>
          </p:nvPr>
        </p:nvSpPr>
        <p:spPr/>
        <p:txBody>
          <a:bodyPr/>
          <a:lstStyle/>
          <a:p>
            <a:r>
              <a:rPr lang="en-US" dirty="0"/>
              <a:t>2. </a:t>
            </a:r>
            <a:r>
              <a:rPr lang="en-US" dirty="0" err="1"/>
              <a:t>Động</a:t>
            </a:r>
            <a:r>
              <a:rPr lang="en-US" dirty="0"/>
              <a:t> </a:t>
            </a:r>
            <a:r>
              <a:rPr lang="en-US" dirty="0" err="1"/>
              <a:t>lực</a:t>
            </a:r>
            <a:r>
              <a:rPr lang="en-US" dirty="0"/>
              <a:t> </a:t>
            </a:r>
            <a:r>
              <a:rPr lang="en-US" dirty="0" err="1"/>
              <a:t>phát</a:t>
            </a:r>
            <a:r>
              <a:rPr lang="en-US" dirty="0"/>
              <a:t> </a:t>
            </a:r>
            <a:r>
              <a:rPr lang="en-US" dirty="0" err="1"/>
              <a:t>triển</a:t>
            </a:r>
            <a:r>
              <a:rPr lang="en-US" dirty="0"/>
              <a:t> </a:t>
            </a:r>
            <a:r>
              <a:rPr lang="en-US" dirty="0" err="1"/>
              <a:t>của</a:t>
            </a:r>
            <a:r>
              <a:rPr lang="en-US" dirty="0"/>
              <a:t> </a:t>
            </a:r>
            <a:r>
              <a:rPr lang="en-US" dirty="0" err="1"/>
              <a:t>dự</a:t>
            </a:r>
            <a:r>
              <a:rPr lang="en-US" dirty="0"/>
              <a:t> </a:t>
            </a:r>
            <a:r>
              <a:rPr lang="en-US" dirty="0" err="1"/>
              <a:t>án</a:t>
            </a:r>
            <a:endParaRPr lang="en-US" dirty="0"/>
          </a:p>
        </p:txBody>
      </p:sp>
      <p:pic>
        <p:nvPicPr>
          <p:cNvPr id="5" name="Content Placeholder 4">
            <a:extLst>
              <a:ext uri="{FF2B5EF4-FFF2-40B4-BE49-F238E27FC236}">
                <a16:creationId xmlns:a16="http://schemas.microsoft.com/office/drawing/2014/main" id="{3A74BF4E-C469-2898-8EF3-0E8395FAC40A}"/>
              </a:ext>
            </a:extLst>
          </p:cNvPr>
          <p:cNvPicPr>
            <a:picLocks noGrp="1" noChangeAspect="1"/>
          </p:cNvPicPr>
          <p:nvPr>
            <p:ph idx="1"/>
          </p:nvPr>
        </p:nvPicPr>
        <p:blipFill>
          <a:blip r:embed="rId3"/>
          <a:stretch>
            <a:fillRect/>
          </a:stretch>
        </p:blipFill>
        <p:spPr>
          <a:xfrm>
            <a:off x="1200150" y="1994854"/>
            <a:ext cx="7075170" cy="3985026"/>
          </a:xfrm>
        </p:spPr>
      </p:pic>
      <p:pic>
        <p:nvPicPr>
          <p:cNvPr id="4" name="Picture 3">
            <a:extLst>
              <a:ext uri="{FF2B5EF4-FFF2-40B4-BE49-F238E27FC236}">
                <a16:creationId xmlns:a16="http://schemas.microsoft.com/office/drawing/2014/main" id="{F172E7AD-9D70-DC29-2619-82AA1A3D069F}"/>
              </a:ext>
            </a:extLst>
          </p:cNvPr>
          <p:cNvPicPr>
            <a:picLocks noChangeAspect="1"/>
          </p:cNvPicPr>
          <p:nvPr/>
        </p:nvPicPr>
        <p:blipFill>
          <a:blip r:embed="rId4"/>
          <a:stretch>
            <a:fillRect/>
          </a:stretch>
        </p:blipFill>
        <p:spPr>
          <a:xfrm>
            <a:off x="8561071" y="2064815"/>
            <a:ext cx="3232084" cy="4031601"/>
          </a:xfrm>
          <a:prstGeom prst="rect">
            <a:avLst/>
          </a:prstGeom>
        </p:spPr>
      </p:pic>
    </p:spTree>
    <p:extLst>
      <p:ext uri="{BB962C8B-B14F-4D97-AF65-F5344CB8AC3E}">
        <p14:creationId xmlns:p14="http://schemas.microsoft.com/office/powerpoint/2010/main" val="4249185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D9B4C-2E8C-31F5-11C4-2B3732E5D5E4}"/>
              </a:ext>
            </a:extLst>
          </p:cNvPr>
          <p:cNvSpPr>
            <a:spLocks noGrp="1"/>
          </p:cNvSpPr>
          <p:nvPr>
            <p:ph type="title"/>
          </p:nvPr>
        </p:nvSpPr>
        <p:spPr/>
        <p:txBody>
          <a:bodyPr/>
          <a:lstStyle/>
          <a:p>
            <a:r>
              <a:rPr lang="en-US" dirty="0"/>
              <a:t>2. </a:t>
            </a:r>
            <a:r>
              <a:rPr lang="en-US" dirty="0" err="1"/>
              <a:t>Động</a:t>
            </a:r>
            <a:r>
              <a:rPr lang="en-US" dirty="0"/>
              <a:t> </a:t>
            </a:r>
            <a:r>
              <a:rPr lang="en-US" dirty="0" err="1"/>
              <a:t>lực</a:t>
            </a:r>
            <a:r>
              <a:rPr lang="en-US" dirty="0"/>
              <a:t> </a:t>
            </a:r>
            <a:r>
              <a:rPr lang="en-US" dirty="0" err="1"/>
              <a:t>phát</a:t>
            </a:r>
            <a:r>
              <a:rPr lang="en-US" dirty="0"/>
              <a:t> </a:t>
            </a:r>
            <a:r>
              <a:rPr lang="en-US" dirty="0" err="1"/>
              <a:t>triển</a:t>
            </a:r>
            <a:r>
              <a:rPr lang="en-US" dirty="0"/>
              <a:t> </a:t>
            </a:r>
            <a:r>
              <a:rPr lang="en-US" dirty="0" err="1"/>
              <a:t>của</a:t>
            </a:r>
            <a:r>
              <a:rPr lang="en-US" dirty="0"/>
              <a:t> </a:t>
            </a:r>
            <a:r>
              <a:rPr lang="en-US" dirty="0" err="1"/>
              <a:t>dự</a:t>
            </a:r>
            <a:r>
              <a:rPr lang="en-US" dirty="0"/>
              <a:t> </a:t>
            </a:r>
            <a:r>
              <a:rPr lang="en-US" dirty="0" err="1"/>
              <a:t>án</a:t>
            </a:r>
            <a:endParaRPr lang="en-US" dirty="0"/>
          </a:p>
        </p:txBody>
      </p:sp>
      <p:pic>
        <p:nvPicPr>
          <p:cNvPr id="13" name="Picture 12">
            <a:extLst>
              <a:ext uri="{FF2B5EF4-FFF2-40B4-BE49-F238E27FC236}">
                <a16:creationId xmlns:a16="http://schemas.microsoft.com/office/drawing/2014/main" id="{2417798C-05B7-8FC2-FE05-831E55D24D11}"/>
              </a:ext>
            </a:extLst>
          </p:cNvPr>
          <p:cNvPicPr>
            <a:picLocks noChangeAspect="1"/>
          </p:cNvPicPr>
          <p:nvPr/>
        </p:nvPicPr>
        <p:blipFill>
          <a:blip r:embed="rId3"/>
          <a:stretch>
            <a:fillRect/>
          </a:stretch>
        </p:blipFill>
        <p:spPr>
          <a:xfrm>
            <a:off x="388619" y="1925744"/>
            <a:ext cx="6007671" cy="4023360"/>
          </a:xfrm>
          <a:prstGeom prst="rect">
            <a:avLst/>
          </a:prstGeom>
        </p:spPr>
      </p:pic>
      <p:pic>
        <p:nvPicPr>
          <p:cNvPr id="3074" name="Picture 2" descr="Event】DaVinci Configurator Pro &amp; DaVinci Developerのご紹介 - YouTube">
            <a:extLst>
              <a:ext uri="{FF2B5EF4-FFF2-40B4-BE49-F238E27FC236}">
                <a16:creationId xmlns:a16="http://schemas.microsoft.com/office/drawing/2014/main" id="{981B3056-2780-B461-B850-FADBEE600BA6}"/>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7098596" y="1737360"/>
            <a:ext cx="4784795" cy="269144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Expensive - Free of Charge Creative Commons Financial 3 image">
            <a:extLst>
              <a:ext uri="{FF2B5EF4-FFF2-40B4-BE49-F238E27FC236}">
                <a16:creationId xmlns:a16="http://schemas.microsoft.com/office/drawing/2014/main" id="{58E1D54A-0E2A-58AE-AD31-B97E5B0791D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20428811">
            <a:off x="9615798" y="3962484"/>
            <a:ext cx="274320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808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Picture 6" descr="Introducing Our Git Workflow – Witness to the Revolution">
            <a:extLst>
              <a:ext uri="{FF2B5EF4-FFF2-40B4-BE49-F238E27FC236}">
                <a16:creationId xmlns:a16="http://schemas.microsoft.com/office/drawing/2014/main" id="{D78F7559-FF59-F89C-7D43-68A68BBA01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585" y="2917897"/>
            <a:ext cx="4688399" cy="318029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01D9B4C-2E8C-31F5-11C4-2B3732E5D5E4}"/>
              </a:ext>
            </a:extLst>
          </p:cNvPr>
          <p:cNvSpPr>
            <a:spLocks noGrp="1"/>
          </p:cNvSpPr>
          <p:nvPr>
            <p:ph type="title"/>
          </p:nvPr>
        </p:nvSpPr>
        <p:spPr/>
        <p:txBody>
          <a:bodyPr/>
          <a:lstStyle/>
          <a:p>
            <a:r>
              <a:rPr lang="en-US" dirty="0"/>
              <a:t>2. </a:t>
            </a:r>
            <a:r>
              <a:rPr lang="en-US" dirty="0" err="1"/>
              <a:t>Động</a:t>
            </a:r>
            <a:r>
              <a:rPr lang="en-US" dirty="0"/>
              <a:t> </a:t>
            </a:r>
            <a:r>
              <a:rPr lang="en-US" dirty="0" err="1"/>
              <a:t>lực</a:t>
            </a:r>
            <a:r>
              <a:rPr lang="en-US" dirty="0"/>
              <a:t> </a:t>
            </a:r>
            <a:r>
              <a:rPr lang="en-US" dirty="0" err="1"/>
              <a:t>phát</a:t>
            </a:r>
            <a:r>
              <a:rPr lang="en-US" dirty="0"/>
              <a:t> </a:t>
            </a:r>
            <a:r>
              <a:rPr lang="en-US" dirty="0" err="1"/>
              <a:t>triển</a:t>
            </a:r>
            <a:r>
              <a:rPr lang="en-US" dirty="0"/>
              <a:t> </a:t>
            </a:r>
            <a:r>
              <a:rPr lang="en-US" dirty="0" err="1"/>
              <a:t>của</a:t>
            </a:r>
            <a:r>
              <a:rPr lang="en-US" dirty="0"/>
              <a:t> </a:t>
            </a:r>
            <a:r>
              <a:rPr lang="en-US" dirty="0" err="1"/>
              <a:t>dự</a:t>
            </a:r>
            <a:r>
              <a:rPr lang="en-US" dirty="0"/>
              <a:t> </a:t>
            </a:r>
            <a:r>
              <a:rPr lang="en-US" dirty="0" err="1"/>
              <a:t>án</a:t>
            </a:r>
            <a:endParaRPr lang="en-US" dirty="0"/>
          </a:p>
        </p:txBody>
      </p:sp>
      <p:pic>
        <p:nvPicPr>
          <p:cNvPr id="4098" name="Picture 2" descr="Open Source 101: Everything You Need To Know About Open Source Your  Complete Guide To Open Source And More | Ashnik">
            <a:extLst>
              <a:ext uri="{FF2B5EF4-FFF2-40B4-BE49-F238E27FC236}">
                <a16:creationId xmlns:a16="http://schemas.microsoft.com/office/drawing/2014/main" id="{FCC0A325-9513-5932-E5A5-E2290BAF9BBD}"/>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4114801" y="2010063"/>
            <a:ext cx="5035144" cy="2837874"/>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Pushing limits challenge yourself to overcome boundary, effort and strength  to push over limit, attitude to success, get out of comfort zone for  freedom, businessman pushing to break boundary box. 7381711 Vector Art at  Vecteezy">
            <a:extLst>
              <a:ext uri="{FF2B5EF4-FFF2-40B4-BE49-F238E27FC236}">
                <a16:creationId xmlns:a16="http://schemas.microsoft.com/office/drawing/2014/main" id="{1A1A6FA1-DEE6-5D43-ED5B-777A9AB153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80070" y="3008284"/>
            <a:ext cx="3089910" cy="3089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10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DF26DB90-7D86-55E7-E9CD-E2CBDF438AAA}"/>
              </a:ext>
            </a:extLst>
          </p:cNvPr>
          <p:cNvPicPr>
            <a:picLocks noChangeAspect="1"/>
          </p:cNvPicPr>
          <p:nvPr/>
        </p:nvPicPr>
        <p:blipFill>
          <a:blip r:embed="rId3"/>
          <a:stretch>
            <a:fillRect/>
          </a:stretch>
        </p:blipFill>
        <p:spPr>
          <a:xfrm>
            <a:off x="6096000" y="2547347"/>
            <a:ext cx="2489460" cy="1952810"/>
          </a:xfrm>
          <a:prstGeom prst="rect">
            <a:avLst/>
          </a:prstGeom>
        </p:spPr>
      </p:pic>
      <p:sp>
        <p:nvSpPr>
          <p:cNvPr id="2" name="Title 1">
            <a:extLst>
              <a:ext uri="{FF2B5EF4-FFF2-40B4-BE49-F238E27FC236}">
                <a16:creationId xmlns:a16="http://schemas.microsoft.com/office/drawing/2014/main" id="{334CA9C2-9B64-F401-1FE2-8976EABE29D8}"/>
              </a:ext>
            </a:extLst>
          </p:cNvPr>
          <p:cNvSpPr>
            <a:spLocks noGrp="1"/>
          </p:cNvSpPr>
          <p:nvPr>
            <p:ph type="title"/>
          </p:nvPr>
        </p:nvSpPr>
        <p:spPr/>
        <p:txBody>
          <a:bodyPr/>
          <a:lstStyle/>
          <a:p>
            <a:r>
              <a:rPr lang="en-US" dirty="0"/>
              <a:t>3. </a:t>
            </a:r>
            <a:r>
              <a:rPr lang="en-US" dirty="0" err="1"/>
              <a:t>Tổng</a:t>
            </a:r>
            <a:r>
              <a:rPr lang="en-US" dirty="0"/>
              <a:t> </a:t>
            </a:r>
            <a:r>
              <a:rPr lang="en-US" dirty="0" err="1"/>
              <a:t>quan</a:t>
            </a:r>
            <a:r>
              <a:rPr lang="en-US" dirty="0"/>
              <a:t> </a:t>
            </a:r>
            <a:r>
              <a:rPr lang="en-US" dirty="0" err="1"/>
              <a:t>dự</a:t>
            </a:r>
            <a:r>
              <a:rPr lang="en-US" dirty="0"/>
              <a:t> </a:t>
            </a:r>
            <a:r>
              <a:rPr lang="en-US" dirty="0" err="1"/>
              <a:t>án</a:t>
            </a:r>
            <a:endParaRPr lang="en-US" dirty="0"/>
          </a:p>
        </p:txBody>
      </p:sp>
      <p:pic>
        <p:nvPicPr>
          <p:cNvPr id="14" name="Picture 13">
            <a:extLst>
              <a:ext uri="{FF2B5EF4-FFF2-40B4-BE49-F238E27FC236}">
                <a16:creationId xmlns:a16="http://schemas.microsoft.com/office/drawing/2014/main" id="{7098E680-AB8A-96BD-4082-875BD4F681A1}"/>
              </a:ext>
            </a:extLst>
          </p:cNvPr>
          <p:cNvPicPr>
            <a:picLocks noChangeAspect="1"/>
          </p:cNvPicPr>
          <p:nvPr/>
        </p:nvPicPr>
        <p:blipFill>
          <a:blip r:embed="rId4"/>
          <a:stretch>
            <a:fillRect/>
          </a:stretch>
        </p:blipFill>
        <p:spPr>
          <a:xfrm>
            <a:off x="8369455" y="4013480"/>
            <a:ext cx="2818234" cy="1940423"/>
          </a:xfrm>
          <a:prstGeom prst="rect">
            <a:avLst/>
          </a:prstGeom>
        </p:spPr>
      </p:pic>
      <p:sp>
        <p:nvSpPr>
          <p:cNvPr id="17" name="TextBox 16">
            <a:extLst>
              <a:ext uri="{FF2B5EF4-FFF2-40B4-BE49-F238E27FC236}">
                <a16:creationId xmlns:a16="http://schemas.microsoft.com/office/drawing/2014/main" id="{D6FCCBB9-AFA3-9020-02AC-F7FD0E399DDB}"/>
              </a:ext>
            </a:extLst>
          </p:cNvPr>
          <p:cNvSpPr txBox="1"/>
          <p:nvPr/>
        </p:nvSpPr>
        <p:spPr>
          <a:xfrm>
            <a:off x="6096000" y="4670006"/>
            <a:ext cx="2201244" cy="400110"/>
          </a:xfrm>
          <a:prstGeom prst="rect">
            <a:avLst/>
          </a:prstGeom>
          <a:noFill/>
        </p:spPr>
        <p:txBody>
          <a:bodyPr wrap="square" rtlCol="0">
            <a:spAutoFit/>
          </a:bodyPr>
          <a:lstStyle/>
          <a:p>
            <a:r>
              <a:rPr lang="en-US" sz="2000" dirty="0" err="1"/>
              <a:t>Dễ</a:t>
            </a:r>
            <a:r>
              <a:rPr lang="en-US" sz="2000" dirty="0"/>
              <a:t> </a:t>
            </a:r>
            <a:r>
              <a:rPr lang="en-US" sz="2000" dirty="0" err="1"/>
              <a:t>dàng</a:t>
            </a:r>
            <a:r>
              <a:rPr lang="en-US" sz="2000" dirty="0"/>
              <a:t> </a:t>
            </a:r>
            <a:r>
              <a:rPr lang="en-US" sz="2000" dirty="0" err="1"/>
              <a:t>tiếp</a:t>
            </a:r>
            <a:r>
              <a:rPr lang="en-US" sz="2000" dirty="0"/>
              <a:t> </a:t>
            </a:r>
            <a:r>
              <a:rPr lang="en-US" sz="2000" dirty="0" err="1"/>
              <a:t>cận</a:t>
            </a:r>
            <a:endParaRPr lang="en-US" sz="2000" dirty="0"/>
          </a:p>
        </p:txBody>
      </p:sp>
      <p:sp>
        <p:nvSpPr>
          <p:cNvPr id="18" name="TextBox 17">
            <a:extLst>
              <a:ext uri="{FF2B5EF4-FFF2-40B4-BE49-F238E27FC236}">
                <a16:creationId xmlns:a16="http://schemas.microsoft.com/office/drawing/2014/main" id="{D828B01D-991C-A5FF-9207-82435A5148BA}"/>
              </a:ext>
            </a:extLst>
          </p:cNvPr>
          <p:cNvSpPr txBox="1"/>
          <p:nvPr/>
        </p:nvSpPr>
        <p:spPr>
          <a:xfrm>
            <a:off x="9778572" y="3523752"/>
            <a:ext cx="2155879" cy="400110"/>
          </a:xfrm>
          <a:prstGeom prst="rect">
            <a:avLst/>
          </a:prstGeom>
          <a:noFill/>
        </p:spPr>
        <p:txBody>
          <a:bodyPr wrap="square" rtlCol="0">
            <a:spAutoFit/>
          </a:bodyPr>
          <a:lstStyle/>
          <a:p>
            <a:r>
              <a:rPr lang="en-US" sz="2000" dirty="0" err="1"/>
              <a:t>Tiết</a:t>
            </a:r>
            <a:r>
              <a:rPr lang="en-US" sz="2000" dirty="0"/>
              <a:t> </a:t>
            </a:r>
            <a:r>
              <a:rPr lang="en-US" sz="2000" dirty="0" err="1"/>
              <a:t>kiệm</a:t>
            </a:r>
            <a:r>
              <a:rPr lang="en-US" sz="2000" dirty="0"/>
              <a:t> chi </a:t>
            </a:r>
            <a:r>
              <a:rPr lang="en-US" sz="2000" dirty="0" err="1"/>
              <a:t>phí</a:t>
            </a:r>
            <a:endParaRPr lang="en-US" sz="2000" dirty="0"/>
          </a:p>
        </p:txBody>
      </p:sp>
      <p:sp>
        <p:nvSpPr>
          <p:cNvPr id="21" name="Rectangle 20">
            <a:extLst>
              <a:ext uri="{FF2B5EF4-FFF2-40B4-BE49-F238E27FC236}">
                <a16:creationId xmlns:a16="http://schemas.microsoft.com/office/drawing/2014/main" id="{9646C3BC-2199-1A5C-827C-DE3916C78BB9}"/>
              </a:ext>
            </a:extLst>
          </p:cNvPr>
          <p:cNvSpPr/>
          <p:nvPr/>
        </p:nvSpPr>
        <p:spPr>
          <a:xfrm rot="20591054">
            <a:off x="334489" y="2720818"/>
            <a:ext cx="4343690" cy="2585323"/>
          </a:xfrm>
          <a:prstGeom prst="rect">
            <a:avLst/>
          </a:prstGeom>
          <a:noFill/>
        </p:spPr>
        <p:txBody>
          <a:bodyPr wrap="none" lIns="91440" tIns="45720" rIns="91440" bIns="45720">
            <a:spAutoFit/>
          </a:bodyPr>
          <a:lstStyle/>
          <a:p>
            <a:pPr algn="ctr"/>
            <a:r>
              <a:rPr lang="en-US" sz="5400" b="1" dirty="0">
                <a:ln w="12700">
                  <a:solidFill>
                    <a:srgbClr val="0070C0"/>
                  </a:solidFill>
                  <a:prstDash val="solid"/>
                </a:ln>
                <a:pattFill prst="pct50">
                  <a:fgClr>
                    <a:schemeClr val="bg2">
                      <a:lumMod val="75000"/>
                    </a:schemeClr>
                  </a:fgClr>
                  <a:bgClr>
                    <a:schemeClr val="bg2">
                      <a:lumMod val="75000"/>
                    </a:schemeClr>
                  </a:bgClr>
                </a:pattFill>
                <a:effectLst>
                  <a:outerShdw dist="38100" dir="2640000" algn="bl" rotWithShape="0">
                    <a:schemeClr val="accent1"/>
                  </a:outerShdw>
                </a:effectLst>
              </a:rPr>
              <a:t>Open Source</a:t>
            </a:r>
            <a:br>
              <a:rPr lang="en-US" sz="5400" b="1" dirty="0">
                <a:ln w="12700">
                  <a:solidFill>
                    <a:srgbClr val="0070C0"/>
                  </a:solidFill>
                  <a:prstDash val="solid"/>
                </a:ln>
                <a:pattFill prst="pct50">
                  <a:fgClr>
                    <a:schemeClr val="bg2">
                      <a:lumMod val="75000"/>
                    </a:schemeClr>
                  </a:fgClr>
                  <a:bgClr>
                    <a:schemeClr val="bg2">
                      <a:lumMod val="75000"/>
                    </a:schemeClr>
                  </a:bgClr>
                </a:pattFill>
                <a:effectLst>
                  <a:outerShdw dist="38100" dir="2640000" algn="bl" rotWithShape="0">
                    <a:schemeClr val="accent1"/>
                  </a:outerShdw>
                </a:effectLst>
              </a:rPr>
            </a:br>
            <a:r>
              <a:rPr lang="en-US" sz="5400" b="1" dirty="0">
                <a:ln w="12700">
                  <a:solidFill>
                    <a:srgbClr val="0070C0"/>
                  </a:solidFill>
                  <a:prstDash val="solid"/>
                </a:ln>
                <a:pattFill prst="pct50">
                  <a:fgClr>
                    <a:schemeClr val="bg2">
                      <a:lumMod val="75000"/>
                    </a:schemeClr>
                  </a:fgClr>
                  <a:bgClr>
                    <a:schemeClr val="bg2">
                      <a:lumMod val="75000"/>
                    </a:schemeClr>
                  </a:bgClr>
                </a:pattFill>
                <a:effectLst>
                  <a:outerShdw dist="38100" dir="2640000" algn="bl" rotWithShape="0">
                    <a:schemeClr val="accent1"/>
                  </a:outerShdw>
                </a:effectLst>
              </a:rPr>
              <a:t>AUTOSAR RTE </a:t>
            </a:r>
            <a:br>
              <a:rPr lang="en-US" sz="5400" b="1" dirty="0">
                <a:ln w="12700">
                  <a:solidFill>
                    <a:srgbClr val="0070C0"/>
                  </a:solidFill>
                  <a:prstDash val="solid"/>
                </a:ln>
                <a:pattFill prst="pct50">
                  <a:fgClr>
                    <a:schemeClr val="bg2">
                      <a:lumMod val="75000"/>
                    </a:schemeClr>
                  </a:fgClr>
                  <a:bgClr>
                    <a:schemeClr val="bg2">
                      <a:lumMod val="75000"/>
                    </a:schemeClr>
                  </a:bgClr>
                </a:pattFill>
                <a:effectLst>
                  <a:outerShdw dist="38100" dir="2640000" algn="bl" rotWithShape="0">
                    <a:schemeClr val="accent1"/>
                  </a:outerShdw>
                </a:effectLst>
              </a:rPr>
            </a:br>
            <a:r>
              <a:rPr lang="en-US" sz="5400" b="1" dirty="0">
                <a:ln w="12700">
                  <a:solidFill>
                    <a:srgbClr val="0070C0"/>
                  </a:solidFill>
                  <a:prstDash val="solid"/>
                </a:ln>
                <a:pattFill prst="pct50">
                  <a:fgClr>
                    <a:schemeClr val="bg2">
                      <a:lumMod val="75000"/>
                    </a:schemeClr>
                  </a:fgClr>
                  <a:bgClr>
                    <a:schemeClr val="bg2">
                      <a:lumMod val="75000"/>
                    </a:schemeClr>
                  </a:bgClr>
                </a:pattFill>
                <a:effectLst>
                  <a:outerShdw dist="38100" dir="2640000" algn="bl" rotWithShape="0">
                    <a:schemeClr val="accent1"/>
                  </a:outerShdw>
                </a:effectLst>
              </a:rPr>
              <a:t>GENERATOR</a:t>
            </a:r>
          </a:p>
        </p:txBody>
      </p:sp>
      <p:sp>
        <p:nvSpPr>
          <p:cNvPr id="22" name="TextBox 21">
            <a:extLst>
              <a:ext uri="{FF2B5EF4-FFF2-40B4-BE49-F238E27FC236}">
                <a16:creationId xmlns:a16="http://schemas.microsoft.com/office/drawing/2014/main" id="{C5BE7CDF-CB7E-56ED-D35E-F99F11A68438}"/>
              </a:ext>
            </a:extLst>
          </p:cNvPr>
          <p:cNvSpPr txBox="1"/>
          <p:nvPr/>
        </p:nvSpPr>
        <p:spPr>
          <a:xfrm>
            <a:off x="4959272" y="2910949"/>
            <a:ext cx="1193112" cy="1569660"/>
          </a:xfrm>
          <a:prstGeom prst="rect">
            <a:avLst/>
          </a:prstGeom>
          <a:noFill/>
        </p:spPr>
        <p:txBody>
          <a:bodyPr wrap="square" rtlCol="0">
            <a:spAutoFit/>
          </a:bodyPr>
          <a:lstStyle/>
          <a:p>
            <a:r>
              <a:rPr lang="en-US" sz="9600" dirty="0"/>
              <a:t>=</a:t>
            </a:r>
            <a:endParaRPr lang="en-US" dirty="0"/>
          </a:p>
        </p:txBody>
      </p:sp>
    </p:spTree>
    <p:extLst>
      <p:ext uri="{BB962C8B-B14F-4D97-AF65-F5344CB8AC3E}">
        <p14:creationId xmlns:p14="http://schemas.microsoft.com/office/powerpoint/2010/main" val="2151570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3C9D7-16FC-8C33-ED3E-0471DD04BC96}"/>
              </a:ext>
            </a:extLst>
          </p:cNvPr>
          <p:cNvSpPr>
            <a:spLocks noGrp="1"/>
          </p:cNvSpPr>
          <p:nvPr>
            <p:ph type="title"/>
          </p:nvPr>
        </p:nvSpPr>
        <p:spPr/>
        <p:txBody>
          <a:bodyPr/>
          <a:lstStyle/>
          <a:p>
            <a:r>
              <a:rPr lang="en-US" dirty="0"/>
              <a:t>3. </a:t>
            </a:r>
            <a:r>
              <a:rPr lang="en-US" dirty="0" err="1"/>
              <a:t>Tổng</a:t>
            </a:r>
            <a:r>
              <a:rPr lang="en-US" dirty="0"/>
              <a:t> </a:t>
            </a:r>
            <a:r>
              <a:rPr lang="en-US" dirty="0" err="1"/>
              <a:t>quan</a:t>
            </a:r>
            <a:r>
              <a:rPr lang="en-US" dirty="0"/>
              <a:t> </a:t>
            </a:r>
            <a:r>
              <a:rPr lang="en-US" dirty="0" err="1"/>
              <a:t>dự</a:t>
            </a:r>
            <a:r>
              <a:rPr lang="en-US" dirty="0"/>
              <a:t> </a:t>
            </a:r>
            <a:r>
              <a:rPr lang="en-US" dirty="0" err="1"/>
              <a:t>án</a:t>
            </a:r>
            <a:endParaRPr lang="en-US" dirty="0"/>
          </a:p>
        </p:txBody>
      </p:sp>
      <p:sp>
        <p:nvSpPr>
          <p:cNvPr id="3" name="Content Placeholder 2">
            <a:extLst>
              <a:ext uri="{FF2B5EF4-FFF2-40B4-BE49-F238E27FC236}">
                <a16:creationId xmlns:a16="http://schemas.microsoft.com/office/drawing/2014/main" id="{02515F4E-4C68-82C3-BC84-27B420EB0473}"/>
              </a:ext>
            </a:extLst>
          </p:cNvPr>
          <p:cNvSpPr>
            <a:spLocks noGrp="1"/>
          </p:cNvSpPr>
          <p:nvPr>
            <p:ph idx="1"/>
          </p:nvPr>
        </p:nvSpPr>
        <p:spPr/>
        <p:txBody>
          <a:bodyPr/>
          <a:lstStyle/>
          <a:p>
            <a:endParaRPr lang="en-US" dirty="0"/>
          </a:p>
        </p:txBody>
      </p:sp>
      <p:sp>
        <p:nvSpPr>
          <p:cNvPr id="4" name="Rectangle 2">
            <a:extLst>
              <a:ext uri="{FF2B5EF4-FFF2-40B4-BE49-F238E27FC236}">
                <a16:creationId xmlns:a16="http://schemas.microsoft.com/office/drawing/2014/main" id="{DAB049DE-9393-7A63-5BEA-9A8F7B0DD72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a:extLst>
              <a:ext uri="{FF2B5EF4-FFF2-40B4-BE49-F238E27FC236}">
                <a16:creationId xmlns:a16="http://schemas.microsoft.com/office/drawing/2014/main" id="{5A7047F5-15B4-597A-D375-B19FC154CE6A}"/>
              </a:ext>
            </a:extLst>
          </p:cNvPr>
          <p:cNvGraphicFramePr>
            <a:graphicFrameLocks noChangeAspect="1"/>
          </p:cNvGraphicFramePr>
          <p:nvPr>
            <p:extLst>
              <p:ext uri="{D42A27DB-BD31-4B8C-83A1-F6EECF244321}">
                <p14:modId xmlns:p14="http://schemas.microsoft.com/office/powerpoint/2010/main" val="2893278926"/>
              </p:ext>
            </p:extLst>
          </p:nvPr>
        </p:nvGraphicFramePr>
        <p:xfrm>
          <a:off x="2747010" y="1845734"/>
          <a:ext cx="6492240" cy="4276458"/>
        </p:xfrm>
        <a:graphic>
          <a:graphicData uri="http://schemas.openxmlformats.org/presentationml/2006/ole">
            <mc:AlternateContent xmlns:mc="http://schemas.openxmlformats.org/markup-compatibility/2006">
              <mc:Choice xmlns:v="urn:schemas-microsoft-com:vml" Requires="v">
                <p:oleObj name="Visio" r:id="rId3" imgW="11000976" imgH="7257932" progId="Visio.Drawing.15">
                  <p:embed/>
                </p:oleObj>
              </mc:Choice>
              <mc:Fallback>
                <p:oleObj name="Visio" r:id="rId3" imgW="11000976" imgH="7257932"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7010" y="1845734"/>
                        <a:ext cx="6492240" cy="4276458"/>
                      </a:xfrm>
                      <a:prstGeom prst="rect">
                        <a:avLst/>
                      </a:prstGeom>
                      <a:noFill/>
                    </p:spPr>
                  </p:pic>
                </p:oleObj>
              </mc:Fallback>
            </mc:AlternateContent>
          </a:graphicData>
        </a:graphic>
      </p:graphicFrame>
    </p:spTree>
    <p:extLst>
      <p:ext uri="{BB962C8B-B14F-4D97-AF65-F5344CB8AC3E}">
        <p14:creationId xmlns:p14="http://schemas.microsoft.com/office/powerpoint/2010/main" val="1379250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FB5FD-C6A6-26E1-C294-5E188388B6B6}"/>
              </a:ext>
            </a:extLst>
          </p:cNvPr>
          <p:cNvSpPr>
            <a:spLocks noGrp="1"/>
          </p:cNvSpPr>
          <p:nvPr>
            <p:ph type="title"/>
          </p:nvPr>
        </p:nvSpPr>
        <p:spPr/>
        <p:txBody>
          <a:bodyPr/>
          <a:lstStyle/>
          <a:p>
            <a:r>
              <a:rPr lang="en-US" dirty="0"/>
              <a:t>3. </a:t>
            </a:r>
            <a:r>
              <a:rPr lang="en-US" dirty="0" err="1"/>
              <a:t>Tổng</a:t>
            </a:r>
            <a:r>
              <a:rPr lang="en-US" dirty="0"/>
              <a:t> </a:t>
            </a:r>
            <a:r>
              <a:rPr lang="en-US" dirty="0" err="1"/>
              <a:t>quan</a:t>
            </a:r>
            <a:r>
              <a:rPr lang="en-US" dirty="0"/>
              <a:t> </a:t>
            </a:r>
            <a:r>
              <a:rPr lang="en-US" dirty="0" err="1"/>
              <a:t>dự</a:t>
            </a:r>
            <a:r>
              <a:rPr lang="en-US" dirty="0"/>
              <a:t> </a:t>
            </a:r>
            <a:r>
              <a:rPr lang="en-US" dirty="0" err="1"/>
              <a:t>án</a:t>
            </a:r>
            <a:endParaRPr lang="en-US" dirty="0"/>
          </a:p>
        </p:txBody>
      </p:sp>
      <p:pic>
        <p:nvPicPr>
          <p:cNvPr id="7170" name="Picture 2" descr="Will Rosenbaum | A Recursive Image">
            <a:extLst>
              <a:ext uri="{FF2B5EF4-FFF2-40B4-BE49-F238E27FC236}">
                <a16:creationId xmlns:a16="http://schemas.microsoft.com/office/drawing/2014/main" id="{733E861B-B219-AF92-356F-31C182E12DB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8114" y="1682963"/>
            <a:ext cx="3360420" cy="485753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9A6E55AA-B059-CCE3-BD17-90CC33B0BAF3}"/>
              </a:ext>
            </a:extLst>
          </p:cNvPr>
          <p:cNvPicPr>
            <a:picLocks noChangeAspect="1"/>
          </p:cNvPicPr>
          <p:nvPr/>
        </p:nvPicPr>
        <p:blipFill>
          <a:blip r:embed="rId4"/>
          <a:stretch>
            <a:fillRect/>
          </a:stretch>
        </p:blipFill>
        <p:spPr>
          <a:xfrm>
            <a:off x="3609974" y="1904364"/>
            <a:ext cx="3920491" cy="3049271"/>
          </a:xfrm>
          <a:prstGeom prst="rect">
            <a:avLst/>
          </a:prstGeom>
        </p:spPr>
      </p:pic>
      <p:pic>
        <p:nvPicPr>
          <p:cNvPr id="6" name="Picture 5">
            <a:extLst>
              <a:ext uri="{FF2B5EF4-FFF2-40B4-BE49-F238E27FC236}">
                <a16:creationId xmlns:a16="http://schemas.microsoft.com/office/drawing/2014/main" id="{EB0E207E-601F-4A7C-681E-5F91C7587AD7}"/>
              </a:ext>
            </a:extLst>
          </p:cNvPr>
          <p:cNvPicPr>
            <a:picLocks noChangeAspect="1"/>
          </p:cNvPicPr>
          <p:nvPr/>
        </p:nvPicPr>
        <p:blipFill>
          <a:blip r:embed="rId5"/>
          <a:stretch>
            <a:fillRect/>
          </a:stretch>
        </p:blipFill>
        <p:spPr>
          <a:xfrm>
            <a:off x="7334019" y="3082603"/>
            <a:ext cx="4699867" cy="3049271"/>
          </a:xfrm>
          <a:prstGeom prst="rect">
            <a:avLst/>
          </a:prstGeom>
        </p:spPr>
      </p:pic>
      <p:sp>
        <p:nvSpPr>
          <p:cNvPr id="7" name="Arrow: Right 6">
            <a:extLst>
              <a:ext uri="{FF2B5EF4-FFF2-40B4-BE49-F238E27FC236}">
                <a16:creationId xmlns:a16="http://schemas.microsoft.com/office/drawing/2014/main" id="{03236A6A-F2A4-86DF-2F6F-226C1DCD061C}"/>
              </a:ext>
            </a:extLst>
          </p:cNvPr>
          <p:cNvSpPr/>
          <p:nvPr/>
        </p:nvSpPr>
        <p:spPr>
          <a:xfrm rot="1648630">
            <a:off x="7086433" y="4159123"/>
            <a:ext cx="888064" cy="4223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9120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799C7-2288-4F43-123D-0438E6E686E8}"/>
              </a:ext>
            </a:extLst>
          </p:cNvPr>
          <p:cNvSpPr>
            <a:spLocks noGrp="1"/>
          </p:cNvSpPr>
          <p:nvPr>
            <p:ph type="title"/>
          </p:nvPr>
        </p:nvSpPr>
        <p:spPr/>
        <p:txBody>
          <a:bodyPr/>
          <a:lstStyle/>
          <a:p>
            <a:r>
              <a:rPr lang="en-US" dirty="0"/>
              <a:t>3. </a:t>
            </a:r>
            <a:r>
              <a:rPr lang="en-US" dirty="0" err="1"/>
              <a:t>Tổng</a:t>
            </a:r>
            <a:r>
              <a:rPr lang="en-US" dirty="0"/>
              <a:t> </a:t>
            </a:r>
            <a:r>
              <a:rPr lang="en-US" dirty="0" err="1"/>
              <a:t>quan</a:t>
            </a:r>
            <a:r>
              <a:rPr lang="en-US" dirty="0"/>
              <a:t> </a:t>
            </a:r>
            <a:r>
              <a:rPr lang="en-US" dirty="0" err="1"/>
              <a:t>dự</a:t>
            </a:r>
            <a:r>
              <a:rPr lang="en-US" dirty="0"/>
              <a:t> </a:t>
            </a:r>
            <a:r>
              <a:rPr lang="en-US" dirty="0" err="1"/>
              <a:t>án</a:t>
            </a:r>
            <a:endParaRPr lang="en-US" dirty="0"/>
          </a:p>
        </p:txBody>
      </p:sp>
      <p:sp>
        <p:nvSpPr>
          <p:cNvPr id="3" name="Content Placeholder 2">
            <a:extLst>
              <a:ext uri="{FF2B5EF4-FFF2-40B4-BE49-F238E27FC236}">
                <a16:creationId xmlns:a16="http://schemas.microsoft.com/office/drawing/2014/main" id="{6AA1BE87-AC9D-58AC-A889-D0B5E633CE59}"/>
              </a:ext>
            </a:extLst>
          </p:cNvPr>
          <p:cNvSpPr>
            <a:spLocks noGrp="1"/>
          </p:cNvSpPr>
          <p:nvPr>
            <p:ph idx="1"/>
          </p:nvPr>
        </p:nvSpPr>
        <p:spPr/>
        <p:txBody>
          <a:bodyPr/>
          <a:lstStyle/>
          <a:p>
            <a:pPr>
              <a:buFont typeface="Wingdings" panose="05000000000000000000" pitchFamily="2" charset="2"/>
              <a:buChar char="Ø"/>
            </a:pPr>
            <a:r>
              <a:rPr lang="en-US" dirty="0"/>
              <a:t>ASW1  - </a:t>
            </a:r>
            <a:r>
              <a:rPr lang="en-US" dirty="0" err="1"/>
              <a:t>Quản</a:t>
            </a:r>
            <a:r>
              <a:rPr lang="en-US" dirty="0"/>
              <a:t> </a:t>
            </a:r>
            <a:r>
              <a:rPr lang="en-US" dirty="0" err="1"/>
              <a:t>lý</a:t>
            </a:r>
            <a:r>
              <a:rPr lang="en-US" dirty="0"/>
              <a:t> </a:t>
            </a:r>
            <a:r>
              <a:rPr lang="en-US" dirty="0" err="1"/>
              <a:t>giao</a:t>
            </a:r>
            <a:r>
              <a:rPr lang="en-US" dirty="0"/>
              <a:t> </a:t>
            </a:r>
            <a:r>
              <a:rPr lang="en-US" dirty="0" err="1"/>
              <a:t>diện</a:t>
            </a:r>
            <a:r>
              <a:rPr lang="en-US" dirty="0"/>
              <a:t> </a:t>
            </a:r>
            <a:r>
              <a:rPr lang="en-US" dirty="0" err="1"/>
              <a:t>điều</a:t>
            </a:r>
            <a:r>
              <a:rPr lang="en-US" dirty="0"/>
              <a:t> </a:t>
            </a:r>
            <a:r>
              <a:rPr lang="en-US" dirty="0" err="1"/>
              <a:t>khiển</a:t>
            </a:r>
            <a:r>
              <a:rPr lang="en-US" dirty="0"/>
              <a:t> </a:t>
            </a:r>
            <a:r>
              <a:rPr lang="en-US" dirty="0" err="1"/>
              <a:t>xe</a:t>
            </a:r>
            <a:r>
              <a:rPr lang="en-US" dirty="0"/>
              <a:t> qua web</a:t>
            </a:r>
          </a:p>
          <a:p>
            <a:pPr>
              <a:buFont typeface="Wingdings" panose="05000000000000000000" pitchFamily="2" charset="2"/>
              <a:buChar char="Ø"/>
            </a:pPr>
            <a:endParaRPr lang="en-US" dirty="0"/>
          </a:p>
          <a:p>
            <a:pPr>
              <a:buFont typeface="Wingdings" panose="05000000000000000000" pitchFamily="2" charset="2"/>
              <a:buChar char="Ø"/>
            </a:pPr>
            <a:r>
              <a:rPr lang="vi-VN" dirty="0">
                <a:latin typeface="Calibri" panose="020F0502020204030204" pitchFamily="34" charset="0"/>
                <a:cs typeface="Calibri" panose="020F0502020204030204" pitchFamily="34" charset="0"/>
              </a:rPr>
              <a:t>ASW2 - Điều khiển động cơ</a:t>
            </a:r>
            <a:endParaRPr lang="en-US" dirty="0">
              <a:latin typeface="Calibri" panose="020F0502020204030204" pitchFamily="34" charset="0"/>
              <a:cs typeface="Calibri" panose="020F0502020204030204" pitchFamily="34" charset="0"/>
            </a:endParaRPr>
          </a:p>
          <a:p>
            <a:pPr>
              <a:buFont typeface="Wingdings" panose="05000000000000000000" pitchFamily="2" charset="2"/>
              <a:buChar char="Ø"/>
            </a:pPr>
            <a:endParaRPr lang="en-US" dirty="0"/>
          </a:p>
          <a:p>
            <a:pPr>
              <a:buFont typeface="Wingdings" panose="05000000000000000000" pitchFamily="2" charset="2"/>
              <a:buChar char="Ø"/>
            </a:pPr>
            <a:r>
              <a:rPr lang="en-US" dirty="0"/>
              <a:t>ASW3 - Thu </a:t>
            </a:r>
            <a:r>
              <a:rPr lang="en-US" dirty="0" err="1"/>
              <a:t>thập</a:t>
            </a:r>
            <a:r>
              <a:rPr lang="en-US" dirty="0"/>
              <a:t> </a:t>
            </a:r>
            <a:r>
              <a:rPr lang="en-US" dirty="0" err="1"/>
              <a:t>tín</a:t>
            </a:r>
            <a:r>
              <a:rPr lang="en-US" dirty="0"/>
              <a:t> </a:t>
            </a:r>
            <a:r>
              <a:rPr lang="en-US" dirty="0" err="1"/>
              <a:t>hiệu</a:t>
            </a:r>
            <a:r>
              <a:rPr lang="en-US" dirty="0"/>
              <a:t> </a:t>
            </a:r>
            <a:r>
              <a:rPr lang="en-US" dirty="0" err="1"/>
              <a:t>từ</a:t>
            </a:r>
            <a:r>
              <a:rPr lang="en-US" dirty="0"/>
              <a:t> </a:t>
            </a:r>
            <a:r>
              <a:rPr lang="en-US" dirty="0" err="1"/>
              <a:t>cảm</a:t>
            </a:r>
            <a:r>
              <a:rPr lang="en-US" dirty="0"/>
              <a:t> </a:t>
            </a:r>
            <a:r>
              <a:rPr lang="en-US" dirty="0" err="1"/>
              <a:t>biến</a:t>
            </a:r>
            <a:r>
              <a:rPr lang="en-US" dirty="0"/>
              <a:t> </a:t>
            </a:r>
            <a:r>
              <a:rPr lang="en-US" dirty="0" err="1"/>
              <a:t>khoảng</a:t>
            </a:r>
            <a:r>
              <a:rPr lang="en-US" dirty="0"/>
              <a:t> </a:t>
            </a:r>
            <a:r>
              <a:rPr lang="en-US" dirty="0" err="1"/>
              <a:t>cách</a:t>
            </a:r>
            <a:endParaRPr lang="en-US" dirty="0"/>
          </a:p>
        </p:txBody>
      </p:sp>
      <p:sp>
        <p:nvSpPr>
          <p:cNvPr id="4" name="Rectangle 2">
            <a:extLst>
              <a:ext uri="{FF2B5EF4-FFF2-40B4-BE49-F238E27FC236}">
                <a16:creationId xmlns:a16="http://schemas.microsoft.com/office/drawing/2014/main" id="{6A86FD9B-F7FE-0770-B2B8-7AD71416B8D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a:extLst>
              <a:ext uri="{FF2B5EF4-FFF2-40B4-BE49-F238E27FC236}">
                <a16:creationId xmlns:a16="http://schemas.microsoft.com/office/drawing/2014/main" id="{98EA5E41-6309-E006-535C-8DCF200EA86A}"/>
              </a:ext>
            </a:extLst>
          </p:cNvPr>
          <p:cNvGraphicFramePr>
            <a:graphicFrameLocks noChangeAspect="1"/>
          </p:cNvGraphicFramePr>
          <p:nvPr>
            <p:extLst>
              <p:ext uri="{D42A27DB-BD31-4B8C-83A1-F6EECF244321}">
                <p14:modId xmlns:p14="http://schemas.microsoft.com/office/powerpoint/2010/main" val="2444767557"/>
              </p:ext>
            </p:extLst>
          </p:nvPr>
        </p:nvGraphicFramePr>
        <p:xfrm>
          <a:off x="6747509" y="1588870"/>
          <a:ext cx="5260175" cy="2743099"/>
        </p:xfrm>
        <a:graphic>
          <a:graphicData uri="http://schemas.openxmlformats.org/presentationml/2006/ole">
            <mc:AlternateContent xmlns:mc="http://schemas.openxmlformats.org/markup-compatibility/2006">
              <mc:Choice xmlns:v="urn:schemas-microsoft-com:vml" Requires="v">
                <p:oleObj name="Visio" r:id="rId3" imgW="5752746" imgH="3000286" progId="Visio.Drawing.15">
                  <p:embed/>
                </p:oleObj>
              </mc:Choice>
              <mc:Fallback>
                <p:oleObj name="Visio" r:id="rId3" imgW="5752746" imgH="3000286"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47509" y="1588870"/>
                        <a:ext cx="5260175" cy="2743099"/>
                      </a:xfrm>
                      <a:prstGeom prst="rect">
                        <a:avLst/>
                      </a:prstGeom>
                      <a:noFill/>
                    </p:spPr>
                  </p:pic>
                </p:oleObj>
              </mc:Fallback>
            </mc:AlternateContent>
          </a:graphicData>
        </a:graphic>
      </p:graphicFrame>
      <p:sp>
        <p:nvSpPr>
          <p:cNvPr id="6" name="Rectangle 4">
            <a:extLst>
              <a:ext uri="{FF2B5EF4-FFF2-40B4-BE49-F238E27FC236}">
                <a16:creationId xmlns:a16="http://schemas.microsoft.com/office/drawing/2014/main" id="{7ABD6B26-0B67-D208-D66F-00F50751252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a:extLst>
              <a:ext uri="{FF2B5EF4-FFF2-40B4-BE49-F238E27FC236}">
                <a16:creationId xmlns:a16="http://schemas.microsoft.com/office/drawing/2014/main" id="{8398B9AD-17C1-23DE-559E-76E14C7CBA97}"/>
              </a:ext>
            </a:extLst>
          </p:cNvPr>
          <p:cNvGraphicFramePr>
            <a:graphicFrameLocks noChangeAspect="1"/>
          </p:cNvGraphicFramePr>
          <p:nvPr>
            <p:extLst>
              <p:ext uri="{D42A27DB-BD31-4B8C-83A1-F6EECF244321}">
                <p14:modId xmlns:p14="http://schemas.microsoft.com/office/powerpoint/2010/main" val="4178419024"/>
              </p:ext>
            </p:extLst>
          </p:nvPr>
        </p:nvGraphicFramePr>
        <p:xfrm>
          <a:off x="7783830" y="4523825"/>
          <a:ext cx="3463290" cy="1763516"/>
        </p:xfrm>
        <a:graphic>
          <a:graphicData uri="http://schemas.openxmlformats.org/presentationml/2006/ole">
            <mc:AlternateContent xmlns:mc="http://schemas.openxmlformats.org/markup-compatibility/2006">
              <mc:Choice xmlns:v="urn:schemas-microsoft-com:vml" Requires="v">
                <p:oleObj name="Visio" r:id="rId5" imgW="3104707" imgH="1580893" progId="Visio.Drawing.15">
                  <p:embed/>
                </p:oleObj>
              </mc:Choice>
              <mc:Fallback>
                <p:oleObj name="Visio" r:id="rId5" imgW="3104707" imgH="1580893" progId="Visio.Drawing.15">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83830" y="4523825"/>
                        <a:ext cx="3463290" cy="1763516"/>
                      </a:xfrm>
                      <a:prstGeom prst="rect">
                        <a:avLst/>
                      </a:prstGeom>
                      <a:noFill/>
                    </p:spPr>
                  </p:pic>
                </p:oleObj>
              </mc:Fallback>
            </mc:AlternateContent>
          </a:graphicData>
        </a:graphic>
      </p:graphicFrame>
    </p:spTree>
    <p:extLst>
      <p:ext uri="{BB962C8B-B14F-4D97-AF65-F5344CB8AC3E}">
        <p14:creationId xmlns:p14="http://schemas.microsoft.com/office/powerpoint/2010/main" val="309727739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1811</TotalTime>
  <Words>774</Words>
  <Application>Microsoft Office PowerPoint</Application>
  <PresentationFormat>Widescreen</PresentationFormat>
  <Paragraphs>66</Paragraphs>
  <Slides>11</Slides>
  <Notes>9</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8" baseType="lpstr">
      <vt:lpstr>Arial</vt:lpstr>
      <vt:lpstr>Calibri</vt:lpstr>
      <vt:lpstr>Calibri Light</vt:lpstr>
      <vt:lpstr>Roboto</vt:lpstr>
      <vt:lpstr>Wingdings</vt:lpstr>
      <vt:lpstr>Retrospect</vt:lpstr>
      <vt:lpstr>Microsoft Visio Drawing</vt:lpstr>
      <vt:lpstr>AUTOSAR RTE GENERATOR CHO PHẦN MỀM NHÚNG XE Ô TÔ</vt:lpstr>
      <vt:lpstr>1. Giới thiệu</vt:lpstr>
      <vt:lpstr>2. Động lực phát triển của dự án</vt:lpstr>
      <vt:lpstr>2. Động lực phát triển của dự án</vt:lpstr>
      <vt:lpstr>2. Động lực phát triển của dự án</vt:lpstr>
      <vt:lpstr>3. Tổng quan dự án</vt:lpstr>
      <vt:lpstr>3. Tổng quan dự án</vt:lpstr>
      <vt:lpstr>3. Tổng quan dự án</vt:lpstr>
      <vt:lpstr>3. Tổng quan dự án</vt:lpstr>
      <vt:lpstr>4. Chi tiết về Autosar RTE Generator</vt:lpstr>
      <vt:lpstr>Xin chân thành cảm ơn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Vo Linh Truc (MS/EJV22-PS)</dc:creator>
  <cp:lastModifiedBy>Vo Linh Truc (MS/EJV22-PS)</cp:lastModifiedBy>
  <cp:revision>27</cp:revision>
  <dcterms:created xsi:type="dcterms:W3CDTF">2023-10-18T03:54:09Z</dcterms:created>
  <dcterms:modified xsi:type="dcterms:W3CDTF">2023-10-20T02:07:22Z</dcterms:modified>
</cp:coreProperties>
</file>