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3"/>
  </p:notesMasterIdLst>
  <p:sldIdLst>
    <p:sldId id="306" r:id="rId5"/>
    <p:sldId id="307" r:id="rId6"/>
    <p:sldId id="309" r:id="rId7"/>
    <p:sldId id="308" r:id="rId8"/>
    <p:sldId id="315" r:id="rId9"/>
    <p:sldId id="316" r:id="rId10"/>
    <p:sldId id="317" r:id="rId11"/>
    <p:sldId id="318" r:id="rId12"/>
    <p:sldId id="319" r:id="rId13"/>
    <p:sldId id="322" r:id="rId14"/>
    <p:sldId id="323" r:id="rId15"/>
    <p:sldId id="321" r:id="rId16"/>
    <p:sldId id="324" r:id="rId17"/>
    <p:sldId id="325" r:id="rId18"/>
    <p:sldId id="326" r:id="rId19"/>
    <p:sldId id="327" r:id="rId20"/>
    <p:sldId id="328"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0" d="100"/>
          <a:sy n="110" d="100"/>
        </p:scale>
        <p:origin x="576"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2007108"/>
            <a:ext cx="6272784" cy="2843784"/>
          </a:xfrm>
        </p:spPr>
        <p:txBody>
          <a:bodyPr>
            <a:noAutofit/>
          </a:bodyPr>
          <a:lstStyle/>
          <a:p>
            <a:pPr>
              <a:lnSpc>
                <a:spcPct val="150000"/>
              </a:lnSpc>
            </a:pPr>
            <a:r>
              <a:rPr lang="en-US" sz="3200" dirty="0" err="1">
                <a:effectLst/>
                <a:latin typeface="Times New Roman" panose="02020603050405020304" pitchFamily="18" charset="0"/>
                <a:ea typeface="Times New Roman" panose="02020603050405020304" pitchFamily="18" charset="0"/>
              </a:rPr>
              <a:t>Thiết</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kế</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và</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triển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khai</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công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cụ</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mã</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nguồn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mở</a:t>
            </a:r>
            <a:r>
              <a:rPr lang="en-US" sz="3200" dirty="0">
                <a:effectLst/>
                <a:latin typeface="Times New Roman" panose="02020603050405020304" pitchFamily="18" charset="0"/>
                <a:ea typeface="Times New Roman" panose="02020603050405020304" pitchFamily="18" charset="0"/>
              </a:rPr>
              <a:t> RTE generator </a:t>
            </a:r>
            <a:r>
              <a:rPr lang="en-US" sz="3200" dirty="0" err="1">
                <a:effectLst/>
                <a:latin typeface="Times New Roman" panose="02020603050405020304" pitchFamily="18" charset="0"/>
                <a:ea typeface="Times New Roman" panose="02020603050405020304" pitchFamily="18" charset="0"/>
              </a:rPr>
              <a:t>cho</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phần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mềm</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nhúng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xe</a:t>
            </a:r>
            <a:r>
              <a:rPr lang="en-US" sz="3200" dirty="0">
                <a:effectLst/>
                <a:latin typeface="Times New Roman" panose="02020603050405020304" pitchFamily="18" charset="0"/>
                <a:ea typeface="Times New Roman" panose="02020603050405020304" pitchFamily="18" charset="0"/>
              </a:rPr>
              <a:t> ô </a:t>
            </a:r>
            <a:r>
              <a:rPr lang="en-US" sz="3200" dirty="0" err="1">
                <a:effectLst/>
                <a:latin typeface="Times New Roman" panose="02020603050405020304" pitchFamily="18" charset="0"/>
                <a:ea typeface="Times New Roman" panose="02020603050405020304" pitchFamily="18" charset="0"/>
              </a:rPr>
              <a:t>tô</a:t>
            </a:r>
            <a:r>
              <a:rPr lang="en-US" sz="3200" dirty="0">
                <a:effectLst/>
                <a:latin typeface="Times New Roman" panose="02020603050405020304" pitchFamily="18" charset="0"/>
                <a:ea typeface="Times New Roman" panose="02020603050405020304" pitchFamily="18" charset="0"/>
              </a:rPr>
              <a:t> TRÊN </a:t>
            </a:r>
            <a:r>
              <a:rPr lang="en-US" sz="3200" dirty="0" err="1">
                <a:effectLst/>
                <a:latin typeface="Times New Roman" panose="02020603050405020304" pitchFamily="18" charset="0"/>
                <a:ea typeface="Times New Roman" panose="02020603050405020304" pitchFamily="18" charset="0"/>
              </a:rPr>
              <a:t>Kiến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trúc</a:t>
            </a:r>
            <a:r>
              <a:rPr lang="en-US" sz="3200" dirty="0">
                <a:effectLst/>
                <a:latin typeface="Times New Roman" panose="02020603050405020304" pitchFamily="18" charset="0"/>
                <a:ea typeface="Times New Roman" panose="02020603050405020304" pitchFamily="18" charset="0"/>
              </a:rPr>
              <a:t> vi </a:t>
            </a:r>
            <a:r>
              <a:rPr lang="en-US" sz="3200" dirty="0" err="1">
                <a:effectLst/>
                <a:latin typeface="Times New Roman" panose="02020603050405020304" pitchFamily="18" charset="0"/>
                <a:ea typeface="Times New Roman" panose="02020603050405020304" pitchFamily="18" charset="0"/>
              </a:rPr>
              <a:t>xử</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lý</a:t>
            </a:r>
            <a:r>
              <a:rPr lang="en-US" sz="3200" dirty="0">
                <a:effectLst/>
                <a:latin typeface="Times New Roman" panose="02020603050405020304" pitchFamily="18" charset="0"/>
                <a:ea typeface="Times New Roman" panose="02020603050405020304" pitchFamily="18" charset="0"/>
              </a:rPr>
              <a:t> ARM</a:t>
            </a:r>
            <a:endParaRPr lang="en-US" sz="32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5546050"/>
            <a:ext cx="5093208" cy="1197864"/>
          </a:xfrm>
        </p:spPr>
        <p:txBody>
          <a:bodyPr/>
          <a:lstStyle/>
          <a:p>
            <a:r>
              <a:rPr lang="en-US" dirty="0"/>
              <a:t>HV: Võ Linh </a:t>
            </a:r>
            <a:r>
              <a:rPr lang="en-US" dirty="0" err="1"/>
              <a:t>Trúc</a:t>
            </a:r>
            <a:endParaRPr lang="en-US" dirty="0"/>
          </a:p>
          <a:p>
            <a:r>
              <a:rPr lang="en-US" dirty="0"/>
              <a:t>GVHD: PGS.TS Nguyễn </a:t>
            </a:r>
            <a:r>
              <a:rPr lang="en-US" dirty="0" err="1"/>
              <a:t>Ngọc</a:t>
            </a:r>
            <a:r>
              <a:rPr lang="en-US" dirty="0"/>
              <a:t> </a:t>
            </a:r>
            <a:r>
              <a:rPr lang="en-US" dirty="0" err="1"/>
              <a:t>Sơn</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normAutofit/>
          </a:bodyPr>
          <a:lstStyle/>
          <a:p>
            <a:pPr>
              <a:lnSpc>
                <a:spcPct val="150000"/>
              </a:lnSpc>
            </a:pPr>
            <a:r>
              <a:rPr lang="en-US" sz="1800" dirty="0">
                <a:effectLst/>
                <a:latin typeface="Times New Roman" panose="02020603050405020304" pitchFamily="18" charset="0"/>
                <a:ea typeface="Times New Roman" panose="02020603050405020304" pitchFamily="18" charset="0"/>
              </a:rPr>
              <a:t>S. Piao, H. Jo, S. </a:t>
            </a: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 and W. Jung, “Design and implementation of RTE generator for automotive embedded software,”</a:t>
            </a:r>
          </a:p>
          <a:p>
            <a:pPr>
              <a:lnSpc>
                <a:spcPct val="150000"/>
              </a:lnSpc>
            </a:pPr>
            <a:r>
              <a:rPr lang="en-US" sz="1800" dirty="0">
                <a:effectLst/>
                <a:latin typeface="Times New Roman" panose="02020603050405020304" pitchFamily="18" charset="0"/>
                <a:ea typeface="Times New Roman" panose="02020603050405020304" pitchFamily="18" charset="0"/>
              </a:rPr>
              <a:t>C. J. Hyun, P. </a:t>
            </a:r>
            <a:r>
              <a:rPr lang="en-US" sz="1800" dirty="0" err="1">
                <a:effectLst/>
                <a:latin typeface="Times New Roman" panose="02020603050405020304" pitchFamily="18" charset="0"/>
                <a:ea typeface="Times New Roman" panose="02020603050405020304" pitchFamily="18" charset="0"/>
              </a:rPr>
              <a:t>Shiquan</a:t>
            </a:r>
            <a:r>
              <a:rPr lang="en-US" sz="1800" dirty="0">
                <a:effectLst/>
                <a:latin typeface="Times New Roman" panose="02020603050405020304" pitchFamily="18" charset="0"/>
                <a:ea typeface="Times New Roman" panose="02020603050405020304" pitchFamily="18" charset="0"/>
              </a:rPr>
              <a:t>, R. C. Sung, and Y. J. Woo, “RTE template structure for AUTOSAR based embedded software platform,”</a:t>
            </a:r>
            <a:endParaRPr lang="en-US" sz="1800" dirty="0">
              <a:latin typeface="Univers (Body)"/>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en-US" sz="4000" dirty="0" err="1"/>
              <a:t>Các</a:t>
            </a:r>
            <a:r>
              <a:rPr lang="en-US" sz="4000" dirty="0"/>
              <a:t> </a:t>
            </a:r>
            <a:r>
              <a:rPr lang="en-US" sz="4000" dirty="0" err="1"/>
              <a:t>nghiên</a:t>
            </a:r>
            <a:r>
              <a:rPr lang="en-US" sz="4000" dirty="0"/>
              <a:t> </a:t>
            </a:r>
            <a:r>
              <a:rPr lang="en-US" sz="4000" dirty="0" err="1"/>
              <a:t>cứu</a:t>
            </a:r>
            <a:r>
              <a:rPr lang="en-US" sz="4000" dirty="0"/>
              <a:t> </a:t>
            </a:r>
            <a:r>
              <a:rPr lang="en-US" sz="4000" dirty="0" err="1"/>
              <a:t>liên</a:t>
            </a:r>
            <a:r>
              <a:rPr lang="en-US" sz="4000" dirty="0"/>
              <a:t> </a:t>
            </a:r>
            <a:r>
              <a:rPr lang="en-US" sz="4000" dirty="0" err="1"/>
              <a:t>quan</a:t>
            </a:r>
            <a:endParaRPr lang="en-US" sz="4000" dirty="0"/>
          </a:p>
        </p:txBody>
      </p:sp>
    </p:spTree>
    <p:extLst>
      <p:ext uri="{BB962C8B-B14F-4D97-AF65-F5344CB8AC3E}">
        <p14:creationId xmlns:p14="http://schemas.microsoft.com/office/powerpoint/2010/main" val="384204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Cách</a:t>
            </a:r>
            <a:r>
              <a:rPr lang="en-US" sz="4800" dirty="0">
                <a:solidFill>
                  <a:schemeClr val="bg1"/>
                </a:solidFill>
              </a:rPr>
              <a:t> </a:t>
            </a:r>
            <a:r>
              <a:rPr lang="en-US" sz="4800" dirty="0" err="1">
                <a:solidFill>
                  <a:schemeClr val="bg1"/>
                </a:solidFill>
              </a:rPr>
              <a:t>tiếp</a:t>
            </a:r>
            <a:r>
              <a:rPr lang="en-US" sz="4800" dirty="0">
                <a:solidFill>
                  <a:schemeClr val="bg1"/>
                </a:solidFill>
              </a:rPr>
              <a:t> </a:t>
            </a:r>
            <a:r>
              <a:rPr lang="en-US" sz="4800" dirty="0" err="1">
                <a:solidFill>
                  <a:schemeClr val="bg1"/>
                </a:solidFill>
              </a:rPr>
              <a:t>cận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963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normAutofit/>
          </a:bodyPr>
          <a:lstStyle/>
          <a:p>
            <a:pPr>
              <a:lnSpc>
                <a:spcPct val="150000"/>
              </a:lnSpc>
            </a:pPr>
            <a:r>
              <a:rPr lang="vi-VN" dirty="0"/>
              <a:t>Phân tích và tổng hợp</a:t>
            </a:r>
            <a:r>
              <a:rPr lang="en-US" dirty="0"/>
              <a:t>:</a:t>
            </a:r>
          </a:p>
          <a:p>
            <a:pPr>
              <a:lnSpc>
                <a:spcPct val="150000"/>
              </a:lnSpc>
            </a:pPr>
            <a:r>
              <a:rPr lang="en-US" sz="1600" dirty="0" err="1">
                <a:effectLst/>
                <a:latin typeface="Univers (Body)"/>
                <a:ea typeface="Times New Roman" panose="02020603050405020304" pitchFamily="18" charset="0"/>
              </a:rPr>
              <a:t>Phân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tích</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tổng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hợp</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tài</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liệu</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liên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quan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đến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công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nghệ</a:t>
            </a:r>
            <a:r>
              <a:rPr lang="en-US" sz="1600" dirty="0">
                <a:effectLst/>
                <a:latin typeface="Univers (Body)"/>
                <a:ea typeface="Times New Roman" panose="02020603050405020304" pitchFamily="18" charset="0"/>
              </a:rPr>
              <a:t> embedded system, AUTOSAR, RTE </a:t>
            </a:r>
            <a:r>
              <a:rPr lang="en-US" sz="1600" dirty="0" err="1">
                <a:effectLst/>
                <a:latin typeface="Univers (Body)"/>
                <a:ea typeface="Times New Roman" panose="02020603050405020304" pitchFamily="18" charset="0"/>
              </a:rPr>
              <a:t>của</a:t>
            </a:r>
            <a:r>
              <a:rPr lang="en-US" sz="1600" dirty="0">
                <a:effectLst/>
                <a:latin typeface="Univers (Body)"/>
                <a:ea typeface="Times New Roman" panose="02020603050405020304" pitchFamily="18" charset="0"/>
              </a:rPr>
              <a:t> AUTOSAR 4.2.2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FreeRTOS</a:t>
            </a:r>
            <a:r>
              <a:rPr lang="en-US" sz="1600" dirty="0">
                <a:effectLst/>
                <a:latin typeface="Univers (Body)"/>
                <a:ea typeface="Times New Roman" panose="02020603050405020304" pitchFamily="18" charset="0"/>
              </a:rPr>
              <a:t>.</a:t>
            </a:r>
          </a:p>
          <a:p>
            <a:pPr>
              <a:lnSpc>
                <a:spcPct val="150000"/>
              </a:lnSpc>
            </a:pP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a:t>
            </a:r>
          </a:p>
          <a:p>
            <a:pPr>
              <a:lnSpc>
                <a:spcPct val="150000"/>
              </a:lnSpc>
            </a:pPr>
            <a:r>
              <a:rPr lang="en-US" sz="1600" dirty="0" err="1">
                <a:effectLst/>
                <a:latin typeface="Univers (Body)"/>
                <a:ea typeface="Times New Roman" panose="02020603050405020304" pitchFamily="18" charset="0"/>
              </a:rPr>
              <a:t>Thực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hiện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thí</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nghiệm</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đánh</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giá</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hiệu</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suất</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của</a:t>
            </a:r>
            <a:r>
              <a:rPr lang="en-US" sz="1600" dirty="0">
                <a:effectLst/>
                <a:latin typeface="Univers (Body)"/>
                <a:ea typeface="Times New Roman" panose="02020603050405020304" pitchFamily="18" charset="0"/>
              </a:rPr>
              <a:t> RTE generator </a:t>
            </a:r>
            <a:r>
              <a:rPr lang="en-US" sz="1600" dirty="0" err="1">
                <a:effectLst/>
                <a:latin typeface="Univers (Body)"/>
                <a:ea typeface="Times New Roman" panose="02020603050405020304" pitchFamily="18" charset="0"/>
              </a:rPr>
              <a:t>trên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nền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tảng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nhúng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khác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nhau</a:t>
            </a:r>
            <a:r>
              <a:rPr lang="en-US" sz="1600" dirty="0">
                <a:effectLst/>
                <a:latin typeface="Univers (Body)"/>
                <a:ea typeface="Times New Roman" panose="02020603050405020304" pitchFamily="18" charset="0"/>
              </a:rPr>
              <a:t>.</a:t>
            </a:r>
            <a:endParaRPr lang="en-US" sz="1800" dirty="0">
              <a:latin typeface="Univers (Body)"/>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vi-VN" sz="4000" dirty="0"/>
              <a:t>Phương pháp nghiên cứu</a:t>
            </a:r>
            <a:endParaRPr lang="en-US" sz="4000" dirty="0"/>
          </a:p>
        </p:txBody>
      </p:sp>
      <p:pic>
        <p:nvPicPr>
          <p:cNvPr id="6146" name="Picture 2" descr="3 CÁCH RÈN LUYỆN TƯ DUY PHẢN BIỆN HIỆU QUẢ | Tin tức | TG VINA ARKS | Những  vị trí yêu cầu những người mong muốn làm trong doanh nghiệp nhật bản">
            <a:extLst>
              <a:ext uri="{FF2B5EF4-FFF2-40B4-BE49-F238E27FC236}">
                <a16:creationId xmlns:a16="http://schemas.microsoft.com/office/drawing/2014/main" id="{9F52EB88-B8E4-507B-0341-954D110FD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100" y="2041726"/>
            <a:ext cx="3542508" cy="19981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4914029-72E5-F241-A334-DBDBC639CAB3}"/>
              </a:ext>
            </a:extLst>
          </p:cNvPr>
          <p:cNvPicPr>
            <a:picLocks noChangeAspect="1"/>
          </p:cNvPicPr>
          <p:nvPr/>
        </p:nvPicPr>
        <p:blipFill>
          <a:blip r:embed="rId3"/>
          <a:stretch>
            <a:fillRect/>
          </a:stretch>
        </p:blipFill>
        <p:spPr>
          <a:xfrm>
            <a:off x="7938843" y="4445225"/>
            <a:ext cx="3287405" cy="1678011"/>
          </a:xfrm>
          <a:prstGeom prst="rect">
            <a:avLst/>
          </a:prstGeom>
        </p:spPr>
      </p:pic>
    </p:spTree>
    <p:extLst>
      <p:ext uri="{BB962C8B-B14F-4D97-AF65-F5344CB8AC3E}">
        <p14:creationId xmlns:p14="http://schemas.microsoft.com/office/powerpoint/2010/main" val="38244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Kế</a:t>
            </a:r>
            <a:r>
              <a:rPr lang="en-US" sz="4800" dirty="0">
                <a:solidFill>
                  <a:schemeClr val="bg1"/>
                </a:solidFill>
              </a:rPr>
              <a:t> </a:t>
            </a:r>
            <a:r>
              <a:rPr lang="en-US" sz="4800" dirty="0" err="1">
                <a:solidFill>
                  <a:schemeClr val="bg1"/>
                </a:solidFill>
              </a:rPr>
              <a:t>hoạch</a:t>
            </a:r>
            <a:r>
              <a:rPr lang="en-US" sz="4800" dirty="0">
                <a:solidFill>
                  <a:schemeClr val="bg1"/>
                </a:solidFill>
              </a:rPr>
              <a:t> </a:t>
            </a:r>
            <a:r>
              <a:rPr lang="en-US" sz="4800" dirty="0" err="1">
                <a:solidFill>
                  <a:schemeClr val="bg1"/>
                </a:solidFill>
              </a:rPr>
              <a:t>thực</a:t>
            </a:r>
            <a:r>
              <a:rPr lang="en-US" sz="4800" dirty="0">
                <a:solidFill>
                  <a:schemeClr val="bg1"/>
                </a:solidFill>
              </a:rPr>
              <a:t> </a:t>
            </a:r>
            <a:r>
              <a:rPr lang="en-US" sz="4800" dirty="0" err="1">
                <a:solidFill>
                  <a:schemeClr val="bg1"/>
                </a:solidFill>
              </a:rPr>
              <a:t>hiện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352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599B71ED-9BFC-A56E-F075-1554BE0B7EBB}"/>
              </a:ext>
            </a:extLst>
          </p:cNvPr>
          <p:cNvGraphicFramePr>
            <a:graphicFrameLocks noGrp="1"/>
          </p:cNvGraphicFramePr>
          <p:nvPr>
            <p:ph idx="1"/>
            <p:extLst>
              <p:ext uri="{D42A27DB-BD31-4B8C-83A1-F6EECF244321}">
                <p14:modId xmlns:p14="http://schemas.microsoft.com/office/powerpoint/2010/main" val="888482227"/>
              </p:ext>
            </p:extLst>
          </p:nvPr>
        </p:nvGraphicFramePr>
        <p:xfrm>
          <a:off x="898640" y="2414304"/>
          <a:ext cx="6376304" cy="4124608"/>
        </p:xfrm>
        <a:graphic>
          <a:graphicData uri="http://schemas.openxmlformats.org/drawingml/2006/table">
            <a:tbl>
              <a:tblPr/>
              <a:tblGrid>
                <a:gridCol w="3188152">
                  <a:extLst>
                    <a:ext uri="{9D8B030D-6E8A-4147-A177-3AD203B41FA5}">
                      <a16:colId xmlns:a16="http://schemas.microsoft.com/office/drawing/2014/main" val="3593923012"/>
                    </a:ext>
                  </a:extLst>
                </a:gridCol>
                <a:gridCol w="3188152">
                  <a:extLst>
                    <a:ext uri="{9D8B030D-6E8A-4147-A177-3AD203B41FA5}">
                      <a16:colId xmlns:a16="http://schemas.microsoft.com/office/drawing/2014/main" val="1816229109"/>
                    </a:ext>
                  </a:extLst>
                </a:gridCol>
              </a:tblGrid>
              <a:tr h="300142">
                <a:tc>
                  <a:txBody>
                    <a:bodyPr/>
                    <a:lstStyle/>
                    <a:p>
                      <a:r>
                        <a:rPr lang="en-US" sz="1400" dirty="0" err="1"/>
                        <a:t>Thời</a:t>
                      </a:r>
                      <a:r>
                        <a:rPr lang="en-US" sz="1400" dirty="0"/>
                        <a:t> </a:t>
                      </a:r>
                      <a:r>
                        <a:rPr lang="en-US" sz="1400" dirty="0" err="1"/>
                        <a:t>gian</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t>Công việc</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450214"/>
                  </a:ext>
                </a:extLst>
              </a:tr>
              <a:tr h="300142">
                <a:tc>
                  <a:txBody>
                    <a:bodyPr/>
                    <a:lstStyle/>
                    <a:p>
                      <a:r>
                        <a:rPr lang="en-US" sz="1400" dirty="0" err="1"/>
                        <a:t>Tháng</a:t>
                      </a:r>
                      <a:r>
                        <a:rPr lang="en-US" sz="1400" dirty="0"/>
                        <a:t> 4 </a:t>
                      </a:r>
                      <a:r>
                        <a:rPr lang="en-US" sz="1400" dirty="0" err="1"/>
                        <a:t>đến</a:t>
                      </a:r>
                      <a:r>
                        <a:rPr lang="en-US" sz="1400" dirty="0"/>
                        <a:t> </a:t>
                      </a:r>
                      <a:r>
                        <a:rPr lang="en-US" sz="1400" dirty="0" err="1"/>
                        <a:t>tháng</a:t>
                      </a:r>
                      <a:r>
                        <a:rPr lang="en-US" sz="1400" dirty="0"/>
                        <a:t> 5 2023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Đọc</a:t>
                      </a:r>
                      <a:r>
                        <a:rPr lang="en-US" sz="1400" dirty="0"/>
                        <a:t> </a:t>
                      </a:r>
                      <a:r>
                        <a:rPr lang="en-US" sz="1400" dirty="0" err="1"/>
                        <a:t>về</a:t>
                      </a:r>
                      <a:r>
                        <a:rPr lang="en-US" sz="1400" dirty="0"/>
                        <a:t> RTE AUTOSAR 4.2.2 </a:t>
                      </a:r>
                      <a:r>
                        <a:rPr lang="en-US" sz="1400" dirty="0" err="1"/>
                        <a:t>và</a:t>
                      </a:r>
                      <a:r>
                        <a:rPr lang="en-US" sz="1400" dirty="0"/>
                        <a:t> </a:t>
                      </a:r>
                      <a:r>
                        <a:rPr lang="en-US" sz="1400" dirty="0" err="1"/>
                        <a:t>các</a:t>
                      </a:r>
                      <a:r>
                        <a:rPr lang="en-US" sz="1400" dirty="0"/>
                        <a:t> </a:t>
                      </a:r>
                      <a:r>
                        <a:rPr lang="en-US" sz="1400" dirty="0" err="1"/>
                        <a:t>tài</a:t>
                      </a:r>
                      <a:r>
                        <a:rPr lang="en-US" sz="1400" dirty="0"/>
                        <a:t> </a:t>
                      </a:r>
                      <a:r>
                        <a:rPr lang="en-US" sz="1400" dirty="0" err="1"/>
                        <a:t>liệu</a:t>
                      </a:r>
                      <a:r>
                        <a:rPr lang="en-US" sz="1400" dirty="0"/>
                        <a:t> </a:t>
                      </a:r>
                      <a:r>
                        <a:rPr lang="en-US" sz="1400" dirty="0" err="1"/>
                        <a:t>liên</a:t>
                      </a:r>
                      <a:r>
                        <a:rPr lang="en-US" sz="1400" dirty="0"/>
                        <a:t> </a:t>
                      </a:r>
                      <a:r>
                        <a:rPr lang="en-US" sz="1400" dirty="0" err="1"/>
                        <a:t>quan</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983781"/>
                  </a:ext>
                </a:extLst>
              </a:tr>
              <a:tr h="785492">
                <a:tc>
                  <a:txBody>
                    <a:bodyPr/>
                    <a:lstStyle/>
                    <a:p>
                      <a:r>
                        <a:rPr lang="en-US" sz="1400" dirty="0" err="1"/>
                        <a:t>Tháng</a:t>
                      </a:r>
                      <a:r>
                        <a:rPr lang="en-US" sz="1400" dirty="0"/>
                        <a:t> 5 </a:t>
                      </a:r>
                      <a:r>
                        <a:rPr lang="en-US" sz="1400" dirty="0" err="1"/>
                        <a:t>đến</a:t>
                      </a:r>
                      <a:r>
                        <a:rPr lang="en-US" sz="1400" dirty="0"/>
                        <a:t> </a:t>
                      </a:r>
                      <a:r>
                        <a:rPr lang="en-US" sz="1400" dirty="0" err="1"/>
                        <a:t>tháng</a:t>
                      </a:r>
                      <a:r>
                        <a:rPr lang="en-US" sz="1400" dirty="0"/>
                        <a:t> 6 2023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Nghiên</a:t>
                      </a:r>
                      <a:r>
                        <a:rPr lang="en-US" sz="1400" dirty="0"/>
                        <a:t> </a:t>
                      </a:r>
                      <a:r>
                        <a:rPr lang="en-US" sz="1400" dirty="0" err="1"/>
                        <a:t>cứu</a:t>
                      </a:r>
                      <a:r>
                        <a:rPr lang="en-US" sz="1400" dirty="0"/>
                        <a:t> </a:t>
                      </a:r>
                      <a:r>
                        <a:rPr lang="en-US" sz="1400" dirty="0" err="1"/>
                        <a:t>phân</a:t>
                      </a:r>
                      <a:r>
                        <a:rPr lang="en-US" sz="1400" dirty="0"/>
                        <a:t> </a:t>
                      </a:r>
                      <a:r>
                        <a:rPr lang="en-US" sz="1400" dirty="0" err="1"/>
                        <a:t>tích</a:t>
                      </a:r>
                      <a:r>
                        <a:rPr lang="en-US" sz="1400" dirty="0"/>
                        <a:t> </a:t>
                      </a:r>
                      <a:r>
                        <a:rPr lang="en-US" sz="1400" dirty="0" err="1"/>
                        <a:t>cú</a:t>
                      </a:r>
                      <a:r>
                        <a:rPr lang="en-US" sz="1400" dirty="0"/>
                        <a:t> </a:t>
                      </a:r>
                      <a:r>
                        <a:rPr lang="en-US" sz="1400" dirty="0" err="1"/>
                        <a:t>pháp</a:t>
                      </a:r>
                      <a:r>
                        <a:rPr lang="en-US" sz="1400" dirty="0"/>
                        <a:t> </a:t>
                      </a:r>
                      <a:r>
                        <a:rPr lang="en-US" sz="1400" dirty="0" err="1"/>
                        <a:t>trong</a:t>
                      </a:r>
                      <a:r>
                        <a:rPr lang="en-US" sz="1400" dirty="0"/>
                        <a:t> file </a:t>
                      </a:r>
                      <a:r>
                        <a:rPr lang="en-US" sz="1400" dirty="0" err="1"/>
                        <a:t>cấu</a:t>
                      </a:r>
                      <a:r>
                        <a:rPr lang="en-US" sz="1400" dirty="0"/>
                        <a:t> </a:t>
                      </a:r>
                      <a:r>
                        <a:rPr lang="en-US" sz="1400" dirty="0" err="1"/>
                        <a:t>hình</a:t>
                      </a:r>
                      <a:r>
                        <a:rPr lang="en-US" sz="1400" dirty="0"/>
                        <a:t> AUTOSAR *.</a:t>
                      </a:r>
                      <a:r>
                        <a:rPr lang="en-US" sz="1400" dirty="0" err="1"/>
                        <a:t>arxml</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551078"/>
                  </a:ext>
                </a:extLst>
              </a:tr>
              <a:tr h="542817">
                <a:tc>
                  <a:txBody>
                    <a:bodyPr/>
                    <a:lstStyle/>
                    <a:p>
                      <a:r>
                        <a:rPr lang="en-US" sz="1400" dirty="0" err="1"/>
                        <a:t>Tháng</a:t>
                      </a:r>
                      <a:r>
                        <a:rPr lang="en-US" sz="1400" dirty="0"/>
                        <a:t> 6 </a:t>
                      </a:r>
                      <a:r>
                        <a:rPr lang="en-US" sz="1400" dirty="0" err="1"/>
                        <a:t>đến</a:t>
                      </a:r>
                      <a:r>
                        <a:rPr lang="en-US" sz="1400" dirty="0"/>
                        <a:t> </a:t>
                      </a:r>
                      <a:r>
                        <a:rPr lang="en-US" sz="1400" dirty="0" err="1"/>
                        <a:t>tháng</a:t>
                      </a:r>
                      <a:r>
                        <a:rPr lang="en-US" sz="1400" dirty="0"/>
                        <a:t> 7 2026</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Viết</a:t>
                      </a:r>
                      <a:r>
                        <a:rPr lang="en-US" sz="1400" dirty="0"/>
                        <a:t> </a:t>
                      </a:r>
                      <a:r>
                        <a:rPr lang="en-US" sz="1400" dirty="0" err="1"/>
                        <a:t>chương</a:t>
                      </a:r>
                      <a:r>
                        <a:rPr lang="en-US" sz="1400" dirty="0"/>
                        <a:t> </a:t>
                      </a:r>
                      <a:r>
                        <a:rPr lang="en-US" sz="1400" dirty="0" err="1"/>
                        <a:t>trình</a:t>
                      </a:r>
                      <a:r>
                        <a:rPr lang="en-US" sz="1400" dirty="0"/>
                        <a:t> RTE Generator </a:t>
                      </a:r>
                      <a:r>
                        <a:rPr lang="en-US" sz="1400" dirty="0" err="1"/>
                        <a:t>sinh</a:t>
                      </a:r>
                      <a:r>
                        <a:rPr lang="en-US" sz="1400" dirty="0"/>
                        <a:t> </a:t>
                      </a:r>
                      <a:r>
                        <a:rPr lang="en-US" sz="1400" dirty="0" err="1"/>
                        <a:t>mã</a:t>
                      </a:r>
                      <a:r>
                        <a:rPr lang="en-US" sz="1400" dirty="0"/>
                        <a:t> </a:t>
                      </a:r>
                      <a:r>
                        <a:rPr lang="en-US" sz="1400" dirty="0" err="1"/>
                        <a:t>nguồn</a:t>
                      </a:r>
                      <a:r>
                        <a:rPr lang="en-US" sz="1400" dirty="0"/>
                        <a:t> </a:t>
                      </a:r>
                      <a:r>
                        <a:rPr lang="en-US" sz="1400" dirty="0" err="1"/>
                        <a:t>với</a:t>
                      </a:r>
                      <a:r>
                        <a:rPr lang="en-US" sz="1400" dirty="0"/>
                        <a:t> input </a:t>
                      </a:r>
                      <a:r>
                        <a:rPr lang="en-US" sz="1400" dirty="0" err="1"/>
                        <a:t>là</a:t>
                      </a:r>
                      <a:r>
                        <a:rPr lang="en-US" sz="1400" dirty="0"/>
                        <a:t> file </a:t>
                      </a:r>
                      <a:r>
                        <a:rPr lang="en-US" sz="1400" dirty="0" err="1"/>
                        <a:t>cầu</a:t>
                      </a:r>
                      <a:r>
                        <a:rPr lang="en-US" sz="1400" dirty="0"/>
                        <a:t> </a:t>
                      </a:r>
                      <a:r>
                        <a:rPr lang="en-US" sz="1400" dirty="0" err="1"/>
                        <a:t>hình</a:t>
                      </a:r>
                      <a:r>
                        <a:rPr lang="en-US" sz="1400" dirty="0"/>
                        <a:t> AUTOSAR *.</a:t>
                      </a:r>
                      <a:r>
                        <a:rPr lang="en-US" sz="1400" dirty="0" err="1"/>
                        <a:t>arxml</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547045"/>
                  </a:ext>
                </a:extLst>
              </a:tr>
              <a:tr h="785492">
                <a:tc>
                  <a:txBody>
                    <a:bodyPr/>
                    <a:lstStyle/>
                    <a:p>
                      <a:r>
                        <a:rPr lang="en-US" sz="1400" dirty="0" err="1"/>
                        <a:t>Tháng</a:t>
                      </a:r>
                      <a:r>
                        <a:rPr lang="en-US" sz="1400" dirty="0"/>
                        <a:t> 7 </a:t>
                      </a:r>
                      <a:r>
                        <a:rPr lang="en-US" sz="1400" dirty="0" err="1"/>
                        <a:t>đến</a:t>
                      </a:r>
                      <a:r>
                        <a:rPr lang="en-US" sz="1400" dirty="0"/>
                        <a:t> </a:t>
                      </a:r>
                      <a:r>
                        <a:rPr lang="en-US" sz="1400" dirty="0" err="1"/>
                        <a:t>tháng</a:t>
                      </a:r>
                      <a:r>
                        <a:rPr lang="en-US" sz="1400" dirty="0"/>
                        <a:t> 8 2023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Chạy</a:t>
                      </a:r>
                      <a:r>
                        <a:rPr lang="en-US" sz="1400" dirty="0"/>
                        <a:t> </a:t>
                      </a:r>
                      <a:r>
                        <a:rPr lang="en-US" sz="1400" dirty="0" err="1"/>
                        <a:t>thử</a:t>
                      </a:r>
                      <a:r>
                        <a:rPr lang="en-US" sz="1400" dirty="0"/>
                        <a:t> </a:t>
                      </a:r>
                      <a:r>
                        <a:rPr lang="en-US" sz="1400" dirty="0" err="1"/>
                        <a:t>và</a:t>
                      </a:r>
                      <a:r>
                        <a:rPr lang="en-US" sz="1400" dirty="0"/>
                        <a:t> debug RTE Generator </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028889"/>
                  </a:ext>
                </a:extLst>
              </a:tr>
              <a:tr h="785492">
                <a:tc>
                  <a:txBody>
                    <a:bodyPr/>
                    <a:lstStyle/>
                    <a:p>
                      <a:r>
                        <a:rPr lang="en-US" sz="1400" dirty="0" err="1"/>
                        <a:t>Tháng</a:t>
                      </a:r>
                      <a:r>
                        <a:rPr lang="en-US" sz="1400" dirty="0"/>
                        <a:t> 8 </a:t>
                      </a:r>
                      <a:r>
                        <a:rPr lang="en-US" sz="1400" dirty="0" err="1"/>
                        <a:t>đến</a:t>
                      </a:r>
                      <a:r>
                        <a:rPr lang="en-US" sz="1400" dirty="0"/>
                        <a:t> </a:t>
                      </a:r>
                      <a:r>
                        <a:rPr lang="en-US" sz="1400" dirty="0" err="1"/>
                        <a:t>tháng</a:t>
                      </a:r>
                      <a:r>
                        <a:rPr lang="en-US" sz="1400" dirty="0"/>
                        <a:t> 9 2023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t>Test </a:t>
                      </a:r>
                      <a:r>
                        <a:rPr lang="en-US" sz="1400" dirty="0" err="1"/>
                        <a:t>mã</a:t>
                      </a:r>
                      <a:r>
                        <a:rPr lang="en-US" sz="1400" dirty="0"/>
                        <a:t> </a:t>
                      </a:r>
                      <a:r>
                        <a:rPr lang="en-US" sz="1400" dirty="0" err="1"/>
                        <a:t>nguồn</a:t>
                      </a:r>
                      <a:r>
                        <a:rPr lang="en-US" sz="1400" dirty="0"/>
                        <a:t> </a:t>
                      </a:r>
                      <a:r>
                        <a:rPr lang="en-US" sz="1400" dirty="0" err="1"/>
                        <a:t>được</a:t>
                      </a:r>
                      <a:r>
                        <a:rPr lang="en-US" sz="1400" dirty="0"/>
                        <a:t> </a:t>
                      </a:r>
                      <a:r>
                        <a:rPr lang="en-US" sz="1400" dirty="0" err="1"/>
                        <a:t>sinh</a:t>
                      </a:r>
                      <a:r>
                        <a:rPr lang="en-US" sz="1400" dirty="0"/>
                        <a:t> </a:t>
                      </a:r>
                      <a:r>
                        <a:rPr lang="en-US" sz="1400" dirty="0" err="1"/>
                        <a:t>ra</a:t>
                      </a:r>
                      <a:r>
                        <a:rPr lang="en-US" sz="1400" dirty="0"/>
                        <a:t> </a:t>
                      </a:r>
                      <a:r>
                        <a:rPr lang="en-US" sz="1400" dirty="0" err="1"/>
                        <a:t>trên</a:t>
                      </a:r>
                      <a:r>
                        <a:rPr lang="en-US" sz="1400" dirty="0"/>
                        <a:t> </a:t>
                      </a:r>
                      <a:r>
                        <a:rPr lang="en-US" sz="1400" dirty="0" err="1"/>
                        <a:t>các</a:t>
                      </a:r>
                      <a:r>
                        <a:rPr lang="en-US" sz="1400" dirty="0"/>
                        <a:t> </a:t>
                      </a:r>
                      <a:r>
                        <a:rPr lang="en-US" sz="1400" dirty="0" err="1"/>
                        <a:t>nền</a:t>
                      </a:r>
                      <a:r>
                        <a:rPr lang="en-US" sz="1400" dirty="0"/>
                        <a:t> </a:t>
                      </a:r>
                      <a:r>
                        <a:rPr lang="en-US" sz="1400" dirty="0" err="1"/>
                        <a:t>tảng</a:t>
                      </a:r>
                      <a:r>
                        <a:rPr lang="en-US" sz="1400" dirty="0"/>
                        <a:t> </a:t>
                      </a:r>
                      <a:r>
                        <a:rPr lang="en-US" sz="1400" dirty="0" err="1"/>
                        <a:t>nhúng</a:t>
                      </a:r>
                      <a:r>
                        <a:rPr lang="en-US" sz="1400" dirty="0"/>
                        <a:t> </a:t>
                      </a:r>
                      <a:r>
                        <a:rPr lang="en-US" sz="1400" dirty="0" err="1"/>
                        <a:t>khác</a:t>
                      </a:r>
                      <a:r>
                        <a:rPr lang="en-US" sz="1400" dirty="0"/>
                        <a:t> </a:t>
                      </a:r>
                      <a:r>
                        <a:rPr lang="en-US" sz="1400" dirty="0" err="1"/>
                        <a:t>nhau</a:t>
                      </a:r>
                      <a:r>
                        <a:rPr lang="en-US" sz="1400" dirty="0"/>
                        <a:t> (</a:t>
                      </a:r>
                      <a:r>
                        <a:rPr lang="en-US" sz="1400" dirty="0" err="1"/>
                        <a:t>uC</a:t>
                      </a:r>
                      <a:r>
                        <a:rPr lang="en-US" sz="1400" dirty="0"/>
                        <a:t>, </a:t>
                      </a:r>
                      <a:r>
                        <a:rPr lang="en-US" sz="1400" dirty="0" err="1"/>
                        <a:t>máy</a:t>
                      </a:r>
                      <a:r>
                        <a:rPr lang="en-US" sz="1400" dirty="0"/>
                        <a:t> </a:t>
                      </a:r>
                      <a:r>
                        <a:rPr lang="en-US" sz="1400" dirty="0" err="1"/>
                        <a:t>tính</a:t>
                      </a:r>
                      <a:r>
                        <a:rPr lang="en-US" sz="1400" dirty="0"/>
                        <a:t> </a:t>
                      </a:r>
                      <a:r>
                        <a:rPr lang="en-US" sz="1400" dirty="0" err="1"/>
                        <a:t>nhúng</a:t>
                      </a:r>
                      <a:r>
                        <a:rPr lang="en-US" sz="1400" dirty="0"/>
                        <a:t>, ECU,…)</a:t>
                      </a:r>
                      <a:endParaRPr lang="vi-VN"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568507"/>
                  </a:ext>
                </a:extLst>
              </a:tr>
              <a:tr h="300142">
                <a:tc>
                  <a:txBody>
                    <a:bodyPr/>
                    <a:lstStyle/>
                    <a:p>
                      <a:r>
                        <a:rPr lang="en-US" sz="1400" dirty="0" err="1"/>
                        <a:t>Tháng</a:t>
                      </a:r>
                      <a:r>
                        <a:rPr lang="en-US" sz="1400" dirty="0"/>
                        <a:t> 9 </a:t>
                      </a:r>
                      <a:r>
                        <a:rPr lang="en-US" sz="1400" dirty="0" err="1"/>
                        <a:t>đến</a:t>
                      </a:r>
                      <a:r>
                        <a:rPr lang="en-US" sz="1400" dirty="0"/>
                        <a:t> </a:t>
                      </a:r>
                      <a:r>
                        <a:rPr lang="en-US" sz="1400" dirty="0" err="1"/>
                        <a:t>tháng</a:t>
                      </a:r>
                      <a:r>
                        <a:rPr lang="en-US" sz="1400" dirty="0"/>
                        <a:t> 10 2023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Tổng</a:t>
                      </a:r>
                      <a:r>
                        <a:rPr lang="en-US" sz="1400" dirty="0"/>
                        <a:t> </a:t>
                      </a:r>
                      <a:r>
                        <a:rPr lang="en-US" sz="1400" dirty="0" err="1"/>
                        <a:t>hợp</a:t>
                      </a:r>
                      <a:r>
                        <a:rPr lang="en-US" sz="1400" dirty="0"/>
                        <a:t> </a:t>
                      </a:r>
                      <a:r>
                        <a:rPr lang="en-US" sz="1400" dirty="0" err="1"/>
                        <a:t>kết</a:t>
                      </a:r>
                      <a:r>
                        <a:rPr lang="en-US" sz="1400" dirty="0"/>
                        <a:t> </a:t>
                      </a:r>
                      <a:r>
                        <a:rPr lang="en-US" sz="1400" dirty="0" err="1"/>
                        <a:t>quả</a:t>
                      </a:r>
                      <a:r>
                        <a:rPr lang="en-US" sz="1400" dirty="0"/>
                        <a:t> </a:t>
                      </a:r>
                      <a:r>
                        <a:rPr lang="en-US" sz="1400" dirty="0" err="1"/>
                        <a:t>và</a:t>
                      </a:r>
                      <a:r>
                        <a:rPr lang="en-US" sz="1400" dirty="0"/>
                        <a:t> </a:t>
                      </a:r>
                      <a:r>
                        <a:rPr lang="en-US" sz="1400" dirty="0" err="1"/>
                        <a:t>báo</a:t>
                      </a:r>
                      <a:r>
                        <a:rPr lang="en-US" sz="1400" dirty="0"/>
                        <a:t> </a:t>
                      </a:r>
                      <a:r>
                        <a:rPr lang="en-US" sz="1400" dirty="0" err="1"/>
                        <a:t>cáo</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029954"/>
                  </a:ext>
                </a:extLst>
              </a:tr>
            </a:tbl>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a:t>
            </a:r>
            <a:r>
              <a:rPr lang="en-US" sz="4000" dirty="0"/>
              <a:t> </a:t>
            </a:r>
            <a:r>
              <a:rPr lang="en-US" sz="4000" dirty="0" err="1"/>
              <a:t>hoạch</a:t>
            </a:r>
            <a:r>
              <a:rPr lang="en-US" sz="4000" dirty="0"/>
              <a:t> </a:t>
            </a:r>
            <a:r>
              <a:rPr lang="en-US" sz="4000" dirty="0" err="1"/>
              <a:t>thực</a:t>
            </a:r>
            <a:r>
              <a:rPr lang="en-US" sz="4000" dirty="0"/>
              <a:t> </a:t>
            </a:r>
            <a:r>
              <a:rPr lang="en-US" sz="4000" dirty="0" err="1"/>
              <a:t>hiện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5" name="Picture 3" descr="Schedule - Home">
            <a:extLst>
              <a:ext uri="{FF2B5EF4-FFF2-40B4-BE49-F238E27FC236}">
                <a16:creationId xmlns:a16="http://schemas.microsoft.com/office/drawing/2014/main" id="{8F256897-1DEC-E6F6-B84E-7239B905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756" y="2305146"/>
            <a:ext cx="3775045" cy="377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7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Kết</a:t>
            </a:r>
            <a:r>
              <a:rPr lang="en-US" sz="4800" dirty="0">
                <a:solidFill>
                  <a:schemeClr val="bg1"/>
                </a:solidFill>
              </a:rPr>
              <a:t> </a:t>
            </a:r>
            <a:r>
              <a:rPr lang="en-US" sz="4800" dirty="0" err="1">
                <a:solidFill>
                  <a:schemeClr val="bg1"/>
                </a:solidFill>
              </a:rPr>
              <a:t>quả</a:t>
            </a:r>
            <a:r>
              <a:rPr lang="en-US" sz="4800" dirty="0">
                <a:solidFill>
                  <a:schemeClr val="bg1"/>
                </a:solidFill>
              </a:rPr>
              <a:t> </a:t>
            </a:r>
            <a:r>
              <a:rPr lang="en-US" sz="4800" dirty="0" err="1">
                <a:solidFill>
                  <a:schemeClr val="bg1"/>
                </a:solidFill>
              </a:rPr>
              <a:t>dự</a:t>
            </a:r>
            <a:r>
              <a:rPr lang="en-US" sz="4800" dirty="0">
                <a:solidFill>
                  <a:schemeClr val="bg1"/>
                </a:solidFill>
              </a:rPr>
              <a:t> </a:t>
            </a:r>
            <a:r>
              <a:rPr lang="en-US" sz="4800" dirty="0" err="1">
                <a:solidFill>
                  <a:schemeClr val="bg1"/>
                </a:solidFill>
              </a:rPr>
              <a:t>kiến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789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Kết</a:t>
            </a:r>
            <a:r>
              <a:rPr lang="en-US" sz="4000" dirty="0"/>
              <a:t> </a:t>
            </a:r>
            <a:r>
              <a:rPr lang="en-US" sz="4000" dirty="0" err="1"/>
              <a:t>quả</a:t>
            </a:r>
            <a:r>
              <a:rPr lang="en-US" sz="4000" dirty="0"/>
              <a:t> </a:t>
            </a:r>
            <a:r>
              <a:rPr lang="en-US" sz="4000" dirty="0" err="1"/>
              <a:t>dự</a:t>
            </a:r>
            <a:r>
              <a:rPr lang="en-US" sz="4000" dirty="0"/>
              <a:t> </a:t>
            </a:r>
            <a:r>
              <a:rPr lang="en-US" sz="4000" dirty="0" err="1"/>
              <a:t>kiến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6B890391-04AD-1CB5-FAE4-78C709045C9E}"/>
              </a:ext>
            </a:extLst>
          </p:cNvPr>
          <p:cNvSpPr>
            <a:spLocks noGrp="1"/>
          </p:cNvSpPr>
          <p:nvPr>
            <p:ph idx="1"/>
          </p:nvPr>
        </p:nvSpPr>
        <p:spPr/>
        <p:txBody>
          <a:bodyPr/>
          <a:lstStyle/>
          <a:p>
            <a:r>
              <a:rPr lang="en-US" dirty="0"/>
              <a:t>Ở </a:t>
            </a:r>
            <a:r>
              <a:rPr lang="en-US" dirty="0" err="1"/>
              <a:t>phạm</a:t>
            </a:r>
            <a:r>
              <a:rPr lang="en-US" dirty="0"/>
              <a:t> vi </a:t>
            </a:r>
            <a:r>
              <a:rPr lang="en-US" dirty="0" err="1"/>
              <a:t>bài</a:t>
            </a:r>
            <a:r>
              <a:rPr lang="en-US" dirty="0"/>
              <a:t> </a:t>
            </a:r>
            <a:r>
              <a:rPr lang="en-US" dirty="0" err="1"/>
              <a:t>nghiên</a:t>
            </a:r>
            <a:r>
              <a:rPr lang="en-US" dirty="0"/>
              <a:t> </a:t>
            </a:r>
            <a:r>
              <a:rPr lang="en-US" dirty="0" err="1"/>
              <a:t>cứu</a:t>
            </a:r>
            <a:r>
              <a:rPr lang="en-US" dirty="0"/>
              <a:t>:</a:t>
            </a:r>
          </a:p>
          <a:p>
            <a:r>
              <a:rPr lang="vi-VN" sz="1600" dirty="0"/>
              <a:t>AUTOSAR RTE generator có ứng dụng để xuất mã nguồn của RTE dựa trên những cấu hình có tronng các file đầu vào arxml. Từ đó, kiến trúc phần mềm được thiết kế dựa theo chuẩn AUTOSAR có thể được triển khai trên các thiết bị nhúng</a:t>
            </a:r>
            <a:r>
              <a:rPr lang="en-US" sz="1600" dirty="0"/>
              <a:t>.</a:t>
            </a:r>
          </a:p>
          <a:p>
            <a:endParaRPr lang="en-US" sz="1600" dirty="0"/>
          </a:p>
          <a:p>
            <a:endParaRPr lang="en-US" sz="1600" dirty="0"/>
          </a:p>
        </p:txBody>
      </p:sp>
      <p:pic>
        <p:nvPicPr>
          <p:cNvPr id="11266" name="Picture 2" descr="Khung kết quả (Results framework - RF) là gì?">
            <a:extLst>
              <a:ext uri="{FF2B5EF4-FFF2-40B4-BE49-F238E27FC236}">
                <a16:creationId xmlns:a16="http://schemas.microsoft.com/office/drawing/2014/main" id="{16F05B86-D140-1B95-5CDD-EF696CCA5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433" y="4056472"/>
            <a:ext cx="3981554" cy="22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47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Kết</a:t>
            </a:r>
            <a:r>
              <a:rPr lang="en-US" sz="4000" dirty="0"/>
              <a:t> </a:t>
            </a:r>
            <a:r>
              <a:rPr lang="en-US" sz="4000" dirty="0" err="1"/>
              <a:t>quả</a:t>
            </a:r>
            <a:r>
              <a:rPr lang="en-US" sz="4000" dirty="0"/>
              <a:t> </a:t>
            </a:r>
            <a:r>
              <a:rPr lang="en-US" sz="4000" dirty="0" err="1"/>
              <a:t>dự</a:t>
            </a:r>
            <a:r>
              <a:rPr lang="en-US" sz="4000" dirty="0"/>
              <a:t> </a:t>
            </a:r>
            <a:r>
              <a:rPr lang="en-US" sz="4000" dirty="0" err="1"/>
              <a:t>kiến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6B890391-04AD-1CB5-FAE4-78C709045C9E}"/>
              </a:ext>
            </a:extLst>
          </p:cNvPr>
          <p:cNvSpPr>
            <a:spLocks noGrp="1"/>
          </p:cNvSpPr>
          <p:nvPr>
            <p:ph idx="1"/>
          </p:nvPr>
        </p:nvSpPr>
        <p:spPr/>
        <p:txBody>
          <a:bodyPr/>
          <a:lstStyle/>
          <a:p>
            <a:r>
              <a:rPr lang="en-US" dirty="0" err="1"/>
              <a:t>Kết</a:t>
            </a:r>
            <a:r>
              <a:rPr lang="en-US" dirty="0"/>
              <a:t> </a:t>
            </a:r>
            <a:r>
              <a:rPr lang="en-US" dirty="0" err="1"/>
              <a:t>quả</a:t>
            </a:r>
            <a:r>
              <a:rPr lang="en-US" dirty="0"/>
              <a:t> ở </a:t>
            </a:r>
            <a:r>
              <a:rPr lang="en-US" dirty="0" err="1"/>
              <a:t>phạm</a:t>
            </a:r>
            <a:r>
              <a:rPr lang="en-US" dirty="0"/>
              <a:t> vi </a:t>
            </a:r>
            <a:r>
              <a:rPr lang="en-US" dirty="0" err="1"/>
              <a:t>rộng</a:t>
            </a:r>
            <a:r>
              <a:rPr lang="en-US" dirty="0"/>
              <a:t>:</a:t>
            </a:r>
          </a:p>
          <a:p>
            <a:r>
              <a:rPr lang="en-US" sz="1600" dirty="0"/>
              <a:t>G</a:t>
            </a:r>
            <a:r>
              <a:rPr lang="vi-VN" sz="1600" dirty="0"/>
              <a:t>iúp cộng đồng Autosar dễ dàng tiếp cận và sử dụng công nghệ này một cách hiệu quả hơn</a:t>
            </a:r>
            <a:r>
              <a:rPr lang="en-US" sz="1600" dirty="0"/>
              <a:t>.</a:t>
            </a:r>
          </a:p>
          <a:p>
            <a:r>
              <a:rPr lang="en-US" sz="1600" dirty="0" err="1"/>
              <a:t>Giúp</a:t>
            </a:r>
            <a:r>
              <a:rPr lang="en-US" sz="1600" dirty="0"/>
              <a:t> </a:t>
            </a:r>
            <a:r>
              <a:rPr lang="en-US" sz="1600" dirty="0" err="1"/>
              <a:t>mở</a:t>
            </a:r>
            <a:r>
              <a:rPr lang="en-US" sz="1600" dirty="0"/>
              <a:t> </a:t>
            </a:r>
            <a:r>
              <a:rPr lang="en-US" sz="1600" dirty="0" err="1"/>
              <a:t>rộng</a:t>
            </a:r>
            <a:r>
              <a:rPr lang="en-US" sz="1600" dirty="0"/>
              <a:t> </a:t>
            </a:r>
            <a:r>
              <a:rPr lang="en-US" sz="1600" dirty="0" err="1"/>
              <a:t>phạm</a:t>
            </a:r>
            <a:r>
              <a:rPr lang="en-US" sz="1600" dirty="0"/>
              <a:t> vi </a:t>
            </a:r>
            <a:r>
              <a:rPr lang="en-US" sz="1600" dirty="0" err="1"/>
              <a:t>áp</a:t>
            </a:r>
            <a:r>
              <a:rPr lang="en-US" sz="1600" dirty="0"/>
              <a:t> </a:t>
            </a:r>
            <a:r>
              <a:rPr lang="en-US" sz="1600" dirty="0" err="1"/>
              <a:t>dụng</a:t>
            </a:r>
            <a:r>
              <a:rPr lang="en-US" sz="1600" dirty="0"/>
              <a:t> </a:t>
            </a:r>
            <a:r>
              <a:rPr lang="en-US" sz="1600" dirty="0" err="1"/>
              <a:t>của</a:t>
            </a:r>
            <a:r>
              <a:rPr lang="en-US" sz="1600" dirty="0"/>
              <a:t> </a:t>
            </a:r>
            <a:r>
              <a:rPr lang="en-US" sz="1600" dirty="0" err="1"/>
              <a:t>Autosar</a:t>
            </a:r>
            <a:r>
              <a:rPr lang="en-US" sz="1600" dirty="0"/>
              <a:t> </a:t>
            </a:r>
            <a:r>
              <a:rPr lang="en-US" sz="1600" dirty="0" err="1"/>
              <a:t>trong</a:t>
            </a:r>
            <a:r>
              <a:rPr lang="en-US" sz="1600" dirty="0"/>
              <a:t> </a:t>
            </a:r>
            <a:r>
              <a:rPr lang="en-US" sz="1600" dirty="0" err="1"/>
              <a:t>các</a:t>
            </a:r>
            <a:r>
              <a:rPr lang="en-US" sz="1600" dirty="0"/>
              <a:t> </a:t>
            </a:r>
            <a:r>
              <a:rPr lang="en-US" sz="1600" dirty="0" err="1"/>
              <a:t>lĩnh</a:t>
            </a:r>
            <a:r>
              <a:rPr lang="en-US" sz="1600" dirty="0"/>
              <a:t> </a:t>
            </a:r>
            <a:r>
              <a:rPr lang="en-US" sz="1600" dirty="0" err="1"/>
              <a:t>vực</a:t>
            </a:r>
            <a:r>
              <a:rPr lang="en-US" sz="1600" dirty="0"/>
              <a:t> </a:t>
            </a:r>
            <a:r>
              <a:rPr lang="en-US" sz="1600" dirty="0" err="1"/>
              <a:t>khác</a:t>
            </a:r>
            <a:r>
              <a:rPr lang="en-US" sz="1600" dirty="0"/>
              <a:t> </a:t>
            </a:r>
            <a:r>
              <a:rPr lang="en-US" sz="1600" dirty="0" err="1"/>
              <a:t>nhau</a:t>
            </a:r>
            <a:r>
              <a:rPr lang="en-US" sz="1600" dirty="0"/>
              <a:t>, bao </a:t>
            </a:r>
            <a:r>
              <a:rPr lang="en-US" sz="1600" dirty="0" err="1"/>
              <a:t>gồm</a:t>
            </a:r>
            <a:r>
              <a:rPr lang="en-US" sz="1600" dirty="0"/>
              <a:t> </a:t>
            </a:r>
            <a:r>
              <a:rPr lang="en-US" sz="1600" dirty="0" err="1"/>
              <a:t>các</a:t>
            </a:r>
            <a:r>
              <a:rPr lang="en-US" sz="1600" dirty="0"/>
              <a:t> </a:t>
            </a:r>
            <a:r>
              <a:rPr lang="en-US" sz="1600" dirty="0" err="1"/>
              <a:t>lĩnh</a:t>
            </a:r>
            <a:r>
              <a:rPr lang="en-US" sz="1600" dirty="0"/>
              <a:t> </a:t>
            </a:r>
            <a:r>
              <a:rPr lang="en-US" sz="1600" dirty="0" err="1"/>
              <a:t>vực</a:t>
            </a:r>
            <a:r>
              <a:rPr lang="en-US" sz="1600" dirty="0"/>
              <a:t> </a:t>
            </a:r>
            <a:r>
              <a:rPr lang="en-US" sz="1600" dirty="0" err="1"/>
              <a:t>phát</a:t>
            </a:r>
            <a:r>
              <a:rPr lang="en-US" sz="1600" dirty="0"/>
              <a:t> </a:t>
            </a:r>
            <a:r>
              <a:rPr lang="en-US" sz="1600" dirty="0" err="1"/>
              <a:t>triển</a:t>
            </a:r>
            <a:r>
              <a:rPr lang="en-US" sz="1600" dirty="0"/>
              <a:t> ô </a:t>
            </a:r>
            <a:r>
              <a:rPr lang="en-US" sz="1600" dirty="0" err="1"/>
              <a:t>tô</a:t>
            </a:r>
            <a:r>
              <a:rPr lang="en-US" sz="1600" dirty="0"/>
              <a:t>, </a:t>
            </a:r>
            <a:r>
              <a:rPr lang="en-US" sz="1600" dirty="0" err="1"/>
              <a:t>xe</a:t>
            </a:r>
            <a:r>
              <a:rPr lang="en-US" sz="1600" dirty="0"/>
              <a:t> </a:t>
            </a:r>
            <a:r>
              <a:rPr lang="en-US" sz="1600" dirty="0" err="1"/>
              <a:t>đạp</a:t>
            </a:r>
            <a:r>
              <a:rPr lang="en-US" sz="1600" dirty="0"/>
              <a:t> </a:t>
            </a:r>
            <a:r>
              <a:rPr lang="en-US" sz="1600" dirty="0" err="1"/>
              <a:t>điện</a:t>
            </a:r>
            <a:r>
              <a:rPr lang="en-US" sz="1600" dirty="0"/>
              <a:t>, </a:t>
            </a:r>
            <a:r>
              <a:rPr lang="en-US" sz="1600" dirty="0" err="1"/>
              <a:t>thiết</a:t>
            </a:r>
            <a:r>
              <a:rPr lang="en-US" sz="1600" dirty="0"/>
              <a:t> </a:t>
            </a:r>
            <a:r>
              <a:rPr lang="en-US" sz="1600" dirty="0" err="1"/>
              <a:t>bị</a:t>
            </a:r>
            <a:r>
              <a:rPr lang="en-US" sz="1600" dirty="0"/>
              <a:t> y </a:t>
            </a:r>
            <a:r>
              <a:rPr lang="en-US" sz="1600" dirty="0" err="1"/>
              <a:t>tế</a:t>
            </a:r>
            <a:r>
              <a:rPr lang="en-US" sz="1600" dirty="0"/>
              <a:t> </a:t>
            </a:r>
            <a:r>
              <a:rPr lang="en-US" sz="1600" dirty="0" err="1"/>
              <a:t>và</a:t>
            </a:r>
            <a:r>
              <a:rPr lang="en-US" sz="1600" dirty="0"/>
              <a:t> </a:t>
            </a:r>
            <a:r>
              <a:rPr lang="en-US" sz="1600" dirty="0" err="1"/>
              <a:t>thiết</a:t>
            </a:r>
            <a:r>
              <a:rPr lang="en-US" sz="1600" dirty="0"/>
              <a:t> </a:t>
            </a:r>
            <a:r>
              <a:rPr lang="en-US" sz="1600" dirty="0" err="1"/>
              <a:t>bị</a:t>
            </a:r>
            <a:r>
              <a:rPr lang="en-US" sz="1600" dirty="0"/>
              <a:t> </a:t>
            </a:r>
            <a:r>
              <a:rPr lang="en-US" sz="1600" dirty="0" err="1"/>
              <a:t>thông</a:t>
            </a:r>
            <a:r>
              <a:rPr lang="en-US" sz="1600" dirty="0"/>
              <a:t> </a:t>
            </a:r>
            <a:r>
              <a:rPr lang="en-US" sz="1600" dirty="0" err="1"/>
              <a:t>minh</a:t>
            </a:r>
            <a:r>
              <a:rPr lang="en-US" sz="1600" dirty="0"/>
              <a:t>.</a:t>
            </a:r>
          </a:p>
          <a:p>
            <a:r>
              <a:rPr lang="en-US" sz="1600" dirty="0"/>
              <a:t>T</a:t>
            </a:r>
            <a:r>
              <a:rPr lang="vi-VN" sz="1600" dirty="0"/>
              <a:t>ạo ra sự tương tác giữa các nhà nghiên cứu trên toàn cầu, giúp tăng cường sự đóng góp và phát triển của cộng đồng Autosar</a:t>
            </a:r>
            <a:r>
              <a:rPr lang="en-US" sz="1600" dirty="0"/>
              <a:t>.</a:t>
            </a:r>
          </a:p>
          <a:p>
            <a:endParaRPr lang="en-US" sz="1600" dirty="0"/>
          </a:p>
        </p:txBody>
      </p:sp>
      <p:pic>
        <p:nvPicPr>
          <p:cNvPr id="10242" name="Picture 2" descr="Vì sao KPI áp cho nhân viên chưa đem lại kết quả như kỳ vọng của ngân hàng?  – Thư viện Quản trị Nhân Sự">
            <a:extLst>
              <a:ext uri="{FF2B5EF4-FFF2-40B4-BE49-F238E27FC236}">
                <a16:creationId xmlns:a16="http://schemas.microsoft.com/office/drawing/2014/main" id="{FD1D60A3-E2A4-2755-E545-904B5A3C4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924" y="2825496"/>
            <a:ext cx="3884874" cy="25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Xin </a:t>
            </a:r>
            <a:r>
              <a:rPr lang="en-US" dirty="0" err="1"/>
              <a:t>Cảm</a:t>
            </a:r>
            <a:r>
              <a:rPr lang="en-US" dirty="0"/>
              <a:t> </a:t>
            </a:r>
            <a:r>
              <a:rPr lang="en-US" dirty="0" err="1"/>
              <a:t>ơn</a:t>
            </a:r>
            <a:r>
              <a:rPr lang="en-US" dirty="0"/>
              <a:t> </a:t>
            </a:r>
            <a:r>
              <a:rPr lang="en-US" dirty="0" err="1"/>
              <a:t>quý</a:t>
            </a:r>
            <a:r>
              <a:rPr lang="en-US" dirty="0"/>
              <a:t> </a:t>
            </a:r>
            <a:r>
              <a:rPr lang="en-US" dirty="0" err="1"/>
              <a:t>thầy</a:t>
            </a:r>
            <a:r>
              <a:rPr lang="en-US" dirty="0"/>
              <a:t> </a:t>
            </a:r>
            <a:r>
              <a:rPr lang="en-US" dirty="0" err="1"/>
              <a:t>cô</a:t>
            </a:r>
            <a:endParaRPr lang="en-US"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Võ Linh </a:t>
            </a:r>
            <a:r>
              <a:rPr lang="en-US" dirty="0" err="1"/>
              <a:t>Trúc</a:t>
            </a:r>
            <a:endParaRPr lang="en-US" dirty="0"/>
          </a:p>
          <a:p>
            <a:r>
              <a:rPr lang="en-US" dirty="0"/>
              <a:t>vo.linh.truc@gmail.com</a:t>
            </a:r>
          </a:p>
          <a:p>
            <a:r>
              <a:rPr lang="en-US" dirty="0"/>
              <a:t>https://github.com/VoLinhTruc</a:t>
            </a:r>
          </a:p>
        </p:txBody>
      </p:sp>
      <p:sp>
        <p:nvSpPr>
          <p:cNvPr id="3" name="Picture Placeholder 2">
            <a:extLst>
              <a:ext uri="{FF2B5EF4-FFF2-40B4-BE49-F238E27FC236}">
                <a16:creationId xmlns:a16="http://schemas.microsoft.com/office/drawing/2014/main" id="{718B561A-535F-987F-26CD-393C8819834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0849DA8-141B-634F-4D6E-C66B0EA7BBEE}"/>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6A097138-2E99-920C-48F8-C220978BF335}"/>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7C894650-D0D2-0500-D581-88F1619D505C}"/>
              </a:ext>
            </a:extLst>
          </p:cNvPr>
          <p:cNvSpPr>
            <a:spLocks noGrp="1"/>
          </p:cNvSpPr>
          <p:nvPr>
            <p:ph type="pic" sz="quarter" idx="16"/>
          </p:nvPr>
        </p:nvSpPr>
        <p:spPr/>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705341" y="585216"/>
            <a:ext cx="5833872" cy="2276856"/>
          </a:xfrm>
        </p:spPr>
        <p:txBody>
          <a:bodyPr/>
          <a:lstStyle/>
          <a:p>
            <a:pPr algn="ctr"/>
            <a:r>
              <a:rPr lang="en-US" sz="6000" dirty="0" err="1">
                <a:effectLst/>
                <a:latin typeface="Times New Roman" panose="02020603050405020304" pitchFamily="18" charset="0"/>
                <a:ea typeface="Times New Roman" panose="02020603050405020304" pitchFamily="18" charset="0"/>
              </a:rPr>
              <a:t>Nội</a:t>
            </a:r>
            <a:r>
              <a:rPr lang="en-US" sz="6000" dirty="0">
                <a:effectLst/>
                <a:latin typeface="Times New Roman" panose="02020603050405020304" pitchFamily="18" charset="0"/>
                <a:ea typeface="Times New Roman" panose="02020603050405020304" pitchFamily="18" charset="0"/>
              </a:rPr>
              <a:t> dung</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074404" y="2880995"/>
            <a:ext cx="6853727" cy="3118104"/>
          </a:xfrm>
        </p:spPr>
        <p:txBody>
          <a:bodyPr>
            <a:noAutofit/>
          </a:bodyPr>
          <a:lstStyle/>
          <a:p>
            <a:pPr algn="ctr">
              <a:lnSpc>
                <a:spcPct val="200000"/>
              </a:lnSpc>
            </a:pPr>
            <a:r>
              <a:rPr lang="en-US" sz="2000" dirty="0" err="1">
                <a:solidFill>
                  <a:schemeClr val="bg1"/>
                </a:solidFill>
              </a:rPr>
              <a:t>Tổng</a:t>
            </a:r>
            <a:r>
              <a:rPr lang="en-US" sz="2000" dirty="0">
                <a:solidFill>
                  <a:schemeClr val="bg1"/>
                </a:solidFill>
              </a:rPr>
              <a:t> </a:t>
            </a:r>
            <a:r>
              <a:rPr lang="en-US" sz="2000" dirty="0" err="1">
                <a:solidFill>
                  <a:schemeClr val="bg1"/>
                </a:solidFill>
              </a:rPr>
              <a:t>quan</a:t>
            </a:r>
            <a:endParaRPr lang="en-US" sz="2000" dirty="0">
              <a:solidFill>
                <a:schemeClr val="bg1"/>
              </a:solidFill>
            </a:endParaRPr>
          </a:p>
          <a:p>
            <a:pPr algn="ctr">
              <a:lnSpc>
                <a:spcPct val="200000"/>
              </a:lnSpc>
            </a:pPr>
            <a:r>
              <a:rPr lang="en-US" sz="2000" dirty="0" err="1">
                <a:solidFill>
                  <a:schemeClr val="bg1"/>
                </a:solidFill>
              </a:rPr>
              <a:t>Nội</a:t>
            </a:r>
            <a:r>
              <a:rPr lang="en-US" sz="2000" dirty="0">
                <a:solidFill>
                  <a:schemeClr val="bg1"/>
                </a:solidFill>
              </a:rPr>
              <a:t> dung </a:t>
            </a:r>
            <a:r>
              <a:rPr lang="en-US" sz="2000" dirty="0" err="1">
                <a:solidFill>
                  <a:schemeClr val="bg1"/>
                </a:solidFill>
              </a:rPr>
              <a:t>nghiên</a:t>
            </a:r>
            <a:r>
              <a:rPr lang="en-US" sz="2000" dirty="0">
                <a:solidFill>
                  <a:schemeClr val="bg1"/>
                </a:solidFill>
              </a:rPr>
              <a:t> </a:t>
            </a:r>
            <a:r>
              <a:rPr lang="en-US" sz="2000" dirty="0" err="1">
                <a:solidFill>
                  <a:schemeClr val="bg1"/>
                </a:solidFill>
              </a:rPr>
              <a:t>cứu</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nghiên</a:t>
            </a:r>
            <a:r>
              <a:rPr lang="en-US" sz="2000" dirty="0">
                <a:solidFill>
                  <a:schemeClr val="bg1"/>
                </a:solidFill>
              </a:rPr>
              <a:t> </a:t>
            </a:r>
            <a:r>
              <a:rPr lang="en-US" sz="2000" dirty="0" err="1">
                <a:solidFill>
                  <a:schemeClr val="bg1"/>
                </a:solidFill>
              </a:rPr>
              <a:t>cứu</a:t>
            </a:r>
            <a:r>
              <a:rPr lang="en-US" sz="2000" dirty="0">
                <a:solidFill>
                  <a:schemeClr val="bg1"/>
                </a:solidFill>
              </a:rPr>
              <a:t> </a:t>
            </a:r>
            <a:r>
              <a:rPr lang="en-US" sz="2000" dirty="0" err="1">
                <a:solidFill>
                  <a:schemeClr val="bg1"/>
                </a:solidFill>
              </a:rPr>
              <a:t>liên</a:t>
            </a:r>
            <a:r>
              <a:rPr lang="en-US" sz="2000" dirty="0">
                <a:solidFill>
                  <a:schemeClr val="bg1"/>
                </a:solidFill>
              </a:rPr>
              <a:t> </a:t>
            </a:r>
            <a:r>
              <a:rPr lang="en-US" sz="2000" dirty="0" err="1">
                <a:solidFill>
                  <a:schemeClr val="bg1"/>
                </a:solidFill>
              </a:rPr>
              <a:t>quan</a:t>
            </a:r>
            <a:endParaRPr lang="en-US" sz="2000" dirty="0">
              <a:solidFill>
                <a:schemeClr val="bg1"/>
              </a:solidFill>
            </a:endParaRPr>
          </a:p>
          <a:p>
            <a:pPr algn="ctr">
              <a:lnSpc>
                <a:spcPct val="200000"/>
              </a:lnSpc>
            </a:pPr>
            <a:r>
              <a:rPr lang="en-US" sz="2000" dirty="0" err="1">
                <a:solidFill>
                  <a:schemeClr val="bg1"/>
                </a:solidFill>
              </a:rPr>
              <a:t>Cách</a:t>
            </a:r>
            <a:r>
              <a:rPr lang="en-US" sz="2000" dirty="0">
                <a:solidFill>
                  <a:schemeClr val="bg1"/>
                </a:solidFill>
              </a:rPr>
              <a:t> </a:t>
            </a:r>
            <a:r>
              <a:rPr lang="en-US" sz="2000" dirty="0" err="1">
                <a:solidFill>
                  <a:schemeClr val="bg1"/>
                </a:solidFill>
              </a:rPr>
              <a:t>tiếp</a:t>
            </a:r>
            <a:r>
              <a:rPr lang="en-US" sz="2000" dirty="0">
                <a:solidFill>
                  <a:schemeClr val="bg1"/>
                </a:solidFill>
              </a:rPr>
              <a:t> </a:t>
            </a:r>
            <a:r>
              <a:rPr lang="en-US" sz="2000" dirty="0" err="1">
                <a:solidFill>
                  <a:schemeClr val="bg1"/>
                </a:solidFill>
              </a:rPr>
              <a:t>cận</a:t>
            </a:r>
            <a:endParaRPr lang="en-US" sz="2000" dirty="0">
              <a:solidFill>
                <a:schemeClr val="bg1"/>
              </a:solidFill>
            </a:endParaRPr>
          </a:p>
          <a:p>
            <a:pPr algn="ctr">
              <a:lnSpc>
                <a:spcPct val="200000"/>
              </a:lnSpc>
            </a:pPr>
            <a:r>
              <a:rPr lang="en-US" sz="2000" dirty="0" err="1">
                <a:solidFill>
                  <a:schemeClr val="bg1"/>
                </a:solidFill>
              </a:rPr>
              <a:t>Kế</a:t>
            </a:r>
            <a:r>
              <a:rPr lang="en-US" sz="2000" dirty="0">
                <a:solidFill>
                  <a:schemeClr val="bg1"/>
                </a:solidFill>
              </a:rPr>
              <a:t> </a:t>
            </a:r>
            <a:r>
              <a:rPr lang="en-US" sz="2000" dirty="0" err="1">
                <a:solidFill>
                  <a:schemeClr val="bg1"/>
                </a:solidFill>
              </a:rPr>
              <a:t>hoạch</a:t>
            </a:r>
            <a:r>
              <a:rPr lang="en-US" sz="2000" dirty="0">
                <a:solidFill>
                  <a:schemeClr val="bg1"/>
                </a:solidFill>
              </a:rPr>
              <a:t> </a:t>
            </a:r>
            <a:r>
              <a:rPr lang="en-US" sz="2000" dirty="0" err="1">
                <a:solidFill>
                  <a:schemeClr val="bg1"/>
                </a:solidFill>
              </a:rPr>
              <a:t>thực</a:t>
            </a:r>
            <a:r>
              <a:rPr lang="en-US" sz="2000" dirty="0">
                <a:solidFill>
                  <a:schemeClr val="bg1"/>
                </a:solidFill>
              </a:rPr>
              <a:t> </a:t>
            </a:r>
            <a:r>
              <a:rPr lang="en-US" sz="2000" dirty="0" err="1">
                <a:solidFill>
                  <a:schemeClr val="bg1"/>
                </a:solidFill>
              </a:rPr>
              <a:t>hiện</a:t>
            </a:r>
            <a:endParaRPr lang="en-US" sz="2000" dirty="0">
              <a:solidFill>
                <a:schemeClr val="bg1"/>
              </a:solidFill>
            </a:endParaRPr>
          </a:p>
          <a:p>
            <a:pPr algn="ctr">
              <a:lnSpc>
                <a:spcPct val="200000"/>
              </a:lnSpc>
            </a:pPr>
            <a:r>
              <a:rPr lang="en-US" sz="2000" dirty="0" err="1">
                <a:solidFill>
                  <a:schemeClr val="bg1"/>
                </a:solidFill>
              </a:rPr>
              <a:t>Kết</a:t>
            </a:r>
            <a:r>
              <a:rPr lang="en-US" sz="2000" dirty="0">
                <a:solidFill>
                  <a:schemeClr val="bg1"/>
                </a:solidFill>
              </a:rPr>
              <a:t> </a:t>
            </a:r>
            <a:r>
              <a:rPr lang="en-US" sz="2000" dirty="0" err="1">
                <a:solidFill>
                  <a:schemeClr val="bg1"/>
                </a:solidFill>
              </a:rPr>
              <a:t>quả</a:t>
            </a:r>
            <a:r>
              <a:rPr lang="en-US" sz="2000" dirty="0">
                <a:solidFill>
                  <a:schemeClr val="bg1"/>
                </a:solidFill>
              </a:rPr>
              <a:t> </a:t>
            </a:r>
            <a:r>
              <a:rPr lang="en-US" sz="2000" dirty="0" err="1">
                <a:solidFill>
                  <a:schemeClr val="bg1"/>
                </a:solidFill>
              </a:rPr>
              <a:t>dự</a:t>
            </a:r>
            <a:r>
              <a:rPr lang="en-US" sz="2000" dirty="0">
                <a:solidFill>
                  <a:schemeClr val="bg1"/>
                </a:solidFill>
              </a:rPr>
              <a:t> </a:t>
            </a:r>
            <a:r>
              <a:rPr lang="en-US" sz="2000" dirty="0" err="1">
                <a:solidFill>
                  <a:schemeClr val="bg1"/>
                </a:solidFill>
              </a:rPr>
              <a:t>kiến</a:t>
            </a:r>
            <a:endParaRPr lang="en-US" sz="20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5" name="Picture Placeholder 4">
            <a:extLst>
              <a:ext uri="{FF2B5EF4-FFF2-40B4-BE49-F238E27FC236}">
                <a16:creationId xmlns:a16="http://schemas.microsoft.com/office/drawing/2014/main" id="{9341D455-9B5E-97D6-F3D4-F6A06C630D37}"/>
              </a:ext>
            </a:extLst>
          </p:cNvPr>
          <p:cNvSpPr>
            <a:spLocks noGrp="1"/>
          </p:cNvSpPr>
          <p:nvPr>
            <p:ph type="pic" sz="quarter" idx="14"/>
          </p:nvPr>
        </p:nvSpPr>
        <p:spPr/>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err="1">
                <a:latin typeface="+mn-lt"/>
              </a:rPr>
              <a:t>Tổng</a:t>
            </a:r>
            <a:r>
              <a:rPr lang="en-US" spc="400" dirty="0">
                <a:latin typeface="+mn-lt"/>
              </a:rPr>
              <a:t> </a:t>
            </a:r>
            <a:r>
              <a:rPr lang="en-US" spc="400" dirty="0" err="1">
                <a:latin typeface="+mn-lt"/>
              </a:rPr>
              <a:t>quan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sz="2000" dirty="0" err="1"/>
              <a:t>Hiện</a:t>
            </a:r>
            <a:r>
              <a:rPr lang="en-US" sz="2000" dirty="0"/>
              <a:t> nay </a:t>
            </a:r>
            <a:r>
              <a:rPr lang="en-US" sz="2000" dirty="0" err="1"/>
              <a:t>các</a:t>
            </a:r>
            <a:r>
              <a:rPr lang="en-US" sz="2000" dirty="0"/>
              <a:t> </a:t>
            </a:r>
            <a:r>
              <a:rPr lang="en-US" sz="2000" dirty="0" err="1"/>
              <a:t>công</a:t>
            </a:r>
            <a:r>
              <a:rPr lang="en-US" sz="2000" dirty="0"/>
              <a:t> ty </a:t>
            </a:r>
            <a:r>
              <a:rPr lang="en-US" sz="2000" dirty="0" err="1"/>
              <a:t>xe</a:t>
            </a:r>
            <a:r>
              <a:rPr lang="en-US" sz="2000" dirty="0"/>
              <a:t> </a:t>
            </a:r>
            <a:r>
              <a:rPr lang="en-US" sz="2000" dirty="0" err="1"/>
              <a:t>xuất</a:t>
            </a:r>
            <a:r>
              <a:rPr lang="en-US" sz="2000" dirty="0"/>
              <a:t> </a:t>
            </a:r>
            <a:r>
              <a:rPr lang="en-US" sz="2000" dirty="0" err="1"/>
              <a:t>xe</a:t>
            </a:r>
            <a:r>
              <a:rPr lang="en-US" sz="2000" dirty="0"/>
              <a:t> </a:t>
            </a:r>
            <a:r>
              <a:rPr lang="en-US" sz="2000" dirty="0" err="1"/>
              <a:t>hơi</a:t>
            </a:r>
            <a:r>
              <a:rPr lang="en-US" sz="2000" dirty="0"/>
              <a:t> </a:t>
            </a:r>
            <a:r>
              <a:rPr lang="en-US" sz="2000" dirty="0" err="1"/>
              <a:t>lớn</a:t>
            </a:r>
            <a:r>
              <a:rPr lang="en-US" sz="2000" dirty="0"/>
              <a:t> (BWM, TOYOTA, FORD, HONDA,…), </a:t>
            </a:r>
            <a:r>
              <a:rPr lang="en-US" sz="2000" dirty="0" err="1"/>
              <a:t>các</a:t>
            </a:r>
            <a:r>
              <a:rPr lang="en-US" sz="2000" dirty="0"/>
              <a:t> </a:t>
            </a:r>
            <a:r>
              <a:rPr lang="en-US" sz="2000" dirty="0" err="1"/>
              <a:t>công</a:t>
            </a:r>
            <a:r>
              <a:rPr lang="en-US" sz="2000" dirty="0"/>
              <a:t> ty </a:t>
            </a:r>
            <a:r>
              <a:rPr lang="en-US" sz="2000" dirty="0" err="1"/>
              <a:t>cung</a:t>
            </a:r>
            <a:r>
              <a:rPr lang="en-US" sz="2000" dirty="0"/>
              <a:t> </a:t>
            </a:r>
            <a:r>
              <a:rPr lang="en-US" sz="2000" dirty="0" err="1"/>
              <a:t>cấp</a:t>
            </a:r>
            <a:r>
              <a:rPr lang="en-US" sz="2000" dirty="0"/>
              <a:t> </a:t>
            </a:r>
            <a:r>
              <a:rPr lang="en-US" sz="2000" dirty="0" err="1"/>
              <a:t>giải</a:t>
            </a:r>
            <a:r>
              <a:rPr lang="en-US" sz="2000" dirty="0"/>
              <a:t> </a:t>
            </a:r>
            <a:r>
              <a:rPr lang="en-US" sz="2000" dirty="0" err="1"/>
              <a:t>pháp</a:t>
            </a:r>
            <a:r>
              <a:rPr lang="en-US" sz="2000" dirty="0"/>
              <a:t> </a:t>
            </a:r>
            <a:r>
              <a:rPr lang="en-US" sz="2000" dirty="0" err="1"/>
              <a:t>phần</a:t>
            </a:r>
            <a:r>
              <a:rPr lang="en-US" sz="2000" dirty="0"/>
              <a:t> </a:t>
            </a:r>
            <a:r>
              <a:rPr lang="en-US" sz="2000" dirty="0" err="1"/>
              <a:t>mềm</a:t>
            </a:r>
            <a:r>
              <a:rPr lang="en-US" sz="2000" dirty="0"/>
              <a:t> (BOSCH, ETAS, DENSO,…) </a:t>
            </a:r>
            <a:r>
              <a:rPr lang="en-US" sz="2000" dirty="0" err="1"/>
              <a:t>và</a:t>
            </a:r>
            <a:r>
              <a:rPr lang="en-US" sz="2000" dirty="0"/>
              <a:t> </a:t>
            </a:r>
            <a:r>
              <a:rPr lang="en-US" sz="2000" dirty="0" err="1"/>
              <a:t>các</a:t>
            </a:r>
            <a:r>
              <a:rPr lang="en-US" sz="2000" dirty="0"/>
              <a:t> </a:t>
            </a:r>
            <a:r>
              <a:rPr lang="en-US" sz="2000" dirty="0" err="1"/>
              <a:t>công</a:t>
            </a:r>
            <a:r>
              <a:rPr lang="en-US" sz="2000" dirty="0"/>
              <a:t> ty </a:t>
            </a:r>
            <a:r>
              <a:rPr lang="en-US" sz="2000" dirty="0" err="1"/>
              <a:t>cung</a:t>
            </a:r>
            <a:r>
              <a:rPr lang="en-US" sz="2000" dirty="0"/>
              <a:t> </a:t>
            </a:r>
            <a:r>
              <a:rPr lang="en-US" sz="2000" dirty="0" err="1"/>
              <a:t>cấp</a:t>
            </a:r>
            <a:r>
              <a:rPr lang="en-US" sz="2000" dirty="0"/>
              <a:t> </a:t>
            </a:r>
            <a:r>
              <a:rPr lang="en-US" sz="2000" dirty="0" err="1"/>
              <a:t>giải</a:t>
            </a:r>
            <a:r>
              <a:rPr lang="en-US" sz="2000" dirty="0"/>
              <a:t> </a:t>
            </a:r>
            <a:r>
              <a:rPr lang="en-US" sz="2000" dirty="0" err="1"/>
              <a:t>pháp</a:t>
            </a:r>
            <a:r>
              <a:rPr lang="en-US" sz="2000" dirty="0"/>
              <a:t> </a:t>
            </a:r>
            <a:r>
              <a:rPr lang="en-US" sz="2000" dirty="0" err="1"/>
              <a:t>bán</a:t>
            </a:r>
            <a:r>
              <a:rPr lang="en-US" sz="2000" dirty="0"/>
              <a:t> </a:t>
            </a:r>
            <a:r>
              <a:rPr lang="en-US" sz="2000" dirty="0" err="1"/>
              <a:t>dẫn</a:t>
            </a:r>
            <a:r>
              <a:rPr lang="en-US" sz="2000" dirty="0"/>
              <a:t> </a:t>
            </a:r>
            <a:r>
              <a:rPr lang="en-US" sz="2000" dirty="0" err="1"/>
              <a:t>như</a:t>
            </a:r>
            <a:r>
              <a:rPr lang="en-US" sz="2000" dirty="0"/>
              <a:t> (</a:t>
            </a:r>
            <a:r>
              <a:rPr lang="en-US" sz="2000" dirty="0" err="1"/>
              <a:t>Infinion</a:t>
            </a:r>
            <a:r>
              <a:rPr lang="en-US" dirty="0"/>
              <a:t>, RENESAS, ST,…) </a:t>
            </a:r>
            <a:r>
              <a:rPr lang="en-US" dirty="0" err="1"/>
              <a:t>đều</a:t>
            </a:r>
            <a:r>
              <a:rPr lang="en-US" dirty="0"/>
              <a:t> </a:t>
            </a:r>
            <a:r>
              <a:rPr lang="en-US" dirty="0" err="1"/>
              <a:t>tuân</a:t>
            </a:r>
            <a:r>
              <a:rPr lang="en-US" dirty="0"/>
              <a:t> </a:t>
            </a:r>
            <a:r>
              <a:rPr lang="en-US" dirty="0" err="1"/>
              <a:t>theo</a:t>
            </a:r>
            <a:r>
              <a:rPr lang="en-US" dirty="0"/>
              <a:t> </a:t>
            </a:r>
            <a:r>
              <a:rPr lang="en-US" dirty="0" err="1"/>
              <a:t>tiêu</a:t>
            </a:r>
            <a:r>
              <a:rPr lang="en-US" dirty="0"/>
              <a:t> </a:t>
            </a:r>
            <a:r>
              <a:rPr lang="en-US" dirty="0" err="1"/>
              <a:t>chuẩn</a:t>
            </a:r>
            <a:r>
              <a:rPr lang="en-US" dirty="0"/>
              <a:t> AUTOSAR </a:t>
            </a:r>
            <a:r>
              <a:rPr lang="en-US" dirty="0" err="1"/>
              <a:t>khi</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lĩnh</a:t>
            </a:r>
            <a:r>
              <a:rPr lang="en-US" dirty="0"/>
              <a:t> </a:t>
            </a:r>
            <a:r>
              <a:rPr lang="en-US" dirty="0" err="1"/>
              <a:t>vực</a:t>
            </a:r>
            <a:r>
              <a:rPr lang="en-US" dirty="0"/>
              <a:t> </a:t>
            </a:r>
            <a:r>
              <a:rPr lang="en-US" dirty="0" err="1"/>
              <a:t>xe</a:t>
            </a:r>
            <a:r>
              <a:rPr lang="en-US" dirty="0"/>
              <a:t> </a:t>
            </a:r>
            <a:r>
              <a:rPr lang="en-US" dirty="0" err="1"/>
              <a:t>hơi</a:t>
            </a:r>
            <a:r>
              <a:rPr lang="en-US" dirty="0"/>
              <a:t>.</a:t>
            </a:r>
            <a:endParaRPr lang="en-US" sz="2000" dirty="0"/>
          </a:p>
          <a:p>
            <a:pPr>
              <a:lnSpc>
                <a:spcPct val="150000"/>
              </a:lnSpc>
            </a:pP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13" name="Picture 12">
            <a:extLst>
              <a:ext uri="{FF2B5EF4-FFF2-40B4-BE49-F238E27FC236}">
                <a16:creationId xmlns:a16="http://schemas.microsoft.com/office/drawing/2014/main" id="{4EAA6CFC-45A4-C460-8194-A5E7542B355A}"/>
              </a:ext>
            </a:extLst>
          </p:cNvPr>
          <p:cNvPicPr>
            <a:picLocks noChangeAspect="1"/>
          </p:cNvPicPr>
          <p:nvPr/>
        </p:nvPicPr>
        <p:blipFill>
          <a:blip r:embed="rId2"/>
          <a:stretch>
            <a:fillRect/>
          </a:stretch>
        </p:blipFill>
        <p:spPr>
          <a:xfrm>
            <a:off x="7040880" y="2497174"/>
            <a:ext cx="5010393" cy="3692454"/>
          </a:xfrm>
          <a:prstGeom prst="rect">
            <a:avLst/>
          </a:prstGeom>
        </p:spPr>
      </p:pic>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sz="2000" dirty="0"/>
              <a:t>Trong </a:t>
            </a:r>
            <a:r>
              <a:rPr lang="en-US" sz="2000" dirty="0" err="1"/>
              <a:t>kiến</a:t>
            </a:r>
            <a:r>
              <a:rPr lang="en-US" sz="2000" dirty="0"/>
              <a:t> </a:t>
            </a:r>
            <a:r>
              <a:rPr lang="en-US" sz="2000" dirty="0" err="1"/>
              <a:t>trúc</a:t>
            </a:r>
            <a:r>
              <a:rPr lang="en-US" sz="2000" dirty="0"/>
              <a:t> </a:t>
            </a:r>
            <a:r>
              <a:rPr lang="en-US" sz="2000" dirty="0" err="1"/>
              <a:t>phần</a:t>
            </a:r>
            <a:r>
              <a:rPr lang="en-US" sz="2000" dirty="0"/>
              <a:t> </a:t>
            </a:r>
            <a:r>
              <a:rPr lang="en-US" sz="2000" dirty="0" err="1"/>
              <a:t>mềm</a:t>
            </a:r>
            <a:r>
              <a:rPr lang="en-US" sz="2000" dirty="0"/>
              <a:t> AUTOSAR </a:t>
            </a:r>
            <a:r>
              <a:rPr lang="en-US" sz="2000" dirty="0" err="1"/>
              <a:t>có</a:t>
            </a:r>
            <a:r>
              <a:rPr lang="en-US" sz="2000" dirty="0"/>
              <a:t> </a:t>
            </a:r>
            <a:r>
              <a:rPr lang="en-US" sz="2000" dirty="0" err="1"/>
              <a:t>một</a:t>
            </a:r>
            <a:r>
              <a:rPr lang="en-US" sz="2000" dirty="0"/>
              <a:t> </a:t>
            </a:r>
            <a:r>
              <a:rPr lang="en-US" sz="2000" dirty="0" err="1"/>
              <a:t>thành</a:t>
            </a:r>
            <a:r>
              <a:rPr lang="en-US" sz="2000" dirty="0"/>
              <a:t> </a:t>
            </a:r>
            <a:r>
              <a:rPr lang="en-US" sz="2000" dirty="0" err="1"/>
              <a:t>phần</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a:t>
            </a:r>
            <a:r>
              <a:rPr lang="en-US" sz="2000" dirty="0" err="1"/>
              <a:t>cốt</a:t>
            </a:r>
            <a:r>
              <a:rPr lang="en-US" sz="2000" dirty="0"/>
              <a:t> </a:t>
            </a:r>
            <a:r>
              <a:rPr lang="en-US" sz="2000" dirty="0" err="1"/>
              <a:t>lõi</a:t>
            </a:r>
            <a:r>
              <a:rPr lang="en-US" sz="2000" dirty="0"/>
              <a:t> </a:t>
            </a:r>
            <a:r>
              <a:rPr lang="en-US" sz="2000" dirty="0" err="1"/>
              <a:t>cho</a:t>
            </a:r>
            <a:r>
              <a:rPr lang="en-US" sz="2000" dirty="0"/>
              <a:t> </a:t>
            </a:r>
            <a:r>
              <a:rPr lang="en-US" sz="2000" dirty="0" err="1"/>
              <a:t>cả</a:t>
            </a:r>
            <a:r>
              <a:rPr lang="en-US" sz="2000" dirty="0"/>
              <a:t> </a:t>
            </a:r>
            <a:r>
              <a:rPr lang="en-US" sz="2000" dirty="0" err="1"/>
              <a:t>hệ</a:t>
            </a:r>
            <a:r>
              <a:rPr lang="en-US" sz="2000" dirty="0"/>
              <a:t> </a:t>
            </a:r>
            <a:r>
              <a:rPr lang="en-US" sz="2000" dirty="0" err="1"/>
              <a:t>thống</a:t>
            </a:r>
            <a:r>
              <a:rPr lang="en-US" sz="2000" dirty="0"/>
              <a:t> </a:t>
            </a:r>
            <a:r>
              <a:rPr lang="en-US" sz="2000" dirty="0" err="1"/>
              <a:t>đó</a:t>
            </a:r>
            <a:r>
              <a:rPr lang="en-US" sz="2000" dirty="0"/>
              <a:t> </a:t>
            </a:r>
            <a:r>
              <a:rPr lang="en-US" sz="2000" dirty="0" err="1"/>
              <a:t>là</a:t>
            </a:r>
            <a:r>
              <a:rPr lang="en-US" sz="2000" dirty="0"/>
              <a:t> RTE (Runtime Environment), </a:t>
            </a:r>
            <a:r>
              <a:rPr lang="en-US" sz="2000" dirty="0" err="1"/>
              <a:t>thành</a:t>
            </a:r>
            <a:r>
              <a:rPr lang="en-US" sz="2000" dirty="0"/>
              <a:t> </a:t>
            </a:r>
            <a:r>
              <a:rPr lang="en-US" sz="2000" dirty="0" err="1"/>
              <a:t>phần</a:t>
            </a:r>
            <a:r>
              <a:rPr lang="en-US" sz="2000" dirty="0"/>
              <a:t> </a:t>
            </a:r>
            <a:r>
              <a:rPr lang="en-US" sz="2000" dirty="0" err="1"/>
              <a:t>này</a:t>
            </a:r>
            <a:r>
              <a:rPr lang="en-US" sz="2000" dirty="0"/>
              <a:t> </a:t>
            </a:r>
            <a:r>
              <a:rPr lang="en-US" sz="2000" dirty="0" err="1"/>
              <a:t>kết</a:t>
            </a:r>
            <a:r>
              <a:rPr lang="en-US" sz="2000" dirty="0"/>
              <a:t> </a:t>
            </a:r>
            <a:r>
              <a:rPr lang="en-US" sz="2000" dirty="0" err="1"/>
              <a:t>nối</a:t>
            </a:r>
            <a:r>
              <a:rPr lang="en-US" sz="2000" dirty="0"/>
              <a:t> </a:t>
            </a:r>
            <a:r>
              <a:rPr lang="en-US" sz="2000" dirty="0" err="1"/>
              <a:t>lớp</a:t>
            </a:r>
            <a:r>
              <a:rPr lang="en-US" sz="2000" dirty="0"/>
              <a:t> </a:t>
            </a:r>
            <a:r>
              <a:rPr lang="en-US" sz="2000" dirty="0" err="1"/>
              <a:t>chương</a:t>
            </a:r>
            <a:r>
              <a:rPr lang="en-US" sz="2000" dirty="0"/>
              <a:t> </a:t>
            </a:r>
            <a:r>
              <a:rPr lang="en-US" sz="2000" dirty="0" err="1"/>
              <a:t>trình</a:t>
            </a:r>
            <a:r>
              <a:rPr lang="en-US" sz="2000" dirty="0"/>
              <a:t> </a:t>
            </a:r>
            <a:r>
              <a:rPr lang="en-US" sz="2000" dirty="0" err="1"/>
              <a:t>ứng</a:t>
            </a:r>
            <a:r>
              <a:rPr lang="en-US" sz="2000" dirty="0"/>
              <a:t> </a:t>
            </a:r>
            <a:r>
              <a:rPr lang="en-US" sz="2000" dirty="0" err="1"/>
              <a:t>dụng</a:t>
            </a:r>
            <a:r>
              <a:rPr lang="en-US" sz="2000" dirty="0"/>
              <a:t> </a:t>
            </a:r>
            <a:r>
              <a:rPr lang="en-US" sz="2000" dirty="0" err="1"/>
              <a:t>của</a:t>
            </a:r>
            <a:r>
              <a:rPr lang="en-US" sz="2000" dirty="0"/>
              <a:t> </a:t>
            </a:r>
            <a:r>
              <a:rPr lang="en-US" sz="2000" dirty="0" err="1"/>
              <a:t>các</a:t>
            </a:r>
            <a:r>
              <a:rPr lang="en-US" sz="2000" dirty="0"/>
              <a:t> hang </a:t>
            </a:r>
            <a:r>
              <a:rPr lang="en-US" sz="2000" dirty="0" err="1"/>
              <a:t>xe</a:t>
            </a:r>
            <a:r>
              <a:rPr lang="en-US" sz="2000" dirty="0"/>
              <a:t> </a:t>
            </a:r>
            <a:r>
              <a:rPr lang="en-US" sz="2000" dirty="0" err="1"/>
              <a:t>với</a:t>
            </a:r>
            <a:r>
              <a:rPr lang="en-US" sz="2000" dirty="0"/>
              <a:t> </a:t>
            </a:r>
            <a:r>
              <a:rPr lang="en-US" sz="2000" dirty="0" err="1"/>
              <a:t>chương</a:t>
            </a:r>
            <a:r>
              <a:rPr lang="en-US" sz="2000" dirty="0"/>
              <a:t> </a:t>
            </a:r>
            <a:r>
              <a:rPr lang="en-US" sz="2000" dirty="0" err="1"/>
              <a:t>trình</a:t>
            </a:r>
            <a:r>
              <a:rPr lang="en-US" sz="2000" dirty="0"/>
              <a:t> </a:t>
            </a:r>
            <a:r>
              <a:rPr lang="en-US" sz="2000" dirty="0" err="1"/>
              <a:t>từ</a:t>
            </a:r>
            <a:r>
              <a:rPr lang="en-US" sz="2000" dirty="0"/>
              <a:t> </a:t>
            </a:r>
            <a:r>
              <a:rPr lang="en-US" sz="2000" dirty="0" err="1"/>
              <a:t>các</a:t>
            </a:r>
            <a:r>
              <a:rPr lang="en-US" sz="2000" dirty="0"/>
              <a:t> </a:t>
            </a:r>
            <a:r>
              <a:rPr lang="en-US" sz="2000" dirty="0" err="1"/>
              <a:t>nhà</a:t>
            </a:r>
            <a:r>
              <a:rPr lang="en-US" sz="2000" dirty="0"/>
              <a:t> </a:t>
            </a:r>
            <a:r>
              <a:rPr lang="en-US" sz="2000" dirty="0" err="1"/>
              <a:t>sản</a:t>
            </a:r>
            <a:r>
              <a:rPr lang="en-US" sz="2000" dirty="0"/>
              <a:t> </a:t>
            </a:r>
            <a:r>
              <a:rPr lang="en-US" sz="2000" dirty="0" err="1"/>
              <a:t>xuất</a:t>
            </a:r>
            <a:r>
              <a:rPr lang="en-US" sz="2000" dirty="0"/>
              <a:t> chip.</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1026" name="Picture 2">
            <a:extLst>
              <a:ext uri="{FF2B5EF4-FFF2-40B4-BE49-F238E27FC236}">
                <a16:creationId xmlns:a16="http://schemas.microsoft.com/office/drawing/2014/main" id="{072D7343-CAB4-7A14-D155-A72569F2D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363" y="2666568"/>
            <a:ext cx="5163229" cy="285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9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dirty="0" err="1"/>
              <a:t>Để</a:t>
            </a:r>
            <a:r>
              <a:rPr lang="en-US" dirty="0"/>
              <a:t> </a:t>
            </a:r>
            <a:r>
              <a:rPr lang="en-US" dirty="0" err="1"/>
              <a:t>tạo</a:t>
            </a:r>
            <a:r>
              <a:rPr lang="en-US" dirty="0"/>
              <a:t> </a:t>
            </a:r>
            <a:r>
              <a:rPr lang="en-US" dirty="0" err="1"/>
              <a:t>ra</a:t>
            </a:r>
            <a:r>
              <a:rPr lang="en-US" dirty="0"/>
              <a:t> RTE, </a:t>
            </a:r>
            <a:r>
              <a:rPr lang="en-US" dirty="0" err="1"/>
              <a:t>có</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gọi</a:t>
            </a:r>
            <a:r>
              <a:rPr lang="en-US" dirty="0"/>
              <a:t> </a:t>
            </a:r>
            <a:r>
              <a:rPr lang="en-US" dirty="0" err="1"/>
              <a:t>là</a:t>
            </a:r>
            <a:r>
              <a:rPr lang="en-US" dirty="0"/>
              <a:t> RTE Generator, </a:t>
            </a:r>
            <a:r>
              <a:rPr lang="en-US" dirty="0" err="1"/>
              <a:t>nhiệm</a:t>
            </a:r>
            <a:r>
              <a:rPr lang="en-US" dirty="0"/>
              <a:t> </a:t>
            </a:r>
            <a:r>
              <a:rPr lang="en-US" dirty="0" err="1"/>
              <a:t>vụ</a:t>
            </a:r>
            <a:r>
              <a:rPr lang="en-US" dirty="0"/>
              <a:t> </a:t>
            </a:r>
            <a:r>
              <a:rPr lang="en-US" dirty="0" err="1"/>
              <a:t>là</a:t>
            </a:r>
            <a:r>
              <a:rPr lang="en-US" dirty="0"/>
              <a:t> </a:t>
            </a:r>
            <a:r>
              <a:rPr lang="en-US" dirty="0" err="1"/>
              <a:t>tạo</a:t>
            </a:r>
            <a:r>
              <a:rPr lang="en-US" dirty="0"/>
              <a:t> </a:t>
            </a:r>
            <a:r>
              <a:rPr lang="en-US" dirty="0" err="1"/>
              <a:t>ra</a:t>
            </a:r>
            <a:r>
              <a:rPr lang="en-US" dirty="0"/>
              <a:t> </a:t>
            </a:r>
            <a:r>
              <a:rPr lang="en-US" dirty="0" err="1"/>
              <a:t>mã</a:t>
            </a:r>
            <a:r>
              <a:rPr lang="en-US" dirty="0"/>
              <a:t> </a:t>
            </a:r>
            <a:r>
              <a:rPr lang="en-US" dirty="0" err="1"/>
              <a:t>nguồn</a:t>
            </a:r>
            <a:r>
              <a:rPr lang="en-US" dirty="0"/>
              <a:t> </a:t>
            </a:r>
            <a:r>
              <a:rPr lang="en-US" dirty="0" err="1"/>
              <a:t>từ</a:t>
            </a:r>
            <a:r>
              <a:rPr lang="en-US" dirty="0"/>
              <a:t> </a:t>
            </a:r>
            <a:r>
              <a:rPr lang="en-US" dirty="0" err="1"/>
              <a:t>những</a:t>
            </a:r>
            <a:r>
              <a:rPr lang="en-US" dirty="0"/>
              <a:t> </a:t>
            </a:r>
            <a:r>
              <a:rPr lang="en-US" dirty="0" err="1"/>
              <a:t>thông</a:t>
            </a:r>
            <a:r>
              <a:rPr lang="en-US" dirty="0"/>
              <a:t> tin </a:t>
            </a:r>
            <a:r>
              <a:rPr lang="en-US" dirty="0" err="1"/>
              <a:t>mô</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xe</a:t>
            </a:r>
            <a:r>
              <a:rPr lang="en-US" dirty="0"/>
              <a:t>. </a:t>
            </a:r>
            <a:r>
              <a:rPr lang="en-US" dirty="0" err="1"/>
              <a:t>Công</a:t>
            </a:r>
            <a:r>
              <a:rPr lang="en-US" dirty="0"/>
              <a:t> </a:t>
            </a:r>
            <a:r>
              <a:rPr lang="en-US" dirty="0" err="1"/>
              <a:t>cụ</a:t>
            </a:r>
            <a:r>
              <a:rPr lang="en-US" dirty="0"/>
              <a:t> </a:t>
            </a:r>
            <a:r>
              <a:rPr lang="en-US" dirty="0" err="1"/>
              <a:t>này</a:t>
            </a:r>
            <a:r>
              <a:rPr lang="en-US" dirty="0"/>
              <a:t> </a:t>
            </a:r>
            <a:r>
              <a:rPr lang="en-US" dirty="0" err="1"/>
              <a:t>hiện</a:t>
            </a:r>
            <a:r>
              <a:rPr lang="en-US" dirty="0"/>
              <a:t> nay </a:t>
            </a:r>
            <a:r>
              <a:rPr lang="en-US" dirty="0" err="1"/>
              <a:t>chỉ</a:t>
            </a:r>
            <a:r>
              <a:rPr lang="en-US" dirty="0"/>
              <a:t> </a:t>
            </a:r>
            <a:r>
              <a:rPr lang="en-US" dirty="0" err="1"/>
              <a:t>được</a:t>
            </a:r>
            <a:r>
              <a:rPr lang="en-US" dirty="0"/>
              <a:t> dung </a:t>
            </a:r>
            <a:r>
              <a:rPr lang="en-US" dirty="0" err="1"/>
              <a:t>bởi</a:t>
            </a:r>
            <a:r>
              <a:rPr lang="en-US" dirty="0"/>
              <a:t> </a:t>
            </a:r>
            <a:r>
              <a:rPr lang="en-US" dirty="0" err="1"/>
              <a:t>các</a:t>
            </a:r>
            <a:r>
              <a:rPr lang="en-US" dirty="0"/>
              <a:t> </a:t>
            </a:r>
            <a:r>
              <a:rPr lang="en-US" dirty="0" err="1"/>
              <a:t>tập</a:t>
            </a:r>
            <a:r>
              <a:rPr lang="en-US" dirty="0"/>
              <a:t> </a:t>
            </a:r>
            <a:r>
              <a:rPr lang="en-US" dirty="0" err="1"/>
              <a:t>đoàn</a:t>
            </a:r>
            <a:r>
              <a:rPr lang="en-US" dirty="0"/>
              <a:t> </a:t>
            </a:r>
            <a:r>
              <a:rPr lang="en-US" dirty="0" err="1"/>
              <a:t>lớn</a:t>
            </a:r>
            <a:r>
              <a:rPr lang="en-US" dirty="0"/>
              <a:t> do chi </a:t>
            </a:r>
            <a:r>
              <a:rPr lang="en-US" dirty="0" err="1"/>
              <a:t>phí</a:t>
            </a:r>
            <a:r>
              <a:rPr lang="en-US" dirty="0"/>
              <a:t> </a:t>
            </a:r>
            <a:r>
              <a:rPr lang="en-US" dirty="0" err="1"/>
              <a:t>rất</a:t>
            </a:r>
            <a:r>
              <a:rPr lang="en-US" dirty="0"/>
              <a:t> </a:t>
            </a:r>
            <a:r>
              <a:rPr lang="en-US" dirty="0" err="1"/>
              <a:t>đắt</a:t>
            </a:r>
            <a:r>
              <a:rPr lang="en-US" dirty="0"/>
              <a:t> </a:t>
            </a:r>
            <a:r>
              <a:rPr lang="en-US" dirty="0" err="1"/>
              <a:t>đỏ</a:t>
            </a:r>
            <a:r>
              <a:rPr lang="en-US" dirty="0"/>
              <a:t>.</a:t>
            </a:r>
            <a:endParaRPr lang="en-US" sz="20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3074" name="Picture 2" descr="Expensively cheap or Cheaply expensive? | Brightbulb Design">
            <a:extLst>
              <a:ext uri="{FF2B5EF4-FFF2-40B4-BE49-F238E27FC236}">
                <a16:creationId xmlns:a16="http://schemas.microsoft.com/office/drawing/2014/main" id="{77C96389-E5B6-6290-3C2A-690E743AC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859" y="1579626"/>
            <a:ext cx="5219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2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dirty="0" err="1"/>
              <a:t>Vì</a:t>
            </a:r>
            <a:r>
              <a:rPr lang="en-US" dirty="0"/>
              <a:t> chi </a:t>
            </a:r>
            <a:r>
              <a:rPr lang="en-US" dirty="0" err="1"/>
              <a:t>phí</a:t>
            </a:r>
            <a:r>
              <a:rPr lang="en-US" dirty="0"/>
              <a:t> </a:t>
            </a:r>
            <a:r>
              <a:rPr lang="en-US" dirty="0" err="1"/>
              <a:t>của</a:t>
            </a:r>
            <a:r>
              <a:rPr lang="en-US" dirty="0"/>
              <a:t> RTE Generator </a:t>
            </a:r>
            <a:r>
              <a:rPr lang="en-US" dirty="0" err="1"/>
              <a:t>rất</a:t>
            </a:r>
            <a:r>
              <a:rPr lang="en-US" dirty="0"/>
              <a:t> </a:t>
            </a:r>
            <a:r>
              <a:rPr lang="en-US" dirty="0" err="1"/>
              <a:t>đắt</a:t>
            </a:r>
            <a:r>
              <a:rPr lang="en-US" dirty="0"/>
              <a:t> </a:t>
            </a:r>
            <a:r>
              <a:rPr lang="en-US" dirty="0" err="1"/>
              <a:t>nên</a:t>
            </a:r>
            <a:r>
              <a:rPr lang="en-US" dirty="0"/>
              <a:t> </a:t>
            </a:r>
            <a:r>
              <a:rPr lang="en-US" dirty="0" err="1"/>
              <a:t>những</a:t>
            </a:r>
            <a:r>
              <a:rPr lang="en-US" dirty="0"/>
              <a:t> </a:t>
            </a:r>
            <a:r>
              <a:rPr lang="en-US" dirty="0" err="1"/>
              <a:t>người</a:t>
            </a:r>
            <a:r>
              <a:rPr lang="en-US" dirty="0"/>
              <a:t> </a:t>
            </a:r>
            <a:r>
              <a:rPr lang="en-US" dirty="0" err="1"/>
              <a:t>như</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hứng</a:t>
            </a:r>
            <a:r>
              <a:rPr lang="en-US" dirty="0"/>
              <a:t> </a:t>
            </a:r>
            <a:r>
              <a:rPr lang="en-US" dirty="0" err="1"/>
              <a:t>thú</a:t>
            </a:r>
            <a:r>
              <a:rPr lang="en-US" dirty="0"/>
              <a:t> </a:t>
            </a:r>
            <a:r>
              <a:rPr lang="en-US" dirty="0" err="1"/>
              <a:t>với</a:t>
            </a:r>
            <a:r>
              <a:rPr lang="en-US" dirty="0"/>
              <a:t> AUTOSAR </a:t>
            </a:r>
            <a:r>
              <a:rPr lang="en-US" dirty="0" err="1"/>
              <a:t>rất</a:t>
            </a:r>
            <a:r>
              <a:rPr lang="en-US" dirty="0"/>
              <a:t> </a:t>
            </a:r>
            <a:r>
              <a:rPr lang="en-US" dirty="0" err="1"/>
              <a:t>khó</a:t>
            </a:r>
            <a:r>
              <a:rPr lang="en-US" dirty="0"/>
              <a:t> </a:t>
            </a:r>
            <a:r>
              <a:rPr lang="en-US" dirty="0" err="1"/>
              <a:t>tiếp</a:t>
            </a:r>
            <a:r>
              <a:rPr lang="en-US" dirty="0"/>
              <a:t> </a:t>
            </a:r>
            <a:r>
              <a:rPr lang="en-US" dirty="0" err="1"/>
              <a:t>cận</a:t>
            </a:r>
            <a:r>
              <a:rPr lang="en-US" dirty="0"/>
              <a:t>. </a:t>
            </a:r>
            <a:r>
              <a:rPr lang="en-US" dirty="0" err="1"/>
              <a:t>Điều</a:t>
            </a:r>
            <a:r>
              <a:rPr lang="en-US" dirty="0"/>
              <a:t> </a:t>
            </a:r>
            <a:r>
              <a:rPr lang="en-US" dirty="0" err="1"/>
              <a:t>này</a:t>
            </a:r>
            <a:r>
              <a:rPr lang="en-US" dirty="0"/>
              <a:t> </a:t>
            </a:r>
            <a:r>
              <a:rPr lang="en-US" dirty="0" err="1"/>
              <a:t>dẫn</a:t>
            </a:r>
            <a:r>
              <a:rPr lang="en-US" dirty="0"/>
              <a:t> </a:t>
            </a:r>
            <a:r>
              <a:rPr lang="en-US" dirty="0" err="1"/>
              <a:t>đến</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thành</a:t>
            </a:r>
            <a:r>
              <a:rPr lang="en-US" dirty="0"/>
              <a:t> </a:t>
            </a:r>
            <a:r>
              <a:rPr lang="en-US" dirty="0" err="1"/>
              <a:t>thạo</a:t>
            </a:r>
            <a:r>
              <a:rPr lang="en-US" dirty="0"/>
              <a:t> AUTOSAR </a:t>
            </a:r>
            <a:r>
              <a:rPr lang="en-US" dirty="0" err="1"/>
              <a:t>không</a:t>
            </a:r>
            <a:r>
              <a:rPr lang="en-US" dirty="0"/>
              <a:t> </a:t>
            </a:r>
            <a:r>
              <a:rPr lang="en-US" dirty="0" err="1"/>
              <a:t>cao</a:t>
            </a:r>
            <a:r>
              <a:rPr lang="en-US" dirty="0"/>
              <a:t> </a:t>
            </a:r>
            <a:r>
              <a:rPr lang="en-US" dirty="0" err="1"/>
              <a:t>trong</a:t>
            </a:r>
            <a:r>
              <a:rPr lang="en-US" dirty="0"/>
              <a:t> </a:t>
            </a:r>
            <a:r>
              <a:rPr lang="en-US" dirty="0" err="1"/>
              <a:t>khi</a:t>
            </a:r>
            <a:r>
              <a:rPr lang="en-US" dirty="0"/>
              <a:t> </a:t>
            </a:r>
            <a:r>
              <a:rPr lang="en-US" dirty="0" err="1"/>
              <a:t>nguồn</a:t>
            </a:r>
            <a:r>
              <a:rPr lang="en-US" dirty="0"/>
              <a:t> </a:t>
            </a:r>
            <a:r>
              <a:rPr lang="en-US" dirty="0" err="1"/>
              <a:t>cầu</a:t>
            </a:r>
            <a:r>
              <a:rPr lang="en-US" dirty="0"/>
              <a:t> </a:t>
            </a:r>
            <a:r>
              <a:rPr lang="en-US" dirty="0" err="1"/>
              <a:t>từ</a:t>
            </a:r>
            <a:r>
              <a:rPr lang="en-US" dirty="0"/>
              <a:t> </a:t>
            </a:r>
            <a:r>
              <a:rPr lang="en-US" dirty="0" err="1"/>
              <a:t>các</a:t>
            </a:r>
            <a:r>
              <a:rPr lang="en-US" dirty="0"/>
              <a:t> </a:t>
            </a:r>
            <a:r>
              <a:rPr lang="en-US" dirty="0" err="1"/>
              <a:t>công</a:t>
            </a:r>
            <a:r>
              <a:rPr lang="en-US" dirty="0"/>
              <a:t> </a:t>
            </a:r>
            <a:r>
              <a:rPr lang="en-US" dirty="0" err="1"/>
              <a:t>công</a:t>
            </a:r>
            <a:r>
              <a:rPr lang="en-US" dirty="0"/>
              <a:t> ty </a:t>
            </a:r>
            <a:r>
              <a:rPr lang="en-US" dirty="0" err="1"/>
              <a:t>là</a:t>
            </a:r>
            <a:r>
              <a:rPr lang="en-US" dirty="0"/>
              <a:t> </a:t>
            </a:r>
            <a:r>
              <a:rPr lang="en-US" dirty="0" err="1"/>
              <a:t>rất</a:t>
            </a:r>
            <a:r>
              <a:rPr lang="en-US" dirty="0"/>
              <a:t> </a:t>
            </a:r>
            <a:r>
              <a:rPr lang="en-US" dirty="0" err="1"/>
              <a:t>lớn</a:t>
            </a:r>
            <a:r>
              <a:rPr lang="en-US" dirty="0"/>
              <a:t>.</a:t>
            </a:r>
            <a:endParaRPr lang="en-US" sz="20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3" name="Picture 2">
            <a:extLst>
              <a:ext uri="{FF2B5EF4-FFF2-40B4-BE49-F238E27FC236}">
                <a16:creationId xmlns:a16="http://schemas.microsoft.com/office/drawing/2014/main" id="{9B3F2AEC-0BF0-BB87-B340-D65E10214562}"/>
              </a:ext>
            </a:extLst>
          </p:cNvPr>
          <p:cNvPicPr>
            <a:picLocks noChangeAspect="1"/>
          </p:cNvPicPr>
          <p:nvPr/>
        </p:nvPicPr>
        <p:blipFill>
          <a:blip r:embed="rId2"/>
          <a:stretch>
            <a:fillRect/>
          </a:stretch>
        </p:blipFill>
        <p:spPr>
          <a:xfrm rot="21037940">
            <a:off x="6936030" y="1174516"/>
            <a:ext cx="4044779" cy="1500592"/>
          </a:xfrm>
          <a:prstGeom prst="rect">
            <a:avLst/>
          </a:prstGeom>
        </p:spPr>
      </p:pic>
      <p:pic>
        <p:nvPicPr>
          <p:cNvPr id="6" name="Picture 5">
            <a:extLst>
              <a:ext uri="{FF2B5EF4-FFF2-40B4-BE49-F238E27FC236}">
                <a16:creationId xmlns:a16="http://schemas.microsoft.com/office/drawing/2014/main" id="{9430F57E-08D2-BCBF-A950-8312A0CCAB3F}"/>
              </a:ext>
            </a:extLst>
          </p:cNvPr>
          <p:cNvPicPr>
            <a:picLocks noChangeAspect="1"/>
          </p:cNvPicPr>
          <p:nvPr/>
        </p:nvPicPr>
        <p:blipFill>
          <a:blip r:embed="rId3"/>
          <a:stretch>
            <a:fillRect/>
          </a:stretch>
        </p:blipFill>
        <p:spPr>
          <a:xfrm>
            <a:off x="8415837" y="2787249"/>
            <a:ext cx="3893609" cy="1556152"/>
          </a:xfrm>
          <a:prstGeom prst="rect">
            <a:avLst/>
          </a:prstGeom>
        </p:spPr>
      </p:pic>
      <p:pic>
        <p:nvPicPr>
          <p:cNvPr id="9" name="Picture 8">
            <a:extLst>
              <a:ext uri="{FF2B5EF4-FFF2-40B4-BE49-F238E27FC236}">
                <a16:creationId xmlns:a16="http://schemas.microsoft.com/office/drawing/2014/main" id="{0F1FCFA5-87E0-F400-C828-2027B049B115}"/>
              </a:ext>
            </a:extLst>
          </p:cNvPr>
          <p:cNvPicPr>
            <a:picLocks noChangeAspect="1"/>
          </p:cNvPicPr>
          <p:nvPr/>
        </p:nvPicPr>
        <p:blipFill>
          <a:blip r:embed="rId4"/>
          <a:stretch>
            <a:fillRect/>
          </a:stretch>
        </p:blipFill>
        <p:spPr>
          <a:xfrm rot="400267">
            <a:off x="6779713" y="4462280"/>
            <a:ext cx="3993137" cy="2278945"/>
          </a:xfrm>
          <a:prstGeom prst="rect">
            <a:avLst/>
          </a:prstGeom>
        </p:spPr>
      </p:pic>
    </p:spTree>
    <p:extLst>
      <p:ext uri="{BB962C8B-B14F-4D97-AF65-F5344CB8AC3E}">
        <p14:creationId xmlns:p14="http://schemas.microsoft.com/office/powerpoint/2010/main" val="196923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Nội</a:t>
            </a:r>
            <a:r>
              <a:rPr lang="en-US" sz="4800" dirty="0">
                <a:solidFill>
                  <a:schemeClr val="bg1"/>
                </a:solidFill>
              </a:rPr>
              <a:t> dung </a:t>
            </a:r>
            <a:r>
              <a:rPr lang="en-US" sz="4800" dirty="0" err="1">
                <a:solidFill>
                  <a:schemeClr val="bg1"/>
                </a:solidFill>
              </a:rPr>
              <a:t>nghiên</a:t>
            </a:r>
            <a:r>
              <a:rPr lang="en-US" sz="4800" dirty="0">
                <a:solidFill>
                  <a:schemeClr val="bg1"/>
                </a:solidFill>
              </a:rPr>
              <a:t> </a:t>
            </a:r>
            <a:r>
              <a:rPr lang="en-US" sz="4800" dirty="0" err="1">
                <a:solidFill>
                  <a:schemeClr val="bg1"/>
                </a:solidFill>
              </a:rPr>
              <a:t>cứu</a:t>
            </a:r>
            <a:r>
              <a:rPr lang="en-US" sz="4800" dirty="0">
                <a:solidFill>
                  <a:schemeClr val="bg1"/>
                </a:solidFill>
              </a:rPr>
              <a:t> </a:t>
            </a:r>
            <a:r>
              <a:rPr lang="en-US" sz="4800" dirty="0" err="1">
                <a:solidFill>
                  <a:schemeClr val="bg1"/>
                </a:solidFill>
              </a:rPr>
              <a:t>và</a:t>
            </a:r>
            <a:r>
              <a:rPr lang="en-US" sz="4800" dirty="0">
                <a:solidFill>
                  <a:schemeClr val="bg1"/>
                </a:solidFill>
              </a:rPr>
              <a:t> </a:t>
            </a:r>
            <a:r>
              <a:rPr lang="en-US" sz="4800" dirty="0" err="1">
                <a:solidFill>
                  <a:schemeClr val="bg1"/>
                </a:solidFill>
              </a:rPr>
              <a:t>các</a:t>
            </a:r>
            <a:r>
              <a:rPr lang="en-US" sz="4800" dirty="0">
                <a:solidFill>
                  <a:schemeClr val="bg1"/>
                </a:solidFill>
              </a:rPr>
              <a:t> </a:t>
            </a:r>
            <a:r>
              <a:rPr lang="en-US" sz="4800" dirty="0" err="1">
                <a:solidFill>
                  <a:schemeClr val="bg1"/>
                </a:solidFill>
              </a:rPr>
              <a:t>nghiên</a:t>
            </a:r>
            <a:r>
              <a:rPr lang="en-US" sz="4800" dirty="0">
                <a:solidFill>
                  <a:schemeClr val="bg1"/>
                </a:solidFill>
              </a:rPr>
              <a:t> </a:t>
            </a:r>
            <a:r>
              <a:rPr lang="en-US" sz="4800" dirty="0" err="1">
                <a:solidFill>
                  <a:schemeClr val="bg1"/>
                </a:solidFill>
              </a:rPr>
              <a:t>cứu</a:t>
            </a:r>
            <a:r>
              <a:rPr lang="en-US" sz="4800" dirty="0">
                <a:solidFill>
                  <a:schemeClr val="bg1"/>
                </a:solidFill>
              </a:rPr>
              <a:t> </a:t>
            </a:r>
            <a:r>
              <a:rPr lang="en-US" sz="4800" dirty="0" err="1">
                <a:solidFill>
                  <a:schemeClr val="bg1"/>
                </a:solidFill>
              </a:rPr>
              <a:t>liên</a:t>
            </a:r>
            <a:r>
              <a:rPr lang="en-US" sz="4800" dirty="0">
                <a:solidFill>
                  <a:schemeClr val="bg1"/>
                </a:solidFill>
              </a:rPr>
              <a:t> </a:t>
            </a:r>
            <a:r>
              <a:rPr lang="en-US" sz="4800" dirty="0" err="1">
                <a:solidFill>
                  <a:schemeClr val="bg1"/>
                </a:solidFill>
              </a:rPr>
              <a:t>quan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064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vi-VN" dirty="0"/>
              <a:t>Đối tượng nghiên cứu: </a:t>
            </a:r>
            <a:r>
              <a:rPr lang="en-US" dirty="0" err="1"/>
              <a:t>Công</a:t>
            </a:r>
            <a:r>
              <a:rPr lang="en-US" dirty="0"/>
              <a:t> </a:t>
            </a:r>
            <a:r>
              <a:rPr lang="en-US" dirty="0" err="1"/>
              <a:t>cụ</a:t>
            </a:r>
            <a:r>
              <a:rPr lang="en-US" dirty="0"/>
              <a:t> </a:t>
            </a:r>
            <a:r>
              <a:rPr lang="vi-VN" dirty="0"/>
              <a:t>AUTOSAR RTE Generator mã nguồn mở</a:t>
            </a:r>
            <a:r>
              <a:rPr lang="en-US" dirty="0"/>
              <a:t>.</a:t>
            </a:r>
            <a:endParaRPr lang="en-US" sz="2000" dirty="0"/>
          </a:p>
          <a:p>
            <a:pPr>
              <a:lnSpc>
                <a:spcPct val="150000"/>
              </a:lnSpc>
            </a:pPr>
            <a:r>
              <a:rPr lang="en-US" sz="2000" dirty="0" err="1"/>
              <a:t>Phạm</a:t>
            </a:r>
            <a:r>
              <a:rPr lang="en-US" sz="2000" dirty="0"/>
              <a:t> vi </a:t>
            </a:r>
            <a:r>
              <a:rPr lang="en-US" sz="2000" dirty="0" err="1"/>
              <a:t>nghiên</a:t>
            </a:r>
            <a:r>
              <a:rPr lang="en-US" sz="2000" dirty="0"/>
              <a:t> </a:t>
            </a:r>
            <a:r>
              <a:rPr lang="en-US" sz="2000" dirty="0" err="1"/>
              <a:t>cứu</a:t>
            </a:r>
            <a:r>
              <a:rPr lang="en-US" sz="2000" dirty="0"/>
              <a:t>:</a:t>
            </a:r>
          </a:p>
          <a:p>
            <a:pPr marL="342900" indent="-342900">
              <a:lnSpc>
                <a:spcPct val="150000"/>
              </a:lnSpc>
              <a:buFont typeface="Arial" panose="020B0604020202020204" pitchFamily="34" charset="0"/>
              <a:buChar char="•"/>
            </a:pPr>
            <a:r>
              <a:rPr lang="en-US" sz="2000" dirty="0"/>
              <a:t>Application software component (ASW) </a:t>
            </a:r>
            <a:r>
              <a:rPr lang="en-US" sz="2000" dirty="0" err="1"/>
              <a:t>trong</a:t>
            </a:r>
            <a:r>
              <a:rPr lang="en-US" sz="2000" dirty="0"/>
              <a:t> </a:t>
            </a:r>
            <a:r>
              <a:rPr lang="vi-VN" dirty="0"/>
              <a:t>AUTOSAR RTE </a:t>
            </a:r>
            <a:r>
              <a:rPr lang="en-US" dirty="0"/>
              <a:t>4.2.2</a:t>
            </a:r>
            <a:endParaRPr lang="en-US" sz="2000" dirty="0"/>
          </a:p>
          <a:p>
            <a:pPr marL="342900" indent="-342900">
              <a:lnSpc>
                <a:spcPct val="150000"/>
              </a:lnSpc>
              <a:buFont typeface="Arial" panose="020B0604020202020204" pitchFamily="34" charset="0"/>
              <a:buChar char="•"/>
            </a:pPr>
            <a:r>
              <a:rPr lang="en-US" sz="1600" dirty="0" err="1"/>
              <a:t>FreeRTOS</a:t>
            </a:r>
            <a:r>
              <a:rPr lang="en-US" sz="1600" dirty="0"/>
              <a:t> v202212.01</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vi-VN" sz="4000" dirty="0"/>
              <a:t>Đối tượng và phạm vi nghiên cứu</a:t>
            </a:r>
            <a:endParaRPr lang="en-US" sz="4000" dirty="0"/>
          </a:p>
        </p:txBody>
      </p:sp>
      <p:pic>
        <p:nvPicPr>
          <p:cNvPr id="8" name="Picture 7">
            <a:extLst>
              <a:ext uri="{FF2B5EF4-FFF2-40B4-BE49-F238E27FC236}">
                <a16:creationId xmlns:a16="http://schemas.microsoft.com/office/drawing/2014/main" id="{95B59C56-1109-1614-4914-38880680CE6F}"/>
              </a:ext>
            </a:extLst>
          </p:cNvPr>
          <p:cNvPicPr>
            <a:picLocks noChangeAspect="1"/>
          </p:cNvPicPr>
          <p:nvPr/>
        </p:nvPicPr>
        <p:blipFill>
          <a:blip r:embed="rId2"/>
          <a:stretch>
            <a:fillRect/>
          </a:stretch>
        </p:blipFill>
        <p:spPr>
          <a:xfrm>
            <a:off x="7641890" y="1697014"/>
            <a:ext cx="3267075" cy="1123950"/>
          </a:xfrm>
          <a:prstGeom prst="rect">
            <a:avLst/>
          </a:prstGeom>
        </p:spPr>
      </p:pic>
      <p:pic>
        <p:nvPicPr>
          <p:cNvPr id="10" name="Picture 9">
            <a:extLst>
              <a:ext uri="{FF2B5EF4-FFF2-40B4-BE49-F238E27FC236}">
                <a16:creationId xmlns:a16="http://schemas.microsoft.com/office/drawing/2014/main" id="{B23A24AC-2AA1-3BC0-72CF-E0C4C3EED2AC}"/>
              </a:ext>
            </a:extLst>
          </p:cNvPr>
          <p:cNvPicPr>
            <a:picLocks noChangeAspect="1"/>
          </p:cNvPicPr>
          <p:nvPr/>
        </p:nvPicPr>
        <p:blipFill>
          <a:blip r:embed="rId2"/>
          <a:stretch>
            <a:fillRect/>
          </a:stretch>
        </p:blipFill>
        <p:spPr>
          <a:xfrm>
            <a:off x="8816793" y="4690935"/>
            <a:ext cx="1016275" cy="349622"/>
          </a:xfrm>
          <a:prstGeom prst="rect">
            <a:avLst/>
          </a:prstGeom>
        </p:spPr>
      </p:pic>
      <p:pic>
        <p:nvPicPr>
          <p:cNvPr id="12" name="Picture 2" descr="FreeRTOS - Market leading RTOS (Real Time Operating System) for embedded  systems with Internet of Things extensions">
            <a:extLst>
              <a:ext uri="{FF2B5EF4-FFF2-40B4-BE49-F238E27FC236}">
                <a16:creationId xmlns:a16="http://schemas.microsoft.com/office/drawing/2014/main" id="{513D029E-D9D0-42BA-443D-3E124D0F7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589" y="3017940"/>
            <a:ext cx="3792513" cy="1606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A03501A-6A4A-7AF8-7EE1-785A14E59498}"/>
              </a:ext>
            </a:extLst>
          </p:cNvPr>
          <p:cNvPicPr>
            <a:picLocks noChangeAspect="1"/>
          </p:cNvPicPr>
          <p:nvPr/>
        </p:nvPicPr>
        <p:blipFill>
          <a:blip r:embed="rId4"/>
          <a:stretch>
            <a:fillRect/>
          </a:stretch>
        </p:blipFill>
        <p:spPr>
          <a:xfrm>
            <a:off x="7260786" y="4624819"/>
            <a:ext cx="4408442" cy="1454786"/>
          </a:xfrm>
          <a:prstGeom prst="rect">
            <a:avLst/>
          </a:prstGeom>
        </p:spPr>
      </p:pic>
    </p:spTree>
    <p:extLst>
      <p:ext uri="{BB962C8B-B14F-4D97-AF65-F5344CB8AC3E}">
        <p14:creationId xmlns:p14="http://schemas.microsoft.com/office/powerpoint/2010/main" val="148182647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{35B3E2B8-39B8-4DC2-ABAB-DA2F9DB85390}tf89338750_win32</Template>
  <TotalTime>807</TotalTime>
  <Words>809</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Univers</vt:lpstr>
      <vt:lpstr>Univers (Body)</vt:lpstr>
      <vt:lpstr>GradientUnivers</vt:lpstr>
      <vt:lpstr>Thiết kế và triển khai công cụ mã nguồn mở RTE generator cho phần mềm nhúng xe ô tô TRÊN Kiến trúc vi xử lý ARM</vt:lpstr>
      <vt:lpstr>Nội dung</vt:lpstr>
      <vt:lpstr>Tổng quan</vt:lpstr>
      <vt:lpstr>Tổng quan</vt:lpstr>
      <vt:lpstr>Tổng quan</vt:lpstr>
      <vt:lpstr>Tổng quan</vt:lpstr>
      <vt:lpstr>Tổng quan</vt:lpstr>
      <vt:lpstr>Nội dung nghiên cứu và các nghiên cứu liên quan</vt:lpstr>
      <vt:lpstr>Đối tượng và phạm vi nghiên cứu</vt:lpstr>
      <vt:lpstr>Các nghiên cứu liên quan</vt:lpstr>
      <vt:lpstr>Cách tiếp cận</vt:lpstr>
      <vt:lpstr>Phương pháp nghiên cứu</vt:lpstr>
      <vt:lpstr>Kế hoạch thực hiện</vt:lpstr>
      <vt:lpstr>Kế hoạch thực hiện</vt:lpstr>
      <vt:lpstr>Kết quả dự kiến</vt:lpstr>
      <vt:lpstr>Kết quả dự kiến</vt:lpstr>
      <vt:lpstr>Kết quả dự kiến</vt:lpstr>
      <vt:lpstr>Xin Cảm ơn quý thầy cô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triển khai công cụ mã nguồn mở RTE generator cho phần mềm nhúng xe ô tô</dc:title>
  <dc:creator>Vo Linh Truc (MS/EJV71-PS)</dc:creator>
  <cp:lastModifiedBy>Vo Linh Truc (MS/EJV71-PS)</cp:lastModifiedBy>
  <cp:revision>45</cp:revision>
  <dcterms:created xsi:type="dcterms:W3CDTF">2023-03-20T14:26:15Z</dcterms:created>
  <dcterms:modified xsi:type="dcterms:W3CDTF">2023-03-22T16:11:34Z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