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69"/>
  </p:notesMasterIdLst>
  <p:handoutMasterIdLst>
    <p:handoutMasterId r:id="rId70"/>
  </p:handoutMasterIdLst>
  <p:sldIdLst>
    <p:sldId id="542" r:id="rId3"/>
    <p:sldId id="1085" r:id="rId4"/>
    <p:sldId id="1157" r:id="rId5"/>
    <p:sldId id="1158" r:id="rId6"/>
    <p:sldId id="1164" r:id="rId7"/>
    <p:sldId id="1165" r:id="rId8"/>
    <p:sldId id="1166" r:id="rId9"/>
    <p:sldId id="1167" r:id="rId10"/>
    <p:sldId id="1168" r:id="rId11"/>
    <p:sldId id="1169" r:id="rId12"/>
    <p:sldId id="1170" r:id="rId13"/>
    <p:sldId id="1171" r:id="rId14"/>
    <p:sldId id="1201" r:id="rId15"/>
    <p:sldId id="1173" r:id="rId16"/>
    <p:sldId id="1174" r:id="rId17"/>
    <p:sldId id="1175" r:id="rId18"/>
    <p:sldId id="1240" r:id="rId19"/>
    <p:sldId id="1176" r:id="rId20"/>
    <p:sldId id="1177" r:id="rId21"/>
    <p:sldId id="1178" r:id="rId22"/>
    <p:sldId id="1202" r:id="rId23"/>
    <p:sldId id="1203" r:id="rId24"/>
    <p:sldId id="1204" r:id="rId25"/>
    <p:sldId id="1205" r:id="rId26"/>
    <p:sldId id="1206" r:id="rId27"/>
    <p:sldId id="1207" r:id="rId28"/>
    <p:sldId id="1208" r:id="rId29"/>
    <p:sldId id="1209" r:id="rId30"/>
    <p:sldId id="1210" r:id="rId31"/>
    <p:sldId id="1211" r:id="rId32"/>
    <p:sldId id="1179" r:id="rId33"/>
    <p:sldId id="1180" r:id="rId34"/>
    <p:sldId id="1181" r:id="rId35"/>
    <p:sldId id="1182" r:id="rId36"/>
    <p:sldId id="1183" r:id="rId37"/>
    <p:sldId id="1184" r:id="rId38"/>
    <p:sldId id="1185" r:id="rId39"/>
    <p:sldId id="1214" r:id="rId40"/>
    <p:sldId id="1216" r:id="rId41"/>
    <p:sldId id="1217" r:id="rId42"/>
    <p:sldId id="1188" r:id="rId43"/>
    <p:sldId id="1218" r:id="rId44"/>
    <p:sldId id="1227" r:id="rId45"/>
    <p:sldId id="1231" r:id="rId46"/>
    <p:sldId id="1219" r:id="rId47"/>
    <p:sldId id="1190" r:id="rId48"/>
    <p:sldId id="1191" r:id="rId49"/>
    <p:sldId id="1192" r:id="rId50"/>
    <p:sldId id="1193" r:id="rId51"/>
    <p:sldId id="1228" r:id="rId52"/>
    <p:sldId id="1225" r:id="rId53"/>
    <p:sldId id="1195" r:id="rId54"/>
    <p:sldId id="1220" r:id="rId55"/>
    <p:sldId id="1221" r:id="rId56"/>
    <p:sldId id="1222" r:id="rId57"/>
    <p:sldId id="1198" r:id="rId58"/>
    <p:sldId id="1224" r:id="rId59"/>
    <p:sldId id="1200" r:id="rId60"/>
    <p:sldId id="1234" r:id="rId61"/>
    <p:sldId id="1235" r:id="rId62"/>
    <p:sldId id="1236" r:id="rId63"/>
    <p:sldId id="1237" r:id="rId64"/>
    <p:sldId id="1238" r:id="rId65"/>
    <p:sldId id="1239" r:id="rId66"/>
    <p:sldId id="1232" r:id="rId67"/>
    <p:sldId id="1233" r:id="rId68"/>
  </p:sldIdLst>
  <p:sldSz cx="9144000" cy="6858000" type="screen4x3"/>
  <p:notesSz cx="7302500" cy="9586913"/>
  <p:custDataLst>
    <p:tags r:id="rId7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85732" autoAdjust="0"/>
  </p:normalViewPr>
  <p:slideViewPr>
    <p:cSldViewPr snapToGrid="0" snapToObjects="1">
      <p:cViewPr varScale="1">
        <p:scale>
          <a:sx n="90" d="100"/>
          <a:sy n="90" d="100"/>
        </p:scale>
        <p:origin x="516" y="66"/>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gs" Target="tags/tag1.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1594266672"/>
        <c:axId val="-1594262864"/>
      </c:lineChart>
      <c:catAx>
        <c:axId val="-1594266672"/>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low"/>
        <c:txPr>
          <a:bodyPr rot="0" vert="horz" anchor="ctr" anchorCtr="1"/>
          <a:lstStyle/>
          <a:p>
            <a:pPr>
              <a:defRPr/>
            </a:pPr>
            <a:endParaRPr lang="en-US"/>
          </a:p>
        </c:txPr>
        <c:crossAx val="-1594262864"/>
        <c:crossesAt val="0"/>
        <c:auto val="1"/>
        <c:lblAlgn val="ctr"/>
        <c:lblOffset val="100"/>
        <c:noMultiLvlLbl val="0"/>
      </c:catAx>
      <c:valAx>
        <c:axId val="-1594262864"/>
        <c:scaling>
          <c:logBase val="10"/>
          <c:orientation val="minMax"/>
          <c:min val="0.01"/>
        </c:scaling>
        <c:delete val="0"/>
        <c:axPos val="l"/>
        <c:majorGridlines/>
        <c:title>
          <c:tx>
            <c:rich>
              <a:bodyPr rot="-5400000" vert="horz"/>
              <a:lstStyle/>
              <a:p>
                <a:pPr>
                  <a:defRPr/>
                </a:pPr>
                <a:r>
                  <a:rPr lang="en-US"/>
                  <a:t>Time (ns)</a:t>
                </a:r>
              </a:p>
            </c:rich>
          </c:tx>
          <c:layout/>
          <c:overlay val="0"/>
        </c:title>
        <c:numFmt formatCode="#,##0.0" sourceLinked="0"/>
        <c:majorTickMark val="out"/>
        <c:minorTickMark val="none"/>
        <c:tickLblPos val="nextTo"/>
        <c:crossAx val="-1594266672"/>
        <c:crosses val="autoZero"/>
        <c:crossBetween val="between"/>
        <c:minorUnit val="10"/>
      </c:valAx>
      <c:spPr>
        <a:ln>
          <a:noFill/>
        </a:ln>
      </c:spPr>
    </c:plotArea>
    <c:legend>
      <c:legendPos val="r"/>
      <c:layout/>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696509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4543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839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45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extLst>
      <p:ext uri="{BB962C8B-B14F-4D97-AF65-F5344CB8AC3E}">
        <p14:creationId xmlns:p14="http://schemas.microsoft.com/office/powerpoint/2010/main" val="571134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651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4546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9047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2517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4521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873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3980763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47054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680470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525372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289929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968417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560566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855190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849748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50070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94856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7138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9361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7403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2140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5024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3545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4686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3574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5114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1349131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a:p>
        </p:txBody>
      </p:sp>
    </p:spTree>
    <p:extLst>
      <p:ext uri="{BB962C8B-B14F-4D97-AF65-F5344CB8AC3E}">
        <p14:creationId xmlns:p14="http://schemas.microsoft.com/office/powerpoint/2010/main" val="333304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9350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29075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481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9109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53446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34856837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6643779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3508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53</a:t>
            </a:fld>
            <a:endParaRPr lang="en-US"/>
          </a:p>
        </p:txBody>
      </p:sp>
    </p:spTree>
    <p:extLst>
      <p:ext uri="{BB962C8B-B14F-4D97-AF65-F5344CB8AC3E}">
        <p14:creationId xmlns:p14="http://schemas.microsoft.com/office/powerpoint/2010/main" val="1495893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54</a:t>
            </a:fld>
            <a:endParaRPr lang="en-US"/>
          </a:p>
        </p:txBody>
      </p:sp>
    </p:spTree>
    <p:extLst>
      <p:ext uri="{BB962C8B-B14F-4D97-AF65-F5344CB8AC3E}">
        <p14:creationId xmlns:p14="http://schemas.microsoft.com/office/powerpoint/2010/main" val="3454998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extLst>
      <p:ext uri="{BB962C8B-B14F-4D97-AF65-F5344CB8AC3E}">
        <p14:creationId xmlns:p14="http://schemas.microsoft.com/office/powerpoint/2010/main" val="1462208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22266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6965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39473787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6807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81340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16765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75326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63780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7575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44479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404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346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0799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618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740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31950"/>
            <a:ext cx="7772400" cy="1644650"/>
          </a:xfrm>
        </p:spPr>
        <p:txBody>
          <a:bodyPr/>
          <a:lstStyle/>
          <a:p>
            <a:pPr marL="0" indent="0"/>
            <a:r>
              <a:rPr lang="en-US" dirty="0" smtClean="0"/>
              <a:t>The Memory Hierarchy</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11</a:t>
            </a:r>
            <a:r>
              <a:rPr lang="en-US" sz="2000" b="0" baseline="30000" dirty="0" smtClean="0"/>
              <a:t>th</a:t>
            </a:r>
            <a:r>
              <a:rPr lang="en-US" sz="2000" b="0" dirty="0" smtClean="0"/>
              <a:t> Lecture, Oct. 6, 2015</a:t>
            </a:r>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Instructors:</a:t>
            </a:r>
            <a:r>
              <a:rPr lang="en-US" dirty="0" smtClean="0"/>
              <a:t> </a:t>
            </a:r>
          </a:p>
          <a:p>
            <a:r>
              <a:rPr lang="en-US" dirty="0" smtClean="0"/>
              <a:t>Randal E. Bryant and David R. </a:t>
            </a:r>
            <a:r>
              <a:rPr lang="en-US" dirty="0" err="1" smtClean="0"/>
              <a:t>O’Hallaron</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47259" y="3015248"/>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Register </a:t>
            </a:r>
            <a:r>
              <a:rPr lang="en-US" sz="1600" dirty="0"/>
              <a:t>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rPr>
              <a:t>Bus </a:t>
            </a:r>
            <a:r>
              <a:rPr lang="en-US" sz="1600" dirty="0" smtClean="0">
                <a:solidFill>
                  <a:srgbClr val="000000"/>
                </a:solidFill>
              </a:rPr>
              <a:t>interface</a:t>
            </a:r>
            <a:endParaRPr lang="en-US" sz="1600" dirty="0">
              <a:solidFill>
                <a:srgbClr val="000000"/>
              </a:solidFill>
            </a:endParaRP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241981" y="3014246"/>
            <a:ext cx="58681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a:t>
            </a:r>
            <a:r>
              <a:rPr lang="en-US" sz="1600" dirty="0" err="1" smtClean="0"/>
              <a:t>rax</a:t>
            </a:r>
            <a:endParaRPr lang="en-US" sz="1600" dirty="0"/>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38675" y="2466975"/>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smtClean="0">
                <a:solidFill>
                  <a:schemeClr val="tx1"/>
                </a:solidFill>
                <a:latin typeface="Arial" charset="0"/>
              </a:rPr>
              <a:t>Electronics</a:t>
            </a:r>
          </a:p>
          <a:p>
            <a:pPr>
              <a:lnSpc>
                <a:spcPct val="100000"/>
              </a:lnSpc>
              <a:buClrTx/>
              <a:buSzTx/>
              <a:buFontTx/>
              <a:buNone/>
            </a:pPr>
            <a:r>
              <a:rPr lang="en-US" dirty="0" smtClean="0">
                <a:latin typeface="Arial" charset="0"/>
              </a:rPr>
              <a:t>(including a </a:t>
            </a:r>
          </a:p>
          <a:p>
            <a:pPr>
              <a:lnSpc>
                <a:spcPct val="100000"/>
              </a:lnSpc>
              <a:buClrTx/>
              <a:buSzTx/>
              <a:buFontTx/>
              <a:buNone/>
            </a:pPr>
            <a:r>
              <a:rPr lang="en-US" dirty="0" smtClean="0">
                <a:latin typeface="Arial" charset="0"/>
              </a:rPr>
              <a:t>processor </a:t>
            </a:r>
          </a:p>
          <a:p>
            <a:pPr>
              <a:lnSpc>
                <a:spcPct val="100000"/>
              </a:lnSpc>
              <a:buClrTx/>
              <a:buSzTx/>
              <a:buFontTx/>
              <a:buNone/>
            </a:pPr>
            <a:r>
              <a:rPr lang="en-US" dirty="0" smtClean="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smtClean="0"/>
              <a:t>Disk Geometry</a:t>
            </a:r>
            <a:endParaRPr lang="en-US"/>
          </a:p>
        </p:txBody>
      </p:sp>
      <p:sp>
        <p:nvSpPr>
          <p:cNvPr id="93230" name="Rectangle 46"/>
          <p:cNvSpPr>
            <a:spLocks noGrp="1" noChangeArrowheads="1"/>
          </p:cNvSpPr>
          <p:nvPr>
            <p:ph type="body" idx="1"/>
          </p:nvPr>
        </p:nvSpPr>
        <p:spPr>
          <a:xfrm>
            <a:off x="396875" y="1371600"/>
            <a:ext cx="7896225" cy="4972050"/>
          </a:xfrm>
        </p:spPr>
        <p:txBody>
          <a:bodyPr/>
          <a:lstStyle/>
          <a:p>
            <a:r>
              <a:rPr lang="en-US" smtClean="0"/>
              <a:t>Disks consist of </a:t>
            </a:r>
            <a:r>
              <a:rPr lang="en-US" smtClean="0">
                <a:solidFill>
                  <a:srgbClr val="FF0000"/>
                </a:solidFill>
              </a:rPr>
              <a:t>platters</a:t>
            </a:r>
            <a:r>
              <a:rPr lang="en-US" smtClean="0"/>
              <a:t>, each with two </a:t>
            </a:r>
            <a:r>
              <a:rPr lang="en-US" smtClean="0">
                <a:solidFill>
                  <a:srgbClr val="FF0000"/>
                </a:solidFill>
              </a:rPr>
              <a:t>surfaces</a:t>
            </a:r>
            <a:r>
              <a:rPr lang="en-US" smtClean="0"/>
              <a:t>.</a:t>
            </a:r>
          </a:p>
          <a:p>
            <a:r>
              <a:rPr lang="en-US" smtClean="0"/>
              <a:t>Each surface consists of concentric rings called </a:t>
            </a:r>
            <a:r>
              <a:rPr lang="en-US" smtClean="0">
                <a:solidFill>
                  <a:srgbClr val="FF0000"/>
                </a:solidFill>
              </a:rPr>
              <a:t>tracks</a:t>
            </a:r>
            <a:r>
              <a:rPr lang="en-US" smtClean="0"/>
              <a:t>.</a:t>
            </a:r>
          </a:p>
          <a:p>
            <a:r>
              <a:rPr lang="en-US" smtClean="0"/>
              <a:t>Each track consists of </a:t>
            </a:r>
            <a:r>
              <a:rPr lang="en-US" smtClean="0">
                <a:solidFill>
                  <a:srgbClr val="FF0000"/>
                </a:solidFill>
              </a:rPr>
              <a:t>sectors</a:t>
            </a:r>
            <a:r>
              <a:rPr lang="en-US" smtClean="0"/>
              <a:t> separated by </a:t>
            </a:r>
            <a:r>
              <a:rPr lang="en-US" smtClean="0">
                <a:solidFill>
                  <a:srgbClr val="FF0000"/>
                </a:solidFill>
              </a:rPr>
              <a:t>gaps</a:t>
            </a:r>
            <a:r>
              <a:rPr lang="en-US" smtClean="0"/>
              <a:t>.</a:t>
            </a:r>
            <a:endParaRPr lang="en-US"/>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a:t>
            </a:r>
            <a:r>
              <a:rPr lang="en-US" sz="1600" dirty="0" smtClean="0"/>
              <a:t>urface</a:t>
            </a:r>
            <a:endParaRPr lang="en-US" sz="1600" dirty="0"/>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Tracks</a:t>
            </a:r>
            <a:endParaRPr lang="en-US" sz="1600" dirty="0"/>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a:t>
            </a:r>
            <a:r>
              <a:rPr lang="en-US" sz="1600" dirty="0" smtClean="0"/>
              <a: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ectors</a:t>
            </a:r>
            <a:endParaRPr lang="en-US" sz="1600" dirty="0"/>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Gaps</a:t>
            </a:r>
            <a:endParaRPr lang="en-US" sz="1600" dirty="0"/>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a:t>
            </a:r>
            <a:r>
              <a:rPr lang="en-US" sz="1600" dirty="0" smtClean="0">
                <a:latin typeface="Arial" charset="0"/>
              </a:rPr>
              <a:t>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pindle</a:t>
            </a:r>
            <a:endParaRPr lang="en-US" sz="1600" dirty="0"/>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Platter </a:t>
            </a:r>
            <a:r>
              <a:rPr lang="en-US" sz="1600" dirty="0"/>
              <a:t>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smtClean="0"/>
              <a:t>Disk Capacity</a:t>
            </a:r>
            <a:endParaRPr lang="en-US" dirty="0"/>
          </a:p>
        </p:txBody>
      </p:sp>
      <p:sp>
        <p:nvSpPr>
          <p:cNvPr id="123909" name="Rectangle 5"/>
          <p:cNvSpPr>
            <a:spLocks noGrp="1" noChangeArrowheads="1"/>
          </p:cNvSpPr>
          <p:nvPr>
            <p:ph type="body" idx="1"/>
          </p:nvPr>
        </p:nvSpPr>
        <p:spPr/>
        <p:txBody>
          <a:bodyPr/>
          <a:lstStyle/>
          <a:p>
            <a:r>
              <a:rPr lang="en-US" dirty="0" smtClean="0">
                <a:solidFill>
                  <a:srgbClr val="FF0000"/>
                </a:solidFill>
              </a:rPr>
              <a:t>Capacity</a:t>
            </a:r>
            <a:r>
              <a:rPr lang="en-US" dirty="0" smtClean="0"/>
              <a:t>: maximum number of bits that can be stored.</a:t>
            </a:r>
          </a:p>
          <a:p>
            <a:pPr lvl="1"/>
            <a:r>
              <a:rPr lang="en-US" dirty="0" smtClean="0"/>
              <a:t>Vendors express capacity in units of gigabytes (GB),  where</a:t>
            </a:r>
            <a:br>
              <a:rPr lang="en-US" dirty="0" smtClean="0"/>
            </a:br>
            <a:r>
              <a:rPr lang="en-US" dirty="0" smtClean="0"/>
              <a:t>1 GB = 10</a:t>
            </a:r>
            <a:r>
              <a:rPr lang="en-US" baseline="30000" dirty="0" smtClean="0"/>
              <a:t>9</a:t>
            </a:r>
            <a:r>
              <a:rPr lang="en-US" dirty="0" smtClean="0"/>
              <a:t> Bytes. </a:t>
            </a:r>
          </a:p>
          <a:p>
            <a:r>
              <a:rPr lang="en-US" dirty="0" smtClean="0"/>
              <a:t>Capacity is determined by these technology factors:</a:t>
            </a:r>
          </a:p>
          <a:p>
            <a:pPr lvl="1"/>
            <a:r>
              <a:rPr lang="en-US" dirty="0" smtClean="0">
                <a:solidFill>
                  <a:srgbClr val="FF0000"/>
                </a:solidFill>
              </a:rPr>
              <a:t>Recording density</a:t>
            </a:r>
            <a:r>
              <a:rPr lang="en-US" dirty="0" smtClean="0"/>
              <a:t> (bits/in): number of bits that can be squeezed into a 1 inch segment of a track.</a:t>
            </a:r>
          </a:p>
          <a:p>
            <a:pPr lvl="1"/>
            <a:r>
              <a:rPr lang="en-US" dirty="0" smtClean="0">
                <a:solidFill>
                  <a:srgbClr val="FF0000"/>
                </a:solidFill>
              </a:rPr>
              <a:t>Track density </a:t>
            </a:r>
            <a:r>
              <a:rPr lang="en-US" dirty="0" smtClean="0"/>
              <a:t>(tracks/in): number of tracks that can be squeezed into a 1 inch radial segment.</a:t>
            </a:r>
          </a:p>
          <a:p>
            <a:pPr lvl="1"/>
            <a:r>
              <a:rPr lang="en-US" dirty="0" smtClean="0">
                <a:solidFill>
                  <a:srgbClr val="FF0000"/>
                </a:solidFill>
              </a:rPr>
              <a:t>Areal density </a:t>
            </a:r>
            <a:r>
              <a:rPr lang="en-US" dirty="0" smtClean="0"/>
              <a:t>(bits/in2): product of recording and track density.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zones	</a:t>
            </a:r>
            <a:endParaRPr lang="en-US" dirty="0"/>
          </a:p>
        </p:txBody>
      </p:sp>
      <p:sp>
        <p:nvSpPr>
          <p:cNvPr id="3" name="Content Placeholder 2"/>
          <p:cNvSpPr>
            <a:spLocks noGrp="1"/>
          </p:cNvSpPr>
          <p:nvPr>
            <p:ph idx="1"/>
          </p:nvPr>
        </p:nvSpPr>
        <p:spPr>
          <a:xfrm>
            <a:off x="396875" y="1362075"/>
            <a:ext cx="4416425" cy="5064125"/>
          </a:xfrm>
        </p:spPr>
        <p:txBody>
          <a:bodyPr>
            <a:normAutofit/>
          </a:bodyPr>
          <a:lstStyle/>
          <a:p>
            <a:r>
              <a:rPr lang="en-US" dirty="0"/>
              <a:t>Modern disks partition tracks into disjoint subsets called </a:t>
            </a:r>
            <a:r>
              <a:rPr lang="en-US" dirty="0">
                <a:solidFill>
                  <a:srgbClr val="FF0000"/>
                </a:solidFill>
              </a:rPr>
              <a:t>recording zones</a:t>
            </a:r>
            <a:r>
              <a:rPr lang="en-US" dirty="0"/>
              <a:t>	</a:t>
            </a:r>
          </a:p>
          <a:p>
            <a:pPr lvl="1"/>
            <a:r>
              <a:rPr lang="en-US" dirty="0"/>
              <a:t>Each track in a zone has the same number of sectors, determined by the circumference of innermost track.</a:t>
            </a:r>
          </a:p>
          <a:p>
            <a:pPr lvl="1"/>
            <a:r>
              <a:rPr lang="en-US" dirty="0"/>
              <a:t>Each zone has a different number of sectors/</a:t>
            </a:r>
            <a:r>
              <a:rPr lang="en-US" dirty="0" smtClean="0"/>
              <a:t>track, outer zones have more sectors/track than inner zones.</a:t>
            </a:r>
          </a:p>
          <a:p>
            <a:pPr lvl="1"/>
            <a:r>
              <a:rPr lang="en-US" dirty="0" smtClean="0"/>
              <a:t>So we use </a:t>
            </a:r>
            <a:r>
              <a:rPr lang="en-US" b="1" dirty="0" smtClean="0">
                <a:solidFill>
                  <a:srgbClr val="FF0000"/>
                </a:solidFill>
              </a:rPr>
              <a:t>average</a:t>
            </a:r>
            <a:r>
              <a:rPr lang="en-US" dirty="0" smtClean="0"/>
              <a:t> number of sectors/track when computing capacity. </a:t>
            </a:r>
            <a:r>
              <a:rPr lang="en-US" dirty="0"/>
              <a:t>		</a:t>
            </a:r>
          </a:p>
          <a:p>
            <a:pPr marL="0" indent="0">
              <a:buNone/>
            </a:pPr>
            <a:endParaRPr lang="en-US" dirty="0"/>
          </a:p>
        </p:txBody>
      </p:sp>
      <p:grpSp>
        <p:nvGrpSpPr>
          <p:cNvPr id="100" name="Group 99"/>
          <p:cNvGrpSpPr/>
          <p:nvPr/>
        </p:nvGrpSpPr>
        <p:grpSpPr>
          <a:xfrm>
            <a:off x="5074992" y="2094211"/>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28223"/>
              <a:ext cx="461665" cy="256553"/>
            </a:xfrm>
            <a:prstGeom prst="rect">
              <a:avLst/>
            </a:prstGeom>
            <a:noFill/>
          </p:spPr>
          <p:txBody>
            <a:bodyPr vert="vert270" wrap="none" rtlCol="0">
              <a:spAutoFit/>
            </a:bodyPr>
            <a:lstStyle/>
            <a:p>
              <a:r>
                <a:rPr lang="en-US" sz="1800" dirty="0" smtClean="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60756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smtClean="0"/>
              <a:t> Computing Disk Capacity</a:t>
            </a:r>
            <a:endParaRPr lang="en-US"/>
          </a:p>
        </p:txBody>
      </p:sp>
      <p:sp>
        <p:nvSpPr>
          <p:cNvPr id="124933" name="Rectangle 5"/>
          <p:cNvSpPr>
            <a:spLocks noGrp="1" noChangeArrowheads="1"/>
          </p:cNvSpPr>
          <p:nvPr>
            <p:ph type="body" idx="1"/>
          </p:nvPr>
        </p:nvSpPr>
        <p:spPr/>
        <p:txBody>
          <a:bodyPr/>
          <a:lstStyle/>
          <a:p>
            <a:pPr>
              <a:buNone/>
            </a:pPr>
            <a:r>
              <a:rPr lang="en-US" sz="2000" dirty="0" smtClean="0"/>
              <a:t>Capacity =  (# bytes/sector) </a:t>
            </a:r>
            <a:r>
              <a:rPr lang="en-US" sz="2000" dirty="0" err="1" smtClean="0"/>
              <a:t>x</a:t>
            </a:r>
            <a:r>
              <a:rPr lang="en-US" sz="2000" dirty="0" smtClean="0"/>
              <a:t> (avg. # sectors/track) </a:t>
            </a:r>
            <a:r>
              <a:rPr lang="en-US" sz="2000" dirty="0" err="1" smtClean="0"/>
              <a:t>x</a:t>
            </a:r>
            <a:endParaRPr lang="en-US" sz="2000" dirty="0" smtClean="0"/>
          </a:p>
          <a:p>
            <a:pPr>
              <a:buNone/>
            </a:pPr>
            <a:r>
              <a:rPr lang="en-US" sz="2000" dirty="0" smtClean="0"/>
              <a:t>		    (# tracks/surface) </a:t>
            </a:r>
            <a:r>
              <a:rPr lang="en-US" sz="2000" dirty="0" err="1" smtClean="0"/>
              <a:t>x</a:t>
            </a:r>
            <a:r>
              <a:rPr lang="en-US" sz="2000" dirty="0" smtClean="0"/>
              <a:t> (# surfaces/platter) </a:t>
            </a:r>
            <a:r>
              <a:rPr lang="en-US" sz="2000" dirty="0" err="1" smtClean="0"/>
              <a:t>x</a:t>
            </a:r>
            <a:endParaRPr lang="en-US" sz="2000" dirty="0" smtClean="0"/>
          </a:p>
          <a:p>
            <a:pPr>
              <a:buNone/>
            </a:pPr>
            <a:r>
              <a:rPr lang="en-US" sz="2000" dirty="0" smtClean="0"/>
              <a:t>  		    (# platters/disk)</a:t>
            </a:r>
          </a:p>
          <a:p>
            <a:pPr>
              <a:buNone/>
            </a:pPr>
            <a:r>
              <a:rPr lang="en-US" sz="2000" dirty="0" smtClean="0"/>
              <a:t>Example:</a:t>
            </a:r>
          </a:p>
          <a:p>
            <a:pPr lvl="1"/>
            <a:r>
              <a:rPr lang="en-US" sz="1800" dirty="0" smtClean="0"/>
              <a:t>512 bytes/sector</a:t>
            </a:r>
          </a:p>
          <a:p>
            <a:pPr lvl="1"/>
            <a:r>
              <a:rPr lang="en-US" sz="1800" dirty="0" smtClean="0"/>
              <a:t>300 sectors/track (on average)</a:t>
            </a:r>
          </a:p>
          <a:p>
            <a:pPr lvl="1"/>
            <a:r>
              <a:rPr lang="en-US" sz="1800" dirty="0" smtClean="0"/>
              <a:t>20,000 tracks/surface</a:t>
            </a:r>
          </a:p>
          <a:p>
            <a:pPr lvl="1"/>
            <a:r>
              <a:rPr lang="en-US" sz="1800" dirty="0" smtClean="0"/>
              <a:t>2 surfaces/platter</a:t>
            </a:r>
          </a:p>
          <a:p>
            <a:pPr lvl="1"/>
            <a:r>
              <a:rPr lang="en-US" sz="1800" dirty="0" smtClean="0"/>
              <a:t>5 platters/disk</a:t>
            </a:r>
          </a:p>
          <a:p>
            <a:pPr lvl="1"/>
            <a:endParaRPr lang="en-US" sz="1800" dirty="0" smtClean="0"/>
          </a:p>
          <a:p>
            <a:pPr>
              <a:buNone/>
            </a:pPr>
            <a:r>
              <a:rPr lang="en-US" sz="2000" dirty="0" smtClean="0"/>
              <a:t>Capacity = 512 </a:t>
            </a:r>
            <a:r>
              <a:rPr lang="en-US" sz="2000" dirty="0" err="1" smtClean="0"/>
              <a:t>x</a:t>
            </a:r>
            <a:r>
              <a:rPr lang="en-US" sz="2000" dirty="0" smtClean="0"/>
              <a:t> 300 </a:t>
            </a:r>
            <a:r>
              <a:rPr lang="en-US" sz="2000" dirty="0" err="1" smtClean="0"/>
              <a:t>x</a:t>
            </a:r>
            <a:r>
              <a:rPr lang="en-US" sz="2000" dirty="0" smtClean="0"/>
              <a:t> 20000 </a:t>
            </a:r>
            <a:r>
              <a:rPr lang="en-US" sz="2000" dirty="0" err="1" smtClean="0"/>
              <a:t>x</a:t>
            </a:r>
            <a:r>
              <a:rPr lang="en-US" sz="2000" dirty="0" smtClean="0"/>
              <a:t> 2 </a:t>
            </a:r>
            <a:r>
              <a:rPr lang="en-US" sz="2000" dirty="0" err="1" smtClean="0"/>
              <a:t>x</a:t>
            </a:r>
            <a:r>
              <a:rPr lang="en-US" sz="2000" dirty="0" smtClean="0"/>
              <a:t> 5</a:t>
            </a:r>
          </a:p>
          <a:p>
            <a:pPr>
              <a:buNone/>
            </a:pPr>
            <a:r>
              <a:rPr lang="en-US" sz="2000" dirty="0" smtClean="0"/>
              <a:t>		 = 30,720,000,000</a:t>
            </a:r>
          </a:p>
          <a:p>
            <a:pPr>
              <a:buNone/>
            </a:pPr>
            <a:r>
              <a:rPr lang="en-US" sz="2000" dirty="0" smtClean="0"/>
              <a:t>                = 30.72 GB </a:t>
            </a:r>
          </a:p>
          <a:p>
            <a:pPr lvl="1"/>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t>Storage technologies and trends</a:t>
            </a:r>
          </a:p>
          <a:p>
            <a:pPr>
              <a:lnSpc>
                <a:spcPct val="80000"/>
              </a:lnSpc>
            </a:pPr>
            <a:r>
              <a:rPr lang="en-US" dirty="0" smtClean="0">
                <a:solidFill>
                  <a:schemeClr val="bg2">
                    <a:lumMod val="60000"/>
                    <a:lumOff val="40000"/>
                  </a:schemeClr>
                </a:solidFill>
              </a:rPr>
              <a:t>Locality of reference</a:t>
            </a:r>
          </a:p>
          <a:p>
            <a:pPr>
              <a:lnSpc>
                <a:spcPct val="80000"/>
              </a:lnSpc>
            </a:pPr>
            <a:r>
              <a:rPr lang="en-US" dirty="0" smtClean="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smtClean="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r>
              <a:rPr lang="en-US" sz="1600" dirty="0" smtClean="0"/>
              <a:t>rm</a:t>
            </a:r>
            <a:endParaRPr lang="en-US" sz="1600" dirty="0"/>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a:t>
            </a:r>
            <a:r>
              <a:rPr lang="en-US" sz="1600" dirty="0" smtClean="0"/>
              <a:t>ead</a:t>
            </a:r>
            <a:r>
              <a:rPr lang="en-US" sz="1600" dirty="0"/>
              <a:t>/write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a:t>
            </a:r>
            <a:r>
              <a:rPr lang="en-US" sz="1600" dirty="0" smtClean="0"/>
              <a:t>pindle</a:t>
            </a:r>
            <a:endParaRPr lang="en-US" sz="1600" dirty="0"/>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smtClean="0"/>
              <a:t>Disk Structure - top view of single platter</a:t>
            </a:r>
            <a:endParaRPr lang="en-US" dirty="0"/>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Disk Access – Read</a:t>
            </a:r>
            <a:endParaRPr lang="en-US"/>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Disk Access – Read</a:t>
            </a:r>
            <a:endParaRPr lang="en-US"/>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Disk Access – Read</a:t>
            </a:r>
            <a:endParaRPr lang="en-US"/>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Disk Access – Seek</a:t>
            </a:r>
            <a:endParaRPr lang="en-US"/>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Disk Access – Rotational Latency</a:t>
            </a:r>
            <a:endParaRPr lang="en-US"/>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Disk Access – Read</a:t>
            </a:r>
            <a:endParaRPr lang="en-US"/>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smtClean="0"/>
              <a:t>Random-Access Memory (RAM)</a:t>
            </a:r>
            <a:endParaRPr lang="en-US"/>
          </a:p>
        </p:txBody>
      </p:sp>
      <p:sp>
        <p:nvSpPr>
          <p:cNvPr id="119813" name="Rectangle 1029"/>
          <p:cNvSpPr>
            <a:spLocks noGrp="1" noChangeArrowheads="1"/>
          </p:cNvSpPr>
          <p:nvPr>
            <p:ph type="body" idx="1"/>
          </p:nvPr>
        </p:nvSpPr>
        <p:spPr>
          <a:xfrm>
            <a:off x="396875" y="1362075"/>
            <a:ext cx="8442325" cy="4972050"/>
          </a:xfrm>
        </p:spPr>
        <p:txBody>
          <a:bodyPr/>
          <a:lstStyle/>
          <a:p>
            <a:r>
              <a:rPr lang="en-US" dirty="0" smtClean="0"/>
              <a:t>Key features</a:t>
            </a:r>
          </a:p>
          <a:p>
            <a:pPr lvl="1"/>
            <a:r>
              <a:rPr lang="en-US" dirty="0" smtClean="0">
                <a:solidFill>
                  <a:srgbClr val="FF0000"/>
                </a:solidFill>
              </a:rPr>
              <a:t>RAM</a:t>
            </a:r>
            <a:r>
              <a:rPr lang="en-US" dirty="0" smtClean="0"/>
              <a:t> is traditionally packaged as a chip.</a:t>
            </a:r>
          </a:p>
          <a:p>
            <a:pPr lvl="1"/>
            <a:r>
              <a:rPr lang="en-US" dirty="0" smtClean="0"/>
              <a:t>Basic storage unit is normally a </a:t>
            </a:r>
            <a:r>
              <a:rPr lang="en-US" dirty="0" smtClean="0">
                <a:solidFill>
                  <a:srgbClr val="FF0000"/>
                </a:solidFill>
              </a:rPr>
              <a:t>cell</a:t>
            </a:r>
            <a:r>
              <a:rPr lang="en-US" dirty="0" smtClean="0"/>
              <a:t> (one bit per cell).</a:t>
            </a:r>
          </a:p>
          <a:p>
            <a:pPr lvl="1"/>
            <a:r>
              <a:rPr lang="en-US" dirty="0" smtClean="0"/>
              <a:t>Multiple RAM chips form a memory.</a:t>
            </a:r>
          </a:p>
          <a:p>
            <a:endParaRPr lang="en-US" dirty="0" smtClean="0"/>
          </a:p>
          <a:p>
            <a:r>
              <a:rPr lang="en-US" dirty="0" smtClean="0"/>
              <a:t>RAM comes in two varieties:</a:t>
            </a:r>
          </a:p>
          <a:p>
            <a:pPr lvl="1"/>
            <a:r>
              <a:rPr lang="en-US" dirty="0" smtClean="0"/>
              <a:t>SRAM (Static RAM)</a:t>
            </a:r>
          </a:p>
          <a:p>
            <a:pPr lvl="1"/>
            <a:r>
              <a:rPr lang="en-US" dirty="0" smtClean="0"/>
              <a:t>DRAM (Dynamic RAM)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smtClean="0"/>
              <a:t>Disk Access – Service Time Components</a:t>
            </a:r>
            <a:endParaRPr lang="en-US" dirty="0"/>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smtClean="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smtClean="0">
                <a:latin typeface="Calibri" pitchFamily="34" charset="0"/>
              </a:rPr>
              <a:t>Rotational </a:t>
            </a:r>
          </a:p>
          <a:p>
            <a:pPr algn="ctr"/>
            <a:r>
              <a:rPr lang="en-US" dirty="0" smtClean="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smtClean="0"/>
              <a:t>Disk Access Time</a:t>
            </a:r>
            <a:endParaRPr lang="en-US" dirty="0"/>
          </a:p>
        </p:txBody>
      </p:sp>
      <p:sp>
        <p:nvSpPr>
          <p:cNvPr id="125957" name="Rectangle 1029"/>
          <p:cNvSpPr>
            <a:spLocks noGrp="1" noChangeArrowheads="1"/>
          </p:cNvSpPr>
          <p:nvPr>
            <p:ph type="body" idx="1"/>
          </p:nvPr>
        </p:nvSpPr>
        <p:spPr>
          <a:xfrm>
            <a:off x="396875" y="1362075"/>
            <a:ext cx="8366125" cy="4972050"/>
          </a:xfrm>
        </p:spPr>
        <p:txBody>
          <a:bodyPr/>
          <a:lstStyle/>
          <a:p>
            <a:r>
              <a:rPr lang="en-US" dirty="0" smtClean="0"/>
              <a:t>Average time to access some target sector approximated by :</a:t>
            </a:r>
          </a:p>
          <a:p>
            <a:pPr lvl="1"/>
            <a:r>
              <a:rPr lang="en-US" dirty="0" err="1" smtClean="0"/>
              <a:t>Taccess</a:t>
            </a:r>
            <a:r>
              <a:rPr lang="en-US" dirty="0" smtClean="0"/>
              <a:t>  =  </a:t>
            </a:r>
            <a:r>
              <a:rPr lang="en-US" dirty="0" err="1" smtClean="0"/>
              <a:t>Tavg</a:t>
            </a:r>
            <a:r>
              <a:rPr lang="en-US" dirty="0" smtClean="0"/>
              <a:t> seek +  </a:t>
            </a:r>
            <a:r>
              <a:rPr lang="en-US" dirty="0" err="1" smtClean="0"/>
              <a:t>Tavg</a:t>
            </a:r>
            <a:r>
              <a:rPr lang="en-US" dirty="0" smtClean="0"/>
              <a:t> rotation + </a:t>
            </a:r>
            <a:r>
              <a:rPr lang="en-US" dirty="0" err="1" smtClean="0"/>
              <a:t>Tavg</a:t>
            </a:r>
            <a:r>
              <a:rPr lang="en-US" dirty="0" smtClean="0"/>
              <a:t> transfer </a:t>
            </a:r>
          </a:p>
          <a:p>
            <a:r>
              <a:rPr lang="en-US" dirty="0" smtClean="0">
                <a:solidFill>
                  <a:srgbClr val="FF0000"/>
                </a:solidFill>
              </a:rPr>
              <a:t>Seek time </a:t>
            </a:r>
            <a:r>
              <a:rPr lang="en-US" dirty="0" smtClean="0"/>
              <a:t>(</a:t>
            </a:r>
            <a:r>
              <a:rPr lang="en-US" dirty="0" err="1" smtClean="0"/>
              <a:t>Tavg</a:t>
            </a:r>
            <a:r>
              <a:rPr lang="en-US" dirty="0" smtClean="0"/>
              <a:t> seek)</a:t>
            </a:r>
          </a:p>
          <a:p>
            <a:pPr lvl="1"/>
            <a:r>
              <a:rPr lang="en-US" dirty="0" smtClean="0"/>
              <a:t>Time to position heads over cylinder containing target sector.</a:t>
            </a:r>
          </a:p>
          <a:p>
            <a:pPr lvl="1"/>
            <a:r>
              <a:rPr lang="en-US" dirty="0" smtClean="0"/>
              <a:t>Typical  </a:t>
            </a:r>
            <a:r>
              <a:rPr lang="en-US" dirty="0" err="1" smtClean="0"/>
              <a:t>Tavg</a:t>
            </a:r>
            <a:r>
              <a:rPr lang="en-US" dirty="0" smtClean="0"/>
              <a:t> seek is 3—9 ms</a:t>
            </a:r>
          </a:p>
          <a:p>
            <a:r>
              <a:rPr lang="en-US" dirty="0" smtClean="0">
                <a:solidFill>
                  <a:srgbClr val="FF0000"/>
                </a:solidFill>
              </a:rPr>
              <a:t>Rotational latency </a:t>
            </a:r>
            <a:r>
              <a:rPr lang="en-US" dirty="0" smtClean="0"/>
              <a:t>(</a:t>
            </a:r>
            <a:r>
              <a:rPr lang="en-US" dirty="0" err="1" smtClean="0"/>
              <a:t>Tavg</a:t>
            </a:r>
            <a:r>
              <a:rPr lang="en-US" dirty="0" smtClean="0"/>
              <a:t> rotation)</a:t>
            </a:r>
          </a:p>
          <a:p>
            <a:pPr lvl="1"/>
            <a:r>
              <a:rPr lang="en-US" dirty="0" smtClean="0"/>
              <a:t>Time waiting for first bit of target sector to pass under </a:t>
            </a:r>
            <a:r>
              <a:rPr lang="en-US" dirty="0" err="1" smtClean="0"/>
              <a:t>r/w</a:t>
            </a:r>
            <a:r>
              <a:rPr lang="en-US" dirty="0" smtClean="0"/>
              <a:t> head.</a:t>
            </a:r>
          </a:p>
          <a:p>
            <a:pPr lvl="1"/>
            <a:r>
              <a:rPr lang="en-US" dirty="0" err="1" smtClean="0"/>
              <a:t>Tavg</a:t>
            </a:r>
            <a:r>
              <a:rPr lang="en-US" dirty="0" smtClean="0"/>
              <a:t> rotation = 1/2 </a:t>
            </a:r>
            <a:r>
              <a:rPr lang="en-US" dirty="0" err="1" smtClean="0"/>
              <a:t>x</a:t>
            </a:r>
            <a:r>
              <a:rPr lang="en-US" dirty="0" smtClean="0"/>
              <a:t> 1/RPMs </a:t>
            </a:r>
            <a:r>
              <a:rPr lang="en-US" dirty="0" err="1" smtClean="0"/>
              <a:t>x</a:t>
            </a:r>
            <a:r>
              <a:rPr lang="en-US" dirty="0" smtClean="0"/>
              <a:t> 60 sec/1 min</a:t>
            </a:r>
          </a:p>
          <a:p>
            <a:pPr lvl="1"/>
            <a:r>
              <a:rPr lang="en-US" dirty="0" smtClean="0"/>
              <a:t>Typical </a:t>
            </a:r>
            <a:r>
              <a:rPr lang="en-US" dirty="0" err="1" smtClean="0"/>
              <a:t>Tavg</a:t>
            </a:r>
            <a:r>
              <a:rPr lang="en-US" dirty="0" smtClean="0"/>
              <a:t> rotation = 7200 </a:t>
            </a:r>
            <a:r>
              <a:rPr lang="en-US" dirty="0" err="1" smtClean="0"/>
              <a:t>RPMs</a:t>
            </a:r>
            <a:endParaRPr lang="en-US" dirty="0" smtClean="0"/>
          </a:p>
          <a:p>
            <a:r>
              <a:rPr lang="en-US" dirty="0" smtClean="0">
                <a:solidFill>
                  <a:srgbClr val="FF0000"/>
                </a:solidFill>
              </a:rPr>
              <a:t>Transfer time </a:t>
            </a:r>
            <a:r>
              <a:rPr lang="en-US" dirty="0" smtClean="0"/>
              <a:t>(</a:t>
            </a:r>
            <a:r>
              <a:rPr lang="en-US" dirty="0" err="1" smtClean="0"/>
              <a:t>Tavg</a:t>
            </a:r>
            <a:r>
              <a:rPr lang="en-US" dirty="0" smtClean="0"/>
              <a:t> transfer)	</a:t>
            </a:r>
          </a:p>
          <a:p>
            <a:pPr lvl="1"/>
            <a:r>
              <a:rPr lang="en-US" dirty="0" smtClean="0"/>
              <a:t>Time to read the bits in the target sector.</a:t>
            </a:r>
          </a:p>
          <a:p>
            <a:pPr lvl="1"/>
            <a:r>
              <a:rPr lang="en-US" dirty="0" err="1" smtClean="0"/>
              <a:t>Tavg</a:t>
            </a:r>
            <a:r>
              <a:rPr lang="en-US" dirty="0" smtClean="0"/>
              <a:t> transfer = 1/RPM </a:t>
            </a:r>
            <a:r>
              <a:rPr lang="en-US" dirty="0" err="1" smtClean="0"/>
              <a:t>x</a:t>
            </a:r>
            <a:r>
              <a:rPr lang="en-US" dirty="0" smtClean="0"/>
              <a:t> 1/(avg # sectors/track) </a:t>
            </a:r>
            <a:r>
              <a:rPr lang="en-US" dirty="0" err="1" smtClean="0"/>
              <a:t>x</a:t>
            </a:r>
            <a:r>
              <a:rPr lang="en-US" dirty="0" smtClean="0"/>
              <a:t> 60 secs/1 min.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smtClean="0"/>
              <a:t>Disk Access Time Example</a:t>
            </a:r>
            <a:endParaRPr lang="en-US"/>
          </a:p>
        </p:txBody>
      </p:sp>
      <p:sp>
        <p:nvSpPr>
          <p:cNvPr id="126981" name="Rectangle 1029"/>
          <p:cNvSpPr>
            <a:spLocks noGrp="1" noChangeArrowheads="1"/>
          </p:cNvSpPr>
          <p:nvPr>
            <p:ph type="body" idx="1"/>
          </p:nvPr>
        </p:nvSpPr>
        <p:spPr>
          <a:xfrm>
            <a:off x="396875" y="1362075"/>
            <a:ext cx="8747125" cy="4972050"/>
          </a:xfrm>
        </p:spPr>
        <p:txBody>
          <a:bodyPr/>
          <a:lstStyle/>
          <a:p>
            <a:r>
              <a:rPr lang="en-US" dirty="0" smtClean="0"/>
              <a:t>Given:</a:t>
            </a:r>
          </a:p>
          <a:p>
            <a:pPr lvl="1"/>
            <a:r>
              <a:rPr lang="en-US" dirty="0" smtClean="0"/>
              <a:t>Rotational rate = 7,200 RPM</a:t>
            </a:r>
          </a:p>
          <a:p>
            <a:pPr lvl="1"/>
            <a:r>
              <a:rPr lang="en-US" dirty="0" smtClean="0"/>
              <a:t>Average seek time = 9 ms.</a:t>
            </a:r>
          </a:p>
          <a:p>
            <a:pPr lvl="1"/>
            <a:r>
              <a:rPr lang="en-US" dirty="0" err="1" smtClean="0"/>
              <a:t>Avg</a:t>
            </a:r>
            <a:r>
              <a:rPr lang="en-US" dirty="0" smtClean="0"/>
              <a:t> # sectors/track = 400.</a:t>
            </a:r>
          </a:p>
          <a:p>
            <a:r>
              <a:rPr lang="en-US" dirty="0" smtClean="0"/>
              <a:t>Derived:</a:t>
            </a:r>
          </a:p>
          <a:p>
            <a:pPr lvl="1"/>
            <a:r>
              <a:rPr lang="en-US" dirty="0" err="1" smtClean="0"/>
              <a:t>Tavg</a:t>
            </a:r>
            <a:r>
              <a:rPr lang="en-US" dirty="0" smtClean="0"/>
              <a:t> rotation = 1/2 </a:t>
            </a:r>
            <a:r>
              <a:rPr lang="en-US" dirty="0" err="1" smtClean="0"/>
              <a:t>x</a:t>
            </a:r>
            <a:r>
              <a:rPr lang="en-US" dirty="0" smtClean="0"/>
              <a:t> (60 secs/7200 RPM) </a:t>
            </a:r>
            <a:r>
              <a:rPr lang="en-US" dirty="0" err="1" smtClean="0"/>
              <a:t>x</a:t>
            </a:r>
            <a:r>
              <a:rPr lang="en-US" dirty="0" smtClean="0"/>
              <a:t> 1000 ms/sec = 4 ms.</a:t>
            </a:r>
          </a:p>
          <a:p>
            <a:pPr lvl="1"/>
            <a:r>
              <a:rPr lang="en-US" dirty="0" err="1" smtClean="0"/>
              <a:t>Tavg</a:t>
            </a:r>
            <a:r>
              <a:rPr lang="en-US" dirty="0" smtClean="0"/>
              <a:t> transfer = 60/7200 RPM </a:t>
            </a:r>
            <a:r>
              <a:rPr lang="en-US" dirty="0" err="1" smtClean="0"/>
              <a:t>x</a:t>
            </a:r>
            <a:r>
              <a:rPr lang="en-US" dirty="0" smtClean="0"/>
              <a:t> 1/400 </a:t>
            </a:r>
            <a:r>
              <a:rPr lang="en-US" dirty="0" err="1" smtClean="0"/>
              <a:t>secs</a:t>
            </a:r>
            <a:r>
              <a:rPr lang="en-US" dirty="0" smtClean="0"/>
              <a:t>/track </a:t>
            </a:r>
            <a:r>
              <a:rPr lang="en-US" dirty="0" err="1" smtClean="0"/>
              <a:t>x</a:t>
            </a:r>
            <a:r>
              <a:rPr lang="en-US" dirty="0" smtClean="0"/>
              <a:t> 1000 ms/sec = 0.02 ms</a:t>
            </a:r>
          </a:p>
          <a:p>
            <a:pPr lvl="1"/>
            <a:r>
              <a:rPr lang="en-US" dirty="0" err="1" smtClean="0"/>
              <a:t>Taccess</a:t>
            </a:r>
            <a:r>
              <a:rPr lang="en-US" dirty="0" smtClean="0"/>
              <a:t>  = 9 ms + 4 ms + 0.02 ms</a:t>
            </a:r>
          </a:p>
          <a:p>
            <a:r>
              <a:rPr lang="en-US" dirty="0" smtClean="0"/>
              <a:t>Important points:</a:t>
            </a:r>
          </a:p>
          <a:p>
            <a:pPr lvl="1"/>
            <a:r>
              <a:rPr lang="en-US" dirty="0" smtClean="0"/>
              <a:t>Access time dominated by seek time and rotational latency.</a:t>
            </a:r>
          </a:p>
          <a:p>
            <a:pPr lvl="1"/>
            <a:r>
              <a:rPr lang="en-US" dirty="0" smtClean="0"/>
              <a:t>First bit in a sector is the most expensive, the rest are free.</a:t>
            </a:r>
          </a:p>
          <a:p>
            <a:pPr lvl="1"/>
            <a:r>
              <a:rPr lang="en-US" dirty="0" smtClean="0"/>
              <a:t>SRAM access time is about  4 ns/</a:t>
            </a:r>
            <a:r>
              <a:rPr lang="en-US" dirty="0" err="1" smtClean="0"/>
              <a:t>doubleword</a:t>
            </a:r>
            <a:r>
              <a:rPr lang="en-US" dirty="0" smtClean="0"/>
              <a:t>, DRAM about  60 ns</a:t>
            </a:r>
          </a:p>
          <a:p>
            <a:pPr lvl="2"/>
            <a:r>
              <a:rPr lang="en-US" dirty="0" smtClean="0"/>
              <a:t>Disk is about 40,000 times slower than SRAM, </a:t>
            </a:r>
          </a:p>
          <a:p>
            <a:pPr lvl="2"/>
            <a:r>
              <a:rPr lang="en-US" dirty="0" smtClean="0"/>
              <a:t>2,500 times slower then DRAM.</a:t>
            </a:r>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smtClean="0"/>
              <a:t>Logical Disk Blocks</a:t>
            </a:r>
            <a:endParaRPr lang="en-US"/>
          </a:p>
        </p:txBody>
      </p:sp>
      <p:sp>
        <p:nvSpPr>
          <p:cNvPr id="128005" name="Rectangle 1029"/>
          <p:cNvSpPr>
            <a:spLocks noGrp="1" noChangeArrowheads="1"/>
          </p:cNvSpPr>
          <p:nvPr>
            <p:ph type="body" idx="1"/>
          </p:nvPr>
        </p:nvSpPr>
        <p:spPr/>
        <p:txBody>
          <a:bodyPr/>
          <a:lstStyle/>
          <a:p>
            <a:r>
              <a:rPr lang="en-US" dirty="0" smtClean="0"/>
              <a:t>Modern disks present a simpler abstract view of the complex sector geometry:</a:t>
            </a:r>
          </a:p>
          <a:p>
            <a:pPr lvl="1"/>
            <a:r>
              <a:rPr lang="en-US" dirty="0" smtClean="0"/>
              <a:t>The set of available sectors is modeled as a sequence of </a:t>
            </a:r>
            <a:r>
              <a:rPr lang="en-US" dirty="0" err="1" smtClean="0"/>
              <a:t>b</a:t>
            </a:r>
            <a:r>
              <a:rPr lang="en-US" dirty="0" smtClean="0"/>
              <a:t>-sized </a:t>
            </a:r>
            <a:r>
              <a:rPr lang="en-US" dirty="0" smtClean="0">
                <a:solidFill>
                  <a:srgbClr val="FF0000"/>
                </a:solidFill>
              </a:rPr>
              <a:t>logical blocks </a:t>
            </a:r>
            <a:r>
              <a:rPr lang="en-US" dirty="0" smtClean="0"/>
              <a:t>(0, 1, 2, ...)</a:t>
            </a:r>
          </a:p>
          <a:p>
            <a:r>
              <a:rPr lang="en-US" dirty="0" smtClean="0"/>
              <a:t>Mapping between logical blocks and actual (physical) sectors</a:t>
            </a:r>
          </a:p>
          <a:p>
            <a:pPr lvl="1"/>
            <a:r>
              <a:rPr lang="en-US" dirty="0" smtClean="0"/>
              <a:t>Maintained by hardware/firmware device called disk controller.</a:t>
            </a:r>
          </a:p>
          <a:p>
            <a:pPr lvl="1"/>
            <a:r>
              <a:rPr lang="en-US" dirty="0" smtClean="0"/>
              <a:t>Converts requests for logical blocks into (</a:t>
            </a:r>
            <a:r>
              <a:rPr lang="en-US" dirty="0" err="1" smtClean="0"/>
              <a:t>surface,track,sector</a:t>
            </a:r>
            <a:r>
              <a:rPr lang="en-US" dirty="0" smtClean="0"/>
              <a:t>) triples.</a:t>
            </a:r>
          </a:p>
          <a:p>
            <a:r>
              <a:rPr lang="en-US" dirty="0" smtClean="0"/>
              <a:t>Allows controller to set aside spare cylinders for each zone.</a:t>
            </a:r>
          </a:p>
          <a:p>
            <a:pPr lvl="1"/>
            <a:r>
              <a:rPr lang="en-US" dirty="0" smtClean="0"/>
              <a:t>Accounts for the difference in “formatted capacity” and “maximum capacity”.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smtClean="0"/>
              <a:t>I/O Bus</a:t>
            </a:r>
            <a:endParaRPr lang="en-US" dirty="0"/>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smtClean="0"/>
              <a:t>Reading a Disk Sector (1)</a:t>
            </a:r>
            <a:endParaRPr lang="en-US"/>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6019800"/>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smtClean="0"/>
              <a:t>Disk</a:t>
            </a:r>
            <a:endParaRPr lang="en-US" sz="1600" dirty="0"/>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smtClean="0"/>
              <a:t>Solid State Disks (</a:t>
            </a:r>
            <a:r>
              <a:rPr lang="en-US" dirty="0" err="1" smtClean="0"/>
              <a:t>SSDs</a:t>
            </a:r>
            <a:r>
              <a:rPr lang="en-US" dirty="0" smtClean="0"/>
              <a:t>)</a:t>
            </a:r>
            <a:endParaRPr lang="en-US" dirty="0"/>
          </a:p>
        </p:txBody>
      </p:sp>
      <p:sp>
        <p:nvSpPr>
          <p:cNvPr id="3" name="Content Placeholder 2"/>
          <p:cNvSpPr>
            <a:spLocks noGrp="1"/>
          </p:cNvSpPr>
          <p:nvPr>
            <p:ph idx="1"/>
          </p:nvPr>
        </p:nvSpPr>
        <p:spPr>
          <a:xfrm>
            <a:off x="396875" y="4724400"/>
            <a:ext cx="7896225" cy="1904999"/>
          </a:xfrm>
        </p:spPr>
        <p:txBody>
          <a:bodyPr/>
          <a:lstStyle/>
          <a:p>
            <a:r>
              <a:rPr lang="en-US" dirty="0" smtClean="0"/>
              <a:t>Pages: 512KB to 4KB, Blocks: 32 to 128 pages</a:t>
            </a:r>
          </a:p>
          <a:p>
            <a:r>
              <a:rPr lang="en-US" dirty="0" smtClean="0"/>
              <a:t>Data read/written in units of pages. </a:t>
            </a:r>
          </a:p>
          <a:p>
            <a:r>
              <a:rPr lang="en-US" dirty="0" smtClean="0"/>
              <a:t>Page can be written only after its block has been erased</a:t>
            </a:r>
          </a:p>
          <a:p>
            <a:r>
              <a:rPr lang="en-US" dirty="0" smtClean="0"/>
              <a:t>A block wears out after about 100,000 repeated writes.</a:t>
            </a:r>
            <a:endParaRPr lang="en-US" dirty="0"/>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Performance Characteristics	</a:t>
            </a:r>
            <a:endParaRPr lang="en-US" dirty="0"/>
          </a:p>
        </p:txBody>
      </p:sp>
      <p:sp>
        <p:nvSpPr>
          <p:cNvPr id="3" name="Content Placeholder 2"/>
          <p:cNvSpPr>
            <a:spLocks noGrp="1"/>
          </p:cNvSpPr>
          <p:nvPr>
            <p:ph idx="1"/>
          </p:nvPr>
        </p:nvSpPr>
        <p:spPr>
          <a:xfrm>
            <a:off x="396875" y="3200400"/>
            <a:ext cx="7896225" cy="2590801"/>
          </a:xfrm>
        </p:spPr>
        <p:txBody>
          <a:bodyPr/>
          <a:lstStyle/>
          <a:p>
            <a:r>
              <a:rPr lang="en-US" dirty="0" smtClean="0"/>
              <a:t>Sequential access faster than random access</a:t>
            </a:r>
          </a:p>
          <a:p>
            <a:pPr lvl="1"/>
            <a:r>
              <a:rPr lang="en-US" dirty="0" smtClean="0"/>
              <a:t>Common theme in the memory hierarchy</a:t>
            </a:r>
          </a:p>
          <a:p>
            <a:r>
              <a:rPr lang="en-US" dirty="0" smtClean="0"/>
              <a:t>Random writes are somewhat slower</a:t>
            </a:r>
          </a:p>
          <a:p>
            <a:pPr lvl="1"/>
            <a:r>
              <a:rPr lang="en-US" dirty="0" smtClean="0"/>
              <a:t>Erasing a block takes a long time (~1 </a:t>
            </a:r>
            <a:r>
              <a:rPr lang="en-US" dirty="0" err="1" smtClean="0"/>
              <a:t>ms</a:t>
            </a:r>
            <a:r>
              <a:rPr lang="en-US" dirty="0" smtClean="0"/>
              <a:t>)</a:t>
            </a:r>
          </a:p>
          <a:p>
            <a:pPr lvl="1"/>
            <a:r>
              <a:rPr lang="en-US" dirty="0" smtClean="0"/>
              <a:t>Modifying a block page requires all other pages to be copied to new block</a:t>
            </a:r>
          </a:p>
          <a:p>
            <a:pPr lvl="1"/>
            <a:r>
              <a:rPr lang="en-US" dirty="0" smtClean="0"/>
              <a:t>In earlier SSDs, the read/write gap was much larger.</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smtClean="0">
                <a:latin typeface="Calibri" pitchFamily="34" charset="0"/>
              </a:rPr>
              <a:t>Sequential read </a:t>
            </a:r>
            <a:r>
              <a:rPr lang="en-US" sz="2000" dirty="0" err="1" smtClean="0">
                <a:latin typeface="Calibri" pitchFamily="34" charset="0"/>
              </a:rPr>
              <a:t>tput</a:t>
            </a:r>
            <a:r>
              <a:rPr lang="en-US" sz="2000" dirty="0" smtClean="0">
                <a:latin typeface="Calibri" pitchFamily="34" charset="0"/>
              </a:rPr>
              <a:t>	550 MB/s	Sequential write </a:t>
            </a:r>
            <a:r>
              <a:rPr lang="en-US" sz="2000" dirty="0" err="1" smtClean="0">
                <a:latin typeface="Calibri" pitchFamily="34" charset="0"/>
              </a:rPr>
              <a:t>tput</a:t>
            </a:r>
            <a:r>
              <a:rPr lang="en-US" sz="2000" dirty="0" smtClean="0">
                <a:latin typeface="Calibri" pitchFamily="34" charset="0"/>
              </a:rPr>
              <a:t>	470 MB/s</a:t>
            </a:r>
          </a:p>
          <a:p>
            <a:r>
              <a:rPr lang="en-US" sz="2000" dirty="0" smtClean="0">
                <a:latin typeface="Calibri" pitchFamily="34" charset="0"/>
              </a:rPr>
              <a:t>Random read </a:t>
            </a:r>
            <a:r>
              <a:rPr lang="en-US" sz="2000" dirty="0" err="1" smtClean="0">
                <a:latin typeface="Calibri" pitchFamily="34" charset="0"/>
              </a:rPr>
              <a:t>tput</a:t>
            </a:r>
            <a:r>
              <a:rPr lang="en-US" sz="2000" dirty="0" smtClean="0">
                <a:latin typeface="Calibri" pitchFamily="34" charset="0"/>
              </a:rPr>
              <a:t>	365 MB/s	Random write </a:t>
            </a:r>
            <a:r>
              <a:rPr lang="en-US" sz="2000" dirty="0" err="1" smtClean="0">
                <a:latin typeface="Calibri" pitchFamily="34" charset="0"/>
              </a:rPr>
              <a:t>tput</a:t>
            </a:r>
            <a:r>
              <a:rPr lang="en-US" sz="2000" dirty="0" smtClean="0">
                <a:latin typeface="Calibri" pitchFamily="34" charset="0"/>
              </a:rPr>
              <a:t>	303 MB/s</a:t>
            </a:r>
          </a:p>
          <a:p>
            <a:r>
              <a:rPr lang="en-US" sz="2000" dirty="0" err="1" smtClean="0">
                <a:latin typeface="Calibri" pitchFamily="34" charset="0"/>
              </a:rPr>
              <a:t>Avg</a:t>
            </a:r>
            <a:r>
              <a:rPr lang="en-US" sz="2000" dirty="0" smtClean="0">
                <a:latin typeface="Calibri" pitchFamily="34" charset="0"/>
              </a:rPr>
              <a:t> </a:t>
            </a:r>
            <a:r>
              <a:rPr lang="en-US" sz="2000" dirty="0" err="1" smtClean="0">
                <a:latin typeface="Calibri" pitchFamily="34" charset="0"/>
              </a:rPr>
              <a:t>seq</a:t>
            </a:r>
            <a:r>
              <a:rPr lang="en-US" sz="2000" dirty="0" smtClean="0">
                <a:latin typeface="Calibri" pitchFamily="34" charset="0"/>
              </a:rPr>
              <a:t> read time	50 us		</a:t>
            </a:r>
            <a:r>
              <a:rPr lang="en-US" sz="2000" dirty="0" err="1" smtClean="0">
                <a:latin typeface="Calibri" pitchFamily="34" charset="0"/>
              </a:rPr>
              <a:t>Avg</a:t>
            </a:r>
            <a:r>
              <a:rPr lang="en-US" sz="2000" dirty="0" smtClean="0">
                <a:latin typeface="Calibri" pitchFamily="34" charset="0"/>
              </a:rPr>
              <a:t> </a:t>
            </a:r>
            <a:r>
              <a:rPr lang="en-US" sz="2000" dirty="0" err="1" smtClean="0">
                <a:latin typeface="Calibri" pitchFamily="34" charset="0"/>
              </a:rPr>
              <a:t>seq</a:t>
            </a:r>
            <a:r>
              <a:rPr lang="en-US" sz="2000" dirty="0" smtClean="0">
                <a:latin typeface="Calibri" pitchFamily="34" charset="0"/>
              </a:rPr>
              <a:t> write time	60 us</a:t>
            </a:r>
          </a:p>
        </p:txBody>
      </p:sp>
      <p:sp>
        <p:nvSpPr>
          <p:cNvPr id="5" name="TextBox 4"/>
          <p:cNvSpPr txBox="1"/>
          <p:nvPr/>
        </p:nvSpPr>
        <p:spPr>
          <a:xfrm>
            <a:off x="76200" y="6292334"/>
            <a:ext cx="4337283" cy="369332"/>
          </a:xfrm>
          <a:prstGeom prst="rect">
            <a:avLst/>
          </a:prstGeom>
          <a:noFill/>
        </p:spPr>
        <p:txBody>
          <a:bodyPr wrap="none" rtlCol="0">
            <a:spAutoFit/>
          </a:bodyPr>
          <a:lstStyle/>
          <a:p>
            <a:r>
              <a:rPr lang="en-US" sz="1800" dirty="0" smtClean="0">
                <a:latin typeface="Calibri" pitchFamily="34" charset="0"/>
              </a:rPr>
              <a:t>Source: Intel SSD 730 product specification.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smtClean="0"/>
              <a:t>SRAM </a:t>
            </a:r>
            <a:r>
              <a:rPr lang="en-US" dirty="0" err="1" smtClean="0"/>
              <a:t>vs</a:t>
            </a:r>
            <a:r>
              <a:rPr lang="en-US" dirty="0" smtClean="0"/>
              <a:t> DRAM Summary</a:t>
            </a:r>
            <a:endParaRPr lang="en-US" dirty="0"/>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smtClean="0"/>
              <a:t>	</a:t>
            </a:r>
            <a:r>
              <a:rPr lang="en-US" sz="2000" dirty="0" smtClean="0"/>
              <a:t>Trans.	Access	Needs	Needs	</a:t>
            </a:r>
            <a:r>
              <a:rPr lang="en-US" sz="2000" dirty="0"/>
              <a:t>	</a:t>
            </a:r>
          </a:p>
          <a:p>
            <a:pPr algn="l">
              <a:lnSpc>
                <a:spcPct val="100000"/>
              </a:lnSpc>
            </a:pPr>
            <a:r>
              <a:rPr lang="en-US" sz="2000" dirty="0"/>
              <a:t>	per bit	 time</a:t>
            </a:r>
            <a:r>
              <a:rPr lang="en-US" sz="2000" dirty="0" smtClean="0"/>
              <a:t>	refresh?	EDC?	Cost</a:t>
            </a:r>
            <a:r>
              <a:rPr lang="en-US" sz="2000" dirty="0"/>
              <a:t>	Applications</a:t>
            </a:r>
          </a:p>
          <a:p>
            <a:pPr algn="l">
              <a:lnSpc>
                <a:spcPct val="100000"/>
              </a:lnSpc>
            </a:pPr>
            <a:endParaRPr lang="en-US" sz="2000" b="0" dirty="0"/>
          </a:p>
          <a:p>
            <a:pPr algn="l">
              <a:lnSpc>
                <a:spcPct val="100000"/>
              </a:lnSpc>
            </a:pPr>
            <a:r>
              <a:rPr lang="en-US" sz="2000" b="0" dirty="0"/>
              <a:t>SRAM</a:t>
            </a:r>
            <a:r>
              <a:rPr lang="en-US" sz="2000" b="0" dirty="0" smtClean="0"/>
              <a:t>	4 or 6	</a:t>
            </a:r>
            <a:r>
              <a:rPr lang="en-US" sz="2000" b="0" dirty="0"/>
              <a:t>1X	No</a:t>
            </a:r>
            <a:r>
              <a:rPr lang="en-US" sz="2000" b="0" dirty="0" smtClean="0"/>
              <a:t>	Maybe	100x	Cache memories</a:t>
            </a:r>
            <a:endParaRPr lang="en-US" sz="2000" b="0" dirty="0"/>
          </a:p>
          <a:p>
            <a:pPr algn="l">
              <a:lnSpc>
                <a:spcPct val="100000"/>
              </a:lnSpc>
            </a:pPr>
            <a:endParaRPr lang="en-US" sz="2000" b="0" dirty="0"/>
          </a:p>
          <a:p>
            <a:pPr algn="l">
              <a:lnSpc>
                <a:spcPct val="100000"/>
              </a:lnSpc>
            </a:pPr>
            <a:r>
              <a:rPr lang="en-US" sz="2000" b="0" dirty="0"/>
              <a:t>DRAM	1	10X	Yes	Yes</a:t>
            </a:r>
            <a:r>
              <a:rPr lang="en-US" sz="2000" b="0" dirty="0" smtClean="0"/>
              <a:t>	1X</a:t>
            </a:r>
            <a:r>
              <a:rPr lang="en-US" sz="2000" b="0" dirty="0"/>
              <a:t>	Main memories,</a:t>
            </a:r>
          </a:p>
          <a:p>
            <a:pPr algn="l">
              <a:lnSpc>
                <a:spcPct val="100000"/>
              </a:lnSpc>
            </a:pPr>
            <a:r>
              <a:rPr lang="en-US" sz="2000" b="0" dirty="0"/>
              <a:t>					</a:t>
            </a:r>
            <a:r>
              <a:rPr lang="en-US" sz="2000" b="0" dirty="0" smtClean="0"/>
              <a:t>	frame </a:t>
            </a:r>
            <a:r>
              <a:rPr lang="en-US" sz="2000" b="0" dirty="0"/>
              <a:t>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SSD Tradeoffs	vs Rotating Disks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No moving parts </a:t>
            </a:r>
            <a:r>
              <a:rPr lang="en-US" dirty="0" err="1" smtClean="0">
                <a:sym typeface="Wingdings"/>
              </a:rPr>
              <a:t></a:t>
            </a:r>
            <a:r>
              <a:rPr lang="en-US" dirty="0" smtClean="0">
                <a:sym typeface="Wingdings"/>
              </a:rPr>
              <a:t> faster, less power, more rugged</a:t>
            </a:r>
            <a:endParaRPr lang="en-US" dirty="0" smtClean="0"/>
          </a:p>
          <a:p>
            <a:pPr lvl="1"/>
            <a:endParaRPr lang="en-US" dirty="0" smtClean="0"/>
          </a:p>
          <a:p>
            <a:r>
              <a:rPr lang="en-US" dirty="0" smtClean="0"/>
              <a:t>Disadvantages</a:t>
            </a:r>
          </a:p>
          <a:p>
            <a:pPr lvl="1"/>
            <a:r>
              <a:rPr lang="en-US" dirty="0" smtClean="0"/>
              <a:t>Have the potential to wear out </a:t>
            </a:r>
          </a:p>
          <a:p>
            <a:pPr lvl="2"/>
            <a:r>
              <a:rPr lang="en-US" dirty="0" smtClean="0"/>
              <a:t>Mitigated by “wear leveling logic” in flash translation layer</a:t>
            </a:r>
          </a:p>
          <a:p>
            <a:pPr lvl="2"/>
            <a:r>
              <a:rPr lang="en-US" dirty="0" smtClean="0"/>
              <a:t>E.g. Intel SSD 730 guarantees 128 petabyte (128 x 10</a:t>
            </a:r>
            <a:r>
              <a:rPr lang="en-US" baseline="30000" dirty="0" smtClean="0"/>
              <a:t>15</a:t>
            </a:r>
            <a:r>
              <a:rPr lang="en-US" dirty="0" smtClean="0"/>
              <a:t> bytes) of writes before they wear out</a:t>
            </a:r>
          </a:p>
          <a:p>
            <a:pPr lvl="1"/>
            <a:r>
              <a:rPr lang="en-US" dirty="0" smtClean="0"/>
              <a:t>In 2015, about 30 times more expensive per byte</a:t>
            </a:r>
          </a:p>
          <a:p>
            <a:pPr lvl="1"/>
            <a:endParaRPr lang="en-US" dirty="0" smtClean="0"/>
          </a:p>
          <a:p>
            <a:r>
              <a:rPr lang="en-US" dirty="0" smtClean="0"/>
              <a:t>Applications</a:t>
            </a:r>
          </a:p>
          <a:p>
            <a:pPr lvl="1"/>
            <a:r>
              <a:rPr lang="en-US" dirty="0" smtClean="0"/>
              <a:t>MP3 players, smart phones, laptops</a:t>
            </a:r>
          </a:p>
          <a:p>
            <a:pPr lvl="1"/>
            <a:r>
              <a:rPr lang="en-US" dirty="0" smtClean="0"/>
              <a:t>Beginning to appear in desktops and servers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14" name="Chart 13"/>
          <p:cNvGraphicFramePr>
            <a:graphicFrameLocks/>
          </p:cNvGraphicFramePr>
          <p:nvPr>
            <p:extLst>
              <p:ext uri="{D42A27DB-BD31-4B8C-83A1-F6EECF244321}">
                <p14:modId xmlns:p14="http://schemas.microsoft.com/office/powerpoint/2010/main" val="1409947400"/>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159478"/>
            <a:ext cx="801759" cy="369332"/>
          </a:xfrm>
          <a:prstGeom prst="rect">
            <a:avLst/>
          </a:prstGeom>
          <a:noFill/>
        </p:spPr>
        <p:txBody>
          <a:bodyPr wrap="none" rtlCol="0">
            <a:spAutoFit/>
          </a:bodyPr>
          <a:lstStyle/>
          <a:p>
            <a:r>
              <a:rPr lang="en-US" sz="1800" dirty="0" smtClean="0">
                <a:solidFill>
                  <a:srgbClr val="FF0000"/>
                </a:solidFill>
                <a:latin typeface="Calibri"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smtClean="0">
                <a:solidFill>
                  <a:srgbClr val="FF0000"/>
                </a:solidFill>
                <a:latin typeface="Calibri"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smtClean="0">
                <a:solidFill>
                  <a:srgbClr val="FF0000"/>
                </a:solidFill>
                <a:latin typeface="Calibri"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smtClean="0">
                <a:solidFill>
                  <a:srgbClr val="FF0000"/>
                </a:solidFill>
                <a:latin typeface="Calibri" pitchFamily="34" charset="0"/>
              </a:rPr>
              <a:t>Disk</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t>Locality of reference</a:t>
            </a:r>
          </a:p>
          <a:p>
            <a:pPr>
              <a:lnSpc>
                <a:spcPct val="80000"/>
              </a:lnSpc>
            </a:pPr>
            <a:r>
              <a:rPr lang="en-US" dirty="0" smtClean="0">
                <a:solidFill>
                  <a:srgbClr val="BFBFBF"/>
                </a:solidFill>
              </a:rPr>
              <a:t>Caching in the memory hierarchy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smtClean="0"/>
              <a:t>Locality Example</a:t>
            </a:r>
            <a:endParaRPr lang="en-US"/>
          </a:p>
        </p:txBody>
      </p:sp>
      <p:sp>
        <p:nvSpPr>
          <p:cNvPr id="134150" name="Rectangle 1030"/>
          <p:cNvSpPr>
            <a:spLocks noGrp="1" noChangeArrowheads="1"/>
          </p:cNvSpPr>
          <p:nvPr>
            <p:ph type="body" idx="1"/>
          </p:nvPr>
        </p:nvSpPr>
        <p:spPr/>
        <p:txBody>
          <a:bodyPr/>
          <a:lstStyle/>
          <a:p>
            <a:r>
              <a:rPr lang="en-US" dirty="0" smtClean="0">
                <a:solidFill>
                  <a:srgbClr val="FF0000"/>
                </a:solidFill>
              </a:rPr>
              <a:t>Question</a:t>
            </a:r>
            <a:r>
              <a:rPr lang="en-US" dirty="0" smtClean="0"/>
              <a:t>: Can you permute the loops so that the function scans the 3-d array </a:t>
            </a:r>
            <a:r>
              <a:rPr lang="en-US" b="0" dirty="0" smtClean="0">
                <a:latin typeface="Courier New"/>
                <a:cs typeface="Courier New"/>
              </a:rPr>
              <a:t>a </a:t>
            </a:r>
            <a:r>
              <a:rPr lang="en-US" dirty="0" smtClean="0"/>
              <a:t>with a stride-1 reference pattern (and thus has good spatial locality)?</a:t>
            </a:r>
            <a:endParaRPr lang="en-US" dirty="0"/>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dirty="0"/>
              <a:t>Some fundamental and enduring properties of hardware and software:</a:t>
            </a:r>
          </a:p>
          <a:p>
            <a:pPr lvl="1"/>
            <a:r>
              <a:rPr lang="en-US" dirty="0"/>
              <a:t>Fast storage technologies cost more per byte, have less capacity, and require more power (heat!). </a:t>
            </a:r>
          </a:p>
          <a:p>
            <a:pPr lvl="1"/>
            <a:r>
              <a:rPr lang="en-US" dirty="0"/>
              <a:t>The gap between CPU and main memory speed is widening.</a:t>
            </a:r>
          </a:p>
          <a:p>
            <a:pPr lvl="1"/>
            <a:r>
              <a:rPr lang="en-US" dirty="0"/>
              <a:t>Well-written programs tend to exhibit good locality.</a:t>
            </a:r>
          </a:p>
          <a:p>
            <a:pPr lvl="1"/>
            <a:endParaRPr lang="en-US" dirty="0"/>
          </a:p>
          <a:p>
            <a:r>
              <a:rPr lang="en-US" dirty="0"/>
              <a:t>These fundamental properties complement each other beautifully.</a:t>
            </a:r>
          </a:p>
          <a:p>
            <a:endParaRPr lang="en-US" dirty="0"/>
          </a:p>
          <a:p>
            <a:r>
              <a:rPr lang="en-US" dirty="0"/>
              <a:t>They suggest an approach for organizing memory and storage systems known as a </a:t>
            </a:r>
            <a:r>
              <a:rPr lang="en-US" dirty="0">
                <a:solidFill>
                  <a:srgbClr val="FF0000"/>
                </a:solidFill>
              </a:rPr>
              <a:t>memory hierarchy</a:t>
            </a:r>
            <a:r>
              <a:rPr lang="en-US"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smtClean="0"/>
              <a:t>Nonvolatile Memories</a:t>
            </a:r>
            <a:endParaRPr lang="en-US" dirty="0"/>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smtClean="0"/>
              <a:t>DRAM and SRAM are volatile memories</a:t>
            </a:r>
          </a:p>
          <a:p>
            <a:pPr lvl="1"/>
            <a:r>
              <a:rPr lang="en-US" dirty="0" smtClean="0"/>
              <a:t>Lose information if powered off.</a:t>
            </a:r>
          </a:p>
          <a:p>
            <a:r>
              <a:rPr lang="en-US" dirty="0" smtClean="0"/>
              <a:t>Nonvolatile memories retain value even if powered off</a:t>
            </a:r>
          </a:p>
          <a:p>
            <a:pPr lvl="1"/>
            <a:r>
              <a:rPr lang="en-US" dirty="0" smtClean="0"/>
              <a:t>Read-only memory (</a:t>
            </a:r>
            <a:r>
              <a:rPr lang="en-US" dirty="0" smtClean="0">
                <a:solidFill>
                  <a:srgbClr val="FF0000"/>
                </a:solidFill>
              </a:rPr>
              <a:t>ROM</a:t>
            </a:r>
            <a:r>
              <a:rPr lang="en-US" dirty="0" smtClean="0"/>
              <a:t>): programmed during production</a:t>
            </a:r>
          </a:p>
          <a:p>
            <a:pPr lvl="1"/>
            <a:r>
              <a:rPr lang="en-US" dirty="0" smtClean="0"/>
              <a:t>Programmable ROM (</a:t>
            </a:r>
            <a:r>
              <a:rPr lang="en-US" dirty="0" smtClean="0">
                <a:solidFill>
                  <a:srgbClr val="FF0000"/>
                </a:solidFill>
              </a:rPr>
              <a:t>PROM</a:t>
            </a:r>
            <a:r>
              <a:rPr lang="en-US" dirty="0" smtClean="0"/>
              <a:t>): can be programmed once</a:t>
            </a:r>
          </a:p>
          <a:p>
            <a:pPr lvl="1"/>
            <a:r>
              <a:rPr lang="en-US" dirty="0" err="1" smtClean="0"/>
              <a:t>Eraseable</a:t>
            </a:r>
            <a:r>
              <a:rPr lang="en-US" dirty="0" smtClean="0"/>
              <a:t> PROM (</a:t>
            </a:r>
            <a:r>
              <a:rPr lang="en-US" dirty="0" smtClean="0">
                <a:solidFill>
                  <a:srgbClr val="FF0000"/>
                </a:solidFill>
              </a:rPr>
              <a:t>EPROM</a:t>
            </a:r>
            <a:r>
              <a:rPr lang="en-US" dirty="0" smtClean="0"/>
              <a:t>): can be bulk erased (UV, X-Ray)</a:t>
            </a:r>
          </a:p>
          <a:p>
            <a:pPr lvl="1"/>
            <a:r>
              <a:rPr lang="en-US" dirty="0" smtClean="0"/>
              <a:t>Electrically </a:t>
            </a:r>
            <a:r>
              <a:rPr lang="en-US" dirty="0" err="1" smtClean="0"/>
              <a:t>eraseable</a:t>
            </a:r>
            <a:r>
              <a:rPr lang="en-US" dirty="0" smtClean="0"/>
              <a:t> PROM (</a:t>
            </a:r>
            <a:r>
              <a:rPr lang="en-US" dirty="0" smtClean="0">
                <a:solidFill>
                  <a:srgbClr val="FF0000"/>
                </a:solidFill>
              </a:rPr>
              <a:t>EEPROM</a:t>
            </a:r>
            <a:r>
              <a:rPr lang="en-US" dirty="0" smtClean="0"/>
              <a:t>): electronic erase capability</a:t>
            </a:r>
          </a:p>
          <a:p>
            <a:pPr lvl="1"/>
            <a:r>
              <a:rPr lang="en-US" dirty="0" smtClean="0"/>
              <a:t>Flash memory: EEPROMs. </a:t>
            </a:r>
            <a:r>
              <a:rPr lang="en-US" dirty="0"/>
              <a:t>with partial </a:t>
            </a:r>
            <a:r>
              <a:rPr lang="en-US" dirty="0" smtClean="0"/>
              <a:t>(block-level) </a:t>
            </a:r>
            <a:r>
              <a:rPr lang="en-US" dirty="0"/>
              <a:t>erase capability</a:t>
            </a:r>
          </a:p>
          <a:p>
            <a:pPr lvl="2"/>
            <a:r>
              <a:rPr lang="en-US" dirty="0"/>
              <a:t>Wears out after about 100,000 </a:t>
            </a:r>
            <a:r>
              <a:rPr lang="en-US" dirty="0" err="1"/>
              <a:t>erasings</a:t>
            </a:r>
            <a:endParaRPr lang="en-US" dirty="0" smtClean="0"/>
          </a:p>
          <a:p>
            <a:r>
              <a:rPr lang="en-US" dirty="0" smtClean="0"/>
              <a:t>Uses for Nonvolatile Memories</a:t>
            </a:r>
          </a:p>
          <a:p>
            <a:pPr lvl="1"/>
            <a:r>
              <a:rPr lang="en-US" dirty="0" smtClean="0"/>
              <a:t>Firmware programs stored in a ROM (BIOS, controllers for disks, network cards, graphics accelerators, security subsystems,…)</a:t>
            </a:r>
          </a:p>
          <a:p>
            <a:pPr lvl="1"/>
            <a:r>
              <a:rPr lang="en-US" dirty="0" smtClean="0"/>
              <a:t>Solid state disks (replace rotating disks in thumb drives, smart phones, mp3 players, tablets, laptops,…)</a:t>
            </a:r>
          </a:p>
          <a:p>
            <a:pPr lvl="1"/>
            <a:r>
              <a:rPr lang="en-US" dirty="0" smtClean="0"/>
              <a:t>Disk caches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solidFill>
                  <a:schemeClr val="bg1">
                    <a:lumMod val="75000"/>
                  </a:schemeClr>
                </a:solidFill>
              </a:rPr>
              <a:t>Locality of reference</a:t>
            </a:r>
          </a:p>
          <a:p>
            <a:pPr>
              <a:lnSpc>
                <a:spcPct val="80000"/>
              </a:lnSpc>
            </a:pPr>
            <a:r>
              <a:rPr lang="en-US" dirty="0" smtClean="0"/>
              <a:t>Caching in the memory hierarchy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Arial"/>
                <a:cs typeface="Arial"/>
              </a:rPr>
              <a:t>Example Memory </a:t>
            </a:r>
            <a:br>
              <a:rPr lang="en-GB" dirty="0" smtClean="0">
                <a:latin typeface="Arial"/>
                <a:cs typeface="Arial"/>
              </a:rPr>
            </a:br>
            <a:r>
              <a:rPr lang="en-GB" dirty="0" smtClean="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694391" y="834509"/>
            <a:ext cx="72353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3" name="Text Box 198"/>
          <p:cNvSpPr txBox="1">
            <a:spLocks noChangeAspect="1" noChangeArrowheads="1"/>
          </p:cNvSpPr>
          <p:nvPr/>
        </p:nvSpPr>
        <p:spPr bwMode="auto">
          <a:xfrm>
            <a:off x="3495400" y="1283385"/>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(SRAM)</a:t>
            </a:r>
          </a:p>
        </p:txBody>
      </p:sp>
      <p:sp>
        <p:nvSpPr>
          <p:cNvPr id="154" name="Text Box 199"/>
          <p:cNvSpPr txBox="1">
            <a:spLocks noChangeAspect="1" noChangeArrowheads="1"/>
          </p:cNvSpPr>
          <p:nvPr/>
        </p:nvSpPr>
        <p:spPr bwMode="auto">
          <a:xfrm>
            <a:off x="3264793" y="3821797"/>
            <a:ext cx="1582735"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55" name="Text Box 200"/>
          <p:cNvSpPr txBox="1">
            <a:spLocks noChangeAspect="1" noChangeArrowheads="1"/>
          </p:cNvSpPr>
          <p:nvPr/>
        </p:nvSpPr>
        <p:spPr bwMode="auto">
          <a:xfrm>
            <a:off x="2706309" y="4847322"/>
            <a:ext cx="2699702"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a:cs typeface="Arial"/>
              </a:rPr>
              <a:t>(e.g., Web </a:t>
            </a:r>
            <a:r>
              <a:rPr kumimoji="0" lang="en-US" sz="1800" b="0" i="0" u="none" strike="noStrike" kern="0" cap="none" spc="0" normalizeH="0" baseline="0" noProof="0" dirty="0">
                <a:ln>
                  <a:noFill/>
                </a:ln>
                <a:solidFill>
                  <a:sysClr val="windowText" lastClr="000000"/>
                </a:solidFill>
                <a:effectLst/>
                <a:uLnTx/>
                <a:uFillTx/>
                <a:latin typeface="Arial"/>
                <a:cs typeface="Arial"/>
              </a:rPr>
              <a:t>servers)</a:t>
            </a:r>
          </a:p>
        </p:txBody>
      </p:sp>
      <p:sp>
        <p:nvSpPr>
          <p:cNvPr id="165" name="Text Box 227"/>
          <p:cNvSpPr txBox="1">
            <a:spLocks noChangeAspect="1" noChangeArrowheads="1"/>
          </p:cNvSpPr>
          <p:nvPr/>
        </p:nvSpPr>
        <p:spPr bwMode="auto">
          <a:xfrm>
            <a:off x="7073306" y="5375119"/>
            <a:ext cx="2062758" cy="73852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endParaRPr kumimoji="0" lang="en-US" sz="1400" i="0" u="none" strike="noStrike" kern="0" cap="none" spc="0" normalizeH="0" baseline="0" noProof="0" dirty="0" smtClean="0">
              <a:ln>
                <a:noFill/>
              </a:ln>
              <a:solidFill>
                <a:srgbClr val="FF0000"/>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smtClean="0">
                <a:ln>
                  <a:noFill/>
                </a:ln>
                <a:solidFill>
                  <a:srgbClr val="FF0000"/>
                </a:solidFill>
                <a:effectLst/>
                <a:uLnTx/>
                <a:uFillTx/>
                <a:latin typeface="Arial"/>
                <a:cs typeface="Arial"/>
              </a:rPr>
              <a:t>on remote</a:t>
            </a:r>
            <a:r>
              <a:rPr kumimoji="0" lang="en-US" sz="1400" i="0" u="none" strike="noStrike" kern="0" cap="none" spc="0" normalizeH="0" noProof="0" dirty="0" smtClean="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7" name="Text Box 236"/>
          <p:cNvSpPr txBox="1">
            <a:spLocks noChangeAspect="1" noChangeArrowheads="1"/>
          </p:cNvSpPr>
          <p:nvPr/>
        </p:nvSpPr>
        <p:spPr bwMode="auto">
          <a:xfrm>
            <a:off x="3495400" y="1948547"/>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69" name="Text Box 243"/>
          <p:cNvSpPr txBox="1">
            <a:spLocks noChangeAspect="1" noChangeArrowheads="1"/>
          </p:cNvSpPr>
          <p:nvPr/>
        </p:nvSpPr>
        <p:spPr bwMode="auto">
          <a:xfrm>
            <a:off x="4962526" y="1641476"/>
            <a:ext cx="283845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smtClean="0">
                <a:ln>
                  <a:noFill/>
                </a:ln>
                <a:solidFill>
                  <a:srgbClr val="FF0000"/>
                </a:solidFill>
                <a:effectLst/>
                <a:uLnTx/>
                <a:uFillTx/>
                <a:latin typeface="Arial"/>
                <a:cs typeface="Arial"/>
              </a:rPr>
              <a:t>th</a:t>
            </a:r>
            <a:r>
              <a:rPr lang="en-US" sz="1400" kern="0" dirty="0" smtClean="0">
                <a:solidFill>
                  <a:srgbClr val="FF0000"/>
                </a:solidFill>
                <a:latin typeface="Arial"/>
                <a:cs typeface="Arial"/>
              </a:rPr>
              <a:t>e L1 cache</a:t>
            </a:r>
            <a:r>
              <a:rPr kumimoji="0" lang="en-US" sz="1400" i="0" u="none" strike="noStrike" kern="0" cap="none" spc="0" normalizeH="0" baseline="0" noProof="0" dirty="0" smtClean="0">
                <a:ln>
                  <a:noFill/>
                </a:ln>
                <a:solidFill>
                  <a:srgbClr val="FF0000"/>
                </a:solidFill>
                <a:effectLst/>
                <a:uLnTx/>
                <a:uFillTx/>
                <a:latin typeface="Arial"/>
                <a:cs typeface="Arial"/>
              </a:rPr>
              <a:t>.</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74" name="Text Box 231"/>
          <p:cNvSpPr txBox="1">
            <a:spLocks noChangeAspect="1" noChangeArrowheads="1"/>
          </p:cNvSpPr>
          <p:nvPr/>
        </p:nvSpPr>
        <p:spPr bwMode="auto">
          <a:xfrm>
            <a:off x="5365751" y="2403473"/>
            <a:ext cx="262890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176" name="Text Box 247"/>
          <p:cNvSpPr txBox="1">
            <a:spLocks noChangeAspect="1" noChangeArrowheads="1"/>
          </p:cNvSpPr>
          <p:nvPr/>
        </p:nvSpPr>
        <p:spPr bwMode="auto">
          <a:xfrm>
            <a:off x="3235325" y="64400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177" name="Text Box 248"/>
          <p:cNvSpPr txBox="1">
            <a:spLocks noChangeAspect="1" noChangeArrowheads="1"/>
          </p:cNvSpPr>
          <p:nvPr/>
        </p:nvSpPr>
        <p:spPr bwMode="auto">
          <a:xfrm>
            <a:off x="2867025" y="1353622"/>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178" name="Text Box 249"/>
          <p:cNvSpPr txBox="1">
            <a:spLocks noChangeAspect="1" noChangeArrowheads="1"/>
          </p:cNvSpPr>
          <p:nvPr/>
        </p:nvSpPr>
        <p:spPr bwMode="auto">
          <a:xfrm>
            <a:off x="2486025" y="204100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179" name="Text Box 250"/>
          <p:cNvSpPr txBox="1">
            <a:spLocks noChangeAspect="1" noChangeArrowheads="1"/>
          </p:cNvSpPr>
          <p:nvPr/>
        </p:nvSpPr>
        <p:spPr bwMode="auto">
          <a:xfrm>
            <a:off x="2079625" y="279665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180" name="Text Box 251"/>
          <p:cNvSpPr txBox="1">
            <a:spLocks noChangeAspect="1" noChangeArrowheads="1"/>
          </p:cNvSpPr>
          <p:nvPr/>
        </p:nvSpPr>
        <p:spPr bwMode="auto">
          <a:xfrm>
            <a:off x="1554163" y="3795197"/>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181" name="Text Box 252"/>
          <p:cNvSpPr txBox="1">
            <a:spLocks noChangeAspect="1" noChangeArrowheads="1"/>
          </p:cNvSpPr>
          <p:nvPr/>
        </p:nvSpPr>
        <p:spPr bwMode="auto">
          <a:xfrm>
            <a:off x="933450" y="4912797"/>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85" name="Text Box 293"/>
          <p:cNvSpPr txBox="1">
            <a:spLocks noChangeAspect="1" noChangeArrowheads="1"/>
          </p:cNvSpPr>
          <p:nvPr/>
        </p:nvSpPr>
        <p:spPr bwMode="auto">
          <a:xfrm>
            <a:off x="3495400" y="2780397"/>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a:t>
            </a:r>
            <a:r>
              <a:rPr kumimoji="0" lang="en-US" sz="1400" i="0" u="none" strike="noStrike" kern="0" cap="none" spc="0" normalizeH="0" baseline="0" noProof="0" dirty="0" smtClean="0">
                <a:ln>
                  <a:noFill/>
                </a:ln>
                <a:solidFill>
                  <a:srgbClr val="FF0000"/>
                </a:solidFill>
                <a:effectLst/>
                <a:uLnTx/>
                <a:uFillTx/>
                <a:latin typeface="Arial"/>
                <a:cs typeface="Arial"/>
              </a:rPr>
              <a:t>main memory</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189" name="Text Box 297"/>
          <p:cNvSpPr txBox="1">
            <a:spLocks noChangeAspect="1" noChangeArrowheads="1"/>
          </p:cNvSpPr>
          <p:nvPr/>
        </p:nvSpPr>
        <p:spPr bwMode="auto">
          <a:xfrm>
            <a:off x="387350" y="5963722"/>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234" name="Text Box 229"/>
          <p:cNvSpPr txBox="1">
            <a:spLocks noChangeAspect="1" noChangeArrowheads="1"/>
          </p:cNvSpPr>
          <p:nvPr/>
        </p:nvSpPr>
        <p:spPr bwMode="auto">
          <a:xfrm>
            <a:off x="6399690" y="4238399"/>
            <a:ext cx="2184181" cy="7386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a:t>
            </a:r>
            <a:r>
              <a:rPr kumimoji="0" lang="en-US" sz="1400" i="0" u="none" strike="noStrike" kern="0" cap="none" spc="0" normalizeH="0" baseline="0" noProof="0" dirty="0" smtClean="0">
                <a:ln>
                  <a:noFill/>
                </a:ln>
                <a:solidFill>
                  <a:srgbClr val="FF0000"/>
                </a:solidFill>
                <a:effectLst/>
                <a:uLnTx/>
                <a:uFillTx/>
                <a:latin typeface="Arial"/>
                <a:cs typeface="Arial"/>
              </a:rPr>
              <a:t>blocks </a:t>
            </a:r>
            <a:r>
              <a:rPr kumimoji="0" lang="en-US" sz="1400" i="0" u="none" strike="noStrike" kern="0" cap="none" spc="0" normalizeH="0" baseline="0" noProof="0" dirty="0">
                <a:ln>
                  <a:noFill/>
                </a:ln>
                <a:solidFill>
                  <a:srgbClr val="FF0000"/>
                </a:solidFill>
                <a:effectLst/>
                <a:uLnTx/>
                <a:uFillTx/>
                <a:latin typeface="Arial"/>
                <a:cs typeface="Arial"/>
              </a:rPr>
              <a:t>retrieved from local </a:t>
            </a:r>
            <a:r>
              <a:rPr kumimoji="0" lang="en-US" sz="1400" i="0" u="none" strike="noStrike" kern="0" cap="none" spc="0" normalizeH="0" baseline="0" noProof="0" dirty="0" smtClean="0">
                <a:ln>
                  <a:noFill/>
                </a:ln>
                <a:solidFill>
                  <a:srgbClr val="FF0000"/>
                </a:solidFill>
                <a:effectLst/>
                <a:uLnTx/>
                <a:uFillTx/>
                <a:latin typeface="Arial"/>
                <a:cs typeface="Arial"/>
              </a:rPr>
              <a:t>disks</a:t>
            </a:r>
            <a:r>
              <a:rPr kumimoji="0" lang="en-US" sz="1400" i="0" u="none" strike="noStrike" kern="0" cap="none" spc="0" normalizeH="0" baseline="0" noProof="0" dirty="0">
                <a:ln>
                  <a:noFill/>
                </a:ln>
                <a:solidFill>
                  <a:srgbClr val="FF0000"/>
                </a:solidFill>
                <a:effectLst/>
                <a:uLnTx/>
                <a:uFillTx/>
                <a:latin typeface="Arial"/>
                <a:cs typeface="Aria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Cold misses occur because the cache is empty.</a:t>
            </a:r>
          </a:p>
          <a:p>
            <a:r>
              <a:rPr lang="en-US" dirty="0" smtClean="0">
                <a:solidFill>
                  <a:srgbClr val="FF0000"/>
                </a:solidFill>
              </a:rPr>
              <a:t>Conflict miss</a:t>
            </a:r>
          </a:p>
          <a:p>
            <a:pPr lvl="1"/>
            <a:r>
              <a:rPr lang="en-US" dirty="0" smtClean="0"/>
              <a:t>Most caches limit blocks at level k+1 to a small subset (sometimes a singleton) of the block positions at level </a:t>
            </a:r>
            <a:r>
              <a:rPr lang="en-US" dirty="0" err="1" smtClean="0"/>
              <a:t>k</a:t>
            </a:r>
            <a:r>
              <a:rPr lang="en-US" dirty="0" smtClean="0"/>
              <a:t>.</a:t>
            </a:r>
          </a:p>
          <a:p>
            <a:pPr lvl="2"/>
            <a:r>
              <a:rPr lang="en-US" dirty="0" smtClean="0"/>
              <a:t>E.g. Block </a:t>
            </a:r>
            <a:r>
              <a:rPr lang="en-US" dirty="0" err="1" smtClean="0"/>
              <a:t>i</a:t>
            </a:r>
            <a:r>
              <a:rPr lang="en-US" dirty="0" smtClean="0"/>
              <a:t> at level k+1 must be placed in block (</a:t>
            </a:r>
            <a:r>
              <a:rPr lang="en-US" dirty="0" err="1" smtClean="0"/>
              <a:t>i</a:t>
            </a:r>
            <a:r>
              <a:rPr lang="en-US" dirty="0" smtClean="0"/>
              <a:t> mod 4) at level </a:t>
            </a:r>
            <a:r>
              <a:rPr lang="en-US" dirty="0" err="1" smtClean="0"/>
              <a:t>k</a:t>
            </a:r>
            <a:r>
              <a:rPr lang="en-US" dirty="0" smtClean="0"/>
              <a:t>.</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Examples of Caching in the </a:t>
            </a:r>
            <a:r>
              <a:rPr lang="en-GB" dirty="0" err="1" smtClean="0"/>
              <a:t>Mem</a:t>
            </a:r>
            <a:r>
              <a:rPr lang="en-GB" dirty="0" smtClean="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accent6">
                    <a:lumMod val="75000"/>
                  </a:schemeClr>
                </a:solidFill>
                <a:latin typeface="Calibri" pitchFamily="34" charset="0"/>
              </a:rPr>
              <a:t>Hardware MMU</a:t>
            </a:r>
            <a:endParaRPr lang="en-GB" sz="1600" dirty="0">
              <a:solidFill>
                <a:schemeClr val="accent6">
                  <a:lumMod val="75000"/>
                </a:schemeClr>
              </a:solidFill>
              <a:latin typeface="Calibri" pitchFamily="34" charset="0"/>
            </a:endParaRP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a:t>
            </a:r>
            <a:r>
              <a:rPr lang="en-GB" sz="1600" dirty="0" smtClean="0">
                <a:solidFill>
                  <a:srgbClr val="000066"/>
                </a:solidFill>
                <a:latin typeface="Calibri" pitchFamily="34" charset="0"/>
              </a:rPr>
              <a:t>pages</a:t>
            </a:r>
            <a:endParaRPr lang="en-GB" sz="1600" dirty="0">
              <a:solidFill>
                <a:srgbClr val="000066"/>
              </a:solidFill>
              <a:latin typeface="Calibri" pitchFamily="34" charset="0"/>
            </a:endParaRP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a:t>
            </a:r>
            <a:r>
              <a:rPr lang="en-GB" sz="1600" dirty="0" smtClean="0">
                <a:solidFill>
                  <a:srgbClr val="000066"/>
                </a:solidFill>
                <a:latin typeface="Calibri" pitchFamily="34" charset="0"/>
              </a:rPr>
              <a:t>byte blocks</a:t>
            </a:r>
            <a:endParaRPr lang="en-GB" sz="1600" dirty="0">
              <a:solidFill>
                <a:srgbClr val="000066"/>
              </a:solidFill>
              <a:latin typeface="Calibri" pitchFamily="34" charset="0"/>
            </a:endParaRP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a:t>
            </a:r>
            <a:r>
              <a:rPr lang="en-GB" sz="1600" dirty="0" smtClean="0">
                <a:solidFill>
                  <a:srgbClr val="000066"/>
                </a:solidFill>
                <a:latin typeface="Calibri" pitchFamily="34" charset="0"/>
              </a:rPr>
              <a:t>byte blocks</a:t>
            </a:r>
            <a:endParaRPr lang="en-GB" sz="1600" dirty="0">
              <a:solidFill>
                <a:srgbClr val="000066"/>
              </a:solidFill>
              <a:latin typeface="Calibri" pitchFamily="34" charset="0"/>
            </a:endParaRP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r>
              <a:rPr lang="en-GB" sz="1600" dirty="0" smtClean="0">
                <a:solidFill>
                  <a:srgbClr val="000066"/>
                </a:solidFill>
                <a:latin typeface="Calibri" pitchFamily="34" charset="0"/>
              </a:rPr>
              <a:t>-8 bytes words</a:t>
            </a:r>
            <a:endParaRPr lang="en-GB" sz="1600" dirty="0">
              <a:solidFill>
                <a:srgbClr val="000066"/>
              </a:solidFill>
              <a:latin typeface="Calibri" pitchFamily="34" charset="0"/>
            </a:endParaRP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4</a:t>
            </a:r>
            <a:endParaRPr lang="en-GB" sz="1600" dirty="0">
              <a:solidFill>
                <a:srgbClr val="000066"/>
              </a:solidFill>
              <a:latin typeface="Calibri" pitchFamily="34" charset="0"/>
            </a:endParaRP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On-</a:t>
            </a:r>
            <a:r>
              <a:rPr lang="en-GB" sz="1600" dirty="0">
                <a:solidFill>
                  <a:srgbClr val="000066"/>
                </a:solidFill>
                <a:latin typeface="Calibri" pitchFamily="34" charset="0"/>
              </a:rPr>
              <a:t>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NFS </a:t>
            </a:r>
            <a:r>
              <a:rPr lang="en-GB" sz="1600" dirty="0">
                <a:solidFill>
                  <a:srgbClr val="000066"/>
                </a:solidFill>
                <a:latin typeface="Calibri" pitchFamily="34" charset="0"/>
              </a:rPr>
              <a:t>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Hardware + OS</a:t>
            </a:r>
            <a:endParaRPr lang="en-GB" sz="1600" dirty="0">
              <a:solidFill>
                <a:srgbClr val="000066"/>
              </a:solidFill>
              <a:latin typeface="Calibri" pitchFamily="34" charset="0"/>
            </a:endParaRP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cache	</a:t>
            </a:r>
            <a:endParaRPr lang="en-GB" sz="1600" dirty="0">
              <a:solidFill>
                <a:srgbClr val="000066"/>
              </a:solidFill>
              <a:latin typeface="Calibri" pitchFamily="34" charset="0"/>
            </a:endParaRP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sectors</a:t>
            </a:r>
            <a:endParaRPr lang="en-GB" sz="1600" dirty="0">
              <a:solidFill>
                <a:srgbClr val="000066"/>
              </a:solidFill>
              <a:latin typeface="Calibri" pitchFamily="34" charset="0"/>
            </a:endParaRP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controller</a:t>
            </a:r>
            <a:endParaRPr lang="en-GB" sz="1600" dirty="0">
              <a:solidFill>
                <a:srgbClr val="000066"/>
              </a:solidFill>
              <a:latin typeface="Calibri" pitchFamily="34" charset="0"/>
            </a:endParaRP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100,000</a:t>
            </a:r>
            <a:endParaRPr lang="en-GB" sz="1600" dirty="0">
              <a:solidFill>
                <a:srgbClr val="000066"/>
              </a:solidFill>
              <a:latin typeface="Calibri" pitchFamily="34" charset="0"/>
            </a:endParaRP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firmware</a:t>
            </a:r>
            <a:endParaRPr lang="en-GB" sz="1600" dirty="0">
              <a:solidFill>
                <a:srgbClr val="000066"/>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Summary</a:t>
            </a:r>
            <a:endParaRPr lang="en-US"/>
          </a:p>
        </p:txBody>
      </p:sp>
      <p:sp>
        <p:nvSpPr>
          <p:cNvPr id="146435" name="Rectangle 3"/>
          <p:cNvSpPr>
            <a:spLocks noGrp="1" noChangeArrowheads="1"/>
          </p:cNvSpPr>
          <p:nvPr>
            <p:ph type="body" idx="1"/>
          </p:nvPr>
        </p:nvSpPr>
        <p:spPr/>
        <p:txBody>
          <a:bodyPr/>
          <a:lstStyle/>
          <a:p>
            <a:r>
              <a:rPr lang="en-US" dirty="0" smtClean="0"/>
              <a:t>The speed gap between CPU, memory and mass storage continues to widen.</a:t>
            </a:r>
          </a:p>
          <a:p>
            <a:endParaRPr lang="en-US" dirty="0" smtClean="0"/>
          </a:p>
          <a:p>
            <a:r>
              <a:rPr lang="en-US" dirty="0" smtClean="0"/>
              <a:t>Well-written programs exhibit a property called </a:t>
            </a:r>
            <a:r>
              <a:rPr lang="en-US" i="1" dirty="0" smtClean="0"/>
              <a:t>locality</a:t>
            </a:r>
            <a:r>
              <a:rPr lang="en-US" dirty="0" smtClean="0"/>
              <a:t>.</a:t>
            </a:r>
          </a:p>
          <a:p>
            <a:endParaRPr lang="en-US" dirty="0" smtClean="0"/>
          </a:p>
          <a:p>
            <a:r>
              <a:rPr lang="en-US" dirty="0" smtClean="0"/>
              <a:t>Memory hierarchies based on </a:t>
            </a:r>
            <a:r>
              <a:rPr lang="en-US" i="1" dirty="0" smtClean="0"/>
              <a:t>caching</a:t>
            </a:r>
            <a:r>
              <a:rPr lang="en-US" dirty="0" smtClean="0"/>
              <a:t> close the gap by exploiting locality.</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019800" y="4746417"/>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smtClean="0"/>
              <a:t>to/from </a:t>
            </a:r>
            <a:r>
              <a:rPr lang="en-US" sz="1600" dirty="0"/>
              <a:t>CPU)</a:t>
            </a:r>
          </a:p>
        </p:txBody>
      </p:sp>
    </p:spTree>
    <p:extLst>
      <p:ext uri="{BB962C8B-B14F-4D97-AF65-F5344CB8AC3E}">
        <p14:creationId xmlns:p14="http://schemas.microsoft.com/office/powerpoint/2010/main" val="462867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r>
              <a:rPr lang="en-US" sz="2000" dirty="0" smtClean="0"/>
              <a:t>.</a:t>
            </a:r>
          </a:p>
          <a:p>
            <a:pPr>
              <a:buNone/>
            </a:pPr>
            <a:r>
              <a:rPr lang="en-US" sz="2000" dirty="0" smtClean="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6212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r>
              <a:rPr lang="en-US" sz="2000" dirty="0" smtClean="0"/>
              <a:t>.</a:t>
            </a:r>
          </a:p>
          <a:p>
            <a:pPr>
              <a:buNone/>
            </a:pPr>
            <a:r>
              <a:rPr lang="en-US" sz="2000" dirty="0" smtClean="0">
                <a:solidFill>
                  <a:schemeClr val="tx2"/>
                </a:solidFill>
                <a:effectLst>
                  <a:outerShdw blurRad="38100" dist="38100" dir="2700000" algn="tl">
                    <a:srgbClr val="DDDDDD"/>
                  </a:outerShdw>
                </a:effectLst>
              </a:rPr>
              <a:t>Step 2(b): </a:t>
            </a:r>
            <a:r>
              <a:rPr lang="en-US" sz="2000" dirty="0" err="1" smtClean="0">
                <a:solidFill>
                  <a:schemeClr val="tx2"/>
                </a:solidFill>
                <a:effectLst>
                  <a:outerShdw blurRad="38100" dist="38100" dir="2700000" algn="tl">
                    <a:srgbClr val="DDDDDD"/>
                  </a:outerShdw>
                </a:effectLst>
              </a:rPr>
              <a:t>Supercell</a:t>
            </a:r>
            <a:r>
              <a:rPr lang="en-US" sz="2000" dirty="0" smtClean="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smtClean="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Memory</a:t>
            </a:r>
            <a:endParaRPr lang="en-US" sz="1600" dirty="0"/>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17714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a:t>
                  </a:r>
                  <a:r>
                    <a:rPr lang="en-US" sz="1600" dirty="0" smtClean="0"/>
                    <a:t>word </a:t>
                  </a:r>
                  <a:r>
                    <a:rPr lang="en-US" sz="1600" dirty="0"/>
                    <a:t>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a:t>
                </a:r>
                <a:r>
                  <a:rPr lang="en-US" sz="1600" dirty="0" smtClean="0"/>
                  <a:t>word</a:t>
                </a:r>
                <a:endParaRPr lang="en-US" sz="1600" dirty="0"/>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6576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smtClean="0"/>
              <a:t>Enhanced DRAMs</a:t>
            </a:r>
            <a:endParaRPr lang="en-US"/>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smtClean="0"/>
              <a:t>Basic DRAM cell has not changed since its invention in 1966.</a:t>
            </a:r>
          </a:p>
          <a:p>
            <a:pPr lvl="1"/>
            <a:r>
              <a:rPr lang="en-US" dirty="0" smtClean="0"/>
              <a:t>Commercialized by Intel in 1970. </a:t>
            </a:r>
          </a:p>
          <a:p>
            <a:r>
              <a:rPr lang="en-US" dirty="0" smtClean="0"/>
              <a:t>DRAM cores with better interface logic and faster I/O :</a:t>
            </a:r>
          </a:p>
          <a:p>
            <a:pPr lvl="1"/>
            <a:r>
              <a:rPr lang="en-US" dirty="0" smtClean="0"/>
              <a:t>Synchronous DRAM (</a:t>
            </a:r>
            <a:r>
              <a:rPr lang="en-US" dirty="0" smtClean="0">
                <a:solidFill>
                  <a:srgbClr val="FF0000"/>
                </a:solidFill>
              </a:rPr>
              <a:t>SDRAM</a:t>
            </a:r>
            <a:r>
              <a:rPr lang="en-US" dirty="0" smtClean="0"/>
              <a:t>)</a:t>
            </a:r>
          </a:p>
          <a:p>
            <a:pPr lvl="2"/>
            <a:r>
              <a:rPr lang="en-US" dirty="0" smtClean="0"/>
              <a:t>Uses a conventional clock signal instead of asynchronous control</a:t>
            </a:r>
          </a:p>
          <a:p>
            <a:pPr lvl="2"/>
            <a:r>
              <a:rPr lang="en-US" dirty="0" smtClean="0"/>
              <a:t>Allows reuse of the row addresses (e.g., RAS, CAS, CAS, CAS)</a:t>
            </a:r>
          </a:p>
          <a:p>
            <a:pPr lvl="1"/>
            <a:endParaRPr lang="en-US" dirty="0" smtClean="0"/>
          </a:p>
          <a:p>
            <a:pPr lvl="1"/>
            <a:r>
              <a:rPr lang="en-US" dirty="0" smtClean="0"/>
              <a:t>Double data-rate synchronous DRAM (</a:t>
            </a:r>
            <a:r>
              <a:rPr lang="en-US" dirty="0" smtClean="0">
                <a:solidFill>
                  <a:srgbClr val="FF0000"/>
                </a:solidFill>
              </a:rPr>
              <a:t>DDR SDRAM</a:t>
            </a:r>
            <a:r>
              <a:rPr lang="en-US" dirty="0" smtClean="0"/>
              <a:t>)</a:t>
            </a:r>
          </a:p>
          <a:p>
            <a:pPr lvl="2"/>
            <a:r>
              <a:rPr lang="en-US" dirty="0" smtClean="0"/>
              <a:t>Double edge clocking sends two bits per cycle per pin</a:t>
            </a:r>
          </a:p>
          <a:p>
            <a:pPr lvl="2"/>
            <a:r>
              <a:rPr lang="en-US" dirty="0" smtClean="0"/>
              <a:t>Different types distinguished by size of small </a:t>
            </a:r>
            <a:r>
              <a:rPr lang="en-US" dirty="0" err="1" smtClean="0"/>
              <a:t>prefetch</a:t>
            </a:r>
            <a:r>
              <a:rPr lang="en-US" dirty="0" smtClean="0"/>
              <a:t> buffer:</a:t>
            </a:r>
          </a:p>
          <a:p>
            <a:pPr lvl="3"/>
            <a:r>
              <a:rPr lang="en-US" dirty="0" smtClean="0">
                <a:solidFill>
                  <a:srgbClr val="FF0000"/>
                </a:solidFill>
              </a:rPr>
              <a:t>DDR</a:t>
            </a:r>
            <a:r>
              <a:rPr lang="en-US" dirty="0" smtClean="0"/>
              <a:t> (2 bits), </a:t>
            </a:r>
            <a:r>
              <a:rPr lang="en-US" dirty="0" smtClean="0">
                <a:solidFill>
                  <a:srgbClr val="FF0000"/>
                </a:solidFill>
              </a:rPr>
              <a:t>DDR2</a:t>
            </a:r>
            <a:r>
              <a:rPr lang="en-US" dirty="0" smtClean="0"/>
              <a:t> (4 bits), </a:t>
            </a:r>
            <a:r>
              <a:rPr lang="en-US" dirty="0" smtClean="0">
                <a:solidFill>
                  <a:srgbClr val="FF0000"/>
                </a:solidFill>
              </a:rPr>
              <a:t>DDR3</a:t>
            </a:r>
            <a:r>
              <a:rPr lang="en-US" dirty="0" smtClean="0"/>
              <a:t> (8 bits)</a:t>
            </a:r>
          </a:p>
          <a:p>
            <a:pPr lvl="2"/>
            <a:r>
              <a:rPr lang="en-US" dirty="0" smtClean="0"/>
              <a:t>By 2010, standard for most server and desktop systems</a:t>
            </a:r>
          </a:p>
          <a:p>
            <a:pPr lvl="2"/>
            <a:r>
              <a:rPr lang="en-US" dirty="0" smtClean="0"/>
              <a:t>Intel Core i7 supports only DDR3 SDRAM</a:t>
            </a:r>
          </a:p>
          <a:p>
            <a:pPr lvl="3"/>
            <a:endParaRPr lang="en-US" dirty="0" smtClean="0"/>
          </a:p>
          <a:p>
            <a:pPr lvl="3"/>
            <a:endParaRPr lang="en-US" dirty="0" smtClean="0"/>
          </a:p>
        </p:txBody>
      </p:sp>
    </p:spTree>
    <p:extLst>
      <p:ext uri="{BB962C8B-B14F-4D97-AF65-F5344CB8AC3E}">
        <p14:creationId xmlns:p14="http://schemas.microsoft.com/office/powerpoint/2010/main" val="33513899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smtClean="0">
                <a:solidFill>
                  <a:srgbClr val="000000"/>
                </a:solidFill>
              </a:rPr>
              <a:t>Metric		1985	1990	1995	2000	2005	2010	2015	</a:t>
            </a:r>
            <a:r>
              <a:rPr lang="en-US" sz="2000" i="1" dirty="0" smtClean="0">
                <a:solidFill>
                  <a:srgbClr val="000000"/>
                </a:solidFill>
              </a:rPr>
              <a:t>2015:1985</a:t>
            </a:r>
            <a:endParaRPr lang="en-US" sz="2000" dirty="0" smtClean="0">
              <a:solidFill>
                <a:srgbClr val="000000"/>
              </a:solidFill>
            </a:endParaRPr>
          </a:p>
          <a:p>
            <a:pPr algn="l" defTabSz="857250">
              <a:lnSpc>
                <a:spcPct val="100000"/>
              </a:lnSpc>
            </a:pPr>
            <a:endParaRPr lang="en-US" sz="1600" dirty="0" smtClean="0">
              <a:solidFill>
                <a:srgbClr val="22228B"/>
              </a:solidFill>
            </a:endParaRPr>
          </a:p>
          <a:p>
            <a:pPr defTabSz="857250"/>
            <a:r>
              <a:rPr lang="en-US" sz="1800" dirty="0" smtClean="0">
                <a:solidFill>
                  <a:srgbClr val="22228B"/>
                </a:solidFill>
              </a:rPr>
              <a:t>$</a:t>
            </a:r>
            <a:r>
              <a:rPr lang="en-US" sz="1800" dirty="0">
                <a:solidFill>
                  <a:srgbClr val="22228B"/>
                </a:solidFill>
              </a:rPr>
              <a:t>/MB		880	100	30	1	0.1	</a:t>
            </a:r>
            <a:r>
              <a:rPr lang="en-US" sz="1800" dirty="0" smtClean="0">
                <a:solidFill>
                  <a:srgbClr val="22228B"/>
                </a:solidFill>
              </a:rPr>
              <a:t>0.06	0.02	</a:t>
            </a:r>
            <a:r>
              <a:rPr lang="en-US" sz="1800" i="1" dirty="0" smtClean="0">
                <a:solidFill>
                  <a:srgbClr val="22228B"/>
                </a:solidFill>
              </a:rPr>
              <a:t>44,000</a:t>
            </a:r>
          </a:p>
          <a:p>
            <a:pPr defTabSz="857250"/>
            <a:r>
              <a:rPr lang="en-US" sz="1800" dirty="0">
                <a:solidFill>
                  <a:srgbClr val="22228B"/>
                </a:solidFill>
              </a:rPr>
              <a:t>access (ns)	200	100	70	60	50	40	</a:t>
            </a:r>
            <a:r>
              <a:rPr lang="en-US" sz="1800" dirty="0" smtClean="0">
                <a:solidFill>
                  <a:srgbClr val="22228B"/>
                </a:solidFill>
              </a:rPr>
              <a:t>20	</a:t>
            </a:r>
            <a:r>
              <a:rPr lang="en-US" sz="1800" i="1" dirty="0" smtClean="0">
                <a:solidFill>
                  <a:srgbClr val="22228B"/>
                </a:solidFill>
              </a:rPr>
              <a:t>10</a:t>
            </a:r>
            <a:endParaRPr lang="en-US" sz="1800" dirty="0">
              <a:solidFill>
                <a:srgbClr val="22228B"/>
              </a:solidFill>
            </a:endParaRPr>
          </a:p>
          <a:p>
            <a:pPr defTabSz="857250"/>
            <a:r>
              <a:rPr lang="en-US" sz="1800" dirty="0" smtClean="0">
                <a:solidFill>
                  <a:srgbClr val="22228B"/>
                </a:solidFill>
              </a:rPr>
              <a:t>typical size (</a:t>
            </a:r>
            <a:r>
              <a:rPr lang="en-US" sz="1800" dirty="0">
                <a:solidFill>
                  <a:srgbClr val="22228B"/>
                </a:solidFill>
              </a:rPr>
              <a:t>MB) 	0.256	4	16	64	2,000	8,000	</a:t>
            </a:r>
            <a:r>
              <a:rPr lang="en-US" sz="1800" dirty="0" smtClean="0">
                <a:solidFill>
                  <a:srgbClr val="22228B"/>
                </a:solidFill>
              </a:rPr>
              <a:t>16.000	</a:t>
            </a:r>
            <a:r>
              <a:rPr lang="en-US" sz="1800" i="1" dirty="0" smtClean="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a:t>
            </a:r>
            <a:r>
              <a:rPr lang="en-US" sz="2000" dirty="0" smtClean="0">
                <a:solidFill>
                  <a:srgbClr val="000000"/>
                </a:solidFill>
              </a:rPr>
              <a:t>1985</a:t>
            </a:r>
            <a:r>
              <a:rPr lang="en-US" sz="2000" dirty="0">
                <a:solidFill>
                  <a:srgbClr val="000000"/>
                </a:solidFill>
              </a:rPr>
              <a:t>	</a:t>
            </a:r>
            <a:r>
              <a:rPr lang="en-US" sz="2000" dirty="0" smtClean="0">
                <a:solidFill>
                  <a:srgbClr val="000000"/>
                </a:solidFill>
              </a:rPr>
              <a:t>1990</a:t>
            </a:r>
            <a:r>
              <a:rPr lang="en-US" sz="2000" dirty="0">
                <a:solidFill>
                  <a:srgbClr val="000000"/>
                </a:solidFill>
              </a:rPr>
              <a:t>	</a:t>
            </a:r>
            <a:r>
              <a:rPr lang="en-US" sz="2000" dirty="0" smtClean="0">
                <a:solidFill>
                  <a:srgbClr val="000000"/>
                </a:solidFill>
              </a:rPr>
              <a:t>1995</a:t>
            </a:r>
            <a:r>
              <a:rPr lang="en-US" sz="2000" dirty="0">
                <a:solidFill>
                  <a:srgbClr val="000000"/>
                </a:solidFill>
              </a:rPr>
              <a:t>	</a:t>
            </a:r>
            <a:r>
              <a:rPr lang="en-US" sz="2000" dirty="0" smtClean="0">
                <a:solidFill>
                  <a:srgbClr val="000000"/>
                </a:solidFill>
              </a:rPr>
              <a:t>2000</a:t>
            </a:r>
            <a:r>
              <a:rPr lang="en-US" sz="2000" dirty="0">
                <a:solidFill>
                  <a:srgbClr val="000000"/>
                </a:solidFill>
              </a:rPr>
              <a:t>	</a:t>
            </a:r>
            <a:r>
              <a:rPr lang="en-US" sz="2000" dirty="0" smtClean="0">
                <a:solidFill>
                  <a:srgbClr val="000000"/>
                </a:solidFill>
              </a:rPr>
              <a:t>2005</a:t>
            </a:r>
            <a:r>
              <a:rPr lang="en-US" sz="2000" dirty="0">
                <a:solidFill>
                  <a:srgbClr val="000000"/>
                </a:solidFill>
              </a:rPr>
              <a:t>	</a:t>
            </a:r>
            <a:r>
              <a:rPr lang="en-US" sz="2000" dirty="0" smtClean="0">
                <a:solidFill>
                  <a:srgbClr val="000000"/>
                </a:solidFill>
              </a:rPr>
              <a:t>2010	2015	</a:t>
            </a:r>
            <a:r>
              <a:rPr lang="en-US" sz="2000" i="1" dirty="0" smtClean="0">
                <a:solidFill>
                  <a:srgbClr val="000000"/>
                </a:solidFill>
              </a:rPr>
              <a:t>2015:1985</a:t>
            </a:r>
            <a:endParaRPr lang="en-US" sz="2000" i="1"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a:t>
            </a:r>
            <a:r>
              <a:rPr lang="en-US" sz="1800" dirty="0" smtClean="0">
                <a:solidFill>
                  <a:srgbClr val="22228B"/>
                </a:solidFill>
              </a:rPr>
              <a:t>/GB</a:t>
            </a:r>
            <a:r>
              <a:rPr lang="en-US" sz="1800" dirty="0">
                <a:solidFill>
                  <a:srgbClr val="22228B"/>
                </a:solidFill>
              </a:rPr>
              <a:t>		</a:t>
            </a:r>
            <a:r>
              <a:rPr lang="en-US" sz="1800" dirty="0" smtClean="0">
                <a:solidFill>
                  <a:srgbClr val="22228B"/>
                </a:solidFill>
              </a:rPr>
              <a:t>100,000</a:t>
            </a:r>
            <a:r>
              <a:rPr lang="en-US" sz="1800" dirty="0">
                <a:solidFill>
                  <a:srgbClr val="22228B"/>
                </a:solidFill>
              </a:rPr>
              <a:t>	</a:t>
            </a:r>
            <a:r>
              <a:rPr lang="en-US" sz="1800" dirty="0" smtClean="0">
                <a:solidFill>
                  <a:srgbClr val="22228B"/>
                </a:solidFill>
              </a:rPr>
              <a:t>8,000</a:t>
            </a:r>
            <a:r>
              <a:rPr lang="en-US" sz="1800" dirty="0">
                <a:solidFill>
                  <a:srgbClr val="22228B"/>
                </a:solidFill>
              </a:rPr>
              <a:t>	</a:t>
            </a:r>
            <a:r>
              <a:rPr lang="en-US" sz="1800" dirty="0" smtClean="0">
                <a:solidFill>
                  <a:srgbClr val="22228B"/>
                </a:solidFill>
              </a:rPr>
              <a:t>300</a:t>
            </a:r>
            <a:r>
              <a:rPr lang="en-US" sz="1800" dirty="0">
                <a:solidFill>
                  <a:srgbClr val="22228B"/>
                </a:solidFill>
              </a:rPr>
              <a:t>	</a:t>
            </a:r>
            <a:r>
              <a:rPr lang="en-US" sz="1800" dirty="0" smtClean="0">
                <a:solidFill>
                  <a:srgbClr val="22228B"/>
                </a:solidFill>
              </a:rPr>
              <a:t>10</a:t>
            </a:r>
            <a:r>
              <a:rPr lang="en-US" sz="1800" dirty="0">
                <a:solidFill>
                  <a:srgbClr val="22228B"/>
                </a:solidFill>
              </a:rPr>
              <a:t>	</a:t>
            </a:r>
            <a:r>
              <a:rPr lang="en-US" sz="1800" dirty="0" smtClean="0">
                <a:solidFill>
                  <a:srgbClr val="22228B"/>
                </a:solidFill>
              </a:rPr>
              <a:t>5</a:t>
            </a:r>
            <a:r>
              <a:rPr lang="en-US" sz="1800" dirty="0">
                <a:solidFill>
                  <a:srgbClr val="22228B"/>
                </a:solidFill>
              </a:rPr>
              <a:t>	</a:t>
            </a:r>
            <a:r>
              <a:rPr lang="en-US" sz="1800" dirty="0" smtClean="0">
                <a:solidFill>
                  <a:srgbClr val="22228B"/>
                </a:solidFill>
              </a:rPr>
              <a:t>0.3	0.03</a:t>
            </a:r>
            <a:r>
              <a:rPr lang="en-US" sz="1800" dirty="0">
                <a:solidFill>
                  <a:srgbClr val="22228B"/>
                </a:solidFill>
              </a:rPr>
              <a:t>	</a:t>
            </a:r>
            <a:r>
              <a:rPr lang="en-US" sz="1800" i="1" dirty="0" smtClean="0">
                <a:solidFill>
                  <a:srgbClr val="22228B"/>
                </a:solidFill>
              </a:rPr>
              <a:t>3,333,333</a:t>
            </a:r>
            <a:endParaRPr lang="en-US" sz="1800" dirty="0">
              <a:solidFill>
                <a:srgbClr val="22228B"/>
              </a:solidFill>
            </a:endParaRPr>
          </a:p>
          <a:p>
            <a:pPr defTabSz="857250"/>
            <a:r>
              <a:rPr lang="en-US" sz="1800" dirty="0" smtClean="0">
                <a:solidFill>
                  <a:srgbClr val="22228B"/>
                </a:solidFill>
              </a:rPr>
              <a:t>access </a:t>
            </a:r>
            <a:r>
              <a:rPr lang="en-US" sz="1800" dirty="0">
                <a:solidFill>
                  <a:srgbClr val="22228B"/>
                </a:solidFill>
              </a:rPr>
              <a:t>(ms)	75	28	10	8	</a:t>
            </a:r>
            <a:r>
              <a:rPr lang="en-US" sz="1800" i="1" dirty="0" smtClean="0">
                <a:solidFill>
                  <a:srgbClr val="22228B"/>
                </a:solidFill>
              </a:rPr>
              <a:t>5</a:t>
            </a:r>
            <a:r>
              <a:rPr lang="en-US" sz="1800" i="1" dirty="0">
                <a:solidFill>
                  <a:srgbClr val="22228B"/>
                </a:solidFill>
              </a:rPr>
              <a:t>	3	</a:t>
            </a:r>
            <a:r>
              <a:rPr lang="en-US" sz="1800" i="1" dirty="0" smtClean="0">
                <a:solidFill>
                  <a:srgbClr val="22228B"/>
                </a:solidFill>
              </a:rPr>
              <a:t>3	25</a:t>
            </a:r>
            <a:endParaRPr lang="en-US" sz="1800" dirty="0">
              <a:solidFill>
                <a:srgbClr val="22228B"/>
              </a:solidFill>
            </a:endParaRPr>
          </a:p>
          <a:p>
            <a:pPr defTabSz="857250"/>
            <a:r>
              <a:rPr lang="en-US" sz="1800" dirty="0" smtClean="0">
                <a:solidFill>
                  <a:srgbClr val="22228B"/>
                </a:solidFill>
              </a:rPr>
              <a:t>typical size (GB) </a:t>
            </a:r>
            <a:r>
              <a:rPr lang="en-US" sz="1800" dirty="0">
                <a:solidFill>
                  <a:srgbClr val="22228B"/>
                </a:solidFill>
              </a:rPr>
              <a:t>	</a:t>
            </a:r>
            <a:r>
              <a:rPr lang="en-US" sz="1800" dirty="0" smtClean="0">
                <a:solidFill>
                  <a:srgbClr val="22228B"/>
                </a:solidFill>
              </a:rPr>
              <a:t>0.01</a:t>
            </a:r>
            <a:r>
              <a:rPr lang="en-US" sz="1800" dirty="0">
                <a:solidFill>
                  <a:srgbClr val="22228B"/>
                </a:solidFill>
              </a:rPr>
              <a:t>	</a:t>
            </a:r>
            <a:r>
              <a:rPr lang="en-US" sz="1800" dirty="0" smtClean="0">
                <a:solidFill>
                  <a:srgbClr val="22228B"/>
                </a:solidFill>
              </a:rPr>
              <a:t>0.16</a:t>
            </a:r>
            <a:r>
              <a:rPr lang="en-US" sz="1800" dirty="0">
                <a:solidFill>
                  <a:srgbClr val="22228B"/>
                </a:solidFill>
              </a:rPr>
              <a:t>	</a:t>
            </a:r>
            <a:r>
              <a:rPr lang="en-US" sz="1800" dirty="0" smtClean="0">
                <a:solidFill>
                  <a:srgbClr val="22228B"/>
                </a:solidFill>
              </a:rPr>
              <a:t>1</a:t>
            </a:r>
            <a:r>
              <a:rPr lang="en-US" sz="1800" dirty="0">
                <a:solidFill>
                  <a:srgbClr val="22228B"/>
                </a:solidFill>
              </a:rPr>
              <a:t>	</a:t>
            </a:r>
            <a:r>
              <a:rPr lang="en-US" sz="1800" dirty="0" smtClean="0">
                <a:solidFill>
                  <a:srgbClr val="22228B"/>
                </a:solidFill>
              </a:rPr>
              <a:t>20</a:t>
            </a:r>
            <a:r>
              <a:rPr lang="en-US" sz="1800" dirty="0">
                <a:solidFill>
                  <a:srgbClr val="22228B"/>
                </a:solidFill>
              </a:rPr>
              <a:t>	</a:t>
            </a:r>
            <a:r>
              <a:rPr lang="en-US" sz="1800" dirty="0" smtClean="0">
                <a:solidFill>
                  <a:srgbClr val="22228B"/>
                </a:solidFill>
              </a:rPr>
              <a:t>160</a:t>
            </a:r>
            <a:r>
              <a:rPr lang="en-US" sz="1800" dirty="0">
                <a:solidFill>
                  <a:srgbClr val="22228B"/>
                </a:solidFill>
              </a:rPr>
              <a:t>	</a:t>
            </a:r>
            <a:r>
              <a:rPr lang="en-US" sz="1800" dirty="0" smtClean="0">
                <a:solidFill>
                  <a:srgbClr val="22228B"/>
                </a:solidFill>
              </a:rPr>
              <a:t>1,500	3,000</a:t>
            </a:r>
            <a:r>
              <a:rPr lang="en-US" sz="1800" dirty="0">
                <a:solidFill>
                  <a:srgbClr val="22228B"/>
                </a:solidFill>
              </a:rPr>
              <a:t>	</a:t>
            </a:r>
            <a:r>
              <a:rPr lang="en-US" sz="1800" i="1" dirty="0" smtClean="0">
                <a:solidFill>
                  <a:srgbClr val="22228B"/>
                </a:solidFill>
              </a:rPr>
              <a:t>300,000</a:t>
            </a:r>
            <a:endParaRPr lang="en-US" sz="1800" i="1" dirty="0">
              <a:solidFill>
                <a:srgbClr val="22228B"/>
              </a:solidFill>
            </a:endParaRP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smtClean="0">
                <a:solidFill>
                  <a:srgbClr val="000000"/>
                </a:solidFill>
              </a:rPr>
              <a:t>Metric		1985	1990	1995	2000	2005	2010	2015	</a:t>
            </a:r>
            <a:r>
              <a:rPr lang="en-US" sz="2000" i="1" dirty="0" smtClean="0">
                <a:solidFill>
                  <a:srgbClr val="000000"/>
                </a:solidFill>
              </a:rPr>
              <a:t>2015:1985</a:t>
            </a:r>
          </a:p>
          <a:p>
            <a:pPr algn="l" defTabSz="857250">
              <a:lnSpc>
                <a:spcPct val="100000"/>
              </a:lnSpc>
            </a:pPr>
            <a:endParaRPr lang="en-US" sz="1600" dirty="0" smtClean="0">
              <a:solidFill>
                <a:srgbClr val="22228B"/>
              </a:solidFill>
            </a:endParaRPr>
          </a:p>
          <a:p>
            <a:pPr defTabSz="857250"/>
            <a:r>
              <a:rPr lang="en-US" sz="1800" dirty="0" smtClean="0">
                <a:solidFill>
                  <a:srgbClr val="22228B"/>
                </a:solidFill>
              </a:rPr>
              <a:t>$</a:t>
            </a:r>
            <a:r>
              <a:rPr lang="en-US" sz="1800" dirty="0">
                <a:solidFill>
                  <a:srgbClr val="22228B"/>
                </a:solidFill>
              </a:rPr>
              <a:t>/MB		2,900	320	256	100	75	60	</a:t>
            </a:r>
            <a:r>
              <a:rPr lang="en-US" sz="1800" i="1" dirty="0" smtClean="0">
                <a:solidFill>
                  <a:srgbClr val="22228B"/>
                </a:solidFill>
              </a:rPr>
              <a:t>320	116</a:t>
            </a:r>
            <a:endParaRPr lang="en-US" sz="1800" dirty="0">
              <a:solidFill>
                <a:srgbClr val="22228B"/>
              </a:solidFill>
            </a:endParaRPr>
          </a:p>
          <a:p>
            <a:pPr defTabSz="857250"/>
            <a:r>
              <a:rPr lang="en-US" sz="1800" dirty="0" smtClean="0">
                <a:solidFill>
                  <a:srgbClr val="22228B"/>
                </a:solidFill>
              </a:rPr>
              <a:t>access </a:t>
            </a:r>
            <a:r>
              <a:rPr lang="en-US" sz="1800" dirty="0">
                <a:solidFill>
                  <a:srgbClr val="22228B"/>
                </a:solidFill>
              </a:rPr>
              <a:t>(ns)	150	35	15	3	2	1.5	</a:t>
            </a:r>
            <a:r>
              <a:rPr lang="en-US" sz="1800" i="1" dirty="0" smtClean="0">
                <a:solidFill>
                  <a:srgbClr val="22228B"/>
                </a:solidFill>
              </a:rPr>
              <a:t>200	115</a:t>
            </a:r>
            <a:endParaRPr lang="en-US" sz="1800" i="1" dirty="0">
              <a:solidFill>
                <a:srgbClr val="22228B"/>
              </a:solidFill>
            </a:endParaRPr>
          </a:p>
        </p:txBody>
      </p:sp>
    </p:spTree>
    <p:extLst>
      <p:ext uri="{BB962C8B-B14F-4D97-AF65-F5344CB8AC3E}">
        <p14:creationId xmlns:p14="http://schemas.microsoft.com/office/powerpoint/2010/main" val="2597499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smtClean="0"/>
              <a:t>	</a:t>
            </a:r>
            <a:r>
              <a:rPr lang="en-US" sz="2000" dirty="0" smtClean="0"/>
              <a:t>1985	1990</a:t>
            </a:r>
            <a:r>
              <a:rPr lang="en-US" sz="2000" dirty="0"/>
              <a:t>	1995	</a:t>
            </a:r>
            <a:r>
              <a:rPr lang="en-US" sz="1800" dirty="0"/>
              <a:t>2003	2005	2010	</a:t>
            </a:r>
            <a:r>
              <a:rPr lang="en-US" sz="1800" dirty="0" smtClean="0"/>
              <a:t>2015	</a:t>
            </a:r>
            <a:r>
              <a:rPr lang="en-US" sz="1800" i="1" dirty="0" smtClean="0"/>
              <a:t>2015:1985</a:t>
            </a:r>
            <a:endParaRPr lang="en-US" sz="1800" i="1" dirty="0"/>
          </a:p>
          <a:p>
            <a:endParaRPr lang="en-US" sz="1400" dirty="0"/>
          </a:p>
          <a:p>
            <a:r>
              <a:rPr lang="en-US" sz="1800" dirty="0" smtClean="0"/>
              <a:t>CPU	</a:t>
            </a:r>
            <a:r>
              <a:rPr lang="en-US" sz="1800" dirty="0"/>
              <a:t> </a:t>
            </a:r>
            <a:r>
              <a:rPr lang="en-US" sz="1800" dirty="0" smtClean="0"/>
              <a:t>80286	80386</a:t>
            </a:r>
            <a:r>
              <a:rPr lang="en-US" sz="1800" dirty="0"/>
              <a:t>	Pentium	P-4	Core 2	Core i7(n)	</a:t>
            </a:r>
            <a:r>
              <a:rPr lang="en-US" sz="1800" dirty="0" smtClean="0"/>
              <a:t>Core i7(h)	</a:t>
            </a:r>
            <a:endParaRPr lang="en-US" sz="1800" dirty="0"/>
          </a:p>
          <a:p>
            <a:pPr algn="l">
              <a:lnSpc>
                <a:spcPct val="100000"/>
              </a:lnSpc>
            </a:pPr>
            <a:endParaRPr lang="en-US" sz="1800" dirty="0" smtClean="0"/>
          </a:p>
          <a:p>
            <a:pPr algn="l">
              <a:lnSpc>
                <a:spcPct val="100000"/>
              </a:lnSpc>
            </a:pPr>
            <a:r>
              <a:rPr lang="en-US" sz="1800" dirty="0"/>
              <a:t>C</a:t>
            </a:r>
            <a:r>
              <a:rPr lang="en-US" sz="1800" dirty="0" smtClean="0"/>
              <a:t>lock </a:t>
            </a:r>
          </a:p>
          <a:p>
            <a:r>
              <a:rPr lang="en-US" sz="1800" dirty="0" smtClean="0"/>
              <a:t>rate (</a:t>
            </a:r>
            <a:r>
              <a:rPr lang="en-US" sz="1800" dirty="0"/>
              <a:t>MHz)</a:t>
            </a:r>
            <a:r>
              <a:rPr lang="en-US" sz="1800" dirty="0" smtClean="0"/>
              <a:t> 6	20</a:t>
            </a:r>
            <a:r>
              <a:rPr lang="en-US" sz="1800" dirty="0"/>
              <a:t>	150	3,300	2,000	2,500	3,000	500</a:t>
            </a:r>
          </a:p>
          <a:p>
            <a:endParaRPr lang="en-US" sz="1800" dirty="0" smtClean="0"/>
          </a:p>
          <a:p>
            <a:pPr algn="l">
              <a:lnSpc>
                <a:spcPct val="100000"/>
              </a:lnSpc>
            </a:pPr>
            <a:r>
              <a:rPr lang="en-US" sz="1800" dirty="0" smtClean="0"/>
              <a:t>Cycle </a:t>
            </a:r>
          </a:p>
          <a:p>
            <a:r>
              <a:rPr lang="en-US" sz="1800" dirty="0" smtClean="0"/>
              <a:t>time (</a:t>
            </a:r>
            <a:r>
              <a:rPr lang="en-US" sz="1800" dirty="0"/>
              <a:t>ns)	</a:t>
            </a:r>
            <a:r>
              <a:rPr lang="en-US" sz="1800" dirty="0" smtClean="0"/>
              <a:t>166	50</a:t>
            </a:r>
            <a:r>
              <a:rPr lang="en-US" sz="1800" dirty="0"/>
              <a:t>	6	</a:t>
            </a:r>
            <a:r>
              <a:rPr lang="en-US" sz="1800" dirty="0" smtClean="0"/>
              <a:t>0.30</a:t>
            </a:r>
            <a:r>
              <a:rPr lang="en-US" sz="1800" dirty="0"/>
              <a:t>	0.50	0.4	</a:t>
            </a:r>
            <a:r>
              <a:rPr lang="en-US" sz="1800" dirty="0" smtClean="0"/>
              <a:t>0.33	500</a:t>
            </a:r>
            <a:endParaRPr lang="en-US" sz="1800" dirty="0"/>
          </a:p>
          <a:p>
            <a:pPr algn="l">
              <a:lnSpc>
                <a:spcPct val="100000"/>
              </a:lnSpc>
            </a:pPr>
            <a:endParaRPr lang="en-US" sz="1800" dirty="0" smtClean="0"/>
          </a:p>
          <a:p>
            <a:r>
              <a:rPr lang="en-US" sz="1800" dirty="0" smtClean="0"/>
              <a:t>Cores	 1  	1	1	1	</a:t>
            </a:r>
            <a:r>
              <a:rPr lang="en-US" sz="1800" dirty="0"/>
              <a:t>2	4	</a:t>
            </a:r>
            <a:r>
              <a:rPr lang="en-US" sz="1800" dirty="0" smtClean="0"/>
              <a:t>4	4</a:t>
            </a:r>
          </a:p>
          <a:p>
            <a:pPr algn="l">
              <a:lnSpc>
                <a:spcPct val="100000"/>
              </a:lnSpc>
            </a:pPr>
            <a:endParaRPr lang="en-US" sz="1800" dirty="0" smtClean="0"/>
          </a:p>
          <a:p>
            <a:pPr algn="l">
              <a:lnSpc>
                <a:spcPct val="100000"/>
              </a:lnSpc>
            </a:pPr>
            <a:r>
              <a:rPr lang="en-US" sz="1800" dirty="0" smtClean="0"/>
              <a:t>Effective</a:t>
            </a:r>
          </a:p>
          <a:p>
            <a:r>
              <a:rPr lang="en-US" sz="1800" dirty="0" smtClean="0"/>
              <a:t>cycle 	166	50	6	0.30	</a:t>
            </a:r>
            <a:r>
              <a:rPr lang="en-US" sz="1800" dirty="0"/>
              <a:t>0.25	</a:t>
            </a:r>
            <a:r>
              <a:rPr lang="en-US" sz="1800" dirty="0" smtClean="0"/>
              <a:t>0.10	0.08	2,075</a:t>
            </a:r>
          </a:p>
          <a:p>
            <a:pPr algn="l">
              <a:lnSpc>
                <a:spcPct val="100000"/>
              </a:lnSpc>
            </a:pPr>
            <a:r>
              <a:rPr lang="en-US" sz="1800" dirty="0" smtClean="0"/>
              <a:t>time (ns)</a:t>
            </a:r>
            <a:endParaRPr lang="en-US" sz="1800" dirty="0"/>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smtClean="0">
                <a:latin typeface="Calibri" pitchFamily="34" charset="0"/>
              </a:rPr>
              <a:t>Inflection point in computer history</a:t>
            </a:r>
          </a:p>
          <a:p>
            <a:r>
              <a:rPr lang="en-US" sz="1800" dirty="0" smtClean="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smtClean="0">
                <a:latin typeface="Calibri" pitchFamily="34" charset="0"/>
              </a:rPr>
              <a:t>(n) Nehalem processor</a:t>
            </a:r>
          </a:p>
          <a:p>
            <a:r>
              <a:rPr lang="en-US" sz="1800" dirty="0" smtClean="0">
                <a:latin typeface="Calibri" pitchFamily="34" charset="0"/>
              </a:rPr>
              <a:t>(h) </a:t>
            </a:r>
            <a:r>
              <a:rPr lang="en-US" sz="1800" dirty="0" err="1" smtClean="0">
                <a:latin typeface="Calibri" pitchFamily="34" charset="0"/>
              </a:rPr>
              <a:t>Haswell</a:t>
            </a:r>
            <a:r>
              <a:rPr lang="en-US" sz="1800" dirty="0" smtClean="0">
                <a:latin typeface="Calibri" pitchFamily="34" charset="0"/>
              </a:rPr>
              <a:t> processor</a:t>
            </a:r>
          </a:p>
        </p:txBody>
      </p:sp>
    </p:spTree>
    <p:extLst>
      <p:ext uri="{BB962C8B-B14F-4D97-AF65-F5344CB8AC3E}">
        <p14:creationId xmlns:p14="http://schemas.microsoft.com/office/powerpoint/2010/main" val="205649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47259"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a:t>r</a:t>
            </a:r>
            <a:r>
              <a:rPr lang="en-US" sz="1600" dirty="0" err="1" smtClean="0"/>
              <a:t>ax</a:t>
            </a:r>
            <a:endParaRPr lang="en-US" sz="1600" dirty="0"/>
          </a:p>
        </p:txBody>
      </p:sp>
      <p:sp>
        <p:nvSpPr>
          <p:cNvPr id="67612" name="Text Box 28"/>
          <p:cNvSpPr txBox="1">
            <a:spLocks noChangeArrowheads="1"/>
          </p:cNvSpPr>
          <p:nvPr/>
        </p:nvSpPr>
        <p:spPr bwMode="auto">
          <a:xfrm>
            <a:off x="462915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8627" name="Text Box 19"/>
          <p:cNvSpPr txBox="1">
            <a:spLocks noChangeArrowheads="1"/>
          </p:cNvSpPr>
          <p:nvPr/>
        </p:nvSpPr>
        <p:spPr bwMode="auto">
          <a:xfrm>
            <a:off x="5772844" y="3729623"/>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8633" name="Text Box 25"/>
          <p:cNvSpPr txBox="1">
            <a:spLocks noChangeArrowheads="1"/>
          </p:cNvSpPr>
          <p:nvPr/>
        </p:nvSpPr>
        <p:spPr bwMode="auto">
          <a:xfrm>
            <a:off x="1252021" y="30120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x from the bus and copies it into register </a:t>
            </a:r>
            <a:r>
              <a:rPr lang="en-US" dirty="0" smtClean="0"/>
              <a:t>%</a:t>
            </a:r>
            <a:r>
              <a:rPr lang="en-US" dirty="0" err="1" smtClean="0"/>
              <a:t>rax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Bus </a:t>
            </a:r>
            <a:r>
              <a:rPr lang="en-US" sz="1600" dirty="0"/>
              <a:t>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2438400"/>
            <a:ext cx="2984811"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14575</TotalTime>
  <Words>3344</Words>
  <Application>Microsoft Office PowerPoint</Application>
  <PresentationFormat>On-screen Show (4:3)</PresentationFormat>
  <Paragraphs>1030</Paragraphs>
  <Slides>66</Slides>
  <Notes>59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66</vt:i4>
      </vt:variant>
    </vt:vector>
  </HeadingPairs>
  <TitlesOfParts>
    <vt:vector size="79" baseType="lpstr">
      <vt:lpstr>ＭＳ Ｐゴシック</vt:lpstr>
      <vt:lpstr>StarSymbol</vt:lpstr>
      <vt:lpstr>Arial</vt:lpstr>
      <vt:lpstr>Arial Narrow</vt:lpstr>
      <vt:lpstr>Calibri</vt:lpstr>
      <vt:lpstr>Courier New</vt:lpstr>
      <vt:lpstr>Helvetica</vt:lpstr>
      <vt:lpstr>Times</vt:lpstr>
      <vt:lpstr>Times New Roman</vt:lpstr>
      <vt:lpstr>Wingdings</vt:lpstr>
      <vt:lpstr>Wingdings 2</vt:lpstr>
      <vt:lpstr>template2007</vt:lpstr>
      <vt:lpstr>Default Design</vt:lpstr>
      <vt:lpstr>The Memory Hierarchy  15-213: Introduction to Computer Systems 11th Lecture, Oct. 6, 2015</vt:lpstr>
      <vt:lpstr>Today</vt:lpstr>
      <vt:lpstr>Random-Access Memory (RAM)</vt:lpstr>
      <vt:lpstr>SRAM vs DRAM Summary</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(Muliple-Platter View)</vt:lpstr>
      <vt:lpstr>Disk Capacity</vt:lpstr>
      <vt:lpstr>Recording zones </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The CPU-Memory Gap</vt:lpstr>
      <vt:lpstr>Locality to the Rescue! </vt:lpstr>
      <vt:lpstr>Today</vt:lpstr>
      <vt:lpstr>Locality</vt:lpstr>
      <vt:lpstr>Locality Example</vt:lpstr>
      <vt:lpstr>Qualitative Estimates of Locality</vt:lpstr>
      <vt:lpstr>Locality Example</vt:lpstr>
      <vt:lpstr>Locality Example</vt:lpstr>
      <vt:lpstr>Memory Hierarchies</vt:lpstr>
      <vt:lpstr>Today</vt:lpstr>
      <vt:lpstr>Example Memory       Hierarchy</vt:lpstr>
      <vt:lpstr>Caches</vt:lpstr>
      <vt:lpstr>General Cache Concepts</vt:lpstr>
      <vt:lpstr>General Cache Concepts: Hit</vt:lpstr>
      <vt:lpstr>General Cache Concepts: Miss</vt:lpstr>
      <vt:lpstr>General Caching Concepts:  Types of Cache Misses</vt:lpstr>
      <vt:lpstr>Examples of Caching in the Mem. Hierarchy</vt:lpstr>
      <vt:lpstr>Summary</vt:lpstr>
      <vt:lpstr>Supplemental slides</vt:lpstr>
      <vt:lpstr>Conventional DRAM Organization</vt:lpstr>
      <vt:lpstr>Reading DRAM Supercell (2,1)</vt:lpstr>
      <vt:lpstr>Reading DRAM Supercell (2,1)</vt:lpstr>
      <vt:lpstr>Memory Modules</vt:lpstr>
      <vt:lpstr>Enhanced DRAMs</vt:lpstr>
      <vt:lpstr>Storage Trends</vt:lpstr>
      <vt:lpstr>CPU Clock Rates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Minh Nghiem Quoc</cp:lastModifiedBy>
  <cp:revision>511</cp:revision>
  <cp:lastPrinted>1999-09-20T15:19:18Z</cp:lastPrinted>
  <dcterms:created xsi:type="dcterms:W3CDTF">2011-09-29T14:59:56Z</dcterms:created>
  <dcterms:modified xsi:type="dcterms:W3CDTF">2015-11-16T05:05:09Z</dcterms:modified>
</cp:coreProperties>
</file>