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Slab" pitchFamily="2" charset="0"/>
      <p:regular r:id="rId24"/>
    </p:embeddedFont>
    <p:embeddedFont>
      <p:font typeface="PT Serif" panose="020B0604020202020204" charset="0"/>
      <p:regular r:id="rId25"/>
      <p:bold r:id="rId26"/>
      <p:italic r:id="rId27"/>
      <p:boldItalic r:id="rId28"/>
    </p:embeddedFont>
    <p:embeddedFont>
      <p:font typeface="Bree Serif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2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25525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442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958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580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474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316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668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313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657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919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577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303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329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890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350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566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643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41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design_patterns/visito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Bree Serif"/>
                <a:ea typeface="Bree Serif"/>
                <a:cs typeface="Bree Serif"/>
                <a:sym typeface="Bree Serif"/>
              </a:rPr>
              <a:t>Visitor</a:t>
            </a:r>
          </a:p>
          <a:p>
            <a:pPr lvl="0">
              <a:spcBef>
                <a:spcPts val="0"/>
              </a:spcBef>
              <a:buNone/>
            </a:pPr>
            <a:r>
              <a:rPr lang="en" b="1">
                <a:latin typeface="Bree Serif"/>
                <a:ea typeface="Bree Serif"/>
                <a:cs typeface="Bree Serif"/>
                <a:sym typeface="Bree Serif"/>
              </a:rPr>
              <a:t>Visitor Design Pattern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311700" y="2852775"/>
            <a:ext cx="8520600" cy="16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PT Serif"/>
                <a:ea typeface="PT Serif"/>
                <a:cs typeface="PT Serif"/>
                <a:sym typeface="PT Serif"/>
              </a:rPr>
              <a:t>Group 09</a:t>
            </a:r>
          </a:p>
          <a:p>
            <a:pPr lvl="0">
              <a:spcBef>
                <a:spcPts val="0"/>
              </a:spcBef>
              <a:buNone/>
            </a:pPr>
            <a:r>
              <a:rPr lang="en" b="1">
                <a:latin typeface="PT Serif"/>
                <a:ea typeface="PT Serif"/>
                <a:cs typeface="PT Serif"/>
                <a:sym typeface="PT Serif"/>
              </a:rPr>
              <a:t>Võ Trần Thanh Lương</a:t>
            </a:r>
          </a:p>
          <a:p>
            <a:pPr lvl="0">
              <a:spcBef>
                <a:spcPts val="0"/>
              </a:spcBef>
              <a:buNone/>
            </a:pPr>
            <a:r>
              <a:rPr lang="en" b="1">
                <a:latin typeface="PT Serif"/>
                <a:ea typeface="PT Serif"/>
                <a:cs typeface="PT Serif"/>
                <a:sym typeface="PT Serif"/>
              </a:rPr>
              <a:t>Tô Minh Thành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PT Serif"/>
                <a:ea typeface="PT Serif"/>
                <a:cs typeface="PT Serif"/>
                <a:sym typeface="PT Serif"/>
              </a:rPr>
              <a:t>Nguyễn Trần Trọng Tâm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Structure</a:t>
            </a:r>
          </a:p>
        </p:txBody>
      </p:sp>
      <p:pic>
        <p:nvPicPr>
          <p:cNvPr id="117" name="Shape 117" descr="Visitor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396" y="1144125"/>
            <a:ext cx="4151208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91300" y="154800"/>
            <a:ext cx="8222100" cy="907500"/>
          </a:xfrm>
          <a:prstGeom prst="rect">
            <a:avLst/>
          </a:prstGeom>
          <a:noFill/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Bree Serif"/>
                <a:ea typeface="Bree Serif"/>
                <a:cs typeface="Bree Serif"/>
                <a:sym typeface="Bree Serif"/>
              </a:rPr>
              <a:t>Similar problems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14975" y="1006325"/>
            <a:ext cx="6440700" cy="75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Most of OOP languages support </a:t>
            </a:r>
            <a:r>
              <a:rPr lang="en" b="1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single dispatch</a:t>
            </a: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, or </a:t>
            </a:r>
            <a:r>
              <a:rPr lang="en" b="1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virtual method</a:t>
            </a: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614975" y="1757825"/>
            <a:ext cx="3309900" cy="2426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Bree Serif"/>
                <a:ea typeface="Bree Serif"/>
                <a:cs typeface="Bree Serif"/>
                <a:sym typeface="Bree Serif"/>
              </a:rPr>
              <a:t>class</a:t>
            </a: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SpaceShip </a:t>
            </a: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{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  virtual string GetShipType() 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    return </a:t>
            </a:r>
            <a:r>
              <a:rPr lang="en">
                <a:solidFill>
                  <a:srgbClr val="741B47"/>
                </a:solidFill>
                <a:latin typeface="Bree Serif"/>
                <a:ea typeface="Bree Serif"/>
                <a:cs typeface="Bree Serif"/>
                <a:sym typeface="Bree Serif"/>
              </a:rPr>
              <a:t>"SpaceShip"</a:t>
            </a: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  }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Bree Serif"/>
                <a:ea typeface="Bree Serif"/>
                <a:cs typeface="Bree Serif"/>
                <a:sym typeface="Bree Serif"/>
              </a:rPr>
              <a:t>class</a:t>
            </a: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ApolloSpacecraft </a:t>
            </a: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: </a:t>
            </a:r>
            <a:r>
              <a:rPr lang="en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SpaceShip </a:t>
            </a: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{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  virtual string GetShipType() 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    return "</a:t>
            </a:r>
            <a:r>
              <a:rPr lang="en">
                <a:solidFill>
                  <a:srgbClr val="741B47"/>
                </a:solidFill>
                <a:latin typeface="Bree Serif"/>
                <a:ea typeface="Bree Serif"/>
                <a:cs typeface="Bree Serif"/>
                <a:sym typeface="Bree Serif"/>
              </a:rPr>
              <a:t>ApolloSpacecraft</a:t>
            </a: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";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  }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4931050" y="1757825"/>
            <a:ext cx="3596400" cy="2426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Bree Serif"/>
                <a:ea typeface="Bree Serif"/>
                <a:cs typeface="Bree Serif"/>
                <a:sym typeface="Bree Serif"/>
              </a:rPr>
              <a:t>Int </a:t>
            </a: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main(){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SpaceShip </a:t>
            </a: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ship = </a:t>
            </a:r>
            <a:r>
              <a:rPr lang="en">
                <a:solidFill>
                  <a:srgbClr val="0000FF"/>
                </a:solidFill>
                <a:latin typeface="Bree Serif"/>
                <a:ea typeface="Bree Serif"/>
                <a:cs typeface="Bree Serif"/>
                <a:sym typeface="Bree Serif"/>
              </a:rPr>
              <a:t>new</a:t>
            </a: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ApolloSpacecraft</a:t>
            </a: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();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cout&lt;&lt;ship.GetShipType()&lt;&lt;endl;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lvl="0">
              <a:spcBef>
                <a:spcPts val="0"/>
              </a:spcBef>
              <a:buNone/>
            </a:pP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lvl="0">
              <a:spcBef>
                <a:spcPts val="0"/>
              </a:spcBef>
              <a:buNone/>
            </a:pP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Ouput on the screen would be 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>
                <a:solidFill>
                  <a:srgbClr val="A64D79"/>
                </a:solidFill>
                <a:latin typeface="Bree Serif"/>
                <a:ea typeface="Bree Serif"/>
                <a:cs typeface="Bree Serif"/>
                <a:sym typeface="Bree Serif"/>
              </a:rPr>
              <a:t>ApolloSpacescraft;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55899" y="536699"/>
            <a:ext cx="4764381" cy="4150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But suppose you have something like this : </a:t>
            </a:r>
          </a:p>
          <a:p>
            <a:pPr lvl="0">
              <a:spcBef>
                <a:spcPts val="0"/>
              </a:spcBef>
              <a:buNone/>
            </a:pPr>
            <a:endParaRPr dirty="0">
              <a:latin typeface="Bree Serif"/>
              <a:ea typeface="Bree Serif"/>
              <a:cs typeface="Bree Serif"/>
              <a:sym typeface="Bree Serif"/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Bree Serif"/>
                <a:ea typeface="Bree Serif"/>
                <a:cs typeface="Bree Serif"/>
                <a:sym typeface="Bree Serif"/>
              </a:rPr>
              <a:t>class </a:t>
            </a:r>
            <a:r>
              <a:rPr lang="en" dirty="0">
                <a:solidFill>
                  <a:srgbClr val="A64D79"/>
                </a:solidFill>
                <a:latin typeface="Bree Serif"/>
                <a:ea typeface="Bree Serif"/>
                <a:cs typeface="Bree Serif"/>
                <a:sym typeface="Bree Serif"/>
              </a:rPr>
              <a:t>Asteroid </a:t>
            </a: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 virtual </a:t>
            </a:r>
            <a:r>
              <a:rPr lang="en" dirty="0">
                <a:solidFill>
                  <a:srgbClr val="0000FF"/>
                </a:solidFill>
                <a:latin typeface="Bree Serif"/>
                <a:ea typeface="Bree Serif"/>
                <a:cs typeface="Bree Serif"/>
                <a:sym typeface="Bree Serif"/>
              </a:rPr>
              <a:t>void </a:t>
            </a: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CollideWith(SpaceShip ship) {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  cout&lt;&lt;"Asteroid hit a SpaceShip";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  }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  </a:t>
            </a:r>
            <a:r>
              <a:rPr lang="en" dirty="0">
                <a:solidFill>
                  <a:srgbClr val="0000FF"/>
                </a:solidFill>
                <a:latin typeface="Bree Serif"/>
                <a:ea typeface="Bree Serif"/>
                <a:cs typeface="Bree Serif"/>
                <a:sym typeface="Bree Serif"/>
              </a:rPr>
              <a:t>virtual void</a:t>
            </a: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 CollideWith(ApolloSpacecraft ship) {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   cout&lt;&lt;"Asteroid hit an ApolloSpacecraft");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  }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}; </a:t>
            </a:r>
          </a:p>
          <a:p>
            <a:pPr lvl="0">
              <a:spcBef>
                <a:spcPts val="0"/>
              </a:spcBef>
              <a:buNone/>
            </a:pPr>
            <a:endParaRPr dirty="0">
              <a:latin typeface="Bree Serif"/>
              <a:ea typeface="Bree Serif"/>
              <a:cs typeface="Bree Serif"/>
              <a:sym typeface="Bree Serif"/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Bree Serif"/>
                <a:ea typeface="Bree Serif"/>
                <a:cs typeface="Bree Serif"/>
                <a:sym typeface="Bree Serif"/>
              </a:rPr>
              <a:t>class </a:t>
            </a:r>
            <a:r>
              <a:rPr lang="en" dirty="0">
                <a:solidFill>
                  <a:srgbClr val="38761D"/>
                </a:solidFill>
                <a:latin typeface="Bree Serif"/>
                <a:ea typeface="Bree Serif"/>
                <a:cs typeface="Bree Serif"/>
                <a:sym typeface="Bree Serif"/>
              </a:rPr>
              <a:t>ExplodingAsteroid </a:t>
            </a: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:</a:t>
            </a:r>
            <a:r>
              <a:rPr lang="en" dirty="0">
                <a:solidFill>
                  <a:srgbClr val="A64D79"/>
                </a:solidFill>
                <a:latin typeface="Bree Serif"/>
                <a:ea typeface="Bree Serif"/>
                <a:cs typeface="Bree Serif"/>
                <a:sym typeface="Bree Serif"/>
              </a:rPr>
              <a:t> Asteroid</a:t>
            </a: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 {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" dirty="0">
                <a:solidFill>
                  <a:srgbClr val="0000FF"/>
                </a:solidFill>
                <a:latin typeface="Bree Serif"/>
                <a:ea typeface="Bree Serif"/>
                <a:cs typeface="Bree Serif"/>
                <a:sym typeface="Bree Serif"/>
              </a:rPr>
              <a:t>void </a:t>
            </a: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CollideWith(SpaceShip ship) {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   cout&lt;&lt;"ExplodingAsteroid hit a SpaceShip";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  }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" dirty="0">
                <a:solidFill>
                  <a:srgbClr val="0000FF"/>
                </a:solidFill>
                <a:latin typeface="Bree Serif"/>
                <a:ea typeface="Bree Serif"/>
                <a:cs typeface="Bree Serif"/>
                <a:sym typeface="Bree Serif"/>
              </a:rPr>
              <a:t>void </a:t>
            </a: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CollideWith(ApolloSpacecraft ship) {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    cout&lt;&lt;"ExplodingAsteroid hit an ApolloSpacecraft";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  }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};</a:t>
            </a:r>
          </a:p>
          <a:p>
            <a:pPr lvl="0">
              <a:spcBef>
                <a:spcPts val="0"/>
              </a:spcBef>
              <a:buNone/>
            </a:pPr>
            <a:endParaRPr dirty="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4875125" y="536700"/>
            <a:ext cx="4182000" cy="285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Bree Serif"/>
                <a:ea typeface="Bree Serif"/>
                <a:cs typeface="Bree Serif"/>
                <a:sym typeface="Bree Serif"/>
              </a:rPr>
              <a:t>Int </a:t>
            </a: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main()</a:t>
            </a:r>
            <a:br>
              <a:rPr lang="en" dirty="0"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{	</a:t>
            </a:r>
          </a:p>
          <a:p>
            <a:pPr lvl="0">
              <a:spcBef>
                <a:spcPts val="0"/>
              </a:spcBef>
              <a:buNone/>
            </a:pPr>
            <a:endParaRPr dirty="0">
              <a:latin typeface="Bree Serif"/>
              <a:ea typeface="Bree Serif"/>
              <a:cs typeface="Bree Serif"/>
              <a:sym typeface="Bree Serif"/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Asteroid </a:t>
            </a:r>
            <a:r>
              <a:rPr lang="en" dirty="0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theExplodingAsteroidRef </a:t>
            </a: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= new </a:t>
            </a:r>
            <a:r>
              <a:rPr lang="en" dirty="0">
                <a:solidFill>
                  <a:srgbClr val="0000FF"/>
                </a:solidFill>
                <a:latin typeface="Bree Serif"/>
                <a:ea typeface="Bree Serif"/>
                <a:cs typeface="Bree Serif"/>
                <a:sym typeface="Bree Serif"/>
              </a:rPr>
              <a:t>ExplodingAsteroid</a:t>
            </a: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();</a:t>
            </a:r>
          </a:p>
          <a:p>
            <a:pPr lvl="0">
              <a:spcBef>
                <a:spcPts val="0"/>
              </a:spcBef>
              <a:buNone/>
            </a:pPr>
            <a:endParaRPr dirty="0">
              <a:latin typeface="Bree Serif"/>
              <a:ea typeface="Bree Serif"/>
              <a:cs typeface="Bree Serif"/>
              <a:sym typeface="Bree Serif"/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SpaceShip </a:t>
            </a:r>
            <a:r>
              <a:rPr lang="en" dirty="0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theApolloSpacecraftRef </a:t>
            </a: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= new </a:t>
            </a:r>
            <a:r>
              <a:rPr lang="en" dirty="0">
                <a:solidFill>
                  <a:srgbClr val="0000FF"/>
                </a:solidFill>
                <a:latin typeface="Bree Serif"/>
                <a:ea typeface="Bree Serif"/>
                <a:cs typeface="Bree Serif"/>
                <a:sym typeface="Bree Serif"/>
              </a:rPr>
              <a:t>ApolloSpacecraft</a:t>
            </a: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();</a:t>
            </a:r>
          </a:p>
          <a:p>
            <a:pPr lvl="0">
              <a:spcBef>
                <a:spcPts val="0"/>
              </a:spcBef>
              <a:buNone/>
            </a:pPr>
            <a:endParaRPr dirty="0">
              <a:latin typeface="Bree Serif"/>
              <a:ea typeface="Bree Serif"/>
              <a:cs typeface="Bree Serif"/>
              <a:sym typeface="Bree Serif"/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theExplodingAsteroidRef</a:t>
            </a: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.</a:t>
            </a:r>
            <a:r>
              <a:rPr lang="en" dirty="0">
                <a:solidFill>
                  <a:srgbClr val="741B47"/>
                </a:solidFill>
                <a:latin typeface="Bree Serif"/>
                <a:ea typeface="Bree Serif"/>
                <a:cs typeface="Bree Serif"/>
                <a:sym typeface="Bree Serif"/>
              </a:rPr>
              <a:t>CollideWith</a:t>
            </a: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(</a:t>
            </a:r>
            <a:r>
              <a:rPr lang="en" dirty="0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theApolloSpacecraftRef</a:t>
            </a: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}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5444011" y="3966437"/>
            <a:ext cx="3020827" cy="4880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ExplodingAsteroid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 hit a </a:t>
            </a: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SpaceShip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Bree Serif"/>
                <a:ea typeface="Bree Serif"/>
                <a:cs typeface="Bree Serif"/>
                <a:sym typeface="Bree Serif"/>
              </a:rPr>
              <a:t>Pros and Cons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Pros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59725" y="1792125"/>
            <a:ext cx="8106600" cy="268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Bree Serif"/>
              <a:buAutoNum type="arabicParenR"/>
            </a:pPr>
            <a:r>
              <a:rPr lang="en" sz="1800" dirty="0">
                <a:latin typeface="Bree Serif"/>
                <a:ea typeface="Bree Serif"/>
                <a:cs typeface="Bree Serif"/>
                <a:sym typeface="Bree Serif"/>
              </a:rPr>
              <a:t>Allow additional operations to be operated on structure without having to modify the structure </a:t>
            </a:r>
            <a:r>
              <a:rPr lang="en" sz="1800" dirty="0" smtClean="0">
                <a:latin typeface="Bree Serif"/>
                <a:ea typeface="Bree Serif"/>
                <a:cs typeface="Bree Serif"/>
                <a:sym typeface="Bree Serif"/>
              </a:rPr>
              <a:t>itself.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Bree Serif"/>
              <a:buAutoNum type="arabicParenR"/>
            </a:pPr>
            <a:r>
              <a:rPr lang="en" sz="1800" dirty="0" smtClean="0">
                <a:latin typeface="Bree Serif"/>
                <a:ea typeface="Bree Serif"/>
                <a:cs typeface="Bree Serif"/>
                <a:sym typeface="Bree Serif"/>
              </a:rPr>
              <a:t>Allow </a:t>
            </a:r>
            <a:r>
              <a:rPr lang="en" sz="1800" dirty="0">
                <a:latin typeface="Bree Serif"/>
                <a:ea typeface="Bree Serif"/>
                <a:cs typeface="Bree Serif"/>
                <a:sym typeface="Bree Serif"/>
              </a:rPr>
              <a:t>the result of implementation to depend on both the the return data type and the parameter type.</a:t>
            </a:r>
          </a:p>
          <a:p>
            <a:pPr lvl="0">
              <a:spcBef>
                <a:spcPts val="0"/>
              </a:spcBef>
              <a:buNone/>
            </a:pPr>
            <a:endParaRPr sz="1800" dirty="0">
              <a:latin typeface="Bree Serif"/>
              <a:ea typeface="Bree Serif"/>
              <a:cs typeface="Bree Serif"/>
              <a:sym typeface="Bree Serif"/>
            </a:endParaRPr>
          </a:p>
          <a:p>
            <a:pPr lvl="0">
              <a:spcBef>
                <a:spcPts val="0"/>
              </a:spcBef>
              <a:buNone/>
            </a:pPr>
            <a:endParaRPr sz="1800" dirty="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Cons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577975" y="1594000"/>
            <a:ext cx="7674000" cy="268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Bree Serif"/>
              <a:buAutoNum type="arabicParenR"/>
            </a:pPr>
            <a:r>
              <a:rPr lang="en" sz="1800" dirty="0">
                <a:latin typeface="Bree Serif"/>
                <a:ea typeface="Bree Serif"/>
                <a:cs typeface="Bree Serif"/>
                <a:sym typeface="Bree Serif"/>
              </a:rPr>
              <a:t>Additional implementation is required. </a:t>
            </a:r>
            <a:endParaRPr lang="en" sz="1800" dirty="0">
              <a:latin typeface="Bree Serif"/>
              <a:ea typeface="Bree Serif"/>
              <a:cs typeface="Bree Serif"/>
              <a:sym typeface="Bree Serif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Bree Serif"/>
              <a:buAutoNum type="arabicParenR"/>
            </a:pPr>
            <a:r>
              <a:rPr lang="en" sz="1800" dirty="0" smtClean="0">
                <a:latin typeface="Bree Serif"/>
                <a:ea typeface="Bree Serif"/>
                <a:cs typeface="Bree Serif"/>
                <a:sym typeface="Bree Serif"/>
              </a:rPr>
              <a:t>If </a:t>
            </a:r>
            <a:r>
              <a:rPr lang="en" sz="1800" dirty="0">
                <a:latin typeface="Bree Serif"/>
                <a:ea typeface="Bree Serif"/>
                <a:cs typeface="Bree Serif"/>
                <a:sym typeface="Bree Serif"/>
              </a:rPr>
              <a:t>visitor pattern was not intended, modification is required.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510450" y="1955975"/>
            <a:ext cx="8123100" cy="167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latin typeface="Bree Serif"/>
                <a:ea typeface="Bree Serif"/>
                <a:cs typeface="Bree Serif"/>
                <a:sym typeface="Bree Serif"/>
              </a:rPr>
              <a:t>THANK YOU FOR YOUR ATTENTION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References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111825" y="1534550"/>
            <a:ext cx="8644200" cy="3078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Bree Serif"/>
              <a:buChar char="-"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  <a:hlinkClick r:id="rId3"/>
              </a:rPr>
              <a:t>https://sourcemaking.com/design_patterns/visitor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Bree Serif"/>
              <a:buChar char="-"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https://www.codeproject.com/articles/588882/the-visitor-pattern-explained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Bree Serif"/>
                <a:ea typeface="Bree Serif"/>
                <a:cs typeface="Bree Serif"/>
                <a:sym typeface="Bree Serif"/>
              </a:rPr>
              <a:t>Contents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PT Serif"/>
              <a:buAutoNum type="arabicPeriod"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Problems and normal solutions</a:t>
            </a:r>
          </a:p>
          <a:p>
            <a:pPr marL="457200" lvl="0" indent="-228600" rtl="0">
              <a:spcBef>
                <a:spcPts val="0"/>
              </a:spcBef>
              <a:buFont typeface="PT Serif"/>
              <a:buAutoNum type="arabicPeriod"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Visitor Design Pattern</a:t>
            </a:r>
          </a:p>
          <a:p>
            <a:pPr marL="457200" lvl="0" indent="-228600" rtl="0">
              <a:spcBef>
                <a:spcPts val="0"/>
              </a:spcBef>
              <a:buFont typeface="PT Serif"/>
              <a:buAutoNum type="arabicPeriod"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Solving the problem using pattern</a:t>
            </a:r>
          </a:p>
          <a:p>
            <a:pPr marL="457200" lvl="0" indent="-228600" rtl="0">
              <a:spcBef>
                <a:spcPts val="0"/>
              </a:spcBef>
              <a:buFont typeface="PT Serif"/>
              <a:buAutoNum type="arabicPeriod"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Similar problems</a:t>
            </a:r>
          </a:p>
          <a:p>
            <a:pPr marL="457200" lvl="0" indent="-228600" rtl="0">
              <a:spcBef>
                <a:spcPts val="0"/>
              </a:spcBef>
              <a:buFont typeface="PT Serif"/>
              <a:buAutoNum type="arabicPeriod"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Pros and Cons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latin typeface="PT Serif"/>
              <a:ea typeface="PT Serif"/>
              <a:cs typeface="PT Serif"/>
              <a:sym typeface="PT Serif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3600">
                <a:latin typeface="Bree Serif"/>
                <a:ea typeface="Bree Serif"/>
                <a:cs typeface="Bree Serif"/>
                <a:sym typeface="Bree Serif"/>
              </a:rPr>
              <a:t>Problems and normal solutions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Problem</a:t>
            </a:r>
          </a:p>
        </p:txBody>
      </p:sp>
      <p:pic>
        <p:nvPicPr>
          <p:cNvPr id="81" name="Shape 81" descr="croft_manor_counter-strike_global_offensive_ma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362" y="1144125"/>
            <a:ext cx="6573263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Normal solution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87900" y="1741800"/>
            <a:ext cx="3999900" cy="165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PT Serif"/>
                <a:ea typeface="PT Serif"/>
                <a:cs typeface="PT Serif"/>
                <a:sym typeface="PT Serif"/>
              </a:rPr>
              <a:t>Solution: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PT Serif"/>
                <a:ea typeface="PT Serif"/>
                <a:cs typeface="PT Serif"/>
                <a:sym typeface="PT Serif"/>
              </a:rPr>
              <a:t>Trying to modify the predefined structure when a new feature is needed.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756200" y="1741800"/>
            <a:ext cx="4211400" cy="217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PT Serif"/>
                <a:ea typeface="PT Serif"/>
                <a:cs typeface="PT Serif"/>
                <a:sym typeface="PT Serif"/>
              </a:rPr>
              <a:t>Problem with this solution: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PT Serif"/>
                <a:ea typeface="PT Serif"/>
                <a:cs typeface="PT Serif"/>
                <a:sym typeface="PT Serif"/>
              </a:rPr>
              <a:t>Expensive and inefficient since modifications rare required constantly.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Bree Serif"/>
                <a:ea typeface="Bree Serif"/>
                <a:cs typeface="Bree Serif"/>
                <a:sym typeface="Bree Serif"/>
              </a:rPr>
              <a:t>Solving the problem using pattern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Look again at the problem</a:t>
            </a:r>
          </a:p>
        </p:txBody>
      </p:sp>
      <p:pic>
        <p:nvPicPr>
          <p:cNvPr id="99" name="Shape 99" descr="df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250" y="1144125"/>
            <a:ext cx="6217491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Bree Serif"/>
                <a:ea typeface="Bree Serif"/>
                <a:cs typeface="Bree Serif"/>
                <a:sym typeface="Bree Serif"/>
              </a:rPr>
              <a:t>Visitor Design Pattern</a:t>
            </a:r>
          </a:p>
        </p:txBody>
      </p:sp>
    </p:spTree>
  </p:cSld>
  <p:clrMapOvr>
    <a:masterClrMapping/>
  </p:clrMapOvr>
  <p:transition spd="med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Visitor Design Pattern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99836" y="2109475"/>
            <a:ext cx="4556364" cy="163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PT Serif"/>
                <a:ea typeface="PT Serif"/>
                <a:cs typeface="PT Serif"/>
                <a:sym typeface="PT Serif"/>
              </a:rPr>
              <a:t>Definition (by the Gang of Four):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“A way of separating an operation from an object structure on which it operates…”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PT Serif"/>
              <a:ea typeface="PT Serif"/>
              <a:cs typeface="PT Serif"/>
              <a:sym typeface="PT Serif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5046870" y="2109475"/>
            <a:ext cx="3999900" cy="183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PT Serif"/>
                <a:ea typeface="PT Serif"/>
                <a:cs typeface="PT Serif"/>
                <a:sym typeface="PT Serif"/>
              </a:rPr>
              <a:t>Main purpose: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PT Serif"/>
                <a:ea typeface="PT Serif"/>
                <a:cs typeface="PT Serif"/>
                <a:sym typeface="PT Serif"/>
              </a:rPr>
              <a:t>Add new methods to a class without having to modify the source.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360</Words>
  <Application>Microsoft Office PowerPoint</Application>
  <PresentationFormat>On-screen Show (16:9)</PresentationFormat>
  <Paragraphs>90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Roboto</vt:lpstr>
      <vt:lpstr>Arial</vt:lpstr>
      <vt:lpstr>Roboto Slab</vt:lpstr>
      <vt:lpstr>PT Serif</vt:lpstr>
      <vt:lpstr>Bree Serif</vt:lpstr>
      <vt:lpstr>marina</vt:lpstr>
      <vt:lpstr>Visitor Visitor Design Pattern</vt:lpstr>
      <vt:lpstr>Contents</vt:lpstr>
      <vt:lpstr> Problems and normal solutions</vt:lpstr>
      <vt:lpstr>Problem</vt:lpstr>
      <vt:lpstr>Normal solution</vt:lpstr>
      <vt:lpstr>Solving the problem using pattern</vt:lpstr>
      <vt:lpstr>Look again at the problem</vt:lpstr>
      <vt:lpstr>Visitor Design Pattern</vt:lpstr>
      <vt:lpstr>Visitor Design Pattern</vt:lpstr>
      <vt:lpstr>Structure</vt:lpstr>
      <vt:lpstr>Similar problems</vt:lpstr>
      <vt:lpstr>PowerPoint Presentation</vt:lpstr>
      <vt:lpstr>Pros and Cons</vt:lpstr>
      <vt:lpstr>Pros</vt:lpstr>
      <vt:lpstr>Cons</vt:lpstr>
      <vt:lpstr>THANK YOU FOR YOUR ATTENTION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Visitor Visitor Design Pattern</dc:title>
  <cp:lastModifiedBy>K501LB</cp:lastModifiedBy>
  <cp:revision>2</cp:revision>
  <dcterms:modified xsi:type="dcterms:W3CDTF">2016-12-14T01:31:16Z</dcterms:modified>
</cp:coreProperties>
</file>