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9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9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9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9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97388C9-2DBF-4063-82B0-23A2C7F236F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116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18CE12A-4244-4609-9C1A-3C26809A699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129143-5989-4A7F-A058-ED0AAB3383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88009F-E164-4811-B089-C4A7D9067DB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150858D-4903-45AF-B238-BFB42007EF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F38020D-400E-4022-9EA6-DED7798D4EC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1263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9821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8368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508625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59238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00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0422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7462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896991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947885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487188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Hình ảnh 105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Hình ảnh 106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16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4F81BD">
              <a:alpha val="3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2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rgbClr val="C0504D">
              <a:alpha val="72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53735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5B3D7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rgbClr val="4F81BD">
              <a:alpha val="8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rgbClr val="4F81BD">
              <a:alpha val="8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4F81BD">
              <a:alpha val="3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2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rgbClr val="C0504D">
              <a:alpha val="72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53735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5B3D7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rgbClr val="4F81BD">
              <a:alpha val="8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2527200" y="16997040"/>
            <a:ext cx="841680" cy="5664960"/>
          </a:xfrm>
          <a:prstGeom prst="triangle">
            <a:avLst>
              <a:gd name="adj" fmla="val 100000"/>
            </a:avLst>
          </a:prstGeom>
          <a:solidFill>
            <a:srgbClr val="4F81BD">
              <a:alpha val="8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4F81BD">
              <a:alpha val="3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2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rgbClr val="C0504D">
              <a:alpha val="72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53735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5B3D7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rgbClr val="4F81BD">
              <a:alpha val="8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rgbClr val="4F81BD">
              <a:alpha val="8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4F81BD">
              <a:alpha val="3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2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rgbClr val="C0504D">
              <a:alpha val="72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53735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5B3D7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rgbClr val="4F81BD">
              <a:alpha val="8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rgbClr val="4F81BD">
              <a:alpha val="8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en-US" sz="9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12/12/16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/>
            <a:fld id="{D0B9ACAE-6535-48B6-8E41-3D1577FC8E38}" type="slidenum">
              <a:rPr lang="en-US" sz="900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pPr algn="r"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03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58200" y="2405160"/>
            <a:ext cx="891504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1" strike="noStrike" spc="-1">
                <a:solidFill>
                  <a:srgbClr val="54A02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ABSTRACT FACTORY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Nguyen Duc Khanh Thi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Bui Ngoc Thanh Mai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Nguyen Thanh Tung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1" y="62345"/>
            <a:ext cx="1107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Bauhaus 93" panose="04030905020B02020C02" pitchFamily="82" charset="0"/>
              </a:rPr>
              <a:t>EXAMPLE PROBLEM</a:t>
            </a:r>
            <a:endParaRPr lang="en-US" sz="4000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891" y="1295400"/>
            <a:ext cx="107973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We need to create the appropriate object containing the information about </a:t>
            </a:r>
            <a:r>
              <a:rPr lang="en-US" dirty="0" smtClean="0">
                <a:solidFill>
                  <a:prstClr val="black"/>
                </a:solidFill>
              </a:rPr>
              <a:t>pizza </a:t>
            </a:r>
            <a:r>
              <a:rPr lang="en-US" dirty="0">
                <a:solidFill>
                  <a:prstClr val="black"/>
                </a:solidFill>
              </a:rPr>
              <a:t>based on the user request of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Type of pizza</a:t>
            </a:r>
            <a:endParaRPr lang="en-US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Ingredient of that pizza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For the sake of simplicity, let's assume we have 3 </a:t>
            </a:r>
            <a:r>
              <a:rPr lang="en-US" dirty="0" smtClean="0">
                <a:solidFill>
                  <a:prstClr val="black"/>
                </a:solidFill>
              </a:rPr>
              <a:t>types of pizza: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New York</a:t>
            </a:r>
            <a:endParaRPr lang="en-US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Chicago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California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and there could be two </a:t>
            </a:r>
            <a:r>
              <a:rPr lang="en-US" dirty="0" smtClean="0">
                <a:solidFill>
                  <a:prstClr val="black"/>
                </a:solidFill>
              </a:rPr>
              <a:t>ingredients for each pizza: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Cheese</a:t>
            </a:r>
            <a:endParaRPr lang="en-US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Sauce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Bauhaus 93" panose="04030905020B02020C02" pitchFamily="82" charset="0"/>
              </a:rPr>
              <a:t>Creating the Abstract Products</a:t>
            </a:r>
          </a:p>
          <a:p>
            <a:endParaRPr lang="en-US" sz="3200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9600" y="1905000"/>
            <a:ext cx="8534400" cy="28931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//Cheese </a:t>
            </a:r>
            <a:r>
              <a:rPr lang="en-US" sz="1400" b="1" dirty="0">
                <a:solidFill>
                  <a:prstClr val="black"/>
                </a:solidFill>
              </a:rPr>
              <a:t>interface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class </a:t>
            </a:r>
            <a:r>
              <a:rPr lang="en-US" sz="1400" b="1" dirty="0" smtClean="0">
                <a:solidFill>
                  <a:prstClr val="black"/>
                </a:solidFill>
              </a:rPr>
              <a:t>Cheese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virtual </a:t>
            </a:r>
            <a:r>
              <a:rPr lang="en-US" sz="1400" b="1" dirty="0" err="1">
                <a:solidFill>
                  <a:prstClr val="black"/>
                </a:solidFill>
              </a:rPr>
              <a:t>std</a:t>
            </a:r>
            <a:r>
              <a:rPr lang="en-US" sz="1400" b="1" dirty="0" smtClean="0">
                <a:solidFill>
                  <a:prstClr val="black"/>
                </a:solidFill>
              </a:rPr>
              <a:t>::string Name() </a:t>
            </a:r>
            <a:r>
              <a:rPr lang="en-US" sz="1400" b="1" dirty="0">
                <a:solidFill>
                  <a:prstClr val="black"/>
                </a:solidFill>
              </a:rPr>
              <a:t>= 0;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//Sauce </a:t>
            </a:r>
            <a:r>
              <a:rPr lang="en-US" sz="1400" b="1" dirty="0">
                <a:solidFill>
                  <a:prstClr val="black"/>
                </a:solidFill>
              </a:rPr>
              <a:t>interface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class </a:t>
            </a:r>
            <a:r>
              <a:rPr lang="en-US" sz="1400" b="1" dirty="0" smtClean="0">
                <a:solidFill>
                  <a:prstClr val="black"/>
                </a:solidFill>
              </a:rPr>
              <a:t>Sauce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virtual </a:t>
            </a:r>
            <a:r>
              <a:rPr lang="en-US" sz="1400" b="1" dirty="0" err="1">
                <a:solidFill>
                  <a:prstClr val="black"/>
                </a:solidFill>
              </a:rPr>
              <a:t>std</a:t>
            </a:r>
            <a:r>
              <a:rPr lang="en-US" sz="1400" b="1" dirty="0" smtClean="0">
                <a:solidFill>
                  <a:prstClr val="black"/>
                </a:solidFill>
              </a:rPr>
              <a:t>::string Name() </a:t>
            </a:r>
            <a:r>
              <a:rPr lang="en-US" sz="1400" b="1" dirty="0">
                <a:solidFill>
                  <a:prstClr val="black"/>
                </a:solidFill>
              </a:rPr>
              <a:t>= 0;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61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2400" y="41930"/>
            <a:ext cx="894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Bauhaus 93" panose="04030905020B02020C02" pitchFamily="82" charset="0"/>
              </a:rPr>
              <a:t>Creating the Concrete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" y="1164134"/>
            <a:ext cx="4724400" cy="39703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class </a:t>
            </a:r>
            <a:r>
              <a:rPr lang="en-US" sz="1400" b="1" dirty="0" err="1" smtClean="0">
                <a:solidFill>
                  <a:prstClr val="black"/>
                </a:solidFill>
              </a:rPr>
              <a:t>MarinaraSauce</a:t>
            </a:r>
            <a:r>
              <a:rPr lang="en-US" sz="1400" b="1" dirty="0" smtClean="0">
                <a:solidFill>
                  <a:prstClr val="black"/>
                </a:solidFill>
              </a:rPr>
              <a:t> : </a:t>
            </a:r>
            <a:r>
              <a:rPr lang="en-US" sz="1400" b="1" dirty="0">
                <a:solidFill>
                  <a:prstClr val="black"/>
                </a:solidFill>
              </a:rPr>
              <a:t>public </a:t>
            </a:r>
            <a:r>
              <a:rPr lang="en-US" sz="1400" b="1" dirty="0" smtClean="0">
                <a:solidFill>
                  <a:prstClr val="black"/>
                </a:solidFill>
              </a:rPr>
              <a:t>Sauce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err="1">
                <a:solidFill>
                  <a:prstClr val="black"/>
                </a:solidFill>
              </a:rPr>
              <a:t>std</a:t>
            </a:r>
            <a:r>
              <a:rPr lang="en-US" sz="1400" b="1" dirty="0">
                <a:solidFill>
                  <a:prstClr val="black"/>
                </a:solidFill>
              </a:rPr>
              <a:t>::string Name()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" </a:t>
            </a:r>
            <a:r>
              <a:rPr lang="en-US" sz="1400" b="1" dirty="0" smtClean="0">
                <a:solidFill>
                  <a:prstClr val="black"/>
                </a:solidFill>
              </a:rPr>
              <a:t>Marinara Sauce </a:t>
            </a:r>
            <a:r>
              <a:rPr lang="en-US" sz="1400" b="1" dirty="0">
                <a:solidFill>
                  <a:prstClr val="black"/>
                </a:solidFill>
              </a:rPr>
              <a:t>";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class </a:t>
            </a:r>
            <a:r>
              <a:rPr lang="en-US" sz="1400" b="1" dirty="0" err="1" smtClean="0">
                <a:solidFill>
                  <a:prstClr val="black"/>
                </a:solidFill>
              </a:rPr>
              <a:t>BruttchetaSauce</a:t>
            </a:r>
            <a:r>
              <a:rPr lang="en-US" sz="1400" b="1" dirty="0" smtClean="0">
                <a:solidFill>
                  <a:prstClr val="black"/>
                </a:solidFill>
              </a:rPr>
              <a:t> : </a:t>
            </a:r>
            <a:r>
              <a:rPr lang="en-US" sz="1400" b="1" dirty="0">
                <a:solidFill>
                  <a:prstClr val="black"/>
                </a:solidFill>
              </a:rPr>
              <a:t>public </a:t>
            </a:r>
            <a:r>
              <a:rPr lang="en-US" sz="1400" b="1" dirty="0" smtClean="0">
                <a:solidFill>
                  <a:prstClr val="black"/>
                </a:solidFill>
              </a:rPr>
              <a:t>Sauce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err="1">
                <a:solidFill>
                  <a:prstClr val="black"/>
                </a:solidFill>
              </a:rPr>
              <a:t>std</a:t>
            </a:r>
            <a:r>
              <a:rPr lang="en-US" sz="1400" b="1" dirty="0">
                <a:solidFill>
                  <a:prstClr val="black"/>
                </a:solidFill>
              </a:rPr>
              <a:t>::string Name()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" </a:t>
            </a:r>
            <a:r>
              <a:rPr lang="en-US" sz="1400" b="1" dirty="0" err="1" smtClean="0">
                <a:solidFill>
                  <a:prstClr val="black"/>
                </a:solidFill>
              </a:rPr>
              <a:t>Bruttcheta</a:t>
            </a:r>
            <a:r>
              <a:rPr lang="en-US" sz="1400" b="1" dirty="0" smtClean="0">
                <a:solidFill>
                  <a:prstClr val="black"/>
                </a:solidFill>
              </a:rPr>
              <a:t> Sauce </a:t>
            </a:r>
            <a:r>
              <a:rPr lang="en-US" sz="1400" b="1" dirty="0">
                <a:solidFill>
                  <a:prstClr val="black"/>
                </a:solidFill>
              </a:rPr>
              <a:t>";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};</a:t>
            </a:r>
          </a:p>
          <a:p>
            <a:r>
              <a:rPr lang="en-US" sz="1400" b="1" dirty="0" smtClean="0">
                <a:solidFill>
                  <a:prstClr val="black"/>
                </a:solidFill>
              </a:rPr>
              <a:t>};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3600" y="1164134"/>
            <a:ext cx="4978400" cy="39703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class </a:t>
            </a:r>
            <a:r>
              <a:rPr lang="en-US" sz="1400" b="1" dirty="0" err="1" smtClean="0">
                <a:solidFill>
                  <a:prstClr val="black"/>
                </a:solidFill>
              </a:rPr>
              <a:t>ReggianoCheese</a:t>
            </a:r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prstClr val="black"/>
                </a:solidFill>
              </a:rPr>
              <a:t>: public </a:t>
            </a:r>
            <a:r>
              <a:rPr lang="en-US" sz="1400" b="1" dirty="0" smtClean="0">
                <a:solidFill>
                  <a:prstClr val="black"/>
                </a:solidFill>
              </a:rPr>
              <a:t>Cheese</a:t>
            </a:r>
          </a:p>
          <a:p>
            <a:r>
              <a:rPr lang="en-US" sz="1400" b="1" dirty="0" smtClean="0">
                <a:solidFill>
                  <a:prstClr val="black"/>
                </a:solidFill>
              </a:rPr>
              <a:t>{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err="1">
                <a:solidFill>
                  <a:prstClr val="black"/>
                </a:solidFill>
              </a:rPr>
              <a:t>std</a:t>
            </a:r>
            <a:r>
              <a:rPr lang="en-US" sz="1400" b="1" dirty="0">
                <a:solidFill>
                  <a:prstClr val="black"/>
                </a:solidFill>
              </a:rPr>
              <a:t>::string Name()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" </a:t>
            </a:r>
            <a:r>
              <a:rPr lang="en-US" sz="1400" b="1" dirty="0" err="1" smtClean="0">
                <a:solidFill>
                  <a:prstClr val="black"/>
                </a:solidFill>
              </a:rPr>
              <a:t>Reggiano</a:t>
            </a:r>
            <a:r>
              <a:rPr lang="en-US" sz="1400" b="1" dirty="0" smtClean="0">
                <a:solidFill>
                  <a:prstClr val="black"/>
                </a:solidFill>
              </a:rPr>
              <a:t> Cheese </a:t>
            </a:r>
            <a:r>
              <a:rPr lang="en-US" sz="1400" b="1" dirty="0">
                <a:solidFill>
                  <a:prstClr val="black"/>
                </a:solidFill>
              </a:rPr>
              <a:t>";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};</a:t>
            </a:r>
          </a:p>
          <a:p>
            <a:endParaRPr lang="en-US" sz="1400" b="1" dirty="0" smtClean="0">
              <a:solidFill>
                <a:prstClr val="black"/>
              </a:solidFill>
            </a:endParaRP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class </a:t>
            </a:r>
            <a:r>
              <a:rPr lang="en-US" sz="1400" b="1" dirty="0" err="1" smtClean="0">
                <a:solidFill>
                  <a:prstClr val="black"/>
                </a:solidFill>
              </a:rPr>
              <a:t>GoatCheese</a:t>
            </a:r>
            <a:r>
              <a:rPr lang="en-US" sz="1400" b="1" dirty="0" smtClean="0">
                <a:solidFill>
                  <a:prstClr val="black"/>
                </a:solidFill>
              </a:rPr>
              <a:t> : </a:t>
            </a:r>
            <a:r>
              <a:rPr lang="en-US" sz="1400" b="1" dirty="0">
                <a:solidFill>
                  <a:prstClr val="black"/>
                </a:solidFill>
              </a:rPr>
              <a:t>public </a:t>
            </a:r>
            <a:r>
              <a:rPr lang="en-US" sz="1400" b="1" dirty="0" smtClean="0">
                <a:solidFill>
                  <a:prstClr val="black"/>
                </a:solidFill>
              </a:rPr>
              <a:t>Cheese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err="1">
                <a:solidFill>
                  <a:prstClr val="black"/>
                </a:solidFill>
              </a:rPr>
              <a:t>std</a:t>
            </a:r>
            <a:r>
              <a:rPr lang="en-US" sz="1400" b="1" dirty="0">
                <a:solidFill>
                  <a:prstClr val="black"/>
                </a:solidFill>
              </a:rPr>
              <a:t>::string Name()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</a:t>
            </a:r>
            <a:r>
              <a:rPr lang="en-US" sz="1400" b="1" dirty="0" smtClean="0">
                <a:solidFill>
                  <a:prstClr val="black"/>
                </a:solidFill>
              </a:rPr>
              <a:t>“Goat Cheese";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400" b="1" dirty="0" smtClean="0">
                <a:solidFill>
                  <a:prstClr val="black"/>
                </a:solidFill>
              </a:rPr>
              <a:t>};</a:t>
            </a:r>
            <a:endParaRPr 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836" y="0"/>
            <a:ext cx="894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Bauhaus 93" panose="04030905020B02020C02" pitchFamily="82" charset="0"/>
              </a:rPr>
              <a:t>Creating the Abstract Factory</a:t>
            </a:r>
          </a:p>
          <a:p>
            <a:pPr algn="ctr"/>
            <a:endParaRPr lang="en-US" sz="3200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036" y="1136073"/>
            <a:ext cx="11582400" cy="37548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//Header File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class </a:t>
            </a:r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{    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err="1">
                <a:solidFill>
                  <a:prstClr val="black"/>
                </a:solidFill>
              </a:rPr>
              <a:t>enum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PIZZA_FACTORIES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</a:t>
            </a:r>
            <a:r>
              <a:rPr lang="en-US" sz="1400" b="1" dirty="0" err="1" smtClean="0">
                <a:solidFill>
                  <a:prstClr val="black"/>
                </a:solidFill>
              </a:rPr>
              <a:t>NewYork</a:t>
            </a:r>
            <a:r>
              <a:rPr lang="en-US" sz="1400" b="1" dirty="0" smtClean="0">
                <a:solidFill>
                  <a:prstClr val="black"/>
                </a:solidFill>
              </a:rPr>
              <a:t>,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    </a:t>
            </a:r>
            <a:r>
              <a:rPr lang="en-US" sz="1400" b="1" dirty="0" smtClean="0">
                <a:solidFill>
                  <a:prstClr val="black"/>
                </a:solidFill>
              </a:rPr>
              <a:t>Chicago,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    </a:t>
            </a:r>
            <a:r>
              <a:rPr lang="en-US" sz="1400" b="1" dirty="0" smtClean="0">
                <a:solidFill>
                  <a:prstClr val="black"/>
                </a:solidFill>
              </a:rPr>
              <a:t>California,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};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virtual </a:t>
            </a:r>
            <a:r>
              <a:rPr lang="en-US" sz="1400" b="1" dirty="0" smtClean="0">
                <a:solidFill>
                  <a:prstClr val="black"/>
                </a:solidFill>
              </a:rPr>
              <a:t>Sauce* </a:t>
            </a:r>
            <a:r>
              <a:rPr lang="en-US" sz="1400" b="1" dirty="0" err="1" smtClean="0">
                <a:solidFill>
                  <a:prstClr val="black"/>
                </a:solidFill>
              </a:rPr>
              <a:t>createSauce</a:t>
            </a:r>
            <a:r>
              <a:rPr lang="en-US" sz="1400" b="1" dirty="0" smtClean="0">
                <a:solidFill>
                  <a:prstClr val="black"/>
                </a:solidFill>
              </a:rPr>
              <a:t>() </a:t>
            </a:r>
            <a:r>
              <a:rPr lang="en-US" sz="1400" b="1" dirty="0">
                <a:solidFill>
                  <a:prstClr val="black"/>
                </a:solidFill>
              </a:rPr>
              <a:t>= 0;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virtual </a:t>
            </a:r>
            <a:r>
              <a:rPr lang="en-US" sz="1400" b="1" dirty="0" smtClean="0">
                <a:solidFill>
                  <a:prstClr val="black"/>
                </a:solidFill>
              </a:rPr>
              <a:t>Cheese* </a:t>
            </a:r>
            <a:r>
              <a:rPr lang="en-US" sz="1400" b="1" dirty="0" err="1" smtClean="0">
                <a:solidFill>
                  <a:prstClr val="black"/>
                </a:solidFill>
              </a:rPr>
              <a:t>createCheese</a:t>
            </a:r>
            <a:r>
              <a:rPr lang="en-US" sz="1400" b="1" dirty="0" smtClean="0">
                <a:solidFill>
                  <a:prstClr val="black"/>
                </a:solidFill>
              </a:rPr>
              <a:t>() </a:t>
            </a:r>
            <a:r>
              <a:rPr lang="en-US" sz="1400" b="1" dirty="0">
                <a:solidFill>
                  <a:prstClr val="black"/>
                </a:solidFill>
              </a:rPr>
              <a:t>= 0;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r>
              <a:rPr lang="en-US" sz="1400" b="1" dirty="0">
                <a:solidFill>
                  <a:prstClr val="black"/>
                </a:solidFill>
              </a:rPr>
              <a:t>* </a:t>
            </a:r>
            <a:r>
              <a:rPr lang="en-US" sz="1400" b="1" dirty="0" err="1" smtClean="0">
                <a:solidFill>
                  <a:prstClr val="black"/>
                </a:solidFill>
              </a:rPr>
              <a:t>CreateFactory</a:t>
            </a:r>
            <a:r>
              <a:rPr lang="en-US" sz="1400" b="1" dirty="0" smtClean="0">
                <a:solidFill>
                  <a:prstClr val="black"/>
                </a:solidFill>
              </a:rPr>
              <a:t>(PIZZA_FACTORIES </a:t>
            </a:r>
            <a:r>
              <a:rPr lang="en-US" sz="1400" b="1" dirty="0">
                <a:solidFill>
                  <a:prstClr val="black"/>
                </a:solidFill>
              </a:rPr>
              <a:t>factory);    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};</a:t>
            </a:r>
          </a:p>
          <a:p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36" y="1136073"/>
            <a:ext cx="11582400" cy="37548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//CPP File</a:t>
            </a:r>
          </a:p>
          <a:p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r>
              <a:rPr lang="en-US" sz="1400" b="1" dirty="0">
                <a:solidFill>
                  <a:prstClr val="black"/>
                </a:solidFill>
              </a:rPr>
              <a:t>* </a:t>
            </a:r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r>
              <a:rPr lang="en-US" sz="1400" b="1" dirty="0">
                <a:solidFill>
                  <a:prstClr val="black"/>
                </a:solidFill>
              </a:rPr>
              <a:t>::</a:t>
            </a:r>
            <a:r>
              <a:rPr lang="en-US" sz="1400" b="1" dirty="0" err="1" smtClean="0">
                <a:solidFill>
                  <a:prstClr val="black"/>
                </a:solidFill>
              </a:rPr>
              <a:t>CreateFactory</a:t>
            </a:r>
            <a:r>
              <a:rPr lang="en-US" sz="1400" b="1" dirty="0" smtClean="0">
                <a:solidFill>
                  <a:prstClr val="black"/>
                </a:solidFill>
              </a:rPr>
              <a:t>(PIZZA_FACTORIES </a:t>
            </a:r>
            <a:r>
              <a:rPr lang="en-US" sz="1400" b="1" dirty="0">
                <a:solidFill>
                  <a:prstClr val="black"/>
                </a:solidFill>
              </a:rPr>
              <a:t>factory)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if(factory == </a:t>
            </a:r>
            <a:r>
              <a:rPr lang="en-US" sz="1400" b="1" dirty="0" smtClean="0">
                <a:solidFill>
                  <a:prstClr val="black"/>
                </a:solidFill>
              </a:rPr>
              <a:t>PIZZA_FACTORIES::</a:t>
            </a:r>
            <a:r>
              <a:rPr lang="en-US" sz="1400" b="1" dirty="0" err="1" smtClean="0">
                <a:solidFill>
                  <a:prstClr val="black"/>
                </a:solidFill>
              </a:rPr>
              <a:t>NewYork</a:t>
            </a:r>
            <a:r>
              <a:rPr lang="en-US" sz="1400" b="1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new </a:t>
            </a:r>
            <a:r>
              <a:rPr lang="en-US" sz="1400" b="1" dirty="0" err="1" smtClean="0">
                <a:solidFill>
                  <a:prstClr val="black"/>
                </a:solidFill>
              </a:rPr>
              <a:t>NewYorkFactory</a:t>
            </a:r>
            <a:r>
              <a:rPr lang="en-US" sz="1400" b="1" dirty="0">
                <a:solidFill>
                  <a:prstClr val="black"/>
                </a:solidFill>
              </a:rPr>
              <a:t>();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else if(factory == </a:t>
            </a:r>
            <a:r>
              <a:rPr lang="en-US" sz="1400" b="1" dirty="0" smtClean="0">
                <a:solidFill>
                  <a:prstClr val="black"/>
                </a:solidFill>
              </a:rPr>
              <a:t>PIZZA_FACTORIES::Chicago)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new </a:t>
            </a:r>
            <a:r>
              <a:rPr lang="en-US" sz="1400" b="1" dirty="0" err="1" smtClean="0">
                <a:solidFill>
                  <a:prstClr val="black"/>
                </a:solidFill>
              </a:rPr>
              <a:t>ChicagoFactory</a:t>
            </a:r>
            <a:r>
              <a:rPr lang="en-US" sz="1400" b="1" dirty="0">
                <a:solidFill>
                  <a:prstClr val="black"/>
                </a:solidFill>
              </a:rPr>
              <a:t>();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else if(factory == </a:t>
            </a:r>
            <a:r>
              <a:rPr lang="en-US" sz="1400" b="1" dirty="0" smtClean="0">
                <a:solidFill>
                  <a:prstClr val="black"/>
                </a:solidFill>
              </a:rPr>
              <a:t>PIZZA_FACTORIES::California)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new </a:t>
            </a:r>
            <a:r>
              <a:rPr lang="en-US" sz="1400" b="1" dirty="0" err="1" smtClean="0">
                <a:solidFill>
                  <a:prstClr val="black"/>
                </a:solidFill>
              </a:rPr>
              <a:t>CaliforniaFactory</a:t>
            </a:r>
            <a:r>
              <a:rPr lang="en-US" sz="1400" b="1" dirty="0">
                <a:solidFill>
                  <a:prstClr val="black"/>
                </a:solidFill>
              </a:rPr>
              <a:t>();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4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783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Bauhaus 93" panose="04030905020B02020C02" pitchFamily="82" charset="0"/>
              </a:rPr>
              <a:t>Creating the Concrete Factories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25160"/>
            <a:ext cx="4775200" cy="61247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class </a:t>
            </a:r>
            <a:r>
              <a:rPr lang="en-US" sz="1400" b="1" dirty="0" err="1" smtClean="0">
                <a:solidFill>
                  <a:prstClr val="black"/>
                </a:solidFill>
              </a:rPr>
              <a:t>NewYorkFactory</a:t>
            </a:r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prstClr val="black"/>
                </a:solidFill>
              </a:rPr>
              <a:t>: public </a:t>
            </a:r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</a:rPr>
              <a:t>Sauce* </a:t>
            </a:r>
            <a:r>
              <a:rPr lang="en-US" sz="1400" b="1" dirty="0" err="1" smtClean="0">
                <a:solidFill>
                  <a:prstClr val="black"/>
                </a:solidFill>
              </a:rPr>
              <a:t>createSauce</a:t>
            </a:r>
            <a:r>
              <a:rPr lang="en-US" sz="1400" b="1" dirty="0" smtClean="0">
                <a:solidFill>
                  <a:prstClr val="black"/>
                </a:solidFill>
              </a:rPr>
              <a:t>()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new </a:t>
            </a:r>
            <a:r>
              <a:rPr lang="en-US" sz="1400" b="1" dirty="0" err="1">
                <a:solidFill>
                  <a:prstClr val="black"/>
                </a:solidFill>
              </a:rPr>
              <a:t>MarinaraSauce</a:t>
            </a:r>
            <a:r>
              <a:rPr lang="en-US" sz="1400" b="1" dirty="0">
                <a:solidFill>
                  <a:prstClr val="black"/>
                </a:solidFill>
              </a:rPr>
              <a:t>();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</a:rPr>
              <a:t>Cheese* </a:t>
            </a:r>
            <a:r>
              <a:rPr lang="en-US" sz="1400" b="1" dirty="0" err="1" smtClean="0">
                <a:solidFill>
                  <a:prstClr val="black"/>
                </a:solidFill>
              </a:rPr>
              <a:t>createCheese</a:t>
            </a:r>
            <a:r>
              <a:rPr lang="en-US" sz="1400" b="1" dirty="0" smtClean="0">
                <a:solidFill>
                  <a:prstClr val="black"/>
                </a:solidFill>
              </a:rPr>
              <a:t>()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new </a:t>
            </a:r>
            <a:r>
              <a:rPr lang="en-US" sz="1400" b="1" dirty="0" err="1" smtClean="0">
                <a:solidFill>
                  <a:prstClr val="black"/>
                </a:solidFill>
              </a:rPr>
              <a:t>GoatCheese</a:t>
            </a:r>
            <a:r>
              <a:rPr lang="en-US" sz="1400" b="1" dirty="0">
                <a:solidFill>
                  <a:prstClr val="black"/>
                </a:solidFill>
              </a:rPr>
              <a:t>();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class </a:t>
            </a:r>
            <a:r>
              <a:rPr lang="en-US" sz="1400" b="1" dirty="0" err="1" smtClean="0">
                <a:solidFill>
                  <a:prstClr val="black"/>
                </a:solidFill>
              </a:rPr>
              <a:t>ChicagoFactory</a:t>
            </a:r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prstClr val="black"/>
                </a:solidFill>
              </a:rPr>
              <a:t>: public </a:t>
            </a:r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public: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</a:rPr>
              <a:t>Sauce* </a:t>
            </a:r>
            <a:r>
              <a:rPr lang="en-US" sz="1400" b="1" dirty="0" err="1" smtClean="0">
                <a:solidFill>
                  <a:prstClr val="black"/>
                </a:solidFill>
              </a:rPr>
              <a:t>createSauce</a:t>
            </a:r>
            <a:r>
              <a:rPr lang="en-US" sz="1400" b="1" dirty="0" smtClean="0">
                <a:solidFill>
                  <a:prstClr val="black"/>
                </a:solidFill>
              </a:rPr>
              <a:t>()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new </a:t>
            </a:r>
            <a:r>
              <a:rPr lang="en-US" sz="1400" b="1" dirty="0" err="1">
                <a:solidFill>
                  <a:prstClr val="black"/>
                </a:solidFill>
              </a:rPr>
              <a:t>MarinaraSauce</a:t>
            </a:r>
            <a:r>
              <a:rPr lang="en-US" sz="1400" b="1" dirty="0">
                <a:solidFill>
                  <a:prstClr val="black"/>
                </a:solidFill>
              </a:rPr>
              <a:t>();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</a:rPr>
              <a:t>Cheese* </a:t>
            </a:r>
            <a:r>
              <a:rPr lang="en-US" sz="1400" b="1" dirty="0" err="1" smtClean="0">
                <a:solidFill>
                  <a:prstClr val="black"/>
                </a:solidFill>
              </a:rPr>
              <a:t>createCheese</a:t>
            </a:r>
            <a:r>
              <a:rPr lang="en-US" sz="1400" b="1" dirty="0" smtClean="0">
                <a:solidFill>
                  <a:prstClr val="black"/>
                </a:solidFill>
              </a:rPr>
              <a:t>()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new </a:t>
            </a:r>
            <a:r>
              <a:rPr lang="en-US" sz="1400" b="1" dirty="0" err="1" smtClean="0">
                <a:solidFill>
                  <a:prstClr val="black"/>
                </a:solidFill>
              </a:rPr>
              <a:t>ReggianoCheese</a:t>
            </a:r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prstClr val="black"/>
                </a:solidFill>
              </a:rPr>
              <a:t>();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};</a:t>
            </a:r>
          </a:p>
          <a:p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0" y="725160"/>
            <a:ext cx="4775200" cy="28931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class </a:t>
            </a:r>
            <a:r>
              <a:rPr lang="en-US" sz="1400" b="1" dirty="0" err="1" smtClean="0">
                <a:solidFill>
                  <a:prstClr val="black"/>
                </a:solidFill>
              </a:rPr>
              <a:t>CaliforniaFactory</a:t>
            </a:r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prstClr val="black"/>
                </a:solidFill>
              </a:rPr>
              <a:t>: public </a:t>
            </a:r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public: 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Sauce* </a:t>
            </a:r>
            <a:r>
              <a:rPr lang="en-US" sz="1400" b="1" dirty="0" err="1" smtClean="0">
                <a:solidFill>
                  <a:prstClr val="black"/>
                </a:solidFill>
              </a:rPr>
              <a:t>createSauce</a:t>
            </a:r>
            <a:r>
              <a:rPr lang="en-US" sz="1400" b="1" dirty="0">
                <a:solidFill>
                  <a:prstClr val="black"/>
                </a:solidFill>
              </a:rPr>
              <a:t>()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new </a:t>
            </a:r>
            <a:r>
              <a:rPr lang="en-US" sz="1400" b="1" dirty="0" err="1" smtClean="0">
                <a:solidFill>
                  <a:prstClr val="black"/>
                </a:solidFill>
              </a:rPr>
              <a:t>BruttchetaSauce</a:t>
            </a:r>
            <a:r>
              <a:rPr lang="en-US" sz="1400" b="1" dirty="0" smtClean="0">
                <a:solidFill>
                  <a:prstClr val="black"/>
                </a:solidFill>
              </a:rPr>
              <a:t>();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}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Cheese* </a:t>
            </a:r>
            <a:r>
              <a:rPr lang="en-US" sz="1400" b="1" dirty="0" err="1" smtClean="0">
                <a:solidFill>
                  <a:prstClr val="black"/>
                </a:solidFill>
              </a:rPr>
              <a:t>createCheese</a:t>
            </a:r>
            <a:r>
              <a:rPr lang="en-US" sz="1400" b="1" dirty="0">
                <a:solidFill>
                  <a:prstClr val="black"/>
                </a:solidFill>
              </a:rPr>
              <a:t>()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        return new </a:t>
            </a:r>
            <a:r>
              <a:rPr lang="en-US" sz="1400" b="1" dirty="0" err="1">
                <a:solidFill>
                  <a:prstClr val="black"/>
                </a:solidFill>
              </a:rPr>
              <a:t>GoatCheese</a:t>
            </a:r>
            <a:r>
              <a:rPr lang="en-US" sz="1400" b="1" dirty="0" smtClean="0">
                <a:solidFill>
                  <a:prstClr val="black"/>
                </a:solidFill>
              </a:rPr>
              <a:t>();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sz="1400" b="1" dirty="0" smtClean="0">
                <a:solidFill>
                  <a:prstClr val="black"/>
                </a:solidFill>
              </a:rPr>
              <a:t>};</a:t>
            </a:r>
            <a:endParaRPr 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1828800"/>
            <a:ext cx="9956800" cy="41857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</a:rPr>
              <a:t>int</a:t>
            </a:r>
            <a:r>
              <a:rPr lang="en-US" sz="1400" b="1" dirty="0">
                <a:solidFill>
                  <a:prstClr val="black"/>
                </a:solidFill>
              </a:rPr>
              <a:t> main(</a:t>
            </a:r>
            <a:r>
              <a:rPr lang="en-US" sz="1400" b="1" dirty="0" err="1">
                <a:solidFill>
                  <a:prstClr val="black"/>
                </a:solidFill>
              </a:rPr>
              <a:t>int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err="1">
                <a:solidFill>
                  <a:prstClr val="black"/>
                </a:solidFill>
              </a:rPr>
              <a:t>argc</a:t>
            </a:r>
            <a:r>
              <a:rPr lang="en-US" sz="1400" b="1" dirty="0">
                <a:solidFill>
                  <a:prstClr val="black"/>
                </a:solidFill>
              </a:rPr>
              <a:t>, char* </a:t>
            </a:r>
            <a:r>
              <a:rPr lang="en-US" sz="1400" b="1" dirty="0" err="1">
                <a:solidFill>
                  <a:prstClr val="black"/>
                </a:solidFill>
              </a:rPr>
              <a:t>argv</a:t>
            </a:r>
            <a:r>
              <a:rPr lang="en-US" sz="1400" b="1" dirty="0">
                <a:solidFill>
                  <a:prstClr val="black"/>
                </a:solidFill>
              </a:rPr>
              <a:t>[])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{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r>
              <a:rPr lang="en-US" sz="1400" b="1" dirty="0" smtClean="0">
                <a:solidFill>
                  <a:prstClr val="black"/>
                </a:solidFill>
              </a:rPr>
              <a:t>* factory </a:t>
            </a:r>
            <a:r>
              <a:rPr lang="en-US" sz="1400" b="1" dirty="0">
                <a:solidFill>
                  <a:prstClr val="black"/>
                </a:solidFill>
              </a:rPr>
              <a:t>= </a:t>
            </a:r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r>
              <a:rPr lang="en-US" sz="1400" b="1" dirty="0">
                <a:solidFill>
                  <a:prstClr val="black"/>
                </a:solidFill>
              </a:rPr>
              <a:t>::</a:t>
            </a:r>
            <a:r>
              <a:rPr lang="en-US" sz="1400" b="1" dirty="0" err="1" smtClean="0">
                <a:solidFill>
                  <a:prstClr val="black"/>
                </a:solidFill>
              </a:rPr>
              <a:t>CreateFactory</a:t>
            </a:r>
            <a:r>
              <a:rPr lang="en-US" sz="1400" b="1" dirty="0" smtClean="0">
                <a:solidFill>
                  <a:prstClr val="black"/>
                </a:solidFill>
              </a:rPr>
              <a:t>(</a:t>
            </a:r>
            <a:r>
              <a:rPr lang="en-US" sz="1400" b="1" dirty="0" err="1" smtClean="0">
                <a:solidFill>
                  <a:prstClr val="black"/>
                </a:solidFill>
              </a:rPr>
              <a:t>PizzaFactory</a:t>
            </a:r>
            <a:r>
              <a:rPr lang="en-US" sz="1400" b="1" dirty="0" smtClean="0">
                <a:solidFill>
                  <a:prstClr val="black"/>
                </a:solidFill>
              </a:rPr>
              <a:t>::PIZZA_FACTORIES::</a:t>
            </a:r>
            <a:r>
              <a:rPr lang="en-US" sz="1400" b="1" dirty="0" err="1" smtClean="0">
                <a:solidFill>
                  <a:prstClr val="black"/>
                </a:solidFill>
              </a:rPr>
              <a:t>NewYork</a:t>
            </a:r>
            <a:r>
              <a:rPr lang="en-US" sz="1400" b="1" dirty="0" smtClean="0">
                <a:solidFill>
                  <a:prstClr val="black"/>
                </a:solidFill>
              </a:rPr>
              <a:t>);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</a:t>
            </a:r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</a:rPr>
              <a:t>cout</a:t>
            </a:r>
            <a:r>
              <a:rPr lang="en-US" sz="1400" b="1" dirty="0" smtClean="0">
                <a:solidFill>
                  <a:prstClr val="black"/>
                </a:solidFill>
              </a:rPr>
              <a:t> &lt;&lt; “New York’s pizza sauce : </a:t>
            </a:r>
            <a:r>
              <a:rPr lang="en-US" sz="1400" b="1" dirty="0">
                <a:solidFill>
                  <a:prstClr val="black"/>
                </a:solidFill>
              </a:rPr>
              <a:t>" </a:t>
            </a:r>
            <a:r>
              <a:rPr lang="en-US" sz="1400" b="1" dirty="0" smtClean="0">
                <a:solidFill>
                  <a:prstClr val="black"/>
                </a:solidFill>
              </a:rPr>
              <a:t>&lt;&lt;  </a:t>
            </a:r>
            <a:r>
              <a:rPr lang="en-US" sz="1400" b="1" dirty="0">
                <a:solidFill>
                  <a:prstClr val="black"/>
                </a:solidFill>
              </a:rPr>
              <a:t>factory-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  <a:r>
              <a:rPr lang="en-US" sz="1400" b="1" dirty="0" err="1" smtClean="0">
                <a:solidFill>
                  <a:prstClr val="black"/>
                </a:solidFill>
              </a:rPr>
              <a:t>createSauce</a:t>
            </a:r>
            <a:r>
              <a:rPr lang="en-US" sz="1400" b="1" dirty="0" smtClean="0">
                <a:solidFill>
                  <a:prstClr val="black"/>
                </a:solidFill>
              </a:rPr>
              <a:t>()-&gt;</a:t>
            </a:r>
            <a:r>
              <a:rPr lang="en-US" sz="1400" b="1" dirty="0">
                <a:solidFill>
                  <a:prstClr val="black"/>
                </a:solidFill>
              </a:rPr>
              <a:t>Name() </a:t>
            </a:r>
            <a:r>
              <a:rPr lang="en-US" sz="1400" b="1" dirty="0" smtClean="0">
                <a:solidFill>
                  <a:prstClr val="black"/>
                </a:solidFill>
              </a:rPr>
              <a:t>&lt;&lt;  </a:t>
            </a:r>
            <a:r>
              <a:rPr lang="en-US" sz="1400" b="1" dirty="0">
                <a:solidFill>
                  <a:prstClr val="black"/>
                </a:solidFill>
              </a:rPr>
              <a:t>"\n</a:t>
            </a:r>
            <a:r>
              <a:rPr lang="en-US" sz="1400" b="1" dirty="0" smtClean="0">
                <a:solidFill>
                  <a:prstClr val="black"/>
                </a:solidFill>
              </a:rPr>
              <a:t>";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delete factory-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  <a:r>
              <a:rPr lang="en-US" sz="1400" b="1" dirty="0" err="1" smtClean="0">
                <a:solidFill>
                  <a:prstClr val="black"/>
                </a:solidFill>
              </a:rPr>
              <a:t>createSauce</a:t>
            </a:r>
            <a:r>
              <a:rPr lang="en-US" sz="1400" b="1" dirty="0" smtClean="0">
                <a:solidFill>
                  <a:prstClr val="black"/>
                </a:solidFill>
              </a:rPr>
              <a:t>(); </a:t>
            </a:r>
            <a:r>
              <a:rPr lang="en-US" sz="1400" b="1" dirty="0">
                <a:solidFill>
                  <a:prstClr val="black"/>
                </a:solidFill>
              </a:rPr>
              <a:t>//</a:t>
            </a:r>
            <a:r>
              <a:rPr lang="en-US" sz="1400" b="1" dirty="0" err="1">
                <a:solidFill>
                  <a:prstClr val="black"/>
                </a:solidFill>
              </a:rPr>
              <a:t>USe</a:t>
            </a:r>
            <a:r>
              <a:rPr lang="en-US" sz="1400" b="1" dirty="0">
                <a:solidFill>
                  <a:prstClr val="black"/>
                </a:solidFill>
              </a:rPr>
              <a:t> of smart pointer will get rid of these </a:t>
            </a:r>
            <a:r>
              <a:rPr lang="en-US" sz="1400" b="1" dirty="0" smtClean="0">
                <a:solidFill>
                  <a:prstClr val="black"/>
                </a:solidFill>
              </a:rPr>
              <a:t>delete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err="1">
                <a:solidFill>
                  <a:prstClr val="black"/>
                </a:solidFill>
              </a:rPr>
              <a:t>cout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&lt;&lt; “New York’s pizza cheese: </a:t>
            </a:r>
            <a:r>
              <a:rPr lang="en-US" sz="1400" b="1" dirty="0">
                <a:solidFill>
                  <a:prstClr val="black"/>
                </a:solidFill>
              </a:rPr>
              <a:t>" </a:t>
            </a:r>
            <a:r>
              <a:rPr lang="en-US" sz="1400" b="1" dirty="0" smtClean="0">
                <a:solidFill>
                  <a:prstClr val="black"/>
                </a:solidFill>
              </a:rPr>
              <a:t>&lt;&lt; </a:t>
            </a:r>
            <a:r>
              <a:rPr lang="en-US" sz="1400" b="1" dirty="0">
                <a:solidFill>
                  <a:prstClr val="black"/>
                </a:solidFill>
              </a:rPr>
              <a:t>factory-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  <a:r>
              <a:rPr lang="en-US" sz="1400" b="1" dirty="0" err="1" smtClean="0">
                <a:solidFill>
                  <a:prstClr val="black"/>
                </a:solidFill>
              </a:rPr>
              <a:t>createCheese</a:t>
            </a:r>
            <a:r>
              <a:rPr lang="en-US" sz="1400" b="1" dirty="0" smtClean="0">
                <a:solidFill>
                  <a:prstClr val="black"/>
                </a:solidFill>
              </a:rPr>
              <a:t>()-&gt;</a:t>
            </a:r>
            <a:r>
              <a:rPr lang="en-US" sz="1400" b="1" dirty="0">
                <a:solidFill>
                  <a:prstClr val="black"/>
                </a:solidFill>
              </a:rPr>
              <a:t>Name() </a:t>
            </a:r>
            <a:r>
              <a:rPr lang="en-US" sz="1400" b="1" dirty="0" smtClean="0">
                <a:solidFill>
                  <a:prstClr val="black"/>
                </a:solidFill>
              </a:rPr>
              <a:t>&lt;&lt; </a:t>
            </a:r>
            <a:r>
              <a:rPr lang="en-US" sz="1400" b="1" dirty="0">
                <a:solidFill>
                  <a:prstClr val="black"/>
                </a:solidFill>
              </a:rPr>
              <a:t>"\n</a:t>
            </a:r>
            <a:r>
              <a:rPr lang="en-US" sz="1400" b="1" dirty="0" smtClean="0">
                <a:solidFill>
                  <a:prstClr val="black"/>
                </a:solidFill>
              </a:rPr>
              <a:t>";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delete factory-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  <a:r>
              <a:rPr lang="en-US" sz="1400" b="1" dirty="0" err="1" smtClean="0">
                <a:solidFill>
                  <a:prstClr val="black"/>
                </a:solidFill>
              </a:rPr>
              <a:t>createCheese</a:t>
            </a:r>
            <a:r>
              <a:rPr lang="en-US" sz="1400" b="1" dirty="0" smtClean="0">
                <a:solidFill>
                  <a:prstClr val="black"/>
                </a:solidFill>
              </a:rPr>
              <a:t>(); </a:t>
            </a:r>
            <a:r>
              <a:rPr lang="en-US" sz="1400" b="1" dirty="0">
                <a:solidFill>
                  <a:prstClr val="black"/>
                </a:solidFill>
              </a:rPr>
              <a:t>//</a:t>
            </a:r>
            <a:r>
              <a:rPr lang="en-US" sz="1400" b="1" dirty="0" err="1">
                <a:solidFill>
                  <a:prstClr val="black"/>
                </a:solidFill>
              </a:rPr>
              <a:t>USe</a:t>
            </a:r>
            <a:r>
              <a:rPr lang="en-US" sz="1400" b="1" dirty="0">
                <a:solidFill>
                  <a:prstClr val="black"/>
                </a:solidFill>
              </a:rPr>
              <a:t> of smart pointer will get rid of these </a:t>
            </a:r>
            <a:r>
              <a:rPr lang="en-US" sz="1400" b="1" dirty="0" smtClean="0">
                <a:solidFill>
                  <a:prstClr val="black"/>
                </a:solidFill>
              </a:rPr>
              <a:t>delete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delete factory</a:t>
            </a:r>
            <a:r>
              <a:rPr lang="en-US" sz="1400" b="1" dirty="0" smtClean="0">
                <a:solidFill>
                  <a:prstClr val="black"/>
                </a:solidFill>
              </a:rPr>
              <a:t>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 err="1">
                <a:solidFill>
                  <a:prstClr val="black"/>
                </a:solidFill>
              </a:rPr>
              <a:t>getchar</a:t>
            </a:r>
            <a:r>
              <a:rPr lang="en-US" sz="1400" b="1" dirty="0">
                <a:solidFill>
                  <a:prstClr val="black"/>
                </a:solidFill>
              </a:rPr>
              <a:t>();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</a:rPr>
              <a:t>    return 0;</a:t>
            </a:r>
          </a:p>
          <a:p>
            <a:r>
              <a:rPr lang="en-US" sz="1400" b="1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601" y="292388"/>
            <a:ext cx="9744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Bauhaus 93" panose="04030905020B02020C02" pitchFamily="82" charset="0"/>
              </a:rPr>
              <a:t>Creating the Client</a:t>
            </a:r>
          </a:p>
        </p:txBody>
      </p:sp>
    </p:spTree>
    <p:extLst>
      <p:ext uri="{BB962C8B-B14F-4D97-AF65-F5344CB8AC3E}">
        <p14:creationId xmlns:p14="http://schemas.microsoft.com/office/powerpoint/2010/main" val="3677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/>
          <p:cNvPicPr/>
          <p:nvPr/>
        </p:nvPicPr>
        <p:blipFill>
          <a:blip r:embed="rId2"/>
          <a:stretch/>
        </p:blipFill>
        <p:spPr>
          <a:xfrm>
            <a:off x="4852440" y="228240"/>
            <a:ext cx="4853520" cy="590760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0" y="413280"/>
            <a:ext cx="5046120" cy="48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Advantages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 way to organize the code (encapsulation)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Same factories can return variants of the same class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Families don’t have to be disjoint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Exchanging product families is easy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Promoting consistency among products (concrete’s factory job to make sure right products are used together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2"/>
          <p:cNvPicPr/>
          <p:nvPr/>
        </p:nvPicPr>
        <p:blipFill>
          <a:blip r:embed="rId2"/>
          <a:stretch/>
        </p:blipFill>
        <p:spPr>
          <a:xfrm>
            <a:off x="4852440" y="61200"/>
            <a:ext cx="5754600" cy="700452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0" y="134280"/>
            <a:ext cx="5046120" cy="59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Disadvantages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 a new factory class for every product family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Families are defined statically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 many changes when adding a new product: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abstract product class added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product implementation added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Abstract factory interface extended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Derived concrete factories must implement the extensions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has to be extended to use the new product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22960" y="1828800"/>
            <a:ext cx="6400800" cy="87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95160" y="13320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365400" y="192024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Implement a game: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Enemies: Monster, Super monster, soldier.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 levels : Easy / Hard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Dangerous of enemies depends 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90C226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3200400" y="830160"/>
            <a:ext cx="4746600" cy="12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22960" y="1828800"/>
            <a:ext cx="6400800" cy="87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95160" y="13320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365400" y="192024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4214520" y="738360"/>
            <a:ext cx="4746600" cy="12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Solution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-12960" y="1631160"/>
            <a:ext cx="11181960" cy="478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Drawbacks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82680" y="1438200"/>
            <a:ext cx="10035000" cy="163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 levels do </a:t>
            </a:r>
            <a:r>
              <a:rPr lang="en-US" sz="3200" b="1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not run simultaneously.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1" u="sng" strike="noStrike" spc="-1">
                <a:solidFill>
                  <a:srgbClr val="33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BUT</a:t>
            </a:r>
            <a:r>
              <a:rPr lang="en-US" sz="3200" b="1" strike="noStrike" spc="-1">
                <a:solidFill>
                  <a:srgbClr val="33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When </a:t>
            </a:r>
            <a:r>
              <a:rPr lang="en-US" sz="3200" b="1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running Easy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mode, must </a:t>
            </a:r>
            <a:r>
              <a:rPr lang="en-US" sz="3200" b="1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take care Hard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mode too!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→ More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easily to have problem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with our game: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BadMonster might suddenly appear in Easy Mode!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733400" y="4010040"/>
            <a:ext cx="47671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-2085840" y="3924360"/>
            <a:ext cx="47671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5"/>
          <p:cNvSpPr/>
          <p:nvPr/>
        </p:nvSpPr>
        <p:spPr>
          <a:xfrm>
            <a:off x="6685560" y="628848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95160" y="13320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52440" y="7012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Suppose we have a Pizza factory.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 want to make </a:t>
            </a:r>
            <a:r>
              <a:rPr lang="en-US" sz="28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variety kinds</a:t>
            </a: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of pizza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Picture 3"/>
          <p:cNvPicPr/>
          <p:nvPr/>
        </p:nvPicPr>
        <p:blipFill>
          <a:blip r:embed="rId3"/>
          <a:stretch/>
        </p:blipFill>
        <p:spPr>
          <a:xfrm>
            <a:off x="552600" y="2067480"/>
            <a:ext cx="4251600" cy="255096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1295280" y="4762440"/>
            <a:ext cx="47671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New york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5"/>
          <p:cNvPicPr/>
          <p:nvPr/>
        </p:nvPicPr>
        <p:blipFill>
          <a:blip r:embed="rId4"/>
          <a:srcRect l="368" t="-159" b="13606"/>
          <a:stretch/>
        </p:blipFill>
        <p:spPr>
          <a:xfrm>
            <a:off x="6324480" y="2038320"/>
            <a:ext cx="3893400" cy="2535480"/>
          </a:xfrm>
          <a:prstGeom prst="rect">
            <a:avLst/>
          </a:prstGeom>
          <a:ln>
            <a:noFill/>
          </a:ln>
        </p:spPr>
      </p:pic>
      <p:pic>
        <p:nvPicPr>
          <p:cNvPr id="220" name="Picture 6"/>
          <p:cNvPicPr/>
          <p:nvPr/>
        </p:nvPicPr>
        <p:blipFill>
          <a:blip r:embed="rId5"/>
          <a:stretch/>
        </p:blipFill>
        <p:spPr>
          <a:xfrm>
            <a:off x="3674880" y="4808520"/>
            <a:ext cx="3440520" cy="1930320"/>
          </a:xfrm>
          <a:prstGeom prst="rect">
            <a:avLst/>
          </a:prstGeom>
          <a:ln>
            <a:noFill/>
          </a:ln>
        </p:spPr>
      </p:pic>
      <p:sp>
        <p:nvSpPr>
          <p:cNvPr id="221" name="CustomShape 4"/>
          <p:cNvSpPr/>
          <p:nvPr/>
        </p:nvSpPr>
        <p:spPr>
          <a:xfrm>
            <a:off x="7418880" y="4676760"/>
            <a:ext cx="47671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Chicago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7134120" y="6184440"/>
            <a:ext cx="47671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California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Solution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85640" y="154296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Create class for each kinds of pizza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Picture 4"/>
          <p:cNvPicPr/>
          <p:nvPr/>
        </p:nvPicPr>
        <p:blipFill>
          <a:blip r:embed="rId3"/>
          <a:srcRect l="27586" t="9064" r="14026"/>
          <a:stretch/>
        </p:blipFill>
        <p:spPr>
          <a:xfrm>
            <a:off x="857160" y="2162160"/>
            <a:ext cx="3714120" cy="3694680"/>
          </a:xfrm>
          <a:prstGeom prst="rect">
            <a:avLst/>
          </a:prstGeom>
          <a:ln>
            <a:noFill/>
          </a:ln>
        </p:spPr>
      </p:pic>
      <p:pic>
        <p:nvPicPr>
          <p:cNvPr id="226" name="Picture 5"/>
          <p:cNvPicPr/>
          <p:nvPr/>
        </p:nvPicPr>
        <p:blipFill>
          <a:blip r:embed="rId4"/>
          <a:srcRect l="27996" t="8314" r="3157" b="1271"/>
          <a:stretch/>
        </p:blipFill>
        <p:spPr>
          <a:xfrm>
            <a:off x="5533920" y="257040"/>
            <a:ext cx="4163760" cy="3491280"/>
          </a:xfrm>
          <a:prstGeom prst="rect">
            <a:avLst/>
          </a:prstGeom>
          <a:ln>
            <a:noFill/>
          </a:ln>
        </p:spPr>
      </p:pic>
      <p:pic>
        <p:nvPicPr>
          <p:cNvPr id="227" name="Picture 6"/>
          <p:cNvPicPr/>
          <p:nvPr/>
        </p:nvPicPr>
        <p:blipFill>
          <a:blip r:embed="rId5"/>
          <a:srcRect t="9298" r="38890"/>
          <a:stretch/>
        </p:blipFill>
        <p:spPr>
          <a:xfrm>
            <a:off x="4905360" y="3148560"/>
            <a:ext cx="3872160" cy="365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Drawbacks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82680" y="1438200"/>
            <a:ext cx="10035000" cy="163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Some </a:t>
            </a:r>
            <a:r>
              <a:rPr lang="en-US" sz="24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similarities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in method and ingredient (data) between </a:t>
            </a:r>
            <a:r>
              <a:rPr lang="en-US" sz="24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different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kinds of pizza.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BUT client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have to implement </a:t>
            </a:r>
            <a:r>
              <a:rPr lang="en-US" sz="24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many times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for each kind of pizza when they only need the product.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-&gt; </a:t>
            </a:r>
            <a:r>
              <a:rPr lang="en-US" sz="28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NOT EFFICIENT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733400" y="4010040"/>
            <a:ext cx="47671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4"/>
          <p:cNvSpPr/>
          <p:nvPr/>
        </p:nvSpPr>
        <p:spPr>
          <a:xfrm>
            <a:off x="-2085840" y="3924360"/>
            <a:ext cx="47671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6685560" y="6288480"/>
            <a:ext cx="180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16000" y="2133600"/>
            <a:ext cx="10464800" cy="2514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Abstract Factory patterns work </a:t>
            </a:r>
            <a:r>
              <a:rPr lang="en-US" sz="3000" dirty="0" smtClean="0">
                <a:solidFill>
                  <a:schemeClr val="tx1"/>
                </a:solidFill>
              </a:rPr>
              <a:t>around </a:t>
            </a:r>
            <a:r>
              <a:rPr lang="en-US" sz="3000" dirty="0">
                <a:solidFill>
                  <a:schemeClr val="tx1"/>
                </a:solidFill>
              </a:rPr>
              <a:t>a </a:t>
            </a:r>
            <a:r>
              <a:rPr lang="en-US" sz="3000" dirty="0" smtClean="0">
                <a:solidFill>
                  <a:schemeClr val="tx1"/>
                </a:solidFill>
              </a:rPr>
              <a:t>super-factory which creates </a:t>
            </a:r>
            <a:r>
              <a:rPr lang="en-US" sz="3000" dirty="0">
                <a:solidFill>
                  <a:schemeClr val="tx1"/>
                </a:solidFill>
              </a:rPr>
              <a:t>other </a:t>
            </a:r>
            <a:r>
              <a:rPr lang="en-US" sz="3000" dirty="0" smtClean="0">
                <a:solidFill>
                  <a:schemeClr val="tx1"/>
                </a:solidFill>
              </a:rPr>
              <a:t>factories (</a:t>
            </a:r>
            <a:r>
              <a:rPr lang="en-US" sz="3000" dirty="0">
                <a:solidFill>
                  <a:schemeClr val="tx1"/>
                </a:solidFill>
              </a:rPr>
              <a:t>factory of </a:t>
            </a:r>
            <a:r>
              <a:rPr lang="en-US" sz="3000" dirty="0" smtClean="0">
                <a:solidFill>
                  <a:schemeClr val="tx1"/>
                </a:solidFill>
              </a:rPr>
              <a:t>factories).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This type of design pattern </a:t>
            </a:r>
            <a:r>
              <a:rPr lang="en-US" sz="3000" dirty="0" smtClean="0">
                <a:solidFill>
                  <a:schemeClr val="tx1"/>
                </a:solidFill>
              </a:rPr>
              <a:t>comes </a:t>
            </a:r>
            <a:r>
              <a:rPr lang="en-US" sz="3000" dirty="0">
                <a:solidFill>
                  <a:schemeClr val="tx1"/>
                </a:solidFill>
              </a:rPr>
              <a:t>under creational pattern </a:t>
            </a:r>
            <a:r>
              <a:rPr lang="en-US" sz="3000" dirty="0" smtClean="0">
                <a:solidFill>
                  <a:schemeClr val="tx1"/>
                </a:solidFill>
              </a:rPr>
              <a:t>as </a:t>
            </a:r>
            <a:r>
              <a:rPr lang="en-US" sz="3000" dirty="0">
                <a:solidFill>
                  <a:schemeClr val="tx1"/>
                </a:solidFill>
              </a:rPr>
              <a:t>this pattern provides </a:t>
            </a:r>
            <a:r>
              <a:rPr lang="en-US" sz="3000" dirty="0" smtClean="0">
                <a:solidFill>
                  <a:schemeClr val="tx1"/>
                </a:solidFill>
              </a:rPr>
              <a:t>one </a:t>
            </a:r>
            <a:r>
              <a:rPr lang="en-US" sz="3000" dirty="0">
                <a:solidFill>
                  <a:schemeClr val="tx1"/>
                </a:solidFill>
              </a:rPr>
              <a:t>of the best ways </a:t>
            </a:r>
            <a:r>
              <a:rPr lang="en-US" sz="3000" dirty="0" smtClean="0">
                <a:solidFill>
                  <a:schemeClr val="tx1"/>
                </a:solidFill>
              </a:rPr>
              <a:t>to </a:t>
            </a:r>
            <a:r>
              <a:rPr lang="en-US" sz="3000" dirty="0">
                <a:solidFill>
                  <a:schemeClr val="tx1"/>
                </a:solidFill>
              </a:rPr>
              <a:t>create an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0" y="457201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Bauhaus 93" panose="04030905020B02020C02" pitchFamily="82" charset="0"/>
              </a:rPr>
              <a:t>DEFINITION</a:t>
            </a:r>
            <a:endParaRPr lang="en-US" sz="4400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106612"/>
            <a:ext cx="8877300" cy="36957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181" y="318655"/>
            <a:ext cx="5080000" cy="1143000"/>
            <a:chOff x="34636" y="318655"/>
            <a:chExt cx="3810000" cy="1143000"/>
          </a:xfrm>
        </p:grpSpPr>
        <p:sp>
          <p:nvSpPr>
            <p:cNvPr id="13" name="Rectangular Callout 12"/>
            <p:cNvSpPr/>
            <p:nvPr/>
          </p:nvSpPr>
          <p:spPr>
            <a:xfrm>
              <a:off x="34636" y="318655"/>
              <a:ext cx="3810000" cy="1143000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428490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declares a interface for operations that create abstract products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405091" y="13855"/>
            <a:ext cx="3759200" cy="1447800"/>
            <a:chOff x="6303818" y="13855"/>
            <a:chExt cx="2819400" cy="1447800"/>
          </a:xfrm>
        </p:grpSpPr>
        <p:sp>
          <p:nvSpPr>
            <p:cNvPr id="16" name="Rectangular Callout 15"/>
            <p:cNvSpPr/>
            <p:nvPr/>
          </p:nvSpPr>
          <p:spPr>
            <a:xfrm>
              <a:off x="6303818" y="13855"/>
              <a:ext cx="2819400" cy="1447800"/>
            </a:xfrm>
            <a:prstGeom prst="wedgeRectCallou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18118" y="122780"/>
              <a:ext cx="2590800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uses the interfaces declared by the </a:t>
              </a:r>
              <a:r>
                <a:rPr lang="en-US" dirty="0" err="1">
                  <a:solidFill>
                    <a:prstClr val="black"/>
                  </a:solidFill>
                </a:rPr>
                <a:t>AbstractFactory</a:t>
              </a:r>
              <a:r>
                <a:rPr lang="en-US" dirty="0">
                  <a:solidFill>
                    <a:prstClr val="black"/>
                  </a:solidFill>
                </a:rPr>
                <a:t> and </a:t>
              </a:r>
              <a:r>
                <a:rPr lang="en-US" dirty="0" err="1">
                  <a:solidFill>
                    <a:prstClr val="black"/>
                  </a:solidFill>
                </a:rPr>
                <a:t>AbstractProduct</a:t>
              </a:r>
              <a:r>
                <a:rPr lang="en-US" dirty="0">
                  <a:solidFill>
                    <a:prstClr val="black"/>
                  </a:solidFill>
                </a:rPr>
                <a:t> classes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7781" y="5181600"/>
            <a:ext cx="5338619" cy="1295401"/>
            <a:chOff x="110836" y="5181599"/>
            <a:chExt cx="4003964" cy="1295401"/>
          </a:xfrm>
        </p:grpSpPr>
        <p:sp>
          <p:nvSpPr>
            <p:cNvPr id="18" name="Rectangular Callout 17"/>
            <p:cNvSpPr/>
            <p:nvPr/>
          </p:nvSpPr>
          <p:spPr>
            <a:xfrm rot="10800000">
              <a:off x="110836" y="5181599"/>
              <a:ext cx="4003964" cy="1295401"/>
            </a:xfrm>
            <a:prstGeom prst="wedgeRectCallo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3736" y="5410200"/>
              <a:ext cx="2971800" cy="64633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implements operations to create concrete products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02982" y="3543299"/>
            <a:ext cx="2008909" cy="3276600"/>
            <a:chOff x="7502236" y="3543299"/>
            <a:chExt cx="1066800" cy="3276600"/>
          </a:xfrm>
        </p:grpSpPr>
        <p:sp>
          <p:nvSpPr>
            <p:cNvPr id="20" name="Rectangular Callout 19"/>
            <p:cNvSpPr/>
            <p:nvPr/>
          </p:nvSpPr>
          <p:spPr>
            <a:xfrm rot="5400000">
              <a:off x="6397336" y="4648199"/>
              <a:ext cx="3276600" cy="1066800"/>
            </a:xfrm>
            <a:prstGeom prst="wedgeRectCallou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95754" y="3733800"/>
              <a:ext cx="879764" cy="14773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declares an interface for a type of product 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7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875</Words>
  <Application>Microsoft Office PowerPoint</Application>
  <PresentationFormat>Custom</PresentationFormat>
  <Paragraphs>223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Forever Alone</dc:creator>
  <cp:lastModifiedBy>USER</cp:lastModifiedBy>
  <cp:revision>19</cp:revision>
  <dcterms:created xsi:type="dcterms:W3CDTF">2014-09-12T02:18:09Z</dcterms:created>
  <dcterms:modified xsi:type="dcterms:W3CDTF">2016-12-21T15:43:49Z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