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6" r:id="rId1"/>
  </p:sldMasterIdLst>
  <p:sldIdLst>
    <p:sldId id="260" r:id="rId2"/>
    <p:sldId id="261" r:id="rId3"/>
    <p:sldId id="262" r:id="rId4"/>
    <p:sldId id="263" r:id="rId5"/>
    <p:sldId id="256" r:id="rId6"/>
    <p:sldId id="259" r:id="rId7"/>
    <p:sldId id="258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414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1064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006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3102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83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4180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257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1047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3613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1718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7018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1529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741834" cy="22710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b="1" dirty="0">
                <a:solidFill>
                  <a:schemeClr val="accent1">
                    <a:lumMod val="50000"/>
                  </a:schemeClr>
                </a:solidFill>
                <a:latin typeface="Megrim" panose="02000603000000000000" pitchFamily="2" charset="0"/>
                <a:ea typeface="Adobe Garamond Pro" charset="0"/>
                <a:cs typeface="Adobe Garamond Pro" charset="0"/>
              </a:rPr>
              <a:t>Observer Pattern</a:t>
            </a:r>
            <a:br>
              <a:rPr lang="en-US" sz="9600" b="1" dirty="0">
                <a:latin typeface="Megrim" panose="02000603000000000000" pitchFamily="2" charset="0"/>
                <a:ea typeface="Adobe Garamond Pro" charset="0"/>
                <a:cs typeface="Adobe Garamond Pro" charset="0"/>
              </a:rPr>
            </a:br>
            <a:r>
              <a:rPr lang="vi-VN" sz="3600" b="1" dirty="0">
                <a:latin typeface="Adobe Garamond Pro" charset="0"/>
                <a:ea typeface="Adobe Garamond Pro" charset="0"/>
                <a:cs typeface="Adobe Garamond Pro" charset="0"/>
              </a:rPr>
              <a:t>Group 7</a:t>
            </a:r>
            <a:endParaRPr lang="en-US" sz="3600" b="1" dirty="0">
              <a:latin typeface="Agency FB" panose="020B0503020202020204" pitchFamily="34" charset="0"/>
              <a:ea typeface="Adobe Garamond Pro" charset="0"/>
              <a:cs typeface="Adobe Garamond Pr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7800" y="3390900"/>
            <a:ext cx="5348068" cy="271447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vi-VN" sz="4400" b="1" dirty="0">
                <a:solidFill>
                  <a:schemeClr val="bg2">
                    <a:lumMod val="10000"/>
                  </a:schemeClr>
                </a:solidFill>
                <a:latin typeface="VL Delgado ExtCond" pitchFamily="50" charset="0"/>
              </a:rPr>
              <a:t>Hồ Sỹ Nguyên</a:t>
            </a:r>
          </a:p>
          <a:p>
            <a:pPr marL="514350" indent="-514350" algn="l">
              <a:buFont typeface="+mj-lt"/>
              <a:buAutoNum type="arabicPeriod"/>
            </a:pPr>
            <a:r>
              <a:rPr lang="vi-VN" sz="4400" b="1" dirty="0">
                <a:solidFill>
                  <a:schemeClr val="bg2">
                    <a:lumMod val="10000"/>
                  </a:schemeClr>
                </a:solidFill>
                <a:latin typeface="VL Delgado ExtCond" pitchFamily="50" charset="0"/>
              </a:rPr>
              <a:t>Lâm Lê Thanh Thế</a:t>
            </a:r>
          </a:p>
          <a:p>
            <a:pPr marL="514350" indent="-514350" algn="l">
              <a:buFont typeface="+mj-lt"/>
              <a:buAutoNum type="arabicPeriod"/>
            </a:pPr>
            <a:r>
              <a:rPr lang="vi-VN" sz="4400" b="1" dirty="0">
                <a:solidFill>
                  <a:schemeClr val="bg2">
                    <a:lumMod val="10000"/>
                  </a:schemeClr>
                </a:solidFill>
                <a:latin typeface="VL Delgado ExtCond" pitchFamily="50" charset="0"/>
              </a:rPr>
              <a:t>Trần Trí Thiện</a:t>
            </a:r>
          </a:p>
          <a:p>
            <a:pPr marL="514350" indent="-514350" algn="l">
              <a:buFont typeface="+mj-lt"/>
              <a:buAutoNum type="arabicPeriod"/>
            </a:pPr>
            <a:r>
              <a:rPr lang="vi-VN" sz="4400" b="1" dirty="0">
                <a:solidFill>
                  <a:schemeClr val="bg2">
                    <a:lumMod val="10000"/>
                  </a:schemeClr>
                </a:solidFill>
                <a:latin typeface="VL Delgado ExtCond" pitchFamily="50" charset="0"/>
              </a:rPr>
              <a:t>Nguyễn Trần Phước Thịnh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VL Delgado ExtCo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1559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 panose="02000503080000020004" pitchFamily="2" charset="0"/>
              </a:rPr>
              <a:t>Similar Problem </a:t>
            </a:r>
          </a:p>
        </p:txBody>
      </p:sp>
      <p:sp>
        <p:nvSpPr>
          <p:cNvPr id="54" name="CustomShape 2"/>
          <p:cNvSpPr/>
          <p:nvPr/>
        </p:nvSpPr>
        <p:spPr>
          <a:xfrm>
            <a:off x="7910879" y="3069251"/>
            <a:ext cx="1244291" cy="1244291"/>
          </a:xfrm>
          <a:prstGeom prst="smileyFace">
            <a:avLst>
              <a:gd name="adj" fmla="val 18520"/>
            </a:avLst>
          </a:prstGeom>
          <a:solidFill>
            <a:srgbClr val="CC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2518953" y="1742008"/>
            <a:ext cx="3484014" cy="746574"/>
          </a:xfrm>
          <a:custGeom>
            <a:avLst/>
            <a:gdLst/>
            <a:ahLst/>
            <a:cxnLst/>
            <a:rect l="0" t="0" r="r" b="b"/>
            <a:pathLst>
              <a:path w="10670" h="2288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10287" y="2287"/>
                </a:lnTo>
                <a:cubicBezTo>
                  <a:pt x="10478" y="2287"/>
                  <a:pt x="10669" y="2096"/>
                  <a:pt x="10669" y="1905"/>
                </a:cubicBezTo>
                <a:lnTo>
                  <a:pt x="10669" y="381"/>
                </a:lnTo>
                <a:cubicBezTo>
                  <a:pt x="10669" y="190"/>
                  <a:pt x="10478" y="0"/>
                  <a:pt x="10287" y="0"/>
                </a:cubicBez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A: Do you want to buy a Ti vi?</a:t>
            </a:r>
          </a:p>
        </p:txBody>
      </p:sp>
      <p:sp>
        <p:nvSpPr>
          <p:cNvPr id="56" name="CustomShape 4"/>
          <p:cNvSpPr/>
          <p:nvPr/>
        </p:nvSpPr>
        <p:spPr>
          <a:xfrm>
            <a:off x="2518953" y="2737440"/>
            <a:ext cx="3484014" cy="746574"/>
          </a:xfrm>
          <a:custGeom>
            <a:avLst/>
            <a:gdLst/>
            <a:ahLst/>
            <a:cxnLst/>
            <a:rect l="0" t="0" r="r" b="b"/>
            <a:pathLst>
              <a:path w="10670" h="2288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10287" y="2287"/>
                </a:lnTo>
                <a:cubicBezTo>
                  <a:pt x="10478" y="2287"/>
                  <a:pt x="10669" y="2096"/>
                  <a:pt x="10669" y="1905"/>
                </a:cubicBezTo>
                <a:lnTo>
                  <a:pt x="10669" y="381"/>
                </a:lnTo>
                <a:cubicBezTo>
                  <a:pt x="10669" y="190"/>
                  <a:pt x="10478" y="0"/>
                  <a:pt x="10287" y="0"/>
                </a:cubicBez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B: Do you want to buy a Tủ lạnh?</a:t>
            </a:r>
          </a:p>
        </p:txBody>
      </p:sp>
      <p:sp>
        <p:nvSpPr>
          <p:cNvPr id="57" name="CustomShape 5"/>
          <p:cNvSpPr/>
          <p:nvPr/>
        </p:nvSpPr>
        <p:spPr>
          <a:xfrm>
            <a:off x="2518953" y="3732873"/>
            <a:ext cx="3484014" cy="746574"/>
          </a:xfrm>
          <a:custGeom>
            <a:avLst/>
            <a:gdLst/>
            <a:ahLst/>
            <a:cxnLst/>
            <a:rect l="0" t="0" r="r" b="b"/>
            <a:pathLst>
              <a:path w="10670" h="2288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10287" y="2287"/>
                </a:lnTo>
                <a:cubicBezTo>
                  <a:pt x="10478" y="2287"/>
                  <a:pt x="10669" y="2096"/>
                  <a:pt x="10669" y="1905"/>
                </a:cubicBezTo>
                <a:lnTo>
                  <a:pt x="10669" y="381"/>
                </a:lnTo>
                <a:cubicBezTo>
                  <a:pt x="10669" y="190"/>
                  <a:pt x="10478" y="0"/>
                  <a:pt x="10287" y="0"/>
                </a:cubicBez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C: Do you want to buy a Máy lạnh?</a:t>
            </a:r>
          </a:p>
        </p:txBody>
      </p:sp>
      <p:sp>
        <p:nvSpPr>
          <p:cNvPr id="58" name="CustomShape 6"/>
          <p:cNvSpPr/>
          <p:nvPr/>
        </p:nvSpPr>
        <p:spPr>
          <a:xfrm>
            <a:off x="2518953" y="4728305"/>
            <a:ext cx="3484014" cy="746574"/>
          </a:xfrm>
          <a:custGeom>
            <a:avLst/>
            <a:gdLst/>
            <a:ahLst/>
            <a:cxnLst/>
            <a:rect l="0" t="0" r="r" b="b"/>
            <a:pathLst>
              <a:path w="10670" h="2288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10287" y="2287"/>
                </a:lnTo>
                <a:cubicBezTo>
                  <a:pt x="10478" y="2287"/>
                  <a:pt x="10669" y="2096"/>
                  <a:pt x="10669" y="1905"/>
                </a:cubicBezTo>
                <a:lnTo>
                  <a:pt x="10669" y="381"/>
                </a:lnTo>
                <a:cubicBezTo>
                  <a:pt x="10669" y="190"/>
                  <a:pt x="10478" y="0"/>
                  <a:pt x="10287" y="0"/>
                </a:cubicBez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D: Do you want to buy a Máy giặt?</a:t>
            </a:r>
          </a:p>
        </p:txBody>
      </p:sp>
      <p:sp>
        <p:nvSpPr>
          <p:cNvPr id="59" name="TextShape 7"/>
          <p:cNvSpPr txBox="1"/>
          <p:nvPr/>
        </p:nvSpPr>
        <p:spPr>
          <a:xfrm>
            <a:off x="7993832" y="2654487"/>
            <a:ext cx="1742007" cy="31417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</a:t>
            </a:r>
          </a:p>
        </p:txBody>
      </p:sp>
      <p:cxnSp>
        <p:nvCxnSpPr>
          <p:cNvPr id="60" name="Line 8"/>
          <p:cNvCxnSpPr>
            <a:stCxn id="55" idx="3"/>
            <a:endCxn id="54" idx="2"/>
          </p:cNvCxnSpPr>
          <p:nvPr/>
        </p:nvCxnSpPr>
        <p:spPr>
          <a:xfrm>
            <a:off x="6002967" y="2115295"/>
            <a:ext cx="1908239" cy="1576428"/>
          </a:xfrm>
          <a:prstGeom prst="curvedConnector3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61" name="Line 9"/>
          <p:cNvCxnSpPr>
            <a:stCxn id="56" idx="3"/>
            <a:endCxn id="54" idx="2"/>
          </p:cNvCxnSpPr>
          <p:nvPr/>
        </p:nvCxnSpPr>
        <p:spPr>
          <a:xfrm>
            <a:off x="6002967" y="3110727"/>
            <a:ext cx="1908239" cy="580996"/>
          </a:xfrm>
          <a:prstGeom prst="curvedConnector3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62" name="Line 10"/>
          <p:cNvCxnSpPr>
            <a:stCxn id="57" idx="3"/>
            <a:endCxn id="54" idx="2"/>
          </p:cNvCxnSpPr>
          <p:nvPr/>
        </p:nvCxnSpPr>
        <p:spPr>
          <a:xfrm flipV="1">
            <a:off x="6002967" y="3691396"/>
            <a:ext cx="1908239" cy="415090"/>
          </a:xfrm>
          <a:prstGeom prst="curvedConnector3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</p:cxnSp>
      <p:cxnSp>
        <p:nvCxnSpPr>
          <p:cNvPr id="63" name="Line 11"/>
          <p:cNvCxnSpPr>
            <a:stCxn id="58" idx="3"/>
            <a:endCxn id="54" idx="2"/>
          </p:cNvCxnSpPr>
          <p:nvPr/>
        </p:nvCxnSpPr>
        <p:spPr>
          <a:xfrm flipV="1">
            <a:off x="6002967" y="3691396"/>
            <a:ext cx="1908239" cy="1410523"/>
          </a:xfrm>
          <a:prstGeom prst="curvedConnector3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</p:cxnSp>
      <p:sp>
        <p:nvSpPr>
          <p:cNvPr id="64" name="TextShape 12"/>
          <p:cNvSpPr txBox="1"/>
          <p:nvPr/>
        </p:nvSpPr>
        <p:spPr>
          <a:xfrm>
            <a:off x="6832493" y="5110410"/>
            <a:ext cx="4064683" cy="31417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Mediator Pattern</a:t>
            </a:r>
          </a:p>
        </p:txBody>
      </p:sp>
      <p:sp>
        <p:nvSpPr>
          <p:cNvPr id="65" name="CustomShape 13"/>
          <p:cNvSpPr/>
          <p:nvPr/>
        </p:nvSpPr>
        <p:spPr>
          <a:xfrm>
            <a:off x="3099949" y="3318435"/>
            <a:ext cx="2239723" cy="663622"/>
          </a:xfrm>
          <a:custGeom>
            <a:avLst/>
            <a:gdLst/>
            <a:ahLst/>
            <a:cxn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4"/>
          <p:cNvSpPr/>
          <p:nvPr/>
        </p:nvSpPr>
        <p:spPr>
          <a:xfrm>
            <a:off x="3100275" y="2240377"/>
            <a:ext cx="2239723" cy="663622"/>
          </a:xfrm>
          <a:custGeom>
            <a:avLst/>
            <a:gdLst/>
            <a:ahLst/>
            <a:cxn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15"/>
          <p:cNvSpPr/>
          <p:nvPr/>
        </p:nvSpPr>
        <p:spPr>
          <a:xfrm>
            <a:off x="3099949" y="4313868"/>
            <a:ext cx="2239723" cy="663622"/>
          </a:xfrm>
          <a:custGeom>
            <a:avLst/>
            <a:gdLst/>
            <a:ahLst/>
            <a:cxn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9342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 panose="02000503080000020004" pitchFamily="2" charset="0"/>
                <a:ea typeface="+mj-ea"/>
              </a:rPr>
              <a:t> Pros and Cons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1980740" y="1418361"/>
            <a:ext cx="8335767" cy="2134563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ffside" panose="02000503040000020004" pitchFamily="2" charset="0"/>
              </a:rPr>
              <a:t>+ Pros:</a:t>
            </a:r>
          </a:p>
          <a:p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ffside" panose="02000503040000020004" pitchFamily="2" charset="0"/>
              </a:rPr>
              <a:t>	- Allows you to send data to many other objects in a very efficient manner.</a:t>
            </a:r>
          </a:p>
          <a:p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ffside" panose="02000503040000020004" pitchFamily="2" charset="0"/>
              </a:rPr>
              <a:t>	- Easy to subscribe and remove observers.</a:t>
            </a:r>
          </a:p>
          <a:p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ffside" panose="02000503040000020004" pitchFamily="2" charset="0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1993217" y="3835910"/>
            <a:ext cx="8129365" cy="172404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ffside" panose="02000503040000020004" pitchFamily="2" charset="0"/>
              </a:rPr>
              <a:t>+ Cons:</a:t>
            </a:r>
          </a:p>
          <a:p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ffside" panose="02000503040000020004" pitchFamily="2" charset="0"/>
              </a:rPr>
              <a:t>	- Can cause memory leaking.</a:t>
            </a:r>
          </a:p>
          <a:p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ffside" panose="02000503040000020004" pitchFamily="2" charset="0"/>
              </a:rPr>
              <a:t>	- Can cause performance degradation.</a:t>
            </a:r>
          </a:p>
          <a:p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ffside" panose="02000503040000020004" pitchFamily="2" charset="0"/>
              </a:rPr>
              <a:t>	- The order of the notification is dependable.</a:t>
            </a:r>
          </a:p>
        </p:txBody>
      </p:sp>
    </p:spTree>
    <p:extLst>
      <p:ext uri="{BB962C8B-B14F-4D97-AF65-F5344CB8AC3E}">
        <p14:creationId xmlns:p14="http://schemas.microsoft.com/office/powerpoint/2010/main" val="20929649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7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38" y="0"/>
            <a:ext cx="4391362" cy="127086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Nixie One" panose="02000503080000020004" pitchFamily="2" charset="0"/>
                <a:ea typeface="Arial Hebrew" charset="-79"/>
                <a:cs typeface="Arial Hebrew" charset="-79"/>
              </a:rPr>
              <a:t>PROBLEM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0080" y="2113280"/>
            <a:ext cx="2397760" cy="25552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Nixie One" panose="02000503080000020004" pitchFamily="2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960" y="2113280"/>
            <a:ext cx="2397760" cy="2555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Nixie One" panose="02000503080000020004" pitchFamily="2" charset="0"/>
              </a:rPr>
              <a:t>B</a:t>
            </a:r>
          </a:p>
        </p:txBody>
      </p:sp>
      <p:sp>
        <p:nvSpPr>
          <p:cNvPr id="5" name="Striped Right Arrow 4"/>
          <p:cNvSpPr/>
          <p:nvPr/>
        </p:nvSpPr>
        <p:spPr>
          <a:xfrm rot="10800000">
            <a:off x="4826000" y="3079751"/>
            <a:ext cx="2336800" cy="622298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0621" y="2445701"/>
            <a:ext cx="51809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Nixie One" panose="020005030800000200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548503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329" y="0"/>
            <a:ext cx="3922713" cy="128635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Nixie One" panose="02000503080000020004" pitchFamily="2" charset="0"/>
                <a:ea typeface="Arial Hebrew" charset="-79"/>
                <a:cs typeface="Arial Hebrew" charset="-79"/>
              </a:rPr>
              <a:t>PROBLEM</a:t>
            </a:r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7398384" y="1536064"/>
            <a:ext cx="4064000" cy="4785360"/>
          </a:xfrm>
          <a:prstGeom prst="snip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class B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is-IS" sz="3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  <a:b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1302384" y="1536064"/>
            <a:ext cx="4064000" cy="4785360"/>
          </a:xfrm>
          <a:prstGeom prst="snip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class A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is-IS" sz="3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is-IS" sz="3200" dirty="0">
                <a:solidFill>
                  <a:schemeClr val="tx1"/>
                </a:solidFill>
                <a:latin typeface="Consolas" panose="020B0609020204030204" pitchFamily="49" charset="0"/>
              </a:rPr>
              <a:t>oid getter();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  <a:b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50080" y="2588455"/>
            <a:ext cx="3174609" cy="1841305"/>
          </a:xfrm>
          <a:prstGeom prst="straightConnector1">
            <a:avLst/>
          </a:prstGeom>
          <a:ln w="146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4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26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Nixie One" panose="02000503080000020004" pitchFamily="2" charset="0"/>
                <a:ea typeface="Arial Hebrew" charset="-79"/>
                <a:cs typeface="Arial Hebrew" charset="-79"/>
              </a:rPr>
              <a:t>DRAWBACK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52" y="1752599"/>
            <a:ext cx="94237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u="sng" dirty="0">
                <a:latin typeface="Agency FB" panose="020B0503020202020204" pitchFamily="34" charset="0"/>
              </a:rPr>
              <a:t>Expose the data: </a:t>
            </a:r>
            <a:br>
              <a:rPr lang="en-US" sz="3600" b="1" i="1" dirty="0">
                <a:latin typeface="Offside" panose="02000503040000020004" pitchFamily="2" charset="0"/>
              </a:rPr>
            </a:br>
            <a:r>
              <a:rPr lang="en-US" sz="3600" dirty="0">
                <a:latin typeface="Offside" panose="02000503040000020004" pitchFamily="2" charset="0"/>
              </a:rPr>
              <a:t>Every other function can use the getters to retrieve private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u="sng" dirty="0">
                <a:latin typeface="Agency FB" panose="020B0503020202020204" pitchFamily="34" charset="0"/>
              </a:rPr>
              <a:t>Hard to keep track of data changes:</a:t>
            </a:r>
            <a:br>
              <a:rPr lang="en-US" sz="3600" u="sng" dirty="0">
                <a:latin typeface="Agency FB" panose="020B0503020202020204" pitchFamily="34" charset="0"/>
              </a:rPr>
            </a:br>
            <a:r>
              <a:rPr lang="en-US" sz="3600" dirty="0">
                <a:latin typeface="Offside" panose="02000503040000020004" pitchFamily="2" charset="0"/>
              </a:rPr>
              <a:t>After getting, outside functions will not know if data are modified or not, unless they store previous data to compare.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Offside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672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39556"/>
            <a:ext cx="12191999" cy="525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latin typeface="Nixie One" panose="02000503080000020004" pitchFamily="2" charset="0"/>
                <a:ea typeface="+mj-ea"/>
                <a:cs typeface="+mj-cs"/>
              </a:rPr>
              <a:t>Class Diagram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latin typeface="Nixie One" panose="02000503080000020004" pitchFamily="2" charset="0"/>
                <a:ea typeface="+mj-ea"/>
                <a:cs typeface="+mj-cs"/>
              </a:rPr>
              <a:t>			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latin typeface="Nixie One" panose="02000503080000020004" pitchFamily="2" charset="0"/>
                <a:ea typeface="+mj-ea"/>
                <a:cs typeface="+mj-cs"/>
              </a:rPr>
              <a:t>			for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latin typeface="Nixie One" panose="02000503080000020004" pitchFamily="2" charset="0"/>
                <a:ea typeface="+mj-ea"/>
                <a:cs typeface="+mj-cs"/>
              </a:rPr>
              <a:t>			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latin typeface="Nixie One" panose="02000503080000020004" pitchFamily="2" charset="0"/>
                <a:ea typeface="+mj-ea"/>
                <a:cs typeface="+mj-cs"/>
              </a:rPr>
              <a:t>				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1448882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0154" y="2511669"/>
            <a:ext cx="1758461" cy="17584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b="1" dirty="0">
                <a:solidFill>
                  <a:schemeClr val="tx1"/>
                </a:solidFill>
                <a:latin typeface="Nixie One" panose="02000503080000020004" pitchFamily="2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0953" y="2511669"/>
            <a:ext cx="1758461" cy="17584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b="1" dirty="0">
                <a:solidFill>
                  <a:schemeClr val="tx1"/>
                </a:solidFill>
                <a:latin typeface="Nixie One" panose="02000503080000020004" pitchFamily="2" charset="0"/>
              </a:rPr>
              <a:t>B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868615" y="3390900"/>
            <a:ext cx="4642338" cy="461665"/>
            <a:chOff x="3868615" y="3390900"/>
            <a:chExt cx="4642338" cy="461665"/>
          </a:xfrm>
        </p:grpSpPr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3868615" y="3390900"/>
              <a:ext cx="4642338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27076" y="3390900"/>
              <a:ext cx="1814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getter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353219" y="3219268"/>
            <a:ext cx="3981888" cy="63329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623625" y="3984390"/>
            <a:ext cx="5887328" cy="1267476"/>
            <a:chOff x="2623625" y="3984390"/>
            <a:chExt cx="5887328" cy="1267476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623625" y="3998807"/>
              <a:ext cx="5887328" cy="1253059"/>
              <a:chOff x="2989384" y="1519311"/>
              <a:chExt cx="5521569" cy="1252024"/>
            </a:xfrm>
          </p:grpSpPr>
          <p:cxnSp>
            <p:nvCxnSpPr>
              <p:cNvPr id="16" name="Straight Connector 15"/>
              <p:cNvCxnSpPr>
                <a:stCxn id="5" idx="0"/>
              </p:cNvCxnSpPr>
              <p:nvPr/>
            </p:nvCxnSpPr>
            <p:spPr>
              <a:xfrm flipH="1" flipV="1">
                <a:off x="2989384" y="1519311"/>
                <a:ext cx="1" cy="992358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/>
              <p:nvPr/>
            </p:nvCxnSpPr>
            <p:spPr>
              <a:xfrm>
                <a:off x="2989384" y="1533378"/>
                <a:ext cx="5521569" cy="1237957"/>
              </a:xfrm>
              <a:prstGeom prst="bentConnector3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5620040" y="3984390"/>
              <a:ext cx="1814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29000" y="1028459"/>
            <a:ext cx="5961184" cy="1483210"/>
            <a:chOff x="3429000" y="1028459"/>
            <a:chExt cx="5961184" cy="1483210"/>
          </a:xfrm>
        </p:grpSpPr>
        <p:sp>
          <p:nvSpPr>
            <p:cNvPr id="33" name="TextBox 32"/>
            <p:cNvSpPr txBox="1"/>
            <p:nvPr/>
          </p:nvSpPr>
          <p:spPr>
            <a:xfrm>
              <a:off x="6242537" y="1028459"/>
              <a:ext cx="1814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observing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29000" y="1259292"/>
              <a:ext cx="5961184" cy="1252377"/>
              <a:chOff x="3429000" y="1259292"/>
              <a:chExt cx="5961184" cy="1252377"/>
            </a:xfrm>
          </p:grpSpPr>
          <p:cxnSp>
            <p:nvCxnSpPr>
              <p:cNvPr id="30" name="Curved Connector 29"/>
              <p:cNvCxnSpPr/>
              <p:nvPr/>
            </p:nvCxnSpPr>
            <p:spPr>
              <a:xfrm rot="10800000" flipV="1">
                <a:off x="3429000" y="1259294"/>
                <a:ext cx="2813537" cy="1237958"/>
              </a:xfrm>
              <a:prstGeom prst="curvedConnector2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/>
              <p:cNvCxnSpPr>
                <a:stCxn id="33" idx="3"/>
                <a:endCxn id="6" idx="0"/>
              </p:cNvCxnSpPr>
              <p:nvPr/>
            </p:nvCxnSpPr>
            <p:spPr>
              <a:xfrm>
                <a:off x="8057270" y="1259292"/>
                <a:ext cx="1332914" cy="1252377"/>
              </a:xfrm>
              <a:prstGeom prst="curvedConnector2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1" y="117476"/>
            <a:ext cx="10269414" cy="964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Nixie One" panose="02000503080000020004" pitchFamily="2" charset="0"/>
                <a:ea typeface="+mj-ea"/>
                <a:cs typeface="+mj-cs"/>
              </a:rPr>
              <a:t>Class Diagram for 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3133527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1" y="1206177"/>
            <a:ext cx="7844124" cy="4369445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FCC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7476" y="751334"/>
            <a:ext cx="3390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ffside" panose="02000503040000020004" pitchFamily="2" charset="0"/>
              </a:rPr>
              <a:t>Subject has the “HAS-A” relationship with the observer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1341" y="1901857"/>
            <a:ext cx="3390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Offside" panose="02000503040000020004" pitchFamily="2" charset="0"/>
              </a:rPr>
              <a:t>ViewOne</a:t>
            </a:r>
            <a:r>
              <a:rPr lang="en-US" sz="2000" dirty="0">
                <a:latin typeface="Offside" panose="02000503040000020004" pitchFamily="2" charset="0"/>
              </a:rPr>
              <a:t> and </a:t>
            </a:r>
            <a:r>
              <a:rPr lang="en-US" sz="2000" dirty="0" err="1">
                <a:latin typeface="Offside" panose="02000503040000020004" pitchFamily="2" charset="0"/>
              </a:rPr>
              <a:t>ViewTwo</a:t>
            </a:r>
            <a:r>
              <a:rPr lang="en-US" sz="2000" dirty="0">
                <a:latin typeface="Offside" panose="02000503040000020004" pitchFamily="2" charset="0"/>
              </a:rPr>
              <a:t> are concrete classes of the abstract class Observer.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31341" y="3672042"/>
            <a:ext cx="3390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ffside" panose="02000503040000020004" pitchFamily="2" charset="0"/>
              </a:rPr>
              <a:t>The Subject can tell the Observers to do their things.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7476" y="4826674"/>
            <a:ext cx="3390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ffside" panose="02000503040000020004" pitchFamily="2" charset="0"/>
              </a:rPr>
              <a:t>The Observers can call back to the Subject if needed.</a:t>
            </a:r>
          </a:p>
        </p:txBody>
      </p:sp>
    </p:spTree>
    <p:extLst>
      <p:ext uri="{BB962C8B-B14F-4D97-AF65-F5344CB8AC3E}">
        <p14:creationId xmlns:p14="http://schemas.microsoft.com/office/powerpoint/2010/main" val="3426656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05" y="733649"/>
            <a:ext cx="6360252" cy="5390702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FEC2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53264" y="881967"/>
            <a:ext cx="334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ffside" panose="02000503040000020004" pitchFamily="2" charset="0"/>
              </a:rPr>
              <a:t>In real life, an auction is similar to this design pattern.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3264" y="2147500"/>
            <a:ext cx="334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ffside" panose="02000503040000020004" pitchFamily="2" charset="0"/>
              </a:rPr>
              <a:t>The auctioneer tells the bidders to start bidding (notify)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8575" y="3413033"/>
            <a:ext cx="3348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ffside" panose="02000503040000020004" pitchFamily="2" charset="0"/>
              </a:rPr>
              <a:t>The bidders will the call back to the auctioneer when they accept a certain bid.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8575" y="5293354"/>
            <a:ext cx="334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ffside" panose="02000503040000020004" pitchFamily="2" charset="0"/>
              </a:rPr>
              <a:t>This auctioneer will then update the bids to all the bidders.</a:t>
            </a:r>
          </a:p>
        </p:txBody>
      </p:sp>
    </p:spTree>
    <p:extLst>
      <p:ext uri="{BB962C8B-B14F-4D97-AF65-F5344CB8AC3E}">
        <p14:creationId xmlns:p14="http://schemas.microsoft.com/office/powerpoint/2010/main" val="4278485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 panose="02000503080000020004" pitchFamily="2" charset="0"/>
              </a:rPr>
              <a:t>Similar Problem </a:t>
            </a:r>
          </a:p>
        </p:txBody>
      </p:sp>
      <p:sp>
        <p:nvSpPr>
          <p:cNvPr id="40" name="CustomShape 2"/>
          <p:cNvSpPr/>
          <p:nvPr/>
        </p:nvSpPr>
        <p:spPr>
          <a:xfrm>
            <a:off x="7910879" y="3069251"/>
            <a:ext cx="1244291" cy="1244291"/>
          </a:xfrm>
          <a:prstGeom prst="smileyFace">
            <a:avLst>
              <a:gd name="adj" fmla="val 18520"/>
            </a:avLst>
          </a:prstGeom>
          <a:solidFill>
            <a:srgbClr val="CC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CustomShape 3"/>
          <p:cNvSpPr/>
          <p:nvPr/>
        </p:nvSpPr>
        <p:spPr>
          <a:xfrm>
            <a:off x="2518953" y="1742008"/>
            <a:ext cx="3484014" cy="746574"/>
          </a:xfrm>
          <a:custGeom>
            <a:avLst/>
            <a:gdLst/>
            <a:ahLst/>
            <a:cxnLst/>
            <a:rect l="0" t="0" r="r" b="b"/>
            <a:pathLst>
              <a:path w="10670" h="2288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10287" y="2287"/>
                </a:lnTo>
                <a:cubicBezTo>
                  <a:pt x="10478" y="2287"/>
                  <a:pt x="10669" y="2096"/>
                  <a:pt x="10669" y="1905"/>
                </a:cubicBezTo>
                <a:lnTo>
                  <a:pt x="10669" y="381"/>
                </a:lnTo>
                <a:cubicBezTo>
                  <a:pt x="10669" y="190"/>
                  <a:pt x="10478" y="0"/>
                  <a:pt x="10287" y="0"/>
                </a:cubicBez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A: Do you want to buy a Ti vi?</a:t>
            </a:r>
          </a:p>
        </p:txBody>
      </p:sp>
      <p:sp>
        <p:nvSpPr>
          <p:cNvPr id="42" name="CustomShape 4"/>
          <p:cNvSpPr/>
          <p:nvPr/>
        </p:nvSpPr>
        <p:spPr>
          <a:xfrm>
            <a:off x="2518953" y="2737440"/>
            <a:ext cx="3484014" cy="746574"/>
          </a:xfrm>
          <a:custGeom>
            <a:avLst/>
            <a:gdLst/>
            <a:ahLst/>
            <a:cxnLst/>
            <a:rect l="0" t="0" r="r" b="b"/>
            <a:pathLst>
              <a:path w="10670" h="2288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10287" y="2287"/>
                </a:lnTo>
                <a:cubicBezTo>
                  <a:pt x="10478" y="2287"/>
                  <a:pt x="10669" y="2096"/>
                  <a:pt x="10669" y="1905"/>
                </a:cubicBezTo>
                <a:lnTo>
                  <a:pt x="10669" y="381"/>
                </a:lnTo>
                <a:cubicBezTo>
                  <a:pt x="10669" y="190"/>
                  <a:pt x="10478" y="0"/>
                  <a:pt x="10287" y="0"/>
                </a:cubicBez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r>
              <a:rPr lang="en-US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B: Do you want to buy a </a:t>
            </a:r>
            <a:r>
              <a:rPr lang="en-US" sz="1633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Tủ</a:t>
            </a:r>
            <a:r>
              <a:rPr lang="en-US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33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lạnh</a:t>
            </a:r>
            <a:r>
              <a:rPr lang="en-US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</a:p>
        </p:txBody>
      </p:sp>
      <p:sp>
        <p:nvSpPr>
          <p:cNvPr id="43" name="CustomShape 5"/>
          <p:cNvSpPr/>
          <p:nvPr/>
        </p:nvSpPr>
        <p:spPr>
          <a:xfrm>
            <a:off x="2518953" y="3732873"/>
            <a:ext cx="3484014" cy="746574"/>
          </a:xfrm>
          <a:custGeom>
            <a:avLst/>
            <a:gdLst/>
            <a:ahLst/>
            <a:cxnLst/>
            <a:rect l="0" t="0" r="r" b="b"/>
            <a:pathLst>
              <a:path w="10670" h="2288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10287" y="2287"/>
                </a:lnTo>
                <a:cubicBezTo>
                  <a:pt x="10478" y="2287"/>
                  <a:pt x="10669" y="2096"/>
                  <a:pt x="10669" y="1905"/>
                </a:cubicBezTo>
                <a:lnTo>
                  <a:pt x="10669" y="381"/>
                </a:lnTo>
                <a:cubicBezTo>
                  <a:pt x="10669" y="190"/>
                  <a:pt x="10478" y="0"/>
                  <a:pt x="10287" y="0"/>
                </a:cubicBez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C: Do you want to buy a Máy lạnh?</a:t>
            </a:r>
          </a:p>
        </p:txBody>
      </p:sp>
      <p:sp>
        <p:nvSpPr>
          <p:cNvPr id="44" name="CustomShape 6"/>
          <p:cNvSpPr/>
          <p:nvPr/>
        </p:nvSpPr>
        <p:spPr>
          <a:xfrm>
            <a:off x="2518953" y="4728305"/>
            <a:ext cx="3484014" cy="746574"/>
          </a:xfrm>
          <a:custGeom>
            <a:avLst/>
            <a:gdLst/>
            <a:ahLst/>
            <a:cxnLst/>
            <a:rect l="0" t="0" r="r" b="b"/>
            <a:pathLst>
              <a:path w="10670" h="2288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1905"/>
                </a:lnTo>
                <a:cubicBezTo>
                  <a:pt x="0" y="2096"/>
                  <a:pt x="190" y="2287"/>
                  <a:pt x="381" y="2287"/>
                </a:cubicBezTo>
                <a:lnTo>
                  <a:pt x="10287" y="2287"/>
                </a:lnTo>
                <a:cubicBezTo>
                  <a:pt x="10478" y="2287"/>
                  <a:pt x="10669" y="2096"/>
                  <a:pt x="10669" y="1905"/>
                </a:cubicBezTo>
                <a:lnTo>
                  <a:pt x="10669" y="381"/>
                </a:lnTo>
                <a:cubicBezTo>
                  <a:pt x="10669" y="190"/>
                  <a:pt x="10478" y="0"/>
                  <a:pt x="10287" y="0"/>
                </a:cubicBez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D: Do you want to buy a Máy giặt?</a:t>
            </a:r>
          </a:p>
        </p:txBody>
      </p:sp>
      <p:cxnSp>
        <p:nvCxnSpPr>
          <p:cNvPr id="45" name="Line 7"/>
          <p:cNvCxnSpPr>
            <a:stCxn id="41" idx="3"/>
            <a:endCxn id="40" idx="2"/>
          </p:cNvCxnSpPr>
          <p:nvPr/>
        </p:nvCxnSpPr>
        <p:spPr>
          <a:xfrm>
            <a:off x="6002967" y="2115295"/>
            <a:ext cx="1908239" cy="1576428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46" name="Line 8"/>
          <p:cNvCxnSpPr>
            <a:stCxn id="42" idx="3"/>
            <a:endCxn id="40" idx="2"/>
          </p:cNvCxnSpPr>
          <p:nvPr/>
        </p:nvCxnSpPr>
        <p:spPr>
          <a:xfrm>
            <a:off x="6002967" y="3110727"/>
            <a:ext cx="1908239" cy="580996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47" name="Line 9"/>
          <p:cNvCxnSpPr>
            <a:stCxn id="43" idx="3"/>
            <a:endCxn id="40" idx="2"/>
          </p:cNvCxnSpPr>
          <p:nvPr/>
        </p:nvCxnSpPr>
        <p:spPr>
          <a:xfrm flipV="1">
            <a:off x="6002967" y="3691396"/>
            <a:ext cx="1908239" cy="41509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48" name="Line 10"/>
          <p:cNvCxnSpPr>
            <a:stCxn id="44" idx="3"/>
            <a:endCxn id="40" idx="2"/>
          </p:cNvCxnSpPr>
          <p:nvPr/>
        </p:nvCxnSpPr>
        <p:spPr>
          <a:xfrm flipV="1">
            <a:off x="6002967" y="3691396"/>
            <a:ext cx="1908239" cy="1410523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49" name="TextShape 11"/>
          <p:cNvSpPr txBox="1"/>
          <p:nvPr/>
        </p:nvSpPr>
        <p:spPr>
          <a:xfrm>
            <a:off x="7993832" y="2654487"/>
            <a:ext cx="1742007" cy="31417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</a:t>
            </a:r>
          </a:p>
        </p:txBody>
      </p:sp>
      <p:sp>
        <p:nvSpPr>
          <p:cNvPr id="50" name="CustomShape 12"/>
          <p:cNvSpPr/>
          <p:nvPr/>
        </p:nvSpPr>
        <p:spPr>
          <a:xfrm>
            <a:off x="3099622" y="3318109"/>
            <a:ext cx="2239723" cy="663622"/>
          </a:xfrm>
          <a:custGeom>
            <a:avLst/>
            <a:gdLst/>
            <a:ahLst/>
            <a:cxn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3099949" y="2240050"/>
            <a:ext cx="2239723" cy="663622"/>
          </a:xfrm>
          <a:custGeom>
            <a:avLst/>
            <a:gdLst/>
            <a:ahLst/>
            <a:cxn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3099622" y="4313541"/>
            <a:ext cx="2239723" cy="663622"/>
          </a:xfrm>
          <a:custGeom>
            <a:avLst/>
            <a:gdLst/>
            <a:ahLst/>
            <a:cxn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05850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</TotalTime>
  <Words>264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Adobe Garamond Pro</vt:lpstr>
      <vt:lpstr>Agency FB</vt:lpstr>
      <vt:lpstr>Arial</vt:lpstr>
      <vt:lpstr>Arial Hebrew</vt:lpstr>
      <vt:lpstr>Calibri</vt:lpstr>
      <vt:lpstr>Calibri Light</vt:lpstr>
      <vt:lpstr>Consolas</vt:lpstr>
      <vt:lpstr>Megrim</vt:lpstr>
      <vt:lpstr>Nixie One</vt:lpstr>
      <vt:lpstr>Offside</vt:lpstr>
      <vt:lpstr>VL Delgado ExtCond</vt:lpstr>
      <vt:lpstr>Office Theme</vt:lpstr>
      <vt:lpstr>Observer Pattern Group 7</vt:lpstr>
      <vt:lpstr>PROBLEM</vt:lpstr>
      <vt:lpstr>PROBLEM</vt:lpstr>
      <vt:lpstr>DRAWBACK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TRI THIEN</dc:creator>
  <cp:lastModifiedBy>TRAN TRI THIEN</cp:lastModifiedBy>
  <cp:revision>18</cp:revision>
  <dcterms:created xsi:type="dcterms:W3CDTF">2016-12-13T09:42:37Z</dcterms:created>
  <dcterms:modified xsi:type="dcterms:W3CDTF">2016-12-14T06:14:33Z</dcterms:modified>
</cp:coreProperties>
</file>