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881" r:id="rId2"/>
  </p:sldMasterIdLst>
  <p:sldIdLst>
    <p:sldId id="256" r:id="rId3"/>
    <p:sldId id="276" r:id="rId4"/>
    <p:sldId id="270" r:id="rId5"/>
    <p:sldId id="272" r:id="rId6"/>
    <p:sldId id="290" r:id="rId7"/>
    <p:sldId id="289" r:id="rId8"/>
    <p:sldId id="277" r:id="rId9"/>
    <p:sldId id="278" r:id="rId10"/>
    <p:sldId id="279" r:id="rId11"/>
    <p:sldId id="280" r:id="rId12"/>
    <p:sldId id="281" r:id="rId13"/>
    <p:sldId id="282" r:id="rId14"/>
    <p:sldId id="283" r:id="rId15"/>
    <p:sldId id="284" r:id="rId16"/>
    <p:sldId id="285" r:id="rId17"/>
    <p:sldId id="286" r:id="rId18"/>
    <p:sldId id="265" r:id="rId19"/>
    <p:sldId id="269"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7" autoAdjust="0"/>
    <p:restoredTop sz="94280" autoAdjust="0"/>
  </p:normalViewPr>
  <p:slideViewPr>
    <p:cSldViewPr snapToGrid="0">
      <p:cViewPr>
        <p:scale>
          <a:sx n="50" d="100"/>
          <a:sy n="50" d="100"/>
        </p:scale>
        <p:origin x="-1446"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24419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365200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277242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E44F636-1E7A-4451-A750-074F87312B47}" type="datetimeFigureOut">
              <a:rPr lang="en-US" smtClean="0"/>
              <a:t>12/14/2016</a:t>
            </a:fld>
            <a:endParaRPr lang="en-US"/>
          </a:p>
        </p:txBody>
      </p:sp>
      <p:sp>
        <p:nvSpPr>
          <p:cNvPr id="16" name="Slide Number Placeholder 15"/>
          <p:cNvSpPr>
            <a:spLocks noGrp="1"/>
          </p:cNvSpPr>
          <p:nvPr>
            <p:ph type="sldNum" sz="quarter" idx="11"/>
          </p:nvPr>
        </p:nvSpPr>
        <p:spPr/>
        <p:txBody>
          <a:bodyPr/>
          <a:lstStyle/>
          <a:p>
            <a:fld id="{576D16F0-9084-4B06-A9B8-F26395C1851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E44F636-1E7A-4451-A750-074F87312B47}" type="datetimeFigureOut">
              <a:rPr lang="en-US" smtClean="0"/>
              <a:t>12/14/2016</a:t>
            </a:fld>
            <a:endParaRPr lang="en-US"/>
          </a:p>
        </p:txBody>
      </p:sp>
      <p:sp>
        <p:nvSpPr>
          <p:cNvPr id="15" name="Slide Number Placeholder 14"/>
          <p:cNvSpPr>
            <a:spLocks noGrp="1"/>
          </p:cNvSpPr>
          <p:nvPr>
            <p:ph type="sldNum" sz="quarter" idx="15"/>
          </p:nvPr>
        </p:nvSpPr>
        <p:spPr/>
        <p:txBody>
          <a:bodyPr/>
          <a:lstStyle>
            <a:lvl1pPr algn="ctr">
              <a:defRPr/>
            </a:lvl1pPr>
          </a:lstStyle>
          <a:p>
            <a:fld id="{576D16F0-9084-4B06-A9B8-F26395C1851A}"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44F636-1E7A-4451-A750-074F87312B4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D16F0-9084-4B06-A9B8-F26395C1851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76D16F0-9084-4B06-A9B8-F26395C1851A}"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E44F636-1E7A-4451-A750-074F87312B47}" type="datetimeFigureOut">
              <a:rPr lang="en-US" smtClean="0"/>
              <a:t>12/14/2016</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44F636-1E7A-4451-A750-074F87312B47}"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D16F0-9084-4B06-A9B8-F26395C1851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4F636-1E7A-4451-A750-074F87312B47}"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D16F0-9084-4B06-A9B8-F26395C1851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E44F636-1E7A-4451-A750-074F87312B47}" type="datetimeFigureOut">
              <a:rPr lang="en-US" smtClean="0"/>
              <a:t>12/14/2016</a:t>
            </a:fld>
            <a:endParaRPr lang="en-US"/>
          </a:p>
        </p:txBody>
      </p:sp>
      <p:sp>
        <p:nvSpPr>
          <p:cNvPr id="9" name="Slide Number Placeholder 8"/>
          <p:cNvSpPr>
            <a:spLocks noGrp="1"/>
          </p:cNvSpPr>
          <p:nvPr>
            <p:ph type="sldNum" sz="quarter" idx="15"/>
          </p:nvPr>
        </p:nvSpPr>
        <p:spPr/>
        <p:txBody>
          <a:bodyPr/>
          <a:lstStyle/>
          <a:p>
            <a:fld id="{576D16F0-9084-4B06-A9B8-F26395C1851A}"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21133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E44F636-1E7A-4451-A750-074F87312B47}" type="datetimeFigureOut">
              <a:rPr lang="en-US" smtClean="0"/>
              <a:t>12/14/2016</a:t>
            </a:fld>
            <a:endParaRPr lang="en-US"/>
          </a:p>
        </p:txBody>
      </p:sp>
      <p:sp>
        <p:nvSpPr>
          <p:cNvPr id="9" name="Slide Number Placeholder 8"/>
          <p:cNvSpPr>
            <a:spLocks noGrp="1"/>
          </p:cNvSpPr>
          <p:nvPr>
            <p:ph type="sldNum" sz="quarter" idx="11"/>
          </p:nvPr>
        </p:nvSpPr>
        <p:spPr/>
        <p:txBody>
          <a:bodyPr/>
          <a:lstStyle/>
          <a:p>
            <a:fld id="{576D16F0-9084-4B06-A9B8-F26395C1851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44F636-1E7A-4451-A750-074F87312B4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144936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44F636-1E7A-4451-A750-074F87312B4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132910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44F636-1E7A-4451-A750-074F87312B47}"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165785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44F636-1E7A-4451-A750-074F87312B47}"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171073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4F636-1E7A-4451-A750-074F87312B47}"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231653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44F636-1E7A-4451-A750-074F87312B4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63500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44F636-1E7A-4451-A750-074F87312B4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D16F0-9084-4B06-A9B8-F26395C1851A}" type="slidenum">
              <a:rPr lang="en-US" smtClean="0"/>
              <a:t>‹#›</a:t>
            </a:fld>
            <a:endParaRPr lang="en-US"/>
          </a:p>
        </p:txBody>
      </p:sp>
    </p:spTree>
    <p:extLst>
      <p:ext uri="{BB962C8B-B14F-4D97-AF65-F5344CB8AC3E}">
        <p14:creationId xmlns:p14="http://schemas.microsoft.com/office/powerpoint/2010/main" val="113689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4F636-1E7A-4451-A750-074F87312B47}" type="datetimeFigureOut">
              <a:rPr lang="en-US" smtClean="0"/>
              <a:t>12/14/2016</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D16F0-9084-4B06-A9B8-F26395C1851A}" type="slidenum">
              <a:rPr lang="en-US" smtClean="0"/>
              <a:t>‹#›</a:t>
            </a:fld>
            <a:endParaRPr lang="en-US"/>
          </a:p>
        </p:txBody>
      </p:sp>
    </p:spTree>
    <p:extLst>
      <p:ext uri="{BB962C8B-B14F-4D97-AF65-F5344CB8AC3E}">
        <p14:creationId xmlns:p14="http://schemas.microsoft.com/office/powerpoint/2010/main" val="36255659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5E44F636-1E7A-4451-A750-074F87312B47}" type="datetimeFigureOut">
              <a:rPr lang="en-US" smtClean="0"/>
              <a:t>12/14/2016</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76D16F0-9084-4B06-A9B8-F26395C1851A}" type="slidenum">
              <a:rPr lang="en-US" smtClean="0"/>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1549743/when-to-use-the-decorator-pattern" TargetMode="External"/><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18.xml"/><Relationship Id="rId5" Type="http://schemas.openxmlformats.org/officeDocument/2006/relationships/hyperlink" Target="http://dbox.nguyentrungduy.com/decorator-pattern/" TargetMode="External"/><Relationship Id="rId4" Type="http://schemas.openxmlformats.org/officeDocument/2006/relationships/hyperlink" Target="https://viblo.asia/dang.quyet.tien/posts/pVYRPjbVG4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9042" y="3754825"/>
            <a:ext cx="4522557" cy="2384099"/>
          </a:xfrm>
        </p:spPr>
        <p:txBody>
          <a:bodyPr>
            <a:noAutofit/>
          </a:bodyPr>
          <a:lstStyle/>
          <a:p>
            <a:pPr algn="l"/>
            <a:r>
              <a:rPr lang="en-US" b="1" dirty="0" smtClean="0">
                <a:solidFill>
                  <a:schemeClr val="tx1"/>
                </a:solidFill>
                <a:latin typeface="Times New Roman" panose="02020603050405020304" pitchFamily="18" charset="0"/>
                <a:cs typeface="Times New Roman" panose="02020603050405020304" pitchFamily="18" charset="0"/>
              </a:rPr>
              <a:t>Group 3</a:t>
            </a:r>
          </a:p>
          <a:p>
            <a:pPr algn="l"/>
            <a:r>
              <a:rPr lang="en-US" b="1" dirty="0" err="1" smtClean="0">
                <a:solidFill>
                  <a:schemeClr val="tx1"/>
                </a:solidFill>
                <a:latin typeface="Times New Roman" panose="02020603050405020304" pitchFamily="18" charset="0"/>
                <a:cs typeface="Times New Roman" panose="02020603050405020304" pitchFamily="18" charset="0"/>
              </a:rPr>
              <a:t>Tạ</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Huy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Hoàng</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err="1">
                <a:solidFill>
                  <a:schemeClr val="tx1"/>
                </a:solidFill>
                <a:latin typeface="Times New Roman" panose="02020603050405020304" pitchFamily="18" charset="0"/>
                <a:cs typeface="Times New Roman" panose="02020603050405020304" pitchFamily="18" charset="0"/>
              </a:rPr>
              <a:t>Đỗ</a:t>
            </a:r>
            <a:r>
              <a:rPr lang="en-US" b="1" dirty="0">
                <a:solidFill>
                  <a:schemeClr val="tx1"/>
                </a:solidFill>
                <a:latin typeface="Times New Roman" panose="02020603050405020304" pitchFamily="18" charset="0"/>
                <a:cs typeface="Times New Roman" panose="02020603050405020304" pitchFamily="18" charset="0"/>
              </a:rPr>
              <a:t> Minh </a:t>
            </a:r>
            <a:r>
              <a:rPr lang="en-US" b="1" dirty="0" err="1">
                <a:solidFill>
                  <a:schemeClr val="tx1"/>
                </a:solidFill>
                <a:latin typeface="Times New Roman" panose="02020603050405020304" pitchFamily="18" charset="0"/>
                <a:cs typeface="Times New Roman" panose="02020603050405020304" pitchFamily="18" charset="0"/>
              </a:rPr>
              <a:t>Khánh</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err="1">
                <a:solidFill>
                  <a:schemeClr val="tx1"/>
                </a:solidFill>
                <a:latin typeface="Times New Roman" panose="02020603050405020304" pitchFamily="18" charset="0"/>
                <a:cs typeface="Times New Roman" panose="02020603050405020304" pitchFamily="18" charset="0"/>
              </a:rPr>
              <a:t>Nguyễn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Khương</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err="1">
                <a:solidFill>
                  <a:schemeClr val="tx1"/>
                </a:solidFill>
                <a:latin typeface="Times New Roman" panose="02020603050405020304" pitchFamily="18" charset="0"/>
                <a:cs typeface="Times New Roman" panose="02020603050405020304" pitchFamily="18" charset="0"/>
              </a:rPr>
              <a:t>Nguyễn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Ngọc</a:t>
            </a:r>
            <a:r>
              <a:rPr lang="en-US" b="1" dirty="0">
                <a:solidFill>
                  <a:schemeClr val="tx1"/>
                </a:solidFill>
                <a:latin typeface="Times New Roman" panose="02020603050405020304" pitchFamily="18" charset="0"/>
                <a:cs typeface="Times New Roman" panose="02020603050405020304" pitchFamily="18" charset="0"/>
              </a:rPr>
              <a:t> Long </a:t>
            </a:r>
            <a:r>
              <a:rPr lang="en-US" b="1" dirty="0" err="1">
                <a:solidFill>
                  <a:schemeClr val="tx1"/>
                </a:solidFill>
                <a:latin typeface="Times New Roman" panose="02020603050405020304" pitchFamily="18" charset="0"/>
                <a:cs typeface="Times New Roman" panose="02020603050405020304" pitchFamily="18" charset="0"/>
              </a:rPr>
              <a:t>Quân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028093" y="890953"/>
            <a:ext cx="7823782" cy="1607089"/>
          </a:xfrm>
        </p:spPr>
        <p:txBody>
          <a:bodyPr>
            <a:noAutofit/>
          </a:bodyPr>
          <a:lstStyle/>
          <a:p>
            <a:r>
              <a:rPr lang="en-US" sz="8800" b="1" dirty="0">
                <a:solidFill>
                  <a:srgbClr val="002060"/>
                </a:solidFill>
              </a:rPr>
              <a:t>DECORATOR</a:t>
            </a:r>
          </a:p>
        </p:txBody>
      </p:sp>
    </p:spTree>
    <p:extLst>
      <p:ext uri="{BB962C8B-B14F-4D97-AF65-F5344CB8AC3E}">
        <p14:creationId xmlns:p14="http://schemas.microsoft.com/office/powerpoint/2010/main" val="1811362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1" y="342900"/>
            <a:ext cx="10803467" cy="6019800"/>
          </a:xfrm>
        </p:spPr>
        <p:txBody>
          <a:bodyPr/>
          <a:lstStyle/>
          <a:p>
            <a:pPr marL="0" indent="0">
              <a:buNone/>
            </a:pPr>
            <a:r>
              <a:rPr lang="en-US" dirty="0"/>
              <a:t>Then, the new adding ingredient class, </a:t>
            </a:r>
            <a:r>
              <a:rPr lang="en-US" dirty="0" smtClean="0"/>
              <a:t>subclass </a:t>
            </a:r>
            <a:r>
              <a:rPr lang="en-US" dirty="0" err="1" smtClean="0"/>
              <a:t>CheeseDecorator</a:t>
            </a:r>
            <a:r>
              <a:rPr lang="en-US" dirty="0" smtClean="0"/>
              <a:t> </a:t>
            </a:r>
            <a:endParaRPr lang="en-US" b="1" dirty="0" smtClean="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11200" y="1384304"/>
            <a:ext cx="10684933" cy="4927599"/>
          </a:xfrm>
          <a:prstGeom prst="rect">
            <a:avLst/>
          </a:prstGeom>
          <a:noFill/>
          <a:ln>
            <a:noFill/>
          </a:ln>
        </p:spPr>
      </p:pic>
    </p:spTree>
    <p:extLst>
      <p:ext uri="{BB962C8B-B14F-4D97-AF65-F5344CB8AC3E}">
        <p14:creationId xmlns:p14="http://schemas.microsoft.com/office/powerpoint/2010/main" val="2934139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5"/>
            <a:ext cx="10591800" cy="5643563"/>
          </a:xfrm>
        </p:spPr>
        <p:txBody>
          <a:bodyPr/>
          <a:lstStyle/>
          <a:p>
            <a:pPr marL="0" indent="0">
              <a:buNone/>
            </a:pPr>
            <a:r>
              <a:rPr lang="en-US" b="1" dirty="0"/>
              <a:t> </a:t>
            </a:r>
            <a:r>
              <a:rPr lang="en-US" b="1" dirty="0" smtClean="0"/>
              <a:t> Subclass </a:t>
            </a:r>
            <a:r>
              <a:rPr lang="en-US" b="1" dirty="0" err="1" smtClean="0"/>
              <a:t>TomatoDecorator</a:t>
            </a:r>
            <a:r>
              <a:rPr lang="en-US" b="1"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65201" y="1168400"/>
            <a:ext cx="10193867" cy="5016500"/>
          </a:xfrm>
          <a:prstGeom prst="rect">
            <a:avLst/>
          </a:prstGeom>
          <a:noFill/>
          <a:ln>
            <a:noFill/>
          </a:ln>
        </p:spPr>
      </p:pic>
    </p:spTree>
    <p:extLst>
      <p:ext uri="{BB962C8B-B14F-4D97-AF65-F5344CB8AC3E}">
        <p14:creationId xmlns:p14="http://schemas.microsoft.com/office/powerpoint/2010/main" val="238578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23" y="756262"/>
            <a:ext cx="10287000" cy="506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811824" y="756262"/>
            <a:ext cx="10286999" cy="5064125"/>
          </a:xfrm>
          <a:prstGeom prst="rect">
            <a:avLst/>
          </a:prstGeom>
          <a:noFill/>
          <a:ln>
            <a:noFill/>
          </a:ln>
        </p:spPr>
      </p:pic>
    </p:spTree>
    <p:extLst>
      <p:ext uri="{BB962C8B-B14F-4D97-AF65-F5344CB8AC3E}">
        <p14:creationId xmlns:p14="http://schemas.microsoft.com/office/powerpoint/2010/main" val="415107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00897" y="4967664"/>
            <a:ext cx="5309869" cy="1171892"/>
          </a:xfrm>
          <a:prstGeom prst="rect">
            <a:avLst/>
          </a:prstGeom>
          <a:noFill/>
          <a:ln>
            <a:noFill/>
          </a:ln>
        </p:spPr>
      </p:pic>
      <p:sp>
        <p:nvSpPr>
          <p:cNvPr id="6" name="Rectangle 5"/>
          <p:cNvSpPr/>
          <p:nvPr/>
        </p:nvSpPr>
        <p:spPr>
          <a:xfrm>
            <a:off x="5905500" y="4827806"/>
            <a:ext cx="6096000" cy="1754326"/>
          </a:xfrm>
          <a:prstGeom prst="rect">
            <a:avLst/>
          </a:prstGeom>
        </p:spPr>
        <p:txBody>
          <a:bodyPr>
            <a:spAutoFit/>
          </a:bodyPr>
          <a:lstStyle/>
          <a:p>
            <a:pPr lvl="0">
              <a:spcBef>
                <a:spcPts val="600"/>
              </a:spcBef>
            </a:pPr>
            <a:r>
              <a:rPr lang="en-US" sz="2000" b="1" dirty="0" smtClean="0"/>
              <a:t>-    Don’t </a:t>
            </a:r>
            <a:r>
              <a:rPr lang="en-US" sz="2000" b="1" dirty="0"/>
              <a:t>have to </a:t>
            </a:r>
            <a:r>
              <a:rPr lang="en-US" sz="2000" b="1" dirty="0" smtClean="0"/>
              <a:t>create </a:t>
            </a:r>
            <a:r>
              <a:rPr lang="en-US" sz="2000" b="1" dirty="0"/>
              <a:t>so many class</a:t>
            </a:r>
            <a:r>
              <a:rPr lang="en-US" sz="2000" b="1" dirty="0" smtClean="0"/>
              <a:t>.</a:t>
            </a:r>
          </a:p>
          <a:p>
            <a:pPr marL="285750" lvl="0" indent="-285750">
              <a:spcBef>
                <a:spcPts val="600"/>
              </a:spcBef>
              <a:buFontTx/>
              <a:buChar char="-"/>
            </a:pPr>
            <a:r>
              <a:rPr lang="en-US" sz="2000" b="1" dirty="0" smtClean="0"/>
              <a:t>Adding </a:t>
            </a:r>
            <a:r>
              <a:rPr lang="en-US" sz="2000" b="1" dirty="0"/>
              <a:t>additional functionality for the origin method become flexible </a:t>
            </a:r>
            <a:endParaRPr lang="en-US" sz="2000" b="1" dirty="0" smtClean="0"/>
          </a:p>
          <a:p>
            <a:pPr marL="285750" lvl="0" indent="-285750">
              <a:spcBef>
                <a:spcPts val="600"/>
              </a:spcBef>
              <a:buFontTx/>
              <a:buChar char="-"/>
            </a:pPr>
            <a:r>
              <a:rPr lang="en-US" sz="2000" b="1" dirty="0"/>
              <a:t>E</a:t>
            </a:r>
            <a:r>
              <a:rPr lang="en-US" sz="2000" b="1" dirty="0" smtClean="0"/>
              <a:t>asy </a:t>
            </a:r>
            <a:r>
              <a:rPr lang="en-US" sz="2000" b="1" dirty="0"/>
              <a:t>to arrange the source code.</a:t>
            </a:r>
          </a:p>
          <a:p>
            <a:r>
              <a:rPr lang="en-US" b="1" dirty="0"/>
              <a:t> </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0897" y="222249"/>
            <a:ext cx="7488734" cy="46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269" y="108636"/>
            <a:ext cx="11819467" cy="1923604"/>
          </a:xfrm>
          <a:prstGeom prst="rect">
            <a:avLst/>
          </a:prstGeom>
        </p:spPr>
        <p:txBody>
          <a:bodyPr wrap="square">
            <a:spAutoFit/>
          </a:bodyPr>
          <a:lstStyle/>
          <a:p>
            <a:pPr>
              <a:spcBef>
                <a:spcPts val="600"/>
              </a:spcBef>
              <a:spcAft>
                <a:spcPts val="600"/>
              </a:spcAft>
            </a:pPr>
            <a:r>
              <a:rPr lang="en-US" sz="2800" b="1" dirty="0" smtClean="0"/>
              <a:t>2</a:t>
            </a:r>
            <a:r>
              <a:rPr lang="en-US" sz="2800" b="1" dirty="0"/>
              <a:t>. Window in a window </a:t>
            </a:r>
            <a:r>
              <a:rPr lang="en-US" sz="2800" b="1" dirty="0" smtClean="0"/>
              <a:t>system</a:t>
            </a:r>
            <a:r>
              <a:rPr lang="en-US" sz="2800" dirty="0" smtClean="0"/>
              <a:t>:</a:t>
            </a:r>
            <a:r>
              <a:rPr lang="en-US" sz="3600" dirty="0"/>
              <a:t/>
            </a:r>
            <a:br>
              <a:rPr lang="en-US" sz="3600" dirty="0"/>
            </a:br>
            <a:r>
              <a:rPr lang="en-US" sz="2300" b="1" dirty="0" smtClean="0"/>
              <a:t>We </a:t>
            </a:r>
            <a:r>
              <a:rPr lang="en-US" sz="2300" b="1" dirty="0"/>
              <a:t>simply create a new </a:t>
            </a:r>
            <a:r>
              <a:rPr lang="en-US" sz="2300" b="1" i="1" dirty="0" err="1"/>
              <a:t>BorderedWindowDecorator</a:t>
            </a:r>
            <a:r>
              <a:rPr lang="en-US" sz="2300" b="1" dirty="0"/>
              <a:t>—at runtime,  </a:t>
            </a:r>
            <a:r>
              <a:rPr lang="en-US" sz="2300" b="1" dirty="0" smtClean="0"/>
              <a:t>we can decorate </a:t>
            </a:r>
            <a:r>
              <a:rPr lang="en-US" sz="2300" b="1" dirty="0"/>
              <a:t>existing windows with </a:t>
            </a:r>
            <a:r>
              <a:rPr lang="en-US" sz="2300" b="1" dirty="0" smtClean="0"/>
              <a:t>the </a:t>
            </a:r>
            <a:r>
              <a:rPr lang="en-US" sz="2300" b="1" i="1" dirty="0" err="1" smtClean="0"/>
              <a:t>ScrollingWindowDecorator</a:t>
            </a:r>
            <a:r>
              <a:rPr lang="en-US" sz="2300" b="1" i="1" dirty="0" smtClean="0"/>
              <a:t> </a:t>
            </a:r>
            <a:r>
              <a:rPr lang="en-US" sz="2300" b="1" dirty="0"/>
              <a:t>or</a:t>
            </a:r>
            <a:br>
              <a:rPr lang="en-US" sz="2300" b="1" dirty="0"/>
            </a:br>
            <a:r>
              <a:rPr lang="en-US" sz="2300" b="1" dirty="0"/>
              <a:t>the </a:t>
            </a:r>
            <a:r>
              <a:rPr lang="en-US" sz="2300" b="1" i="1" dirty="0" err="1"/>
              <a:t>BorderedWindowDecorator</a:t>
            </a:r>
            <a:r>
              <a:rPr lang="en-US" sz="2300" b="1" i="1" dirty="0"/>
              <a:t> </a:t>
            </a:r>
            <a:r>
              <a:rPr lang="en-US" sz="2300" b="1" dirty="0"/>
              <a:t>or both </a:t>
            </a:r>
            <a:r>
              <a:rPr lang="en-US" sz="2200" dirty="0"/>
              <a:t/>
            </a:r>
            <a:br>
              <a:rPr lang="en-US" sz="2200" dirty="0"/>
            </a:br>
            <a:endParaRPr lang="en-US" sz="2200" dirty="0"/>
          </a:p>
        </p:txBody>
      </p:sp>
      <p:pic>
        <p:nvPicPr>
          <p:cNvPr id="3076" name="Picture 4" descr="https://upload.wikimedia.org/wikipedia/commons/c/c6/UML2_Decorator_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20" y="2146300"/>
            <a:ext cx="11654565"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87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stack.imgur.com/tAx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45" y="1320801"/>
            <a:ext cx="11406049" cy="4216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3541" y="150336"/>
            <a:ext cx="6504459" cy="523220"/>
          </a:xfrm>
          <a:prstGeom prst="rect">
            <a:avLst/>
          </a:prstGeom>
        </p:spPr>
        <p:txBody>
          <a:bodyPr wrap="square">
            <a:spAutoFit/>
          </a:bodyPr>
          <a:lstStyle/>
          <a:p>
            <a:r>
              <a:rPr lang="en-US" sz="2800" b="1" dirty="0" smtClean="0"/>
              <a:t>3. Flight Seat:</a:t>
            </a:r>
            <a:endParaRPr lang="en-US" sz="2800" b="1" dirty="0"/>
          </a:p>
        </p:txBody>
      </p:sp>
    </p:spTree>
    <p:extLst>
      <p:ext uri="{BB962C8B-B14F-4D97-AF65-F5344CB8AC3E}">
        <p14:creationId xmlns:p14="http://schemas.microsoft.com/office/powerpoint/2010/main" val="2847187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09" y="120134"/>
            <a:ext cx="5658659" cy="523220"/>
          </a:xfrm>
          <a:prstGeom prst="rect">
            <a:avLst/>
          </a:prstGeom>
        </p:spPr>
        <p:txBody>
          <a:bodyPr wrap="square">
            <a:spAutoFit/>
          </a:bodyPr>
          <a:lstStyle/>
          <a:p>
            <a:r>
              <a:rPr lang="en-US" sz="2800" b="1" dirty="0" smtClean="0"/>
              <a:t>4. Coffee shop Menu</a:t>
            </a:r>
            <a:endParaRPr lang="en-US" sz="2800" b="1" dirty="0"/>
          </a:p>
        </p:txBody>
      </p:sp>
      <p:pic>
        <p:nvPicPr>
          <p:cNvPr id="5122" name="Picture 2" descr="http://www.vincehuston.org/dp/decorator_befo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737" y="738849"/>
            <a:ext cx="10058400" cy="58383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vincehuston.org/dp/decorator_af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37" y="738848"/>
            <a:ext cx="10058400" cy="583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218" y="127779"/>
            <a:ext cx="3600451" cy="830997"/>
          </a:xfrm>
          <a:prstGeom prst="rect">
            <a:avLst/>
          </a:prstGeom>
          <a:noFill/>
        </p:spPr>
        <p:txBody>
          <a:bodyPr wrap="square" rtlCol="0">
            <a:spAutoFit/>
          </a:bodyPr>
          <a:lstStyle/>
          <a:p>
            <a:r>
              <a:rPr lang="en-US" sz="4800" b="1" dirty="0">
                <a:solidFill>
                  <a:srgbClr val="002060"/>
                </a:solidFill>
              </a:rPr>
              <a:t>Pros</a:t>
            </a:r>
          </a:p>
        </p:txBody>
      </p:sp>
      <p:sp>
        <p:nvSpPr>
          <p:cNvPr id="3" name="TextBox 2"/>
          <p:cNvSpPr txBox="1"/>
          <p:nvPr/>
        </p:nvSpPr>
        <p:spPr>
          <a:xfrm>
            <a:off x="917718" y="953748"/>
            <a:ext cx="10607532" cy="4832092"/>
          </a:xfrm>
          <a:prstGeom prst="rect">
            <a:avLst/>
          </a:prstGeom>
          <a:noFill/>
        </p:spPr>
        <p:txBody>
          <a:bodyPr wrap="square" rtlCol="0">
            <a:spAutoFit/>
          </a:bodyPr>
          <a:lstStyle/>
          <a:p>
            <a:r>
              <a:rPr lang="en-US" sz="2800" dirty="0"/>
              <a:t> </a:t>
            </a:r>
            <a:r>
              <a:rPr lang="en-US" sz="2800" dirty="0" smtClean="0"/>
              <a:t>* </a:t>
            </a:r>
            <a:r>
              <a:rPr lang="en-US" sz="2800" dirty="0" smtClean="0"/>
              <a:t>Decorators </a:t>
            </a:r>
            <a:r>
              <a:rPr lang="en-US" sz="2800" dirty="0"/>
              <a:t>provide a flexible alternative to </a:t>
            </a:r>
            <a:r>
              <a:rPr lang="en-US" sz="2800" dirty="0" err="1"/>
              <a:t>subclassing</a:t>
            </a:r>
            <a:r>
              <a:rPr lang="en-US" sz="2800" dirty="0"/>
              <a:t> for extending functionality</a:t>
            </a:r>
          </a:p>
          <a:p>
            <a:endParaRPr lang="en-US" sz="2800" dirty="0" smtClean="0"/>
          </a:p>
          <a:p>
            <a:r>
              <a:rPr lang="en-US" sz="2800" dirty="0" smtClean="0"/>
              <a:t>* Decorators </a:t>
            </a:r>
            <a:r>
              <a:rPr lang="en-US" sz="2800" dirty="0"/>
              <a:t>allow behavior modification at runtime rather than going back into existing code and making changes</a:t>
            </a:r>
          </a:p>
          <a:p>
            <a:endParaRPr lang="en-US" sz="2800" dirty="0" smtClean="0"/>
          </a:p>
          <a:p>
            <a:r>
              <a:rPr lang="en-US" sz="2800" dirty="0" smtClean="0"/>
              <a:t>* Decorators </a:t>
            </a:r>
            <a:r>
              <a:rPr lang="en-US" sz="2800" dirty="0"/>
              <a:t>are a nice solution to permutation issues because you can wrap a component with any number of decorators</a:t>
            </a:r>
          </a:p>
          <a:p>
            <a:endParaRPr lang="en-US" sz="2800" dirty="0" smtClean="0"/>
          </a:p>
          <a:p>
            <a:r>
              <a:rPr lang="en-US" sz="2800" dirty="0" smtClean="0"/>
              <a:t>*The </a:t>
            </a:r>
            <a:r>
              <a:rPr lang="en-US" sz="2800" dirty="0"/>
              <a:t>decorator pattern supports the principle that classes should be open for extension but closed for modification</a:t>
            </a:r>
          </a:p>
        </p:txBody>
      </p:sp>
    </p:spTree>
    <p:extLst>
      <p:ext uri="{BB962C8B-B14F-4D97-AF65-F5344CB8AC3E}">
        <p14:creationId xmlns:p14="http://schemas.microsoft.com/office/powerpoint/2010/main" val="3364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894" y="371065"/>
            <a:ext cx="2625455" cy="830997"/>
          </a:xfrm>
          <a:prstGeom prst="rect">
            <a:avLst/>
          </a:prstGeom>
          <a:noFill/>
        </p:spPr>
        <p:txBody>
          <a:bodyPr wrap="square" rtlCol="0">
            <a:spAutoFit/>
          </a:bodyPr>
          <a:lstStyle/>
          <a:p>
            <a:r>
              <a:rPr lang="en-US" sz="4800" dirty="0">
                <a:solidFill>
                  <a:srgbClr val="FF0000"/>
                </a:solidFill>
              </a:rPr>
              <a:t>Cons</a:t>
            </a:r>
          </a:p>
        </p:txBody>
      </p:sp>
      <p:sp>
        <p:nvSpPr>
          <p:cNvPr id="3" name="TextBox 2"/>
          <p:cNvSpPr txBox="1"/>
          <p:nvPr/>
        </p:nvSpPr>
        <p:spPr>
          <a:xfrm>
            <a:off x="926894" y="1240163"/>
            <a:ext cx="10674556" cy="4893647"/>
          </a:xfrm>
          <a:prstGeom prst="rect">
            <a:avLst/>
          </a:prstGeom>
          <a:noFill/>
        </p:spPr>
        <p:txBody>
          <a:bodyPr wrap="square" rtlCol="0">
            <a:spAutoFit/>
          </a:bodyPr>
          <a:lstStyle/>
          <a:p>
            <a:r>
              <a:rPr lang="en-US" sz="2400" dirty="0" smtClean="0"/>
              <a:t>* Decorators </a:t>
            </a:r>
            <a:r>
              <a:rPr lang="en-US" sz="2400" dirty="0"/>
              <a:t>can result in many small objects in our design, and overuse can be complex</a:t>
            </a:r>
          </a:p>
          <a:p>
            <a:endParaRPr lang="en-US" sz="2400" dirty="0" smtClean="0"/>
          </a:p>
          <a:p>
            <a:r>
              <a:rPr lang="en-US" sz="2400" dirty="0" smtClean="0"/>
              <a:t>* Decorators </a:t>
            </a:r>
            <a:r>
              <a:rPr lang="en-US" sz="2400" dirty="0"/>
              <a:t>can cause issues if the client relies heavily on the components concrete type</a:t>
            </a:r>
          </a:p>
          <a:p>
            <a:endParaRPr lang="en-US" sz="2400" dirty="0" smtClean="0"/>
          </a:p>
          <a:p>
            <a:r>
              <a:rPr lang="en-US" sz="2400" dirty="0" smtClean="0"/>
              <a:t>* Decorators </a:t>
            </a:r>
            <a:r>
              <a:rPr lang="en-US" sz="2400" dirty="0"/>
              <a:t>can complicate the process of instantiating the component because you not only have to instantiate the component but wrap it in a number of decorators</a:t>
            </a:r>
          </a:p>
          <a:p>
            <a:endParaRPr lang="en-US" sz="2400" dirty="0" smtClean="0"/>
          </a:p>
          <a:p>
            <a:r>
              <a:rPr lang="en-US" sz="2400" dirty="0" smtClean="0"/>
              <a:t>* It </a:t>
            </a:r>
            <a:r>
              <a:rPr lang="en-US" sz="2400" dirty="0"/>
              <a:t>can be complicated to have decorators keep track of other decorators because to look back into multiple layers of the decorator chain starts to push the decorator pattern beyond its true intent</a:t>
            </a:r>
          </a:p>
        </p:txBody>
      </p:sp>
    </p:spTree>
    <p:extLst>
      <p:ext uri="{BB962C8B-B14F-4D97-AF65-F5344CB8AC3E}">
        <p14:creationId xmlns:p14="http://schemas.microsoft.com/office/powerpoint/2010/main" val="32985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0537" y="457205"/>
            <a:ext cx="2853267" cy="584775"/>
          </a:xfrm>
          <a:prstGeom prst="rect">
            <a:avLst/>
          </a:prstGeom>
          <a:noFill/>
        </p:spPr>
        <p:txBody>
          <a:bodyPr wrap="square" rtlCol="0">
            <a:spAutoFit/>
          </a:bodyPr>
          <a:lstStyle/>
          <a:p>
            <a:pPr algn="ctr"/>
            <a:r>
              <a:rPr lang="en-US" sz="3200" b="1" dirty="0"/>
              <a:t>Reference</a:t>
            </a:r>
          </a:p>
        </p:txBody>
      </p:sp>
      <p:sp>
        <p:nvSpPr>
          <p:cNvPr id="3" name="TextBox 2"/>
          <p:cNvSpPr txBox="1"/>
          <p:nvPr/>
        </p:nvSpPr>
        <p:spPr>
          <a:xfrm>
            <a:off x="477079" y="1232452"/>
            <a:ext cx="11202504" cy="3046988"/>
          </a:xfrm>
          <a:prstGeom prst="rect">
            <a:avLst/>
          </a:prstGeom>
          <a:noFill/>
        </p:spPr>
        <p:txBody>
          <a:bodyPr wrap="square" rtlCol="0">
            <a:spAutoFit/>
          </a:bodyPr>
          <a:lstStyle/>
          <a:p>
            <a:r>
              <a:rPr lang="en-US" sz="2400" b="1" u="sng" dirty="0">
                <a:solidFill>
                  <a:schemeClr val="bg2">
                    <a:lumMod val="50000"/>
                  </a:schemeClr>
                </a:solidFill>
                <a:hlinkClick r:id="rId2"/>
              </a:rPr>
              <a:t>https://en.wikipedia.org/wiki/Decorator_pattern</a:t>
            </a:r>
            <a:endParaRPr lang="en-US" sz="2400" b="1" u="sng" dirty="0">
              <a:solidFill>
                <a:schemeClr val="bg2">
                  <a:lumMod val="50000"/>
                </a:schemeClr>
              </a:solidFill>
            </a:endParaRPr>
          </a:p>
          <a:p>
            <a:r>
              <a:rPr lang="en-US" sz="2400" b="1" u="sng" dirty="0">
                <a:solidFill>
                  <a:schemeClr val="bg2">
                    <a:lumMod val="50000"/>
                  </a:schemeClr>
                </a:solidFill>
                <a:hlinkClick r:id="rId3"/>
              </a:rPr>
              <a:t>http://stackoverflow.com/questions/1549743/when-to-use-the-decorator-pattern</a:t>
            </a:r>
            <a:endParaRPr lang="en-US" sz="2400" b="1" u="sng" dirty="0">
              <a:solidFill>
                <a:schemeClr val="bg2">
                  <a:lumMod val="50000"/>
                </a:schemeClr>
              </a:solidFill>
            </a:endParaRPr>
          </a:p>
          <a:p>
            <a:r>
              <a:rPr lang="en-US" sz="2400" b="1" u="sng" dirty="0">
                <a:solidFill>
                  <a:schemeClr val="bg2">
                    <a:lumMod val="50000"/>
                  </a:schemeClr>
                </a:solidFill>
                <a:hlinkClick r:id="rId4"/>
              </a:rPr>
              <a:t>https://viblo.asia/dang.quyet.tien/posts/pVYRPjbVG4ng</a:t>
            </a:r>
            <a:endParaRPr lang="en-US" sz="2400" b="1" u="sng" dirty="0">
              <a:solidFill>
                <a:schemeClr val="bg2">
                  <a:lumMod val="50000"/>
                </a:schemeClr>
              </a:solidFill>
            </a:endParaRPr>
          </a:p>
          <a:p>
            <a:r>
              <a:rPr lang="en-US" sz="2400" b="1" u="sng" dirty="0">
                <a:solidFill>
                  <a:schemeClr val="bg2">
                    <a:lumMod val="50000"/>
                  </a:schemeClr>
                </a:solidFill>
                <a:hlinkClick r:id="rId5"/>
              </a:rPr>
              <a:t>http://dbox.nguyentrungduy.com/decorator-pattern</a:t>
            </a:r>
            <a:r>
              <a:rPr lang="en-US" sz="2400" b="1" u="sng" dirty="0" smtClean="0">
                <a:solidFill>
                  <a:schemeClr val="bg2">
                    <a:lumMod val="50000"/>
                  </a:schemeClr>
                </a:solidFill>
                <a:hlinkClick r:id="rId5"/>
              </a:rPr>
              <a:t>/</a:t>
            </a:r>
            <a:endParaRPr lang="en-US" sz="2400" b="1" u="sng" dirty="0" smtClean="0">
              <a:solidFill>
                <a:schemeClr val="bg2">
                  <a:lumMod val="50000"/>
                </a:schemeClr>
              </a:solidFill>
            </a:endParaRPr>
          </a:p>
          <a:p>
            <a:r>
              <a:rPr lang="en-US" sz="2400" b="1" u="sng" dirty="0">
                <a:solidFill>
                  <a:schemeClr val="bg2">
                    <a:lumMod val="50000"/>
                  </a:schemeClr>
                </a:solidFill>
              </a:rPr>
              <a:t>https://sourcemaking.com/design_patterns/decorator</a:t>
            </a:r>
          </a:p>
          <a:p>
            <a:endParaRPr lang="en-US" sz="2400" b="1" u="sng" dirty="0">
              <a:solidFill>
                <a:schemeClr val="accent1">
                  <a:lumMod val="75000"/>
                </a:schemeClr>
              </a:solidFill>
            </a:endParaRPr>
          </a:p>
          <a:p>
            <a:endParaRPr lang="en-US" sz="2400" b="1" u="sng" dirty="0">
              <a:solidFill>
                <a:schemeClr val="accent1">
                  <a:lumMod val="75000"/>
                </a:schemeClr>
              </a:solidFill>
            </a:endParaRPr>
          </a:p>
        </p:txBody>
      </p:sp>
    </p:spTree>
    <p:extLst>
      <p:ext uri="{BB962C8B-B14F-4D97-AF65-F5344CB8AC3E}">
        <p14:creationId xmlns:p14="http://schemas.microsoft.com/office/powerpoint/2010/main" val="1262645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231995"/>
            <a:ext cx="7832035" cy="637097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t>
            </a:r>
            <a:r>
              <a:rPr lang="en-US" sz="2400" b="1" dirty="0">
                <a:solidFill>
                  <a:srgbClr val="FF0000"/>
                </a:solidFill>
              </a:rPr>
              <a:t>Introduction</a:t>
            </a:r>
            <a:r>
              <a:rPr lang="en-US" sz="2400" dirty="0">
                <a:solidFill>
                  <a:srgbClr val="FF0000"/>
                </a:solidFill>
              </a:rPr>
              <a:t>:</a:t>
            </a:r>
          </a:p>
          <a:p>
            <a:pPr marL="457200" indent="-457200">
              <a:buFont typeface="Wingdings" panose="05000000000000000000" pitchFamily="2" charset="2"/>
              <a:buChar char="v"/>
            </a:pPr>
            <a:r>
              <a:rPr lang="en-US" sz="2400" dirty="0"/>
              <a:t>E</a:t>
            </a:r>
            <a:r>
              <a:rPr lang="vi-VN" sz="2400" dirty="0"/>
              <a:t>xpand </a:t>
            </a:r>
            <a:r>
              <a:rPr lang="en-US" sz="2400" dirty="0"/>
              <a:t>functionality of some objects.</a:t>
            </a:r>
          </a:p>
          <a:p>
            <a:pPr marL="457200" indent="-457200">
              <a:buFont typeface="Wingdings" panose="05000000000000000000" pitchFamily="2" charset="2"/>
              <a:buChar char="v"/>
            </a:pPr>
            <a:r>
              <a:rPr lang="en-US" sz="2400" dirty="0"/>
              <a:t>Inheritance (Nope)</a:t>
            </a:r>
          </a:p>
          <a:p>
            <a:pPr marL="457200" indent="-457200">
              <a:buFont typeface="Wingdings" panose="05000000000000000000" pitchFamily="2" charset="2"/>
              <a:buChar char="v"/>
            </a:pPr>
            <a:r>
              <a:rPr lang="en-US" sz="2400" dirty="0"/>
              <a:t>Decorator Pattern (Yes)</a:t>
            </a:r>
          </a:p>
          <a:p>
            <a:endParaRPr lang="en-US" sz="2400" dirty="0"/>
          </a:p>
          <a:p>
            <a:pPr marL="457200" indent="-457200">
              <a:buFont typeface="Wingdings" panose="05000000000000000000" pitchFamily="2" charset="2"/>
              <a:buChar char="q"/>
            </a:pPr>
            <a:r>
              <a:rPr lang="en-US" sz="2400" dirty="0"/>
              <a:t> </a:t>
            </a:r>
            <a:r>
              <a:rPr lang="en-US" sz="2400" b="1" dirty="0">
                <a:solidFill>
                  <a:srgbClr val="FF0000"/>
                </a:solidFill>
              </a:rPr>
              <a:t>Steps:</a:t>
            </a:r>
          </a:p>
          <a:p>
            <a:pPr marL="457200" lvl="0" indent="-457200">
              <a:buFont typeface="+mj-lt"/>
              <a:buAutoNum type="arabicPeriod"/>
            </a:pPr>
            <a:r>
              <a:rPr lang="en-US" sz="2400" dirty="0"/>
              <a:t>Subclass original </a:t>
            </a:r>
            <a:r>
              <a:rPr lang="en-US" sz="2400" i="1" dirty="0"/>
              <a:t>Component</a:t>
            </a:r>
            <a:r>
              <a:rPr lang="en-US" sz="2400" dirty="0"/>
              <a:t> class into a </a:t>
            </a:r>
            <a:r>
              <a:rPr lang="en-US" sz="2400" i="1" dirty="0"/>
              <a:t>Decorator</a:t>
            </a:r>
            <a:r>
              <a:rPr lang="en-US" sz="2400" dirty="0"/>
              <a:t> class (IS-A relationship)</a:t>
            </a:r>
          </a:p>
          <a:p>
            <a:pPr marL="457200" lvl="0" indent="-457200">
              <a:buFont typeface="+mj-lt"/>
              <a:buAutoNum type="arabicPeriod"/>
            </a:pPr>
            <a:r>
              <a:rPr lang="en-US" sz="2400" dirty="0"/>
              <a:t>In the </a:t>
            </a:r>
            <a:r>
              <a:rPr lang="en-US" sz="2400" i="1" dirty="0"/>
              <a:t>Decorator</a:t>
            </a:r>
            <a:r>
              <a:rPr lang="en-US" sz="2400" dirty="0"/>
              <a:t> class, add a </a:t>
            </a:r>
            <a:r>
              <a:rPr lang="en-US" sz="2400" i="1" dirty="0"/>
              <a:t>Component</a:t>
            </a:r>
            <a:r>
              <a:rPr lang="en-US" sz="2400" dirty="0"/>
              <a:t> pointer as a field. (HAS-A relationship)</a:t>
            </a:r>
          </a:p>
          <a:p>
            <a:pPr marL="457200" lvl="0" indent="-457200">
              <a:buFont typeface="+mj-lt"/>
              <a:buAutoNum type="arabicPeriod"/>
            </a:pPr>
            <a:r>
              <a:rPr lang="en-US" sz="2400" dirty="0"/>
              <a:t>In the </a:t>
            </a:r>
            <a:r>
              <a:rPr lang="en-US" sz="2400" i="1" dirty="0"/>
              <a:t>Decorator</a:t>
            </a:r>
            <a:r>
              <a:rPr lang="en-US" sz="2400" dirty="0"/>
              <a:t> class, pass a </a:t>
            </a:r>
            <a:r>
              <a:rPr lang="en-US" sz="2400" i="1" dirty="0"/>
              <a:t>Component</a:t>
            </a:r>
            <a:r>
              <a:rPr lang="en-US" sz="2400" dirty="0"/>
              <a:t> to the </a:t>
            </a:r>
            <a:r>
              <a:rPr lang="en-US" sz="2400" i="1" dirty="0"/>
              <a:t>Decorator</a:t>
            </a:r>
            <a:r>
              <a:rPr lang="en-US" sz="2400" dirty="0"/>
              <a:t> constructor to initialize the </a:t>
            </a:r>
            <a:r>
              <a:rPr lang="en-US" sz="2400" i="1" dirty="0"/>
              <a:t>Component </a:t>
            </a:r>
            <a:r>
              <a:rPr lang="en-US" sz="2400" dirty="0"/>
              <a:t>pointer</a:t>
            </a:r>
          </a:p>
          <a:p>
            <a:pPr marL="457200" lvl="0" indent="-457200">
              <a:buFont typeface="+mj-lt"/>
              <a:buAutoNum type="arabicPeriod"/>
            </a:pPr>
            <a:r>
              <a:rPr lang="en-US" sz="2400" dirty="0"/>
              <a:t>In </a:t>
            </a:r>
            <a:r>
              <a:rPr lang="en-US" sz="2400" i="1" dirty="0"/>
              <a:t>Decorator</a:t>
            </a:r>
            <a:r>
              <a:rPr lang="en-US" sz="2400" dirty="0"/>
              <a:t> class, </a:t>
            </a:r>
            <a:r>
              <a:rPr lang="en-US" sz="2400" dirty="0" err="1"/>
              <a:t>foward</a:t>
            </a:r>
            <a:r>
              <a:rPr lang="en-US" sz="2400" dirty="0"/>
              <a:t> all </a:t>
            </a:r>
            <a:r>
              <a:rPr lang="en-US" sz="2400" i="1" dirty="0"/>
              <a:t>Component</a:t>
            </a:r>
            <a:r>
              <a:rPr lang="en-US" sz="2400" dirty="0"/>
              <a:t> methods to the </a:t>
            </a:r>
            <a:r>
              <a:rPr lang="en-US" sz="2400" i="1" dirty="0"/>
              <a:t>Component</a:t>
            </a:r>
            <a:r>
              <a:rPr lang="en-US" sz="2400" dirty="0"/>
              <a:t> pointer.</a:t>
            </a:r>
          </a:p>
          <a:p>
            <a:pPr marL="457200" lvl="0" indent="-457200">
              <a:buFont typeface="+mj-lt"/>
              <a:buAutoNum type="arabicPeriod"/>
            </a:pPr>
            <a:r>
              <a:rPr lang="en-US" sz="2400" dirty="0"/>
              <a:t>Subclass the </a:t>
            </a:r>
            <a:r>
              <a:rPr lang="en-US" sz="2400" i="1" dirty="0"/>
              <a:t>Decorator</a:t>
            </a:r>
            <a:r>
              <a:rPr lang="en-US" sz="2400" dirty="0"/>
              <a:t> class into a </a:t>
            </a:r>
            <a:r>
              <a:rPr lang="en-US" sz="2400" dirty="0" err="1"/>
              <a:t>ConcreteDecorator</a:t>
            </a:r>
            <a:r>
              <a:rPr lang="en-US" sz="2400" dirty="0"/>
              <a:t> class (IS-A relationship).</a:t>
            </a:r>
          </a:p>
        </p:txBody>
      </p:sp>
      <p:pic>
        <p:nvPicPr>
          <p:cNvPr id="4" name="Picture 3" descr="https://upload.wikimedia.org/wikipedia/commons/thumb/e/e9/Decorator_UML_class_diagram.svg/400px-Decorator_UML_class_diagram.svg.png"/>
          <p:cNvPicPr/>
          <p:nvPr/>
        </p:nvPicPr>
        <p:blipFill>
          <a:blip r:embed="rId2">
            <a:extLst>
              <a:ext uri="{28A0092B-C50C-407E-A947-70E740481C1C}">
                <a14:useLocalDpi xmlns:a14="http://schemas.microsoft.com/office/drawing/2010/main" val="0"/>
              </a:ext>
            </a:extLst>
          </a:blip>
          <a:srcRect/>
          <a:stretch>
            <a:fillRect/>
          </a:stretch>
        </p:blipFill>
        <p:spPr bwMode="auto">
          <a:xfrm>
            <a:off x="6972302" y="-165100"/>
            <a:ext cx="5372100" cy="6768068"/>
          </a:xfrm>
          <a:prstGeom prst="rect">
            <a:avLst/>
          </a:prstGeom>
          <a:noFill/>
          <a:ln>
            <a:noFill/>
          </a:ln>
        </p:spPr>
      </p:pic>
    </p:spTree>
    <p:extLst>
      <p:ext uri="{BB962C8B-B14F-4D97-AF65-F5344CB8AC3E}">
        <p14:creationId xmlns:p14="http://schemas.microsoft.com/office/powerpoint/2010/main" val="245596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6158" y="1110706"/>
            <a:ext cx="2819985" cy="584775"/>
          </a:xfrm>
          <a:prstGeom prst="rect">
            <a:avLst/>
          </a:prstGeom>
          <a:noFill/>
        </p:spPr>
        <p:txBody>
          <a:bodyPr wrap="square" rtlCol="0">
            <a:spAutoFit/>
          </a:bodyPr>
          <a:lstStyle/>
          <a:p>
            <a:pPr algn="ctr"/>
            <a:r>
              <a:rPr lang="en-US" sz="3200" dirty="0"/>
              <a:t>Use Decorator</a:t>
            </a:r>
          </a:p>
        </p:txBody>
      </p:sp>
      <p:sp>
        <p:nvSpPr>
          <p:cNvPr id="4" name="TextBox 3"/>
          <p:cNvSpPr txBox="1"/>
          <p:nvPr/>
        </p:nvSpPr>
        <p:spPr>
          <a:xfrm>
            <a:off x="1510599" y="2260396"/>
            <a:ext cx="7549061" cy="2246769"/>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Decorator pattern allows an user to add new functionality to an existing object without altering its structure.</a:t>
            </a:r>
          </a:p>
          <a:p>
            <a:pPr marL="457200" indent="-457200">
              <a:buFont typeface="Wingdings" panose="05000000000000000000" pitchFamily="2" charset="2"/>
              <a:buChar char="v"/>
            </a:pPr>
            <a:r>
              <a:rPr lang="en-US" sz="2800" dirty="0"/>
              <a:t>By designing a </a:t>
            </a:r>
            <a:r>
              <a:rPr lang="en-US" sz="2800" b="1" dirty="0">
                <a:solidFill>
                  <a:srgbClr val="002060"/>
                </a:solidFill>
              </a:rPr>
              <a:t>new Decorator class</a:t>
            </a:r>
            <a:r>
              <a:rPr lang="en-US" sz="2800" dirty="0">
                <a:solidFill>
                  <a:srgbClr val="FF0000"/>
                </a:solidFill>
              </a:rPr>
              <a:t> </a:t>
            </a:r>
            <a:r>
              <a:rPr lang="en-US" sz="2800" dirty="0"/>
              <a:t>that wraps the original class. </a:t>
            </a:r>
          </a:p>
        </p:txBody>
      </p:sp>
    </p:spTree>
    <p:extLst>
      <p:ext uri="{BB962C8B-B14F-4D97-AF65-F5344CB8AC3E}">
        <p14:creationId xmlns:p14="http://schemas.microsoft.com/office/powerpoint/2010/main" val="419087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093" y="597985"/>
            <a:ext cx="8083827" cy="461665"/>
          </a:xfrm>
          <a:prstGeom prst="rect">
            <a:avLst/>
          </a:prstGeom>
          <a:noFill/>
        </p:spPr>
        <p:txBody>
          <a:bodyPr wrap="square" rtlCol="0">
            <a:spAutoFit/>
          </a:bodyPr>
          <a:lstStyle/>
          <a:p>
            <a:pPr algn="ctr"/>
            <a:r>
              <a:rPr lang="en-US" sz="2400" dirty="0">
                <a:solidFill>
                  <a:srgbClr val="FF0000"/>
                </a:solidFill>
              </a:rPr>
              <a:t>Dynamic extending </a:t>
            </a:r>
            <a:r>
              <a:rPr lang="en-US" sz="2400" dirty="0"/>
              <a:t>Vs </a:t>
            </a:r>
            <a:r>
              <a:rPr lang="en-US" sz="2400" dirty="0">
                <a:solidFill>
                  <a:srgbClr val="FF0000"/>
                </a:solidFill>
              </a:rPr>
              <a:t>Static extending</a:t>
            </a:r>
          </a:p>
        </p:txBody>
      </p:sp>
      <p:sp>
        <p:nvSpPr>
          <p:cNvPr id="3" name="TextBox 2"/>
          <p:cNvSpPr txBox="1"/>
          <p:nvPr/>
        </p:nvSpPr>
        <p:spPr>
          <a:xfrm>
            <a:off x="1382818" y="1559680"/>
            <a:ext cx="8428383" cy="3785652"/>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To </a:t>
            </a:r>
            <a:r>
              <a:rPr lang="en-US" sz="2400" dirty="0">
                <a:solidFill>
                  <a:srgbClr val="FF0000"/>
                </a:solidFill>
              </a:rPr>
              <a:t>Extend some functionalities of object by inheriting </a:t>
            </a:r>
            <a:r>
              <a:rPr lang="en-US" sz="2400" dirty="0"/>
              <a:t>we have to implement codes to extend existing class and override those functions. And these works were done in compile time. In other words, we are creating a new class and the changes that we do will affects every objects of this class.</a:t>
            </a:r>
          </a:p>
          <a:p>
            <a:pPr marL="285750" indent="-285750">
              <a:buFont typeface="Wingdings" panose="05000000000000000000" pitchFamily="2" charset="2"/>
              <a:buChar char="v"/>
            </a:pPr>
            <a:r>
              <a:rPr lang="en-US" sz="2400" dirty="0"/>
              <a:t>On the other hand, </a:t>
            </a:r>
            <a:r>
              <a:rPr lang="en-US" sz="2400" dirty="0">
                <a:solidFill>
                  <a:srgbClr val="FF0000"/>
                </a:solidFill>
              </a:rPr>
              <a:t>dynamic extending </a:t>
            </a:r>
            <a:r>
              <a:rPr lang="en-US" sz="2400" dirty="0"/>
              <a:t>provides a mechanism that allows us modify an existed object without any effect on other objects of the same class. And all works were executed in runtime.</a:t>
            </a:r>
          </a:p>
        </p:txBody>
      </p:sp>
    </p:spTree>
    <p:extLst>
      <p:ext uri="{BB962C8B-B14F-4D97-AF65-F5344CB8AC3E}">
        <p14:creationId xmlns:p14="http://schemas.microsoft.com/office/powerpoint/2010/main" val="320622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49" y="222141"/>
            <a:ext cx="6705601" cy="621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1" y="222141"/>
            <a:ext cx="4914898" cy="621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2668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23" y="756262"/>
            <a:ext cx="10287000" cy="506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811824" y="756262"/>
            <a:ext cx="10286999" cy="5064125"/>
          </a:xfrm>
          <a:prstGeom prst="rect">
            <a:avLst/>
          </a:prstGeom>
          <a:noFill/>
          <a:ln>
            <a:noFill/>
          </a:ln>
        </p:spPr>
      </p:pic>
    </p:spTree>
    <p:extLst>
      <p:ext uri="{BB962C8B-B14F-4D97-AF65-F5344CB8AC3E}">
        <p14:creationId xmlns:p14="http://schemas.microsoft.com/office/powerpoint/2010/main" val="244883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533" y="495305"/>
            <a:ext cx="10727267" cy="5681663"/>
          </a:xfrm>
        </p:spPr>
        <p:txBody>
          <a:bodyPr/>
          <a:lstStyle/>
          <a:p>
            <a:pPr marL="0" indent="0">
              <a:buNone/>
            </a:pPr>
            <a:r>
              <a:rPr lang="en-US" dirty="0" smtClean="0"/>
              <a:t>- Create </a:t>
            </a:r>
            <a:r>
              <a:rPr lang="en-US" dirty="0"/>
              <a:t>an </a:t>
            </a:r>
            <a:r>
              <a:rPr lang="en-US" b="1" dirty="0"/>
              <a:t>abstract</a:t>
            </a:r>
            <a:r>
              <a:rPr lang="en-US" dirty="0"/>
              <a:t> </a:t>
            </a:r>
            <a:r>
              <a:rPr lang="en-US" b="1" dirty="0"/>
              <a:t>class </a:t>
            </a:r>
            <a:r>
              <a:rPr lang="en-US" b="1" dirty="0" smtClean="0"/>
              <a:t>Pizza.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11768" y="1874202"/>
            <a:ext cx="10147301" cy="4551998"/>
          </a:xfrm>
          <a:prstGeom prst="rect">
            <a:avLst/>
          </a:prstGeom>
          <a:noFill/>
          <a:ln>
            <a:noFill/>
          </a:ln>
        </p:spPr>
      </p:pic>
    </p:spTree>
    <p:extLst>
      <p:ext uri="{BB962C8B-B14F-4D97-AF65-F5344CB8AC3E}">
        <p14:creationId xmlns:p14="http://schemas.microsoft.com/office/powerpoint/2010/main" val="399592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868" y="495305"/>
            <a:ext cx="10557933" cy="5681663"/>
          </a:xfrm>
        </p:spPr>
        <p:txBody>
          <a:bodyPr/>
          <a:lstStyle/>
          <a:p>
            <a:pPr marL="0" indent="0">
              <a:buNone/>
            </a:pPr>
            <a:r>
              <a:rPr lang="en-US" dirty="0" smtClean="0"/>
              <a:t>Create </a:t>
            </a:r>
            <a:r>
              <a:rPr lang="en-US" dirty="0"/>
              <a:t>2 Derived Classes: </a:t>
            </a:r>
            <a:r>
              <a:rPr lang="en-US" dirty="0" err="1"/>
              <a:t>ChickenPizza</a:t>
            </a:r>
            <a:r>
              <a:rPr lang="en-US" dirty="0"/>
              <a:t> and </a:t>
            </a:r>
            <a:r>
              <a:rPr lang="en-US" dirty="0" err="1"/>
              <a:t>BeefPizza</a:t>
            </a:r>
            <a:r>
              <a:rPr lang="en-US" dirty="0" smtClean="0"/>
              <a:t>.</a:t>
            </a:r>
          </a:p>
          <a:p>
            <a:pPr marL="0" indent="0">
              <a:buNone/>
            </a:pP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3468" y="1981200"/>
            <a:ext cx="10126133" cy="3543300"/>
          </a:xfrm>
          <a:prstGeom prst="rect">
            <a:avLst/>
          </a:prstGeom>
          <a:noFill/>
          <a:ln>
            <a:noFill/>
          </a:ln>
        </p:spPr>
      </p:pic>
    </p:spTree>
    <p:extLst>
      <p:ext uri="{BB962C8B-B14F-4D97-AF65-F5344CB8AC3E}">
        <p14:creationId xmlns:p14="http://schemas.microsoft.com/office/powerpoint/2010/main" val="1180651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40269" y="368300"/>
            <a:ext cx="11413067" cy="6108700"/>
          </a:xfrm>
        </p:spPr>
        <p:txBody>
          <a:bodyPr/>
          <a:lstStyle/>
          <a:p>
            <a:pPr marL="0" indent="0">
              <a:buNone/>
            </a:pPr>
            <a:r>
              <a:rPr lang="en-US" dirty="0" smtClean="0"/>
              <a:t>- The </a:t>
            </a:r>
            <a:r>
              <a:rPr lang="en-US" dirty="0"/>
              <a:t>most important </a:t>
            </a:r>
            <a:r>
              <a:rPr lang="en-US" dirty="0" smtClean="0"/>
              <a:t>class: </a:t>
            </a:r>
            <a:r>
              <a:rPr lang="en-US" b="1" dirty="0" err="1" smtClean="0"/>
              <a:t>PizzaDecorator</a:t>
            </a:r>
            <a:r>
              <a:rPr lang="en-US" b="1" dirty="0" smtClean="0"/>
              <a:t> (abstract class</a:t>
            </a:r>
            <a:r>
              <a:rPr lang="en-US" dirty="0" smtClean="0"/>
              <a:t>)</a:t>
            </a:r>
          </a:p>
          <a:p>
            <a:pPr marL="0" indent="0">
              <a:buNone/>
            </a:pPr>
            <a:r>
              <a:rPr lang="en-US" dirty="0" smtClean="0"/>
              <a:t>-  </a:t>
            </a:r>
            <a:r>
              <a:rPr lang="en-US" dirty="0"/>
              <a:t>It gets both </a:t>
            </a:r>
            <a:r>
              <a:rPr lang="en-US" b="1" dirty="0"/>
              <a:t>IS-A </a:t>
            </a:r>
            <a:r>
              <a:rPr lang="en-US" dirty="0"/>
              <a:t>and </a:t>
            </a:r>
            <a:r>
              <a:rPr lang="en-US" b="1" dirty="0"/>
              <a:t>HAS-A </a:t>
            </a:r>
            <a:r>
              <a:rPr lang="en-US" dirty="0"/>
              <a:t>relationship with the original class</a:t>
            </a:r>
            <a:r>
              <a:rPr lang="en-US" b="1" dirty="0"/>
              <a:t> Pizza</a:t>
            </a:r>
            <a:r>
              <a:rPr lang="en-US" dirty="0"/>
              <a: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45067" y="2231390"/>
            <a:ext cx="10769600" cy="4347210"/>
          </a:xfrm>
          <a:prstGeom prst="rect">
            <a:avLst/>
          </a:prstGeom>
          <a:noFill/>
          <a:ln>
            <a:noFill/>
          </a:ln>
        </p:spPr>
      </p:pic>
    </p:spTree>
    <p:extLst>
      <p:ext uri="{BB962C8B-B14F-4D97-AF65-F5344CB8AC3E}">
        <p14:creationId xmlns:p14="http://schemas.microsoft.com/office/powerpoint/2010/main" val="63657758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TotalTime>
  <Words>388</Words>
  <Application>Microsoft Office PowerPoint</Application>
  <PresentationFormat>Custom</PresentationFormat>
  <Paragraphs>58</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Paper</vt:lpstr>
      <vt:lpstr>DECORATOR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DECORATOR</dc:title>
  <dc:creator>Khanh Do</dc:creator>
  <cp:lastModifiedBy>Nkizzz</cp:lastModifiedBy>
  <cp:revision>66</cp:revision>
  <dcterms:created xsi:type="dcterms:W3CDTF">2016-12-08T15:34:52Z</dcterms:created>
  <dcterms:modified xsi:type="dcterms:W3CDTF">2016-12-13T23:49:51Z</dcterms:modified>
</cp:coreProperties>
</file>